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351" r:id="rId3"/>
    <p:sldId id="353" r:id="rId4"/>
    <p:sldId id="426" r:id="rId5"/>
    <p:sldId id="427" r:id="rId6"/>
    <p:sldId id="425" r:id="rId7"/>
    <p:sldId id="428" r:id="rId8"/>
    <p:sldId id="424" r:id="rId9"/>
    <p:sldId id="352" r:id="rId10"/>
    <p:sldId id="429" r:id="rId11"/>
    <p:sldId id="430" r:id="rId12"/>
    <p:sldId id="389" r:id="rId13"/>
    <p:sldId id="373" r:id="rId14"/>
    <p:sldId id="419" r:id="rId15"/>
    <p:sldId id="390" r:id="rId16"/>
    <p:sldId id="392" r:id="rId17"/>
    <p:sldId id="432" r:id="rId18"/>
    <p:sldId id="394" r:id="rId19"/>
    <p:sldId id="395" r:id="rId20"/>
    <p:sldId id="437" r:id="rId21"/>
    <p:sldId id="442" r:id="rId22"/>
    <p:sldId id="443" r:id="rId23"/>
    <p:sldId id="444" r:id="rId24"/>
    <p:sldId id="445" r:id="rId25"/>
    <p:sldId id="451" r:id="rId26"/>
    <p:sldId id="452" r:id="rId27"/>
    <p:sldId id="453" r:id="rId28"/>
    <p:sldId id="440" r:id="rId29"/>
    <p:sldId id="441" r:id="rId30"/>
    <p:sldId id="396" r:id="rId31"/>
    <p:sldId id="310" r:id="rId32"/>
    <p:sldId id="276" r:id="rId33"/>
    <p:sldId id="454" r:id="rId34"/>
    <p:sldId id="311" r:id="rId35"/>
    <p:sldId id="345" r:id="rId36"/>
    <p:sldId id="312" r:id="rId37"/>
    <p:sldId id="327" r:id="rId38"/>
    <p:sldId id="338" r:id="rId39"/>
    <p:sldId id="346" r:id="rId40"/>
    <p:sldId id="318" r:id="rId41"/>
    <p:sldId id="316" r:id="rId42"/>
    <p:sldId id="319" r:id="rId43"/>
    <p:sldId id="337" r:id="rId44"/>
    <p:sldId id="320" r:id="rId45"/>
    <p:sldId id="322" r:id="rId46"/>
    <p:sldId id="339" r:id="rId47"/>
    <p:sldId id="341" r:id="rId48"/>
    <p:sldId id="340" r:id="rId49"/>
    <p:sldId id="342" r:id="rId50"/>
    <p:sldId id="401" r:id="rId51"/>
    <p:sldId id="324" r:id="rId52"/>
    <p:sldId id="326" r:id="rId53"/>
    <p:sldId id="347" r:id="rId54"/>
    <p:sldId id="332" r:id="rId55"/>
    <p:sldId id="299" r:id="rId56"/>
    <p:sldId id="457" r:id="rId57"/>
    <p:sldId id="344" r:id="rId58"/>
    <p:sldId id="455" r:id="rId59"/>
    <p:sldId id="456" r:id="rId60"/>
    <p:sldId id="402" r:id="rId61"/>
  </p:sldIdLst>
  <p:sldSz cx="9144000" cy="6858000" type="screen4x3"/>
  <p:notesSz cx="6794500" cy="9906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660"/>
  </p:normalViewPr>
  <p:slideViewPr>
    <p:cSldViewPr snapToGrid="0">
      <p:cViewPr varScale="1">
        <p:scale>
          <a:sx n="114" d="100"/>
          <a:sy n="114"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98318-14D9-436C-9575-1ED3BC6EC9E6}" type="doc">
      <dgm:prSet loTypeId="urn:microsoft.com/office/officeart/2005/8/layout/gear1" loCatId="process" qsTypeId="urn:microsoft.com/office/officeart/2005/8/quickstyle/simple1" qsCatId="simple" csTypeId="urn:microsoft.com/office/officeart/2005/8/colors/accent0_2" csCatId="mainScheme" phldr="1"/>
      <dgm:spPr/>
    </dgm:pt>
    <dgm:pt modelId="{972CD570-019B-42C1-970B-5D0199EBD0F6}">
      <dgm:prSet phldrT="[Testo]" custT="1"/>
      <dgm:spPr/>
      <dgm:t>
        <a:bodyPr/>
        <a:lstStyle/>
        <a:p>
          <a:r>
            <a:rPr lang="it-IT" sz="1600" dirty="0" smtClean="0"/>
            <a:t>indicazioni</a:t>
          </a:r>
          <a:br>
            <a:rPr lang="it-IT" sz="1600" dirty="0" smtClean="0"/>
          </a:br>
          <a:r>
            <a:rPr lang="it-IT" sz="1600" dirty="0" smtClean="0"/>
            <a:t>normative</a:t>
          </a:r>
          <a:endParaRPr lang="it-IT" sz="1600" dirty="0"/>
        </a:p>
      </dgm:t>
    </dgm:pt>
    <dgm:pt modelId="{51690051-DC14-4CAD-A764-957C6FE8B15B}" type="parTrans" cxnId="{E5CA441B-9B48-4795-A8B0-5ACF284BFA82}">
      <dgm:prSet/>
      <dgm:spPr/>
      <dgm:t>
        <a:bodyPr/>
        <a:lstStyle/>
        <a:p>
          <a:endParaRPr lang="it-IT"/>
        </a:p>
      </dgm:t>
    </dgm:pt>
    <dgm:pt modelId="{43BC43AF-8D09-4F53-88B4-FD9C8DF9228D}" type="sibTrans" cxnId="{E5CA441B-9B48-4795-A8B0-5ACF284BFA82}">
      <dgm:prSet/>
      <dgm:spPr/>
      <dgm:t>
        <a:bodyPr/>
        <a:lstStyle/>
        <a:p>
          <a:endParaRPr lang="it-IT"/>
        </a:p>
      </dgm:t>
    </dgm:pt>
    <dgm:pt modelId="{1422FD7C-5F1A-4778-9FC8-AA30A39E0968}">
      <dgm:prSet phldrT="[Testo]" custT="1"/>
      <dgm:spPr/>
      <dgm:t>
        <a:bodyPr/>
        <a:lstStyle/>
        <a:p>
          <a:r>
            <a:rPr lang="it-IT" sz="1250" dirty="0" smtClean="0"/>
            <a:t>engagement territoriale</a:t>
          </a:r>
          <a:endParaRPr lang="it-IT" sz="1250" dirty="0"/>
        </a:p>
      </dgm:t>
    </dgm:pt>
    <dgm:pt modelId="{8166D6F5-0711-460E-94D7-34FE5922C16F}" type="parTrans" cxnId="{A1437D61-86C1-4A4F-BCEC-B07D6C83641C}">
      <dgm:prSet/>
      <dgm:spPr/>
      <dgm:t>
        <a:bodyPr/>
        <a:lstStyle/>
        <a:p>
          <a:endParaRPr lang="it-IT"/>
        </a:p>
      </dgm:t>
    </dgm:pt>
    <dgm:pt modelId="{BA03FA03-8A11-4F72-81B3-69F11B9DA832}" type="sibTrans" cxnId="{A1437D61-86C1-4A4F-BCEC-B07D6C83641C}">
      <dgm:prSet/>
      <dgm:spPr/>
      <dgm:t>
        <a:bodyPr/>
        <a:lstStyle/>
        <a:p>
          <a:endParaRPr lang="it-IT"/>
        </a:p>
      </dgm:t>
    </dgm:pt>
    <dgm:pt modelId="{800045CD-A1D7-4D58-A598-0E6C9F6BBBD5}">
      <dgm:prSet phldrT="[Testo]" custT="1"/>
      <dgm:spPr/>
      <dgm:t>
        <a:bodyPr/>
        <a:lstStyle/>
        <a:p>
          <a:r>
            <a:rPr lang="it-IT" sz="1300" dirty="0" smtClean="0"/>
            <a:t>infrastruttura</a:t>
          </a:r>
        </a:p>
      </dgm:t>
    </dgm:pt>
    <dgm:pt modelId="{CBABBA8A-CADB-440F-842B-EBFB0670128D}" type="parTrans" cxnId="{6ED024A1-3396-46F1-96C0-50FA968CB47C}">
      <dgm:prSet/>
      <dgm:spPr/>
      <dgm:t>
        <a:bodyPr/>
        <a:lstStyle/>
        <a:p>
          <a:endParaRPr lang="it-IT"/>
        </a:p>
      </dgm:t>
    </dgm:pt>
    <dgm:pt modelId="{6DF4E0F5-CC79-46B1-8AE8-15A93788E268}" type="sibTrans" cxnId="{6ED024A1-3396-46F1-96C0-50FA968CB47C}">
      <dgm:prSet/>
      <dgm:spPr/>
      <dgm:t>
        <a:bodyPr/>
        <a:lstStyle/>
        <a:p>
          <a:endParaRPr lang="it-IT"/>
        </a:p>
      </dgm:t>
    </dgm:pt>
    <dgm:pt modelId="{B7CDEFD8-4CE1-4F3A-8C1A-01922AFBDCE8}" type="pres">
      <dgm:prSet presAssocID="{36C98318-14D9-436C-9575-1ED3BC6EC9E6}" presName="composite" presStyleCnt="0">
        <dgm:presLayoutVars>
          <dgm:chMax val="3"/>
          <dgm:animLvl val="lvl"/>
          <dgm:resizeHandles val="exact"/>
        </dgm:presLayoutVars>
      </dgm:prSet>
      <dgm:spPr/>
    </dgm:pt>
    <dgm:pt modelId="{C9EBDE3C-212B-4B19-B40C-45C570C8CFB6}" type="pres">
      <dgm:prSet presAssocID="{972CD570-019B-42C1-970B-5D0199EBD0F6}" presName="gear1" presStyleLbl="node1" presStyleIdx="0" presStyleCnt="3">
        <dgm:presLayoutVars>
          <dgm:chMax val="1"/>
          <dgm:bulletEnabled val="1"/>
        </dgm:presLayoutVars>
      </dgm:prSet>
      <dgm:spPr/>
      <dgm:t>
        <a:bodyPr/>
        <a:lstStyle/>
        <a:p>
          <a:endParaRPr lang="it-IT"/>
        </a:p>
      </dgm:t>
    </dgm:pt>
    <dgm:pt modelId="{2AF6099E-DEC3-4ACB-B870-EA5EA9B06720}" type="pres">
      <dgm:prSet presAssocID="{972CD570-019B-42C1-970B-5D0199EBD0F6}" presName="gear1srcNode" presStyleLbl="node1" presStyleIdx="0" presStyleCnt="3"/>
      <dgm:spPr/>
      <dgm:t>
        <a:bodyPr/>
        <a:lstStyle/>
        <a:p>
          <a:endParaRPr lang="it-IT"/>
        </a:p>
      </dgm:t>
    </dgm:pt>
    <dgm:pt modelId="{B4E75883-54A7-48A2-93ED-04A54250F0A8}" type="pres">
      <dgm:prSet presAssocID="{972CD570-019B-42C1-970B-5D0199EBD0F6}" presName="gear1dstNode" presStyleLbl="node1" presStyleIdx="0" presStyleCnt="3"/>
      <dgm:spPr/>
      <dgm:t>
        <a:bodyPr/>
        <a:lstStyle/>
        <a:p>
          <a:endParaRPr lang="it-IT"/>
        </a:p>
      </dgm:t>
    </dgm:pt>
    <dgm:pt modelId="{BC4A0BE8-1745-40F0-9A49-AE8E36C6815C}" type="pres">
      <dgm:prSet presAssocID="{1422FD7C-5F1A-4778-9FC8-AA30A39E0968}" presName="gear2" presStyleLbl="node1" presStyleIdx="1" presStyleCnt="3">
        <dgm:presLayoutVars>
          <dgm:chMax val="1"/>
          <dgm:bulletEnabled val="1"/>
        </dgm:presLayoutVars>
      </dgm:prSet>
      <dgm:spPr/>
      <dgm:t>
        <a:bodyPr/>
        <a:lstStyle/>
        <a:p>
          <a:endParaRPr lang="it-IT"/>
        </a:p>
      </dgm:t>
    </dgm:pt>
    <dgm:pt modelId="{417C5C27-C57C-417C-B05F-162D94533553}" type="pres">
      <dgm:prSet presAssocID="{1422FD7C-5F1A-4778-9FC8-AA30A39E0968}" presName="gear2srcNode" presStyleLbl="node1" presStyleIdx="1" presStyleCnt="3"/>
      <dgm:spPr/>
      <dgm:t>
        <a:bodyPr/>
        <a:lstStyle/>
        <a:p>
          <a:endParaRPr lang="it-IT"/>
        </a:p>
      </dgm:t>
    </dgm:pt>
    <dgm:pt modelId="{7853FB1F-105F-4035-81DF-8301674FE731}" type="pres">
      <dgm:prSet presAssocID="{1422FD7C-5F1A-4778-9FC8-AA30A39E0968}" presName="gear2dstNode" presStyleLbl="node1" presStyleIdx="1" presStyleCnt="3"/>
      <dgm:spPr/>
      <dgm:t>
        <a:bodyPr/>
        <a:lstStyle/>
        <a:p>
          <a:endParaRPr lang="it-IT"/>
        </a:p>
      </dgm:t>
    </dgm:pt>
    <dgm:pt modelId="{BEFFE20D-1408-4937-8C85-D082494D8AD3}" type="pres">
      <dgm:prSet presAssocID="{800045CD-A1D7-4D58-A598-0E6C9F6BBBD5}" presName="gear3" presStyleLbl="node1" presStyleIdx="2" presStyleCnt="3"/>
      <dgm:spPr/>
      <dgm:t>
        <a:bodyPr/>
        <a:lstStyle/>
        <a:p>
          <a:endParaRPr lang="it-IT"/>
        </a:p>
      </dgm:t>
    </dgm:pt>
    <dgm:pt modelId="{AD7F5C81-263B-4A0B-B75A-F3EDB889A5A9}" type="pres">
      <dgm:prSet presAssocID="{800045CD-A1D7-4D58-A598-0E6C9F6BBBD5}" presName="gear3tx" presStyleLbl="node1" presStyleIdx="2" presStyleCnt="3">
        <dgm:presLayoutVars>
          <dgm:chMax val="1"/>
          <dgm:bulletEnabled val="1"/>
        </dgm:presLayoutVars>
      </dgm:prSet>
      <dgm:spPr/>
      <dgm:t>
        <a:bodyPr/>
        <a:lstStyle/>
        <a:p>
          <a:endParaRPr lang="it-IT"/>
        </a:p>
      </dgm:t>
    </dgm:pt>
    <dgm:pt modelId="{CFBF30E1-7956-4DF1-84CF-EC06F91022D1}" type="pres">
      <dgm:prSet presAssocID="{800045CD-A1D7-4D58-A598-0E6C9F6BBBD5}" presName="gear3srcNode" presStyleLbl="node1" presStyleIdx="2" presStyleCnt="3"/>
      <dgm:spPr/>
      <dgm:t>
        <a:bodyPr/>
        <a:lstStyle/>
        <a:p>
          <a:endParaRPr lang="it-IT"/>
        </a:p>
      </dgm:t>
    </dgm:pt>
    <dgm:pt modelId="{B4D8238F-21F5-4095-B8D3-4A9718B246A7}" type="pres">
      <dgm:prSet presAssocID="{800045CD-A1D7-4D58-A598-0E6C9F6BBBD5}" presName="gear3dstNode" presStyleLbl="node1" presStyleIdx="2" presStyleCnt="3"/>
      <dgm:spPr/>
      <dgm:t>
        <a:bodyPr/>
        <a:lstStyle/>
        <a:p>
          <a:endParaRPr lang="it-IT"/>
        </a:p>
      </dgm:t>
    </dgm:pt>
    <dgm:pt modelId="{8940C169-D32D-4A92-B7A8-09E02F61E23E}" type="pres">
      <dgm:prSet presAssocID="{43BC43AF-8D09-4F53-88B4-FD9C8DF9228D}" presName="connector1" presStyleLbl="sibTrans2D1" presStyleIdx="0" presStyleCnt="3"/>
      <dgm:spPr/>
      <dgm:t>
        <a:bodyPr/>
        <a:lstStyle/>
        <a:p>
          <a:endParaRPr lang="it-IT"/>
        </a:p>
      </dgm:t>
    </dgm:pt>
    <dgm:pt modelId="{17874B63-E496-4F33-AE42-F79246903849}" type="pres">
      <dgm:prSet presAssocID="{BA03FA03-8A11-4F72-81B3-69F11B9DA832}" presName="connector2" presStyleLbl="sibTrans2D1" presStyleIdx="1" presStyleCnt="3"/>
      <dgm:spPr/>
      <dgm:t>
        <a:bodyPr/>
        <a:lstStyle/>
        <a:p>
          <a:endParaRPr lang="it-IT"/>
        </a:p>
      </dgm:t>
    </dgm:pt>
    <dgm:pt modelId="{ECEA8F09-B371-40BC-87CD-262121557757}" type="pres">
      <dgm:prSet presAssocID="{6DF4E0F5-CC79-46B1-8AE8-15A93788E268}" presName="connector3" presStyleLbl="sibTrans2D1" presStyleIdx="2" presStyleCnt="3"/>
      <dgm:spPr/>
      <dgm:t>
        <a:bodyPr/>
        <a:lstStyle/>
        <a:p>
          <a:endParaRPr lang="it-IT"/>
        </a:p>
      </dgm:t>
    </dgm:pt>
  </dgm:ptLst>
  <dgm:cxnLst>
    <dgm:cxn modelId="{88839C66-7BCA-4FB5-A9CB-23EDD40D3D43}" type="presOf" srcId="{972CD570-019B-42C1-970B-5D0199EBD0F6}" destId="{B4E75883-54A7-48A2-93ED-04A54250F0A8}" srcOrd="2" destOrd="0" presId="urn:microsoft.com/office/officeart/2005/8/layout/gear1"/>
    <dgm:cxn modelId="{A1DF2988-6F28-47C6-8E7A-3BC2F3DBBC41}" type="presOf" srcId="{6DF4E0F5-CC79-46B1-8AE8-15A93788E268}" destId="{ECEA8F09-B371-40BC-87CD-262121557757}" srcOrd="0" destOrd="0" presId="urn:microsoft.com/office/officeart/2005/8/layout/gear1"/>
    <dgm:cxn modelId="{E9F49F30-E56E-479C-B9F2-2624599CB12F}" type="presOf" srcId="{43BC43AF-8D09-4F53-88B4-FD9C8DF9228D}" destId="{8940C169-D32D-4A92-B7A8-09E02F61E23E}" srcOrd="0" destOrd="0" presId="urn:microsoft.com/office/officeart/2005/8/layout/gear1"/>
    <dgm:cxn modelId="{00E1F4ED-81F3-481D-BB97-569B12393459}" type="presOf" srcId="{BA03FA03-8A11-4F72-81B3-69F11B9DA832}" destId="{17874B63-E496-4F33-AE42-F79246903849}" srcOrd="0" destOrd="0" presId="urn:microsoft.com/office/officeart/2005/8/layout/gear1"/>
    <dgm:cxn modelId="{9BC055D9-7982-40F0-8DBB-402BA5630C74}" type="presOf" srcId="{1422FD7C-5F1A-4778-9FC8-AA30A39E0968}" destId="{7853FB1F-105F-4035-81DF-8301674FE731}" srcOrd="2" destOrd="0" presId="urn:microsoft.com/office/officeart/2005/8/layout/gear1"/>
    <dgm:cxn modelId="{DA032280-EFB3-44D6-A6DE-5F2FE3E5E2C7}" type="presOf" srcId="{972CD570-019B-42C1-970B-5D0199EBD0F6}" destId="{C9EBDE3C-212B-4B19-B40C-45C570C8CFB6}" srcOrd="0" destOrd="0" presId="urn:microsoft.com/office/officeart/2005/8/layout/gear1"/>
    <dgm:cxn modelId="{28630A26-454B-4E34-8289-547257DCA694}" type="presOf" srcId="{1422FD7C-5F1A-4778-9FC8-AA30A39E0968}" destId="{BC4A0BE8-1745-40F0-9A49-AE8E36C6815C}" srcOrd="0" destOrd="0" presId="urn:microsoft.com/office/officeart/2005/8/layout/gear1"/>
    <dgm:cxn modelId="{FEEE7DE5-06EA-4EB7-B3E6-ADB5FDC5887F}" type="presOf" srcId="{800045CD-A1D7-4D58-A598-0E6C9F6BBBD5}" destId="{AD7F5C81-263B-4A0B-B75A-F3EDB889A5A9}" srcOrd="1" destOrd="0" presId="urn:microsoft.com/office/officeart/2005/8/layout/gear1"/>
    <dgm:cxn modelId="{43891431-2FB9-4153-A4DA-3335F3BB4107}" type="presOf" srcId="{36C98318-14D9-436C-9575-1ED3BC6EC9E6}" destId="{B7CDEFD8-4CE1-4F3A-8C1A-01922AFBDCE8}" srcOrd="0" destOrd="0" presId="urn:microsoft.com/office/officeart/2005/8/layout/gear1"/>
    <dgm:cxn modelId="{97AC989D-08E3-49D2-8AEE-2A53FB849369}" type="presOf" srcId="{800045CD-A1D7-4D58-A598-0E6C9F6BBBD5}" destId="{CFBF30E1-7956-4DF1-84CF-EC06F91022D1}" srcOrd="2" destOrd="0" presId="urn:microsoft.com/office/officeart/2005/8/layout/gear1"/>
    <dgm:cxn modelId="{94C44608-5B79-4DDF-B937-A804D49F5188}" type="presOf" srcId="{1422FD7C-5F1A-4778-9FC8-AA30A39E0968}" destId="{417C5C27-C57C-417C-B05F-162D94533553}" srcOrd="1" destOrd="0" presId="urn:microsoft.com/office/officeart/2005/8/layout/gear1"/>
    <dgm:cxn modelId="{E5CA441B-9B48-4795-A8B0-5ACF284BFA82}" srcId="{36C98318-14D9-436C-9575-1ED3BC6EC9E6}" destId="{972CD570-019B-42C1-970B-5D0199EBD0F6}" srcOrd="0" destOrd="0" parTransId="{51690051-DC14-4CAD-A764-957C6FE8B15B}" sibTransId="{43BC43AF-8D09-4F53-88B4-FD9C8DF9228D}"/>
    <dgm:cxn modelId="{0BE7D42E-B17B-471E-876E-95426F3EE71D}" type="presOf" srcId="{800045CD-A1D7-4D58-A598-0E6C9F6BBBD5}" destId="{BEFFE20D-1408-4937-8C85-D082494D8AD3}" srcOrd="0" destOrd="0" presId="urn:microsoft.com/office/officeart/2005/8/layout/gear1"/>
    <dgm:cxn modelId="{A1437D61-86C1-4A4F-BCEC-B07D6C83641C}" srcId="{36C98318-14D9-436C-9575-1ED3BC6EC9E6}" destId="{1422FD7C-5F1A-4778-9FC8-AA30A39E0968}" srcOrd="1" destOrd="0" parTransId="{8166D6F5-0711-460E-94D7-34FE5922C16F}" sibTransId="{BA03FA03-8A11-4F72-81B3-69F11B9DA832}"/>
    <dgm:cxn modelId="{A5BF6CCA-B989-429C-8A6F-0F8C97A8CA0F}" type="presOf" srcId="{972CD570-019B-42C1-970B-5D0199EBD0F6}" destId="{2AF6099E-DEC3-4ACB-B870-EA5EA9B06720}" srcOrd="1" destOrd="0" presId="urn:microsoft.com/office/officeart/2005/8/layout/gear1"/>
    <dgm:cxn modelId="{C8F06008-7DBB-4B6D-A5AF-78F9F0A4A51F}" type="presOf" srcId="{800045CD-A1D7-4D58-A598-0E6C9F6BBBD5}" destId="{B4D8238F-21F5-4095-B8D3-4A9718B246A7}" srcOrd="3" destOrd="0" presId="urn:microsoft.com/office/officeart/2005/8/layout/gear1"/>
    <dgm:cxn modelId="{6ED024A1-3396-46F1-96C0-50FA968CB47C}" srcId="{36C98318-14D9-436C-9575-1ED3BC6EC9E6}" destId="{800045CD-A1D7-4D58-A598-0E6C9F6BBBD5}" srcOrd="2" destOrd="0" parTransId="{CBABBA8A-CADB-440F-842B-EBFB0670128D}" sibTransId="{6DF4E0F5-CC79-46B1-8AE8-15A93788E268}"/>
    <dgm:cxn modelId="{720CB024-D31E-4058-887F-3A9568FEE858}" type="presParOf" srcId="{B7CDEFD8-4CE1-4F3A-8C1A-01922AFBDCE8}" destId="{C9EBDE3C-212B-4B19-B40C-45C570C8CFB6}" srcOrd="0" destOrd="0" presId="urn:microsoft.com/office/officeart/2005/8/layout/gear1"/>
    <dgm:cxn modelId="{C45FC428-2D96-46AA-9027-C8E55CD980CD}" type="presParOf" srcId="{B7CDEFD8-4CE1-4F3A-8C1A-01922AFBDCE8}" destId="{2AF6099E-DEC3-4ACB-B870-EA5EA9B06720}" srcOrd="1" destOrd="0" presId="urn:microsoft.com/office/officeart/2005/8/layout/gear1"/>
    <dgm:cxn modelId="{7FEE6CE0-FBF6-4270-86CE-7BB693F17442}" type="presParOf" srcId="{B7CDEFD8-4CE1-4F3A-8C1A-01922AFBDCE8}" destId="{B4E75883-54A7-48A2-93ED-04A54250F0A8}" srcOrd="2" destOrd="0" presId="urn:microsoft.com/office/officeart/2005/8/layout/gear1"/>
    <dgm:cxn modelId="{3D38BB85-F7B2-42C9-A9F5-715F85C2B898}" type="presParOf" srcId="{B7CDEFD8-4CE1-4F3A-8C1A-01922AFBDCE8}" destId="{BC4A0BE8-1745-40F0-9A49-AE8E36C6815C}" srcOrd="3" destOrd="0" presId="urn:microsoft.com/office/officeart/2005/8/layout/gear1"/>
    <dgm:cxn modelId="{8AA23F7F-7284-4CA8-B7BC-EA2AB071069E}" type="presParOf" srcId="{B7CDEFD8-4CE1-4F3A-8C1A-01922AFBDCE8}" destId="{417C5C27-C57C-417C-B05F-162D94533553}" srcOrd="4" destOrd="0" presId="urn:microsoft.com/office/officeart/2005/8/layout/gear1"/>
    <dgm:cxn modelId="{0F3D914E-E202-436E-9BEA-3D6E8E080C7D}" type="presParOf" srcId="{B7CDEFD8-4CE1-4F3A-8C1A-01922AFBDCE8}" destId="{7853FB1F-105F-4035-81DF-8301674FE731}" srcOrd="5" destOrd="0" presId="urn:microsoft.com/office/officeart/2005/8/layout/gear1"/>
    <dgm:cxn modelId="{A269FA40-2D4E-474C-B27A-352100C564DB}" type="presParOf" srcId="{B7CDEFD8-4CE1-4F3A-8C1A-01922AFBDCE8}" destId="{BEFFE20D-1408-4937-8C85-D082494D8AD3}" srcOrd="6" destOrd="0" presId="urn:microsoft.com/office/officeart/2005/8/layout/gear1"/>
    <dgm:cxn modelId="{A37C5DB9-2125-4F1D-A6DE-25ECEADE985B}" type="presParOf" srcId="{B7CDEFD8-4CE1-4F3A-8C1A-01922AFBDCE8}" destId="{AD7F5C81-263B-4A0B-B75A-F3EDB889A5A9}" srcOrd="7" destOrd="0" presId="urn:microsoft.com/office/officeart/2005/8/layout/gear1"/>
    <dgm:cxn modelId="{74B9B7B9-B118-4AED-8BE1-CBBEBECE6BF0}" type="presParOf" srcId="{B7CDEFD8-4CE1-4F3A-8C1A-01922AFBDCE8}" destId="{CFBF30E1-7956-4DF1-84CF-EC06F91022D1}" srcOrd="8" destOrd="0" presId="urn:microsoft.com/office/officeart/2005/8/layout/gear1"/>
    <dgm:cxn modelId="{EAAB68F8-43FF-4D12-9D41-193B9E7BFEBB}" type="presParOf" srcId="{B7CDEFD8-4CE1-4F3A-8C1A-01922AFBDCE8}" destId="{B4D8238F-21F5-4095-B8D3-4A9718B246A7}" srcOrd="9" destOrd="0" presId="urn:microsoft.com/office/officeart/2005/8/layout/gear1"/>
    <dgm:cxn modelId="{CB48C7C5-229B-4400-B5CF-1C6742B7B7A2}" type="presParOf" srcId="{B7CDEFD8-4CE1-4F3A-8C1A-01922AFBDCE8}" destId="{8940C169-D32D-4A92-B7A8-09E02F61E23E}" srcOrd="10" destOrd="0" presId="urn:microsoft.com/office/officeart/2005/8/layout/gear1"/>
    <dgm:cxn modelId="{69E609D4-AF7D-4BDF-9789-3C674B143A51}" type="presParOf" srcId="{B7CDEFD8-4CE1-4F3A-8C1A-01922AFBDCE8}" destId="{17874B63-E496-4F33-AE42-F79246903849}" srcOrd="11" destOrd="0" presId="urn:microsoft.com/office/officeart/2005/8/layout/gear1"/>
    <dgm:cxn modelId="{B4E7A8F5-9BB8-4790-B558-94BD6F6D7C72}" type="presParOf" srcId="{B7CDEFD8-4CE1-4F3A-8C1A-01922AFBDCE8}" destId="{ECEA8F09-B371-40BC-87CD-26212155775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F762B4-6ADC-4A38-AE7F-A392BCF0B7CB}" type="doc">
      <dgm:prSet loTypeId="urn:microsoft.com/office/officeart/2009/layout/CircleArrowProcess" loCatId="process" qsTypeId="urn:microsoft.com/office/officeart/2005/8/quickstyle/simple1" qsCatId="simple" csTypeId="urn:microsoft.com/office/officeart/2005/8/colors/accent0_2" csCatId="mainScheme" phldr="1"/>
      <dgm:spPr/>
    </dgm:pt>
    <dgm:pt modelId="{7B214F81-DF77-4D21-B4B2-A681ACEA9914}">
      <dgm:prSet phldrT="[Testo]" custT="1"/>
      <dgm:spPr/>
      <dgm:t>
        <a:bodyPr/>
        <a:lstStyle/>
        <a:p>
          <a:pPr algn="ctr"/>
          <a:r>
            <a:rPr lang="it-IT" sz="1300" b="1" dirty="0" smtClean="0"/>
            <a:t>dato questionario</a:t>
          </a:r>
          <a:endParaRPr lang="it-IT" sz="1300" b="1" dirty="0"/>
        </a:p>
      </dgm:t>
    </dgm:pt>
    <dgm:pt modelId="{EDF32B85-83F6-4FDF-A995-7207DFA9BBA9}" type="parTrans" cxnId="{0D3BB156-3CDE-47F9-AEBB-2F4BB80FD487}">
      <dgm:prSet/>
      <dgm:spPr/>
      <dgm:t>
        <a:bodyPr/>
        <a:lstStyle/>
        <a:p>
          <a:pPr algn="ctr"/>
          <a:endParaRPr lang="it-IT"/>
        </a:p>
      </dgm:t>
    </dgm:pt>
    <dgm:pt modelId="{D720AF63-EACD-45F4-BD7E-664A30E0EC7E}" type="sibTrans" cxnId="{0D3BB156-3CDE-47F9-AEBB-2F4BB80FD487}">
      <dgm:prSet/>
      <dgm:spPr/>
      <dgm:t>
        <a:bodyPr/>
        <a:lstStyle/>
        <a:p>
          <a:pPr algn="ctr"/>
          <a:endParaRPr lang="it-IT"/>
        </a:p>
      </dgm:t>
    </dgm:pt>
    <dgm:pt modelId="{027B2216-7F54-4393-A2E0-037CFA7B18FA}">
      <dgm:prSet phldrT="[Testo]" custT="1"/>
      <dgm:spPr/>
      <dgm:t>
        <a:bodyPr/>
        <a:lstStyle/>
        <a:p>
          <a:pPr algn="ctr"/>
          <a:r>
            <a:rPr lang="it-IT" sz="1300" dirty="0" smtClean="0"/>
            <a:t>interpretazione attraverso</a:t>
          </a:r>
          <a:br>
            <a:rPr lang="it-IT" sz="1300" dirty="0" smtClean="0"/>
          </a:br>
          <a:r>
            <a:rPr lang="it-IT" sz="1300" b="1" dirty="0" smtClean="0"/>
            <a:t>indicatori</a:t>
          </a:r>
          <a:endParaRPr lang="it-IT" sz="1300" b="1" dirty="0"/>
        </a:p>
      </dgm:t>
    </dgm:pt>
    <dgm:pt modelId="{75837CFD-BA43-4684-8B33-BCFE6EF97553}" type="parTrans" cxnId="{C8F0E321-28C6-473E-9889-76CB96C2CE25}">
      <dgm:prSet/>
      <dgm:spPr/>
      <dgm:t>
        <a:bodyPr/>
        <a:lstStyle/>
        <a:p>
          <a:pPr algn="ctr"/>
          <a:endParaRPr lang="it-IT"/>
        </a:p>
      </dgm:t>
    </dgm:pt>
    <dgm:pt modelId="{9382176B-04FC-49D3-BE39-C8769950796B}" type="sibTrans" cxnId="{C8F0E321-28C6-473E-9889-76CB96C2CE25}">
      <dgm:prSet/>
      <dgm:spPr/>
      <dgm:t>
        <a:bodyPr/>
        <a:lstStyle/>
        <a:p>
          <a:pPr algn="ctr"/>
          <a:endParaRPr lang="it-IT"/>
        </a:p>
      </dgm:t>
    </dgm:pt>
    <dgm:pt modelId="{D6197ED3-0036-4807-B9DD-9E42CC76E0BD}">
      <dgm:prSet phldrT="[Testo]"/>
      <dgm:spPr/>
      <dgm:t>
        <a:bodyPr/>
        <a:lstStyle/>
        <a:p>
          <a:pPr algn="ctr"/>
          <a:r>
            <a:rPr lang="it-IT" dirty="0" smtClean="0"/>
            <a:t>individuazione </a:t>
          </a:r>
          <a:r>
            <a:rPr lang="it-IT" b="1" dirty="0" smtClean="0"/>
            <a:t>ambito intervento</a:t>
          </a:r>
          <a:endParaRPr lang="it-IT" b="1" dirty="0"/>
        </a:p>
      </dgm:t>
    </dgm:pt>
    <dgm:pt modelId="{95B2662A-36BA-4943-8574-9BFF4AF8FB7C}" type="parTrans" cxnId="{60B3F363-22C8-4E8B-A287-1D0EACE192FA}">
      <dgm:prSet/>
      <dgm:spPr/>
      <dgm:t>
        <a:bodyPr/>
        <a:lstStyle/>
        <a:p>
          <a:pPr algn="ctr"/>
          <a:endParaRPr lang="it-IT"/>
        </a:p>
      </dgm:t>
    </dgm:pt>
    <dgm:pt modelId="{13288403-F3A5-47D1-AB2F-E14B3784DF93}" type="sibTrans" cxnId="{60B3F363-22C8-4E8B-A287-1D0EACE192FA}">
      <dgm:prSet/>
      <dgm:spPr/>
      <dgm:t>
        <a:bodyPr/>
        <a:lstStyle/>
        <a:p>
          <a:pPr algn="ctr"/>
          <a:endParaRPr lang="it-IT"/>
        </a:p>
      </dgm:t>
    </dgm:pt>
    <dgm:pt modelId="{2868E56F-5990-463A-961B-E65B10037A83}">
      <dgm:prSet phldrT="[Testo]"/>
      <dgm:spPr/>
      <dgm:t>
        <a:bodyPr/>
        <a:lstStyle/>
        <a:p>
          <a:pPr algn="ctr"/>
          <a:r>
            <a:rPr lang="it-IT" b="1" dirty="0"/>
            <a:t>funzione operativa MESS</a:t>
          </a:r>
        </a:p>
      </dgm:t>
    </dgm:pt>
    <dgm:pt modelId="{3D521659-8639-4739-8A7C-099113CC6849}" type="parTrans" cxnId="{E1B3F3BF-A6FF-4D82-BD71-0151F3B64B0F}">
      <dgm:prSet/>
      <dgm:spPr/>
      <dgm:t>
        <a:bodyPr/>
        <a:lstStyle/>
        <a:p>
          <a:pPr algn="ctr"/>
          <a:endParaRPr lang="it-IT"/>
        </a:p>
      </dgm:t>
    </dgm:pt>
    <dgm:pt modelId="{338D0D0B-3C01-4315-9F60-148FBB1FFEA6}" type="sibTrans" cxnId="{E1B3F3BF-A6FF-4D82-BD71-0151F3B64B0F}">
      <dgm:prSet/>
      <dgm:spPr/>
      <dgm:t>
        <a:bodyPr/>
        <a:lstStyle/>
        <a:p>
          <a:pPr algn="ctr"/>
          <a:endParaRPr lang="it-IT"/>
        </a:p>
      </dgm:t>
    </dgm:pt>
    <dgm:pt modelId="{56ED7FD6-8135-42A5-9C74-1565551DD537}" type="pres">
      <dgm:prSet presAssocID="{45F762B4-6ADC-4A38-AE7F-A392BCF0B7CB}" presName="Name0" presStyleCnt="0">
        <dgm:presLayoutVars>
          <dgm:chMax val="7"/>
          <dgm:chPref val="7"/>
          <dgm:dir val="rev"/>
          <dgm:animLvl val="lvl"/>
        </dgm:presLayoutVars>
      </dgm:prSet>
      <dgm:spPr/>
    </dgm:pt>
    <dgm:pt modelId="{A9063D60-8812-4225-804A-4F78ED1948C6}" type="pres">
      <dgm:prSet presAssocID="{7B214F81-DF77-4D21-B4B2-A681ACEA9914}" presName="Accent1" presStyleCnt="0"/>
      <dgm:spPr/>
    </dgm:pt>
    <dgm:pt modelId="{9E19E6DF-BBF7-4357-8147-3D68A9C9F28E}" type="pres">
      <dgm:prSet presAssocID="{7B214F81-DF77-4D21-B4B2-A681ACEA9914}" presName="Accent" presStyleLbl="node1" presStyleIdx="0" presStyleCnt="4"/>
      <dgm:spPr/>
    </dgm:pt>
    <dgm:pt modelId="{7BF6B1EB-2117-4EB2-9E19-F94B4D1ADFCB}" type="pres">
      <dgm:prSet presAssocID="{7B214F81-DF77-4D21-B4B2-A681ACEA9914}" presName="Parent1" presStyleLbl="revTx" presStyleIdx="0" presStyleCnt="4">
        <dgm:presLayoutVars>
          <dgm:chMax val="1"/>
          <dgm:chPref val="1"/>
          <dgm:bulletEnabled val="1"/>
        </dgm:presLayoutVars>
      </dgm:prSet>
      <dgm:spPr/>
      <dgm:t>
        <a:bodyPr/>
        <a:lstStyle/>
        <a:p>
          <a:endParaRPr lang="it-IT"/>
        </a:p>
      </dgm:t>
    </dgm:pt>
    <dgm:pt modelId="{025208F8-756B-4119-8636-4D92B048EA11}" type="pres">
      <dgm:prSet presAssocID="{027B2216-7F54-4393-A2E0-037CFA7B18FA}" presName="Accent2" presStyleCnt="0"/>
      <dgm:spPr/>
    </dgm:pt>
    <dgm:pt modelId="{1AA5206D-3F4F-490C-B70B-BB9D0C4565EC}" type="pres">
      <dgm:prSet presAssocID="{027B2216-7F54-4393-A2E0-037CFA7B18FA}" presName="Accent" presStyleLbl="node1" presStyleIdx="1" presStyleCnt="4"/>
      <dgm:spPr/>
    </dgm:pt>
    <dgm:pt modelId="{AFE3AC91-68F4-4743-9575-BCA96854A100}" type="pres">
      <dgm:prSet presAssocID="{027B2216-7F54-4393-A2E0-037CFA7B18FA}" presName="Parent2" presStyleLbl="revTx" presStyleIdx="1" presStyleCnt="4" custScaleX="131474">
        <dgm:presLayoutVars>
          <dgm:chMax val="1"/>
          <dgm:chPref val="1"/>
          <dgm:bulletEnabled val="1"/>
        </dgm:presLayoutVars>
      </dgm:prSet>
      <dgm:spPr/>
      <dgm:t>
        <a:bodyPr/>
        <a:lstStyle/>
        <a:p>
          <a:endParaRPr lang="it-IT"/>
        </a:p>
      </dgm:t>
    </dgm:pt>
    <dgm:pt modelId="{14DB8EDC-4528-40C7-85EF-E00223CFF571}" type="pres">
      <dgm:prSet presAssocID="{D6197ED3-0036-4807-B9DD-9E42CC76E0BD}" presName="Accent3" presStyleCnt="0"/>
      <dgm:spPr/>
    </dgm:pt>
    <dgm:pt modelId="{AC4122BE-FD88-47C9-A418-05CC0C76E017}" type="pres">
      <dgm:prSet presAssocID="{D6197ED3-0036-4807-B9DD-9E42CC76E0BD}" presName="Accent" presStyleLbl="node1" presStyleIdx="2" presStyleCnt="4"/>
      <dgm:spPr/>
    </dgm:pt>
    <dgm:pt modelId="{56325C31-26CB-409D-921F-B6953B94FE82}" type="pres">
      <dgm:prSet presAssocID="{D6197ED3-0036-4807-B9DD-9E42CC76E0BD}" presName="Parent3" presStyleLbl="revTx" presStyleIdx="2" presStyleCnt="4">
        <dgm:presLayoutVars>
          <dgm:chMax val="1"/>
          <dgm:chPref val="1"/>
          <dgm:bulletEnabled val="1"/>
        </dgm:presLayoutVars>
      </dgm:prSet>
      <dgm:spPr/>
      <dgm:t>
        <a:bodyPr/>
        <a:lstStyle/>
        <a:p>
          <a:endParaRPr lang="it-IT"/>
        </a:p>
      </dgm:t>
    </dgm:pt>
    <dgm:pt modelId="{E1B45310-821B-4226-9F8F-EB36F6D28FBD}" type="pres">
      <dgm:prSet presAssocID="{2868E56F-5990-463A-961B-E65B10037A83}" presName="Accent4" presStyleCnt="0"/>
      <dgm:spPr/>
    </dgm:pt>
    <dgm:pt modelId="{F96D5462-10C9-41CD-ACA6-FA7342DF078A}" type="pres">
      <dgm:prSet presAssocID="{2868E56F-5990-463A-961B-E65B10037A83}" presName="Accent" presStyleLbl="node1" presStyleIdx="3" presStyleCnt="4"/>
      <dgm:spPr/>
    </dgm:pt>
    <dgm:pt modelId="{B2B15103-AB1E-4BF1-9BDE-CCF7F6069ED2}" type="pres">
      <dgm:prSet presAssocID="{2868E56F-5990-463A-961B-E65B10037A83}" presName="Parent4" presStyleLbl="revTx" presStyleIdx="3" presStyleCnt="4">
        <dgm:presLayoutVars>
          <dgm:chMax val="1"/>
          <dgm:chPref val="1"/>
          <dgm:bulletEnabled val="1"/>
        </dgm:presLayoutVars>
      </dgm:prSet>
      <dgm:spPr/>
      <dgm:t>
        <a:bodyPr/>
        <a:lstStyle/>
        <a:p>
          <a:endParaRPr lang="it-IT"/>
        </a:p>
      </dgm:t>
    </dgm:pt>
  </dgm:ptLst>
  <dgm:cxnLst>
    <dgm:cxn modelId="{60B3F363-22C8-4E8B-A287-1D0EACE192FA}" srcId="{45F762B4-6ADC-4A38-AE7F-A392BCF0B7CB}" destId="{D6197ED3-0036-4807-B9DD-9E42CC76E0BD}" srcOrd="2" destOrd="0" parTransId="{95B2662A-36BA-4943-8574-9BFF4AF8FB7C}" sibTransId="{13288403-F3A5-47D1-AB2F-E14B3784DF93}"/>
    <dgm:cxn modelId="{1CC65485-96A1-4729-8171-6263C0AFB886}" type="presOf" srcId="{7B214F81-DF77-4D21-B4B2-A681ACEA9914}" destId="{7BF6B1EB-2117-4EB2-9E19-F94B4D1ADFCB}" srcOrd="0" destOrd="0" presId="urn:microsoft.com/office/officeart/2009/layout/CircleArrowProcess"/>
    <dgm:cxn modelId="{E1B3F3BF-A6FF-4D82-BD71-0151F3B64B0F}" srcId="{45F762B4-6ADC-4A38-AE7F-A392BCF0B7CB}" destId="{2868E56F-5990-463A-961B-E65B10037A83}" srcOrd="3" destOrd="0" parTransId="{3D521659-8639-4739-8A7C-099113CC6849}" sibTransId="{338D0D0B-3C01-4315-9F60-148FBB1FFEA6}"/>
    <dgm:cxn modelId="{14D5F744-6282-4A5C-BE3D-ECA09E7BBC37}" type="presOf" srcId="{45F762B4-6ADC-4A38-AE7F-A392BCF0B7CB}" destId="{56ED7FD6-8135-42A5-9C74-1565551DD537}" srcOrd="0" destOrd="0" presId="urn:microsoft.com/office/officeart/2009/layout/CircleArrowProcess"/>
    <dgm:cxn modelId="{0D3BB156-3CDE-47F9-AEBB-2F4BB80FD487}" srcId="{45F762B4-6ADC-4A38-AE7F-A392BCF0B7CB}" destId="{7B214F81-DF77-4D21-B4B2-A681ACEA9914}" srcOrd="0" destOrd="0" parTransId="{EDF32B85-83F6-4FDF-A995-7207DFA9BBA9}" sibTransId="{D720AF63-EACD-45F4-BD7E-664A30E0EC7E}"/>
    <dgm:cxn modelId="{22694DA8-0848-4C29-8B0D-C0F5AACF7932}" type="presOf" srcId="{2868E56F-5990-463A-961B-E65B10037A83}" destId="{B2B15103-AB1E-4BF1-9BDE-CCF7F6069ED2}" srcOrd="0" destOrd="0" presId="urn:microsoft.com/office/officeart/2009/layout/CircleArrowProcess"/>
    <dgm:cxn modelId="{1FF2938F-B442-4498-9A4E-FD6F4AF77AB8}" type="presOf" srcId="{D6197ED3-0036-4807-B9DD-9E42CC76E0BD}" destId="{56325C31-26CB-409D-921F-B6953B94FE82}" srcOrd="0" destOrd="0" presId="urn:microsoft.com/office/officeart/2009/layout/CircleArrowProcess"/>
    <dgm:cxn modelId="{C8F0E321-28C6-473E-9889-76CB96C2CE25}" srcId="{45F762B4-6ADC-4A38-AE7F-A392BCF0B7CB}" destId="{027B2216-7F54-4393-A2E0-037CFA7B18FA}" srcOrd="1" destOrd="0" parTransId="{75837CFD-BA43-4684-8B33-BCFE6EF97553}" sibTransId="{9382176B-04FC-49D3-BE39-C8769950796B}"/>
    <dgm:cxn modelId="{2E9E1F25-2ABD-48CC-A7CA-A55D0253BD65}" type="presOf" srcId="{027B2216-7F54-4393-A2E0-037CFA7B18FA}" destId="{AFE3AC91-68F4-4743-9575-BCA96854A100}" srcOrd="0" destOrd="0" presId="urn:microsoft.com/office/officeart/2009/layout/CircleArrowProcess"/>
    <dgm:cxn modelId="{E103342D-4516-4A83-9520-0AF3FA5D6932}" type="presParOf" srcId="{56ED7FD6-8135-42A5-9C74-1565551DD537}" destId="{A9063D60-8812-4225-804A-4F78ED1948C6}" srcOrd="0" destOrd="0" presId="urn:microsoft.com/office/officeart/2009/layout/CircleArrowProcess"/>
    <dgm:cxn modelId="{89E93D2F-4278-4DCB-9516-6F7C0DDA157D}" type="presParOf" srcId="{A9063D60-8812-4225-804A-4F78ED1948C6}" destId="{9E19E6DF-BBF7-4357-8147-3D68A9C9F28E}" srcOrd="0" destOrd="0" presId="urn:microsoft.com/office/officeart/2009/layout/CircleArrowProcess"/>
    <dgm:cxn modelId="{54C94BC9-0C05-4C63-8F08-A940D7CF6543}" type="presParOf" srcId="{56ED7FD6-8135-42A5-9C74-1565551DD537}" destId="{7BF6B1EB-2117-4EB2-9E19-F94B4D1ADFCB}" srcOrd="1" destOrd="0" presId="urn:microsoft.com/office/officeart/2009/layout/CircleArrowProcess"/>
    <dgm:cxn modelId="{59A5F887-4658-4D54-A0C6-BDC825CF006C}" type="presParOf" srcId="{56ED7FD6-8135-42A5-9C74-1565551DD537}" destId="{025208F8-756B-4119-8636-4D92B048EA11}" srcOrd="2" destOrd="0" presId="urn:microsoft.com/office/officeart/2009/layout/CircleArrowProcess"/>
    <dgm:cxn modelId="{7118D1D8-9C68-4420-A26A-E3F97031FD18}" type="presParOf" srcId="{025208F8-756B-4119-8636-4D92B048EA11}" destId="{1AA5206D-3F4F-490C-B70B-BB9D0C4565EC}" srcOrd="0" destOrd="0" presId="urn:microsoft.com/office/officeart/2009/layout/CircleArrowProcess"/>
    <dgm:cxn modelId="{045BAD10-B4BB-4C33-8CAD-CF83C46A7DCD}" type="presParOf" srcId="{56ED7FD6-8135-42A5-9C74-1565551DD537}" destId="{AFE3AC91-68F4-4743-9575-BCA96854A100}" srcOrd="3" destOrd="0" presId="urn:microsoft.com/office/officeart/2009/layout/CircleArrowProcess"/>
    <dgm:cxn modelId="{ED6E43B5-6E44-4828-8C48-F6A6597F9D24}" type="presParOf" srcId="{56ED7FD6-8135-42A5-9C74-1565551DD537}" destId="{14DB8EDC-4528-40C7-85EF-E00223CFF571}" srcOrd="4" destOrd="0" presId="urn:microsoft.com/office/officeart/2009/layout/CircleArrowProcess"/>
    <dgm:cxn modelId="{DA3178E5-CFF3-4A76-B523-21F810D50C81}" type="presParOf" srcId="{14DB8EDC-4528-40C7-85EF-E00223CFF571}" destId="{AC4122BE-FD88-47C9-A418-05CC0C76E017}" srcOrd="0" destOrd="0" presId="urn:microsoft.com/office/officeart/2009/layout/CircleArrowProcess"/>
    <dgm:cxn modelId="{724AAD05-AEA1-4DB2-99D2-08EAECF73B7A}" type="presParOf" srcId="{56ED7FD6-8135-42A5-9C74-1565551DD537}" destId="{56325C31-26CB-409D-921F-B6953B94FE82}" srcOrd="5" destOrd="0" presId="urn:microsoft.com/office/officeart/2009/layout/CircleArrowProcess"/>
    <dgm:cxn modelId="{D7720124-B989-4C65-8C8F-07CB8D258623}" type="presParOf" srcId="{56ED7FD6-8135-42A5-9C74-1565551DD537}" destId="{E1B45310-821B-4226-9F8F-EB36F6D28FBD}" srcOrd="6" destOrd="0" presId="urn:microsoft.com/office/officeart/2009/layout/CircleArrowProcess"/>
    <dgm:cxn modelId="{06F4C009-3B89-4E31-B4EF-EFE4600F2356}" type="presParOf" srcId="{E1B45310-821B-4226-9F8F-EB36F6D28FBD}" destId="{F96D5462-10C9-41CD-ACA6-FA7342DF078A}" srcOrd="0" destOrd="0" presId="urn:microsoft.com/office/officeart/2009/layout/CircleArrowProcess"/>
    <dgm:cxn modelId="{6E575F78-4055-4D34-8AC9-BE4EA7452026}" type="presParOf" srcId="{56ED7FD6-8135-42A5-9C74-1565551DD537}" destId="{B2B15103-AB1E-4BF1-9BDE-CCF7F6069ED2}"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334DB9-7E24-4EC6-9BD4-F6168F91D72A}" type="doc">
      <dgm:prSet loTypeId="urn:microsoft.com/office/officeart/2005/8/layout/list1" loCatId="list" qsTypeId="urn:microsoft.com/office/officeart/2005/8/quickstyle/simple1" qsCatId="simple" csTypeId="urn:microsoft.com/office/officeart/2005/8/colors/accent3_4" csCatId="accent3" phldr="1"/>
      <dgm:spPr/>
      <dgm:t>
        <a:bodyPr/>
        <a:lstStyle/>
        <a:p>
          <a:endParaRPr lang="it-IT"/>
        </a:p>
      </dgm:t>
    </dgm:pt>
    <dgm:pt modelId="{17D4B41A-9B03-47F0-80AB-57302F3CA350}">
      <dgm:prSet phldrT="[Testo]" custT="1"/>
      <dgm:spPr>
        <a:solidFill>
          <a:schemeClr val="tx2">
            <a:lumMod val="60000"/>
            <a:lumOff val="40000"/>
          </a:schemeClr>
        </a:solidFill>
      </dgm:spPr>
      <dgm:t>
        <a:bodyPr/>
        <a:lstStyle/>
        <a:p>
          <a:r>
            <a:rPr lang="it-IT" sz="1200" b="1" cap="all" baseline="0" dirty="0" smtClean="0"/>
            <a:t>rete a geometrie variabili</a:t>
          </a:r>
          <a:endParaRPr lang="it-IT" sz="1200" dirty="0"/>
        </a:p>
      </dgm:t>
    </dgm:pt>
    <dgm:pt modelId="{A2AB2A37-3EE4-487A-9BB5-F6EDC4690483}" type="parTrans" cxnId="{74E3D2C1-4AFB-492A-A6F7-699D887D8F43}">
      <dgm:prSet/>
      <dgm:spPr/>
      <dgm:t>
        <a:bodyPr/>
        <a:lstStyle/>
        <a:p>
          <a:endParaRPr lang="it-IT" sz="1200"/>
        </a:p>
      </dgm:t>
    </dgm:pt>
    <dgm:pt modelId="{77A6C02C-FEBB-44BC-923D-583D7F014911}" type="sibTrans" cxnId="{74E3D2C1-4AFB-492A-A6F7-699D887D8F43}">
      <dgm:prSet/>
      <dgm:spPr/>
      <dgm:t>
        <a:bodyPr/>
        <a:lstStyle/>
        <a:p>
          <a:endParaRPr lang="it-IT" sz="1200"/>
        </a:p>
      </dgm:t>
    </dgm:pt>
    <dgm:pt modelId="{9EB9F4B3-ED53-4616-A79B-9C1D9809194A}">
      <dgm:prSet phldrT="[Testo]" custT="1"/>
      <dgm:spPr>
        <a:solidFill>
          <a:schemeClr val="tx2">
            <a:lumMod val="60000"/>
            <a:lumOff val="40000"/>
          </a:schemeClr>
        </a:solidFill>
      </dgm:spPr>
      <dgm:t>
        <a:bodyPr/>
        <a:lstStyle/>
        <a:p>
          <a:r>
            <a:rPr lang="it-IT" sz="1200" b="1" cap="all" baseline="0" dirty="0" smtClean="0"/>
            <a:t>azione scalare</a:t>
          </a:r>
          <a:endParaRPr lang="it-IT" sz="1200" dirty="0"/>
        </a:p>
      </dgm:t>
    </dgm:pt>
    <dgm:pt modelId="{7ABEBE4E-10EE-4163-8889-317798E7BE98}" type="parTrans" cxnId="{D302F3D0-20E8-4E40-9545-528ADF0DDF04}">
      <dgm:prSet/>
      <dgm:spPr/>
      <dgm:t>
        <a:bodyPr/>
        <a:lstStyle/>
        <a:p>
          <a:endParaRPr lang="it-IT" sz="1200"/>
        </a:p>
      </dgm:t>
    </dgm:pt>
    <dgm:pt modelId="{133E298E-A58B-43DF-9532-AFB048285C72}" type="sibTrans" cxnId="{D302F3D0-20E8-4E40-9545-528ADF0DDF04}">
      <dgm:prSet/>
      <dgm:spPr/>
      <dgm:t>
        <a:bodyPr/>
        <a:lstStyle/>
        <a:p>
          <a:endParaRPr lang="it-IT" sz="1200"/>
        </a:p>
      </dgm:t>
    </dgm:pt>
    <dgm:pt modelId="{6E022083-F77D-4B23-A420-1E359A0EFC50}">
      <dgm:prSet phldrT="[Testo]" custT="1"/>
      <dgm:spPr>
        <a:solidFill>
          <a:schemeClr val="tx2">
            <a:lumMod val="60000"/>
            <a:lumOff val="40000"/>
          </a:schemeClr>
        </a:solidFill>
      </dgm:spPr>
      <dgm:t>
        <a:bodyPr/>
        <a:lstStyle/>
        <a:p>
          <a:r>
            <a:rPr lang="it-IT" sz="1200" b="1" cap="all" baseline="0" dirty="0" smtClean="0"/>
            <a:t>infrastrutturazione del servizio</a:t>
          </a:r>
          <a:endParaRPr lang="it-IT" sz="1200" dirty="0"/>
        </a:p>
      </dgm:t>
    </dgm:pt>
    <dgm:pt modelId="{AE3FFF1B-44F1-4270-9002-3821DF898362}" type="parTrans" cxnId="{EEB9E4D0-1896-455D-8933-65A3A06FE8D8}">
      <dgm:prSet/>
      <dgm:spPr/>
      <dgm:t>
        <a:bodyPr/>
        <a:lstStyle/>
        <a:p>
          <a:endParaRPr lang="it-IT" sz="1200"/>
        </a:p>
      </dgm:t>
    </dgm:pt>
    <dgm:pt modelId="{3A635A95-34E3-42D8-9A79-B496F8F25442}" type="sibTrans" cxnId="{EEB9E4D0-1896-455D-8933-65A3A06FE8D8}">
      <dgm:prSet/>
      <dgm:spPr/>
      <dgm:t>
        <a:bodyPr/>
        <a:lstStyle/>
        <a:p>
          <a:endParaRPr lang="it-IT" sz="1200"/>
        </a:p>
      </dgm:t>
    </dgm:pt>
    <dgm:pt modelId="{4A04790B-CF1A-4639-A68D-148C82842E9D}">
      <dgm:prSet phldrT="[Testo]" custT="1"/>
      <dgm:spPr>
        <a:solidFill>
          <a:schemeClr val="tx2">
            <a:lumMod val="60000"/>
            <a:lumOff val="40000"/>
          </a:schemeClr>
        </a:solidFill>
      </dgm:spPr>
      <dgm:t>
        <a:bodyPr/>
        <a:lstStyle/>
        <a:p>
          <a:r>
            <a:rPr lang="it-IT" sz="1200" b="1" cap="all" baseline="0" dirty="0" smtClean="0"/>
            <a:t>organizzazione a rete del personale museale</a:t>
          </a:r>
          <a:endParaRPr lang="it-IT" sz="1200" dirty="0"/>
        </a:p>
      </dgm:t>
    </dgm:pt>
    <dgm:pt modelId="{270217CC-C173-47D1-9114-41CFC3DF574B}" type="parTrans" cxnId="{558811EF-3069-4297-99CB-CA06D5232C4A}">
      <dgm:prSet/>
      <dgm:spPr/>
      <dgm:t>
        <a:bodyPr/>
        <a:lstStyle/>
        <a:p>
          <a:endParaRPr lang="it-IT" sz="1200"/>
        </a:p>
      </dgm:t>
    </dgm:pt>
    <dgm:pt modelId="{AF574241-FEFC-4FB1-B932-E0B7B7D28E94}" type="sibTrans" cxnId="{558811EF-3069-4297-99CB-CA06D5232C4A}">
      <dgm:prSet/>
      <dgm:spPr/>
      <dgm:t>
        <a:bodyPr/>
        <a:lstStyle/>
        <a:p>
          <a:endParaRPr lang="it-IT" sz="1200"/>
        </a:p>
      </dgm:t>
    </dgm:pt>
    <dgm:pt modelId="{B9947E0E-952A-4D36-B0D1-2C873E6BFD85}">
      <dgm:prSet phldrT="[Testo]" custT="1"/>
      <dgm:spPr>
        <a:solidFill>
          <a:schemeClr val="tx2">
            <a:lumMod val="60000"/>
            <a:lumOff val="40000"/>
          </a:schemeClr>
        </a:solidFill>
      </dgm:spPr>
      <dgm:t>
        <a:bodyPr/>
        <a:lstStyle/>
        <a:p>
          <a:r>
            <a:rPr lang="it-IT" sz="1200" b="1" cap="all" baseline="0" dirty="0" smtClean="0"/>
            <a:t>approccio bottom-up</a:t>
          </a:r>
          <a:endParaRPr lang="it-IT" sz="1200" dirty="0" smtClean="0"/>
        </a:p>
      </dgm:t>
    </dgm:pt>
    <dgm:pt modelId="{3C186365-0A0F-4AB0-81D4-1487E11D4BFB}" type="parTrans" cxnId="{E05BB992-C1E8-41A9-880A-3ED118914B6E}">
      <dgm:prSet/>
      <dgm:spPr/>
      <dgm:t>
        <a:bodyPr/>
        <a:lstStyle/>
        <a:p>
          <a:endParaRPr lang="it-IT" sz="1200"/>
        </a:p>
      </dgm:t>
    </dgm:pt>
    <dgm:pt modelId="{F4AED931-4074-491C-8B9F-32B6C3955B67}" type="sibTrans" cxnId="{E05BB992-C1E8-41A9-880A-3ED118914B6E}">
      <dgm:prSet/>
      <dgm:spPr/>
      <dgm:t>
        <a:bodyPr/>
        <a:lstStyle/>
        <a:p>
          <a:endParaRPr lang="it-IT" sz="1200"/>
        </a:p>
      </dgm:t>
    </dgm:pt>
    <dgm:pt modelId="{61D7F4C2-123A-47FB-AC85-862084D5337B}">
      <dgm:prSet phldrT="[Testo]" custT="1"/>
      <dgm:spPr>
        <a:solidFill>
          <a:schemeClr val="tx2">
            <a:lumMod val="60000"/>
            <a:lumOff val="40000"/>
          </a:schemeClr>
        </a:solidFill>
      </dgm:spPr>
      <dgm:t>
        <a:bodyPr/>
        <a:lstStyle/>
        <a:p>
          <a:r>
            <a:rPr lang="it-IT" sz="1200" b="1" cap="all" baseline="0" dirty="0" smtClean="0"/>
            <a:t>punti di forza e opportunità</a:t>
          </a:r>
          <a:endParaRPr lang="it-IT" sz="1200" dirty="0" smtClean="0"/>
        </a:p>
      </dgm:t>
    </dgm:pt>
    <dgm:pt modelId="{3ED7DF14-8CCA-4F1C-9516-266DC2A0B683}" type="parTrans" cxnId="{B56CC2EF-748E-4C5E-9EBE-AB2811D025AC}">
      <dgm:prSet/>
      <dgm:spPr/>
      <dgm:t>
        <a:bodyPr/>
        <a:lstStyle/>
        <a:p>
          <a:endParaRPr lang="it-IT" sz="1200"/>
        </a:p>
      </dgm:t>
    </dgm:pt>
    <dgm:pt modelId="{D8AE2B8F-D8A6-404E-B873-63BE7C2D51E1}" type="sibTrans" cxnId="{B56CC2EF-748E-4C5E-9EBE-AB2811D025AC}">
      <dgm:prSet/>
      <dgm:spPr/>
      <dgm:t>
        <a:bodyPr/>
        <a:lstStyle/>
        <a:p>
          <a:endParaRPr lang="it-IT" sz="1200"/>
        </a:p>
      </dgm:t>
    </dgm:pt>
    <dgm:pt modelId="{06B2A790-F78E-4BA9-9F4D-6A9B22CD1A25}">
      <dgm:prSet phldrT="[Testo]" custT="1"/>
      <dgm:spPr>
        <a:ln>
          <a:solidFill>
            <a:schemeClr val="bg2">
              <a:lumMod val="90000"/>
            </a:schemeClr>
          </a:solidFill>
        </a:ln>
      </dgm:spPr>
      <dgm:t>
        <a:bodyPr/>
        <a:lstStyle/>
        <a:p>
          <a:r>
            <a:rPr lang="it-IT" sz="1200" smtClean="0"/>
            <a:t>per </a:t>
          </a:r>
          <a:r>
            <a:rPr lang="it-IT" sz="1200" dirty="0" smtClean="0"/>
            <a:t>ambiti di territorio e per funzioni</a:t>
          </a:r>
          <a:endParaRPr lang="it-IT" sz="1200" dirty="0"/>
        </a:p>
      </dgm:t>
    </dgm:pt>
    <dgm:pt modelId="{43750C04-500F-4AB8-9C65-6B5E9A627255}" type="parTrans" cxnId="{1FFEEF3B-6C8D-4FB7-9358-E11E6EE40340}">
      <dgm:prSet/>
      <dgm:spPr/>
      <dgm:t>
        <a:bodyPr/>
        <a:lstStyle/>
        <a:p>
          <a:endParaRPr lang="it-IT" sz="1200"/>
        </a:p>
      </dgm:t>
    </dgm:pt>
    <dgm:pt modelId="{EF066A05-8A23-4A04-8811-21A23E69B4C8}" type="sibTrans" cxnId="{1FFEEF3B-6C8D-4FB7-9358-E11E6EE40340}">
      <dgm:prSet/>
      <dgm:spPr/>
      <dgm:t>
        <a:bodyPr/>
        <a:lstStyle/>
        <a:p>
          <a:endParaRPr lang="it-IT" sz="1200"/>
        </a:p>
      </dgm:t>
    </dgm:pt>
    <dgm:pt modelId="{F642C627-5223-4D95-A68E-4E75000A435F}">
      <dgm:prSet phldrT="[Testo]" custT="1"/>
      <dgm:spPr>
        <a:ln>
          <a:solidFill>
            <a:schemeClr val="bg2">
              <a:lumMod val="90000"/>
            </a:schemeClr>
          </a:solidFill>
        </a:ln>
      </dgm:spPr>
      <dgm:t>
        <a:bodyPr/>
        <a:lstStyle/>
        <a:p>
          <a:r>
            <a:rPr lang="it-IT" sz="1200" smtClean="0"/>
            <a:t>hub </a:t>
          </a:r>
          <a:r>
            <a:rPr lang="it-IT" sz="1200" dirty="0" smtClean="0"/>
            <a:t>tematici e livelli minimi condivisi </a:t>
          </a:r>
          <a:endParaRPr lang="it-IT" sz="1200" dirty="0"/>
        </a:p>
      </dgm:t>
    </dgm:pt>
    <dgm:pt modelId="{BFF6D5A4-6ACC-41D0-873C-8BAF9A1300EB}" type="parTrans" cxnId="{BE3C29EF-288D-4059-B881-58D7AAD4D772}">
      <dgm:prSet/>
      <dgm:spPr/>
      <dgm:t>
        <a:bodyPr/>
        <a:lstStyle/>
        <a:p>
          <a:endParaRPr lang="it-IT" sz="1200"/>
        </a:p>
      </dgm:t>
    </dgm:pt>
    <dgm:pt modelId="{D9813E19-336B-44E2-A12F-9190652AC9F2}" type="sibTrans" cxnId="{BE3C29EF-288D-4059-B881-58D7AAD4D772}">
      <dgm:prSet/>
      <dgm:spPr/>
      <dgm:t>
        <a:bodyPr/>
        <a:lstStyle/>
        <a:p>
          <a:endParaRPr lang="it-IT" sz="1200"/>
        </a:p>
      </dgm:t>
    </dgm:pt>
    <dgm:pt modelId="{B232A4FF-6D7A-4B0F-B82B-9CA72B3AB5DE}">
      <dgm:prSet phldrT="[Testo]" custT="1"/>
      <dgm:spPr>
        <a:ln>
          <a:solidFill>
            <a:schemeClr val="bg2">
              <a:lumMod val="90000"/>
            </a:schemeClr>
          </a:solidFill>
        </a:ln>
      </dgm:spPr>
      <dgm:t>
        <a:bodyPr/>
        <a:lstStyle/>
        <a:p>
          <a:r>
            <a:rPr lang="it-IT" sz="1200" smtClean="0"/>
            <a:t>funzioni </a:t>
          </a:r>
          <a:r>
            <a:rPr lang="it-IT" sz="1200" dirty="0" smtClean="0"/>
            <a:t>e procedure amministrative interne ERPAC</a:t>
          </a:r>
          <a:endParaRPr lang="it-IT" sz="1200" dirty="0"/>
        </a:p>
      </dgm:t>
    </dgm:pt>
    <dgm:pt modelId="{B12CE952-D475-41AC-9D97-E1F9543E0204}" type="parTrans" cxnId="{C3F0A43F-62E4-4A44-81B9-763B355134FA}">
      <dgm:prSet/>
      <dgm:spPr/>
      <dgm:t>
        <a:bodyPr/>
        <a:lstStyle/>
        <a:p>
          <a:endParaRPr lang="it-IT" sz="1200"/>
        </a:p>
      </dgm:t>
    </dgm:pt>
    <dgm:pt modelId="{EB19F75B-B9F7-4F33-AB7C-92F7EE4E1634}" type="sibTrans" cxnId="{C3F0A43F-62E4-4A44-81B9-763B355134FA}">
      <dgm:prSet/>
      <dgm:spPr/>
      <dgm:t>
        <a:bodyPr/>
        <a:lstStyle/>
        <a:p>
          <a:endParaRPr lang="it-IT" sz="1200"/>
        </a:p>
      </dgm:t>
    </dgm:pt>
    <dgm:pt modelId="{9F69DAF0-2C23-44E9-876A-1EDC6BE8B452}">
      <dgm:prSet phldrT="[Testo]" custT="1"/>
      <dgm:spPr>
        <a:noFill/>
        <a:ln>
          <a:solidFill>
            <a:schemeClr val="bg2">
              <a:lumMod val="90000"/>
            </a:schemeClr>
          </a:solidFill>
        </a:ln>
      </dgm:spPr>
      <dgm:t>
        <a:bodyPr/>
        <a:lstStyle/>
        <a:p>
          <a:r>
            <a:rPr lang="it-IT" sz="1200" smtClean="0"/>
            <a:t>gruppi </a:t>
          </a:r>
          <a:r>
            <a:rPr lang="it-IT" sz="1200" dirty="0" smtClean="0"/>
            <a:t>di professionisti traversali sul territorio </a:t>
          </a:r>
          <a:endParaRPr lang="it-IT" sz="1200" dirty="0"/>
        </a:p>
      </dgm:t>
    </dgm:pt>
    <dgm:pt modelId="{F28D57E1-E6A6-4F49-9EA9-32C6313BA2F5}" type="parTrans" cxnId="{F19760DB-0391-4EF0-965C-6FB8988446C6}">
      <dgm:prSet/>
      <dgm:spPr/>
      <dgm:t>
        <a:bodyPr/>
        <a:lstStyle/>
        <a:p>
          <a:endParaRPr lang="it-IT" sz="1200"/>
        </a:p>
      </dgm:t>
    </dgm:pt>
    <dgm:pt modelId="{4CE1DB20-FB00-4403-A8F0-25202D0074AD}" type="sibTrans" cxnId="{F19760DB-0391-4EF0-965C-6FB8988446C6}">
      <dgm:prSet/>
      <dgm:spPr/>
      <dgm:t>
        <a:bodyPr/>
        <a:lstStyle/>
        <a:p>
          <a:endParaRPr lang="it-IT" sz="1200"/>
        </a:p>
      </dgm:t>
    </dgm:pt>
    <dgm:pt modelId="{DF0BDEED-7F29-4003-B680-FB02A3A2ABD4}">
      <dgm:prSet phldrT="[Testo]" custT="1"/>
      <dgm:spPr>
        <a:ln>
          <a:solidFill>
            <a:schemeClr val="bg2">
              <a:lumMod val="90000"/>
            </a:schemeClr>
          </a:solidFill>
        </a:ln>
      </dgm:spPr>
      <dgm:t>
        <a:bodyPr/>
        <a:lstStyle/>
        <a:p>
          <a:r>
            <a:rPr lang="it-IT" sz="1200" smtClean="0"/>
            <a:t>coinvolgimento </a:t>
          </a:r>
          <a:r>
            <a:rPr lang="it-IT" sz="1200" dirty="0" smtClean="0"/>
            <a:t>dei soggetti nel processo e nella scrittura delle convenzioni</a:t>
          </a:r>
        </a:p>
      </dgm:t>
    </dgm:pt>
    <dgm:pt modelId="{1C151BB2-9C02-4AEA-A179-8E0D1660CC6B}" type="parTrans" cxnId="{3D7FD480-FB61-421F-B544-5F38D5AB27E0}">
      <dgm:prSet/>
      <dgm:spPr/>
      <dgm:t>
        <a:bodyPr/>
        <a:lstStyle/>
        <a:p>
          <a:endParaRPr lang="it-IT" sz="1200"/>
        </a:p>
      </dgm:t>
    </dgm:pt>
    <dgm:pt modelId="{0325A54F-7091-45BE-A45E-BB80471E3031}" type="sibTrans" cxnId="{3D7FD480-FB61-421F-B544-5F38D5AB27E0}">
      <dgm:prSet/>
      <dgm:spPr/>
      <dgm:t>
        <a:bodyPr/>
        <a:lstStyle/>
        <a:p>
          <a:endParaRPr lang="it-IT" sz="1200"/>
        </a:p>
      </dgm:t>
    </dgm:pt>
    <dgm:pt modelId="{C18D91A7-D2B8-4207-B790-8C16BDF3DF59}">
      <dgm:prSet phldrT="[Testo]" custT="1"/>
      <dgm:spPr>
        <a:ln>
          <a:solidFill>
            <a:schemeClr val="bg2">
              <a:lumMod val="90000"/>
            </a:schemeClr>
          </a:solidFill>
        </a:ln>
      </dgm:spPr>
      <dgm:t>
        <a:bodyPr/>
        <a:lstStyle/>
        <a:p>
          <a:r>
            <a:rPr lang="it-IT" sz="1200" dirty="0" smtClean="0"/>
            <a:t>valorizzazione dell’esistente: attività e azioni dei musei sul territorio</a:t>
          </a:r>
        </a:p>
      </dgm:t>
    </dgm:pt>
    <dgm:pt modelId="{8D9A6C95-F4A1-4194-AC5B-FC6FCC4B7D9B}" type="parTrans" cxnId="{AE0F5B4A-5B03-484A-90F5-47066F36CA35}">
      <dgm:prSet/>
      <dgm:spPr/>
      <dgm:t>
        <a:bodyPr/>
        <a:lstStyle/>
        <a:p>
          <a:endParaRPr lang="it-IT" sz="1200"/>
        </a:p>
      </dgm:t>
    </dgm:pt>
    <dgm:pt modelId="{713005CC-36F3-4EC6-A2FC-47D3DEAE2B06}" type="sibTrans" cxnId="{AE0F5B4A-5B03-484A-90F5-47066F36CA35}">
      <dgm:prSet/>
      <dgm:spPr/>
      <dgm:t>
        <a:bodyPr/>
        <a:lstStyle/>
        <a:p>
          <a:endParaRPr lang="it-IT" sz="1200"/>
        </a:p>
      </dgm:t>
    </dgm:pt>
    <dgm:pt modelId="{F87AE8C5-8CCC-4E8C-B11D-A1D73DCDF8B2}" type="pres">
      <dgm:prSet presAssocID="{FE334DB9-7E24-4EC6-9BD4-F6168F91D72A}" presName="linear" presStyleCnt="0">
        <dgm:presLayoutVars>
          <dgm:dir/>
          <dgm:animLvl val="lvl"/>
          <dgm:resizeHandles val="exact"/>
        </dgm:presLayoutVars>
      </dgm:prSet>
      <dgm:spPr/>
      <dgm:t>
        <a:bodyPr/>
        <a:lstStyle/>
        <a:p>
          <a:endParaRPr lang="it-IT"/>
        </a:p>
      </dgm:t>
    </dgm:pt>
    <dgm:pt modelId="{5DEDBDBD-E146-48A3-8BDA-24B6EBCA22FA}" type="pres">
      <dgm:prSet presAssocID="{17D4B41A-9B03-47F0-80AB-57302F3CA350}" presName="parentLin" presStyleCnt="0"/>
      <dgm:spPr/>
    </dgm:pt>
    <dgm:pt modelId="{E8D685C4-8ACD-46D6-80C7-9CBF039DD1CC}" type="pres">
      <dgm:prSet presAssocID="{17D4B41A-9B03-47F0-80AB-57302F3CA350}" presName="parentLeftMargin" presStyleLbl="node1" presStyleIdx="0" presStyleCnt="6"/>
      <dgm:spPr/>
      <dgm:t>
        <a:bodyPr/>
        <a:lstStyle/>
        <a:p>
          <a:endParaRPr lang="it-IT"/>
        </a:p>
      </dgm:t>
    </dgm:pt>
    <dgm:pt modelId="{C4808204-E929-405F-BA33-02AA49779952}" type="pres">
      <dgm:prSet presAssocID="{17D4B41A-9B03-47F0-80AB-57302F3CA350}" presName="parentText" presStyleLbl="node1" presStyleIdx="0" presStyleCnt="6">
        <dgm:presLayoutVars>
          <dgm:chMax val="0"/>
          <dgm:bulletEnabled val="1"/>
        </dgm:presLayoutVars>
      </dgm:prSet>
      <dgm:spPr/>
      <dgm:t>
        <a:bodyPr/>
        <a:lstStyle/>
        <a:p>
          <a:endParaRPr lang="it-IT"/>
        </a:p>
      </dgm:t>
    </dgm:pt>
    <dgm:pt modelId="{F94A0B11-994F-466B-B6DB-8FF3553D8CA0}" type="pres">
      <dgm:prSet presAssocID="{17D4B41A-9B03-47F0-80AB-57302F3CA350}" presName="negativeSpace" presStyleCnt="0"/>
      <dgm:spPr/>
    </dgm:pt>
    <dgm:pt modelId="{BE64CCBE-667B-43B4-9ED1-A941D980DA82}" type="pres">
      <dgm:prSet presAssocID="{17D4B41A-9B03-47F0-80AB-57302F3CA350}" presName="childText" presStyleLbl="conFgAcc1" presStyleIdx="0" presStyleCnt="6">
        <dgm:presLayoutVars>
          <dgm:bulletEnabled val="1"/>
        </dgm:presLayoutVars>
      </dgm:prSet>
      <dgm:spPr/>
      <dgm:t>
        <a:bodyPr/>
        <a:lstStyle/>
        <a:p>
          <a:endParaRPr lang="it-IT"/>
        </a:p>
      </dgm:t>
    </dgm:pt>
    <dgm:pt modelId="{FD69EFF7-26E5-4009-B220-8422751C5AF2}" type="pres">
      <dgm:prSet presAssocID="{77A6C02C-FEBB-44BC-923D-583D7F014911}" presName="spaceBetweenRectangles" presStyleCnt="0"/>
      <dgm:spPr/>
    </dgm:pt>
    <dgm:pt modelId="{97E3D817-2CBE-4076-BF7B-A6A5E68EAC78}" type="pres">
      <dgm:prSet presAssocID="{9EB9F4B3-ED53-4616-A79B-9C1D9809194A}" presName="parentLin" presStyleCnt="0"/>
      <dgm:spPr/>
    </dgm:pt>
    <dgm:pt modelId="{EFB9659D-C658-4750-94A6-A0DBCBA7006F}" type="pres">
      <dgm:prSet presAssocID="{9EB9F4B3-ED53-4616-A79B-9C1D9809194A}" presName="parentLeftMargin" presStyleLbl="node1" presStyleIdx="0" presStyleCnt="6"/>
      <dgm:spPr/>
      <dgm:t>
        <a:bodyPr/>
        <a:lstStyle/>
        <a:p>
          <a:endParaRPr lang="it-IT"/>
        </a:p>
      </dgm:t>
    </dgm:pt>
    <dgm:pt modelId="{A116E404-44FB-47EA-A976-D9930A03E1D4}" type="pres">
      <dgm:prSet presAssocID="{9EB9F4B3-ED53-4616-A79B-9C1D9809194A}" presName="parentText" presStyleLbl="node1" presStyleIdx="1" presStyleCnt="6">
        <dgm:presLayoutVars>
          <dgm:chMax val="0"/>
          <dgm:bulletEnabled val="1"/>
        </dgm:presLayoutVars>
      </dgm:prSet>
      <dgm:spPr/>
      <dgm:t>
        <a:bodyPr/>
        <a:lstStyle/>
        <a:p>
          <a:endParaRPr lang="it-IT"/>
        </a:p>
      </dgm:t>
    </dgm:pt>
    <dgm:pt modelId="{72FDD746-EA2D-41D5-A87C-F11B4E73B01C}" type="pres">
      <dgm:prSet presAssocID="{9EB9F4B3-ED53-4616-A79B-9C1D9809194A}" presName="negativeSpace" presStyleCnt="0"/>
      <dgm:spPr/>
    </dgm:pt>
    <dgm:pt modelId="{38FF9DF1-65BA-4E89-8175-09ABEAE08A5E}" type="pres">
      <dgm:prSet presAssocID="{9EB9F4B3-ED53-4616-A79B-9C1D9809194A}" presName="childText" presStyleLbl="conFgAcc1" presStyleIdx="1" presStyleCnt="6">
        <dgm:presLayoutVars>
          <dgm:bulletEnabled val="1"/>
        </dgm:presLayoutVars>
      </dgm:prSet>
      <dgm:spPr/>
      <dgm:t>
        <a:bodyPr/>
        <a:lstStyle/>
        <a:p>
          <a:endParaRPr lang="it-IT"/>
        </a:p>
      </dgm:t>
    </dgm:pt>
    <dgm:pt modelId="{D94EA589-98C5-4BC2-935E-CB5327E6B58C}" type="pres">
      <dgm:prSet presAssocID="{133E298E-A58B-43DF-9532-AFB048285C72}" presName="spaceBetweenRectangles" presStyleCnt="0"/>
      <dgm:spPr/>
    </dgm:pt>
    <dgm:pt modelId="{DF06CAAD-C500-4AA9-A0BF-E774464BFD93}" type="pres">
      <dgm:prSet presAssocID="{6E022083-F77D-4B23-A420-1E359A0EFC50}" presName="parentLin" presStyleCnt="0"/>
      <dgm:spPr/>
    </dgm:pt>
    <dgm:pt modelId="{896DA986-48F8-4D54-8A03-0849E2B1D1D0}" type="pres">
      <dgm:prSet presAssocID="{6E022083-F77D-4B23-A420-1E359A0EFC50}" presName="parentLeftMargin" presStyleLbl="node1" presStyleIdx="1" presStyleCnt="6"/>
      <dgm:spPr/>
      <dgm:t>
        <a:bodyPr/>
        <a:lstStyle/>
        <a:p>
          <a:endParaRPr lang="it-IT"/>
        </a:p>
      </dgm:t>
    </dgm:pt>
    <dgm:pt modelId="{547DFF6F-A157-4E0B-AE89-6C89A90A1055}" type="pres">
      <dgm:prSet presAssocID="{6E022083-F77D-4B23-A420-1E359A0EFC50}" presName="parentText" presStyleLbl="node1" presStyleIdx="2" presStyleCnt="6">
        <dgm:presLayoutVars>
          <dgm:chMax val="0"/>
          <dgm:bulletEnabled val="1"/>
        </dgm:presLayoutVars>
      </dgm:prSet>
      <dgm:spPr/>
      <dgm:t>
        <a:bodyPr/>
        <a:lstStyle/>
        <a:p>
          <a:endParaRPr lang="it-IT"/>
        </a:p>
      </dgm:t>
    </dgm:pt>
    <dgm:pt modelId="{1F39E055-8B3C-401A-8D39-65FCF7072759}" type="pres">
      <dgm:prSet presAssocID="{6E022083-F77D-4B23-A420-1E359A0EFC50}" presName="negativeSpace" presStyleCnt="0"/>
      <dgm:spPr/>
    </dgm:pt>
    <dgm:pt modelId="{6C745508-7D53-45B3-AB1E-40F9C761A908}" type="pres">
      <dgm:prSet presAssocID="{6E022083-F77D-4B23-A420-1E359A0EFC50}" presName="childText" presStyleLbl="conFgAcc1" presStyleIdx="2" presStyleCnt="6">
        <dgm:presLayoutVars>
          <dgm:bulletEnabled val="1"/>
        </dgm:presLayoutVars>
      </dgm:prSet>
      <dgm:spPr/>
      <dgm:t>
        <a:bodyPr/>
        <a:lstStyle/>
        <a:p>
          <a:endParaRPr lang="it-IT"/>
        </a:p>
      </dgm:t>
    </dgm:pt>
    <dgm:pt modelId="{855945EE-39B2-43F3-8539-33C6E30971C5}" type="pres">
      <dgm:prSet presAssocID="{3A635A95-34E3-42D8-9A79-B496F8F25442}" presName="spaceBetweenRectangles" presStyleCnt="0"/>
      <dgm:spPr/>
    </dgm:pt>
    <dgm:pt modelId="{F54A91FE-CFDE-4CA3-B416-920578ADEAD4}" type="pres">
      <dgm:prSet presAssocID="{4A04790B-CF1A-4639-A68D-148C82842E9D}" presName="parentLin" presStyleCnt="0"/>
      <dgm:spPr/>
    </dgm:pt>
    <dgm:pt modelId="{302FF794-408A-49D8-8E06-9EDB31171B40}" type="pres">
      <dgm:prSet presAssocID="{4A04790B-CF1A-4639-A68D-148C82842E9D}" presName="parentLeftMargin" presStyleLbl="node1" presStyleIdx="2" presStyleCnt="6"/>
      <dgm:spPr/>
      <dgm:t>
        <a:bodyPr/>
        <a:lstStyle/>
        <a:p>
          <a:endParaRPr lang="it-IT"/>
        </a:p>
      </dgm:t>
    </dgm:pt>
    <dgm:pt modelId="{011638CE-A270-4B61-9B0A-DA7B1A794112}" type="pres">
      <dgm:prSet presAssocID="{4A04790B-CF1A-4639-A68D-148C82842E9D}" presName="parentText" presStyleLbl="node1" presStyleIdx="3" presStyleCnt="6" custLinFactNeighborX="-20149" custLinFactNeighborY="4736">
        <dgm:presLayoutVars>
          <dgm:chMax val="0"/>
          <dgm:bulletEnabled val="1"/>
        </dgm:presLayoutVars>
      </dgm:prSet>
      <dgm:spPr/>
      <dgm:t>
        <a:bodyPr/>
        <a:lstStyle/>
        <a:p>
          <a:endParaRPr lang="it-IT"/>
        </a:p>
      </dgm:t>
    </dgm:pt>
    <dgm:pt modelId="{88717CDF-A6F4-4ADB-8BD0-C89605E7ADBA}" type="pres">
      <dgm:prSet presAssocID="{4A04790B-CF1A-4639-A68D-148C82842E9D}" presName="negativeSpace" presStyleCnt="0"/>
      <dgm:spPr/>
    </dgm:pt>
    <dgm:pt modelId="{9B8C5079-B69D-4E4B-BE6D-59546CFC58DF}" type="pres">
      <dgm:prSet presAssocID="{4A04790B-CF1A-4639-A68D-148C82842E9D}" presName="childText" presStyleLbl="conFgAcc1" presStyleIdx="3" presStyleCnt="6">
        <dgm:presLayoutVars>
          <dgm:bulletEnabled val="1"/>
        </dgm:presLayoutVars>
      </dgm:prSet>
      <dgm:spPr/>
      <dgm:t>
        <a:bodyPr/>
        <a:lstStyle/>
        <a:p>
          <a:endParaRPr lang="it-IT"/>
        </a:p>
      </dgm:t>
    </dgm:pt>
    <dgm:pt modelId="{52AF59B1-9B91-41AA-A108-528FFFEBB033}" type="pres">
      <dgm:prSet presAssocID="{AF574241-FEFC-4FB1-B932-E0B7B7D28E94}" presName="spaceBetweenRectangles" presStyleCnt="0"/>
      <dgm:spPr/>
    </dgm:pt>
    <dgm:pt modelId="{4E0BC639-9713-428C-8B96-EA037BBE8208}" type="pres">
      <dgm:prSet presAssocID="{B9947E0E-952A-4D36-B0D1-2C873E6BFD85}" presName="parentLin" presStyleCnt="0"/>
      <dgm:spPr/>
    </dgm:pt>
    <dgm:pt modelId="{5A3AAB2A-D0C7-4187-A726-183900264F0F}" type="pres">
      <dgm:prSet presAssocID="{B9947E0E-952A-4D36-B0D1-2C873E6BFD85}" presName="parentLeftMargin" presStyleLbl="node1" presStyleIdx="3" presStyleCnt="6"/>
      <dgm:spPr/>
      <dgm:t>
        <a:bodyPr/>
        <a:lstStyle/>
        <a:p>
          <a:endParaRPr lang="it-IT"/>
        </a:p>
      </dgm:t>
    </dgm:pt>
    <dgm:pt modelId="{408AEDD9-4800-494B-80EA-4B8F5DB31536}" type="pres">
      <dgm:prSet presAssocID="{B9947E0E-952A-4D36-B0D1-2C873E6BFD85}" presName="parentText" presStyleLbl="node1" presStyleIdx="4" presStyleCnt="6">
        <dgm:presLayoutVars>
          <dgm:chMax val="0"/>
          <dgm:bulletEnabled val="1"/>
        </dgm:presLayoutVars>
      </dgm:prSet>
      <dgm:spPr/>
      <dgm:t>
        <a:bodyPr/>
        <a:lstStyle/>
        <a:p>
          <a:endParaRPr lang="it-IT"/>
        </a:p>
      </dgm:t>
    </dgm:pt>
    <dgm:pt modelId="{77AFCE61-2DA0-431F-AA2D-AC5D9ABDF1EB}" type="pres">
      <dgm:prSet presAssocID="{B9947E0E-952A-4D36-B0D1-2C873E6BFD85}" presName="negativeSpace" presStyleCnt="0"/>
      <dgm:spPr/>
    </dgm:pt>
    <dgm:pt modelId="{0D5382DD-E3C4-4AC2-B28D-71BA79257832}" type="pres">
      <dgm:prSet presAssocID="{B9947E0E-952A-4D36-B0D1-2C873E6BFD85}" presName="childText" presStyleLbl="conFgAcc1" presStyleIdx="4" presStyleCnt="6">
        <dgm:presLayoutVars>
          <dgm:bulletEnabled val="1"/>
        </dgm:presLayoutVars>
      </dgm:prSet>
      <dgm:spPr/>
      <dgm:t>
        <a:bodyPr/>
        <a:lstStyle/>
        <a:p>
          <a:endParaRPr lang="it-IT"/>
        </a:p>
      </dgm:t>
    </dgm:pt>
    <dgm:pt modelId="{01FD0ACC-77FD-4B12-AB7E-DAB261D38C02}" type="pres">
      <dgm:prSet presAssocID="{F4AED931-4074-491C-8B9F-32B6C3955B67}" presName="spaceBetweenRectangles" presStyleCnt="0"/>
      <dgm:spPr/>
    </dgm:pt>
    <dgm:pt modelId="{8DAA9E59-79D8-4797-8EA0-A9BD0BEEEA59}" type="pres">
      <dgm:prSet presAssocID="{61D7F4C2-123A-47FB-AC85-862084D5337B}" presName="parentLin" presStyleCnt="0"/>
      <dgm:spPr/>
    </dgm:pt>
    <dgm:pt modelId="{EA190662-EABD-4094-9BCD-29082DE68864}" type="pres">
      <dgm:prSet presAssocID="{61D7F4C2-123A-47FB-AC85-862084D5337B}" presName="parentLeftMargin" presStyleLbl="node1" presStyleIdx="4" presStyleCnt="6"/>
      <dgm:spPr/>
      <dgm:t>
        <a:bodyPr/>
        <a:lstStyle/>
        <a:p>
          <a:endParaRPr lang="it-IT"/>
        </a:p>
      </dgm:t>
    </dgm:pt>
    <dgm:pt modelId="{C71323B8-F1B4-41AC-95E6-BF6CA8AD1AA1}" type="pres">
      <dgm:prSet presAssocID="{61D7F4C2-123A-47FB-AC85-862084D5337B}" presName="parentText" presStyleLbl="node1" presStyleIdx="5" presStyleCnt="6">
        <dgm:presLayoutVars>
          <dgm:chMax val="0"/>
          <dgm:bulletEnabled val="1"/>
        </dgm:presLayoutVars>
      </dgm:prSet>
      <dgm:spPr/>
      <dgm:t>
        <a:bodyPr/>
        <a:lstStyle/>
        <a:p>
          <a:endParaRPr lang="it-IT"/>
        </a:p>
      </dgm:t>
    </dgm:pt>
    <dgm:pt modelId="{80455052-FABD-40DF-B06D-09C8EC7D754E}" type="pres">
      <dgm:prSet presAssocID="{61D7F4C2-123A-47FB-AC85-862084D5337B}" presName="negativeSpace" presStyleCnt="0"/>
      <dgm:spPr/>
    </dgm:pt>
    <dgm:pt modelId="{2E418D86-B233-42DC-BC08-1545F3E38DCE}" type="pres">
      <dgm:prSet presAssocID="{61D7F4C2-123A-47FB-AC85-862084D5337B}" presName="childText" presStyleLbl="conFgAcc1" presStyleIdx="5" presStyleCnt="6">
        <dgm:presLayoutVars>
          <dgm:bulletEnabled val="1"/>
        </dgm:presLayoutVars>
      </dgm:prSet>
      <dgm:spPr/>
      <dgm:t>
        <a:bodyPr/>
        <a:lstStyle/>
        <a:p>
          <a:endParaRPr lang="it-IT"/>
        </a:p>
      </dgm:t>
    </dgm:pt>
  </dgm:ptLst>
  <dgm:cxnLst>
    <dgm:cxn modelId="{D302F3D0-20E8-4E40-9545-528ADF0DDF04}" srcId="{FE334DB9-7E24-4EC6-9BD4-F6168F91D72A}" destId="{9EB9F4B3-ED53-4616-A79B-9C1D9809194A}" srcOrd="1" destOrd="0" parTransId="{7ABEBE4E-10EE-4163-8889-317798E7BE98}" sibTransId="{133E298E-A58B-43DF-9532-AFB048285C72}"/>
    <dgm:cxn modelId="{313C3933-7E4D-4E15-A3DB-B92DA15DF7CD}" type="presOf" srcId="{F642C627-5223-4D95-A68E-4E75000A435F}" destId="{38FF9DF1-65BA-4E89-8175-09ABEAE08A5E}" srcOrd="0" destOrd="0" presId="urn:microsoft.com/office/officeart/2005/8/layout/list1"/>
    <dgm:cxn modelId="{EEB9E4D0-1896-455D-8933-65A3A06FE8D8}" srcId="{FE334DB9-7E24-4EC6-9BD4-F6168F91D72A}" destId="{6E022083-F77D-4B23-A420-1E359A0EFC50}" srcOrd="2" destOrd="0" parTransId="{AE3FFF1B-44F1-4270-9002-3821DF898362}" sibTransId="{3A635A95-34E3-42D8-9A79-B496F8F25442}"/>
    <dgm:cxn modelId="{F19760DB-0391-4EF0-965C-6FB8988446C6}" srcId="{4A04790B-CF1A-4639-A68D-148C82842E9D}" destId="{9F69DAF0-2C23-44E9-876A-1EDC6BE8B452}" srcOrd="0" destOrd="0" parTransId="{F28D57E1-E6A6-4F49-9EA9-32C6313BA2F5}" sibTransId="{4CE1DB20-FB00-4403-A8F0-25202D0074AD}"/>
    <dgm:cxn modelId="{3D7FD480-FB61-421F-B544-5F38D5AB27E0}" srcId="{B9947E0E-952A-4D36-B0D1-2C873E6BFD85}" destId="{DF0BDEED-7F29-4003-B680-FB02A3A2ABD4}" srcOrd="0" destOrd="0" parTransId="{1C151BB2-9C02-4AEA-A179-8E0D1660CC6B}" sibTransId="{0325A54F-7091-45BE-A45E-BB80471E3031}"/>
    <dgm:cxn modelId="{FEDFC789-E3E9-4267-984B-E1115CF767D0}" type="presOf" srcId="{4A04790B-CF1A-4639-A68D-148C82842E9D}" destId="{302FF794-408A-49D8-8E06-9EDB31171B40}" srcOrd="0" destOrd="0" presId="urn:microsoft.com/office/officeart/2005/8/layout/list1"/>
    <dgm:cxn modelId="{74E3D2C1-4AFB-492A-A6F7-699D887D8F43}" srcId="{FE334DB9-7E24-4EC6-9BD4-F6168F91D72A}" destId="{17D4B41A-9B03-47F0-80AB-57302F3CA350}" srcOrd="0" destOrd="0" parTransId="{A2AB2A37-3EE4-487A-9BB5-F6EDC4690483}" sibTransId="{77A6C02C-FEBB-44BC-923D-583D7F014911}"/>
    <dgm:cxn modelId="{AE0F5B4A-5B03-484A-90F5-47066F36CA35}" srcId="{61D7F4C2-123A-47FB-AC85-862084D5337B}" destId="{C18D91A7-D2B8-4207-B790-8C16BDF3DF59}" srcOrd="0" destOrd="0" parTransId="{8D9A6C95-F4A1-4194-AC5B-FC6FCC4B7D9B}" sibTransId="{713005CC-36F3-4EC6-A2FC-47D3DEAE2B06}"/>
    <dgm:cxn modelId="{2675FD33-61BD-44DF-ACA8-8B7F66A591E8}" type="presOf" srcId="{DF0BDEED-7F29-4003-B680-FB02A3A2ABD4}" destId="{0D5382DD-E3C4-4AC2-B28D-71BA79257832}" srcOrd="0" destOrd="0" presId="urn:microsoft.com/office/officeart/2005/8/layout/list1"/>
    <dgm:cxn modelId="{B56CC2EF-748E-4C5E-9EBE-AB2811D025AC}" srcId="{FE334DB9-7E24-4EC6-9BD4-F6168F91D72A}" destId="{61D7F4C2-123A-47FB-AC85-862084D5337B}" srcOrd="5" destOrd="0" parTransId="{3ED7DF14-8CCA-4F1C-9516-266DC2A0B683}" sibTransId="{D8AE2B8F-D8A6-404E-B873-63BE7C2D51E1}"/>
    <dgm:cxn modelId="{E05BB992-C1E8-41A9-880A-3ED118914B6E}" srcId="{FE334DB9-7E24-4EC6-9BD4-F6168F91D72A}" destId="{B9947E0E-952A-4D36-B0D1-2C873E6BFD85}" srcOrd="4" destOrd="0" parTransId="{3C186365-0A0F-4AB0-81D4-1487E11D4BFB}" sibTransId="{F4AED931-4074-491C-8B9F-32B6C3955B67}"/>
    <dgm:cxn modelId="{CD37171D-F892-4B9A-8F51-E2B5803BAC45}" type="presOf" srcId="{17D4B41A-9B03-47F0-80AB-57302F3CA350}" destId="{E8D685C4-8ACD-46D6-80C7-9CBF039DD1CC}" srcOrd="0" destOrd="0" presId="urn:microsoft.com/office/officeart/2005/8/layout/list1"/>
    <dgm:cxn modelId="{8B6B50BE-D9A2-4A02-857A-ABEDE37BBD78}" type="presOf" srcId="{B9947E0E-952A-4D36-B0D1-2C873E6BFD85}" destId="{408AEDD9-4800-494B-80EA-4B8F5DB31536}" srcOrd="1" destOrd="0" presId="urn:microsoft.com/office/officeart/2005/8/layout/list1"/>
    <dgm:cxn modelId="{7B4EABC5-76AF-4CDD-BEA6-3CDDDE31DEE6}" type="presOf" srcId="{9EB9F4B3-ED53-4616-A79B-9C1D9809194A}" destId="{EFB9659D-C658-4750-94A6-A0DBCBA7006F}" srcOrd="0" destOrd="0" presId="urn:microsoft.com/office/officeart/2005/8/layout/list1"/>
    <dgm:cxn modelId="{5F00F15B-2D09-470B-80F2-FB5B2BF722A9}" type="presOf" srcId="{61D7F4C2-123A-47FB-AC85-862084D5337B}" destId="{EA190662-EABD-4094-9BCD-29082DE68864}" srcOrd="0" destOrd="0" presId="urn:microsoft.com/office/officeart/2005/8/layout/list1"/>
    <dgm:cxn modelId="{676213E0-29CB-4D31-8953-F62023D95158}" type="presOf" srcId="{B9947E0E-952A-4D36-B0D1-2C873E6BFD85}" destId="{5A3AAB2A-D0C7-4187-A726-183900264F0F}" srcOrd="0" destOrd="0" presId="urn:microsoft.com/office/officeart/2005/8/layout/list1"/>
    <dgm:cxn modelId="{1FFEEF3B-6C8D-4FB7-9358-E11E6EE40340}" srcId="{17D4B41A-9B03-47F0-80AB-57302F3CA350}" destId="{06B2A790-F78E-4BA9-9F4D-6A9B22CD1A25}" srcOrd="0" destOrd="0" parTransId="{43750C04-500F-4AB8-9C65-6B5E9A627255}" sibTransId="{EF066A05-8A23-4A04-8811-21A23E69B4C8}"/>
    <dgm:cxn modelId="{BE3C29EF-288D-4059-B881-58D7AAD4D772}" srcId="{9EB9F4B3-ED53-4616-A79B-9C1D9809194A}" destId="{F642C627-5223-4D95-A68E-4E75000A435F}" srcOrd="0" destOrd="0" parTransId="{BFF6D5A4-6ACC-41D0-873C-8BAF9A1300EB}" sibTransId="{D9813E19-336B-44E2-A12F-9190652AC9F2}"/>
    <dgm:cxn modelId="{D1588CD2-B98E-44FA-B3C4-6D1490FFD0B7}" type="presOf" srcId="{6E022083-F77D-4B23-A420-1E359A0EFC50}" destId="{547DFF6F-A157-4E0B-AE89-6C89A90A1055}" srcOrd="1" destOrd="0" presId="urn:microsoft.com/office/officeart/2005/8/layout/list1"/>
    <dgm:cxn modelId="{C7D21966-9652-45B0-890A-7A1C306026E6}" type="presOf" srcId="{9EB9F4B3-ED53-4616-A79B-9C1D9809194A}" destId="{A116E404-44FB-47EA-A976-D9930A03E1D4}" srcOrd="1" destOrd="0" presId="urn:microsoft.com/office/officeart/2005/8/layout/list1"/>
    <dgm:cxn modelId="{EF44BB64-380F-4187-9698-AA900B27AD94}" type="presOf" srcId="{17D4B41A-9B03-47F0-80AB-57302F3CA350}" destId="{C4808204-E929-405F-BA33-02AA49779952}" srcOrd="1" destOrd="0" presId="urn:microsoft.com/office/officeart/2005/8/layout/list1"/>
    <dgm:cxn modelId="{13E6064F-8AEB-47BC-A568-C277BDC1CAE5}" type="presOf" srcId="{61D7F4C2-123A-47FB-AC85-862084D5337B}" destId="{C71323B8-F1B4-41AC-95E6-BF6CA8AD1AA1}" srcOrd="1" destOrd="0" presId="urn:microsoft.com/office/officeart/2005/8/layout/list1"/>
    <dgm:cxn modelId="{EEC9C4F3-D432-4420-A6F8-D3F15EC3CC63}" type="presOf" srcId="{6E022083-F77D-4B23-A420-1E359A0EFC50}" destId="{896DA986-48F8-4D54-8A03-0849E2B1D1D0}" srcOrd="0" destOrd="0" presId="urn:microsoft.com/office/officeart/2005/8/layout/list1"/>
    <dgm:cxn modelId="{C3F0A43F-62E4-4A44-81B9-763B355134FA}" srcId="{6E022083-F77D-4B23-A420-1E359A0EFC50}" destId="{B232A4FF-6D7A-4B0F-B82B-9CA72B3AB5DE}" srcOrd="0" destOrd="0" parTransId="{B12CE952-D475-41AC-9D97-E1F9543E0204}" sibTransId="{EB19F75B-B9F7-4F33-AB7C-92F7EE4E1634}"/>
    <dgm:cxn modelId="{D827D6D7-4C75-45ED-81DD-7EE98CC1D590}" type="presOf" srcId="{9F69DAF0-2C23-44E9-876A-1EDC6BE8B452}" destId="{9B8C5079-B69D-4E4B-BE6D-59546CFC58DF}" srcOrd="0" destOrd="0" presId="urn:microsoft.com/office/officeart/2005/8/layout/list1"/>
    <dgm:cxn modelId="{CCE7DFE5-64BD-4B91-9A07-66ED4BB62E34}" type="presOf" srcId="{B232A4FF-6D7A-4B0F-B82B-9CA72B3AB5DE}" destId="{6C745508-7D53-45B3-AB1E-40F9C761A908}" srcOrd="0" destOrd="0" presId="urn:microsoft.com/office/officeart/2005/8/layout/list1"/>
    <dgm:cxn modelId="{E8248E8A-D5A2-429F-A3C7-93E475E8A03F}" type="presOf" srcId="{C18D91A7-D2B8-4207-B790-8C16BDF3DF59}" destId="{2E418D86-B233-42DC-BC08-1545F3E38DCE}" srcOrd="0" destOrd="0" presId="urn:microsoft.com/office/officeart/2005/8/layout/list1"/>
    <dgm:cxn modelId="{C0375274-393A-4F27-AAF4-DA286F69DD53}" type="presOf" srcId="{FE334DB9-7E24-4EC6-9BD4-F6168F91D72A}" destId="{F87AE8C5-8CCC-4E8C-B11D-A1D73DCDF8B2}" srcOrd="0" destOrd="0" presId="urn:microsoft.com/office/officeart/2005/8/layout/list1"/>
    <dgm:cxn modelId="{558811EF-3069-4297-99CB-CA06D5232C4A}" srcId="{FE334DB9-7E24-4EC6-9BD4-F6168F91D72A}" destId="{4A04790B-CF1A-4639-A68D-148C82842E9D}" srcOrd="3" destOrd="0" parTransId="{270217CC-C173-47D1-9114-41CFC3DF574B}" sibTransId="{AF574241-FEFC-4FB1-B932-E0B7B7D28E94}"/>
    <dgm:cxn modelId="{0CCDD0BC-8870-41D2-A835-42F646CD7AA1}" type="presOf" srcId="{06B2A790-F78E-4BA9-9F4D-6A9B22CD1A25}" destId="{BE64CCBE-667B-43B4-9ED1-A941D980DA82}" srcOrd="0" destOrd="0" presId="urn:microsoft.com/office/officeart/2005/8/layout/list1"/>
    <dgm:cxn modelId="{CF45A10C-0BB5-4B0D-B318-17020830B741}" type="presOf" srcId="{4A04790B-CF1A-4639-A68D-148C82842E9D}" destId="{011638CE-A270-4B61-9B0A-DA7B1A794112}" srcOrd="1" destOrd="0" presId="urn:microsoft.com/office/officeart/2005/8/layout/list1"/>
    <dgm:cxn modelId="{FA961917-A3C3-4582-B231-E2E2F9495C9D}" type="presParOf" srcId="{F87AE8C5-8CCC-4E8C-B11D-A1D73DCDF8B2}" destId="{5DEDBDBD-E146-48A3-8BDA-24B6EBCA22FA}" srcOrd="0" destOrd="0" presId="urn:microsoft.com/office/officeart/2005/8/layout/list1"/>
    <dgm:cxn modelId="{E46F04F1-2323-457F-A76D-775AA6EEC34B}" type="presParOf" srcId="{5DEDBDBD-E146-48A3-8BDA-24B6EBCA22FA}" destId="{E8D685C4-8ACD-46D6-80C7-9CBF039DD1CC}" srcOrd="0" destOrd="0" presId="urn:microsoft.com/office/officeart/2005/8/layout/list1"/>
    <dgm:cxn modelId="{4EF0ED61-A012-4A3A-B783-15B538ECD7E3}" type="presParOf" srcId="{5DEDBDBD-E146-48A3-8BDA-24B6EBCA22FA}" destId="{C4808204-E929-405F-BA33-02AA49779952}" srcOrd="1" destOrd="0" presId="urn:microsoft.com/office/officeart/2005/8/layout/list1"/>
    <dgm:cxn modelId="{2D683606-C25F-4006-86CE-BF93CBB2E858}" type="presParOf" srcId="{F87AE8C5-8CCC-4E8C-B11D-A1D73DCDF8B2}" destId="{F94A0B11-994F-466B-B6DB-8FF3553D8CA0}" srcOrd="1" destOrd="0" presId="urn:microsoft.com/office/officeart/2005/8/layout/list1"/>
    <dgm:cxn modelId="{4BA90E0F-96F5-444E-B71A-ADA491EB1E65}" type="presParOf" srcId="{F87AE8C5-8CCC-4E8C-B11D-A1D73DCDF8B2}" destId="{BE64CCBE-667B-43B4-9ED1-A941D980DA82}" srcOrd="2" destOrd="0" presId="urn:microsoft.com/office/officeart/2005/8/layout/list1"/>
    <dgm:cxn modelId="{194CECC3-ABC8-4184-9017-CF7C6757CE19}" type="presParOf" srcId="{F87AE8C5-8CCC-4E8C-B11D-A1D73DCDF8B2}" destId="{FD69EFF7-26E5-4009-B220-8422751C5AF2}" srcOrd="3" destOrd="0" presId="urn:microsoft.com/office/officeart/2005/8/layout/list1"/>
    <dgm:cxn modelId="{2DFCD44A-26A2-4EF1-8B22-5F30340C3A88}" type="presParOf" srcId="{F87AE8C5-8CCC-4E8C-B11D-A1D73DCDF8B2}" destId="{97E3D817-2CBE-4076-BF7B-A6A5E68EAC78}" srcOrd="4" destOrd="0" presId="urn:microsoft.com/office/officeart/2005/8/layout/list1"/>
    <dgm:cxn modelId="{39BDA48F-FCC6-4010-B43D-6A4E54402ED9}" type="presParOf" srcId="{97E3D817-2CBE-4076-BF7B-A6A5E68EAC78}" destId="{EFB9659D-C658-4750-94A6-A0DBCBA7006F}" srcOrd="0" destOrd="0" presId="urn:microsoft.com/office/officeart/2005/8/layout/list1"/>
    <dgm:cxn modelId="{03014EF7-7953-40EC-BD06-C305AC024914}" type="presParOf" srcId="{97E3D817-2CBE-4076-BF7B-A6A5E68EAC78}" destId="{A116E404-44FB-47EA-A976-D9930A03E1D4}" srcOrd="1" destOrd="0" presId="urn:microsoft.com/office/officeart/2005/8/layout/list1"/>
    <dgm:cxn modelId="{6B17DC1D-5E23-4C0C-945E-99FCBBD435B6}" type="presParOf" srcId="{F87AE8C5-8CCC-4E8C-B11D-A1D73DCDF8B2}" destId="{72FDD746-EA2D-41D5-A87C-F11B4E73B01C}" srcOrd="5" destOrd="0" presId="urn:microsoft.com/office/officeart/2005/8/layout/list1"/>
    <dgm:cxn modelId="{4D8721FD-D560-4814-B8D0-8459F1FBAF22}" type="presParOf" srcId="{F87AE8C5-8CCC-4E8C-B11D-A1D73DCDF8B2}" destId="{38FF9DF1-65BA-4E89-8175-09ABEAE08A5E}" srcOrd="6" destOrd="0" presId="urn:microsoft.com/office/officeart/2005/8/layout/list1"/>
    <dgm:cxn modelId="{9134F797-40F0-470F-BBE0-D856592CCB7A}" type="presParOf" srcId="{F87AE8C5-8CCC-4E8C-B11D-A1D73DCDF8B2}" destId="{D94EA589-98C5-4BC2-935E-CB5327E6B58C}" srcOrd="7" destOrd="0" presId="urn:microsoft.com/office/officeart/2005/8/layout/list1"/>
    <dgm:cxn modelId="{58518D88-C705-4523-A99D-EBA2C2DAEADC}" type="presParOf" srcId="{F87AE8C5-8CCC-4E8C-B11D-A1D73DCDF8B2}" destId="{DF06CAAD-C500-4AA9-A0BF-E774464BFD93}" srcOrd="8" destOrd="0" presId="urn:microsoft.com/office/officeart/2005/8/layout/list1"/>
    <dgm:cxn modelId="{D054060A-14DA-4A8A-B765-55DF6BBA8EBE}" type="presParOf" srcId="{DF06CAAD-C500-4AA9-A0BF-E774464BFD93}" destId="{896DA986-48F8-4D54-8A03-0849E2B1D1D0}" srcOrd="0" destOrd="0" presId="urn:microsoft.com/office/officeart/2005/8/layout/list1"/>
    <dgm:cxn modelId="{C31ED189-7EC6-4571-A0A3-29A15B8BBDFE}" type="presParOf" srcId="{DF06CAAD-C500-4AA9-A0BF-E774464BFD93}" destId="{547DFF6F-A157-4E0B-AE89-6C89A90A1055}" srcOrd="1" destOrd="0" presId="urn:microsoft.com/office/officeart/2005/8/layout/list1"/>
    <dgm:cxn modelId="{84286904-FF09-4EFF-8536-C865953B6511}" type="presParOf" srcId="{F87AE8C5-8CCC-4E8C-B11D-A1D73DCDF8B2}" destId="{1F39E055-8B3C-401A-8D39-65FCF7072759}" srcOrd="9" destOrd="0" presId="urn:microsoft.com/office/officeart/2005/8/layout/list1"/>
    <dgm:cxn modelId="{59611EFA-EE0D-44E3-A1C3-9EA4280429E5}" type="presParOf" srcId="{F87AE8C5-8CCC-4E8C-B11D-A1D73DCDF8B2}" destId="{6C745508-7D53-45B3-AB1E-40F9C761A908}" srcOrd="10" destOrd="0" presId="urn:microsoft.com/office/officeart/2005/8/layout/list1"/>
    <dgm:cxn modelId="{91055A6D-B566-4786-8F35-A4CF73F1BDC4}" type="presParOf" srcId="{F87AE8C5-8CCC-4E8C-B11D-A1D73DCDF8B2}" destId="{855945EE-39B2-43F3-8539-33C6E30971C5}" srcOrd="11" destOrd="0" presId="urn:microsoft.com/office/officeart/2005/8/layout/list1"/>
    <dgm:cxn modelId="{E71B4CBB-5A8C-4AB8-A07C-D5ECDB23A56B}" type="presParOf" srcId="{F87AE8C5-8CCC-4E8C-B11D-A1D73DCDF8B2}" destId="{F54A91FE-CFDE-4CA3-B416-920578ADEAD4}" srcOrd="12" destOrd="0" presId="urn:microsoft.com/office/officeart/2005/8/layout/list1"/>
    <dgm:cxn modelId="{408C0FF7-3E2C-48DE-99FD-4D6264454472}" type="presParOf" srcId="{F54A91FE-CFDE-4CA3-B416-920578ADEAD4}" destId="{302FF794-408A-49D8-8E06-9EDB31171B40}" srcOrd="0" destOrd="0" presId="urn:microsoft.com/office/officeart/2005/8/layout/list1"/>
    <dgm:cxn modelId="{FF702DBB-CC16-42BA-B644-626737E4D18D}" type="presParOf" srcId="{F54A91FE-CFDE-4CA3-B416-920578ADEAD4}" destId="{011638CE-A270-4B61-9B0A-DA7B1A794112}" srcOrd="1" destOrd="0" presId="urn:microsoft.com/office/officeart/2005/8/layout/list1"/>
    <dgm:cxn modelId="{3BE4D154-BAE3-4CEE-BA33-F7950D2651B3}" type="presParOf" srcId="{F87AE8C5-8CCC-4E8C-B11D-A1D73DCDF8B2}" destId="{88717CDF-A6F4-4ADB-8BD0-C89605E7ADBA}" srcOrd="13" destOrd="0" presId="urn:microsoft.com/office/officeart/2005/8/layout/list1"/>
    <dgm:cxn modelId="{9AED543D-00D1-49F2-A1E2-FD922EFAE46C}" type="presParOf" srcId="{F87AE8C5-8CCC-4E8C-B11D-A1D73DCDF8B2}" destId="{9B8C5079-B69D-4E4B-BE6D-59546CFC58DF}" srcOrd="14" destOrd="0" presId="urn:microsoft.com/office/officeart/2005/8/layout/list1"/>
    <dgm:cxn modelId="{22EA6F62-3029-49F7-9630-F00A1E04BE06}" type="presParOf" srcId="{F87AE8C5-8CCC-4E8C-B11D-A1D73DCDF8B2}" destId="{52AF59B1-9B91-41AA-A108-528FFFEBB033}" srcOrd="15" destOrd="0" presId="urn:microsoft.com/office/officeart/2005/8/layout/list1"/>
    <dgm:cxn modelId="{1FF30DC6-E1B5-4E7D-BCEC-2E0DE9EC40A5}" type="presParOf" srcId="{F87AE8C5-8CCC-4E8C-B11D-A1D73DCDF8B2}" destId="{4E0BC639-9713-428C-8B96-EA037BBE8208}" srcOrd="16" destOrd="0" presId="urn:microsoft.com/office/officeart/2005/8/layout/list1"/>
    <dgm:cxn modelId="{1767A018-6A4D-47E5-B16B-26AAF6C9C25D}" type="presParOf" srcId="{4E0BC639-9713-428C-8B96-EA037BBE8208}" destId="{5A3AAB2A-D0C7-4187-A726-183900264F0F}" srcOrd="0" destOrd="0" presId="urn:microsoft.com/office/officeart/2005/8/layout/list1"/>
    <dgm:cxn modelId="{02FCB2FF-E6B8-4AA7-9ECA-7BB367E81C2C}" type="presParOf" srcId="{4E0BC639-9713-428C-8B96-EA037BBE8208}" destId="{408AEDD9-4800-494B-80EA-4B8F5DB31536}" srcOrd="1" destOrd="0" presId="urn:microsoft.com/office/officeart/2005/8/layout/list1"/>
    <dgm:cxn modelId="{8A9DA767-D620-46BD-A8EA-1FFF2E3A9CC8}" type="presParOf" srcId="{F87AE8C5-8CCC-4E8C-B11D-A1D73DCDF8B2}" destId="{77AFCE61-2DA0-431F-AA2D-AC5D9ABDF1EB}" srcOrd="17" destOrd="0" presId="urn:microsoft.com/office/officeart/2005/8/layout/list1"/>
    <dgm:cxn modelId="{487A14AA-16E4-4A8B-8558-58B0237792C8}" type="presParOf" srcId="{F87AE8C5-8CCC-4E8C-B11D-A1D73DCDF8B2}" destId="{0D5382DD-E3C4-4AC2-B28D-71BA79257832}" srcOrd="18" destOrd="0" presId="urn:microsoft.com/office/officeart/2005/8/layout/list1"/>
    <dgm:cxn modelId="{22FD9A75-223E-4A6C-922D-07BB6349C1D5}" type="presParOf" srcId="{F87AE8C5-8CCC-4E8C-B11D-A1D73DCDF8B2}" destId="{01FD0ACC-77FD-4B12-AB7E-DAB261D38C02}" srcOrd="19" destOrd="0" presId="urn:microsoft.com/office/officeart/2005/8/layout/list1"/>
    <dgm:cxn modelId="{CA6CEE56-DD73-4ECF-852D-D5CD51257DD8}" type="presParOf" srcId="{F87AE8C5-8CCC-4E8C-B11D-A1D73DCDF8B2}" destId="{8DAA9E59-79D8-4797-8EA0-A9BD0BEEEA59}" srcOrd="20" destOrd="0" presId="urn:microsoft.com/office/officeart/2005/8/layout/list1"/>
    <dgm:cxn modelId="{EEAD3873-DED9-4F23-90D4-874B0BF201EA}" type="presParOf" srcId="{8DAA9E59-79D8-4797-8EA0-A9BD0BEEEA59}" destId="{EA190662-EABD-4094-9BCD-29082DE68864}" srcOrd="0" destOrd="0" presId="urn:microsoft.com/office/officeart/2005/8/layout/list1"/>
    <dgm:cxn modelId="{8167CB97-E545-431A-8095-AA4E4C65F1B3}" type="presParOf" srcId="{8DAA9E59-79D8-4797-8EA0-A9BD0BEEEA59}" destId="{C71323B8-F1B4-41AC-95E6-BF6CA8AD1AA1}" srcOrd="1" destOrd="0" presId="urn:microsoft.com/office/officeart/2005/8/layout/list1"/>
    <dgm:cxn modelId="{D08186AE-1D25-4065-A1AE-56C9979FBB7B}" type="presParOf" srcId="{F87AE8C5-8CCC-4E8C-B11D-A1D73DCDF8B2}" destId="{80455052-FABD-40DF-B06D-09C8EC7D754E}" srcOrd="21" destOrd="0" presId="urn:microsoft.com/office/officeart/2005/8/layout/list1"/>
    <dgm:cxn modelId="{1F6DC67C-A87D-4107-A061-1B36889A415B}" type="presParOf" srcId="{F87AE8C5-8CCC-4E8C-B11D-A1D73DCDF8B2}" destId="{2E418D86-B233-42DC-BC08-1545F3E38DC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BDE3C-212B-4B19-B40C-45C570C8CFB6}">
      <dsp:nvSpPr>
        <dsp:cNvPr id="0" name=""/>
        <dsp:cNvSpPr/>
      </dsp:nvSpPr>
      <dsp:spPr>
        <a:xfrm>
          <a:off x="2533474" y="1906398"/>
          <a:ext cx="2330042" cy="2330042"/>
        </a:xfrm>
        <a:prstGeom prst="gear9">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indicazioni</a:t>
          </a:r>
          <a:br>
            <a:rPr lang="it-IT" sz="1600" kern="1200" dirty="0" smtClean="0"/>
          </a:br>
          <a:r>
            <a:rPr lang="it-IT" sz="1600" kern="1200" dirty="0" smtClean="0"/>
            <a:t>normative</a:t>
          </a:r>
          <a:endParaRPr lang="it-IT" sz="1600" kern="1200" dirty="0"/>
        </a:p>
      </dsp:txBody>
      <dsp:txXfrm>
        <a:off x="3001916" y="2452199"/>
        <a:ext cx="1393158" cy="1197690"/>
      </dsp:txXfrm>
    </dsp:sp>
    <dsp:sp modelId="{BC4A0BE8-1745-40F0-9A49-AE8E36C6815C}">
      <dsp:nvSpPr>
        <dsp:cNvPr id="0" name=""/>
        <dsp:cNvSpPr/>
      </dsp:nvSpPr>
      <dsp:spPr>
        <a:xfrm>
          <a:off x="1177813" y="1355661"/>
          <a:ext cx="1694576" cy="1694576"/>
        </a:xfrm>
        <a:prstGeom prst="gear6">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it-IT" sz="1250" kern="1200" dirty="0" smtClean="0"/>
            <a:t>engagement territoriale</a:t>
          </a:r>
          <a:endParaRPr lang="it-IT" sz="1250" kern="1200" dirty="0"/>
        </a:p>
      </dsp:txBody>
      <dsp:txXfrm>
        <a:off x="1604428" y="1784854"/>
        <a:ext cx="841346" cy="836190"/>
      </dsp:txXfrm>
    </dsp:sp>
    <dsp:sp modelId="{BEFFE20D-1408-4937-8C85-D082494D8AD3}">
      <dsp:nvSpPr>
        <dsp:cNvPr id="0" name=""/>
        <dsp:cNvSpPr/>
      </dsp:nvSpPr>
      <dsp:spPr>
        <a:xfrm rot="20700000">
          <a:off x="2126949" y="186576"/>
          <a:ext cx="1660339" cy="1660339"/>
        </a:xfrm>
        <a:prstGeom prst="gear6">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infrastruttura</a:t>
          </a:r>
        </a:p>
      </dsp:txBody>
      <dsp:txXfrm rot="-20700000">
        <a:off x="2491110" y="550737"/>
        <a:ext cx="932017" cy="932017"/>
      </dsp:txXfrm>
    </dsp:sp>
    <dsp:sp modelId="{8940C169-D32D-4A92-B7A8-09E02F61E23E}">
      <dsp:nvSpPr>
        <dsp:cNvPr id="0" name=""/>
        <dsp:cNvSpPr/>
      </dsp:nvSpPr>
      <dsp:spPr>
        <a:xfrm>
          <a:off x="2354772" y="1554537"/>
          <a:ext cx="2982454" cy="2982454"/>
        </a:xfrm>
        <a:prstGeom prst="circularArrow">
          <a:avLst>
            <a:gd name="adj1" fmla="val 4688"/>
            <a:gd name="adj2" fmla="val 299029"/>
            <a:gd name="adj3" fmla="val 2517232"/>
            <a:gd name="adj4" fmla="val 15858982"/>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874B63-E496-4F33-AE42-F79246903849}">
      <dsp:nvSpPr>
        <dsp:cNvPr id="0" name=""/>
        <dsp:cNvSpPr/>
      </dsp:nvSpPr>
      <dsp:spPr>
        <a:xfrm>
          <a:off x="877707" y="980534"/>
          <a:ext cx="2166939" cy="2166939"/>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EA8F09-B371-40BC-87CD-262121557757}">
      <dsp:nvSpPr>
        <dsp:cNvPr id="0" name=""/>
        <dsp:cNvSpPr/>
      </dsp:nvSpPr>
      <dsp:spPr>
        <a:xfrm>
          <a:off x="1742896" y="-177281"/>
          <a:ext cx="2336397" cy="2336397"/>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9E6DF-BBF7-4357-8147-3D68A9C9F28E}">
      <dsp:nvSpPr>
        <dsp:cNvPr id="0" name=""/>
        <dsp:cNvSpPr/>
      </dsp:nvSpPr>
      <dsp:spPr>
        <a:xfrm>
          <a:off x="1030865" y="0"/>
          <a:ext cx="2015178" cy="2015383"/>
        </a:xfrm>
        <a:prstGeom prst="leftCircularArrow">
          <a:avLst>
            <a:gd name="adj1" fmla="val 10980"/>
            <a:gd name="adj2" fmla="val 1142322"/>
            <a:gd name="adj3" fmla="val 6300000"/>
            <a:gd name="adj4" fmla="val 0"/>
            <a:gd name="adj5" fmla="val 125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F6B1EB-2117-4EB2-9E19-F94B4D1ADFCB}">
      <dsp:nvSpPr>
        <dsp:cNvPr id="0" name=""/>
        <dsp:cNvSpPr/>
      </dsp:nvSpPr>
      <dsp:spPr>
        <a:xfrm>
          <a:off x="1473517" y="729514"/>
          <a:ext cx="1124583" cy="562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t-IT" sz="1300" b="1" kern="1200" dirty="0" smtClean="0"/>
            <a:t>dato questionario</a:t>
          </a:r>
          <a:endParaRPr lang="it-IT" sz="1300" b="1" kern="1200" dirty="0"/>
        </a:p>
      </dsp:txBody>
      <dsp:txXfrm>
        <a:off x="1473517" y="729514"/>
        <a:ext cx="1124583" cy="562233"/>
      </dsp:txXfrm>
    </dsp:sp>
    <dsp:sp modelId="{1AA5206D-3F4F-490C-B70B-BB9D0C4565EC}">
      <dsp:nvSpPr>
        <dsp:cNvPr id="0" name=""/>
        <dsp:cNvSpPr/>
      </dsp:nvSpPr>
      <dsp:spPr>
        <a:xfrm>
          <a:off x="1590700" y="1158137"/>
          <a:ext cx="2015178" cy="2015383"/>
        </a:xfrm>
        <a:prstGeom prst="circularArrow">
          <a:avLst>
            <a:gd name="adj1" fmla="val 10980"/>
            <a:gd name="adj2" fmla="val 1142322"/>
            <a:gd name="adj3" fmla="val 4500000"/>
            <a:gd name="adj4" fmla="val 13500000"/>
            <a:gd name="adj5" fmla="val 125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3AC91-68F4-4743-9575-BCA96854A100}">
      <dsp:nvSpPr>
        <dsp:cNvPr id="0" name=""/>
        <dsp:cNvSpPr/>
      </dsp:nvSpPr>
      <dsp:spPr>
        <a:xfrm>
          <a:off x="1858644" y="1889789"/>
          <a:ext cx="1478535" cy="562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t-IT" sz="1300" kern="1200" dirty="0" smtClean="0"/>
            <a:t>interpretazione attraverso</a:t>
          </a:r>
          <a:br>
            <a:rPr lang="it-IT" sz="1300" kern="1200" dirty="0" smtClean="0"/>
          </a:br>
          <a:r>
            <a:rPr lang="it-IT" sz="1300" b="1" kern="1200" dirty="0" smtClean="0"/>
            <a:t>indicatori</a:t>
          </a:r>
          <a:endParaRPr lang="it-IT" sz="1300" b="1" kern="1200" dirty="0"/>
        </a:p>
      </dsp:txBody>
      <dsp:txXfrm>
        <a:off x="1858644" y="1889789"/>
        <a:ext cx="1478535" cy="562233"/>
      </dsp:txXfrm>
    </dsp:sp>
    <dsp:sp modelId="{AC4122BE-FD88-47C9-A418-05CC0C76E017}">
      <dsp:nvSpPr>
        <dsp:cNvPr id="0" name=""/>
        <dsp:cNvSpPr/>
      </dsp:nvSpPr>
      <dsp:spPr>
        <a:xfrm>
          <a:off x="1030865" y="2320550"/>
          <a:ext cx="2015178" cy="2015383"/>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25C31-26CB-409D-921F-B6953B94FE82}">
      <dsp:nvSpPr>
        <dsp:cNvPr id="0" name=""/>
        <dsp:cNvSpPr/>
      </dsp:nvSpPr>
      <dsp:spPr>
        <a:xfrm>
          <a:off x="1473517" y="3050064"/>
          <a:ext cx="1124583" cy="562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t-IT" sz="1300" kern="1200" dirty="0" smtClean="0"/>
            <a:t>individuazione </a:t>
          </a:r>
          <a:r>
            <a:rPr lang="it-IT" sz="1300" b="1" kern="1200" dirty="0" smtClean="0"/>
            <a:t>ambito intervento</a:t>
          </a:r>
          <a:endParaRPr lang="it-IT" sz="1300" b="1" kern="1200" dirty="0"/>
        </a:p>
      </dsp:txBody>
      <dsp:txXfrm>
        <a:off x="1473517" y="3050064"/>
        <a:ext cx="1124583" cy="562233"/>
      </dsp:txXfrm>
    </dsp:sp>
    <dsp:sp modelId="{F96D5462-10C9-41CD-ACA6-FA7342DF078A}">
      <dsp:nvSpPr>
        <dsp:cNvPr id="0" name=""/>
        <dsp:cNvSpPr/>
      </dsp:nvSpPr>
      <dsp:spPr>
        <a:xfrm>
          <a:off x="1733966" y="3612298"/>
          <a:ext cx="1731291" cy="1732128"/>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15103-AB1E-4BF1-9BDE-CCF7F6069ED2}">
      <dsp:nvSpPr>
        <dsp:cNvPr id="0" name=""/>
        <dsp:cNvSpPr/>
      </dsp:nvSpPr>
      <dsp:spPr>
        <a:xfrm>
          <a:off x="2035620" y="4210339"/>
          <a:ext cx="1124583" cy="562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t-IT" sz="1300" b="1" kern="1200" dirty="0"/>
            <a:t>funzione operativa MESS</a:t>
          </a:r>
        </a:p>
      </dsp:txBody>
      <dsp:txXfrm>
        <a:off x="2035620" y="4210339"/>
        <a:ext cx="1124583" cy="562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4CCBE-667B-43B4-9ED1-A941D980DA82}">
      <dsp:nvSpPr>
        <dsp:cNvPr id="0" name=""/>
        <dsp:cNvSpPr/>
      </dsp:nvSpPr>
      <dsp:spPr>
        <a:xfrm>
          <a:off x="0" y="288180"/>
          <a:ext cx="5428248" cy="485100"/>
        </a:xfrm>
        <a:prstGeom prst="rect">
          <a:avLst/>
        </a:prstGeom>
        <a:solidFill>
          <a:schemeClr val="lt1">
            <a:alpha val="9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292" tIns="229108" rIns="421292" bIns="85344" numCol="1" spcCol="1270" anchor="t" anchorCtr="0">
          <a:noAutofit/>
        </a:bodyPr>
        <a:lstStyle/>
        <a:p>
          <a:pPr marL="114300" lvl="1" indent="-114300" algn="l" defTabSz="533400">
            <a:lnSpc>
              <a:spcPct val="90000"/>
            </a:lnSpc>
            <a:spcBef>
              <a:spcPct val="0"/>
            </a:spcBef>
            <a:spcAft>
              <a:spcPct val="15000"/>
            </a:spcAft>
            <a:buChar char="••"/>
          </a:pPr>
          <a:r>
            <a:rPr lang="it-IT" sz="1200" kern="1200" smtClean="0"/>
            <a:t>per </a:t>
          </a:r>
          <a:r>
            <a:rPr lang="it-IT" sz="1200" kern="1200" dirty="0" smtClean="0"/>
            <a:t>ambiti di territorio e per funzioni</a:t>
          </a:r>
          <a:endParaRPr lang="it-IT" sz="1200" kern="1200" dirty="0"/>
        </a:p>
      </dsp:txBody>
      <dsp:txXfrm>
        <a:off x="0" y="288180"/>
        <a:ext cx="5428248" cy="485100"/>
      </dsp:txXfrm>
    </dsp:sp>
    <dsp:sp modelId="{C4808204-E929-405F-BA33-02AA49779952}">
      <dsp:nvSpPr>
        <dsp:cNvPr id="0" name=""/>
        <dsp:cNvSpPr/>
      </dsp:nvSpPr>
      <dsp:spPr>
        <a:xfrm>
          <a:off x="271412" y="125820"/>
          <a:ext cx="3799773" cy="32472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22" tIns="0" rIns="143622" bIns="0" numCol="1" spcCol="1270" anchor="ctr" anchorCtr="0">
          <a:noAutofit/>
        </a:bodyPr>
        <a:lstStyle/>
        <a:p>
          <a:pPr lvl="0" algn="l" defTabSz="533400">
            <a:lnSpc>
              <a:spcPct val="90000"/>
            </a:lnSpc>
            <a:spcBef>
              <a:spcPct val="0"/>
            </a:spcBef>
            <a:spcAft>
              <a:spcPct val="35000"/>
            </a:spcAft>
          </a:pPr>
          <a:r>
            <a:rPr lang="it-IT" sz="1200" b="1" kern="1200" cap="all" baseline="0" dirty="0" smtClean="0"/>
            <a:t>rete a geometrie variabili</a:t>
          </a:r>
          <a:endParaRPr lang="it-IT" sz="1200" kern="1200" dirty="0"/>
        </a:p>
      </dsp:txBody>
      <dsp:txXfrm>
        <a:off x="287264" y="141672"/>
        <a:ext cx="3768069" cy="293016"/>
      </dsp:txXfrm>
    </dsp:sp>
    <dsp:sp modelId="{38FF9DF1-65BA-4E89-8175-09ABEAE08A5E}">
      <dsp:nvSpPr>
        <dsp:cNvPr id="0" name=""/>
        <dsp:cNvSpPr/>
      </dsp:nvSpPr>
      <dsp:spPr>
        <a:xfrm>
          <a:off x="0" y="995040"/>
          <a:ext cx="5428248" cy="485100"/>
        </a:xfrm>
        <a:prstGeom prst="rect">
          <a:avLst/>
        </a:prstGeom>
        <a:solidFill>
          <a:schemeClr val="lt1">
            <a:alpha val="9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292" tIns="229108" rIns="421292" bIns="85344" numCol="1" spcCol="1270" anchor="t" anchorCtr="0">
          <a:noAutofit/>
        </a:bodyPr>
        <a:lstStyle/>
        <a:p>
          <a:pPr marL="114300" lvl="1" indent="-114300" algn="l" defTabSz="533400">
            <a:lnSpc>
              <a:spcPct val="90000"/>
            </a:lnSpc>
            <a:spcBef>
              <a:spcPct val="0"/>
            </a:spcBef>
            <a:spcAft>
              <a:spcPct val="15000"/>
            </a:spcAft>
            <a:buChar char="••"/>
          </a:pPr>
          <a:r>
            <a:rPr lang="it-IT" sz="1200" kern="1200" smtClean="0"/>
            <a:t>hub </a:t>
          </a:r>
          <a:r>
            <a:rPr lang="it-IT" sz="1200" kern="1200" dirty="0" smtClean="0"/>
            <a:t>tematici e livelli minimi condivisi </a:t>
          </a:r>
          <a:endParaRPr lang="it-IT" sz="1200" kern="1200" dirty="0"/>
        </a:p>
      </dsp:txBody>
      <dsp:txXfrm>
        <a:off x="0" y="995040"/>
        <a:ext cx="5428248" cy="485100"/>
      </dsp:txXfrm>
    </dsp:sp>
    <dsp:sp modelId="{A116E404-44FB-47EA-A976-D9930A03E1D4}">
      <dsp:nvSpPr>
        <dsp:cNvPr id="0" name=""/>
        <dsp:cNvSpPr/>
      </dsp:nvSpPr>
      <dsp:spPr>
        <a:xfrm>
          <a:off x="271412" y="832680"/>
          <a:ext cx="3799773" cy="32472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22" tIns="0" rIns="143622" bIns="0" numCol="1" spcCol="1270" anchor="ctr" anchorCtr="0">
          <a:noAutofit/>
        </a:bodyPr>
        <a:lstStyle/>
        <a:p>
          <a:pPr lvl="0" algn="l" defTabSz="533400">
            <a:lnSpc>
              <a:spcPct val="90000"/>
            </a:lnSpc>
            <a:spcBef>
              <a:spcPct val="0"/>
            </a:spcBef>
            <a:spcAft>
              <a:spcPct val="35000"/>
            </a:spcAft>
          </a:pPr>
          <a:r>
            <a:rPr lang="it-IT" sz="1200" b="1" kern="1200" cap="all" baseline="0" dirty="0" smtClean="0"/>
            <a:t>azione scalare</a:t>
          </a:r>
          <a:endParaRPr lang="it-IT" sz="1200" kern="1200" dirty="0"/>
        </a:p>
      </dsp:txBody>
      <dsp:txXfrm>
        <a:off x="287264" y="848532"/>
        <a:ext cx="3768069" cy="293016"/>
      </dsp:txXfrm>
    </dsp:sp>
    <dsp:sp modelId="{6C745508-7D53-45B3-AB1E-40F9C761A908}">
      <dsp:nvSpPr>
        <dsp:cNvPr id="0" name=""/>
        <dsp:cNvSpPr/>
      </dsp:nvSpPr>
      <dsp:spPr>
        <a:xfrm>
          <a:off x="0" y="1701900"/>
          <a:ext cx="5428248" cy="485100"/>
        </a:xfrm>
        <a:prstGeom prst="rect">
          <a:avLst/>
        </a:prstGeom>
        <a:solidFill>
          <a:schemeClr val="lt1">
            <a:alpha val="9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292" tIns="229108" rIns="421292" bIns="85344" numCol="1" spcCol="1270" anchor="t" anchorCtr="0">
          <a:noAutofit/>
        </a:bodyPr>
        <a:lstStyle/>
        <a:p>
          <a:pPr marL="114300" lvl="1" indent="-114300" algn="l" defTabSz="533400">
            <a:lnSpc>
              <a:spcPct val="90000"/>
            </a:lnSpc>
            <a:spcBef>
              <a:spcPct val="0"/>
            </a:spcBef>
            <a:spcAft>
              <a:spcPct val="15000"/>
            </a:spcAft>
            <a:buChar char="••"/>
          </a:pPr>
          <a:r>
            <a:rPr lang="it-IT" sz="1200" kern="1200" smtClean="0"/>
            <a:t>funzioni </a:t>
          </a:r>
          <a:r>
            <a:rPr lang="it-IT" sz="1200" kern="1200" dirty="0" smtClean="0"/>
            <a:t>e procedure amministrative interne ERPAC</a:t>
          </a:r>
          <a:endParaRPr lang="it-IT" sz="1200" kern="1200" dirty="0"/>
        </a:p>
      </dsp:txBody>
      <dsp:txXfrm>
        <a:off x="0" y="1701900"/>
        <a:ext cx="5428248" cy="485100"/>
      </dsp:txXfrm>
    </dsp:sp>
    <dsp:sp modelId="{547DFF6F-A157-4E0B-AE89-6C89A90A1055}">
      <dsp:nvSpPr>
        <dsp:cNvPr id="0" name=""/>
        <dsp:cNvSpPr/>
      </dsp:nvSpPr>
      <dsp:spPr>
        <a:xfrm>
          <a:off x="271412" y="1539540"/>
          <a:ext cx="3799773" cy="32472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22" tIns="0" rIns="143622" bIns="0" numCol="1" spcCol="1270" anchor="ctr" anchorCtr="0">
          <a:noAutofit/>
        </a:bodyPr>
        <a:lstStyle/>
        <a:p>
          <a:pPr lvl="0" algn="l" defTabSz="533400">
            <a:lnSpc>
              <a:spcPct val="90000"/>
            </a:lnSpc>
            <a:spcBef>
              <a:spcPct val="0"/>
            </a:spcBef>
            <a:spcAft>
              <a:spcPct val="35000"/>
            </a:spcAft>
          </a:pPr>
          <a:r>
            <a:rPr lang="it-IT" sz="1200" b="1" kern="1200" cap="all" baseline="0" dirty="0" smtClean="0"/>
            <a:t>infrastrutturazione del servizio</a:t>
          </a:r>
          <a:endParaRPr lang="it-IT" sz="1200" kern="1200" dirty="0"/>
        </a:p>
      </dsp:txBody>
      <dsp:txXfrm>
        <a:off x="287264" y="1555392"/>
        <a:ext cx="3768069" cy="293016"/>
      </dsp:txXfrm>
    </dsp:sp>
    <dsp:sp modelId="{9B8C5079-B69D-4E4B-BE6D-59546CFC58DF}">
      <dsp:nvSpPr>
        <dsp:cNvPr id="0" name=""/>
        <dsp:cNvSpPr/>
      </dsp:nvSpPr>
      <dsp:spPr>
        <a:xfrm>
          <a:off x="0" y="2408760"/>
          <a:ext cx="5428248" cy="485100"/>
        </a:xfrm>
        <a:prstGeom prst="rect">
          <a:avLst/>
        </a:prstGeom>
        <a:no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292" tIns="229108" rIns="421292" bIns="85344" numCol="1" spcCol="1270" anchor="t" anchorCtr="0">
          <a:noAutofit/>
        </a:bodyPr>
        <a:lstStyle/>
        <a:p>
          <a:pPr marL="114300" lvl="1" indent="-114300" algn="l" defTabSz="533400">
            <a:lnSpc>
              <a:spcPct val="90000"/>
            </a:lnSpc>
            <a:spcBef>
              <a:spcPct val="0"/>
            </a:spcBef>
            <a:spcAft>
              <a:spcPct val="15000"/>
            </a:spcAft>
            <a:buChar char="••"/>
          </a:pPr>
          <a:r>
            <a:rPr lang="it-IT" sz="1200" kern="1200" smtClean="0"/>
            <a:t>gruppi </a:t>
          </a:r>
          <a:r>
            <a:rPr lang="it-IT" sz="1200" kern="1200" dirty="0" smtClean="0"/>
            <a:t>di professionisti traversali sul territorio </a:t>
          </a:r>
          <a:endParaRPr lang="it-IT" sz="1200" kern="1200" dirty="0"/>
        </a:p>
      </dsp:txBody>
      <dsp:txXfrm>
        <a:off x="0" y="2408760"/>
        <a:ext cx="5428248" cy="485100"/>
      </dsp:txXfrm>
    </dsp:sp>
    <dsp:sp modelId="{011638CE-A270-4B61-9B0A-DA7B1A794112}">
      <dsp:nvSpPr>
        <dsp:cNvPr id="0" name=""/>
        <dsp:cNvSpPr/>
      </dsp:nvSpPr>
      <dsp:spPr>
        <a:xfrm>
          <a:off x="216725" y="2261779"/>
          <a:ext cx="3799773" cy="32472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22" tIns="0" rIns="143622" bIns="0" numCol="1" spcCol="1270" anchor="ctr" anchorCtr="0">
          <a:noAutofit/>
        </a:bodyPr>
        <a:lstStyle/>
        <a:p>
          <a:pPr lvl="0" algn="l" defTabSz="533400">
            <a:lnSpc>
              <a:spcPct val="90000"/>
            </a:lnSpc>
            <a:spcBef>
              <a:spcPct val="0"/>
            </a:spcBef>
            <a:spcAft>
              <a:spcPct val="35000"/>
            </a:spcAft>
          </a:pPr>
          <a:r>
            <a:rPr lang="it-IT" sz="1200" b="1" kern="1200" cap="all" baseline="0" dirty="0" smtClean="0"/>
            <a:t>organizzazione a rete del personale museale</a:t>
          </a:r>
          <a:endParaRPr lang="it-IT" sz="1200" kern="1200" dirty="0"/>
        </a:p>
      </dsp:txBody>
      <dsp:txXfrm>
        <a:off x="232577" y="2277631"/>
        <a:ext cx="3768069" cy="293016"/>
      </dsp:txXfrm>
    </dsp:sp>
    <dsp:sp modelId="{0D5382DD-E3C4-4AC2-B28D-71BA79257832}">
      <dsp:nvSpPr>
        <dsp:cNvPr id="0" name=""/>
        <dsp:cNvSpPr/>
      </dsp:nvSpPr>
      <dsp:spPr>
        <a:xfrm>
          <a:off x="0" y="3115620"/>
          <a:ext cx="5428248" cy="658349"/>
        </a:xfrm>
        <a:prstGeom prst="rect">
          <a:avLst/>
        </a:prstGeom>
        <a:solidFill>
          <a:schemeClr val="lt1">
            <a:alpha val="9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292" tIns="229108" rIns="421292" bIns="85344" numCol="1" spcCol="1270" anchor="t" anchorCtr="0">
          <a:noAutofit/>
        </a:bodyPr>
        <a:lstStyle/>
        <a:p>
          <a:pPr marL="114300" lvl="1" indent="-114300" algn="l" defTabSz="533400">
            <a:lnSpc>
              <a:spcPct val="90000"/>
            </a:lnSpc>
            <a:spcBef>
              <a:spcPct val="0"/>
            </a:spcBef>
            <a:spcAft>
              <a:spcPct val="15000"/>
            </a:spcAft>
            <a:buChar char="••"/>
          </a:pPr>
          <a:r>
            <a:rPr lang="it-IT" sz="1200" kern="1200" smtClean="0"/>
            <a:t>coinvolgimento </a:t>
          </a:r>
          <a:r>
            <a:rPr lang="it-IT" sz="1200" kern="1200" dirty="0" smtClean="0"/>
            <a:t>dei soggetti nel processo e nella scrittura delle convenzioni</a:t>
          </a:r>
        </a:p>
      </dsp:txBody>
      <dsp:txXfrm>
        <a:off x="0" y="3115620"/>
        <a:ext cx="5428248" cy="658349"/>
      </dsp:txXfrm>
    </dsp:sp>
    <dsp:sp modelId="{408AEDD9-4800-494B-80EA-4B8F5DB31536}">
      <dsp:nvSpPr>
        <dsp:cNvPr id="0" name=""/>
        <dsp:cNvSpPr/>
      </dsp:nvSpPr>
      <dsp:spPr>
        <a:xfrm>
          <a:off x="271412" y="2953260"/>
          <a:ext cx="3799773" cy="32472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22" tIns="0" rIns="143622" bIns="0" numCol="1" spcCol="1270" anchor="ctr" anchorCtr="0">
          <a:noAutofit/>
        </a:bodyPr>
        <a:lstStyle/>
        <a:p>
          <a:pPr lvl="0" algn="l" defTabSz="533400">
            <a:lnSpc>
              <a:spcPct val="90000"/>
            </a:lnSpc>
            <a:spcBef>
              <a:spcPct val="0"/>
            </a:spcBef>
            <a:spcAft>
              <a:spcPct val="35000"/>
            </a:spcAft>
          </a:pPr>
          <a:r>
            <a:rPr lang="it-IT" sz="1200" b="1" kern="1200" cap="all" baseline="0" dirty="0" smtClean="0"/>
            <a:t>approccio bottom-up</a:t>
          </a:r>
          <a:endParaRPr lang="it-IT" sz="1200" kern="1200" dirty="0" smtClean="0"/>
        </a:p>
      </dsp:txBody>
      <dsp:txXfrm>
        <a:off x="287264" y="2969112"/>
        <a:ext cx="3768069" cy="293016"/>
      </dsp:txXfrm>
    </dsp:sp>
    <dsp:sp modelId="{2E418D86-B233-42DC-BC08-1545F3E38DCE}">
      <dsp:nvSpPr>
        <dsp:cNvPr id="0" name=""/>
        <dsp:cNvSpPr/>
      </dsp:nvSpPr>
      <dsp:spPr>
        <a:xfrm>
          <a:off x="0" y="3995730"/>
          <a:ext cx="5428248" cy="485100"/>
        </a:xfrm>
        <a:prstGeom prst="rect">
          <a:avLst/>
        </a:prstGeom>
        <a:solidFill>
          <a:schemeClr val="lt1">
            <a:alpha val="90000"/>
            <a:hueOff val="0"/>
            <a:satOff val="0"/>
            <a:lumOff val="0"/>
            <a:alphaOff val="0"/>
          </a:schemeClr>
        </a:solidFill>
        <a:ln w="1270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1292" tIns="229108" rIns="421292" bIns="85344" numCol="1" spcCol="1270" anchor="t" anchorCtr="0">
          <a:noAutofit/>
        </a:bodyPr>
        <a:lstStyle/>
        <a:p>
          <a:pPr marL="114300" lvl="1" indent="-114300" algn="l" defTabSz="533400">
            <a:lnSpc>
              <a:spcPct val="90000"/>
            </a:lnSpc>
            <a:spcBef>
              <a:spcPct val="0"/>
            </a:spcBef>
            <a:spcAft>
              <a:spcPct val="15000"/>
            </a:spcAft>
            <a:buChar char="••"/>
          </a:pPr>
          <a:r>
            <a:rPr lang="it-IT" sz="1200" kern="1200" dirty="0" smtClean="0"/>
            <a:t>valorizzazione dell’esistente: attività e azioni dei musei sul territorio</a:t>
          </a:r>
        </a:p>
      </dsp:txBody>
      <dsp:txXfrm>
        <a:off x="0" y="3995730"/>
        <a:ext cx="5428248" cy="485100"/>
      </dsp:txXfrm>
    </dsp:sp>
    <dsp:sp modelId="{C71323B8-F1B4-41AC-95E6-BF6CA8AD1AA1}">
      <dsp:nvSpPr>
        <dsp:cNvPr id="0" name=""/>
        <dsp:cNvSpPr/>
      </dsp:nvSpPr>
      <dsp:spPr>
        <a:xfrm>
          <a:off x="271412" y="3833370"/>
          <a:ext cx="3799773" cy="32472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622" tIns="0" rIns="143622" bIns="0" numCol="1" spcCol="1270" anchor="ctr" anchorCtr="0">
          <a:noAutofit/>
        </a:bodyPr>
        <a:lstStyle/>
        <a:p>
          <a:pPr lvl="0" algn="l" defTabSz="533400">
            <a:lnSpc>
              <a:spcPct val="90000"/>
            </a:lnSpc>
            <a:spcBef>
              <a:spcPct val="0"/>
            </a:spcBef>
            <a:spcAft>
              <a:spcPct val="35000"/>
            </a:spcAft>
          </a:pPr>
          <a:r>
            <a:rPr lang="it-IT" sz="1200" b="1" kern="1200" cap="all" baseline="0" dirty="0" smtClean="0"/>
            <a:t>punti di forza e opportunità</a:t>
          </a:r>
          <a:endParaRPr lang="it-IT" sz="1200" kern="1200" dirty="0" smtClean="0"/>
        </a:p>
      </dsp:txBody>
      <dsp:txXfrm>
        <a:off x="287264" y="3849222"/>
        <a:ext cx="3768069"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534E33CC-928E-4BA0-9819-FBC14C477ECF}" type="datetimeFigureOut">
              <a:rPr lang="it-IT" smtClean="0"/>
              <a:t>16/11/2023</a:t>
            </a:fld>
            <a:endParaRPr lang="it-IT"/>
          </a:p>
        </p:txBody>
      </p:sp>
      <p:sp>
        <p:nvSpPr>
          <p:cNvPr id="4" name="Segnaposto immagine diapositiva 3"/>
          <p:cNvSpPr>
            <a:spLocks noGrp="1" noRot="1" noChangeAspect="1"/>
          </p:cNvSpPr>
          <p:nvPr>
            <p:ph type="sldImg" idx="2"/>
          </p:nvPr>
        </p:nvSpPr>
        <p:spPr>
          <a:xfrm>
            <a:off x="1168400" y="1238250"/>
            <a:ext cx="4457700" cy="33432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67263"/>
            <a:ext cx="5435600" cy="3900487"/>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09113"/>
            <a:ext cx="2944813"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8100" y="9409113"/>
            <a:ext cx="2944813" cy="496887"/>
          </a:xfrm>
          <a:prstGeom prst="rect">
            <a:avLst/>
          </a:prstGeom>
        </p:spPr>
        <p:txBody>
          <a:bodyPr vert="horz" lIns="91440" tIns="45720" rIns="91440" bIns="45720" rtlCol="0" anchor="b"/>
          <a:lstStyle>
            <a:lvl1pPr algn="r">
              <a:defRPr sz="1200"/>
            </a:lvl1pPr>
          </a:lstStyle>
          <a:p>
            <a:fld id="{CC592B67-D679-4507-98A9-081523F05302}" type="slidenum">
              <a:rPr lang="it-IT" smtClean="0"/>
              <a:t>‹N›</a:t>
            </a:fld>
            <a:endParaRPr lang="it-IT"/>
          </a:p>
        </p:txBody>
      </p:sp>
    </p:spTree>
    <p:extLst>
      <p:ext uri="{BB962C8B-B14F-4D97-AF65-F5344CB8AC3E}">
        <p14:creationId xmlns:p14="http://schemas.microsoft.com/office/powerpoint/2010/main" val="295051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35b97d03f8_2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35b97d03f8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32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5b97d03f8_2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5b97d03f8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6016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5b97d03f8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5b97d03f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324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5b97d03f8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35b97d03f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2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35e5ddce54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35e5ddce5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96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35b97d03f8_0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35b97d03f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042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35ebe16632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35ebe1663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065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77C0959-ACAB-4555-ACC2-D56836032C80}" type="datetimeFigureOut">
              <a:rPr lang="it-IT" smtClean="0"/>
              <a:t>16/11/2023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112D3B7-7DF1-411F-94F0-F8A29C836E17}" type="slidenum">
              <a:rPr lang="it-IT" smtClean="0"/>
              <a:t>‹N›</a:t>
            </a:fld>
            <a:endParaRPr lang="it-IT"/>
          </a:p>
        </p:txBody>
      </p:sp>
    </p:spTree>
    <p:extLst>
      <p:ext uri="{BB962C8B-B14F-4D97-AF65-F5344CB8AC3E}">
        <p14:creationId xmlns:p14="http://schemas.microsoft.com/office/powerpoint/2010/main" val="52371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77C0959-ACAB-4555-ACC2-D56836032C80}" type="datetimeFigureOut">
              <a:rPr lang="it-IT" smtClean="0"/>
              <a:t>16/11/2023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112D3B7-7DF1-411F-94F0-F8A29C836E17}" type="slidenum">
              <a:rPr lang="it-IT" smtClean="0"/>
              <a:t>‹N›</a:t>
            </a:fld>
            <a:endParaRPr lang="it-IT"/>
          </a:p>
        </p:txBody>
      </p:sp>
    </p:spTree>
    <p:extLst>
      <p:ext uri="{BB962C8B-B14F-4D97-AF65-F5344CB8AC3E}">
        <p14:creationId xmlns:p14="http://schemas.microsoft.com/office/powerpoint/2010/main" val="164894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77C0959-ACAB-4555-ACC2-D56836032C80}" type="datetimeFigureOut">
              <a:rPr lang="it-IT" smtClean="0"/>
              <a:t>16/11/2023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112D3B7-7DF1-411F-94F0-F8A29C836E17}" type="slidenum">
              <a:rPr lang="it-IT" smtClean="0"/>
              <a:t>‹N›</a:t>
            </a:fld>
            <a:endParaRPr lang="it-IT"/>
          </a:p>
        </p:txBody>
      </p:sp>
    </p:spTree>
    <p:extLst>
      <p:ext uri="{BB962C8B-B14F-4D97-AF65-F5344CB8AC3E}">
        <p14:creationId xmlns:p14="http://schemas.microsoft.com/office/powerpoint/2010/main" val="449365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4"/>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633633"/>
            <a:ext cx="8520600" cy="4472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254379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77C0959-ACAB-4555-ACC2-D56836032C80}" type="datetimeFigureOut">
              <a:rPr lang="it-IT" smtClean="0"/>
              <a:t>16/11/2023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112D3B7-7DF1-411F-94F0-F8A29C836E17}" type="slidenum">
              <a:rPr lang="it-IT" smtClean="0"/>
              <a:t>‹N›</a:t>
            </a:fld>
            <a:endParaRPr lang="it-IT"/>
          </a:p>
        </p:txBody>
      </p:sp>
    </p:spTree>
    <p:extLst>
      <p:ext uri="{BB962C8B-B14F-4D97-AF65-F5344CB8AC3E}">
        <p14:creationId xmlns:p14="http://schemas.microsoft.com/office/powerpoint/2010/main" val="368091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777C0959-ACAB-4555-ACC2-D56836032C80}" type="datetimeFigureOut">
              <a:rPr lang="it-IT" smtClean="0"/>
              <a:t>16/11/2023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112D3B7-7DF1-411F-94F0-F8A29C836E17}" type="slidenum">
              <a:rPr lang="it-IT" smtClean="0"/>
              <a:t>‹N›</a:t>
            </a:fld>
            <a:endParaRPr lang="it-IT"/>
          </a:p>
        </p:txBody>
      </p:sp>
    </p:spTree>
    <p:extLst>
      <p:ext uri="{BB962C8B-B14F-4D97-AF65-F5344CB8AC3E}">
        <p14:creationId xmlns:p14="http://schemas.microsoft.com/office/powerpoint/2010/main" val="72486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77C0959-ACAB-4555-ACC2-D56836032C80}" type="datetimeFigureOut">
              <a:rPr lang="it-IT" smtClean="0"/>
              <a:t>16/11/2023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112D3B7-7DF1-411F-94F0-F8A29C836E17}" type="slidenum">
              <a:rPr lang="it-IT" smtClean="0"/>
              <a:t>‹N›</a:t>
            </a:fld>
            <a:endParaRPr lang="it-IT"/>
          </a:p>
        </p:txBody>
      </p:sp>
    </p:spTree>
    <p:extLst>
      <p:ext uri="{BB962C8B-B14F-4D97-AF65-F5344CB8AC3E}">
        <p14:creationId xmlns:p14="http://schemas.microsoft.com/office/powerpoint/2010/main" val="186204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77C0959-ACAB-4555-ACC2-D56836032C80}" type="datetimeFigureOut">
              <a:rPr lang="it-IT" smtClean="0"/>
              <a:t>16/11/2023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112D3B7-7DF1-411F-94F0-F8A29C836E17}" type="slidenum">
              <a:rPr lang="it-IT" smtClean="0"/>
              <a:t>‹N›</a:t>
            </a:fld>
            <a:endParaRPr lang="it-IT"/>
          </a:p>
        </p:txBody>
      </p:sp>
    </p:spTree>
    <p:extLst>
      <p:ext uri="{BB962C8B-B14F-4D97-AF65-F5344CB8AC3E}">
        <p14:creationId xmlns:p14="http://schemas.microsoft.com/office/powerpoint/2010/main" val="237651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77C0959-ACAB-4555-ACC2-D56836032C80}" type="datetimeFigureOut">
              <a:rPr lang="it-IT" smtClean="0"/>
              <a:t>16/11/2023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112D3B7-7DF1-411F-94F0-F8A29C836E17}" type="slidenum">
              <a:rPr lang="it-IT" smtClean="0"/>
              <a:t>‹N›</a:t>
            </a:fld>
            <a:endParaRPr lang="it-IT"/>
          </a:p>
        </p:txBody>
      </p:sp>
    </p:spTree>
    <p:extLst>
      <p:ext uri="{BB962C8B-B14F-4D97-AF65-F5344CB8AC3E}">
        <p14:creationId xmlns:p14="http://schemas.microsoft.com/office/powerpoint/2010/main" val="71500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C0959-ACAB-4555-ACC2-D56836032C80}" type="datetimeFigureOut">
              <a:rPr lang="it-IT" smtClean="0"/>
              <a:t>16/11/2023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112D3B7-7DF1-411F-94F0-F8A29C836E17}" type="slidenum">
              <a:rPr lang="it-IT" smtClean="0"/>
              <a:t>‹N›</a:t>
            </a:fld>
            <a:endParaRPr lang="it-IT"/>
          </a:p>
        </p:txBody>
      </p:sp>
    </p:spTree>
    <p:extLst>
      <p:ext uri="{BB962C8B-B14F-4D97-AF65-F5344CB8AC3E}">
        <p14:creationId xmlns:p14="http://schemas.microsoft.com/office/powerpoint/2010/main" val="256036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777C0959-ACAB-4555-ACC2-D56836032C80}" type="datetimeFigureOut">
              <a:rPr lang="it-IT" smtClean="0"/>
              <a:t>16/11/2023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112D3B7-7DF1-411F-94F0-F8A29C836E17}" type="slidenum">
              <a:rPr lang="it-IT" smtClean="0"/>
              <a:t>‹N›</a:t>
            </a:fld>
            <a:endParaRPr lang="it-IT"/>
          </a:p>
        </p:txBody>
      </p:sp>
    </p:spTree>
    <p:extLst>
      <p:ext uri="{BB962C8B-B14F-4D97-AF65-F5344CB8AC3E}">
        <p14:creationId xmlns:p14="http://schemas.microsoft.com/office/powerpoint/2010/main" val="215611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777C0959-ACAB-4555-ACC2-D56836032C80}" type="datetimeFigureOut">
              <a:rPr lang="it-IT" smtClean="0"/>
              <a:t>16/11/2023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112D3B7-7DF1-411F-94F0-F8A29C836E17}" type="slidenum">
              <a:rPr lang="it-IT" smtClean="0"/>
              <a:t>‹N›</a:t>
            </a:fld>
            <a:endParaRPr lang="it-IT"/>
          </a:p>
        </p:txBody>
      </p:sp>
    </p:spTree>
    <p:extLst>
      <p:ext uri="{BB962C8B-B14F-4D97-AF65-F5344CB8AC3E}">
        <p14:creationId xmlns:p14="http://schemas.microsoft.com/office/powerpoint/2010/main" val="374501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C0959-ACAB-4555-ACC2-D56836032C80}" type="datetimeFigureOut">
              <a:rPr lang="it-IT" smtClean="0"/>
              <a:t>16/11/2023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2D3B7-7DF1-411F-94F0-F8A29C836E17}" type="slidenum">
              <a:rPr lang="it-IT" smtClean="0"/>
              <a:t>‹N›</a:t>
            </a:fld>
            <a:endParaRPr lang="it-IT"/>
          </a:p>
        </p:txBody>
      </p:sp>
    </p:spTree>
    <p:extLst>
      <p:ext uri="{BB962C8B-B14F-4D97-AF65-F5344CB8AC3E}">
        <p14:creationId xmlns:p14="http://schemas.microsoft.com/office/powerpoint/2010/main" val="1802613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0"/>
            <a:ext cx="9144000" cy="47062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5" name="CasellaDiTesto 4"/>
          <p:cNvSpPr txBox="1"/>
          <p:nvPr/>
        </p:nvSpPr>
        <p:spPr>
          <a:xfrm>
            <a:off x="383892" y="5278358"/>
            <a:ext cx="7106406" cy="338554"/>
          </a:xfrm>
          <a:prstGeom prst="rect">
            <a:avLst/>
          </a:prstGeom>
          <a:noFill/>
        </p:spPr>
        <p:txBody>
          <a:bodyPr wrap="square" rtlCol="0">
            <a:spAutoFit/>
          </a:bodyPr>
          <a:lstStyle/>
          <a:p>
            <a:r>
              <a:rPr lang="it-IT" sz="1600" b="1" dirty="0" smtClean="0">
                <a:solidFill>
                  <a:schemeClr val="tx2">
                    <a:lumMod val="75000"/>
                  </a:schemeClr>
                </a:solidFill>
              </a:rPr>
              <a:t>15 Novembre 2023 – Antropologia Culturale, Università degli Studi di Trieste</a:t>
            </a:r>
            <a:endParaRPr lang="it-IT" sz="1600" b="1" dirty="0">
              <a:solidFill>
                <a:schemeClr val="tx2">
                  <a:lumMod val="75000"/>
                </a:schemeClr>
              </a:solidFill>
            </a:endParaRPr>
          </a:p>
        </p:txBody>
      </p:sp>
      <p:sp>
        <p:nvSpPr>
          <p:cNvPr id="9" name="CasellaDiTesto 8"/>
          <p:cNvSpPr txBox="1"/>
          <p:nvPr/>
        </p:nvSpPr>
        <p:spPr>
          <a:xfrm>
            <a:off x="383892" y="5616912"/>
            <a:ext cx="1940668" cy="307777"/>
          </a:xfrm>
          <a:prstGeom prst="rect">
            <a:avLst/>
          </a:prstGeom>
          <a:noFill/>
        </p:spPr>
        <p:txBody>
          <a:bodyPr wrap="square" rtlCol="0">
            <a:spAutoFit/>
          </a:bodyPr>
          <a:lstStyle/>
          <a:p>
            <a:pPr>
              <a:spcAft>
                <a:spcPts val="600"/>
              </a:spcAft>
            </a:pPr>
            <a:r>
              <a:rPr lang="it-IT" sz="1400" dirty="0" smtClean="0">
                <a:latin typeface="+mj-lt"/>
              </a:rPr>
              <a:t>Marta Pascolini, </a:t>
            </a:r>
            <a:r>
              <a:rPr lang="it-IT" sz="1400" dirty="0" err="1" smtClean="0">
                <a:latin typeface="+mj-lt"/>
              </a:rPr>
              <a:t>PhD</a:t>
            </a:r>
            <a:endParaRPr lang="it-IT" sz="1400" dirty="0" smtClean="0">
              <a:latin typeface="+mj-lt"/>
            </a:endParaRPr>
          </a:p>
        </p:txBody>
      </p:sp>
      <p:sp>
        <p:nvSpPr>
          <p:cNvPr id="2" name="Rettangolo 1"/>
          <p:cNvSpPr/>
          <p:nvPr/>
        </p:nvSpPr>
        <p:spPr>
          <a:xfrm>
            <a:off x="442616" y="1952253"/>
            <a:ext cx="7271418" cy="1569660"/>
          </a:xfrm>
          <a:prstGeom prst="rect">
            <a:avLst/>
          </a:prstGeom>
        </p:spPr>
        <p:txBody>
          <a:bodyPr wrap="square">
            <a:spAutoFit/>
          </a:bodyPr>
          <a:lstStyle/>
          <a:p>
            <a:r>
              <a:rPr lang="it-IT" sz="3200" b="1" cap="all" dirty="0" smtClean="0">
                <a:solidFill>
                  <a:schemeClr val="bg1"/>
                </a:solidFill>
              </a:rPr>
              <a:t>Lavorare con il Patrimonio etnografico in Friuli Venezia giulia:</a:t>
            </a:r>
            <a:br>
              <a:rPr lang="it-IT" sz="3200" b="1" cap="all" dirty="0" smtClean="0">
                <a:solidFill>
                  <a:schemeClr val="bg1"/>
                </a:solidFill>
              </a:rPr>
            </a:br>
            <a:r>
              <a:rPr lang="it-IT" sz="3200" b="1" cap="all" dirty="0" smtClean="0">
                <a:solidFill>
                  <a:schemeClr val="bg1"/>
                </a:solidFill>
              </a:rPr>
              <a:t>Metodologie e PRATICHE</a:t>
            </a:r>
            <a:endParaRPr lang="it-IT" sz="3200" b="1" cap="all" dirty="0">
              <a:solidFill>
                <a:schemeClr val="bg1"/>
              </a:solidFill>
            </a:endParaRPr>
          </a:p>
        </p:txBody>
      </p:sp>
      <p:sp>
        <p:nvSpPr>
          <p:cNvPr id="7" name="Rettangolo 6"/>
          <p:cNvSpPr/>
          <p:nvPr/>
        </p:nvSpPr>
        <p:spPr>
          <a:xfrm>
            <a:off x="442616" y="3807980"/>
            <a:ext cx="6503469" cy="461665"/>
          </a:xfrm>
          <a:prstGeom prst="rect">
            <a:avLst/>
          </a:prstGeom>
        </p:spPr>
        <p:txBody>
          <a:bodyPr wrap="square">
            <a:spAutoFit/>
          </a:bodyPr>
          <a:lstStyle/>
          <a:p>
            <a:r>
              <a:rPr lang="it-IT" sz="2400" b="1" i="1" dirty="0" smtClean="0">
                <a:solidFill>
                  <a:schemeClr val="bg1"/>
                </a:solidFill>
              </a:rPr>
              <a:t>Esperienze progettuali a confronto</a:t>
            </a:r>
            <a:endParaRPr lang="it-IT" sz="2400" b="1" i="1" cap="all" dirty="0">
              <a:solidFill>
                <a:schemeClr val="bg1"/>
              </a:solidFill>
            </a:endParaRPr>
          </a:p>
        </p:txBody>
      </p:sp>
    </p:spTree>
    <p:extLst>
      <p:ext uri="{BB962C8B-B14F-4D97-AF65-F5344CB8AC3E}">
        <p14:creationId xmlns:p14="http://schemas.microsoft.com/office/powerpoint/2010/main" val="3798330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12315" y="2828835"/>
            <a:ext cx="3531676" cy="923330"/>
          </a:xfrm>
          <a:prstGeom prst="rect">
            <a:avLst/>
          </a:prstGeom>
          <a:noFill/>
        </p:spPr>
        <p:txBody>
          <a:bodyPr wrap="square" rtlCol="0">
            <a:spAutoFit/>
          </a:bodyPr>
          <a:lstStyle/>
          <a:p>
            <a:r>
              <a:rPr lang="it-IT" b="1" dirty="0">
                <a:solidFill>
                  <a:schemeClr val="tx2">
                    <a:lumMod val="75000"/>
                  </a:schemeClr>
                </a:solidFill>
              </a:rPr>
              <a:t>1</a:t>
            </a:r>
            <a:r>
              <a:rPr lang="it-IT" b="1" dirty="0" smtClean="0">
                <a:solidFill>
                  <a:schemeClr val="tx2">
                    <a:lumMod val="75000"/>
                  </a:schemeClr>
                </a:solidFill>
              </a:rPr>
              <a:t>. </a:t>
            </a:r>
            <a:r>
              <a:rPr lang="it-IT" b="1" dirty="0">
                <a:solidFill>
                  <a:schemeClr val="accent5">
                    <a:lumMod val="50000"/>
                  </a:schemeClr>
                </a:solidFill>
                <a:cs typeface="Arial Narrow" panose="020B0604020202020204" pitchFamily="34" charset="0"/>
              </a:rPr>
              <a:t>Predisposizione di un </a:t>
            </a:r>
            <a:r>
              <a:rPr lang="it-IT" b="1" dirty="0" smtClean="0">
                <a:solidFill>
                  <a:schemeClr val="accent5">
                    <a:lumMod val="50000"/>
                  </a:schemeClr>
                </a:solidFill>
                <a:cs typeface="Arial Narrow" panose="020B0604020202020204" pitchFamily="34" charset="0"/>
              </a:rPr>
              <a:t>piano </a:t>
            </a:r>
            <a:r>
              <a:rPr lang="it-IT" b="1" dirty="0">
                <a:solidFill>
                  <a:schemeClr val="accent5">
                    <a:lumMod val="50000"/>
                  </a:schemeClr>
                </a:solidFill>
                <a:cs typeface="Arial Narrow" panose="020B0604020202020204" pitchFamily="34" charset="0"/>
              </a:rPr>
              <a:t>strategico di sviluppo dell’Ecomuseo I MISTÎRS </a:t>
            </a:r>
            <a:endParaRPr lang="it-IT" dirty="0">
              <a:solidFill>
                <a:schemeClr val="tx2">
                  <a:lumMod val="75000"/>
                </a:schemeClr>
              </a:solidFill>
            </a:endParaRPr>
          </a:p>
        </p:txBody>
      </p:sp>
    </p:spTree>
    <p:extLst>
      <p:ext uri="{BB962C8B-B14F-4D97-AF65-F5344CB8AC3E}">
        <p14:creationId xmlns:p14="http://schemas.microsoft.com/office/powerpoint/2010/main" val="1336615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6853" y="808156"/>
            <a:ext cx="5642431" cy="1499616"/>
          </a:xfrm>
        </p:spPr>
        <p:txBody>
          <a:bodyPr>
            <a:noAutofit/>
          </a:bodyPr>
          <a:lstStyle/>
          <a:p>
            <a:pPr>
              <a:spcBef>
                <a:spcPts val="1000"/>
              </a:spcBef>
            </a:pPr>
            <a:r>
              <a:rPr lang="it-IT" sz="2200" b="1" dirty="0">
                <a:solidFill>
                  <a:schemeClr val="tx2">
                    <a:lumMod val="75000"/>
                  </a:schemeClr>
                </a:solidFill>
                <a:latin typeface="+mn-lt"/>
                <a:cs typeface="Arial Narrow" panose="020B0604020202020204" pitchFamily="34" charset="0"/>
              </a:rPr>
              <a:t>Un piano strategico per l’Ecomuseo di Paularo </a:t>
            </a:r>
          </a:p>
        </p:txBody>
      </p:sp>
      <p:pic>
        <p:nvPicPr>
          <p:cNvPr id="4" name="Immagin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67818" y="2096967"/>
            <a:ext cx="2308778" cy="2308778"/>
          </a:xfrm>
          <a:prstGeom prst="rect">
            <a:avLst/>
          </a:prstGeom>
        </p:spPr>
      </p:pic>
      <p:sp>
        <p:nvSpPr>
          <p:cNvPr id="5" name="Segnaposto contenuto 2"/>
          <p:cNvSpPr>
            <a:spLocks noGrp="1"/>
          </p:cNvSpPr>
          <p:nvPr>
            <p:ph idx="1"/>
          </p:nvPr>
        </p:nvSpPr>
        <p:spPr>
          <a:xfrm>
            <a:off x="787551" y="2018261"/>
            <a:ext cx="5019862" cy="1962670"/>
          </a:xfrm>
        </p:spPr>
        <p:txBody>
          <a:bodyPr>
            <a:normAutofit/>
          </a:bodyPr>
          <a:lstStyle/>
          <a:p>
            <a:pPr marL="360000" indent="-360000">
              <a:lnSpc>
                <a:spcPct val="120000"/>
              </a:lnSpc>
              <a:buFont typeface="Courier New" panose="02070309020205020404" pitchFamily="49" charset="0"/>
              <a:buChar char="o"/>
            </a:pPr>
            <a:r>
              <a:rPr lang="it-IT" sz="1400" dirty="0" smtClean="0"/>
              <a:t>Obiettivo: definizione di una strategia di sviluppo per l’ecomuseo (obiettivi programmatici e tematici; governance; gestione finanziaria)</a:t>
            </a:r>
          </a:p>
          <a:p>
            <a:pPr marL="360000" indent="-360000">
              <a:lnSpc>
                <a:spcPct val="120000"/>
              </a:lnSpc>
              <a:buFont typeface="Courier New" panose="02070309020205020404" pitchFamily="49" charset="0"/>
              <a:buChar char="o"/>
            </a:pPr>
            <a:r>
              <a:rPr lang="it-IT" sz="1400" dirty="0" smtClean="0"/>
              <a:t>Stato dell’arte ecomuseo I MISTIRS </a:t>
            </a:r>
          </a:p>
          <a:p>
            <a:pPr marL="360000" indent="-360000">
              <a:lnSpc>
                <a:spcPct val="120000"/>
              </a:lnSpc>
              <a:buFont typeface="Courier New" panose="02070309020205020404" pitchFamily="49" charset="0"/>
              <a:buChar char="o"/>
            </a:pPr>
            <a:r>
              <a:rPr lang="it-IT" sz="1400" i="1" dirty="0" smtClean="0"/>
              <a:t>Legge Regionale sugli Ecomusei (ex. L.R 10/2006 </a:t>
            </a:r>
            <a:r>
              <a:rPr lang="it-IT" sz="1400" i="1" dirty="0" smtClean="0">
                <a:sym typeface="Wingdings" panose="05000000000000000000" pitchFamily="2" charset="2"/>
              </a:rPr>
              <a:t> L.R. 23/2015</a:t>
            </a:r>
            <a:r>
              <a:rPr lang="it-IT" sz="1400" i="1" dirty="0" smtClean="0"/>
              <a:t>)</a:t>
            </a:r>
            <a:endParaRPr lang="it-IT" sz="1400" dirty="0" smtClean="0"/>
          </a:p>
          <a:p>
            <a:pPr marL="0" indent="0">
              <a:buNone/>
            </a:pPr>
            <a:endParaRPr lang="it-IT" sz="1400" dirty="0"/>
          </a:p>
        </p:txBody>
      </p:sp>
      <p:graphicFrame>
        <p:nvGraphicFramePr>
          <p:cNvPr id="6" name="Tabella 5"/>
          <p:cNvGraphicFramePr>
            <a:graphicFrameLocks noGrp="1"/>
          </p:cNvGraphicFramePr>
          <p:nvPr>
            <p:extLst>
              <p:ext uri="{D42A27DB-BD31-4B8C-83A1-F6EECF244321}">
                <p14:modId xmlns:p14="http://schemas.microsoft.com/office/powerpoint/2010/main" val="3321962511"/>
              </p:ext>
            </p:extLst>
          </p:nvPr>
        </p:nvGraphicFramePr>
        <p:xfrm>
          <a:off x="1034065" y="4161170"/>
          <a:ext cx="5823933" cy="2059731"/>
        </p:xfrm>
        <a:graphic>
          <a:graphicData uri="http://schemas.openxmlformats.org/drawingml/2006/table">
            <a:tbl>
              <a:tblPr firstRow="1" bandRow="1">
                <a:tableStyleId>{5940675A-B579-460E-94D1-54222C63F5DA}</a:tableStyleId>
              </a:tblPr>
              <a:tblGrid>
                <a:gridCol w="1539660">
                  <a:extLst>
                    <a:ext uri="{9D8B030D-6E8A-4147-A177-3AD203B41FA5}">
                      <a16:colId xmlns:a16="http://schemas.microsoft.com/office/drawing/2014/main" val="20000"/>
                    </a:ext>
                  </a:extLst>
                </a:gridCol>
                <a:gridCol w="4284273">
                  <a:extLst>
                    <a:ext uri="{9D8B030D-6E8A-4147-A177-3AD203B41FA5}">
                      <a16:colId xmlns:a16="http://schemas.microsoft.com/office/drawing/2014/main" val="20001"/>
                    </a:ext>
                  </a:extLst>
                </a:gridCol>
              </a:tblGrid>
              <a:tr h="615623">
                <a:tc>
                  <a:txBody>
                    <a:bodyPr/>
                    <a:lstStyle/>
                    <a:p>
                      <a:r>
                        <a:rPr lang="it-IT" sz="1400" dirty="0">
                          <a:solidFill>
                            <a:schemeClr val="bg1"/>
                          </a:solidFill>
                        </a:rPr>
                        <a:t>luogo di realizzazione</a:t>
                      </a:r>
                    </a:p>
                  </a:txBody>
                  <a:tcPr>
                    <a:solidFill>
                      <a:schemeClr val="tx2">
                        <a:lumMod val="60000"/>
                        <a:lumOff val="40000"/>
                      </a:schemeClr>
                    </a:solidFill>
                  </a:tcPr>
                </a:tc>
                <a:tc>
                  <a:txBody>
                    <a:bodyPr/>
                    <a:lstStyle/>
                    <a:p>
                      <a:r>
                        <a:rPr lang="it-IT" sz="1400" dirty="0"/>
                        <a:t>Paularo</a:t>
                      </a:r>
                    </a:p>
                    <a:p>
                      <a:r>
                        <a:rPr lang="it-IT" sz="1400" dirty="0"/>
                        <a:t>Val </a:t>
                      </a:r>
                      <a:r>
                        <a:rPr lang="it-IT" sz="1400" dirty="0" smtClean="0"/>
                        <a:t>D’Incarojo</a:t>
                      </a:r>
                      <a:endParaRPr lang="it-IT" sz="1400" dirty="0"/>
                    </a:p>
                  </a:txBody>
                  <a:tcPr/>
                </a:tc>
                <a:extLst>
                  <a:ext uri="{0D108BD9-81ED-4DB2-BD59-A6C34878D82A}">
                    <a16:rowId xmlns:a16="http://schemas.microsoft.com/office/drawing/2014/main" val="10000"/>
                  </a:ext>
                </a:extLst>
              </a:tr>
              <a:tr h="469796">
                <a:tc>
                  <a:txBody>
                    <a:bodyPr/>
                    <a:lstStyle/>
                    <a:p>
                      <a:r>
                        <a:rPr lang="it-IT" sz="1400" dirty="0">
                          <a:solidFill>
                            <a:schemeClr val="bg1"/>
                          </a:solidFill>
                        </a:rPr>
                        <a:t>tempo /durata</a:t>
                      </a:r>
                    </a:p>
                  </a:txBody>
                  <a:tcPr>
                    <a:solidFill>
                      <a:schemeClr val="tx2">
                        <a:lumMod val="60000"/>
                        <a:lumOff val="40000"/>
                      </a:schemeClr>
                    </a:solidFill>
                  </a:tcPr>
                </a:tc>
                <a:tc>
                  <a:txBody>
                    <a:bodyPr/>
                    <a:lstStyle/>
                    <a:p>
                      <a:r>
                        <a:rPr lang="it-IT" sz="1400" dirty="0"/>
                        <a:t>Luglio 2021 – dicembre 2021</a:t>
                      </a:r>
                    </a:p>
                  </a:txBody>
                  <a:tcPr/>
                </a:tc>
                <a:extLst>
                  <a:ext uri="{0D108BD9-81ED-4DB2-BD59-A6C34878D82A}">
                    <a16:rowId xmlns:a16="http://schemas.microsoft.com/office/drawing/2014/main" val="10001"/>
                  </a:ext>
                </a:extLst>
              </a:tr>
              <a:tr h="974312">
                <a:tc>
                  <a:txBody>
                    <a:bodyPr/>
                    <a:lstStyle/>
                    <a:p>
                      <a:r>
                        <a:rPr lang="it-IT" sz="1400" dirty="0">
                          <a:solidFill>
                            <a:schemeClr val="bg1"/>
                          </a:solidFill>
                        </a:rPr>
                        <a:t>risorse e sostenibilità del progetto</a:t>
                      </a:r>
                    </a:p>
                  </a:txBody>
                  <a:tcPr>
                    <a:solidFill>
                      <a:schemeClr val="tx2">
                        <a:lumMod val="60000"/>
                        <a:lumOff val="40000"/>
                      </a:schemeClr>
                    </a:solidFill>
                  </a:tcPr>
                </a:tc>
                <a:tc>
                  <a:txBody>
                    <a:bodyPr/>
                    <a:lstStyle/>
                    <a:p>
                      <a:r>
                        <a:rPr lang="it-IT" sz="1400" dirty="0"/>
                        <a:t>Committente: Comune di Paularo (</a:t>
                      </a:r>
                      <a:r>
                        <a:rPr lang="it-IT" sz="1400" dirty="0" smtClean="0"/>
                        <a:t>Ecomuseo</a:t>
                      </a:r>
                      <a:r>
                        <a:rPr lang="it-IT" sz="1400" baseline="0" dirty="0" smtClean="0"/>
                        <a:t> </a:t>
                      </a:r>
                      <a:r>
                        <a:rPr lang="it-IT" sz="1400" dirty="0" err="1" smtClean="0"/>
                        <a:t>Mistirs</a:t>
                      </a:r>
                      <a:r>
                        <a:rPr lang="it-IT" sz="1400" dirty="0"/>
                        <a:t>)</a:t>
                      </a:r>
                    </a:p>
                    <a:p>
                      <a:r>
                        <a:rPr lang="it-IT" sz="1400" dirty="0"/>
                        <a:t>Compenso: </a:t>
                      </a:r>
                      <a:r>
                        <a:rPr lang="it-IT" sz="1400" dirty="0" smtClean="0"/>
                        <a:t>x</a:t>
                      </a:r>
                      <a:r>
                        <a:rPr lang="it-IT" sz="1400" baseline="0" dirty="0" smtClean="0"/>
                        <a:t> 3 professionisti interni </a:t>
                      </a:r>
                      <a:r>
                        <a:rPr lang="it-IT" sz="1400" baseline="0" dirty="0" smtClean="0"/>
                        <a:t>associazione ISOISPSE. Sinergie, Strategie</a:t>
                      </a:r>
                      <a:r>
                        <a:rPr lang="it-IT" sz="1400" baseline="0" smtClean="0"/>
                        <a:t>, Territorio</a:t>
                      </a:r>
                      <a:endParaRPr lang="it-IT" sz="1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29138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43721" y="2400717"/>
            <a:ext cx="4456557" cy="3964537"/>
          </a:xfrm>
          <a:prstGeom prst="rect">
            <a:avLst/>
          </a:prstGeom>
        </p:spPr>
      </p:pic>
      <p:sp>
        <p:nvSpPr>
          <p:cNvPr id="2" name="Titolo 1"/>
          <p:cNvSpPr>
            <a:spLocks noGrp="1"/>
          </p:cNvSpPr>
          <p:nvPr>
            <p:ph type="title"/>
          </p:nvPr>
        </p:nvSpPr>
        <p:spPr>
          <a:xfrm>
            <a:off x="2366241" y="1449071"/>
            <a:ext cx="4603939" cy="507330"/>
          </a:xfrm>
        </p:spPr>
        <p:txBody>
          <a:bodyPr>
            <a:normAutofit fontScale="90000"/>
          </a:bodyPr>
          <a:lstStyle/>
          <a:p>
            <a:r>
              <a:rPr lang="it-IT" sz="2400" b="1" dirty="0" smtClean="0">
                <a:solidFill>
                  <a:schemeClr val="tx2">
                    <a:lumMod val="75000"/>
                  </a:schemeClr>
                </a:solidFill>
                <a:latin typeface="+mn-lt"/>
              </a:rPr>
              <a:t>IL MODELLO (UTOPIA) ECOMUSEALE</a:t>
            </a:r>
            <a:endParaRPr lang="it-IT" sz="2400" b="1" dirty="0">
              <a:solidFill>
                <a:schemeClr val="tx2">
                  <a:lumMod val="75000"/>
                </a:schemeClr>
              </a:solidFill>
              <a:latin typeface="+mn-lt"/>
            </a:endParaRPr>
          </a:p>
        </p:txBody>
      </p:sp>
      <p:sp>
        <p:nvSpPr>
          <p:cNvPr id="3" name="Segnaposto contenuto 2"/>
          <p:cNvSpPr>
            <a:spLocks noGrp="1"/>
          </p:cNvSpPr>
          <p:nvPr>
            <p:ph idx="1"/>
          </p:nvPr>
        </p:nvSpPr>
        <p:spPr>
          <a:xfrm>
            <a:off x="2161573" y="2104506"/>
            <a:ext cx="5013276" cy="413657"/>
          </a:xfrm>
        </p:spPr>
        <p:txBody>
          <a:bodyPr>
            <a:normAutofit/>
          </a:bodyPr>
          <a:lstStyle/>
          <a:p>
            <a:pPr marL="0" indent="0">
              <a:buNone/>
            </a:pPr>
            <a:r>
              <a:rPr lang="it-IT" sz="1400" i="1" dirty="0"/>
              <a:t>Ecomuseo come </a:t>
            </a:r>
            <a:r>
              <a:rPr lang="it-IT" sz="1400" b="1" i="1" dirty="0"/>
              <a:t>processo di cambiamento </a:t>
            </a:r>
            <a:r>
              <a:rPr lang="it-IT" sz="1400" i="1" dirty="0"/>
              <a:t>voluto</a:t>
            </a:r>
            <a:r>
              <a:rPr lang="it-IT" sz="1400" dirty="0"/>
              <a:t> [de </a:t>
            </a:r>
            <a:r>
              <a:rPr lang="it-IT" sz="1400" dirty="0" err="1"/>
              <a:t>Varine</a:t>
            </a:r>
            <a:r>
              <a:rPr lang="it-IT" sz="1400" dirty="0"/>
              <a:t> </a:t>
            </a:r>
            <a:r>
              <a:rPr lang="it-IT" sz="1400" dirty="0" smtClean="0"/>
              <a:t>2005]</a:t>
            </a:r>
            <a:endParaRPr lang="it-IT" sz="1400" dirty="0"/>
          </a:p>
          <a:p>
            <a:endParaRPr lang="it-IT" dirty="0"/>
          </a:p>
        </p:txBody>
      </p:sp>
    </p:spTree>
    <p:extLst>
      <p:ext uri="{BB962C8B-B14F-4D97-AF65-F5344CB8AC3E}">
        <p14:creationId xmlns:p14="http://schemas.microsoft.com/office/powerpoint/2010/main" val="150521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336709166"/>
              </p:ext>
            </p:extLst>
          </p:nvPr>
        </p:nvGraphicFramePr>
        <p:xfrm>
          <a:off x="1466428" y="2281898"/>
          <a:ext cx="6061868" cy="2961640"/>
        </p:xfrm>
        <a:graphic>
          <a:graphicData uri="http://schemas.openxmlformats.org/drawingml/2006/table">
            <a:tbl>
              <a:tblPr firstRow="1" bandRow="1">
                <a:tableStyleId>{5C22544A-7EE6-4342-B048-85BDC9FD1C3A}</a:tableStyleId>
              </a:tblPr>
              <a:tblGrid>
                <a:gridCol w="1699984">
                  <a:extLst>
                    <a:ext uri="{9D8B030D-6E8A-4147-A177-3AD203B41FA5}">
                      <a16:colId xmlns:a16="http://schemas.microsoft.com/office/drawing/2014/main" val="1513172255"/>
                    </a:ext>
                  </a:extLst>
                </a:gridCol>
                <a:gridCol w="2370322">
                  <a:extLst>
                    <a:ext uri="{9D8B030D-6E8A-4147-A177-3AD203B41FA5}">
                      <a16:colId xmlns:a16="http://schemas.microsoft.com/office/drawing/2014/main" val="1403762562"/>
                    </a:ext>
                  </a:extLst>
                </a:gridCol>
                <a:gridCol w="1991562">
                  <a:extLst>
                    <a:ext uri="{9D8B030D-6E8A-4147-A177-3AD203B41FA5}">
                      <a16:colId xmlns:a16="http://schemas.microsoft.com/office/drawing/2014/main" val="2105208189"/>
                    </a:ext>
                  </a:extLst>
                </a:gridCol>
              </a:tblGrid>
              <a:tr h="370840">
                <a:tc>
                  <a:txBody>
                    <a:bodyPr/>
                    <a:lstStyle/>
                    <a:p>
                      <a:pPr algn="ctr"/>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b="1" dirty="0" smtClean="0">
                          <a:solidFill>
                            <a:schemeClr val="tx2">
                              <a:lumMod val="75000"/>
                            </a:schemeClr>
                          </a:solidFill>
                        </a:rPr>
                        <a:t>MUSEO</a:t>
                      </a:r>
                      <a:r>
                        <a:rPr lang="it-IT" b="1" baseline="0" dirty="0" smtClean="0">
                          <a:solidFill>
                            <a:schemeClr val="tx2">
                              <a:lumMod val="75000"/>
                            </a:schemeClr>
                          </a:solidFill>
                        </a:rPr>
                        <a:t> TERRITORIALE</a:t>
                      </a:r>
                      <a:endParaRPr lang="it-IT" b="1"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b="1" dirty="0" smtClean="0">
                          <a:solidFill>
                            <a:schemeClr val="tx2">
                              <a:lumMod val="75000"/>
                            </a:schemeClr>
                          </a:solidFill>
                        </a:rPr>
                        <a:t>ECOMUSEO</a:t>
                      </a:r>
                      <a:endParaRPr lang="it-IT" b="1"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4140494"/>
                  </a:ext>
                </a:extLst>
              </a:tr>
              <a:tr h="370840">
                <a:tc>
                  <a:txBody>
                    <a:bodyPr/>
                    <a:lstStyle/>
                    <a:p>
                      <a:r>
                        <a:rPr lang="it-IT" sz="1400" b="1" dirty="0" smtClean="0">
                          <a:solidFill>
                            <a:schemeClr val="tx1"/>
                          </a:solidFill>
                        </a:rPr>
                        <a:t>Spazio di</a:t>
                      </a:r>
                      <a:r>
                        <a:rPr lang="it-IT" sz="1400" b="1" baseline="0" dirty="0" smtClean="0">
                          <a:solidFill>
                            <a:schemeClr val="tx1"/>
                          </a:solidFill>
                        </a:rPr>
                        <a:t> riferimento</a:t>
                      </a:r>
                      <a:endParaRPr lang="it-IT"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dirty="0" smtClean="0"/>
                        <a:t>edificio</a:t>
                      </a:r>
                      <a:endParaRPr lang="it-IT"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dirty="0" smtClean="0"/>
                        <a:t>territorio</a:t>
                      </a:r>
                      <a:endParaRPr lang="it-IT"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8512375"/>
                  </a:ext>
                </a:extLst>
              </a:tr>
              <a:tr h="370840">
                <a:tc>
                  <a:txBody>
                    <a:bodyPr/>
                    <a:lstStyle/>
                    <a:p>
                      <a:r>
                        <a:rPr lang="it-IT" sz="1400" b="1" dirty="0" smtClean="0">
                          <a:solidFill>
                            <a:schemeClr val="tx1"/>
                          </a:solidFill>
                        </a:rPr>
                        <a:t>Natura</a:t>
                      </a:r>
                      <a:r>
                        <a:rPr lang="it-IT" sz="1400" b="1" baseline="0" dirty="0" smtClean="0">
                          <a:solidFill>
                            <a:schemeClr val="tx1"/>
                          </a:solidFill>
                        </a:rPr>
                        <a:t> e tipologia del patrimonio</a:t>
                      </a:r>
                      <a:endParaRPr lang="it-IT"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dirty="0" smtClean="0"/>
                        <a:t>collezione:</a:t>
                      </a:r>
                      <a:r>
                        <a:rPr lang="it-IT" sz="1400" baseline="0" dirty="0" smtClean="0"/>
                        <a:t> cultura materiale e immateriale</a:t>
                      </a:r>
                      <a:endParaRPr lang="it-IT"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dirty="0" smtClean="0"/>
                        <a:t>patrimonio diffuso</a:t>
                      </a:r>
                      <a:r>
                        <a:rPr lang="it-IT" sz="1400" baseline="0" dirty="0" smtClean="0"/>
                        <a:t> </a:t>
                      </a:r>
                      <a:endParaRPr lang="it-IT"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1912733"/>
                  </a:ext>
                </a:extLst>
              </a:tr>
              <a:tr h="370840">
                <a:tc>
                  <a:txBody>
                    <a:bodyPr/>
                    <a:lstStyle/>
                    <a:p>
                      <a:r>
                        <a:rPr lang="it-IT" sz="1400" b="1" dirty="0" smtClean="0">
                          <a:solidFill>
                            <a:schemeClr val="tx1"/>
                          </a:solidFill>
                        </a:rPr>
                        <a:t>Approccio organizzativo</a:t>
                      </a:r>
                      <a:endParaRPr lang="it-IT"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dirty="0" smtClean="0"/>
                        <a:t>disciplinare etnografico</a:t>
                      </a:r>
                      <a:endParaRPr lang="it-IT"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dirty="0" smtClean="0"/>
                        <a:t>pluridisciplinare</a:t>
                      </a:r>
                      <a:endParaRPr lang="it-IT"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9327032"/>
                  </a:ext>
                </a:extLst>
              </a:tr>
              <a:tr h="370840">
                <a:tc>
                  <a:txBody>
                    <a:bodyPr/>
                    <a:lstStyle/>
                    <a:p>
                      <a:r>
                        <a:rPr lang="it-IT" sz="1400" b="1" dirty="0" smtClean="0">
                          <a:solidFill>
                            <a:schemeClr val="tx1"/>
                          </a:solidFill>
                        </a:rPr>
                        <a:t>Pubblico di riferimento</a:t>
                      </a:r>
                      <a:endParaRPr lang="it-IT"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dirty="0" smtClean="0"/>
                        <a:t>scuole,</a:t>
                      </a:r>
                      <a:r>
                        <a:rPr lang="it-IT" sz="1400" baseline="0" dirty="0" smtClean="0"/>
                        <a:t> UTE, comunità di rientro</a:t>
                      </a:r>
                      <a:endParaRPr lang="it-IT"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dirty="0" smtClean="0"/>
                        <a:t>comunità?</a:t>
                      </a:r>
                      <a:endParaRPr lang="it-IT"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372480"/>
                  </a:ext>
                </a:extLst>
              </a:tr>
              <a:tr h="370840">
                <a:tc>
                  <a:txBody>
                    <a:bodyPr/>
                    <a:lstStyle/>
                    <a:p>
                      <a:r>
                        <a:rPr lang="it-IT" sz="1400" b="1" dirty="0" smtClean="0">
                          <a:solidFill>
                            <a:schemeClr val="tx1"/>
                          </a:solidFill>
                        </a:rPr>
                        <a:t>Controllo</a:t>
                      </a:r>
                      <a:r>
                        <a:rPr lang="it-IT" sz="1400" b="1" baseline="0" dirty="0" smtClean="0">
                          <a:solidFill>
                            <a:schemeClr val="tx1"/>
                          </a:solidFill>
                        </a:rPr>
                        <a:t> e amministrazione</a:t>
                      </a:r>
                      <a:endParaRPr lang="it-IT"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dirty="0" smtClean="0"/>
                        <a:t>enti</a:t>
                      </a:r>
                      <a:r>
                        <a:rPr lang="it-IT" sz="1400" baseline="0" dirty="0" smtClean="0"/>
                        <a:t> locali, associazioni</a:t>
                      </a:r>
                      <a:endParaRPr lang="it-IT"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sz="1400" dirty="0" smtClean="0"/>
                        <a:t>associazioni / processo bottom-up</a:t>
                      </a:r>
                      <a:endParaRPr lang="it-IT"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428449"/>
                  </a:ext>
                </a:extLst>
              </a:tr>
            </a:tbl>
          </a:graphicData>
        </a:graphic>
      </p:graphicFrame>
      <p:sp>
        <p:nvSpPr>
          <p:cNvPr id="6" name="Titolo 1"/>
          <p:cNvSpPr txBox="1">
            <a:spLocks/>
          </p:cNvSpPr>
          <p:nvPr/>
        </p:nvSpPr>
        <p:spPr>
          <a:xfrm>
            <a:off x="1667634" y="1307459"/>
            <a:ext cx="6046399" cy="5073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smtClean="0">
                <a:solidFill>
                  <a:schemeClr val="tx2">
                    <a:lumMod val="75000"/>
                  </a:schemeClr>
                </a:solidFill>
                <a:latin typeface="+mn-lt"/>
              </a:rPr>
              <a:t>MUSEI/ECOMUSEI:</a:t>
            </a:r>
            <a:br>
              <a:rPr lang="it-IT" sz="2400" b="1" dirty="0" smtClean="0">
                <a:solidFill>
                  <a:schemeClr val="tx2">
                    <a:lumMod val="75000"/>
                  </a:schemeClr>
                </a:solidFill>
                <a:latin typeface="+mn-lt"/>
              </a:rPr>
            </a:br>
            <a:r>
              <a:rPr lang="it-IT" sz="2400" b="1" dirty="0" smtClean="0">
                <a:solidFill>
                  <a:schemeClr val="tx2">
                    <a:lumMod val="75000"/>
                  </a:schemeClr>
                </a:solidFill>
                <a:latin typeface="+mn-lt"/>
              </a:rPr>
              <a:t>TIPOLOGIE A CONFRONTO</a:t>
            </a:r>
            <a:endParaRPr lang="it-IT" sz="2400" b="1" dirty="0">
              <a:solidFill>
                <a:schemeClr val="tx2">
                  <a:lumMod val="75000"/>
                </a:schemeClr>
              </a:solidFill>
              <a:latin typeface="+mn-lt"/>
            </a:endParaRPr>
          </a:p>
        </p:txBody>
      </p:sp>
    </p:spTree>
    <p:extLst>
      <p:ext uri="{BB962C8B-B14F-4D97-AF65-F5344CB8AC3E}">
        <p14:creationId xmlns:p14="http://schemas.microsoft.com/office/powerpoint/2010/main" val="260108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2742195" y="2619805"/>
            <a:ext cx="5260902"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 pos="10858500" algn="l"/>
              </a:tabLst>
              <a:defRPr>
                <a:solidFill>
                  <a:srgbClr val="000000"/>
                </a:solidFill>
                <a:latin typeface="Calibri" panose="020F0502020204030204" pitchFamily="34" charset="0"/>
                <a:ea typeface="Microsoft YaHei" panose="020B0503020204020204" pitchFamily="34" charset="-122"/>
              </a:defRPr>
            </a:lvl9pPr>
          </a:lstStyle>
          <a:p>
            <a:pPr eaLnBrk="1" hangingPunct="1">
              <a:buClrTx/>
              <a:buFontTx/>
              <a:buNone/>
            </a:pPr>
            <a:r>
              <a:rPr lang="it-IT" altLang="it-IT" sz="2400" b="1" dirty="0" smtClean="0">
                <a:solidFill>
                  <a:schemeClr val="tx2">
                    <a:lumMod val="75000"/>
                  </a:schemeClr>
                </a:solidFill>
                <a:latin typeface="+mn-lt"/>
                <a:ea typeface="Verdana" panose="020B0604030504040204" pitchFamily="34" charset="0"/>
                <a:cs typeface="Verdana" panose="020B0604030504040204" pitchFamily="34" charset="0"/>
              </a:rPr>
              <a:t>GLI ECOMUSEI DELLA REGIONE</a:t>
            </a:r>
            <a:endParaRPr lang="it-IT" altLang="it-IT" sz="2400" b="1" dirty="0">
              <a:solidFill>
                <a:schemeClr val="tx2">
                  <a:lumMod val="75000"/>
                </a:schemeClr>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75456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26566" y="1187247"/>
            <a:ext cx="3305787" cy="1325563"/>
          </a:xfrm>
        </p:spPr>
        <p:txBody>
          <a:bodyPr>
            <a:normAutofit/>
          </a:bodyPr>
          <a:lstStyle/>
          <a:p>
            <a:r>
              <a:rPr lang="it-IT" sz="2400" b="1" cap="all" dirty="0" smtClean="0">
                <a:solidFill>
                  <a:schemeClr val="tx2">
                    <a:lumMod val="75000"/>
                  </a:schemeClr>
                </a:solidFill>
                <a:latin typeface="+mn-lt"/>
              </a:rPr>
              <a:t>L’esperienza friulana</a:t>
            </a:r>
            <a:endParaRPr lang="it-IT" sz="2400" b="1" cap="all" dirty="0">
              <a:solidFill>
                <a:schemeClr val="tx2">
                  <a:lumMod val="75000"/>
                </a:schemeClr>
              </a:solidFill>
              <a:latin typeface="+mn-lt"/>
            </a:endParaRPr>
          </a:p>
        </p:txBody>
      </p:sp>
      <p:sp>
        <p:nvSpPr>
          <p:cNvPr id="3" name="Segnaposto contenuto 2"/>
          <p:cNvSpPr>
            <a:spLocks noGrp="1"/>
          </p:cNvSpPr>
          <p:nvPr>
            <p:ph idx="1"/>
          </p:nvPr>
        </p:nvSpPr>
        <p:spPr>
          <a:xfrm>
            <a:off x="1806909" y="2605088"/>
            <a:ext cx="5756367" cy="3083096"/>
          </a:xfrm>
        </p:spPr>
        <p:txBody>
          <a:bodyPr>
            <a:normAutofit/>
          </a:bodyPr>
          <a:lstStyle/>
          <a:p>
            <a:pPr marL="0" indent="0">
              <a:buNone/>
            </a:pPr>
            <a:r>
              <a:rPr lang="it-IT" sz="1400" dirty="0"/>
              <a:t>Legge Regionale FVG n. </a:t>
            </a:r>
            <a:r>
              <a:rPr lang="it-IT" sz="1400" dirty="0" smtClean="0"/>
              <a:t>10/2006 - Abrogata</a:t>
            </a:r>
          </a:p>
          <a:p>
            <a:pPr marL="0" indent="0">
              <a:buNone/>
            </a:pPr>
            <a:r>
              <a:rPr lang="it-IT" sz="1400" dirty="0" smtClean="0"/>
              <a:t>Art</a:t>
            </a:r>
            <a:r>
              <a:rPr lang="it-IT" sz="1400" dirty="0"/>
              <a:t>. 1, co. </a:t>
            </a:r>
            <a:r>
              <a:rPr lang="it-IT" sz="1400" dirty="0" smtClean="0"/>
              <a:t>2. </a:t>
            </a:r>
          </a:p>
          <a:p>
            <a:pPr>
              <a:spcAft>
                <a:spcPts val="600"/>
              </a:spcAft>
            </a:pPr>
            <a:r>
              <a:rPr lang="it-IT" sz="1400" i="1" dirty="0" smtClean="0"/>
              <a:t>L'Ecomuseo </a:t>
            </a:r>
            <a:r>
              <a:rPr lang="it-IT" sz="1400" i="1" dirty="0"/>
              <a:t>è una forma museale mirante a conservare, comunicare e rinnovare i caratteri di una comunità. Consiste in un progetto integrato di tutela e valorizzazione di un territorio geograficamente, socialmente ed economicamente omogeneo che produce e contiene paesaggi, risorse naturali ed elementi patrimoniali, materiali e immateriali.</a:t>
            </a:r>
          </a:p>
          <a:p>
            <a:endParaRPr lang="it-IT" dirty="0"/>
          </a:p>
        </p:txBody>
      </p:sp>
    </p:spTree>
    <p:extLst>
      <p:ext uri="{BB962C8B-B14F-4D97-AF65-F5344CB8AC3E}">
        <p14:creationId xmlns:p14="http://schemas.microsoft.com/office/powerpoint/2010/main" val="1294316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ccia circolare in su 6"/>
          <p:cNvSpPr/>
          <p:nvPr/>
        </p:nvSpPr>
        <p:spPr>
          <a:xfrm rot="5400000">
            <a:off x="1731591" y="3274751"/>
            <a:ext cx="1099503" cy="673971"/>
          </a:xfrm>
          <a:prstGeom prst="curvedUpArrow">
            <a:avLst>
              <a:gd name="adj1" fmla="val 25000"/>
              <a:gd name="adj2" fmla="val 36934"/>
              <a:gd name="adj3" fmla="val 25000"/>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 name="Segnaposto contenuto 2"/>
          <p:cNvSpPr>
            <a:spLocks noGrp="1"/>
          </p:cNvSpPr>
          <p:nvPr>
            <p:ph idx="1"/>
          </p:nvPr>
        </p:nvSpPr>
        <p:spPr>
          <a:xfrm>
            <a:off x="2826566" y="2953069"/>
            <a:ext cx="3145428" cy="496651"/>
          </a:xfrm>
        </p:spPr>
        <p:txBody>
          <a:bodyPr>
            <a:normAutofit/>
          </a:bodyPr>
          <a:lstStyle/>
          <a:p>
            <a:pPr marL="0" indent="0">
              <a:buNone/>
            </a:pPr>
            <a:r>
              <a:rPr lang="it-IT" sz="1400" dirty="0"/>
              <a:t>Legge Regionale FVG n. </a:t>
            </a:r>
            <a:r>
              <a:rPr lang="it-IT" sz="1400" dirty="0" smtClean="0"/>
              <a:t>10/2006</a:t>
            </a:r>
          </a:p>
        </p:txBody>
      </p:sp>
      <p:sp>
        <p:nvSpPr>
          <p:cNvPr id="8" name="CasellaDiTesto 7"/>
          <p:cNvSpPr txBox="1"/>
          <p:nvPr/>
        </p:nvSpPr>
        <p:spPr>
          <a:xfrm>
            <a:off x="2826566" y="3449720"/>
            <a:ext cx="4563291" cy="861774"/>
          </a:xfrm>
          <a:prstGeom prst="rect">
            <a:avLst/>
          </a:prstGeom>
          <a:noFill/>
        </p:spPr>
        <p:txBody>
          <a:bodyPr wrap="square" rtlCol="0">
            <a:spAutoFit/>
          </a:bodyPr>
          <a:lstStyle/>
          <a:p>
            <a:r>
              <a:rPr lang="it-IT" sz="1600" dirty="0" smtClean="0"/>
              <a:t>Legge Regionale FVG n. 23/2015</a:t>
            </a:r>
            <a:br>
              <a:rPr lang="it-IT" sz="1600" dirty="0" smtClean="0"/>
            </a:br>
            <a:r>
              <a:rPr lang="it-IT" sz="1600" b="1" dirty="0" smtClean="0"/>
              <a:t>Norme regionali in materia di beni culturali</a:t>
            </a:r>
            <a:endParaRPr lang="it-IT" sz="1600" dirty="0" smtClean="0"/>
          </a:p>
          <a:p>
            <a:endParaRPr lang="it-IT" dirty="0"/>
          </a:p>
        </p:txBody>
      </p:sp>
      <p:sp>
        <p:nvSpPr>
          <p:cNvPr id="9" name="CasellaDiTesto 8"/>
          <p:cNvSpPr txBox="1"/>
          <p:nvPr/>
        </p:nvSpPr>
        <p:spPr>
          <a:xfrm>
            <a:off x="2826566" y="4076766"/>
            <a:ext cx="5303520" cy="1169551"/>
          </a:xfrm>
          <a:prstGeom prst="rect">
            <a:avLst/>
          </a:prstGeom>
          <a:noFill/>
        </p:spPr>
        <p:txBody>
          <a:bodyPr wrap="square" rtlCol="0">
            <a:spAutoFit/>
          </a:bodyPr>
          <a:lstStyle/>
          <a:p>
            <a:r>
              <a:rPr lang="it-IT" sz="1400" dirty="0"/>
              <a:t>art. 12 </a:t>
            </a:r>
            <a:r>
              <a:rPr lang="it-IT" sz="1400" dirty="0" smtClean="0"/>
              <a:t>ecomusei – vengono ricomprese </a:t>
            </a:r>
            <a:r>
              <a:rPr lang="it-IT" sz="1400" dirty="0"/>
              <a:t>alcune delle declinazione della </a:t>
            </a:r>
            <a:r>
              <a:rPr lang="it-IT" sz="1400" dirty="0" err="1"/>
              <a:t>l.r</a:t>
            </a:r>
            <a:r>
              <a:rPr lang="it-IT" sz="1400" dirty="0"/>
              <a:t>. 10/2006 ma </a:t>
            </a:r>
            <a:r>
              <a:rPr lang="it-IT" sz="1400" dirty="0" smtClean="0"/>
              <a:t>con ampie semplificazioni</a:t>
            </a:r>
            <a:br>
              <a:rPr lang="it-IT" sz="1400" dirty="0" smtClean="0"/>
            </a:br>
            <a:r>
              <a:rPr lang="it-IT" sz="1400" dirty="0" smtClean="0"/>
              <a:t>(ex</a:t>
            </a:r>
            <a:r>
              <a:rPr lang="it-IT" sz="1400" dirty="0"/>
              <a:t>. viene meno comitato ecomuseale / riferimento ad azioni di formazione per operatori ecomuseali, riferimento ad azioni di tutela e valorizzazione lingue minoritarie</a:t>
            </a:r>
            <a:r>
              <a:rPr lang="it-IT" sz="1400" dirty="0" smtClean="0"/>
              <a:t>)</a:t>
            </a:r>
            <a:endParaRPr lang="it-IT" sz="1400" dirty="0"/>
          </a:p>
        </p:txBody>
      </p:sp>
      <p:sp>
        <p:nvSpPr>
          <p:cNvPr id="10" name="Titolo 1"/>
          <p:cNvSpPr txBox="1">
            <a:spLocks/>
          </p:cNvSpPr>
          <p:nvPr/>
        </p:nvSpPr>
        <p:spPr>
          <a:xfrm>
            <a:off x="2826566" y="1187247"/>
            <a:ext cx="33057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cap="all" dirty="0" smtClean="0">
                <a:solidFill>
                  <a:schemeClr val="tx2">
                    <a:lumMod val="75000"/>
                  </a:schemeClr>
                </a:solidFill>
                <a:latin typeface="+mn-lt"/>
              </a:rPr>
              <a:t>L’esperienza friulana</a:t>
            </a:r>
            <a:endParaRPr lang="it-IT" sz="2400" b="1" cap="all" dirty="0">
              <a:solidFill>
                <a:schemeClr val="tx2">
                  <a:lumMod val="75000"/>
                </a:schemeClr>
              </a:solidFill>
              <a:latin typeface="+mn-lt"/>
            </a:endParaRPr>
          </a:p>
        </p:txBody>
      </p:sp>
    </p:spTree>
    <p:extLst>
      <p:ext uri="{BB962C8B-B14F-4D97-AF65-F5344CB8AC3E}">
        <p14:creationId xmlns:p14="http://schemas.microsoft.com/office/powerpoint/2010/main" val="3054623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69023" y="165463"/>
            <a:ext cx="8274977" cy="6567682"/>
          </a:xfrm>
          <a:prstGeom prst="rect">
            <a:avLst/>
          </a:prstGeom>
        </p:spPr>
      </p:pic>
      <p:sp>
        <p:nvSpPr>
          <p:cNvPr id="13" name="Rettangolo 12"/>
          <p:cNvSpPr/>
          <p:nvPr/>
        </p:nvSpPr>
        <p:spPr>
          <a:xfrm>
            <a:off x="6666308" y="2436311"/>
            <a:ext cx="2477692" cy="1534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 name="Gruppo 4"/>
          <p:cNvGrpSpPr/>
          <p:nvPr/>
        </p:nvGrpSpPr>
        <p:grpSpPr>
          <a:xfrm>
            <a:off x="6666308" y="2510535"/>
            <a:ext cx="2381337" cy="1386350"/>
            <a:chOff x="220807" y="1173466"/>
            <a:chExt cx="8419956" cy="4901871"/>
          </a:xfrm>
        </p:grpSpPr>
        <p:pic>
          <p:nvPicPr>
            <p:cNvPr id="6" name="Immagin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807" y="1173466"/>
              <a:ext cx="1681472" cy="2454949"/>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5321" y="3908025"/>
              <a:ext cx="2749841" cy="1394847"/>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02279" y="1453076"/>
              <a:ext cx="2625766" cy="1969324"/>
            </a:xfrm>
            <a:prstGeom prst="rect">
              <a:avLst/>
            </a:prstGeom>
          </p:spPr>
        </p:pic>
        <p:pic>
          <p:nvPicPr>
            <p:cNvPr id="9" name="Immagin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90780" y="1655594"/>
              <a:ext cx="1766806" cy="1766806"/>
            </a:xfrm>
            <a:prstGeom prst="rect">
              <a:avLst/>
            </a:prstGeom>
          </p:spPr>
        </p:pic>
        <p:pic>
          <p:nvPicPr>
            <p:cNvPr id="10" name="Immagin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166397" y="4009200"/>
              <a:ext cx="2069421" cy="1895653"/>
            </a:xfrm>
            <a:prstGeom prst="rect">
              <a:avLst/>
            </a:prstGeom>
          </p:spPr>
        </p:pic>
        <p:pic>
          <p:nvPicPr>
            <p:cNvPr id="11" name="Immagine 1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620322" y="1453076"/>
              <a:ext cx="2020441" cy="2258749"/>
            </a:xfrm>
            <a:prstGeom prst="rect">
              <a:avLst/>
            </a:prstGeom>
          </p:spPr>
        </p:pic>
        <p:pic>
          <p:nvPicPr>
            <p:cNvPr id="12" name="Immagine 11"/>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549112" y="3843581"/>
              <a:ext cx="2309248" cy="2231756"/>
            </a:xfrm>
            <a:prstGeom prst="rect">
              <a:avLst/>
            </a:prstGeom>
          </p:spPr>
        </p:pic>
      </p:grpSp>
    </p:spTree>
    <p:extLst>
      <p:ext uri="{BB962C8B-B14F-4D97-AF65-F5344CB8AC3E}">
        <p14:creationId xmlns:p14="http://schemas.microsoft.com/office/powerpoint/2010/main" val="1795389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85350" y="1321471"/>
            <a:ext cx="1560877" cy="1325563"/>
          </a:xfrm>
        </p:spPr>
        <p:txBody>
          <a:bodyPr>
            <a:normAutofit/>
          </a:bodyPr>
          <a:lstStyle/>
          <a:p>
            <a:r>
              <a:rPr lang="it-IT" sz="2400" b="1" cap="all" dirty="0">
                <a:solidFill>
                  <a:schemeClr val="tx2">
                    <a:lumMod val="75000"/>
                  </a:schemeClr>
                </a:solidFill>
                <a:latin typeface="+mn-lt"/>
              </a:rPr>
              <a:t>mission</a:t>
            </a:r>
          </a:p>
        </p:txBody>
      </p:sp>
      <p:sp>
        <p:nvSpPr>
          <p:cNvPr id="4" name="Text Box 1"/>
          <p:cNvSpPr txBox="1">
            <a:spLocks noGrp="1" noChangeArrowheads="1"/>
          </p:cNvSpPr>
          <p:nvPr>
            <p:ph idx="1"/>
          </p:nvPr>
        </p:nvSpPr>
        <p:spPr bwMode="auto">
          <a:xfrm>
            <a:off x="2380221" y="2726460"/>
            <a:ext cx="5253761" cy="2053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333375" indent="-333375">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a:solidFill>
                  <a:srgbClr val="000000"/>
                </a:solidFill>
                <a:latin typeface="Calibri" panose="020F0502020204030204" pitchFamily="34" charset="0"/>
                <a:ea typeface="Microsoft YaHei" panose="020B0503020204020204" pitchFamily="34" charset="-122"/>
              </a:defRPr>
            </a:lvl1pPr>
            <a:lvl2pPr>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a:solidFill>
                  <a:srgbClr val="000000"/>
                </a:solidFill>
                <a:latin typeface="Calibri" panose="020F0502020204030204" pitchFamily="34" charset="0"/>
                <a:ea typeface="Microsoft YaHei" panose="020B0503020204020204" pitchFamily="34" charset="-122"/>
              </a:defRPr>
            </a:lvl2pPr>
            <a:lvl3pPr>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a:solidFill>
                  <a:srgbClr val="000000"/>
                </a:solidFill>
                <a:latin typeface="Calibri" panose="020F0502020204030204" pitchFamily="34" charset="0"/>
                <a:ea typeface="Microsoft YaHei" panose="020B0503020204020204" pitchFamily="34" charset="-122"/>
              </a:defRPr>
            </a:lvl3pPr>
            <a:lvl4pPr>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a:solidFill>
                  <a:srgbClr val="000000"/>
                </a:solidFill>
                <a:latin typeface="Calibri" panose="020F0502020204030204" pitchFamily="34" charset="0"/>
                <a:ea typeface="Microsoft YaHei" panose="020B0503020204020204" pitchFamily="34" charset="-122"/>
              </a:defRPr>
            </a:lvl4pPr>
            <a:lvl5pPr>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defRPr>
                <a:solidFill>
                  <a:srgbClr val="000000"/>
                </a:solidFill>
                <a:latin typeface="Calibri" panose="020F0502020204030204" pitchFamily="34" charset="0"/>
                <a:ea typeface="Microsoft YaHei" panose="020B0503020204020204" pitchFamily="34" charset="-122"/>
              </a:defRPr>
            </a:lvl9pPr>
          </a:lstStyle>
          <a:p>
            <a:pPr indent="-180000" eaLnBrk="1" hangingPunct="1">
              <a:lnSpc>
                <a:spcPct val="105000"/>
              </a:lnSpc>
              <a:spcBef>
                <a:spcPts val="500"/>
              </a:spcBef>
              <a:spcAft>
                <a:spcPts val="600"/>
              </a:spcAft>
              <a:buSzPct val="92000"/>
            </a:pPr>
            <a:r>
              <a:rPr lang="it-IT" altLang="it-IT" sz="1400" b="1" dirty="0">
                <a:solidFill>
                  <a:schemeClr val="tx1"/>
                </a:solidFill>
                <a:latin typeface="+mn-lt"/>
                <a:ea typeface="Verdana" panose="020B0604030504040204" pitchFamily="34" charset="0"/>
                <a:cs typeface="Verdana" panose="020B0604030504040204" pitchFamily="34" charset="0"/>
              </a:rPr>
              <a:t>Luogo di esposizione</a:t>
            </a:r>
          </a:p>
          <a:p>
            <a:pPr indent="-180000" eaLnBrk="1" hangingPunct="1">
              <a:lnSpc>
                <a:spcPct val="105000"/>
              </a:lnSpc>
              <a:spcBef>
                <a:spcPts val="500"/>
              </a:spcBef>
              <a:spcAft>
                <a:spcPts val="600"/>
              </a:spcAft>
              <a:buSzPct val="92000"/>
            </a:pPr>
            <a:r>
              <a:rPr lang="it-IT" altLang="it-IT" sz="1400" b="1" dirty="0">
                <a:solidFill>
                  <a:schemeClr val="tx1"/>
                </a:solidFill>
                <a:latin typeface="+mn-lt"/>
                <a:ea typeface="Verdana" panose="020B0604030504040204" pitchFamily="34" charset="0"/>
                <a:cs typeface="Verdana" panose="020B0604030504040204" pitchFamily="34" charset="0"/>
              </a:rPr>
              <a:t>Laboratorio di ricerca</a:t>
            </a:r>
            <a:r>
              <a:rPr lang="it-IT" altLang="it-IT" sz="1400" dirty="0">
                <a:solidFill>
                  <a:schemeClr val="tx1"/>
                </a:solidFill>
                <a:latin typeface="+mn-lt"/>
                <a:ea typeface="Verdana" panose="020B0604030504040204" pitchFamily="34" charset="0"/>
                <a:cs typeface="Verdana" panose="020B0604030504040204" pitchFamily="34" charset="0"/>
              </a:rPr>
              <a:t> per leggere l’odierna complessità culturale</a:t>
            </a:r>
          </a:p>
          <a:p>
            <a:pPr indent="-180000" eaLnBrk="1" hangingPunct="1">
              <a:lnSpc>
                <a:spcPct val="105000"/>
              </a:lnSpc>
              <a:spcBef>
                <a:spcPts val="500"/>
              </a:spcBef>
              <a:spcAft>
                <a:spcPts val="600"/>
              </a:spcAft>
              <a:buSzPct val="92000"/>
            </a:pPr>
            <a:r>
              <a:rPr lang="it-IT" altLang="it-IT" sz="1400" b="1" dirty="0">
                <a:solidFill>
                  <a:schemeClr val="tx1"/>
                </a:solidFill>
                <a:latin typeface="+mn-lt"/>
                <a:ea typeface="Verdana" panose="020B0604030504040204" pitchFamily="34" charset="0"/>
                <a:cs typeface="Verdana" panose="020B0604030504040204" pitchFamily="34" charset="0"/>
              </a:rPr>
              <a:t>Forum centrato sul territorio</a:t>
            </a:r>
          </a:p>
          <a:p>
            <a:pPr indent="-180000" eaLnBrk="1" hangingPunct="1">
              <a:lnSpc>
                <a:spcPct val="105000"/>
              </a:lnSpc>
              <a:spcBef>
                <a:spcPts val="500"/>
              </a:spcBef>
              <a:spcAft>
                <a:spcPts val="600"/>
              </a:spcAft>
              <a:buSzPct val="92000"/>
            </a:pPr>
            <a:r>
              <a:rPr lang="it-IT" altLang="it-IT" sz="1400" b="1" dirty="0">
                <a:solidFill>
                  <a:schemeClr val="tx1"/>
                </a:solidFill>
                <a:latin typeface="+mn-lt"/>
                <a:ea typeface="Verdana" panose="020B0604030504040204" pitchFamily="34" charset="0"/>
                <a:cs typeface="Verdana" panose="020B0604030504040204" pitchFamily="34" charset="0"/>
              </a:rPr>
              <a:t>Spazio di </a:t>
            </a:r>
            <a:r>
              <a:rPr lang="it-IT" altLang="it-IT" sz="1400" b="1" dirty="0" smtClean="0">
                <a:solidFill>
                  <a:schemeClr val="tx1"/>
                </a:solidFill>
                <a:latin typeface="+mn-lt"/>
                <a:ea typeface="Verdana" panose="020B0604030504040204" pitchFamily="34" charset="0"/>
                <a:cs typeface="Verdana" panose="020B0604030504040204" pitchFamily="34" charset="0"/>
              </a:rPr>
              <a:t>costruzione </a:t>
            </a:r>
            <a:r>
              <a:rPr lang="it-IT" altLang="it-IT" sz="1400" b="1" dirty="0">
                <a:solidFill>
                  <a:schemeClr val="tx1"/>
                </a:solidFill>
                <a:latin typeface="+mn-lt"/>
                <a:ea typeface="Verdana" panose="020B0604030504040204" pitchFamily="34" charset="0"/>
                <a:cs typeface="Verdana" panose="020B0604030504040204" pitchFamily="34" charset="0"/>
              </a:rPr>
              <a:t>del passato </a:t>
            </a:r>
            <a:r>
              <a:rPr lang="it-IT" altLang="it-IT" sz="1400" b="1" dirty="0" smtClean="0">
                <a:solidFill>
                  <a:schemeClr val="tx1"/>
                </a:solidFill>
                <a:latin typeface="+mn-lt"/>
                <a:ea typeface="Verdana" panose="020B0604030504040204" pitchFamily="34" charset="0"/>
                <a:cs typeface="Verdana" panose="020B0604030504040204" pitchFamily="34" charset="0"/>
              </a:rPr>
              <a:t>in funzione del futuro</a:t>
            </a:r>
            <a:endParaRPr lang="it-IT" altLang="it-IT" sz="1400" b="1" dirty="0">
              <a:solidFill>
                <a:schemeClr val="tx1"/>
              </a:solidFill>
              <a:latin typeface="+mn-lt"/>
              <a:ea typeface="Verdana" panose="020B0604030504040204" pitchFamily="34" charset="0"/>
              <a:cs typeface="Verdana" panose="020B0604030504040204" pitchFamily="34" charset="0"/>
            </a:endParaRPr>
          </a:p>
          <a:p>
            <a:pPr indent="-180000" eaLnBrk="1" hangingPunct="1">
              <a:lnSpc>
                <a:spcPct val="105000"/>
              </a:lnSpc>
              <a:spcBef>
                <a:spcPts val="500"/>
              </a:spcBef>
              <a:spcAft>
                <a:spcPts val="600"/>
              </a:spcAft>
              <a:buSzPct val="92000"/>
            </a:pPr>
            <a:r>
              <a:rPr lang="it-IT" altLang="it-IT" sz="1400" b="1" dirty="0">
                <a:solidFill>
                  <a:schemeClr val="tx1"/>
                </a:solidFill>
                <a:latin typeface="+mn-lt"/>
                <a:ea typeface="Verdana" panose="020B0604030504040204" pitchFamily="34" charset="0"/>
                <a:cs typeface="Verdana" panose="020B0604030504040204" pitchFamily="34" charset="0"/>
              </a:rPr>
              <a:t>Museo-PROCESSO</a:t>
            </a:r>
            <a:r>
              <a:rPr lang="it-IT" altLang="it-IT" sz="1400" dirty="0">
                <a:solidFill>
                  <a:schemeClr val="tx1"/>
                </a:solidFill>
                <a:latin typeface="+mn-lt"/>
                <a:ea typeface="Verdana" panose="020B0604030504040204" pitchFamily="34" charset="0"/>
                <a:cs typeface="Verdana" panose="020B0604030504040204" pitchFamily="34" charset="0"/>
              </a:rPr>
              <a:t>, non Prodotto</a:t>
            </a:r>
          </a:p>
          <a:p>
            <a:pPr indent="-180000" eaLnBrk="1" hangingPunct="1">
              <a:lnSpc>
                <a:spcPct val="105000"/>
              </a:lnSpc>
              <a:spcBef>
                <a:spcPts val="500"/>
              </a:spcBef>
              <a:spcAft>
                <a:spcPts val="600"/>
              </a:spcAft>
              <a:buSzPct val="92000"/>
            </a:pPr>
            <a:r>
              <a:rPr lang="it-IT" altLang="it-IT" sz="1400" b="1" dirty="0">
                <a:solidFill>
                  <a:schemeClr val="tx1"/>
                </a:solidFill>
                <a:latin typeface="+mn-lt"/>
                <a:ea typeface="Verdana" panose="020B0604030504040204" pitchFamily="34" charset="0"/>
                <a:cs typeface="Verdana" panose="020B0604030504040204" pitchFamily="34" charset="0"/>
              </a:rPr>
              <a:t>Patrimonio come risorsa per uno sviluppo economico - sociale</a:t>
            </a:r>
          </a:p>
        </p:txBody>
      </p:sp>
    </p:spTree>
    <p:extLst>
      <p:ext uri="{BB962C8B-B14F-4D97-AF65-F5344CB8AC3E}">
        <p14:creationId xmlns:p14="http://schemas.microsoft.com/office/powerpoint/2010/main" val="844124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039037" y="1027856"/>
            <a:ext cx="1233706" cy="1325563"/>
          </a:xfrm>
        </p:spPr>
        <p:txBody>
          <a:bodyPr/>
          <a:lstStyle/>
          <a:p>
            <a:r>
              <a:rPr lang="it-IT" sz="2400" b="1" cap="all" dirty="0">
                <a:solidFill>
                  <a:schemeClr val="tx2">
                    <a:lumMod val="75000"/>
                  </a:schemeClr>
                </a:solidFill>
                <a:latin typeface="+mn-lt"/>
              </a:rPr>
              <a:t>Rischi</a:t>
            </a:r>
            <a:r>
              <a:rPr lang="it-IT" dirty="0" smtClean="0"/>
              <a:t> </a:t>
            </a:r>
            <a:endParaRPr lang="it-IT" dirty="0"/>
          </a:p>
        </p:txBody>
      </p:sp>
      <p:sp>
        <p:nvSpPr>
          <p:cNvPr id="5" name="CasellaDiTesto 4"/>
          <p:cNvSpPr txBox="1"/>
          <p:nvPr/>
        </p:nvSpPr>
        <p:spPr>
          <a:xfrm>
            <a:off x="2065192" y="2617430"/>
            <a:ext cx="5635901" cy="2466316"/>
          </a:xfrm>
          <a:prstGeom prst="rect">
            <a:avLst/>
          </a:prstGeom>
          <a:noFill/>
        </p:spPr>
        <p:txBody>
          <a:bodyPr wrap="square" rtlCol="0">
            <a:spAutoFit/>
          </a:bodyPr>
          <a:lstStyle/>
          <a:p>
            <a:pPr marL="333375" indent="-180000">
              <a:lnSpc>
                <a:spcPct val="105000"/>
              </a:lnSpc>
              <a:spcBef>
                <a:spcPts val="500"/>
              </a:spcBef>
              <a:spcAft>
                <a:spcPts val="600"/>
              </a:spcAft>
              <a:buSzPct val="92000"/>
              <a:buFont typeface="Arial" panose="020B0604020202020204" pitchFamily="34" charset="0"/>
              <a:buChar char="•"/>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pPr>
            <a:r>
              <a:rPr lang="it-IT" sz="1400" b="1" dirty="0">
                <a:ea typeface="Verdana" panose="020B0604030504040204" pitchFamily="34" charset="0"/>
                <a:cs typeface="Verdana" panose="020B0604030504040204" pitchFamily="34" charset="0"/>
              </a:rPr>
              <a:t>Impedimenti gestionali</a:t>
            </a:r>
            <a:r>
              <a:rPr lang="it-IT" sz="1400" dirty="0">
                <a:ea typeface="Verdana" panose="020B0604030504040204" pitchFamily="34" charset="0"/>
                <a:cs typeface="Verdana" panose="020B0604030504040204" pitchFamily="34" charset="0"/>
              </a:rPr>
              <a:t>: continuità dei finanziamenti, organizzazione interna</a:t>
            </a:r>
          </a:p>
          <a:p>
            <a:pPr marL="333375" indent="-180000">
              <a:lnSpc>
                <a:spcPct val="105000"/>
              </a:lnSpc>
              <a:spcBef>
                <a:spcPts val="500"/>
              </a:spcBef>
              <a:spcAft>
                <a:spcPts val="600"/>
              </a:spcAft>
              <a:buSzPct val="92000"/>
              <a:buFont typeface="Arial" panose="020B0604020202020204" pitchFamily="34" charset="0"/>
              <a:buChar char="•"/>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pPr>
            <a:r>
              <a:rPr lang="it-IT" sz="1400" b="1" dirty="0">
                <a:ea typeface="Verdana" panose="020B0604030504040204" pitchFamily="34" charset="0"/>
                <a:cs typeface="Verdana" panose="020B0604030504040204" pitchFamily="34" charset="0"/>
              </a:rPr>
              <a:t>Standardizzazione dei processi decisionali</a:t>
            </a:r>
            <a:r>
              <a:rPr lang="it-IT" sz="1400" dirty="0">
                <a:ea typeface="Verdana" panose="020B0604030504040204" pitchFamily="34" charset="0"/>
                <a:cs typeface="Verdana" panose="020B0604030504040204" pitchFamily="34" charset="0"/>
              </a:rPr>
              <a:t>: appiattimento del coinvolgimento, burocratizzazione del funzionamento, riconoscimento della leadership </a:t>
            </a:r>
          </a:p>
          <a:p>
            <a:pPr marL="333375" indent="-180000">
              <a:lnSpc>
                <a:spcPct val="105000"/>
              </a:lnSpc>
              <a:spcBef>
                <a:spcPts val="500"/>
              </a:spcBef>
              <a:spcAft>
                <a:spcPts val="600"/>
              </a:spcAft>
              <a:buSzPct val="92000"/>
              <a:buFont typeface="Arial" panose="020B0604020202020204" pitchFamily="34" charset="0"/>
              <a:buChar char="•"/>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pPr>
            <a:r>
              <a:rPr lang="it-IT" sz="1400" b="1" dirty="0">
                <a:ea typeface="Verdana" panose="020B0604030504040204" pitchFamily="34" charset="0"/>
                <a:cs typeface="Verdana" panose="020B0604030504040204" pitchFamily="34" charset="0"/>
              </a:rPr>
              <a:t>Temi e modi di ricerca stereotipati e replicati passivamente</a:t>
            </a:r>
          </a:p>
          <a:p>
            <a:pPr marL="333375" indent="-180000">
              <a:lnSpc>
                <a:spcPct val="105000"/>
              </a:lnSpc>
              <a:spcBef>
                <a:spcPts val="500"/>
              </a:spcBef>
              <a:spcAft>
                <a:spcPts val="600"/>
              </a:spcAft>
              <a:buSzPct val="92000"/>
              <a:buFont typeface="Arial" panose="020B0604020202020204" pitchFamily="34" charset="0"/>
              <a:buChar char="•"/>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pPr>
            <a:r>
              <a:rPr lang="it-IT" sz="1400" b="1" dirty="0">
                <a:ea typeface="Verdana" panose="020B0604030504040204" pitchFamily="34" charset="0"/>
                <a:cs typeface="Verdana" panose="020B0604030504040204" pitchFamily="34" charset="0"/>
              </a:rPr>
              <a:t>Elementi di patrimonio immobilizzati nel passato</a:t>
            </a:r>
          </a:p>
          <a:p>
            <a:pPr marL="333375" indent="-180000">
              <a:lnSpc>
                <a:spcPct val="105000"/>
              </a:lnSpc>
              <a:spcBef>
                <a:spcPts val="500"/>
              </a:spcBef>
              <a:spcAft>
                <a:spcPts val="600"/>
              </a:spcAft>
              <a:buSzPct val="92000"/>
              <a:buFont typeface="Arial" panose="020B0604020202020204" pitchFamily="34" charset="0"/>
              <a:buChar char="•"/>
              <a:tabLst>
                <a:tab pos="333375" algn="l"/>
                <a:tab pos="1247775" algn="l"/>
                <a:tab pos="2162175" algn="l"/>
                <a:tab pos="3076575" algn="l"/>
                <a:tab pos="3990975" algn="l"/>
                <a:tab pos="4905375" algn="l"/>
                <a:tab pos="5819775" algn="l"/>
                <a:tab pos="6734175" algn="l"/>
                <a:tab pos="7648575" algn="l"/>
                <a:tab pos="8562975" algn="l"/>
                <a:tab pos="9477375" algn="l"/>
                <a:tab pos="10391775" algn="l"/>
              </a:tabLst>
            </a:pPr>
            <a:r>
              <a:rPr lang="it-IT" sz="1400" b="1" dirty="0">
                <a:ea typeface="Verdana" panose="020B0604030504040204" pitchFamily="34" charset="0"/>
                <a:cs typeface="Verdana" panose="020B0604030504040204" pitchFamily="34" charset="0"/>
              </a:rPr>
              <a:t>Valorizzazione turistica subita e non gestita</a:t>
            </a:r>
            <a:r>
              <a:rPr lang="it-IT" sz="1400" dirty="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207973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66B8B3-CE0A-E647-87EC-C952555859B4}"/>
              </a:ext>
            </a:extLst>
          </p:cNvPr>
          <p:cNvSpPr txBox="1">
            <a:spLocks/>
          </p:cNvSpPr>
          <p:nvPr/>
        </p:nvSpPr>
        <p:spPr>
          <a:xfrm>
            <a:off x="259271" y="1759144"/>
            <a:ext cx="3851334" cy="766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it-IT" sz="2200" b="1" dirty="0" smtClean="0">
                <a:solidFill>
                  <a:schemeClr val="tx2">
                    <a:lumMod val="75000"/>
                  </a:schemeClr>
                </a:solidFill>
                <a:latin typeface="+mn-lt"/>
                <a:cs typeface="Arial Narrow" panose="020B0604020202020204" pitchFamily="34" charset="0"/>
              </a:rPr>
              <a:t>0. posizionamento</a:t>
            </a:r>
            <a:endParaRPr lang="it-IT" sz="2200" b="1" dirty="0">
              <a:solidFill>
                <a:schemeClr val="tx2">
                  <a:lumMod val="75000"/>
                </a:schemeClr>
              </a:solidFill>
              <a:latin typeface="+mn-lt"/>
              <a:cs typeface="Arial Narrow" panose="020B0604020202020204" pitchFamily="34" charset="0"/>
            </a:endParaRPr>
          </a:p>
        </p:txBody>
      </p:sp>
      <p:sp>
        <p:nvSpPr>
          <p:cNvPr id="3" name="Sottotitolo 8">
            <a:extLst>
              <a:ext uri="{FF2B5EF4-FFF2-40B4-BE49-F238E27FC236}">
                <a16:creationId xmlns:a16="http://schemas.microsoft.com/office/drawing/2014/main" id="{F41BE576-A067-E742-8B7A-E72B79F4AE56}"/>
              </a:ext>
            </a:extLst>
          </p:cNvPr>
          <p:cNvSpPr txBox="1">
            <a:spLocks/>
          </p:cNvSpPr>
          <p:nvPr/>
        </p:nvSpPr>
        <p:spPr>
          <a:xfrm>
            <a:off x="1073297" y="2853078"/>
            <a:ext cx="3179921" cy="20796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1400" dirty="0" smtClean="0">
                <a:solidFill>
                  <a:schemeClr val="accent5">
                    <a:lumMod val="50000"/>
                  </a:schemeClr>
                </a:solidFill>
                <a:cs typeface="Arial Narrow" panose="020B0604020202020204" pitchFamily="34" charset="0"/>
              </a:rPr>
              <a:t>Antropologa del patrimonio</a:t>
            </a:r>
          </a:p>
          <a:p>
            <a:pPr algn="l"/>
            <a:r>
              <a:rPr lang="it-IT" sz="1400" dirty="0" smtClean="0">
                <a:solidFill>
                  <a:schemeClr val="accent5">
                    <a:lumMod val="50000"/>
                  </a:schemeClr>
                </a:solidFill>
                <a:cs typeface="Arial Narrow" panose="020B0604020202020204" pitchFamily="34" charset="0"/>
              </a:rPr>
              <a:t>Libera professionista</a:t>
            </a:r>
          </a:p>
          <a:p>
            <a:pPr algn="l"/>
            <a:r>
              <a:rPr lang="it-IT" sz="1400" dirty="0" smtClean="0">
                <a:solidFill>
                  <a:schemeClr val="accent5">
                    <a:lumMod val="50000"/>
                  </a:schemeClr>
                </a:solidFill>
                <a:cs typeface="Arial Narrow" panose="020B0604020202020204" pitchFamily="34" charset="0"/>
              </a:rPr>
              <a:t>Una friulana di rientro</a:t>
            </a:r>
          </a:p>
          <a:p>
            <a:pPr algn="l"/>
            <a:endParaRPr lang="it-IT" sz="1600" dirty="0" smtClean="0">
              <a:solidFill>
                <a:schemeClr val="accent5">
                  <a:lumMod val="50000"/>
                </a:schemeClr>
              </a:solidFill>
              <a:cs typeface="Arial Narrow" panose="020B0604020202020204" pitchFamily="34" charset="0"/>
            </a:endParaRPr>
          </a:p>
          <a:p>
            <a:pPr algn="l"/>
            <a:r>
              <a:rPr lang="it-IT" sz="1600" i="1" dirty="0" smtClean="0">
                <a:solidFill>
                  <a:schemeClr val="accent5">
                    <a:lumMod val="50000"/>
                  </a:schemeClr>
                </a:solidFill>
                <a:cs typeface="Arial Narrow" panose="020B0604020202020204" pitchFamily="34" charset="0"/>
              </a:rPr>
              <a:t>territori, comunità, </a:t>
            </a:r>
            <a:r>
              <a:rPr lang="it-IT" sz="1600" i="1" dirty="0" err="1" smtClean="0">
                <a:solidFill>
                  <a:schemeClr val="accent5">
                    <a:lumMod val="50000"/>
                  </a:schemeClr>
                </a:solidFill>
                <a:cs typeface="Arial Narrow" panose="020B0604020202020204" pitchFamily="34" charset="0"/>
              </a:rPr>
              <a:t>heritage</a:t>
            </a:r>
            <a:endParaRPr lang="it-IT" sz="1600" i="1" dirty="0">
              <a:solidFill>
                <a:schemeClr val="accent5">
                  <a:lumMod val="50000"/>
                </a:schemeClr>
              </a:solidFill>
              <a:cs typeface="Arial Narrow" panose="020B0604020202020204" pitchFamily="34" charset="0"/>
            </a:endParaRPr>
          </a:p>
        </p:txBody>
      </p:sp>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2884" y="1982498"/>
            <a:ext cx="5004720" cy="2866340"/>
          </a:xfrm>
          <a:prstGeom prst="rect">
            <a:avLst/>
          </a:prstGeom>
        </p:spPr>
      </p:pic>
    </p:spTree>
    <p:extLst>
      <p:ext uri="{BB962C8B-B14F-4D97-AF65-F5344CB8AC3E}">
        <p14:creationId xmlns:p14="http://schemas.microsoft.com/office/powerpoint/2010/main" val="25886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46556" y="1026607"/>
            <a:ext cx="3768252" cy="1325563"/>
          </a:xfrm>
        </p:spPr>
        <p:txBody>
          <a:bodyPr>
            <a:normAutofit/>
          </a:bodyPr>
          <a:lstStyle/>
          <a:p>
            <a:pPr algn="ctr"/>
            <a:r>
              <a:rPr lang="it-IT" sz="2400" b="1" cap="all" dirty="0">
                <a:solidFill>
                  <a:schemeClr val="tx2">
                    <a:lumMod val="75000"/>
                  </a:schemeClr>
                </a:solidFill>
                <a:latin typeface="+mn-lt"/>
              </a:rPr>
              <a:t>Metodologia e </a:t>
            </a:r>
            <a:r>
              <a:rPr lang="it-IT" sz="2400" b="1" cap="all" dirty="0" smtClean="0">
                <a:solidFill>
                  <a:schemeClr val="tx2">
                    <a:lumMod val="75000"/>
                  </a:schemeClr>
                </a:solidFill>
                <a:latin typeface="+mn-lt"/>
              </a:rPr>
              <a:t>fasi del progetto</a:t>
            </a:r>
            <a:endParaRPr lang="it-IT" sz="2400" b="1" cap="all" dirty="0">
              <a:solidFill>
                <a:schemeClr val="tx2">
                  <a:lumMod val="75000"/>
                </a:schemeClr>
              </a:solidFill>
              <a:latin typeface="+mn-lt"/>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531727544"/>
              </p:ext>
            </p:extLst>
          </p:nvPr>
        </p:nvGraphicFramePr>
        <p:xfrm>
          <a:off x="1350002" y="2840478"/>
          <a:ext cx="7288159" cy="2276272"/>
        </p:xfrm>
        <a:graphic>
          <a:graphicData uri="http://schemas.openxmlformats.org/drawingml/2006/table">
            <a:tbl>
              <a:tblPr firstRow="1" bandRow="1">
                <a:tableStyleId>{5940675A-B579-460E-94D1-54222C63F5DA}</a:tableStyleId>
              </a:tblPr>
              <a:tblGrid>
                <a:gridCol w="1926755">
                  <a:extLst>
                    <a:ext uri="{9D8B030D-6E8A-4147-A177-3AD203B41FA5}">
                      <a16:colId xmlns:a16="http://schemas.microsoft.com/office/drawing/2014/main" val="20000"/>
                    </a:ext>
                  </a:extLst>
                </a:gridCol>
                <a:gridCol w="5361404">
                  <a:extLst>
                    <a:ext uri="{9D8B030D-6E8A-4147-A177-3AD203B41FA5}">
                      <a16:colId xmlns:a16="http://schemas.microsoft.com/office/drawing/2014/main" val="20001"/>
                    </a:ext>
                  </a:extLst>
                </a:gridCol>
              </a:tblGrid>
              <a:tr h="2276272">
                <a:tc>
                  <a:txBody>
                    <a:bodyPr/>
                    <a:lstStyle/>
                    <a:p>
                      <a:pPr algn="ctr"/>
                      <a:r>
                        <a:rPr lang="it-IT" sz="1400" b="1" cap="all" baseline="0" dirty="0" smtClean="0">
                          <a:solidFill>
                            <a:schemeClr val="bg1"/>
                          </a:solidFill>
                        </a:rPr>
                        <a:t>Azioni: 2 </a:t>
                      </a:r>
                      <a:r>
                        <a:rPr lang="it-IT" sz="1400" b="1" cap="none" baseline="0" dirty="0" smtClean="0">
                          <a:solidFill>
                            <a:schemeClr val="bg1"/>
                          </a:solidFill>
                        </a:rPr>
                        <a:t>fasi di lavoro</a:t>
                      </a:r>
                      <a:endParaRPr lang="it-IT" sz="1400" b="1" cap="all" baseline="0" dirty="0">
                        <a:solidFill>
                          <a:schemeClr val="bg1"/>
                        </a:solidFill>
                      </a:endParaRPr>
                    </a:p>
                  </a:txBody>
                  <a:tcPr anchor="ctr">
                    <a:solidFill>
                      <a:schemeClr val="tx2">
                        <a:lumMod val="60000"/>
                        <a:lumOff val="40000"/>
                      </a:schemeClr>
                    </a:solidFill>
                  </a:tcPr>
                </a:tc>
                <a:tc>
                  <a:txBody>
                    <a:bodyPr/>
                    <a:lstStyle/>
                    <a:p>
                      <a:pPr marL="342900" indent="-342900">
                        <a:buAutoNum type="arabicPeriod"/>
                      </a:pPr>
                      <a:r>
                        <a:rPr lang="it-IT" sz="1400" dirty="0"/>
                        <a:t>Analisi e descrizione </a:t>
                      </a:r>
                      <a:r>
                        <a:rPr lang="it-IT" sz="1400" dirty="0" smtClean="0"/>
                        <a:t>dell’esistente</a:t>
                      </a:r>
                    </a:p>
                    <a:p>
                      <a:pPr marL="800100" lvl="1" indent="-342900">
                        <a:buAutoNum type="arabicPeriod"/>
                      </a:pPr>
                      <a:r>
                        <a:rPr lang="it-IT" sz="1400" dirty="0" smtClean="0"/>
                        <a:t>interviste</a:t>
                      </a:r>
                    </a:p>
                    <a:p>
                      <a:pPr marL="800100" lvl="1" indent="-342900">
                        <a:buAutoNum type="arabicPeriod"/>
                      </a:pPr>
                      <a:r>
                        <a:rPr lang="it-IT" sz="1400" dirty="0" smtClean="0"/>
                        <a:t>tavolo </a:t>
                      </a:r>
                      <a:r>
                        <a:rPr lang="it-IT" sz="1400" dirty="0"/>
                        <a:t>di </a:t>
                      </a:r>
                      <a:r>
                        <a:rPr lang="it-IT" sz="1400" dirty="0" smtClean="0"/>
                        <a:t>lavoro</a:t>
                      </a:r>
                    </a:p>
                    <a:p>
                      <a:pPr marL="800100" lvl="1" indent="-342900">
                        <a:buAutoNum type="arabicPeriod"/>
                      </a:pPr>
                      <a:r>
                        <a:rPr lang="it-IT" sz="1400" dirty="0" smtClean="0"/>
                        <a:t>mappatura / sociogramma</a:t>
                      </a:r>
                    </a:p>
                    <a:p>
                      <a:pPr marL="457200" lvl="1" indent="0">
                        <a:buNone/>
                      </a:pPr>
                      <a:endParaRPr lang="it-IT" sz="1400" dirty="0"/>
                    </a:p>
                    <a:p>
                      <a:pPr marL="342900" indent="-342900">
                        <a:buAutoNum type="arabicPeriod"/>
                      </a:pPr>
                      <a:r>
                        <a:rPr lang="it-IT" sz="1400" dirty="0"/>
                        <a:t>Co-progettazione linee </a:t>
                      </a:r>
                      <a:r>
                        <a:rPr lang="it-IT" sz="1400" dirty="0" smtClean="0"/>
                        <a:t>strategiche</a:t>
                      </a:r>
                    </a:p>
                    <a:p>
                      <a:pPr marL="800100" lvl="1" indent="-342900">
                        <a:buAutoNum type="arabicPeriod"/>
                      </a:pPr>
                      <a:r>
                        <a:rPr lang="it-IT" sz="1400" dirty="0" smtClean="0"/>
                        <a:t>focus</a:t>
                      </a:r>
                      <a:r>
                        <a:rPr lang="it-IT" sz="1400" baseline="0" dirty="0" smtClean="0"/>
                        <a:t> </a:t>
                      </a:r>
                      <a:r>
                        <a:rPr lang="it-IT" sz="1400" baseline="0" dirty="0" err="1" smtClean="0"/>
                        <a:t>group</a:t>
                      </a:r>
                      <a:r>
                        <a:rPr lang="it-IT" sz="1400" baseline="0" dirty="0" smtClean="0"/>
                        <a:t> giovani e imprenditori</a:t>
                      </a:r>
                    </a:p>
                    <a:p>
                      <a:pPr marL="800100" lvl="1" indent="-342900">
                        <a:buAutoNum type="arabicPeriod"/>
                      </a:pPr>
                      <a:r>
                        <a:rPr lang="it-IT" sz="1400" baseline="0" dirty="0" smtClean="0"/>
                        <a:t>studio </a:t>
                      </a:r>
                      <a:r>
                        <a:rPr lang="it-IT" sz="1400" baseline="0" dirty="0" err="1" smtClean="0"/>
                        <a:t>Delphi</a:t>
                      </a:r>
                      <a:r>
                        <a:rPr lang="it-IT" sz="1400" baseline="0" dirty="0" smtClean="0"/>
                        <a:t> per governance (coinvolgimento 10 esperti)</a:t>
                      </a:r>
                    </a:p>
                    <a:p>
                      <a:pPr marL="800100" lvl="1" indent="-342900">
                        <a:buAutoNum type="arabicPeriod"/>
                      </a:pPr>
                      <a:r>
                        <a:rPr lang="it-IT" sz="1400" baseline="0" dirty="0" smtClean="0"/>
                        <a:t>elaborazione modello strategia (scalare/modulabile)</a:t>
                      </a:r>
                      <a:endParaRPr lang="it-IT" sz="14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03037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2689905" y="701666"/>
            <a:ext cx="3764189" cy="831300"/>
          </a:xfrm>
          <a:prstGeom prst="rect">
            <a:avLst/>
          </a:prstGeom>
        </p:spPr>
        <p:txBody>
          <a:bodyPr spcFirstLastPara="1" vert="horz" wrap="square" lIns="91425" tIns="91425" rIns="91425" bIns="91425" rtlCol="0" anchor="b" anchorCtr="0">
            <a:normAutofit/>
          </a:bodyPr>
          <a:lstStyle/>
          <a:p>
            <a:pPr>
              <a:spcBef>
                <a:spcPct val="0"/>
              </a:spcBef>
            </a:pPr>
            <a:r>
              <a:rPr lang="it-IT" sz="2400" b="1" cap="all" dirty="0">
                <a:solidFill>
                  <a:schemeClr val="tx2">
                    <a:lumMod val="75000"/>
                  </a:schemeClr>
                </a:solidFill>
                <a:latin typeface="+mn-lt"/>
              </a:rPr>
              <a:t>S</a:t>
            </a:r>
            <a:r>
              <a:rPr lang="it" sz="2400" b="1" cap="all" dirty="0">
                <a:solidFill>
                  <a:schemeClr val="tx2">
                    <a:lumMod val="75000"/>
                  </a:schemeClr>
                </a:solidFill>
                <a:latin typeface="+mn-lt"/>
              </a:rPr>
              <a:t>trumenti: analisi SWOT</a:t>
            </a:r>
            <a:endParaRPr sz="2400" b="1" cap="all" dirty="0">
              <a:solidFill>
                <a:schemeClr val="tx2">
                  <a:lumMod val="75000"/>
                </a:schemeClr>
              </a:solidFill>
              <a:latin typeface="+mn-lt"/>
            </a:endParaRPr>
          </a:p>
        </p:txBody>
      </p:sp>
      <p:graphicFrame>
        <p:nvGraphicFramePr>
          <p:cNvPr id="158" name="Google Shape;158;p24"/>
          <p:cNvGraphicFramePr/>
          <p:nvPr/>
        </p:nvGraphicFramePr>
        <p:xfrm>
          <a:off x="356126" y="1746976"/>
          <a:ext cx="8247575" cy="3856885"/>
        </p:xfrm>
        <a:graphic>
          <a:graphicData uri="http://schemas.openxmlformats.org/drawingml/2006/table">
            <a:tbl>
              <a:tblPr>
                <a:noFill/>
              </a:tblPr>
              <a:tblGrid>
                <a:gridCol w="1386550">
                  <a:extLst>
                    <a:ext uri="{9D8B030D-6E8A-4147-A177-3AD203B41FA5}">
                      <a16:colId xmlns:a16="http://schemas.microsoft.com/office/drawing/2014/main" val="20000"/>
                    </a:ext>
                  </a:extLst>
                </a:gridCol>
                <a:gridCol w="1764025">
                  <a:extLst>
                    <a:ext uri="{9D8B030D-6E8A-4147-A177-3AD203B41FA5}">
                      <a16:colId xmlns:a16="http://schemas.microsoft.com/office/drawing/2014/main" val="20001"/>
                    </a:ext>
                  </a:extLst>
                </a:gridCol>
                <a:gridCol w="1742300">
                  <a:extLst>
                    <a:ext uri="{9D8B030D-6E8A-4147-A177-3AD203B41FA5}">
                      <a16:colId xmlns:a16="http://schemas.microsoft.com/office/drawing/2014/main" val="20002"/>
                    </a:ext>
                  </a:extLst>
                </a:gridCol>
                <a:gridCol w="1677350">
                  <a:extLst>
                    <a:ext uri="{9D8B030D-6E8A-4147-A177-3AD203B41FA5}">
                      <a16:colId xmlns:a16="http://schemas.microsoft.com/office/drawing/2014/main" val="20003"/>
                    </a:ext>
                  </a:extLst>
                </a:gridCol>
                <a:gridCol w="1677350">
                  <a:extLst>
                    <a:ext uri="{9D8B030D-6E8A-4147-A177-3AD203B41FA5}">
                      <a16:colId xmlns:a16="http://schemas.microsoft.com/office/drawing/2014/main" val="20004"/>
                    </a:ext>
                  </a:extLst>
                </a:gridCol>
              </a:tblGrid>
              <a:tr h="417125">
                <a:tc>
                  <a:txBody>
                    <a:bodyPr/>
                    <a:lstStyle/>
                    <a:p>
                      <a:pPr marL="0" lvl="0" indent="0" algn="l" rtl="0">
                        <a:spcBef>
                          <a:spcPts val="0"/>
                        </a:spcBef>
                        <a:spcAft>
                          <a:spcPts val="0"/>
                        </a:spcAft>
                        <a:buNone/>
                      </a:pPr>
                      <a:endParaRPr sz="1300">
                        <a:latin typeface="Open Sans"/>
                        <a:ea typeface="Open Sans"/>
                        <a:cs typeface="Open Sans"/>
                        <a:sym typeface="Open Sans"/>
                      </a:endParaRPr>
                    </a:p>
                  </a:txBody>
                  <a:tcPr marL="91425" marR="91425" marT="91425" marB="91425"/>
                </a:tc>
                <a:tc>
                  <a:txBody>
                    <a:bodyPr/>
                    <a:lstStyle/>
                    <a:p>
                      <a:pPr marL="0" lvl="0" indent="0" algn="ctr" rtl="0">
                        <a:spcBef>
                          <a:spcPts val="0"/>
                        </a:spcBef>
                        <a:spcAft>
                          <a:spcPts val="0"/>
                        </a:spcAft>
                        <a:buNone/>
                      </a:pPr>
                      <a:r>
                        <a:rPr lang="it" sz="1200">
                          <a:latin typeface="Open Sans"/>
                          <a:ea typeface="Open Sans"/>
                          <a:cs typeface="Open Sans"/>
                          <a:sym typeface="Open Sans"/>
                        </a:rPr>
                        <a:t>PUNTI DI FORZA</a:t>
                      </a:r>
                      <a:endParaRPr sz="1200">
                        <a:latin typeface="Open Sans"/>
                        <a:ea typeface="Open Sans"/>
                        <a:cs typeface="Open Sans"/>
                        <a:sym typeface="Open Sans"/>
                      </a:endParaRPr>
                    </a:p>
                  </a:txBody>
                  <a:tcPr marL="91425" marR="91425" marT="91425" marB="91425" anchor="ctr"/>
                </a:tc>
                <a:tc>
                  <a:txBody>
                    <a:bodyPr/>
                    <a:lstStyle/>
                    <a:p>
                      <a:pPr marL="0" lvl="0" indent="0" algn="ctr" rtl="0">
                        <a:spcBef>
                          <a:spcPts val="0"/>
                        </a:spcBef>
                        <a:spcAft>
                          <a:spcPts val="0"/>
                        </a:spcAft>
                        <a:buNone/>
                      </a:pPr>
                      <a:r>
                        <a:rPr lang="it" sz="1200">
                          <a:latin typeface="Open Sans"/>
                          <a:ea typeface="Open Sans"/>
                          <a:cs typeface="Open Sans"/>
                          <a:sym typeface="Open Sans"/>
                        </a:rPr>
                        <a:t>PUNTI DI DEBOLEZZA</a:t>
                      </a:r>
                      <a:endParaRPr sz="1200">
                        <a:latin typeface="Open Sans"/>
                        <a:ea typeface="Open Sans"/>
                        <a:cs typeface="Open Sans"/>
                        <a:sym typeface="Open Sans"/>
                      </a:endParaRPr>
                    </a:p>
                  </a:txBody>
                  <a:tcPr marL="91425" marR="91425" marT="91425" marB="91425" anchor="ctr"/>
                </a:tc>
                <a:tc>
                  <a:txBody>
                    <a:bodyPr/>
                    <a:lstStyle/>
                    <a:p>
                      <a:pPr marL="0" lvl="0" indent="0" algn="ctr" rtl="0">
                        <a:spcBef>
                          <a:spcPts val="0"/>
                        </a:spcBef>
                        <a:spcAft>
                          <a:spcPts val="0"/>
                        </a:spcAft>
                        <a:buNone/>
                      </a:pPr>
                      <a:r>
                        <a:rPr lang="it" sz="1200">
                          <a:latin typeface="Open Sans"/>
                          <a:ea typeface="Open Sans"/>
                          <a:cs typeface="Open Sans"/>
                          <a:sym typeface="Open Sans"/>
                        </a:rPr>
                        <a:t>OPPORTUNITÀ</a:t>
                      </a:r>
                      <a:endParaRPr sz="1200">
                        <a:latin typeface="Open Sans"/>
                        <a:ea typeface="Open Sans"/>
                        <a:cs typeface="Open Sans"/>
                        <a:sym typeface="Open Sans"/>
                      </a:endParaRPr>
                    </a:p>
                  </a:txBody>
                  <a:tcPr marL="91425" marR="91425" marT="91425" marB="91425" anchor="ctr"/>
                </a:tc>
                <a:tc>
                  <a:txBody>
                    <a:bodyPr/>
                    <a:lstStyle/>
                    <a:p>
                      <a:pPr marL="0" lvl="0" indent="0" algn="ctr" rtl="0">
                        <a:spcBef>
                          <a:spcPts val="0"/>
                        </a:spcBef>
                        <a:spcAft>
                          <a:spcPts val="0"/>
                        </a:spcAft>
                        <a:buNone/>
                      </a:pPr>
                      <a:r>
                        <a:rPr lang="it" sz="1200">
                          <a:latin typeface="Open Sans"/>
                          <a:ea typeface="Open Sans"/>
                          <a:cs typeface="Open Sans"/>
                          <a:sym typeface="Open Sans"/>
                        </a:rPr>
                        <a:t>MINACCE</a:t>
                      </a:r>
                      <a:endParaRPr sz="1200">
                        <a:latin typeface="Open Sans"/>
                        <a:ea typeface="Open Sans"/>
                        <a:cs typeface="Open Sans"/>
                        <a:sym typeface="Open Sans"/>
                      </a:endParaRPr>
                    </a:p>
                  </a:txBody>
                  <a:tcPr marL="91425" marR="91425" marT="91425" marB="91425" anchor="ctr"/>
                </a:tc>
                <a:extLst>
                  <a:ext uri="{0D108BD9-81ED-4DB2-BD59-A6C34878D82A}">
                    <a16:rowId xmlns:a16="http://schemas.microsoft.com/office/drawing/2014/main" val="10000"/>
                  </a:ext>
                </a:extLst>
              </a:tr>
              <a:tr h="628800">
                <a:tc>
                  <a:txBody>
                    <a:bodyPr/>
                    <a:lstStyle/>
                    <a:p>
                      <a:pPr marL="0" lvl="0" indent="0" algn="l" rtl="0">
                        <a:spcBef>
                          <a:spcPts val="0"/>
                        </a:spcBef>
                        <a:spcAft>
                          <a:spcPts val="0"/>
                        </a:spcAft>
                        <a:buNone/>
                      </a:pPr>
                      <a:r>
                        <a:rPr lang="it" sz="1200">
                          <a:latin typeface="Open Sans SemiBold"/>
                          <a:ea typeface="Open Sans SemiBold"/>
                          <a:cs typeface="Open Sans SemiBold"/>
                          <a:sym typeface="Open Sans SemiBold"/>
                        </a:rPr>
                        <a:t>gestione</a:t>
                      </a:r>
                      <a:endParaRPr sz="1200">
                        <a:latin typeface="Open Sans SemiBold"/>
                        <a:ea typeface="Open Sans SemiBold"/>
                        <a:cs typeface="Open Sans SemiBold"/>
                        <a:sym typeface="Open Sans SemiBold"/>
                      </a:endParaRPr>
                    </a:p>
                  </a:txBody>
                  <a:tcPr marL="91425" marR="91425" marT="91425" marB="91425" anchor="ctr">
                    <a:solidFill>
                      <a:srgbClr val="A2C4C9"/>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storicità, notorietà, riconoscimento economico</a:t>
                      </a:r>
                      <a:endParaRPr sz="1000">
                        <a:latin typeface="Open Sans"/>
                        <a:ea typeface="Open Sans"/>
                        <a:cs typeface="Open Sans"/>
                        <a:sym typeface="Open Sans"/>
                      </a:endParaRPr>
                    </a:p>
                  </a:txBody>
                  <a:tcPr marL="91425" marR="91425" marT="91425" marB="91425" anchor="ctr">
                    <a:solidFill>
                      <a:srgbClr val="A2C4C9"/>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limiti della gestione comunale, mancanza di delega e rete territoriale</a:t>
                      </a:r>
                      <a:endParaRPr sz="1000">
                        <a:latin typeface="Open Sans"/>
                        <a:ea typeface="Open Sans"/>
                        <a:cs typeface="Open Sans"/>
                        <a:sym typeface="Open Sans"/>
                      </a:endParaRPr>
                    </a:p>
                  </a:txBody>
                  <a:tcPr marL="91425" marR="91425" marT="91425" marB="91425" anchor="ctr">
                    <a:solidFill>
                      <a:srgbClr val="A2C4C9"/>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numerose opportunità progettuali e di finanziamento</a:t>
                      </a:r>
                      <a:endParaRPr sz="1000">
                        <a:latin typeface="Open Sans"/>
                        <a:ea typeface="Open Sans"/>
                        <a:cs typeface="Open Sans"/>
                        <a:sym typeface="Open Sans"/>
                      </a:endParaRPr>
                    </a:p>
                  </a:txBody>
                  <a:tcPr marL="91425" marR="91425" marT="91425" marB="91425" anchor="ctr">
                    <a:solidFill>
                      <a:srgbClr val="A2C4C9"/>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rete ecomusei non attiva, poco dinamismo contesto locale</a:t>
                      </a:r>
                      <a:endParaRPr sz="1000">
                        <a:latin typeface="Open Sans"/>
                        <a:ea typeface="Open Sans"/>
                        <a:cs typeface="Open Sans"/>
                        <a:sym typeface="Open Sans"/>
                      </a:endParaRPr>
                    </a:p>
                  </a:txBody>
                  <a:tcPr marL="91425" marR="91425" marT="91425" marB="91425" anchor="ctr">
                    <a:solidFill>
                      <a:srgbClr val="A2C4C9"/>
                    </a:solidFill>
                  </a:tcPr>
                </a:tc>
                <a:extLst>
                  <a:ext uri="{0D108BD9-81ED-4DB2-BD59-A6C34878D82A}">
                    <a16:rowId xmlns:a16="http://schemas.microsoft.com/office/drawing/2014/main" val="10001"/>
                  </a:ext>
                </a:extLst>
              </a:tr>
              <a:tr h="928250">
                <a:tc>
                  <a:txBody>
                    <a:bodyPr/>
                    <a:lstStyle/>
                    <a:p>
                      <a:pPr marL="0" lvl="0" indent="0" algn="l" rtl="0">
                        <a:spcBef>
                          <a:spcPts val="0"/>
                        </a:spcBef>
                        <a:spcAft>
                          <a:spcPts val="0"/>
                        </a:spcAft>
                        <a:buNone/>
                      </a:pPr>
                      <a:r>
                        <a:rPr lang="it" sz="1200">
                          <a:latin typeface="Open Sans SemiBold"/>
                          <a:ea typeface="Open Sans SemiBold"/>
                          <a:cs typeface="Open Sans SemiBold"/>
                          <a:sym typeface="Open Sans SemiBold"/>
                        </a:rPr>
                        <a:t>patrimonio</a:t>
                      </a:r>
                      <a:endParaRPr sz="1200">
                        <a:latin typeface="Open Sans SemiBold"/>
                        <a:ea typeface="Open Sans SemiBold"/>
                        <a:cs typeface="Open Sans SemiBold"/>
                        <a:sym typeface="Open Sans SemiBold"/>
                      </a:endParaRPr>
                    </a:p>
                  </a:txBody>
                  <a:tcPr marL="91425" marR="91425" marT="91425" marB="91425" anchor="ctr">
                    <a:solidFill>
                      <a:srgbClr val="FFE599"/>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nuclei valorizzati e altri da esplorare</a:t>
                      </a:r>
                      <a:endParaRPr sz="1000">
                        <a:latin typeface="Open Sans"/>
                        <a:ea typeface="Open Sans"/>
                        <a:cs typeface="Open Sans"/>
                        <a:sym typeface="Open Sans"/>
                      </a:endParaRPr>
                    </a:p>
                  </a:txBody>
                  <a:tcPr marL="91425" marR="91425" marT="91425" marB="91425" anchor="ctr">
                    <a:solidFill>
                      <a:srgbClr val="FFE599"/>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inconcluso sviluppo dei temi, parziale inventariazione, accessibilità sedi</a:t>
                      </a:r>
                      <a:endParaRPr sz="1000">
                        <a:latin typeface="Open Sans"/>
                        <a:ea typeface="Open Sans"/>
                        <a:cs typeface="Open Sans"/>
                        <a:sym typeface="Open Sans"/>
                      </a:endParaRPr>
                    </a:p>
                  </a:txBody>
                  <a:tcPr marL="91425" marR="91425" marT="91425" marB="91425" anchor="ctr">
                    <a:solidFill>
                      <a:srgbClr val="FFE599"/>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interesse ampio per ecomusei e musei di comunità: rilancio azione a livello nazionale e internazionale</a:t>
                      </a:r>
                      <a:endParaRPr sz="1000">
                        <a:latin typeface="Open Sans"/>
                        <a:ea typeface="Open Sans"/>
                        <a:cs typeface="Open Sans"/>
                        <a:sym typeface="Open Sans"/>
                      </a:endParaRPr>
                    </a:p>
                  </a:txBody>
                  <a:tcPr marL="91425" marR="91425" marT="91425" marB="91425" anchor="ctr">
                    <a:solidFill>
                      <a:srgbClr val="FFE599"/>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mancanza ricambio generazionale, frammentazione siti, pericolo conservazione collezioni</a:t>
                      </a:r>
                      <a:endParaRPr sz="1000">
                        <a:latin typeface="Open Sans"/>
                        <a:ea typeface="Open Sans"/>
                        <a:cs typeface="Open Sans"/>
                        <a:sym typeface="Open Sans"/>
                      </a:endParaRPr>
                    </a:p>
                  </a:txBody>
                  <a:tcPr marL="91425" marR="91425" marT="91425" marB="91425" anchor="ctr">
                    <a:solidFill>
                      <a:srgbClr val="FFE599"/>
                    </a:solidFill>
                  </a:tcPr>
                </a:tc>
                <a:extLst>
                  <a:ext uri="{0D108BD9-81ED-4DB2-BD59-A6C34878D82A}">
                    <a16:rowId xmlns:a16="http://schemas.microsoft.com/office/drawing/2014/main" val="10002"/>
                  </a:ext>
                </a:extLst>
              </a:tr>
              <a:tr h="928250">
                <a:tc>
                  <a:txBody>
                    <a:bodyPr/>
                    <a:lstStyle/>
                    <a:p>
                      <a:pPr marL="0" lvl="0" indent="0" algn="l" rtl="0">
                        <a:spcBef>
                          <a:spcPts val="0"/>
                        </a:spcBef>
                        <a:spcAft>
                          <a:spcPts val="0"/>
                        </a:spcAft>
                        <a:buNone/>
                      </a:pPr>
                      <a:r>
                        <a:rPr lang="it" sz="1200">
                          <a:latin typeface="Open Sans SemiBold"/>
                          <a:ea typeface="Open Sans SemiBold"/>
                          <a:cs typeface="Open Sans SemiBold"/>
                          <a:sym typeface="Open Sans SemiBold"/>
                        </a:rPr>
                        <a:t>partecipazione</a:t>
                      </a:r>
                      <a:endParaRPr sz="1200">
                        <a:latin typeface="Open Sans SemiBold"/>
                        <a:ea typeface="Open Sans SemiBold"/>
                        <a:cs typeface="Open Sans SemiBold"/>
                        <a:sym typeface="Open Sans SemiBold"/>
                      </a:endParaRPr>
                    </a:p>
                  </a:txBody>
                  <a:tcPr marL="91425" marR="91425" marT="91425" marB="91425" anchor="ctr">
                    <a:solidFill>
                      <a:srgbClr val="A4C2F4"/>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associazioni e gruppi interesse coinvolti nella governance</a:t>
                      </a:r>
                      <a:endParaRPr sz="1000">
                        <a:latin typeface="Open Sans"/>
                        <a:ea typeface="Open Sans"/>
                        <a:cs typeface="Open Sans"/>
                        <a:sym typeface="Open Sans"/>
                      </a:endParaRPr>
                    </a:p>
                  </a:txBody>
                  <a:tcPr marL="91425" marR="91425" marT="91425" marB="91425" anchor="ctr">
                    <a:solidFill>
                      <a:srgbClr val="A4C2F4"/>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mancato coinvolgimento popolazione, poca comunicazione, assenza pratiche partecipate</a:t>
                      </a:r>
                      <a:endParaRPr sz="1000">
                        <a:latin typeface="Open Sans"/>
                        <a:ea typeface="Open Sans"/>
                        <a:cs typeface="Open Sans"/>
                        <a:sym typeface="Open Sans"/>
                      </a:endParaRPr>
                    </a:p>
                  </a:txBody>
                  <a:tcPr marL="91425" marR="91425" marT="91425" marB="91425" anchor="ctr">
                    <a:solidFill>
                      <a:srgbClr val="A4C2F4"/>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possibilità di dare continuità a percorsi educativi e comunitari</a:t>
                      </a:r>
                      <a:endParaRPr sz="1000">
                        <a:latin typeface="Open Sans"/>
                        <a:ea typeface="Open Sans"/>
                        <a:cs typeface="Open Sans"/>
                        <a:sym typeface="Open Sans"/>
                      </a:endParaRPr>
                    </a:p>
                  </a:txBody>
                  <a:tcPr marL="91425" marR="91425" marT="91425" marB="91425" anchor="ctr">
                    <a:solidFill>
                      <a:srgbClr val="A4C2F4"/>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mancanza di interessamento della popolazione, poca abitudine alla coinvolgimento</a:t>
                      </a:r>
                      <a:endParaRPr sz="1000">
                        <a:latin typeface="Open Sans"/>
                        <a:ea typeface="Open Sans"/>
                        <a:cs typeface="Open Sans"/>
                        <a:sym typeface="Open Sans"/>
                      </a:endParaRPr>
                    </a:p>
                  </a:txBody>
                  <a:tcPr marL="91425" marR="91425" marT="91425" marB="91425" anchor="ctr">
                    <a:solidFill>
                      <a:srgbClr val="A4C2F4"/>
                    </a:solidFill>
                  </a:tcPr>
                </a:tc>
                <a:extLst>
                  <a:ext uri="{0D108BD9-81ED-4DB2-BD59-A6C34878D82A}">
                    <a16:rowId xmlns:a16="http://schemas.microsoft.com/office/drawing/2014/main" val="10003"/>
                  </a:ext>
                </a:extLst>
              </a:tr>
              <a:tr h="778525">
                <a:tc>
                  <a:txBody>
                    <a:bodyPr/>
                    <a:lstStyle/>
                    <a:p>
                      <a:pPr marL="0" lvl="0" indent="0" algn="l" rtl="0">
                        <a:spcBef>
                          <a:spcPts val="0"/>
                        </a:spcBef>
                        <a:spcAft>
                          <a:spcPts val="0"/>
                        </a:spcAft>
                        <a:buNone/>
                      </a:pPr>
                      <a:r>
                        <a:rPr lang="it" sz="1200">
                          <a:latin typeface="Open Sans SemiBold"/>
                          <a:ea typeface="Open Sans SemiBold"/>
                          <a:cs typeface="Open Sans SemiBold"/>
                          <a:sym typeface="Open Sans SemiBold"/>
                        </a:rPr>
                        <a:t>comunicazione</a:t>
                      </a:r>
                      <a:endParaRPr sz="1200">
                        <a:latin typeface="Open Sans SemiBold"/>
                        <a:ea typeface="Open Sans SemiBold"/>
                        <a:cs typeface="Open Sans SemiBold"/>
                        <a:sym typeface="Open Sans SemiBold"/>
                      </a:endParaRPr>
                    </a:p>
                  </a:txBody>
                  <a:tcPr marL="91425" marR="91425" marT="91425" marB="91425" anchor="ctr">
                    <a:solidFill>
                      <a:srgbClr val="C27BA0"/>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sito aggiornato e divulgazione cartacea coerente</a:t>
                      </a:r>
                      <a:endParaRPr sz="1000">
                        <a:latin typeface="Open Sans"/>
                        <a:ea typeface="Open Sans"/>
                        <a:cs typeface="Open Sans"/>
                        <a:sym typeface="Open Sans"/>
                      </a:endParaRPr>
                    </a:p>
                  </a:txBody>
                  <a:tcPr marL="91425" marR="91425" marT="91425" marB="91425" anchor="ctr">
                    <a:solidFill>
                      <a:srgbClr val="C27BA0"/>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mancanza strategia di comunicazione e reale coordinamento</a:t>
                      </a:r>
                      <a:endParaRPr sz="1000">
                        <a:latin typeface="Open Sans"/>
                        <a:ea typeface="Open Sans"/>
                        <a:cs typeface="Open Sans"/>
                        <a:sym typeface="Open Sans"/>
                      </a:endParaRPr>
                    </a:p>
                  </a:txBody>
                  <a:tcPr marL="91425" marR="91425" marT="91425" marB="91425" anchor="ctr">
                    <a:solidFill>
                      <a:srgbClr val="C27BA0"/>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interesse delle tematiche in chiave di valorizzazione turistica e territoriale</a:t>
                      </a:r>
                      <a:endParaRPr sz="1000">
                        <a:latin typeface="Open Sans"/>
                        <a:ea typeface="Open Sans"/>
                        <a:cs typeface="Open Sans"/>
                        <a:sym typeface="Open Sans"/>
                      </a:endParaRPr>
                    </a:p>
                  </a:txBody>
                  <a:tcPr marL="91425" marR="91425" marT="91425" marB="91425" anchor="ctr">
                    <a:solidFill>
                      <a:srgbClr val="C27BA0"/>
                    </a:solidFill>
                  </a:tcPr>
                </a:tc>
                <a:tc>
                  <a:txBody>
                    <a:bodyPr/>
                    <a:lstStyle/>
                    <a:p>
                      <a:pPr marL="0" lvl="0" indent="0" algn="ctr" rtl="0">
                        <a:spcBef>
                          <a:spcPts val="0"/>
                        </a:spcBef>
                        <a:spcAft>
                          <a:spcPts val="0"/>
                        </a:spcAft>
                        <a:buNone/>
                      </a:pPr>
                      <a:r>
                        <a:rPr lang="it" sz="1000">
                          <a:latin typeface="Open Sans"/>
                          <a:ea typeface="Open Sans"/>
                          <a:cs typeface="Open Sans"/>
                          <a:sym typeface="Open Sans"/>
                        </a:rPr>
                        <a:t>comunicazione frammentata a livello di area carnica</a:t>
                      </a:r>
                      <a:endParaRPr sz="1000">
                        <a:latin typeface="Open Sans"/>
                        <a:ea typeface="Open Sans"/>
                        <a:cs typeface="Open Sans"/>
                        <a:sym typeface="Open Sans"/>
                      </a:endParaRPr>
                    </a:p>
                  </a:txBody>
                  <a:tcPr marL="91425" marR="91425" marT="91425" marB="91425" anchor="ctr">
                    <a:solidFill>
                      <a:srgbClr val="C27BA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909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1899429" y="827842"/>
            <a:ext cx="5345142" cy="831300"/>
          </a:xfrm>
          <a:prstGeom prst="rect">
            <a:avLst/>
          </a:prstGeom>
        </p:spPr>
        <p:txBody>
          <a:bodyPr spcFirstLastPara="1" vert="horz" wrap="square" lIns="91425" tIns="91425" rIns="91425" bIns="91425" rtlCol="0" anchor="b" anchorCtr="0">
            <a:normAutofit fontScale="90000"/>
          </a:bodyPr>
          <a:lstStyle/>
          <a:p>
            <a:pPr>
              <a:spcBef>
                <a:spcPct val="0"/>
              </a:spcBef>
            </a:pPr>
            <a:r>
              <a:rPr lang="it-IT" sz="2400" b="1" cap="all" dirty="0">
                <a:solidFill>
                  <a:schemeClr val="tx2">
                    <a:lumMod val="75000"/>
                  </a:schemeClr>
                </a:solidFill>
                <a:latin typeface="+mn-lt"/>
              </a:rPr>
              <a:t>S</a:t>
            </a:r>
            <a:r>
              <a:rPr lang="it" sz="2400" b="1" cap="all" dirty="0">
                <a:solidFill>
                  <a:schemeClr val="tx2">
                    <a:lumMod val="75000"/>
                  </a:schemeClr>
                </a:solidFill>
                <a:latin typeface="+mn-lt"/>
              </a:rPr>
              <a:t>trumenti: </a:t>
            </a:r>
            <a:r>
              <a:rPr lang="it" sz="2400" b="1" cap="all" dirty="0" smtClean="0">
                <a:solidFill>
                  <a:schemeClr val="tx2">
                    <a:lumMod val="75000"/>
                  </a:schemeClr>
                </a:solidFill>
                <a:latin typeface="+mn-lt"/>
              </a:rPr>
              <a:t>rappresentazioni grafiche</a:t>
            </a:r>
            <a:endParaRPr sz="2400" b="1" cap="all" dirty="0">
              <a:solidFill>
                <a:schemeClr val="tx2">
                  <a:lumMod val="75000"/>
                </a:schemeClr>
              </a:solidFill>
              <a:latin typeface="+mn-lt"/>
            </a:endParaRPr>
          </a:p>
        </p:txBody>
      </p:sp>
      <p:pic>
        <p:nvPicPr>
          <p:cNvPr id="164" name="Google Shape;164;p25"/>
          <p:cNvPicPr preferRelativeResize="0"/>
          <p:nvPr/>
        </p:nvPicPr>
        <p:blipFill>
          <a:blip r:embed="rId3">
            <a:alphaModFix/>
          </a:blip>
          <a:stretch>
            <a:fillRect/>
          </a:stretch>
        </p:blipFill>
        <p:spPr>
          <a:xfrm>
            <a:off x="1459901" y="1884025"/>
            <a:ext cx="6211899" cy="3698300"/>
          </a:xfrm>
          <a:prstGeom prst="rect">
            <a:avLst/>
          </a:prstGeom>
          <a:noFill/>
          <a:ln>
            <a:noFill/>
          </a:ln>
        </p:spPr>
      </p:pic>
    </p:spTree>
    <p:extLst>
      <p:ext uri="{BB962C8B-B14F-4D97-AF65-F5344CB8AC3E}">
        <p14:creationId xmlns:p14="http://schemas.microsoft.com/office/powerpoint/2010/main" val="641979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6"/>
          <p:cNvPicPr preferRelativeResize="0"/>
          <p:nvPr/>
        </p:nvPicPr>
        <p:blipFill>
          <a:blip r:embed="rId3">
            <a:alphaModFix/>
          </a:blip>
          <a:stretch>
            <a:fillRect/>
          </a:stretch>
        </p:blipFill>
        <p:spPr>
          <a:xfrm>
            <a:off x="1391055" y="321013"/>
            <a:ext cx="7660105" cy="6215974"/>
          </a:xfrm>
          <a:prstGeom prst="rect">
            <a:avLst/>
          </a:prstGeom>
          <a:noFill/>
          <a:ln>
            <a:noFill/>
          </a:ln>
        </p:spPr>
      </p:pic>
      <p:sp>
        <p:nvSpPr>
          <p:cNvPr id="170" name="Google Shape;170;p26"/>
          <p:cNvSpPr txBox="1">
            <a:spLocks noGrp="1"/>
          </p:cNvSpPr>
          <p:nvPr>
            <p:ph type="title"/>
          </p:nvPr>
        </p:nvSpPr>
        <p:spPr>
          <a:xfrm>
            <a:off x="195740" y="321013"/>
            <a:ext cx="3600900" cy="831300"/>
          </a:xfrm>
          <a:prstGeom prst="rect">
            <a:avLst/>
          </a:prstGeom>
        </p:spPr>
        <p:txBody>
          <a:bodyPr spcFirstLastPara="1" vert="horz" wrap="square" lIns="91425" tIns="91425" rIns="91425" bIns="91425" rtlCol="0" anchor="b" anchorCtr="0">
            <a:normAutofit/>
          </a:bodyPr>
          <a:lstStyle/>
          <a:p>
            <a:pPr>
              <a:spcBef>
                <a:spcPct val="0"/>
              </a:spcBef>
            </a:pPr>
            <a:r>
              <a:rPr lang="it" sz="2200" b="1" cap="all" dirty="0">
                <a:solidFill>
                  <a:schemeClr val="tx2">
                    <a:lumMod val="75000"/>
                  </a:schemeClr>
                </a:solidFill>
                <a:latin typeface="+mn-lt"/>
              </a:rPr>
              <a:t>Albero dei problemi</a:t>
            </a:r>
            <a:endParaRPr sz="2200" b="1" cap="all" dirty="0">
              <a:solidFill>
                <a:schemeClr val="tx2">
                  <a:lumMod val="75000"/>
                </a:schemeClr>
              </a:solidFill>
              <a:latin typeface="+mn-lt"/>
            </a:endParaRPr>
          </a:p>
        </p:txBody>
      </p:sp>
    </p:spTree>
    <p:extLst>
      <p:ext uri="{BB962C8B-B14F-4D97-AF65-F5344CB8AC3E}">
        <p14:creationId xmlns:p14="http://schemas.microsoft.com/office/powerpoint/2010/main" val="4186641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7"/>
          <p:cNvPicPr preferRelativeResize="0"/>
          <p:nvPr/>
        </p:nvPicPr>
        <p:blipFill rotWithShape="1">
          <a:blip r:embed="rId3">
            <a:alphaModFix/>
          </a:blip>
          <a:srcRect t="4085"/>
          <a:stretch/>
        </p:blipFill>
        <p:spPr>
          <a:xfrm>
            <a:off x="875489" y="330740"/>
            <a:ext cx="8078375" cy="5973327"/>
          </a:xfrm>
          <a:prstGeom prst="rect">
            <a:avLst/>
          </a:prstGeom>
          <a:noFill/>
          <a:ln>
            <a:noFill/>
          </a:ln>
        </p:spPr>
      </p:pic>
      <p:sp>
        <p:nvSpPr>
          <p:cNvPr id="176" name="Google Shape;176;p27"/>
          <p:cNvSpPr txBox="1">
            <a:spLocks noGrp="1"/>
          </p:cNvSpPr>
          <p:nvPr>
            <p:ph type="title"/>
          </p:nvPr>
        </p:nvSpPr>
        <p:spPr>
          <a:xfrm>
            <a:off x="311700" y="908425"/>
            <a:ext cx="3812700" cy="831300"/>
          </a:xfrm>
          <a:prstGeom prst="rect">
            <a:avLst/>
          </a:prstGeom>
        </p:spPr>
        <p:txBody>
          <a:bodyPr spcFirstLastPara="1" vert="horz" wrap="square" lIns="91425" tIns="91425" rIns="91425" bIns="91425" rtlCol="0" anchor="b" anchorCtr="0">
            <a:normAutofit/>
          </a:bodyPr>
          <a:lstStyle/>
          <a:p>
            <a:pPr>
              <a:spcBef>
                <a:spcPct val="0"/>
              </a:spcBef>
            </a:pPr>
            <a:r>
              <a:rPr lang="it" sz="2200" b="1" cap="all" dirty="0">
                <a:solidFill>
                  <a:schemeClr val="tx2">
                    <a:lumMod val="75000"/>
                  </a:schemeClr>
                </a:solidFill>
                <a:latin typeface="+mn-lt"/>
              </a:rPr>
              <a:t>Albero delle soluzioni</a:t>
            </a:r>
            <a:endParaRPr sz="2200" b="1" cap="all" dirty="0">
              <a:solidFill>
                <a:schemeClr val="tx2">
                  <a:lumMod val="75000"/>
                </a:schemeClr>
              </a:solidFill>
              <a:latin typeface="+mn-lt"/>
            </a:endParaRPr>
          </a:p>
        </p:txBody>
      </p:sp>
    </p:spTree>
    <p:extLst>
      <p:ext uri="{BB962C8B-B14F-4D97-AF65-F5344CB8AC3E}">
        <p14:creationId xmlns:p14="http://schemas.microsoft.com/office/powerpoint/2010/main" val="791601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2710005" y="1051579"/>
            <a:ext cx="3764189" cy="831300"/>
          </a:xfrm>
          <a:prstGeom prst="rect">
            <a:avLst/>
          </a:prstGeom>
        </p:spPr>
        <p:txBody>
          <a:bodyPr spcFirstLastPara="1" vert="horz" wrap="square" lIns="91425" tIns="91425" rIns="91425" bIns="91425" rtlCol="0" anchor="b" anchorCtr="0">
            <a:normAutofit/>
          </a:bodyPr>
          <a:lstStyle/>
          <a:p>
            <a:pPr>
              <a:spcBef>
                <a:spcPct val="0"/>
              </a:spcBef>
            </a:pPr>
            <a:r>
              <a:rPr lang="it-IT" sz="2200" b="1" cap="all" dirty="0">
                <a:solidFill>
                  <a:schemeClr val="tx2">
                    <a:lumMod val="75000"/>
                  </a:schemeClr>
                </a:solidFill>
                <a:latin typeface="+mn-lt"/>
              </a:rPr>
              <a:t>Strumenti: </a:t>
            </a:r>
            <a:r>
              <a:rPr lang="it-IT" sz="2200" b="1" cap="all" dirty="0" smtClean="0">
                <a:solidFill>
                  <a:schemeClr val="tx2">
                    <a:lumMod val="75000"/>
                  </a:schemeClr>
                </a:solidFill>
                <a:latin typeface="+mn-lt"/>
              </a:rPr>
              <a:t>focus group</a:t>
            </a:r>
            <a:endParaRPr sz="2200" b="1" cap="all" dirty="0">
              <a:solidFill>
                <a:schemeClr val="tx2">
                  <a:lumMod val="75000"/>
                </a:schemeClr>
              </a:solidFill>
              <a:latin typeface="+mn-lt"/>
            </a:endParaRPr>
          </a:p>
        </p:txBody>
      </p:sp>
      <p:sp>
        <p:nvSpPr>
          <p:cNvPr id="217" name="Google Shape;217;p33"/>
          <p:cNvSpPr txBox="1"/>
          <p:nvPr/>
        </p:nvSpPr>
        <p:spPr>
          <a:xfrm>
            <a:off x="1401198" y="2172281"/>
            <a:ext cx="6847857" cy="1735060"/>
          </a:xfrm>
          <a:prstGeom prst="rect">
            <a:avLst/>
          </a:prstGeom>
          <a:noFill/>
          <a:ln>
            <a:noFill/>
          </a:ln>
        </p:spPr>
        <p:txBody>
          <a:bodyPr spcFirstLastPara="1" wrap="square" lIns="91425" tIns="91425" rIns="91425" bIns="91425" anchor="t" anchorCtr="0">
            <a:spAutoFit/>
          </a:bodyPr>
          <a:lstStyle/>
          <a:p>
            <a:pPr algn="just"/>
            <a:r>
              <a:rPr lang="it" sz="1400" dirty="0">
                <a:solidFill>
                  <a:schemeClr val="dk1"/>
                </a:solidFill>
                <a:ea typeface="Open Sans"/>
                <a:cs typeface="Open Sans"/>
                <a:sym typeface="Open Sans"/>
              </a:rPr>
              <a:t>→ </a:t>
            </a:r>
            <a:r>
              <a:rPr lang="it" sz="1400" b="1" dirty="0">
                <a:solidFill>
                  <a:schemeClr val="dk1"/>
                </a:solidFill>
                <a:ea typeface="Open Sans"/>
                <a:cs typeface="Open Sans"/>
                <a:sym typeface="Open Sans"/>
              </a:rPr>
              <a:t>obiettivo strategico</a:t>
            </a:r>
            <a:r>
              <a:rPr lang="it" sz="1400" dirty="0">
                <a:solidFill>
                  <a:schemeClr val="dk1"/>
                </a:solidFill>
                <a:ea typeface="Open Sans"/>
                <a:cs typeface="Open Sans"/>
                <a:sym typeface="Open Sans"/>
              </a:rPr>
              <a:t>: raccogliere vision alternative a quelle individuate in precedenza </a:t>
            </a:r>
            <a:r>
              <a:rPr lang="it" sz="1400" dirty="0" smtClean="0">
                <a:solidFill>
                  <a:schemeClr val="dk1"/>
                </a:solidFill>
                <a:ea typeface="Open Sans"/>
                <a:cs typeface="Open Sans"/>
                <a:sym typeface="Open Sans"/>
              </a:rPr>
              <a:t>e restituire </a:t>
            </a:r>
            <a:r>
              <a:rPr lang="it" sz="1400" dirty="0">
                <a:solidFill>
                  <a:schemeClr val="dk1"/>
                </a:solidFill>
                <a:ea typeface="Open Sans"/>
                <a:cs typeface="Open Sans"/>
                <a:sym typeface="Open Sans"/>
              </a:rPr>
              <a:t>ulteriore complessità alla strategia di sviluppo dell’Ecomuseo</a:t>
            </a:r>
            <a:endParaRPr sz="1400" dirty="0">
              <a:solidFill>
                <a:schemeClr val="dk1"/>
              </a:solidFill>
              <a:ea typeface="Open Sans"/>
              <a:cs typeface="Open Sans"/>
              <a:sym typeface="Open Sans"/>
            </a:endParaRPr>
          </a:p>
          <a:p>
            <a:pPr algn="just">
              <a:spcBef>
                <a:spcPts val="600"/>
              </a:spcBef>
            </a:pPr>
            <a:r>
              <a:rPr lang="it" sz="1400" dirty="0">
                <a:solidFill>
                  <a:schemeClr val="dk1"/>
                </a:solidFill>
                <a:ea typeface="Open Sans"/>
                <a:cs typeface="Open Sans"/>
                <a:sym typeface="Open Sans"/>
              </a:rPr>
              <a:t>→ </a:t>
            </a:r>
            <a:r>
              <a:rPr lang="it" sz="1400" b="1" dirty="0">
                <a:solidFill>
                  <a:schemeClr val="dk1"/>
                </a:solidFill>
                <a:ea typeface="Open Sans"/>
                <a:cs typeface="Open Sans"/>
                <a:sym typeface="Open Sans"/>
              </a:rPr>
              <a:t>obiettivo informativo</a:t>
            </a:r>
            <a:r>
              <a:rPr lang="it" sz="1400" dirty="0">
                <a:solidFill>
                  <a:schemeClr val="dk1"/>
                </a:solidFill>
                <a:ea typeface="Open Sans"/>
                <a:cs typeface="Open Sans"/>
                <a:sym typeface="Open Sans"/>
              </a:rPr>
              <a:t>: raccogliere percezioni su temi ecomuseali (turismo culturale, valorizzazione territoriale), sia di coinvolgimento partecipativo, volendo avvicinare soggetti attualmente esclusi dalla gestione ecomuseale </a:t>
            </a:r>
            <a:endParaRPr sz="1400" dirty="0">
              <a:solidFill>
                <a:schemeClr val="dk1"/>
              </a:solidFill>
              <a:ea typeface="Open Sans"/>
              <a:cs typeface="Open Sans"/>
              <a:sym typeface="Open Sans"/>
            </a:endParaRPr>
          </a:p>
          <a:p>
            <a:pPr algn="just">
              <a:lnSpc>
                <a:spcPct val="150000"/>
              </a:lnSpc>
              <a:spcBef>
                <a:spcPts val="600"/>
              </a:spcBef>
              <a:spcAft>
                <a:spcPts val="600"/>
              </a:spcAft>
            </a:pPr>
            <a:endParaRPr sz="1050" dirty="0">
              <a:solidFill>
                <a:schemeClr val="dk1"/>
              </a:solidFill>
              <a:latin typeface="Cambria"/>
              <a:ea typeface="Cambria"/>
              <a:cs typeface="Cambria"/>
              <a:sym typeface="Cambria"/>
            </a:endParaRPr>
          </a:p>
        </p:txBody>
      </p:sp>
      <p:sp>
        <p:nvSpPr>
          <p:cNvPr id="218" name="Google Shape;218;p33"/>
          <p:cNvSpPr txBox="1"/>
          <p:nvPr/>
        </p:nvSpPr>
        <p:spPr>
          <a:xfrm>
            <a:off x="1138679" y="3429000"/>
            <a:ext cx="6906839" cy="1550394"/>
          </a:xfrm>
          <a:prstGeom prst="rect">
            <a:avLst/>
          </a:prstGeom>
          <a:noFill/>
          <a:ln>
            <a:noFill/>
          </a:ln>
        </p:spPr>
        <p:txBody>
          <a:bodyPr spcFirstLastPara="1" wrap="square" lIns="91425" tIns="91425" rIns="91425" bIns="91425" anchor="t" anchorCtr="0">
            <a:spAutoFit/>
          </a:bodyPr>
          <a:lstStyle/>
          <a:p>
            <a:pPr algn="just">
              <a:lnSpc>
                <a:spcPct val="150000"/>
              </a:lnSpc>
            </a:pPr>
            <a:endParaRPr sz="1050" dirty="0">
              <a:solidFill>
                <a:schemeClr val="dk1"/>
              </a:solidFill>
              <a:latin typeface="Cambria"/>
              <a:ea typeface="Cambria"/>
              <a:cs typeface="Cambria"/>
              <a:sym typeface="Cambria"/>
            </a:endParaRPr>
          </a:p>
          <a:p>
            <a:pPr algn="just">
              <a:lnSpc>
                <a:spcPct val="150000"/>
              </a:lnSpc>
              <a:spcBef>
                <a:spcPts val="600"/>
              </a:spcBef>
            </a:pPr>
            <a:r>
              <a:rPr lang="it" sz="1400" dirty="0">
                <a:solidFill>
                  <a:schemeClr val="dk1"/>
                </a:solidFill>
                <a:ea typeface="Open Sans"/>
                <a:cs typeface="Open Sans"/>
                <a:sym typeface="Open Sans"/>
              </a:rPr>
              <a:t>I gruppi coinvolti sono stati due: </a:t>
            </a:r>
            <a:endParaRPr sz="1400" dirty="0">
              <a:solidFill>
                <a:schemeClr val="dk1"/>
              </a:solidFill>
              <a:ea typeface="Open Sans"/>
              <a:cs typeface="Open Sans"/>
              <a:sym typeface="Open Sans"/>
            </a:endParaRPr>
          </a:p>
          <a:p>
            <a:pPr marL="457200" indent="-295275" algn="just">
              <a:lnSpc>
                <a:spcPct val="150000"/>
              </a:lnSpc>
              <a:spcBef>
                <a:spcPts val="600"/>
              </a:spcBef>
              <a:buClr>
                <a:schemeClr val="dk1"/>
              </a:buClr>
              <a:buSzPts val="1050"/>
              <a:buFont typeface="Open Sans"/>
              <a:buChar char="-"/>
            </a:pPr>
            <a:r>
              <a:rPr lang="it" sz="1400" b="1" dirty="0">
                <a:solidFill>
                  <a:schemeClr val="dk1"/>
                </a:solidFill>
                <a:ea typeface="Open Sans"/>
                <a:cs typeface="Open Sans"/>
                <a:sym typeface="Open Sans"/>
              </a:rPr>
              <a:t>imprenditori e responsabili delle attività economiche locali</a:t>
            </a:r>
            <a:r>
              <a:rPr lang="it" sz="1400" dirty="0">
                <a:solidFill>
                  <a:schemeClr val="dk1"/>
                </a:solidFill>
                <a:ea typeface="Open Sans"/>
                <a:cs typeface="Open Sans"/>
                <a:sym typeface="Open Sans"/>
              </a:rPr>
              <a:t> (8 partecipanti)</a:t>
            </a:r>
            <a:endParaRPr sz="1400" dirty="0">
              <a:solidFill>
                <a:schemeClr val="dk1"/>
              </a:solidFill>
              <a:ea typeface="Open Sans"/>
              <a:cs typeface="Open Sans"/>
              <a:sym typeface="Open Sans"/>
            </a:endParaRPr>
          </a:p>
          <a:p>
            <a:pPr marL="457200" indent="-295275" algn="just">
              <a:lnSpc>
                <a:spcPct val="150000"/>
              </a:lnSpc>
              <a:buClr>
                <a:schemeClr val="dk1"/>
              </a:buClr>
              <a:buSzPts val="1050"/>
              <a:buFont typeface="Open Sans"/>
              <a:buChar char="-"/>
            </a:pPr>
            <a:r>
              <a:rPr lang="it" sz="1400" b="1" dirty="0">
                <a:solidFill>
                  <a:schemeClr val="dk1"/>
                </a:solidFill>
                <a:ea typeface="Open Sans"/>
                <a:cs typeface="Open Sans"/>
                <a:sym typeface="Open Sans"/>
              </a:rPr>
              <a:t>un gruppo di giovani paularini under 30 interessati al contesto locale</a:t>
            </a:r>
            <a:r>
              <a:rPr lang="it" sz="1400" dirty="0">
                <a:solidFill>
                  <a:schemeClr val="dk1"/>
                </a:solidFill>
                <a:ea typeface="Open Sans"/>
                <a:cs typeface="Open Sans"/>
                <a:sym typeface="Open Sans"/>
              </a:rPr>
              <a:t> (9 partecipanti)</a:t>
            </a:r>
            <a:endParaRPr sz="1400" dirty="0">
              <a:ea typeface="Open Sans"/>
              <a:cs typeface="Open Sans"/>
              <a:sym typeface="Open Sans"/>
            </a:endParaRPr>
          </a:p>
        </p:txBody>
      </p:sp>
    </p:spTree>
    <p:extLst>
      <p:ext uri="{BB962C8B-B14F-4D97-AF65-F5344CB8AC3E}">
        <p14:creationId xmlns:p14="http://schemas.microsoft.com/office/powerpoint/2010/main" val="1217066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2334203" y="765051"/>
            <a:ext cx="5310887" cy="831300"/>
          </a:xfrm>
          <a:prstGeom prst="rect">
            <a:avLst/>
          </a:prstGeom>
        </p:spPr>
        <p:txBody>
          <a:bodyPr spcFirstLastPara="1" vert="horz" wrap="square" lIns="91425" tIns="91425" rIns="91425" bIns="91425" rtlCol="0" anchor="b" anchorCtr="0">
            <a:normAutofit/>
          </a:bodyPr>
          <a:lstStyle/>
          <a:p>
            <a:pPr>
              <a:spcBef>
                <a:spcPct val="0"/>
              </a:spcBef>
            </a:pPr>
            <a:r>
              <a:rPr lang="it" sz="2200" b="1" cap="all" dirty="0">
                <a:solidFill>
                  <a:schemeClr val="tx2">
                    <a:lumMod val="75000"/>
                  </a:schemeClr>
                </a:solidFill>
                <a:latin typeface="+mn-lt"/>
              </a:rPr>
              <a:t>Focus Group: gli operatori economici</a:t>
            </a:r>
            <a:endParaRPr sz="2200" b="1" cap="all" dirty="0">
              <a:solidFill>
                <a:schemeClr val="tx2">
                  <a:lumMod val="75000"/>
                </a:schemeClr>
              </a:solidFill>
              <a:latin typeface="+mn-lt"/>
            </a:endParaRPr>
          </a:p>
        </p:txBody>
      </p:sp>
      <p:pic>
        <p:nvPicPr>
          <p:cNvPr id="224" name="Google Shape;224;p34"/>
          <p:cNvPicPr preferRelativeResize="0"/>
          <p:nvPr/>
        </p:nvPicPr>
        <p:blipFill>
          <a:blip r:embed="rId3">
            <a:alphaModFix/>
          </a:blip>
          <a:stretch>
            <a:fillRect/>
          </a:stretch>
        </p:blipFill>
        <p:spPr>
          <a:xfrm>
            <a:off x="3" y="2047051"/>
            <a:ext cx="4668401" cy="3112275"/>
          </a:xfrm>
          <a:prstGeom prst="rect">
            <a:avLst/>
          </a:prstGeom>
          <a:noFill/>
          <a:ln>
            <a:noFill/>
          </a:ln>
        </p:spPr>
      </p:pic>
      <p:sp>
        <p:nvSpPr>
          <p:cNvPr id="225" name="Google Shape;225;p34"/>
          <p:cNvSpPr txBox="1"/>
          <p:nvPr/>
        </p:nvSpPr>
        <p:spPr>
          <a:xfrm>
            <a:off x="5252274" y="2144005"/>
            <a:ext cx="3000000" cy="1000244"/>
          </a:xfrm>
          <a:prstGeom prst="rect">
            <a:avLst/>
          </a:prstGeom>
          <a:noFill/>
          <a:ln>
            <a:noFill/>
          </a:ln>
        </p:spPr>
        <p:txBody>
          <a:bodyPr spcFirstLastPara="1" wrap="square" lIns="91425" tIns="91425" rIns="91425" bIns="91425" anchor="t" anchorCtr="0">
            <a:spAutoFit/>
          </a:bodyPr>
          <a:lstStyle/>
          <a:p>
            <a:pPr marL="457200" indent="-295275">
              <a:buClr>
                <a:schemeClr val="dk1"/>
              </a:buClr>
              <a:buSzPts val="1050"/>
              <a:buFont typeface="Open Sans"/>
              <a:buChar char="●"/>
            </a:pPr>
            <a:r>
              <a:rPr lang="it" sz="1200" dirty="0">
                <a:solidFill>
                  <a:schemeClr val="dk1"/>
                </a:solidFill>
                <a:ea typeface="Open Sans"/>
                <a:cs typeface="Open Sans"/>
                <a:sym typeface="Open Sans"/>
              </a:rPr>
              <a:t>LA MANIFESTAZIONE MISTÎRS</a:t>
            </a:r>
            <a:endParaRPr sz="1200" dirty="0">
              <a:solidFill>
                <a:schemeClr val="dk1"/>
              </a:solidFill>
              <a:ea typeface="Open Sans"/>
              <a:cs typeface="Open Sans"/>
              <a:sym typeface="Open Sans"/>
            </a:endParaRPr>
          </a:p>
          <a:p>
            <a:pPr marL="457200" indent="-295275">
              <a:buClr>
                <a:schemeClr val="dk1"/>
              </a:buClr>
              <a:buSzPts val="1050"/>
              <a:buFont typeface="Open Sans"/>
              <a:buChar char="●"/>
            </a:pPr>
            <a:r>
              <a:rPr lang="it" sz="1200" dirty="0">
                <a:solidFill>
                  <a:schemeClr val="dk1"/>
                </a:solidFill>
                <a:ea typeface="Open Sans"/>
                <a:cs typeface="Open Sans"/>
                <a:sym typeface="Open Sans"/>
              </a:rPr>
              <a:t>LO SVILUPPO TURISTICO</a:t>
            </a:r>
            <a:endParaRPr sz="1200" dirty="0">
              <a:solidFill>
                <a:schemeClr val="dk1"/>
              </a:solidFill>
              <a:ea typeface="Open Sans"/>
              <a:cs typeface="Open Sans"/>
              <a:sym typeface="Open Sans"/>
            </a:endParaRPr>
          </a:p>
          <a:p>
            <a:pPr marL="457200" indent="-295275">
              <a:spcAft>
                <a:spcPts val="600"/>
              </a:spcAft>
              <a:buClr>
                <a:schemeClr val="dk1"/>
              </a:buClr>
              <a:buSzPts val="1050"/>
              <a:buFont typeface="Open Sans"/>
              <a:buChar char="●"/>
            </a:pPr>
            <a:r>
              <a:rPr lang="it" sz="1200" dirty="0">
                <a:solidFill>
                  <a:schemeClr val="dk1"/>
                </a:solidFill>
                <a:ea typeface="Open Sans"/>
                <a:cs typeface="Open Sans"/>
                <a:sym typeface="Open Sans"/>
              </a:rPr>
              <a:t>IL PATRIMONIO ECOMUSEALE E LA SUA COMUNITÀ</a:t>
            </a:r>
            <a:endParaRPr sz="1200" dirty="0">
              <a:ea typeface="Open Sans"/>
              <a:cs typeface="Open Sans"/>
              <a:sym typeface="Open Sans"/>
            </a:endParaRPr>
          </a:p>
        </p:txBody>
      </p:sp>
      <p:sp>
        <p:nvSpPr>
          <p:cNvPr id="226" name="Google Shape;226;p34"/>
          <p:cNvSpPr txBox="1"/>
          <p:nvPr/>
        </p:nvSpPr>
        <p:spPr>
          <a:xfrm>
            <a:off x="5338350" y="3514175"/>
            <a:ext cx="3000000" cy="1985129"/>
          </a:xfrm>
          <a:prstGeom prst="rect">
            <a:avLst/>
          </a:prstGeom>
          <a:noFill/>
          <a:ln>
            <a:noFill/>
          </a:ln>
        </p:spPr>
        <p:txBody>
          <a:bodyPr spcFirstLastPara="1" wrap="square" lIns="91425" tIns="91425" rIns="91425" bIns="91425" anchor="t" anchorCtr="0">
            <a:spAutoFit/>
          </a:bodyPr>
          <a:lstStyle/>
          <a:p>
            <a:pPr marL="457200" indent="-295275">
              <a:buClr>
                <a:schemeClr val="dk1"/>
              </a:buClr>
              <a:buSzPts val="1050"/>
              <a:buFont typeface="Open Sans"/>
              <a:buAutoNum type="arabicPeriod"/>
            </a:pPr>
            <a:r>
              <a:rPr lang="it" sz="1400" dirty="0">
                <a:solidFill>
                  <a:schemeClr val="dk1"/>
                </a:solidFill>
                <a:ea typeface="Open Sans"/>
                <a:cs typeface="Open Sans"/>
                <a:sym typeface="Open Sans"/>
              </a:rPr>
              <a:t>Che cosa </a:t>
            </a:r>
            <a:r>
              <a:rPr lang="it" sz="1400" dirty="0" smtClean="0">
                <a:solidFill>
                  <a:schemeClr val="dk1"/>
                </a:solidFill>
                <a:ea typeface="Open Sans"/>
                <a:cs typeface="Open Sans"/>
                <a:sym typeface="Open Sans"/>
              </a:rPr>
              <a:t>aggiungere sull’argomento</a:t>
            </a:r>
            <a:r>
              <a:rPr lang="it" sz="1400" dirty="0">
                <a:solidFill>
                  <a:schemeClr val="dk1"/>
                </a:solidFill>
                <a:ea typeface="Open Sans"/>
                <a:cs typeface="Open Sans"/>
                <a:sym typeface="Open Sans"/>
              </a:rPr>
              <a:t>?</a:t>
            </a:r>
            <a:endParaRPr sz="1400" dirty="0">
              <a:solidFill>
                <a:schemeClr val="dk1"/>
              </a:solidFill>
              <a:ea typeface="Open Sans"/>
              <a:cs typeface="Open Sans"/>
              <a:sym typeface="Open Sans"/>
            </a:endParaRPr>
          </a:p>
          <a:p>
            <a:pPr marL="457200" indent="-295275">
              <a:buClr>
                <a:schemeClr val="dk1"/>
              </a:buClr>
              <a:buSzPts val="1050"/>
              <a:buFont typeface="Open Sans"/>
              <a:buAutoNum type="arabicPeriod"/>
            </a:pPr>
            <a:r>
              <a:rPr lang="it" sz="1400" dirty="0">
                <a:solidFill>
                  <a:schemeClr val="dk1"/>
                </a:solidFill>
                <a:ea typeface="Open Sans"/>
                <a:cs typeface="Open Sans"/>
                <a:sym typeface="Open Sans"/>
              </a:rPr>
              <a:t>Cosa si potrebbe cambiare per migliorare la situazione?</a:t>
            </a:r>
            <a:endParaRPr sz="1400" dirty="0">
              <a:solidFill>
                <a:schemeClr val="dk1"/>
              </a:solidFill>
              <a:ea typeface="Open Sans"/>
              <a:cs typeface="Open Sans"/>
              <a:sym typeface="Open Sans"/>
            </a:endParaRPr>
          </a:p>
          <a:p>
            <a:pPr marL="457200" indent="-295275">
              <a:spcAft>
                <a:spcPts val="600"/>
              </a:spcAft>
              <a:buClr>
                <a:schemeClr val="dk1"/>
              </a:buClr>
              <a:buSzPts val="1050"/>
              <a:buFont typeface="Open Sans"/>
              <a:buAutoNum type="arabicPeriod"/>
            </a:pPr>
            <a:r>
              <a:rPr lang="it" sz="1400" dirty="0">
                <a:solidFill>
                  <a:schemeClr val="dk1"/>
                </a:solidFill>
                <a:ea typeface="Open Sans"/>
                <a:cs typeface="Open Sans"/>
                <a:sym typeface="Open Sans"/>
              </a:rPr>
              <a:t>Come concretamente possiamo agire per modificare la situazione (con focalizzazione sulle azioni)</a:t>
            </a:r>
            <a:endParaRPr sz="1400" dirty="0">
              <a:ea typeface="Open Sans"/>
              <a:cs typeface="Open Sans"/>
              <a:sym typeface="Open Sans"/>
            </a:endParaRPr>
          </a:p>
        </p:txBody>
      </p:sp>
    </p:spTree>
    <p:extLst>
      <p:ext uri="{BB962C8B-B14F-4D97-AF65-F5344CB8AC3E}">
        <p14:creationId xmlns:p14="http://schemas.microsoft.com/office/powerpoint/2010/main" val="215625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2831164" y="857026"/>
            <a:ext cx="3958743" cy="831300"/>
          </a:xfrm>
          <a:prstGeom prst="rect">
            <a:avLst/>
          </a:prstGeom>
        </p:spPr>
        <p:txBody>
          <a:bodyPr spcFirstLastPara="1" vert="horz" wrap="square" lIns="91425" tIns="91425" rIns="91425" bIns="91425" rtlCol="0" anchor="b" anchorCtr="0">
            <a:normAutofit/>
          </a:bodyPr>
          <a:lstStyle/>
          <a:p>
            <a:pPr>
              <a:spcBef>
                <a:spcPct val="0"/>
              </a:spcBef>
            </a:pPr>
            <a:r>
              <a:rPr lang="it" sz="2200" b="1" cap="all" dirty="0">
                <a:solidFill>
                  <a:schemeClr val="tx2">
                    <a:lumMod val="75000"/>
                  </a:schemeClr>
                </a:solidFill>
                <a:latin typeface="+mn-lt"/>
              </a:rPr>
              <a:t>Focus Group: i giovani</a:t>
            </a:r>
            <a:endParaRPr sz="2200" b="1" cap="all" dirty="0">
              <a:solidFill>
                <a:schemeClr val="tx2">
                  <a:lumMod val="75000"/>
                </a:schemeClr>
              </a:solidFill>
              <a:latin typeface="+mn-lt"/>
            </a:endParaRPr>
          </a:p>
        </p:txBody>
      </p:sp>
      <p:sp>
        <p:nvSpPr>
          <p:cNvPr id="232" name="Google Shape;232;p35"/>
          <p:cNvSpPr txBox="1">
            <a:spLocks noGrp="1"/>
          </p:cNvSpPr>
          <p:nvPr>
            <p:ph type="body" idx="1"/>
          </p:nvPr>
        </p:nvSpPr>
        <p:spPr>
          <a:xfrm>
            <a:off x="4669475" y="2220350"/>
            <a:ext cx="3926700" cy="2947500"/>
          </a:xfrm>
          <a:prstGeom prst="rect">
            <a:avLst/>
          </a:prstGeom>
        </p:spPr>
        <p:txBody>
          <a:bodyPr spcFirstLastPara="1" vert="horz" wrap="square" lIns="91425" tIns="91425" rIns="91425" bIns="91425" rtlCol="0" anchor="t" anchorCtr="0">
            <a:normAutofit fontScale="92500" lnSpcReduction="10000"/>
          </a:bodyPr>
          <a:lstStyle/>
          <a:p>
            <a:pPr indent="-295275">
              <a:lnSpc>
                <a:spcPct val="120000"/>
              </a:lnSpc>
              <a:buSzPts val="1050"/>
              <a:buFont typeface="Open Sans"/>
              <a:buChar char="●"/>
            </a:pPr>
            <a:r>
              <a:rPr lang="it" sz="1400" dirty="0"/>
              <a:t>“Che cosa c’è di Paularo in me”</a:t>
            </a:r>
            <a:endParaRPr sz="1400" dirty="0"/>
          </a:p>
          <a:p>
            <a:pPr indent="-295275">
              <a:lnSpc>
                <a:spcPct val="120000"/>
              </a:lnSpc>
              <a:buSzPts val="1050"/>
              <a:buFont typeface="Open Sans"/>
              <a:buChar char="●"/>
            </a:pPr>
            <a:r>
              <a:rPr lang="it" sz="1400" dirty="0"/>
              <a:t>Brainstorming sul concetto di ecomuseo: costruzione condivisa di una definizione </a:t>
            </a:r>
            <a:endParaRPr sz="1400" dirty="0"/>
          </a:p>
          <a:p>
            <a:pPr indent="-295275">
              <a:lnSpc>
                <a:spcPct val="120000"/>
              </a:lnSpc>
              <a:buSzPts val="1050"/>
              <a:buFont typeface="Open Sans"/>
              <a:buChar char="●"/>
            </a:pPr>
            <a:r>
              <a:rPr lang="it" sz="1400" dirty="0"/>
              <a:t>Confronto tra l’idea di ecomuseo emersa e la realtà ecomuseale praticata a Paularo → quanto “ecomuseale” è l’azione attuale di Mistîrs a Paularo?</a:t>
            </a:r>
            <a:endParaRPr sz="1400" dirty="0"/>
          </a:p>
          <a:p>
            <a:pPr indent="-295275">
              <a:lnSpc>
                <a:spcPct val="120000"/>
              </a:lnSpc>
              <a:buSzPts val="1050"/>
              <a:buFont typeface="Open Sans"/>
              <a:buChar char="●"/>
            </a:pPr>
            <a:r>
              <a:rPr lang="it" sz="1400" i="1" dirty="0"/>
              <a:t>Visioning</a:t>
            </a:r>
            <a:r>
              <a:rPr lang="it" sz="1400" dirty="0"/>
              <a:t>: aspettative, desiderata e visioni della Paularo del 2031</a:t>
            </a:r>
            <a:endParaRPr sz="1400" dirty="0"/>
          </a:p>
          <a:p>
            <a:pPr indent="-295275">
              <a:lnSpc>
                <a:spcPct val="120000"/>
              </a:lnSpc>
              <a:buSzPts val="1050"/>
              <a:buFont typeface="Open Sans"/>
              <a:buChar char="●"/>
            </a:pPr>
            <a:r>
              <a:rPr lang="it" sz="1400" i="1" dirty="0"/>
              <a:t>Backcasting</a:t>
            </a:r>
            <a:r>
              <a:rPr lang="it" sz="1400" dirty="0"/>
              <a:t>: come poter arrivare alla visione desiderata con azioni concrete da mettere in atto? individuazione di alcune idee progettuali</a:t>
            </a:r>
            <a:endParaRPr sz="1400" dirty="0"/>
          </a:p>
          <a:p>
            <a:pPr marL="0" indent="0">
              <a:spcAft>
                <a:spcPts val="1200"/>
              </a:spcAft>
              <a:buNone/>
            </a:pPr>
            <a:endParaRPr dirty="0"/>
          </a:p>
        </p:txBody>
      </p:sp>
      <p:pic>
        <p:nvPicPr>
          <p:cNvPr id="233" name="Google Shape;233;p35"/>
          <p:cNvPicPr preferRelativeResize="0"/>
          <p:nvPr/>
        </p:nvPicPr>
        <p:blipFill rotWithShape="1">
          <a:blip r:embed="rId3">
            <a:alphaModFix/>
          </a:blip>
          <a:srcRect l="4918" t="5201" r="2101" b="6185"/>
          <a:stretch/>
        </p:blipFill>
        <p:spPr>
          <a:xfrm>
            <a:off x="0" y="1892976"/>
            <a:ext cx="4581500" cy="3274875"/>
          </a:xfrm>
          <a:prstGeom prst="rect">
            <a:avLst/>
          </a:prstGeom>
          <a:noFill/>
          <a:ln>
            <a:noFill/>
          </a:ln>
        </p:spPr>
      </p:pic>
    </p:spTree>
    <p:extLst>
      <p:ext uri="{BB962C8B-B14F-4D97-AF65-F5344CB8AC3E}">
        <p14:creationId xmlns:p14="http://schemas.microsoft.com/office/powerpoint/2010/main" val="1528486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30990" y="841781"/>
            <a:ext cx="5139853" cy="1325563"/>
          </a:xfrm>
        </p:spPr>
        <p:txBody>
          <a:bodyPr>
            <a:normAutofit/>
          </a:bodyPr>
          <a:lstStyle/>
          <a:p>
            <a:pPr>
              <a:buSzPts val="4200"/>
            </a:pPr>
            <a:r>
              <a:rPr lang="it-IT" sz="2200" b="1" cap="all" dirty="0">
                <a:solidFill>
                  <a:schemeClr val="tx2">
                    <a:lumMod val="75000"/>
                  </a:schemeClr>
                </a:solidFill>
                <a:latin typeface="+mn-lt"/>
              </a:rPr>
              <a:t>Relazione patrimonio/comunità</a:t>
            </a:r>
          </a:p>
        </p:txBody>
      </p:sp>
      <p:sp>
        <p:nvSpPr>
          <p:cNvPr id="7" name="CasellaDiTesto 6"/>
          <p:cNvSpPr txBox="1"/>
          <p:nvPr/>
        </p:nvSpPr>
        <p:spPr>
          <a:xfrm>
            <a:off x="1618828" y="2167344"/>
            <a:ext cx="6280032" cy="3108543"/>
          </a:xfrm>
          <a:prstGeom prst="rect">
            <a:avLst/>
          </a:prstGeom>
          <a:noFill/>
        </p:spPr>
        <p:txBody>
          <a:bodyPr wrap="square" rtlCol="0">
            <a:spAutoFit/>
          </a:bodyPr>
          <a:lstStyle/>
          <a:p>
            <a:r>
              <a:rPr lang="it-IT" sz="1400" b="1" dirty="0" smtClean="0"/>
              <a:t>Forte standardizzazione </a:t>
            </a:r>
            <a:r>
              <a:rPr lang="it-IT" sz="1400" dirty="0" smtClean="0"/>
              <a:t>delle narrazioni su alcuni nuclei di riferimento riconosciuti storicamente dall’ecomuseo (i mestieri, i boscaioli, il ricamo, …)</a:t>
            </a:r>
          </a:p>
          <a:p>
            <a:endParaRPr lang="it-IT" sz="1400" dirty="0" smtClean="0"/>
          </a:p>
          <a:p>
            <a:r>
              <a:rPr lang="it-IT" sz="1400" b="1" dirty="0" smtClean="0"/>
              <a:t>Scollamento</a:t>
            </a:r>
            <a:r>
              <a:rPr lang="it-IT" sz="1400" dirty="0"/>
              <a:t>, messo in luce dagli imprenditori che </a:t>
            </a:r>
            <a:r>
              <a:rPr lang="it-IT" sz="1400" dirty="0" smtClean="0"/>
              <a:t>hanno lavorato </a:t>
            </a:r>
            <a:r>
              <a:rPr lang="it-IT" sz="1400" dirty="0"/>
              <a:t>al tavolo del patrimonio, </a:t>
            </a:r>
            <a:r>
              <a:rPr lang="it-IT" sz="1400" b="1" dirty="0"/>
              <a:t>tra il patrimonio preservato e tramandato dall’Ecomuseo </a:t>
            </a:r>
            <a:r>
              <a:rPr lang="it-IT" sz="1400" dirty="0"/>
              <a:t>(quello </a:t>
            </a:r>
            <a:r>
              <a:rPr lang="it-IT" sz="1400" dirty="0" smtClean="0"/>
              <a:t>dei mestieri </a:t>
            </a:r>
            <a:r>
              <a:rPr lang="it-IT" sz="1400" dirty="0"/>
              <a:t>antichi) </a:t>
            </a:r>
            <a:r>
              <a:rPr lang="it-IT" sz="1400" b="1" dirty="0"/>
              <a:t>e il patrimonio riconosciuto e valorizzato da loro stessi </a:t>
            </a:r>
            <a:r>
              <a:rPr lang="it-IT" sz="1400" dirty="0"/>
              <a:t>(in particolare </a:t>
            </a:r>
            <a:r>
              <a:rPr lang="it-IT" sz="1400" dirty="0" smtClean="0"/>
              <a:t>ricchezze naturalistiche</a:t>
            </a:r>
            <a:r>
              <a:rPr lang="it-IT" sz="1400" dirty="0"/>
              <a:t>, ma anche patrimonio architettonico, tradizioni culinarie, </a:t>
            </a:r>
            <a:r>
              <a:rPr lang="it-IT" sz="1400" dirty="0" err="1"/>
              <a:t>ecc</a:t>
            </a:r>
            <a:r>
              <a:rPr lang="it-IT" sz="1400" dirty="0" smtClean="0"/>
              <a:t>)</a:t>
            </a:r>
          </a:p>
          <a:p>
            <a:endParaRPr lang="it-IT" sz="1400" dirty="0" smtClean="0"/>
          </a:p>
          <a:p>
            <a:r>
              <a:rPr lang="it-IT" sz="1400" b="1" dirty="0" smtClean="0"/>
              <a:t>Elevata capacità di attivazione</a:t>
            </a:r>
            <a:r>
              <a:rPr lang="it-IT" sz="1400" dirty="0" smtClean="0"/>
              <a:t> (associazioni) ma </a:t>
            </a:r>
            <a:r>
              <a:rPr lang="it-IT" sz="1400" b="1" dirty="0" smtClean="0"/>
              <a:t>poca capacità di fare sistema </a:t>
            </a:r>
            <a:r>
              <a:rPr lang="it-IT" sz="1400" dirty="0" smtClean="0"/>
              <a:t>tra le parti</a:t>
            </a:r>
          </a:p>
          <a:p>
            <a:endParaRPr lang="it-IT" sz="1400" dirty="0"/>
          </a:p>
          <a:p>
            <a:r>
              <a:rPr lang="it-IT" sz="1400" b="1" dirty="0" smtClean="0"/>
              <a:t>Rapporto</a:t>
            </a:r>
            <a:r>
              <a:rPr lang="it-IT" sz="1400" dirty="0" smtClean="0"/>
              <a:t> fortemente </a:t>
            </a:r>
            <a:r>
              <a:rPr lang="it-IT" sz="1400" b="1" dirty="0" smtClean="0"/>
              <a:t>problematico con il tema dell’economico </a:t>
            </a:r>
            <a:r>
              <a:rPr lang="it-IT" sz="1400" dirty="0" smtClean="0"/>
              <a:t>a livello transgenerazionale</a:t>
            </a:r>
            <a:r>
              <a:rPr lang="it-IT" sz="1400" b="1" dirty="0" smtClean="0"/>
              <a:t> </a:t>
            </a:r>
            <a:r>
              <a:rPr lang="it-IT" sz="1400" dirty="0" smtClean="0"/>
              <a:t>(profit / sostenibilità interna ecomuseo)</a:t>
            </a:r>
            <a:endParaRPr lang="it-IT" sz="1400" dirty="0"/>
          </a:p>
        </p:txBody>
      </p:sp>
    </p:spTree>
    <p:extLst>
      <p:ext uri="{BB962C8B-B14F-4D97-AF65-F5344CB8AC3E}">
        <p14:creationId xmlns:p14="http://schemas.microsoft.com/office/powerpoint/2010/main" val="3111381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FBA8E4F0-3236-4F87-8008-48E9417B6269}"/>
              </a:ext>
            </a:extLst>
          </p:cNvPr>
          <p:cNvGraphicFramePr>
            <a:graphicFrameLocks noGrp="1"/>
          </p:cNvGraphicFramePr>
          <p:nvPr>
            <p:extLst>
              <p:ext uri="{D42A27DB-BD31-4B8C-83A1-F6EECF244321}">
                <p14:modId xmlns:p14="http://schemas.microsoft.com/office/powerpoint/2010/main" val="1517079360"/>
              </p:ext>
            </p:extLst>
          </p:nvPr>
        </p:nvGraphicFramePr>
        <p:xfrm>
          <a:off x="1517515" y="2343086"/>
          <a:ext cx="6498076" cy="3108960"/>
        </p:xfrm>
        <a:graphic>
          <a:graphicData uri="http://schemas.openxmlformats.org/drawingml/2006/table">
            <a:tbl>
              <a:tblPr firstRow="1" bandRow="1">
                <a:tableStyleId>{5C22544A-7EE6-4342-B048-85BDC9FD1C3A}</a:tableStyleId>
              </a:tblPr>
              <a:tblGrid>
                <a:gridCol w="3249038">
                  <a:extLst>
                    <a:ext uri="{9D8B030D-6E8A-4147-A177-3AD203B41FA5}">
                      <a16:colId xmlns:a16="http://schemas.microsoft.com/office/drawing/2014/main" val="1828366670"/>
                    </a:ext>
                  </a:extLst>
                </a:gridCol>
                <a:gridCol w="3249038">
                  <a:extLst>
                    <a:ext uri="{9D8B030D-6E8A-4147-A177-3AD203B41FA5}">
                      <a16:colId xmlns:a16="http://schemas.microsoft.com/office/drawing/2014/main" val="580486217"/>
                    </a:ext>
                  </a:extLst>
                </a:gridCol>
              </a:tblGrid>
              <a:tr h="595222">
                <a:tc>
                  <a:txBody>
                    <a:bodyPr/>
                    <a:lstStyle/>
                    <a:p>
                      <a:r>
                        <a:rPr lang="it-IT" sz="1600" dirty="0">
                          <a:solidFill>
                            <a:schemeClr val="tx1"/>
                          </a:solidFill>
                        </a:rPr>
                        <a:t>S </a:t>
                      </a:r>
                      <a:endParaRPr lang="it-IT" sz="1600" dirty="0" smtClean="0">
                        <a:solidFill>
                          <a:schemeClr val="tx1"/>
                        </a:solidFill>
                      </a:endParaRPr>
                    </a:p>
                    <a:p>
                      <a:r>
                        <a:rPr lang="it-IT" sz="1600" b="0" dirty="0" smtClean="0">
                          <a:solidFill>
                            <a:schemeClr val="tx1"/>
                          </a:solidFill>
                        </a:rPr>
                        <a:t>_UTILIZZO </a:t>
                      </a:r>
                      <a:r>
                        <a:rPr lang="it-IT" sz="1600" b="0" dirty="0">
                          <a:solidFill>
                            <a:schemeClr val="tx1"/>
                          </a:solidFill>
                        </a:rPr>
                        <a:t>DI METODOLOGIE E PRATICHE OPERATIVE </a:t>
                      </a:r>
                      <a:r>
                        <a:rPr lang="it-IT" sz="1600" b="0" dirty="0" smtClean="0">
                          <a:solidFill>
                            <a:schemeClr val="tx1"/>
                          </a:solidFill>
                        </a:rPr>
                        <a:t>E TRA LORO FORTEMENTE INTEGRATE</a:t>
                      </a:r>
                      <a:endParaRPr lang="it-IT" sz="1600" b="0" dirty="0">
                        <a:solidFill>
                          <a:schemeClr val="tx1"/>
                        </a:solidFill>
                      </a:endParaRPr>
                    </a:p>
                    <a:p>
                      <a:r>
                        <a:rPr lang="it-IT" sz="1600" b="0" dirty="0" smtClean="0">
                          <a:solidFill>
                            <a:schemeClr val="tx1"/>
                          </a:solidFill>
                        </a:rPr>
                        <a:t>_CREAZIONE </a:t>
                      </a:r>
                      <a:r>
                        <a:rPr lang="it-IT" sz="1600" b="0" dirty="0">
                          <a:solidFill>
                            <a:schemeClr val="tx1"/>
                          </a:solidFill>
                        </a:rPr>
                        <a:t>DI AZIONI REALI / </a:t>
                      </a:r>
                      <a:r>
                        <a:rPr lang="it-IT" sz="1600" b="0" dirty="0" smtClean="0">
                          <a:solidFill>
                            <a:schemeClr val="tx1"/>
                          </a:solidFill>
                        </a:rPr>
                        <a:t>_OPERATIVITÀ</a:t>
                      </a: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600" dirty="0" smtClean="0">
                          <a:solidFill>
                            <a:schemeClr val="tx1"/>
                          </a:solidFill>
                        </a:rPr>
                        <a:t>W</a:t>
                      </a:r>
                    </a:p>
                    <a:p>
                      <a:r>
                        <a:rPr lang="it-IT" sz="1600" b="0" dirty="0" smtClean="0">
                          <a:solidFill>
                            <a:schemeClr val="tx1"/>
                          </a:solidFill>
                        </a:rPr>
                        <a:t>_MANCATO </a:t>
                      </a:r>
                      <a:r>
                        <a:rPr lang="it-IT" sz="1600" b="0" dirty="0">
                          <a:solidFill>
                            <a:schemeClr val="tx1"/>
                          </a:solidFill>
                        </a:rPr>
                        <a:t>COINVOLGIMENTO AMMINISTRAZIONE</a:t>
                      </a:r>
                    </a:p>
                    <a:p>
                      <a:r>
                        <a:rPr lang="it-IT" sz="1600" b="0" dirty="0" smtClean="0">
                          <a:solidFill>
                            <a:schemeClr val="tx1"/>
                          </a:solidFill>
                        </a:rPr>
                        <a:t>_MANCATA </a:t>
                      </a:r>
                      <a:r>
                        <a:rPr lang="it-IT" sz="1600" b="0" dirty="0">
                          <a:solidFill>
                            <a:schemeClr val="tx1"/>
                          </a:solidFill>
                        </a:rPr>
                        <a:t>RESTITUZIONE DEI RISULTATI</a:t>
                      </a:r>
                    </a:p>
                    <a:p>
                      <a:r>
                        <a:rPr lang="it-IT" sz="1600" b="0" dirty="0" smtClean="0">
                          <a:solidFill>
                            <a:schemeClr val="tx1"/>
                          </a:solidFill>
                        </a:rPr>
                        <a:t>_IMPEGNO </a:t>
                      </a:r>
                      <a:r>
                        <a:rPr lang="it-IT" sz="1600" b="0" dirty="0">
                          <a:solidFill>
                            <a:schemeClr val="tx1"/>
                          </a:solidFill>
                        </a:rPr>
                        <a:t>NON COMMISURATO AL RISULTATO ECONOMICO</a:t>
                      </a:r>
                      <a:endParaRPr lang="it-IT"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9617732"/>
                  </a:ext>
                </a:extLst>
              </a:tr>
              <a:tr h="406785">
                <a:tc>
                  <a:txBody>
                    <a:bodyPr/>
                    <a:lstStyle/>
                    <a:p>
                      <a:r>
                        <a:rPr lang="it-IT" sz="1600" b="1" dirty="0" smtClean="0">
                          <a:solidFill>
                            <a:schemeClr val="tx1"/>
                          </a:solidFill>
                        </a:rPr>
                        <a:t>O</a:t>
                      </a:r>
                    </a:p>
                    <a:p>
                      <a:r>
                        <a:rPr lang="it-IT" sz="1600" b="0" dirty="0" smtClean="0">
                          <a:solidFill>
                            <a:schemeClr val="tx1"/>
                          </a:solidFill>
                        </a:rPr>
                        <a:t>_PROGETTO REPLICABILE (</a:t>
                      </a:r>
                      <a:r>
                        <a:rPr lang="it-IT" sz="1600" b="0" i="1" dirty="0" err="1" smtClean="0">
                          <a:solidFill>
                            <a:schemeClr val="tx1"/>
                          </a:solidFill>
                        </a:rPr>
                        <a:t>Lis</a:t>
                      </a:r>
                      <a:r>
                        <a:rPr lang="it-IT" sz="1600" b="0" i="1" baseline="0" dirty="0" smtClean="0">
                          <a:solidFill>
                            <a:schemeClr val="tx1"/>
                          </a:solidFill>
                        </a:rPr>
                        <a:t> </a:t>
                      </a:r>
                      <a:r>
                        <a:rPr lang="it-IT" sz="1600" b="0" i="1" baseline="0" dirty="0" err="1" smtClean="0">
                          <a:solidFill>
                            <a:schemeClr val="tx1"/>
                          </a:solidFill>
                        </a:rPr>
                        <a:t>Aganis</a:t>
                      </a:r>
                      <a:r>
                        <a:rPr lang="it-IT" sz="1600" b="0" baseline="0" dirty="0" smtClean="0">
                          <a:solidFill>
                            <a:schemeClr val="tx1"/>
                          </a:solidFill>
                        </a:rPr>
                        <a:t>)</a:t>
                      </a:r>
                      <a:endParaRPr lang="it-IT" sz="1600" b="0" dirty="0" smtClean="0">
                        <a:solidFill>
                          <a:schemeClr val="tx1"/>
                        </a:solidFill>
                      </a:endParaRPr>
                    </a:p>
                    <a:p>
                      <a:r>
                        <a:rPr lang="it-IT" sz="1600" b="0" dirty="0" smtClean="0">
                          <a:solidFill>
                            <a:schemeClr val="tx1"/>
                          </a:solidFill>
                        </a:rPr>
                        <a:t>_FORTE</a:t>
                      </a:r>
                      <a:r>
                        <a:rPr lang="it-IT" sz="1600" b="0" baseline="0" dirty="0" smtClean="0">
                          <a:solidFill>
                            <a:schemeClr val="tx1"/>
                          </a:solidFill>
                        </a:rPr>
                        <a:t> RICHIESTA PER QUESTO TIPO DI SERVIZIO</a:t>
                      </a:r>
                      <a:endParaRPr lang="it-IT"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600" b="1" dirty="0" smtClean="0">
                          <a:solidFill>
                            <a:schemeClr val="tx1"/>
                          </a:solidFill>
                        </a:rPr>
                        <a:t>T</a:t>
                      </a:r>
                    </a:p>
                    <a:p>
                      <a:r>
                        <a:rPr lang="it-IT" sz="1600" b="0" dirty="0" smtClean="0">
                          <a:solidFill>
                            <a:schemeClr val="tx1"/>
                          </a:solidFill>
                        </a:rPr>
                        <a:t>_POCA</a:t>
                      </a:r>
                      <a:r>
                        <a:rPr lang="it-IT" sz="1600" b="0" baseline="0" dirty="0" smtClean="0">
                          <a:solidFill>
                            <a:schemeClr val="tx1"/>
                          </a:solidFill>
                        </a:rPr>
                        <a:t> VALUTAZIONE DEGLI STRUMENTI DI ANALISI E PROGETTAZIONE CULTURALE</a:t>
                      </a:r>
                      <a:endParaRPr lang="it-IT" sz="1600" b="0" dirty="0">
                        <a:solidFill>
                          <a:schemeClr val="tx1"/>
                        </a:solidFill>
                      </a:endParaRPr>
                    </a:p>
                    <a:p>
                      <a:r>
                        <a:rPr lang="it-IT" sz="1600" b="0" dirty="0" smtClean="0">
                          <a:solidFill>
                            <a:schemeClr val="tx1"/>
                          </a:solidFill>
                        </a:rPr>
                        <a:t>_DEBOLE </a:t>
                      </a:r>
                      <a:r>
                        <a:rPr lang="it-IT" sz="1600" b="0" dirty="0">
                          <a:solidFill>
                            <a:schemeClr val="tx1"/>
                          </a:solidFill>
                        </a:rPr>
                        <a:t>PROJECT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2268473"/>
                  </a:ext>
                </a:extLst>
              </a:tr>
            </a:tbl>
          </a:graphicData>
        </a:graphic>
      </p:graphicFrame>
      <p:sp>
        <p:nvSpPr>
          <p:cNvPr id="5" name="Titolo 1"/>
          <p:cNvSpPr>
            <a:spLocks noGrp="1"/>
          </p:cNvSpPr>
          <p:nvPr>
            <p:ph type="title"/>
          </p:nvPr>
        </p:nvSpPr>
        <p:spPr>
          <a:xfrm>
            <a:off x="2689086" y="687827"/>
            <a:ext cx="4460744" cy="1499616"/>
          </a:xfrm>
        </p:spPr>
        <p:txBody>
          <a:bodyPr>
            <a:normAutofit/>
          </a:bodyPr>
          <a:lstStyle/>
          <a:p>
            <a:pPr>
              <a:buSzPts val="4200"/>
            </a:pPr>
            <a:r>
              <a:rPr lang="it-IT" sz="2200" b="1" cap="all" dirty="0">
                <a:solidFill>
                  <a:schemeClr val="tx2">
                    <a:lumMod val="75000"/>
                  </a:schemeClr>
                </a:solidFill>
                <a:latin typeface="+mn-lt"/>
              </a:rPr>
              <a:t>SOSTENIBILITÀ DI PROGETTO</a:t>
            </a:r>
          </a:p>
        </p:txBody>
      </p:sp>
    </p:spTree>
    <p:extLst>
      <p:ext uri="{BB962C8B-B14F-4D97-AF65-F5344CB8AC3E}">
        <p14:creationId xmlns:p14="http://schemas.microsoft.com/office/powerpoint/2010/main" val="379279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8">
            <a:extLst>
              <a:ext uri="{FF2B5EF4-FFF2-40B4-BE49-F238E27FC236}">
                <a16:creationId xmlns:a16="http://schemas.microsoft.com/office/drawing/2014/main" id="{F41BE576-A067-E742-8B7A-E72B79F4AE56}"/>
              </a:ext>
            </a:extLst>
          </p:cNvPr>
          <p:cNvSpPr txBox="1">
            <a:spLocks/>
          </p:cNvSpPr>
          <p:nvPr/>
        </p:nvSpPr>
        <p:spPr>
          <a:xfrm>
            <a:off x="961002" y="1432043"/>
            <a:ext cx="5446469" cy="11163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smtClean="0">
                <a:solidFill>
                  <a:schemeClr val="tx2">
                    <a:lumMod val="75000"/>
                  </a:schemeClr>
                </a:solidFill>
                <a:ea typeface="+mj-ea"/>
                <a:cs typeface="Arial Narrow" panose="020B0604020202020204" pitchFamily="34" charset="0"/>
              </a:rPr>
              <a:t>0. temi di riferimento/ suggestioni</a:t>
            </a:r>
            <a:endParaRPr lang="it-IT" b="1" dirty="0">
              <a:solidFill>
                <a:schemeClr val="accent5">
                  <a:lumMod val="50000"/>
                </a:schemeClr>
              </a:solidFill>
              <a:cs typeface="Arial Narrow" panose="020B0604020202020204" pitchFamily="34" charset="0"/>
            </a:endParaRPr>
          </a:p>
        </p:txBody>
      </p:sp>
      <p:sp>
        <p:nvSpPr>
          <p:cNvPr id="6" name="Sottotitolo 8">
            <a:extLst>
              <a:ext uri="{FF2B5EF4-FFF2-40B4-BE49-F238E27FC236}">
                <a16:creationId xmlns:a16="http://schemas.microsoft.com/office/drawing/2014/main" id="{F41BE576-A067-E742-8B7A-E72B79F4AE56}"/>
              </a:ext>
            </a:extLst>
          </p:cNvPr>
          <p:cNvSpPr txBox="1">
            <a:spLocks/>
          </p:cNvSpPr>
          <p:nvPr/>
        </p:nvSpPr>
        <p:spPr>
          <a:xfrm>
            <a:off x="961002" y="2405771"/>
            <a:ext cx="7830660" cy="3474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2900" algn="l">
              <a:spcBef>
                <a:spcPts val="0"/>
              </a:spcBef>
              <a:spcAft>
                <a:spcPts val="600"/>
              </a:spcAft>
            </a:pPr>
            <a:endParaRPr lang="it-IT" sz="1600" dirty="0">
              <a:solidFill>
                <a:schemeClr val="accent5">
                  <a:lumMod val="50000"/>
                </a:schemeClr>
              </a:solidFill>
              <a:cs typeface="Arial Narrow" panose="020B0604020202020204" pitchFamily="34" charset="0"/>
            </a:endParaRPr>
          </a:p>
        </p:txBody>
      </p:sp>
      <p:sp>
        <p:nvSpPr>
          <p:cNvPr id="2" name="CasellaDiTesto 1"/>
          <p:cNvSpPr txBox="1"/>
          <p:nvPr/>
        </p:nvSpPr>
        <p:spPr>
          <a:xfrm>
            <a:off x="2579582" y="2405771"/>
            <a:ext cx="4404877" cy="800219"/>
          </a:xfrm>
          <a:prstGeom prst="rect">
            <a:avLst/>
          </a:prstGeom>
          <a:noFill/>
        </p:spPr>
        <p:txBody>
          <a:bodyPr wrap="square" rtlCol="0">
            <a:spAutoFit/>
          </a:bodyPr>
          <a:lstStyle/>
          <a:p>
            <a:r>
              <a:rPr lang="it-IT" cap="all" dirty="0">
                <a:sym typeface="Wingdings" panose="05000000000000000000" pitchFamily="2" charset="2"/>
              </a:rPr>
              <a:t>d</a:t>
            </a:r>
            <a:r>
              <a:rPr lang="it-IT" cap="all" dirty="0" smtClean="0">
                <a:sym typeface="Wingdings" panose="05000000000000000000" pitchFamily="2" charset="2"/>
              </a:rPr>
              <a:t>alla riflessione teorica accademica </a:t>
            </a:r>
            <a:endParaRPr lang="it-IT" cap="all" dirty="0">
              <a:sym typeface="Wingdings" panose="05000000000000000000" pitchFamily="2" charset="2"/>
            </a:endParaRPr>
          </a:p>
          <a:p>
            <a:endParaRPr lang="it-IT" sz="1400" dirty="0" smtClean="0">
              <a:sym typeface="Wingdings" panose="05000000000000000000" pitchFamily="2" charset="2"/>
            </a:endParaRPr>
          </a:p>
          <a:p>
            <a:endParaRPr lang="it-IT" sz="1400" dirty="0" smtClean="0">
              <a:sym typeface="Wingdings" panose="05000000000000000000" pitchFamily="2" charset="2"/>
            </a:endParaRPr>
          </a:p>
        </p:txBody>
      </p:sp>
      <p:sp>
        <p:nvSpPr>
          <p:cNvPr id="4" name="Freccia in giù 3"/>
          <p:cNvSpPr/>
          <p:nvPr/>
        </p:nvSpPr>
        <p:spPr>
          <a:xfrm>
            <a:off x="4075888" y="3076346"/>
            <a:ext cx="953311" cy="1244383"/>
          </a:xfrm>
          <a:prstGeom prst="dow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143790" y="4530770"/>
            <a:ext cx="3081911" cy="1292662"/>
          </a:xfrm>
          <a:prstGeom prst="rect">
            <a:avLst/>
          </a:prstGeom>
          <a:noFill/>
        </p:spPr>
        <p:txBody>
          <a:bodyPr wrap="square" rtlCol="0">
            <a:spAutoFit/>
          </a:bodyPr>
          <a:lstStyle/>
          <a:p>
            <a:pPr algn="ctr"/>
            <a:r>
              <a:rPr lang="it-IT" cap="all" dirty="0">
                <a:sym typeface="Wingdings" panose="05000000000000000000" pitchFamily="2" charset="2"/>
              </a:rPr>
              <a:t>a</a:t>
            </a:r>
            <a:r>
              <a:rPr lang="it-IT" cap="all" dirty="0" smtClean="0">
                <a:sym typeface="Wingdings" panose="05000000000000000000" pitchFamily="2" charset="2"/>
              </a:rPr>
              <a:t>lla pratica professionale</a:t>
            </a:r>
          </a:p>
          <a:p>
            <a:pPr algn="ctr"/>
            <a:r>
              <a:rPr lang="it-IT" cap="all" dirty="0" smtClean="0">
                <a:sym typeface="Wingdings" panose="05000000000000000000" pitchFamily="2" charset="2"/>
              </a:rPr>
              <a:t>Ricerca/azione</a:t>
            </a:r>
          </a:p>
          <a:p>
            <a:pPr algn="ctr"/>
            <a:r>
              <a:rPr lang="it-IT" sz="1400" cap="all" dirty="0" smtClean="0">
                <a:sym typeface="Wingdings" panose="05000000000000000000" pitchFamily="2" charset="2"/>
              </a:rPr>
              <a:t>(</a:t>
            </a:r>
            <a:r>
              <a:rPr lang="it-IT" sz="1400" dirty="0" smtClean="0">
                <a:sym typeface="Wingdings" panose="05000000000000000000" pitchFamily="2" charset="2"/>
              </a:rPr>
              <a:t>individuale / associativa – ISOIPSE)</a:t>
            </a:r>
            <a:endParaRPr lang="it-IT" sz="1400" cap="all" dirty="0">
              <a:sym typeface="Wingdings" panose="05000000000000000000" pitchFamily="2" charset="2"/>
            </a:endParaRPr>
          </a:p>
          <a:p>
            <a:endParaRPr lang="it-IT" sz="1400" dirty="0" smtClean="0">
              <a:sym typeface="Wingdings" panose="05000000000000000000" pitchFamily="2" charset="2"/>
            </a:endParaRPr>
          </a:p>
          <a:p>
            <a:endParaRPr lang="it-IT" sz="1400" dirty="0" smtClean="0">
              <a:sym typeface="Wingdings" panose="05000000000000000000" pitchFamily="2" charset="2"/>
            </a:endParaRPr>
          </a:p>
        </p:txBody>
      </p:sp>
    </p:spTree>
    <p:extLst>
      <p:ext uri="{BB962C8B-B14F-4D97-AF65-F5344CB8AC3E}">
        <p14:creationId xmlns:p14="http://schemas.microsoft.com/office/powerpoint/2010/main" val="3159111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31097" y="2828835"/>
            <a:ext cx="2608977" cy="1200329"/>
          </a:xfrm>
          <a:prstGeom prst="rect">
            <a:avLst/>
          </a:prstGeom>
          <a:noFill/>
        </p:spPr>
        <p:txBody>
          <a:bodyPr wrap="square" rtlCol="0">
            <a:spAutoFit/>
          </a:bodyPr>
          <a:lstStyle/>
          <a:p>
            <a:r>
              <a:rPr lang="it-IT" b="1" dirty="0" smtClean="0">
                <a:solidFill>
                  <a:schemeClr val="tx2">
                    <a:lumMod val="75000"/>
                  </a:schemeClr>
                </a:solidFill>
              </a:rPr>
              <a:t>2. </a:t>
            </a:r>
            <a:r>
              <a:rPr lang="it-IT" b="1" dirty="0">
                <a:solidFill>
                  <a:schemeClr val="tx2">
                    <a:lumMod val="75000"/>
                  </a:schemeClr>
                </a:solidFill>
              </a:rPr>
              <a:t>Il progetto MESS – Museo Regionale Etnografico</a:t>
            </a:r>
            <a:br>
              <a:rPr lang="it-IT" b="1" dirty="0">
                <a:solidFill>
                  <a:schemeClr val="tx2">
                    <a:lumMod val="75000"/>
                  </a:schemeClr>
                </a:solidFill>
              </a:rPr>
            </a:br>
            <a:r>
              <a:rPr lang="it-IT" b="1" dirty="0">
                <a:solidFill>
                  <a:schemeClr val="tx2">
                    <a:lumMod val="75000"/>
                  </a:schemeClr>
                </a:solidFill>
              </a:rPr>
              <a:t>Storico Sociale</a:t>
            </a:r>
          </a:p>
        </p:txBody>
      </p:sp>
    </p:spTree>
    <p:extLst>
      <p:ext uri="{BB962C8B-B14F-4D97-AF65-F5344CB8AC3E}">
        <p14:creationId xmlns:p14="http://schemas.microsoft.com/office/powerpoint/2010/main" val="3356726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ext uri="{D42A27DB-BD31-4B8C-83A1-F6EECF244321}">
                <p14:modId xmlns:p14="http://schemas.microsoft.com/office/powerpoint/2010/main" val="2318022087"/>
              </p:ext>
            </p:extLst>
          </p:nvPr>
        </p:nvGraphicFramePr>
        <p:xfrm>
          <a:off x="302005" y="1459684"/>
          <a:ext cx="5490594" cy="4236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po 3"/>
          <p:cNvGrpSpPr/>
          <p:nvPr/>
        </p:nvGrpSpPr>
        <p:grpSpPr>
          <a:xfrm>
            <a:off x="5339592" y="2378029"/>
            <a:ext cx="3435291" cy="1754326"/>
            <a:chOff x="5498983" y="2197106"/>
            <a:chExt cx="3061983" cy="1754326"/>
          </a:xfrm>
        </p:grpSpPr>
        <p:sp>
          <p:nvSpPr>
            <p:cNvPr id="13" name="CasellaDiTesto 12"/>
            <p:cNvSpPr txBox="1"/>
            <p:nvPr/>
          </p:nvSpPr>
          <p:spPr>
            <a:xfrm>
              <a:off x="5498983" y="2197106"/>
              <a:ext cx="3061983" cy="369332"/>
            </a:xfrm>
            <a:prstGeom prst="rect">
              <a:avLst/>
            </a:prstGeom>
            <a:noFill/>
          </p:spPr>
          <p:txBody>
            <a:bodyPr wrap="square" rtlCol="0">
              <a:spAutoFit/>
            </a:bodyPr>
            <a:lstStyle/>
            <a:p>
              <a:pPr>
                <a:spcAft>
                  <a:spcPts val="600"/>
                </a:spcAft>
              </a:pPr>
              <a:r>
                <a:rPr lang="it-IT" b="1" dirty="0" smtClean="0">
                  <a:solidFill>
                    <a:schemeClr val="tx2">
                      <a:lumMod val="60000"/>
                      <a:lumOff val="40000"/>
                    </a:schemeClr>
                  </a:solidFill>
                </a:rPr>
                <a:t>Ad oggi il MESS è</a:t>
              </a:r>
              <a:endParaRPr lang="it-IT" b="1" dirty="0">
                <a:solidFill>
                  <a:schemeClr val="tx2">
                    <a:lumMod val="60000"/>
                    <a:lumOff val="40000"/>
                  </a:schemeClr>
                </a:solidFill>
              </a:endParaRPr>
            </a:p>
          </p:txBody>
        </p:sp>
        <p:sp>
          <p:nvSpPr>
            <p:cNvPr id="14" name="CasellaDiTesto 13"/>
            <p:cNvSpPr txBox="1"/>
            <p:nvPr/>
          </p:nvSpPr>
          <p:spPr>
            <a:xfrm>
              <a:off x="5498983" y="2535660"/>
              <a:ext cx="3007454" cy="1415772"/>
            </a:xfrm>
            <a:prstGeom prst="rect">
              <a:avLst/>
            </a:prstGeom>
            <a:noFill/>
          </p:spPr>
          <p:txBody>
            <a:bodyPr wrap="square" rtlCol="0">
              <a:spAutoFit/>
            </a:bodyPr>
            <a:lstStyle/>
            <a:p>
              <a:pPr marL="342900" indent="-324000">
                <a:buFont typeface="+mj-lt"/>
                <a:buAutoNum type="arabicPeriod"/>
              </a:pPr>
              <a:r>
                <a:rPr lang="it-IT" sz="1300" dirty="0"/>
                <a:t>u</a:t>
              </a:r>
              <a:r>
                <a:rPr lang="it-IT" sz="1300" dirty="0" smtClean="0"/>
                <a:t>na norma</a:t>
              </a:r>
            </a:p>
            <a:p>
              <a:pPr marL="342900" indent="-324000">
                <a:buFont typeface="+mj-lt"/>
                <a:buAutoNum type="arabicPeriod"/>
              </a:pPr>
              <a:r>
                <a:rPr lang="it-IT" sz="1300" dirty="0" smtClean="0"/>
                <a:t>un’attività di ricerca</a:t>
              </a:r>
            </a:p>
            <a:p>
              <a:pPr marL="342900" indent="-324000">
                <a:spcAft>
                  <a:spcPts val="600"/>
                </a:spcAft>
                <a:buFont typeface="+mj-lt"/>
                <a:buAutoNum type="arabicPeriod"/>
              </a:pPr>
              <a:r>
                <a:rPr lang="it-IT" sz="1300" dirty="0"/>
                <a:t>u</a:t>
              </a:r>
              <a:r>
                <a:rPr lang="it-IT" sz="1300" dirty="0" smtClean="0"/>
                <a:t>n processo di prefigurazione:</a:t>
              </a:r>
            </a:p>
            <a:p>
              <a:pPr marL="963000" lvl="1" indent="-180000">
                <a:buFont typeface="Arial" panose="020B0604020202020204" pitchFamily="34" charset="0"/>
                <a:buChar char="•"/>
              </a:pPr>
              <a:r>
                <a:rPr lang="it-IT" sz="1300" dirty="0"/>
                <a:t>l</a:t>
              </a:r>
              <a:r>
                <a:rPr lang="it-IT" sz="1300" dirty="0" smtClean="0"/>
                <a:t>a definizione di un regolamento</a:t>
              </a:r>
            </a:p>
            <a:p>
              <a:pPr marL="963000" lvl="1" indent="-180000">
                <a:buFont typeface="Arial" panose="020B0604020202020204" pitchFamily="34" charset="0"/>
                <a:buChar char="•"/>
              </a:pPr>
              <a:r>
                <a:rPr lang="it-IT" sz="1300" dirty="0"/>
                <a:t>l</a:t>
              </a:r>
              <a:r>
                <a:rPr lang="it-IT" sz="1300" dirty="0" smtClean="0"/>
                <a:t>a costruzione </a:t>
              </a:r>
              <a:r>
                <a:rPr lang="it-IT" sz="1300" dirty="0"/>
                <a:t>di una rete</a:t>
              </a:r>
            </a:p>
            <a:p>
              <a:pPr marL="857250" lvl="1" indent="-400050">
                <a:buFont typeface="+mj-lt"/>
                <a:buAutoNum type="romanUcPeriod"/>
              </a:pPr>
              <a:endParaRPr lang="it-IT" sz="1600" dirty="0"/>
            </a:p>
          </p:txBody>
        </p:sp>
      </p:grpSp>
    </p:spTree>
    <p:extLst>
      <p:ext uri="{BB962C8B-B14F-4D97-AF65-F5344CB8AC3E}">
        <p14:creationId xmlns:p14="http://schemas.microsoft.com/office/powerpoint/2010/main" val="1209442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641677" y="2097176"/>
            <a:ext cx="6683250" cy="933589"/>
            <a:chOff x="-1482914" y="3106973"/>
            <a:chExt cx="10907386" cy="933589"/>
          </a:xfrm>
        </p:grpSpPr>
        <p:sp>
          <p:nvSpPr>
            <p:cNvPr id="2" name="Rettangolo 1"/>
            <p:cNvSpPr/>
            <p:nvPr/>
          </p:nvSpPr>
          <p:spPr>
            <a:xfrm>
              <a:off x="-1482914" y="3671230"/>
              <a:ext cx="4362854" cy="369332"/>
            </a:xfrm>
            <a:prstGeom prst="rect">
              <a:avLst/>
            </a:prstGeom>
          </p:spPr>
          <p:txBody>
            <a:bodyPr wrap="square">
              <a:spAutoFit/>
            </a:bodyPr>
            <a:lstStyle/>
            <a:p>
              <a:endParaRPr lang="it-IT" b="1" cap="all" dirty="0">
                <a:solidFill>
                  <a:schemeClr val="tx2">
                    <a:lumMod val="60000"/>
                    <a:lumOff val="40000"/>
                  </a:schemeClr>
                </a:solidFill>
              </a:endParaRPr>
            </a:p>
          </p:txBody>
        </p:sp>
        <p:sp>
          <p:nvSpPr>
            <p:cNvPr id="7" name="Rettangolo 6"/>
            <p:cNvSpPr/>
            <p:nvPr/>
          </p:nvSpPr>
          <p:spPr>
            <a:xfrm>
              <a:off x="1310704" y="3106973"/>
              <a:ext cx="8113768" cy="882293"/>
            </a:xfrm>
            <a:prstGeom prst="rect">
              <a:avLst/>
            </a:prstGeom>
          </p:spPr>
          <p:txBody>
            <a:bodyPr wrap="square">
              <a:spAutoFit/>
            </a:bodyPr>
            <a:lstStyle/>
            <a:p>
              <a:pPr marL="342900" indent="-342900">
                <a:spcAft>
                  <a:spcPts val="350"/>
                </a:spcAft>
                <a:buFont typeface="Courier New" panose="02070309020205020404" pitchFamily="49" charset="0"/>
                <a:buChar char="o"/>
              </a:pPr>
              <a:r>
                <a:rPr lang="it-IT" sz="1600" b="1" dirty="0" smtClean="0"/>
                <a:t>Intervento di politica culturale regionale</a:t>
              </a:r>
              <a:endParaRPr lang="it-IT" sz="1600" dirty="0" smtClean="0"/>
            </a:p>
            <a:p>
              <a:pPr marL="342900" indent="-342900">
                <a:spcAft>
                  <a:spcPts val="350"/>
                </a:spcAft>
                <a:buFont typeface="Courier New" panose="02070309020205020404" pitchFamily="49" charset="0"/>
                <a:buChar char="o"/>
              </a:pPr>
              <a:r>
                <a:rPr lang="it-IT" sz="1600" b="1" dirty="0" smtClean="0"/>
                <a:t>Infrastrutturare un sistema di rete museale</a:t>
              </a:r>
              <a:r>
                <a:rPr lang="it-IT" sz="1600" dirty="0"/>
                <a:t> </a:t>
              </a:r>
              <a:r>
                <a:rPr lang="it-IT" sz="1600" dirty="0" smtClean="0"/>
                <a:t>attraverso distribuzione di contributi/servizi ai musei</a:t>
              </a:r>
            </a:p>
          </p:txBody>
        </p:sp>
      </p:grpSp>
      <p:sp>
        <p:nvSpPr>
          <p:cNvPr id="8" name="CasellaDiTesto 7"/>
          <p:cNvSpPr txBox="1"/>
          <p:nvPr/>
        </p:nvSpPr>
        <p:spPr>
          <a:xfrm>
            <a:off x="3806525" y="1575830"/>
            <a:ext cx="3109550" cy="369332"/>
          </a:xfrm>
          <a:prstGeom prst="rect">
            <a:avLst/>
          </a:prstGeom>
          <a:noFill/>
        </p:spPr>
        <p:txBody>
          <a:bodyPr wrap="square" rtlCol="0">
            <a:spAutoFit/>
          </a:bodyPr>
          <a:lstStyle/>
          <a:p>
            <a:r>
              <a:rPr lang="it-IT" b="1" cap="all" dirty="0" smtClean="0">
                <a:solidFill>
                  <a:schemeClr val="tx2">
                    <a:lumMod val="60000"/>
                    <a:lumOff val="40000"/>
                  </a:schemeClr>
                </a:solidFill>
              </a:rPr>
              <a:t>Nuclei tematici</a:t>
            </a:r>
            <a:endParaRPr lang="it-IT" b="1" cap="all" dirty="0">
              <a:solidFill>
                <a:schemeClr val="tx2">
                  <a:lumMod val="60000"/>
                  <a:lumOff val="40000"/>
                </a:schemeClr>
              </a:solidFill>
            </a:endParaRPr>
          </a:p>
        </p:txBody>
      </p:sp>
      <p:graphicFrame>
        <p:nvGraphicFramePr>
          <p:cNvPr id="9" name="Tabella 8"/>
          <p:cNvGraphicFramePr>
            <a:graphicFrameLocks noGrp="1"/>
          </p:cNvGraphicFramePr>
          <p:nvPr>
            <p:extLst>
              <p:ext uri="{D42A27DB-BD31-4B8C-83A1-F6EECF244321}">
                <p14:modId xmlns:p14="http://schemas.microsoft.com/office/powerpoint/2010/main" val="485954569"/>
              </p:ext>
            </p:extLst>
          </p:nvPr>
        </p:nvGraphicFramePr>
        <p:xfrm>
          <a:off x="2055471" y="3429000"/>
          <a:ext cx="4763620" cy="2108095"/>
        </p:xfrm>
        <a:graphic>
          <a:graphicData uri="http://schemas.openxmlformats.org/drawingml/2006/table">
            <a:tbl>
              <a:tblPr firstRow="1" bandRow="1">
                <a:tableStyleId>{5940675A-B579-460E-94D1-54222C63F5DA}</a:tableStyleId>
              </a:tblPr>
              <a:tblGrid>
                <a:gridCol w="1259347">
                  <a:extLst>
                    <a:ext uri="{9D8B030D-6E8A-4147-A177-3AD203B41FA5}">
                      <a16:colId xmlns:a16="http://schemas.microsoft.com/office/drawing/2014/main" val="20000"/>
                    </a:ext>
                  </a:extLst>
                </a:gridCol>
                <a:gridCol w="3504273">
                  <a:extLst>
                    <a:ext uri="{9D8B030D-6E8A-4147-A177-3AD203B41FA5}">
                      <a16:colId xmlns:a16="http://schemas.microsoft.com/office/drawing/2014/main" val="20001"/>
                    </a:ext>
                  </a:extLst>
                </a:gridCol>
              </a:tblGrid>
              <a:tr h="615623">
                <a:tc>
                  <a:txBody>
                    <a:bodyPr/>
                    <a:lstStyle/>
                    <a:p>
                      <a:pPr algn="l"/>
                      <a:r>
                        <a:rPr lang="it-IT" sz="1400" b="1" dirty="0">
                          <a:solidFill>
                            <a:schemeClr val="bg1"/>
                          </a:solidFill>
                        </a:rPr>
                        <a:t>luogo di realizzazione</a:t>
                      </a:r>
                    </a:p>
                  </a:txBody>
                  <a:tcPr>
                    <a:solidFill>
                      <a:schemeClr val="tx2">
                        <a:lumMod val="40000"/>
                        <a:lumOff val="60000"/>
                      </a:schemeClr>
                    </a:solidFill>
                  </a:tcPr>
                </a:tc>
                <a:tc>
                  <a:txBody>
                    <a:bodyPr/>
                    <a:lstStyle/>
                    <a:p>
                      <a:r>
                        <a:rPr lang="it-IT" sz="1400" dirty="0" smtClean="0"/>
                        <a:t>Regione Friuli</a:t>
                      </a:r>
                      <a:r>
                        <a:rPr lang="it-IT" sz="1400" baseline="0" dirty="0" smtClean="0"/>
                        <a:t> Venezia Giulia</a:t>
                      </a:r>
                      <a:endParaRPr lang="it-IT" sz="1400" dirty="0"/>
                    </a:p>
                  </a:txBody>
                  <a:tcPr/>
                </a:tc>
                <a:extLst>
                  <a:ext uri="{0D108BD9-81ED-4DB2-BD59-A6C34878D82A}">
                    <a16:rowId xmlns:a16="http://schemas.microsoft.com/office/drawing/2014/main" val="10000"/>
                  </a:ext>
                </a:extLst>
              </a:tr>
              <a:tr h="469796">
                <a:tc>
                  <a:txBody>
                    <a:bodyPr/>
                    <a:lstStyle/>
                    <a:p>
                      <a:pPr algn="l"/>
                      <a:r>
                        <a:rPr lang="it-IT" sz="1400" b="1" dirty="0">
                          <a:solidFill>
                            <a:schemeClr val="bg1"/>
                          </a:solidFill>
                        </a:rPr>
                        <a:t>tempo /durata</a:t>
                      </a:r>
                    </a:p>
                  </a:txBody>
                  <a:tcPr>
                    <a:solidFill>
                      <a:schemeClr val="tx2">
                        <a:lumMod val="40000"/>
                        <a:lumOff val="60000"/>
                      </a:schemeClr>
                    </a:solidFill>
                  </a:tcPr>
                </a:tc>
                <a:tc>
                  <a:txBody>
                    <a:bodyPr/>
                    <a:lstStyle/>
                    <a:p>
                      <a:r>
                        <a:rPr lang="it-IT" sz="1400" dirty="0" smtClean="0"/>
                        <a:t>Maggio 2022 </a:t>
                      </a:r>
                      <a:r>
                        <a:rPr lang="it-IT" sz="1400" dirty="0"/>
                        <a:t>– </a:t>
                      </a:r>
                      <a:r>
                        <a:rPr lang="it-IT" sz="1400" dirty="0" smtClean="0"/>
                        <a:t>maggio 2025</a:t>
                      </a:r>
                      <a:endParaRPr lang="it-IT" sz="1400" dirty="0"/>
                    </a:p>
                  </a:txBody>
                  <a:tcPr/>
                </a:tc>
                <a:extLst>
                  <a:ext uri="{0D108BD9-81ED-4DB2-BD59-A6C34878D82A}">
                    <a16:rowId xmlns:a16="http://schemas.microsoft.com/office/drawing/2014/main" val="10001"/>
                  </a:ext>
                </a:extLst>
              </a:tr>
              <a:tr h="974312">
                <a:tc>
                  <a:txBody>
                    <a:bodyPr/>
                    <a:lstStyle/>
                    <a:p>
                      <a:pPr algn="l"/>
                      <a:r>
                        <a:rPr lang="it-IT" sz="1400" b="1" dirty="0">
                          <a:solidFill>
                            <a:schemeClr val="bg1"/>
                          </a:solidFill>
                        </a:rPr>
                        <a:t>risorse e sostenibilità del progetto</a:t>
                      </a:r>
                    </a:p>
                  </a:txBody>
                  <a:tcPr>
                    <a:solidFill>
                      <a:schemeClr val="tx2">
                        <a:lumMod val="40000"/>
                        <a:lumOff val="60000"/>
                      </a:schemeClr>
                    </a:solidFill>
                  </a:tcPr>
                </a:tc>
                <a:tc>
                  <a:txBody>
                    <a:bodyPr/>
                    <a:lstStyle/>
                    <a:p>
                      <a:r>
                        <a:rPr lang="it-IT" sz="1400" dirty="0"/>
                        <a:t>Committente: </a:t>
                      </a:r>
                      <a:r>
                        <a:rPr lang="it-IT" sz="1400" dirty="0" smtClean="0"/>
                        <a:t>Ente</a:t>
                      </a:r>
                      <a:r>
                        <a:rPr lang="it-IT" sz="1400" baseline="0" dirty="0" smtClean="0"/>
                        <a:t> Regionale Patrimonio Culturale – FVG </a:t>
                      </a:r>
                    </a:p>
                    <a:p>
                      <a:r>
                        <a:rPr lang="it-IT" sz="1400" dirty="0" smtClean="0"/>
                        <a:t>Compenso</a:t>
                      </a:r>
                      <a:r>
                        <a:rPr lang="it-IT" sz="1400" dirty="0"/>
                        <a:t>: </a:t>
                      </a:r>
                      <a:r>
                        <a:rPr lang="it-IT" sz="1400" dirty="0" smtClean="0"/>
                        <a:t>a prestazione</a:t>
                      </a:r>
                      <a:r>
                        <a:rPr lang="it-IT" sz="1400" baseline="0" dirty="0" smtClean="0"/>
                        <a:t> x 1 professionista</a:t>
                      </a:r>
                      <a:endParaRPr lang="it-IT" sz="1400" dirty="0" smtClean="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492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1153083" y="2966752"/>
            <a:ext cx="5267173" cy="1179810"/>
            <a:chOff x="-1482914" y="3106973"/>
            <a:chExt cx="7855968" cy="1179810"/>
          </a:xfrm>
        </p:grpSpPr>
        <p:sp>
          <p:nvSpPr>
            <p:cNvPr id="2" name="Rettangolo 1"/>
            <p:cNvSpPr/>
            <p:nvPr/>
          </p:nvSpPr>
          <p:spPr>
            <a:xfrm>
              <a:off x="-1482914" y="3671230"/>
              <a:ext cx="4362854" cy="369332"/>
            </a:xfrm>
            <a:prstGeom prst="rect">
              <a:avLst/>
            </a:prstGeom>
          </p:spPr>
          <p:txBody>
            <a:bodyPr wrap="square">
              <a:spAutoFit/>
            </a:bodyPr>
            <a:lstStyle/>
            <a:p>
              <a:endParaRPr lang="it-IT" b="1" cap="all" dirty="0">
                <a:solidFill>
                  <a:schemeClr val="tx2">
                    <a:lumMod val="60000"/>
                    <a:lumOff val="40000"/>
                  </a:schemeClr>
                </a:solidFill>
              </a:endParaRPr>
            </a:p>
          </p:txBody>
        </p:sp>
        <p:sp>
          <p:nvSpPr>
            <p:cNvPr id="7" name="Rettangolo 6"/>
            <p:cNvSpPr/>
            <p:nvPr/>
          </p:nvSpPr>
          <p:spPr>
            <a:xfrm>
              <a:off x="1310706" y="3106973"/>
              <a:ext cx="5062348" cy="1179810"/>
            </a:xfrm>
            <a:prstGeom prst="rect">
              <a:avLst/>
            </a:prstGeom>
          </p:spPr>
          <p:txBody>
            <a:bodyPr wrap="square">
              <a:spAutoFit/>
            </a:bodyPr>
            <a:lstStyle/>
            <a:p>
              <a:pPr marL="342900" indent="-342900">
                <a:spcAft>
                  <a:spcPts val="350"/>
                </a:spcAft>
                <a:buFont typeface="+mj-lt"/>
                <a:buAutoNum type="arabicPeriod"/>
              </a:pPr>
              <a:r>
                <a:rPr lang="it-IT" sz="1600" b="1" dirty="0" smtClean="0"/>
                <a:t>Il contesto</a:t>
              </a:r>
              <a:r>
                <a:rPr lang="it-IT" sz="1600" dirty="0" smtClean="0"/>
                <a:t>: la normativa</a:t>
              </a:r>
            </a:p>
            <a:p>
              <a:pPr marL="342900" indent="-342900">
                <a:spcAft>
                  <a:spcPts val="350"/>
                </a:spcAft>
                <a:buFont typeface="+mj-lt"/>
                <a:buAutoNum type="arabicPeriod"/>
              </a:pPr>
              <a:r>
                <a:rPr lang="it-IT" sz="1600" b="1" dirty="0"/>
                <a:t>I</a:t>
              </a:r>
              <a:r>
                <a:rPr lang="it-IT" sz="1600" b="1" dirty="0" smtClean="0"/>
                <a:t>l contenuto</a:t>
              </a:r>
              <a:r>
                <a:rPr lang="it-IT" sz="1600" dirty="0" smtClean="0"/>
                <a:t>: la ricerca</a:t>
              </a:r>
            </a:p>
            <a:p>
              <a:pPr marL="342900" indent="-342900">
                <a:spcAft>
                  <a:spcPts val="350"/>
                </a:spcAft>
                <a:buFont typeface="+mj-lt"/>
                <a:buAutoNum type="arabicPeriod"/>
              </a:pPr>
              <a:r>
                <a:rPr lang="it-IT" sz="1600" b="1" dirty="0" smtClean="0"/>
                <a:t>La forma/risultati</a:t>
              </a:r>
              <a:r>
                <a:rPr lang="it-IT" sz="1600" dirty="0" smtClean="0"/>
                <a:t>: il regolamento</a:t>
              </a:r>
            </a:p>
          </p:txBody>
        </p:sp>
      </p:grpSp>
      <p:sp>
        <p:nvSpPr>
          <p:cNvPr id="8" name="CasellaDiTesto 7"/>
          <p:cNvSpPr txBox="1"/>
          <p:nvPr/>
        </p:nvSpPr>
        <p:spPr>
          <a:xfrm>
            <a:off x="3602244" y="2227743"/>
            <a:ext cx="3109550" cy="369332"/>
          </a:xfrm>
          <a:prstGeom prst="rect">
            <a:avLst/>
          </a:prstGeom>
          <a:noFill/>
        </p:spPr>
        <p:txBody>
          <a:bodyPr wrap="square" rtlCol="0">
            <a:spAutoFit/>
          </a:bodyPr>
          <a:lstStyle/>
          <a:p>
            <a:r>
              <a:rPr lang="it-IT" b="1" cap="all" dirty="0" smtClean="0">
                <a:solidFill>
                  <a:schemeClr val="tx2">
                    <a:lumMod val="60000"/>
                    <a:lumOff val="40000"/>
                  </a:schemeClr>
                </a:solidFill>
              </a:rPr>
              <a:t>Nuclei tematici</a:t>
            </a:r>
            <a:endParaRPr lang="it-IT" b="1" cap="all" dirty="0">
              <a:solidFill>
                <a:schemeClr val="tx2">
                  <a:lumMod val="60000"/>
                  <a:lumOff val="40000"/>
                </a:schemeClr>
              </a:solidFill>
            </a:endParaRPr>
          </a:p>
        </p:txBody>
      </p:sp>
    </p:spTree>
    <p:extLst>
      <p:ext uri="{BB962C8B-B14F-4D97-AF65-F5344CB8AC3E}">
        <p14:creationId xmlns:p14="http://schemas.microsoft.com/office/powerpoint/2010/main" val="1933770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825380" y="3145872"/>
            <a:ext cx="2835479" cy="369116"/>
          </a:xfrm>
          <a:prstGeom prst="rect">
            <a:avLst/>
          </a:prstGeom>
          <a:noFill/>
        </p:spPr>
        <p:txBody>
          <a:bodyPr wrap="square" rtlCol="0">
            <a:spAutoFit/>
          </a:bodyPr>
          <a:lstStyle/>
          <a:p>
            <a:r>
              <a:rPr lang="it-IT" b="1" dirty="0" smtClean="0">
                <a:solidFill>
                  <a:schemeClr val="tx2">
                    <a:lumMod val="60000"/>
                    <a:lumOff val="40000"/>
                  </a:schemeClr>
                </a:solidFill>
              </a:rPr>
              <a:t>1. il contesto</a:t>
            </a:r>
            <a:endParaRPr lang="it-IT" b="1" dirty="0">
              <a:solidFill>
                <a:schemeClr val="tx2">
                  <a:lumMod val="60000"/>
                  <a:lumOff val="40000"/>
                </a:schemeClr>
              </a:solidFill>
            </a:endParaRPr>
          </a:p>
        </p:txBody>
      </p:sp>
    </p:spTree>
    <p:extLst>
      <p:ext uri="{BB962C8B-B14F-4D97-AF65-F5344CB8AC3E}">
        <p14:creationId xmlns:p14="http://schemas.microsoft.com/office/powerpoint/2010/main" val="192357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32139" y="2027606"/>
            <a:ext cx="5381539" cy="1200329"/>
          </a:xfrm>
          <a:prstGeom prst="rect">
            <a:avLst/>
          </a:prstGeom>
        </p:spPr>
        <p:txBody>
          <a:bodyPr wrap="square">
            <a:spAutoFit/>
          </a:bodyPr>
          <a:lstStyle/>
          <a:p>
            <a:pPr>
              <a:spcAft>
                <a:spcPts val="600"/>
              </a:spcAft>
            </a:pPr>
            <a:r>
              <a:rPr lang="it-IT" dirty="0" smtClean="0"/>
              <a:t>Il </a:t>
            </a:r>
            <a:r>
              <a:rPr lang="it-IT" b="1" dirty="0" smtClean="0">
                <a:solidFill>
                  <a:schemeClr val="tx2">
                    <a:lumMod val="60000"/>
                    <a:lumOff val="40000"/>
                  </a:schemeClr>
                </a:solidFill>
              </a:rPr>
              <a:t>Museo Regionale Etnografico Storico e Sociale (MESS)</a:t>
            </a:r>
            <a:r>
              <a:rPr lang="it-IT" dirty="0" smtClean="0">
                <a:solidFill>
                  <a:schemeClr val="tx2">
                    <a:lumMod val="60000"/>
                    <a:lumOff val="40000"/>
                  </a:schemeClr>
                </a:solidFill>
              </a:rPr>
              <a:t> </a:t>
            </a:r>
            <a:r>
              <a:rPr lang="it-IT" dirty="0" smtClean="0"/>
              <a:t>trova riferimento normativo nell’</a:t>
            </a:r>
            <a:r>
              <a:rPr lang="it-IT" b="1" dirty="0" smtClean="0">
                <a:solidFill>
                  <a:schemeClr val="tx2">
                    <a:lumMod val="60000"/>
                    <a:lumOff val="40000"/>
                  </a:schemeClr>
                </a:solidFill>
              </a:rPr>
              <a:t>art. 12 bis della Legge Regionale 25 settembre 2015, n. 23</a:t>
            </a:r>
            <a:r>
              <a:rPr lang="it-IT" dirty="0" smtClean="0">
                <a:solidFill>
                  <a:schemeClr val="tx2">
                    <a:lumMod val="60000"/>
                    <a:lumOff val="40000"/>
                  </a:schemeClr>
                </a:solidFill>
              </a:rPr>
              <a:t> </a:t>
            </a:r>
            <a:r>
              <a:rPr lang="it-IT" dirty="0" smtClean="0"/>
              <a:t>(Norme regionali in materia di beni culturali)</a:t>
            </a:r>
            <a:endParaRPr lang="it-IT" dirty="0"/>
          </a:p>
        </p:txBody>
      </p:sp>
      <p:sp>
        <p:nvSpPr>
          <p:cNvPr id="5" name="CasellaDiTesto 4"/>
          <p:cNvSpPr txBox="1"/>
          <p:nvPr/>
        </p:nvSpPr>
        <p:spPr>
          <a:xfrm>
            <a:off x="2962301" y="3542976"/>
            <a:ext cx="3623058" cy="1569660"/>
          </a:xfrm>
          <a:prstGeom prst="rect">
            <a:avLst/>
          </a:prstGeom>
          <a:noFill/>
        </p:spPr>
        <p:txBody>
          <a:bodyPr wrap="square" rtlCol="0">
            <a:spAutoFit/>
          </a:bodyPr>
          <a:lstStyle/>
          <a:p>
            <a:r>
              <a:rPr lang="it-IT" sz="1200" dirty="0" smtClean="0"/>
              <a:t>1. Al fine di </a:t>
            </a:r>
            <a:r>
              <a:rPr lang="it-IT" sz="1200" b="1" dirty="0" smtClean="0"/>
              <a:t>garantire la più diffusa conoscenza del patrimonio etnografico storico e sociale del Friuli Venezia Giulia e per promuovere la sua conservazione, valorizzazione, piena accessibilità e massima fruibilità</a:t>
            </a:r>
            <a:r>
              <a:rPr lang="it-IT" sz="1200" dirty="0" smtClean="0"/>
              <a:t>, la Regione favorisce la </a:t>
            </a:r>
            <a:r>
              <a:rPr lang="it-IT" sz="1200" b="1" dirty="0" smtClean="0"/>
              <a:t>costituzione</a:t>
            </a:r>
            <a:r>
              <a:rPr lang="it-IT" sz="1200" dirty="0" smtClean="0"/>
              <a:t> del Museo regionale etnografico storico sociale - </a:t>
            </a:r>
            <a:r>
              <a:rPr lang="it-IT" sz="1200" b="1" dirty="0" smtClean="0"/>
              <a:t>MESS, di seguito MESS, quale rete museale</a:t>
            </a:r>
            <a:r>
              <a:rPr lang="it-IT" sz="1200" dirty="0" smtClean="0"/>
              <a:t> etnografica storica e sociale del Friuli Venezia Giulia.</a:t>
            </a:r>
            <a:endParaRPr lang="it-IT" sz="1200" dirty="0"/>
          </a:p>
        </p:txBody>
      </p:sp>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smtClean="0">
                <a:solidFill>
                  <a:schemeClr val="tx2">
                    <a:lumMod val="60000"/>
                    <a:lumOff val="40000"/>
                  </a:schemeClr>
                </a:solidFill>
              </a:rPr>
              <a:t>1. il contesto</a:t>
            </a:r>
            <a:endParaRPr lang="it-IT" b="1" dirty="0">
              <a:solidFill>
                <a:schemeClr val="tx2">
                  <a:lumMod val="60000"/>
                  <a:lumOff val="40000"/>
                </a:schemeClr>
              </a:solidFill>
            </a:endParaRPr>
          </a:p>
        </p:txBody>
      </p:sp>
    </p:spTree>
    <p:extLst>
      <p:ext uri="{BB962C8B-B14F-4D97-AF65-F5344CB8AC3E}">
        <p14:creationId xmlns:p14="http://schemas.microsoft.com/office/powerpoint/2010/main" val="25330216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962301" y="1521229"/>
            <a:ext cx="3623058" cy="1200329"/>
          </a:xfrm>
          <a:prstGeom prst="rect">
            <a:avLst/>
          </a:prstGeom>
          <a:noFill/>
        </p:spPr>
        <p:txBody>
          <a:bodyPr wrap="square" rtlCol="0">
            <a:spAutoFit/>
          </a:bodyPr>
          <a:lstStyle/>
          <a:p>
            <a:r>
              <a:rPr lang="it-IT" sz="1200" dirty="0"/>
              <a:t>3. Per le finalità di cui al comma 1, </a:t>
            </a:r>
            <a:r>
              <a:rPr lang="it-IT" sz="1200" b="1" dirty="0"/>
              <a:t>ERPAC</a:t>
            </a:r>
          </a:p>
          <a:p>
            <a:r>
              <a:rPr lang="it-IT" sz="1200" b="1" dirty="0"/>
              <a:t>definisce i requisiti che </a:t>
            </a:r>
            <a:r>
              <a:rPr lang="it-IT" sz="1200" b="1" dirty="0" smtClean="0"/>
              <a:t>i musei </a:t>
            </a:r>
            <a:r>
              <a:rPr lang="it-IT" sz="1200" b="1" dirty="0"/>
              <a:t>interessati devono</a:t>
            </a:r>
          </a:p>
          <a:p>
            <a:r>
              <a:rPr lang="it-IT" sz="1200" b="1" dirty="0"/>
              <a:t>possedere</a:t>
            </a:r>
            <a:r>
              <a:rPr lang="it-IT" sz="1200" dirty="0"/>
              <a:t> per aderire al MESS </a:t>
            </a:r>
            <a:r>
              <a:rPr lang="it-IT" sz="1200" b="1" dirty="0"/>
              <a:t>in termini di</a:t>
            </a:r>
          </a:p>
          <a:p>
            <a:r>
              <a:rPr lang="it-IT" sz="1200" b="1" dirty="0"/>
              <a:t>storicità dell’attività del singolo museo, di</a:t>
            </a:r>
          </a:p>
          <a:p>
            <a:r>
              <a:rPr lang="it-IT" sz="1200" b="1" dirty="0"/>
              <a:t>composizione delle collezioni e di livelli minimi</a:t>
            </a:r>
          </a:p>
          <a:p>
            <a:r>
              <a:rPr lang="it-IT" sz="1200" b="1" dirty="0"/>
              <a:t>uniformi di qualità dei servizi</a:t>
            </a:r>
            <a:r>
              <a:rPr lang="it-IT" sz="1200" dirty="0"/>
              <a:t>.</a:t>
            </a:r>
          </a:p>
        </p:txBody>
      </p:sp>
      <p:sp>
        <p:nvSpPr>
          <p:cNvPr id="4" name="Rettangolo 3"/>
          <p:cNvSpPr/>
          <p:nvPr/>
        </p:nvSpPr>
        <p:spPr>
          <a:xfrm>
            <a:off x="2962301" y="2911753"/>
            <a:ext cx="3430110" cy="2492990"/>
          </a:xfrm>
          <a:prstGeom prst="rect">
            <a:avLst/>
          </a:prstGeom>
        </p:spPr>
        <p:txBody>
          <a:bodyPr wrap="square">
            <a:spAutoFit/>
          </a:bodyPr>
          <a:lstStyle/>
          <a:p>
            <a:r>
              <a:rPr lang="it-IT" sz="1200" dirty="0" smtClean="0"/>
              <a:t>4. </a:t>
            </a:r>
            <a:r>
              <a:rPr lang="it-IT" sz="1200" b="1" dirty="0" smtClean="0"/>
              <a:t>I </a:t>
            </a:r>
            <a:r>
              <a:rPr lang="it-IT" sz="1200" b="1" dirty="0"/>
              <a:t>musei </a:t>
            </a:r>
            <a:r>
              <a:rPr lang="it-IT" sz="1200" dirty="0"/>
              <a:t>aventi le caratteristiche di cui al</a:t>
            </a:r>
          </a:p>
          <a:p>
            <a:r>
              <a:rPr lang="it-IT" sz="1200" dirty="0"/>
              <a:t>comma 3 </a:t>
            </a:r>
            <a:r>
              <a:rPr lang="it-IT" sz="1200" b="1" dirty="0"/>
              <a:t>presentano a ERPAC domanda di</a:t>
            </a:r>
          </a:p>
          <a:p>
            <a:r>
              <a:rPr lang="it-IT" sz="1200" b="1" dirty="0"/>
              <a:t>adesione al MESS e in esito alla positiva</a:t>
            </a:r>
          </a:p>
          <a:p>
            <a:r>
              <a:rPr lang="it-IT" sz="1200" b="1" dirty="0"/>
              <a:t>valutazione della stessa sottoscrivono con l’Ente</a:t>
            </a:r>
          </a:p>
          <a:p>
            <a:r>
              <a:rPr lang="it-IT" sz="1200" b="1" dirty="0"/>
              <a:t>regionale accordi di collaborazione</a:t>
            </a:r>
            <a:r>
              <a:rPr lang="it-IT" sz="1200" dirty="0"/>
              <a:t>, la cui durata</a:t>
            </a:r>
          </a:p>
          <a:p>
            <a:r>
              <a:rPr lang="it-IT" sz="1200" dirty="0"/>
              <a:t>può variare da un minimo di due anni a un</a:t>
            </a:r>
          </a:p>
          <a:p>
            <a:r>
              <a:rPr lang="it-IT" sz="1200" dirty="0"/>
              <a:t>massimo di cinque anni, aventi ad oggetto</a:t>
            </a:r>
          </a:p>
          <a:p>
            <a:r>
              <a:rPr lang="it-IT" sz="1200" b="1" dirty="0"/>
              <a:t>interventi di promozione, miglioramento della</a:t>
            </a:r>
          </a:p>
          <a:p>
            <a:r>
              <a:rPr lang="it-IT" sz="1200" b="1" dirty="0"/>
              <a:t>fruizione e valorizzazione delle collezioni e delle</a:t>
            </a:r>
          </a:p>
          <a:p>
            <a:r>
              <a:rPr lang="it-IT" sz="1200" b="1" dirty="0"/>
              <a:t>sedi, nonché la realizzazione di nuove</a:t>
            </a:r>
          </a:p>
          <a:p>
            <a:r>
              <a:rPr lang="it-IT" sz="1200" b="1" dirty="0"/>
              <a:t>progettualità</a:t>
            </a:r>
            <a:r>
              <a:rPr lang="it-IT" sz="1200" dirty="0"/>
              <a:t>. È data facoltà a ERPAC di gestire</a:t>
            </a:r>
          </a:p>
          <a:p>
            <a:r>
              <a:rPr lang="it-IT" sz="1200" dirty="0"/>
              <a:t>direttamente le attività contemplate nelle</a:t>
            </a:r>
          </a:p>
          <a:p>
            <a:r>
              <a:rPr lang="it-IT" sz="1200" dirty="0"/>
              <a:t>convenzioni.</a:t>
            </a:r>
          </a:p>
        </p:txBody>
      </p:sp>
      <p:sp>
        <p:nvSpPr>
          <p:cNvPr id="8" name="CasellaDiTesto 7"/>
          <p:cNvSpPr txBox="1"/>
          <p:nvPr/>
        </p:nvSpPr>
        <p:spPr>
          <a:xfrm>
            <a:off x="914400" y="755009"/>
            <a:ext cx="2835479" cy="369116"/>
          </a:xfrm>
          <a:prstGeom prst="rect">
            <a:avLst/>
          </a:prstGeom>
          <a:noFill/>
        </p:spPr>
        <p:txBody>
          <a:bodyPr wrap="square" rtlCol="0">
            <a:spAutoFit/>
          </a:bodyPr>
          <a:lstStyle/>
          <a:p>
            <a:r>
              <a:rPr lang="it-IT" b="1" dirty="0" smtClean="0">
                <a:solidFill>
                  <a:schemeClr val="tx2">
                    <a:lumMod val="60000"/>
                    <a:lumOff val="40000"/>
                  </a:schemeClr>
                </a:solidFill>
              </a:rPr>
              <a:t>1. il contesto</a:t>
            </a:r>
            <a:endParaRPr lang="it-IT" b="1" dirty="0">
              <a:solidFill>
                <a:schemeClr val="tx2">
                  <a:lumMod val="60000"/>
                  <a:lumOff val="40000"/>
                </a:schemeClr>
              </a:solidFill>
            </a:endParaRPr>
          </a:p>
        </p:txBody>
      </p:sp>
    </p:spTree>
    <p:extLst>
      <p:ext uri="{BB962C8B-B14F-4D97-AF65-F5344CB8AC3E}">
        <p14:creationId xmlns:p14="http://schemas.microsoft.com/office/powerpoint/2010/main" val="1622054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a:solidFill>
                  <a:schemeClr val="tx2">
                    <a:lumMod val="60000"/>
                    <a:lumOff val="40000"/>
                  </a:schemeClr>
                </a:solidFill>
              </a:rPr>
              <a:t>1</a:t>
            </a:r>
            <a:r>
              <a:rPr lang="it-IT" b="1" dirty="0" smtClean="0">
                <a:solidFill>
                  <a:schemeClr val="tx2">
                    <a:lumMod val="60000"/>
                    <a:lumOff val="40000"/>
                  </a:schemeClr>
                </a:solidFill>
              </a:rPr>
              <a:t>. </a:t>
            </a:r>
            <a:r>
              <a:rPr lang="it-IT" b="1" dirty="0">
                <a:solidFill>
                  <a:schemeClr val="tx2">
                    <a:lumMod val="60000"/>
                    <a:lumOff val="40000"/>
                  </a:schemeClr>
                </a:solidFill>
              </a:rPr>
              <a:t>i</a:t>
            </a:r>
            <a:r>
              <a:rPr lang="it-IT" b="1" dirty="0" smtClean="0">
                <a:solidFill>
                  <a:schemeClr val="tx2">
                    <a:lumMod val="60000"/>
                    <a:lumOff val="40000"/>
                  </a:schemeClr>
                </a:solidFill>
              </a:rPr>
              <a:t>l contesto</a:t>
            </a:r>
            <a:endParaRPr lang="it-IT" b="1" dirty="0">
              <a:solidFill>
                <a:schemeClr val="tx2">
                  <a:lumMod val="60000"/>
                  <a:lumOff val="40000"/>
                </a:schemeClr>
              </a:solidFill>
            </a:endParaRPr>
          </a:p>
        </p:txBody>
      </p:sp>
      <p:sp>
        <p:nvSpPr>
          <p:cNvPr id="16" name="CasellaDiTesto 15"/>
          <p:cNvSpPr txBox="1"/>
          <p:nvPr/>
        </p:nvSpPr>
        <p:spPr>
          <a:xfrm>
            <a:off x="1054071" y="2975703"/>
            <a:ext cx="2846809" cy="646331"/>
          </a:xfrm>
          <a:prstGeom prst="rect">
            <a:avLst/>
          </a:prstGeom>
          <a:noFill/>
        </p:spPr>
        <p:txBody>
          <a:bodyPr wrap="square" rtlCol="0">
            <a:spAutoFit/>
          </a:bodyPr>
          <a:lstStyle/>
          <a:p>
            <a:r>
              <a:rPr lang="it-IT" dirty="0" smtClean="0">
                <a:solidFill>
                  <a:schemeClr val="tx2">
                    <a:lumMod val="50000"/>
                  </a:schemeClr>
                </a:solidFill>
              </a:rPr>
              <a:t>Gli </a:t>
            </a:r>
            <a:r>
              <a:rPr lang="it-IT" b="1" dirty="0" smtClean="0">
                <a:solidFill>
                  <a:schemeClr val="tx2">
                    <a:lumMod val="60000"/>
                    <a:lumOff val="40000"/>
                  </a:schemeClr>
                </a:solidFill>
              </a:rPr>
              <a:t>attori / elementi </a:t>
            </a:r>
            <a:r>
              <a:rPr lang="it-IT" dirty="0" smtClean="0">
                <a:solidFill>
                  <a:schemeClr val="tx2">
                    <a:lumMod val="50000"/>
                  </a:schemeClr>
                </a:solidFill>
              </a:rPr>
              <a:t>che articolano il sistema</a:t>
            </a:r>
            <a:endParaRPr lang="it-IT" dirty="0">
              <a:solidFill>
                <a:schemeClr val="tx2">
                  <a:lumMod val="50000"/>
                </a:schemeClr>
              </a:solidFill>
            </a:endParaRPr>
          </a:p>
        </p:txBody>
      </p:sp>
      <p:sp>
        <p:nvSpPr>
          <p:cNvPr id="17" name="Titolo 1"/>
          <p:cNvSpPr>
            <a:spLocks noGrp="1"/>
          </p:cNvSpPr>
          <p:nvPr>
            <p:ph type="ctrTitle"/>
          </p:nvPr>
        </p:nvSpPr>
        <p:spPr>
          <a:xfrm>
            <a:off x="3749879" y="1526796"/>
            <a:ext cx="3899771" cy="4135771"/>
          </a:xfrm>
        </p:spPr>
        <p:txBody>
          <a:bodyPr>
            <a:noAutofit/>
          </a:bodyPr>
          <a:lstStyle/>
          <a:p>
            <a:pPr algn="l">
              <a:lnSpc>
                <a:spcPct val="100000"/>
              </a:lnSpc>
              <a:spcBef>
                <a:spcPts val="0"/>
              </a:spcBef>
              <a:spcAft>
                <a:spcPts val="600"/>
              </a:spcAft>
            </a:pPr>
            <a:r>
              <a:rPr lang="it-IT" sz="1200" b="1" dirty="0" smtClean="0">
                <a:latin typeface="+mn-lt"/>
              </a:rPr>
              <a:t>ERPAC - Ente </a:t>
            </a:r>
            <a:r>
              <a:rPr lang="it-IT" sz="1200" b="1" dirty="0">
                <a:latin typeface="+mn-lt"/>
              </a:rPr>
              <a:t>Regionale per il Patrimonio </a:t>
            </a:r>
            <a:r>
              <a:rPr lang="it-IT" sz="1200" b="1" dirty="0" smtClean="0">
                <a:latin typeface="+mn-lt"/>
              </a:rPr>
              <a:t>Culturale</a:t>
            </a:r>
            <a:r>
              <a:rPr lang="it-IT" sz="1200" dirty="0" smtClean="0">
                <a:latin typeface="+mn-lt"/>
              </a:rPr>
              <a:t/>
            </a:r>
            <a:br>
              <a:rPr lang="it-IT" sz="1200" dirty="0" smtClean="0">
                <a:latin typeface="+mn-lt"/>
              </a:rPr>
            </a:br>
            <a:r>
              <a:rPr lang="it-IT" sz="1200" i="1" dirty="0" smtClean="0">
                <a:latin typeface="+mn-lt"/>
              </a:rPr>
              <a:t>coordina le attività del MESS; è l’ente deputato all’implementazione della rete; riceve dalla Regione le risorse per l’attuazione degli accordi con i musei aderenti</a:t>
            </a:r>
            <a:r>
              <a:rPr lang="it-IT" sz="1200" dirty="0" smtClean="0">
                <a:latin typeface="+mn-lt"/>
              </a:rPr>
              <a:t/>
            </a:r>
            <a:br>
              <a:rPr lang="it-IT" sz="1200" dirty="0" smtClean="0">
                <a:latin typeface="+mn-lt"/>
              </a:rPr>
            </a:br>
            <a:r>
              <a:rPr lang="it-IT" sz="1200" dirty="0">
                <a:latin typeface="+mn-lt"/>
              </a:rPr>
              <a:t/>
            </a:r>
            <a:br>
              <a:rPr lang="it-IT" sz="1200" dirty="0">
                <a:latin typeface="+mn-lt"/>
              </a:rPr>
            </a:br>
            <a:r>
              <a:rPr lang="it-IT" sz="1200" b="1" dirty="0" smtClean="0">
                <a:latin typeface="+mn-lt"/>
              </a:rPr>
              <a:t>Musei Regionali</a:t>
            </a:r>
            <a:r>
              <a:rPr lang="it-IT" sz="1200" dirty="0" smtClean="0">
                <a:latin typeface="+mn-lt"/>
              </a:rPr>
              <a:t/>
            </a:r>
            <a:br>
              <a:rPr lang="it-IT" sz="1200" dirty="0" smtClean="0">
                <a:latin typeface="+mn-lt"/>
              </a:rPr>
            </a:br>
            <a:r>
              <a:rPr lang="it-IT" sz="1200" i="1" dirty="0" smtClean="0">
                <a:latin typeface="+mn-lt"/>
              </a:rPr>
              <a:t>sono i nodi della rete: progettano e realizzano le attività, beneficiano delle funzioni del MESS; selezionati su base tematica </a:t>
            </a:r>
            <a:r>
              <a:rPr lang="it-IT" sz="1200" dirty="0" smtClean="0">
                <a:latin typeface="+mn-lt"/>
              </a:rPr>
              <a:t/>
            </a:r>
            <a:br>
              <a:rPr lang="it-IT" sz="1200" dirty="0" smtClean="0">
                <a:latin typeface="+mn-lt"/>
              </a:rPr>
            </a:br>
            <a:r>
              <a:rPr lang="it-IT" sz="1200" dirty="0">
                <a:latin typeface="+mn-lt"/>
              </a:rPr>
              <a:t/>
            </a:r>
            <a:br>
              <a:rPr lang="it-IT" sz="1200" dirty="0">
                <a:latin typeface="+mn-lt"/>
              </a:rPr>
            </a:br>
            <a:r>
              <a:rPr lang="it-IT" sz="1200" b="1" dirty="0" smtClean="0">
                <a:latin typeface="+mn-lt"/>
              </a:rPr>
              <a:t>MESS – Museo Regionale Etnografico Storica </a:t>
            </a:r>
            <a:r>
              <a:rPr lang="it-IT" sz="1200" b="1" dirty="0">
                <a:latin typeface="+mn-lt"/>
              </a:rPr>
              <a:t>e </a:t>
            </a:r>
            <a:r>
              <a:rPr lang="it-IT" sz="1200" b="1" dirty="0" smtClean="0">
                <a:latin typeface="+mn-lt"/>
              </a:rPr>
              <a:t>Sociale</a:t>
            </a:r>
            <a:r>
              <a:rPr lang="it-IT" sz="1200" b="1" dirty="0">
                <a:latin typeface="+mn-lt"/>
              </a:rPr>
              <a:t/>
            </a:r>
            <a:br>
              <a:rPr lang="it-IT" sz="1200" b="1" dirty="0">
                <a:latin typeface="+mn-lt"/>
              </a:rPr>
            </a:br>
            <a:r>
              <a:rPr lang="it-IT" sz="1200" i="1" dirty="0">
                <a:latin typeface="+mn-lt"/>
              </a:rPr>
              <a:t>infrastruttura </a:t>
            </a:r>
            <a:r>
              <a:rPr lang="it-IT" sz="1200" i="1" dirty="0" smtClean="0">
                <a:latin typeface="+mn-lt"/>
              </a:rPr>
              <a:t>amministrativa; azioni e pratiche museali; processo di implementazione condiviso di standard degli standard di qualità</a:t>
            </a:r>
            <a:r>
              <a:rPr lang="it-IT" sz="1200" dirty="0">
                <a:latin typeface="+mn-lt"/>
              </a:rPr>
              <a:t/>
            </a:r>
            <a:br>
              <a:rPr lang="it-IT" sz="1200" dirty="0">
                <a:latin typeface="+mn-lt"/>
              </a:rPr>
            </a:br>
            <a:r>
              <a:rPr lang="it-IT" sz="1200" dirty="0">
                <a:latin typeface="+mn-lt"/>
              </a:rPr>
              <a:t/>
            </a:r>
            <a:br>
              <a:rPr lang="it-IT" sz="1200" dirty="0">
                <a:latin typeface="+mn-lt"/>
              </a:rPr>
            </a:br>
            <a:r>
              <a:rPr lang="it-IT" sz="1200" b="1" dirty="0" smtClean="0">
                <a:latin typeface="+mn-lt"/>
              </a:rPr>
              <a:t>Convenzioni</a:t>
            </a:r>
            <a:br>
              <a:rPr lang="it-IT" sz="1200" b="1" dirty="0" smtClean="0">
                <a:latin typeface="+mn-lt"/>
              </a:rPr>
            </a:br>
            <a:r>
              <a:rPr lang="it-IT" sz="1200" i="1" dirty="0" smtClean="0">
                <a:latin typeface="+mn-lt"/>
              </a:rPr>
              <a:t>strumento formale per declinare e implementare le progettualità </a:t>
            </a:r>
            <a:r>
              <a:rPr lang="it-IT" sz="1200" b="1" dirty="0" smtClean="0">
                <a:latin typeface="+mn-lt"/>
              </a:rPr>
              <a:t/>
            </a:r>
            <a:br>
              <a:rPr lang="it-IT" sz="1200" b="1" dirty="0" smtClean="0">
                <a:latin typeface="+mn-lt"/>
              </a:rPr>
            </a:br>
            <a:r>
              <a:rPr lang="it-IT" sz="1200" b="1" dirty="0">
                <a:latin typeface="+mn-lt"/>
              </a:rPr>
              <a:t/>
            </a:r>
            <a:br>
              <a:rPr lang="it-IT" sz="1200" b="1" dirty="0">
                <a:latin typeface="+mn-lt"/>
              </a:rPr>
            </a:br>
            <a:r>
              <a:rPr lang="it-IT" sz="1200" b="1" dirty="0" smtClean="0">
                <a:latin typeface="+mn-lt"/>
              </a:rPr>
              <a:t/>
            </a:r>
            <a:br>
              <a:rPr lang="it-IT" sz="1200" b="1" dirty="0" smtClean="0">
                <a:latin typeface="+mn-lt"/>
              </a:rPr>
            </a:br>
            <a:endParaRPr lang="it-IT" sz="1200" b="1" dirty="0">
              <a:latin typeface="+mn-lt"/>
            </a:endParaRPr>
          </a:p>
        </p:txBody>
      </p:sp>
      <p:cxnSp>
        <p:nvCxnSpPr>
          <p:cNvPr id="4" name="Connettore diritto 3"/>
          <p:cNvCxnSpPr/>
          <p:nvPr/>
        </p:nvCxnSpPr>
        <p:spPr>
          <a:xfrm>
            <a:off x="3598877" y="1658821"/>
            <a:ext cx="20972" cy="3280094"/>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020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674378" y="3145872"/>
            <a:ext cx="2835479" cy="369116"/>
          </a:xfrm>
          <a:prstGeom prst="rect">
            <a:avLst/>
          </a:prstGeom>
          <a:noFill/>
        </p:spPr>
        <p:txBody>
          <a:bodyPr wrap="square" rtlCol="0">
            <a:spAutoFit/>
          </a:bodyPr>
          <a:lstStyle/>
          <a:p>
            <a:r>
              <a:rPr lang="it-IT" b="1" dirty="0" smtClean="0">
                <a:solidFill>
                  <a:schemeClr val="tx2">
                    <a:lumMod val="60000"/>
                    <a:lumOff val="40000"/>
                  </a:schemeClr>
                </a:solidFill>
              </a:rPr>
              <a:t>2. il contenuto</a:t>
            </a:r>
            <a:endParaRPr lang="it-IT" b="1" dirty="0">
              <a:solidFill>
                <a:schemeClr val="tx2">
                  <a:lumMod val="60000"/>
                  <a:lumOff val="40000"/>
                </a:schemeClr>
              </a:solidFill>
            </a:endParaRPr>
          </a:p>
        </p:txBody>
      </p:sp>
    </p:spTree>
    <p:extLst>
      <p:ext uri="{BB962C8B-B14F-4D97-AF65-F5344CB8AC3E}">
        <p14:creationId xmlns:p14="http://schemas.microsoft.com/office/powerpoint/2010/main" val="3964215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smtClean="0">
                <a:solidFill>
                  <a:schemeClr val="tx2">
                    <a:lumMod val="60000"/>
                    <a:lumOff val="40000"/>
                  </a:schemeClr>
                </a:solidFill>
              </a:rPr>
              <a:t>2. il contenuto</a:t>
            </a:r>
            <a:endParaRPr lang="it-IT" b="1" dirty="0">
              <a:solidFill>
                <a:schemeClr val="tx2">
                  <a:lumMod val="60000"/>
                  <a:lumOff val="40000"/>
                </a:schemeClr>
              </a:solidFill>
            </a:endParaRPr>
          </a:p>
        </p:txBody>
      </p:sp>
      <p:sp>
        <p:nvSpPr>
          <p:cNvPr id="11" name="Rettangolo 10"/>
          <p:cNvSpPr/>
          <p:nvPr/>
        </p:nvSpPr>
        <p:spPr>
          <a:xfrm>
            <a:off x="2616250" y="3446431"/>
            <a:ext cx="4422107" cy="1277273"/>
          </a:xfrm>
          <a:prstGeom prst="rect">
            <a:avLst/>
          </a:prstGeom>
        </p:spPr>
        <p:txBody>
          <a:bodyPr wrap="square">
            <a:spAutoFit/>
          </a:bodyPr>
          <a:lstStyle/>
          <a:p>
            <a:pPr>
              <a:spcAft>
                <a:spcPts val="600"/>
              </a:spcAft>
            </a:pPr>
            <a:r>
              <a:rPr lang="it-IT" sz="1200" dirty="0" smtClean="0"/>
              <a:t>Tra settembre e dicembre 2022 un’indagine tramite </a:t>
            </a:r>
            <a:r>
              <a:rPr lang="it-IT" sz="1200" b="1" dirty="0">
                <a:solidFill>
                  <a:schemeClr val="tx2">
                    <a:lumMod val="60000"/>
                    <a:lumOff val="40000"/>
                  </a:schemeClr>
                </a:solidFill>
              </a:rPr>
              <a:t>questionario</a:t>
            </a:r>
            <a:r>
              <a:rPr lang="it-IT" sz="1200" dirty="0" smtClean="0"/>
              <a:t> è stata svolta su un campione di </a:t>
            </a:r>
            <a:r>
              <a:rPr lang="it-IT" sz="1200" b="1" dirty="0" smtClean="0">
                <a:solidFill>
                  <a:schemeClr val="tx2">
                    <a:lumMod val="60000"/>
                    <a:lumOff val="40000"/>
                  </a:schemeClr>
                </a:solidFill>
              </a:rPr>
              <a:t>46 musei </a:t>
            </a:r>
            <a:r>
              <a:rPr lang="it-IT" sz="1200" dirty="0" smtClean="0"/>
              <a:t>a tema etnografico, storico sociale della Regione.</a:t>
            </a:r>
          </a:p>
          <a:p>
            <a:pPr>
              <a:spcAft>
                <a:spcPts val="600"/>
              </a:spcAft>
            </a:pPr>
            <a:r>
              <a:rPr lang="it-IT" sz="1200" b="1" dirty="0">
                <a:solidFill>
                  <a:schemeClr val="tx2">
                    <a:lumMod val="60000"/>
                    <a:lumOff val="40000"/>
                  </a:schemeClr>
                </a:solidFill>
              </a:rPr>
              <a:t>Analisi dei bisogni e </a:t>
            </a:r>
            <a:r>
              <a:rPr lang="it-IT" sz="1200" b="1" dirty="0" smtClean="0">
                <a:solidFill>
                  <a:schemeClr val="tx2">
                    <a:lumMod val="60000"/>
                    <a:lumOff val="40000"/>
                  </a:schemeClr>
                </a:solidFill>
              </a:rPr>
              <a:t>lettura </a:t>
            </a:r>
            <a:r>
              <a:rPr lang="it-IT" sz="1200" b="1" dirty="0">
                <a:solidFill>
                  <a:schemeClr val="tx2">
                    <a:lumMod val="60000"/>
                    <a:lumOff val="40000"/>
                  </a:schemeClr>
                </a:solidFill>
              </a:rPr>
              <a:t>del contesto</a:t>
            </a:r>
            <a:r>
              <a:rPr lang="it-IT" sz="1200" dirty="0" smtClean="0"/>
              <a:t>: individuare i bisogni e descrivere forma e struttura del sistema museale regionale di natura etnografica e territoriale.  </a:t>
            </a:r>
            <a:endParaRPr lang="it-IT" sz="1200" dirty="0"/>
          </a:p>
        </p:txBody>
      </p:sp>
      <p:sp>
        <p:nvSpPr>
          <p:cNvPr id="8" name="Rettangolo 7"/>
          <p:cNvSpPr/>
          <p:nvPr/>
        </p:nvSpPr>
        <p:spPr>
          <a:xfrm>
            <a:off x="3199838" y="2315361"/>
            <a:ext cx="3254929" cy="1200329"/>
          </a:xfrm>
          <a:prstGeom prst="rect">
            <a:avLst/>
          </a:prstGeom>
        </p:spPr>
        <p:txBody>
          <a:bodyPr wrap="square">
            <a:spAutoFit/>
          </a:bodyPr>
          <a:lstStyle/>
          <a:p>
            <a:pPr>
              <a:spcAft>
                <a:spcPts val="600"/>
              </a:spcAft>
            </a:pPr>
            <a:r>
              <a:rPr lang="it-IT" b="1" dirty="0" smtClean="0">
                <a:solidFill>
                  <a:schemeClr val="tx2">
                    <a:lumMod val="60000"/>
                    <a:lumOff val="40000"/>
                  </a:schemeClr>
                </a:solidFill>
              </a:rPr>
              <a:t>131 musei </a:t>
            </a:r>
            <a:r>
              <a:rPr lang="it-IT" dirty="0" smtClean="0"/>
              <a:t>potenzialmente interessati dal progetto MESS</a:t>
            </a:r>
            <a:br>
              <a:rPr lang="it-IT" dirty="0" smtClean="0"/>
            </a:br>
            <a:r>
              <a:rPr lang="it-IT" dirty="0" smtClean="0"/>
              <a:t/>
            </a:r>
            <a:br>
              <a:rPr lang="it-IT" dirty="0" smtClean="0"/>
            </a:br>
            <a:endParaRPr lang="it-IT" dirty="0"/>
          </a:p>
        </p:txBody>
      </p:sp>
    </p:spTree>
    <p:extLst>
      <p:ext uri="{BB962C8B-B14F-4D97-AF65-F5344CB8AC3E}">
        <p14:creationId xmlns:p14="http://schemas.microsoft.com/office/powerpoint/2010/main" val="325203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8">
            <a:extLst>
              <a:ext uri="{FF2B5EF4-FFF2-40B4-BE49-F238E27FC236}">
                <a16:creationId xmlns:a16="http://schemas.microsoft.com/office/drawing/2014/main" id="{F41BE576-A067-E742-8B7A-E72B79F4AE56}"/>
              </a:ext>
            </a:extLst>
          </p:cNvPr>
          <p:cNvSpPr txBox="1">
            <a:spLocks/>
          </p:cNvSpPr>
          <p:nvPr/>
        </p:nvSpPr>
        <p:spPr>
          <a:xfrm>
            <a:off x="961002" y="1432043"/>
            <a:ext cx="5446469" cy="11163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smtClean="0">
                <a:solidFill>
                  <a:schemeClr val="tx2">
                    <a:lumMod val="75000"/>
                  </a:schemeClr>
                </a:solidFill>
                <a:ea typeface="+mj-ea"/>
                <a:cs typeface="Arial Narrow" panose="020B0604020202020204" pitchFamily="34" charset="0"/>
              </a:rPr>
              <a:t>0. temi di riferimento/ suggestioni</a:t>
            </a:r>
            <a:endParaRPr lang="it-IT" b="1" dirty="0">
              <a:solidFill>
                <a:schemeClr val="accent5">
                  <a:lumMod val="50000"/>
                </a:schemeClr>
              </a:solidFill>
              <a:cs typeface="Arial Narrow" panose="020B0604020202020204" pitchFamily="34" charset="0"/>
            </a:endParaRPr>
          </a:p>
        </p:txBody>
      </p:sp>
      <p:sp>
        <p:nvSpPr>
          <p:cNvPr id="6" name="Sottotitolo 8">
            <a:extLst>
              <a:ext uri="{FF2B5EF4-FFF2-40B4-BE49-F238E27FC236}">
                <a16:creationId xmlns:a16="http://schemas.microsoft.com/office/drawing/2014/main" id="{F41BE576-A067-E742-8B7A-E72B79F4AE56}"/>
              </a:ext>
            </a:extLst>
          </p:cNvPr>
          <p:cNvSpPr txBox="1">
            <a:spLocks/>
          </p:cNvSpPr>
          <p:nvPr/>
        </p:nvSpPr>
        <p:spPr>
          <a:xfrm>
            <a:off x="961002" y="2405771"/>
            <a:ext cx="7830660" cy="3474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2900" algn="l">
              <a:spcBef>
                <a:spcPts val="0"/>
              </a:spcBef>
              <a:spcAft>
                <a:spcPts val="600"/>
              </a:spcAft>
            </a:pPr>
            <a:endParaRPr lang="it-IT" sz="1600" dirty="0">
              <a:solidFill>
                <a:schemeClr val="accent5">
                  <a:lumMod val="50000"/>
                </a:schemeClr>
              </a:solidFill>
              <a:cs typeface="Arial Narrow" panose="020B0604020202020204" pitchFamily="34" charset="0"/>
            </a:endParaRPr>
          </a:p>
        </p:txBody>
      </p:sp>
      <p:sp>
        <p:nvSpPr>
          <p:cNvPr id="2" name="CasellaDiTesto 1"/>
          <p:cNvSpPr txBox="1"/>
          <p:nvPr/>
        </p:nvSpPr>
        <p:spPr>
          <a:xfrm>
            <a:off x="1621411" y="2548384"/>
            <a:ext cx="6509841" cy="2893100"/>
          </a:xfrm>
          <a:prstGeom prst="rect">
            <a:avLst/>
          </a:prstGeom>
          <a:noFill/>
        </p:spPr>
        <p:txBody>
          <a:bodyPr wrap="square" rtlCol="0">
            <a:spAutoFit/>
          </a:bodyPr>
          <a:lstStyle/>
          <a:p>
            <a:r>
              <a:rPr lang="it-IT" sz="1400" b="1" dirty="0" smtClean="0">
                <a:solidFill>
                  <a:schemeClr val="tx2">
                    <a:lumMod val="75000"/>
                  </a:schemeClr>
                </a:solidFill>
              </a:rPr>
              <a:t>Lavorare con un approccio critico in ambito patrimoniale (antropologia del patrimonio) </a:t>
            </a:r>
            <a:r>
              <a:rPr lang="it-IT" sz="1400" dirty="0" smtClean="0">
                <a:sym typeface="Wingdings" panose="05000000000000000000" pitchFamily="2" charset="2"/>
              </a:rPr>
              <a:t> quali progetti, quali prospettive in Friuli Venezia Giulia</a:t>
            </a:r>
          </a:p>
          <a:p>
            <a:endParaRPr lang="it-IT" sz="1400" dirty="0" smtClean="0">
              <a:sym typeface="Wingdings" panose="05000000000000000000" pitchFamily="2" charset="2"/>
            </a:endParaRPr>
          </a:p>
          <a:p>
            <a:endParaRPr lang="it-IT" sz="1400" dirty="0" smtClean="0">
              <a:sym typeface="Wingdings" panose="05000000000000000000" pitchFamily="2" charset="2"/>
            </a:endParaRPr>
          </a:p>
          <a:p>
            <a:r>
              <a:rPr lang="it-IT" sz="1400" b="1" dirty="0" smtClean="0">
                <a:solidFill>
                  <a:schemeClr val="tx2">
                    <a:lumMod val="75000"/>
                  </a:schemeClr>
                </a:solidFill>
                <a:sym typeface="Wingdings" panose="05000000000000000000" pitchFamily="2" charset="2"/>
              </a:rPr>
              <a:t>Costruire nuove narrazione e pratiche patrimoniali </a:t>
            </a:r>
          </a:p>
          <a:p>
            <a:r>
              <a:rPr lang="it-IT" sz="1400" dirty="0">
                <a:sym typeface="Wingdings" panose="05000000000000000000" pitchFamily="2" charset="2"/>
              </a:rPr>
              <a:t> </a:t>
            </a:r>
            <a:r>
              <a:rPr lang="it-IT" sz="1400" dirty="0" smtClean="0">
                <a:sym typeface="Wingdings" panose="05000000000000000000" pitchFamily="2" charset="2"/>
              </a:rPr>
              <a:t> </a:t>
            </a:r>
            <a:r>
              <a:rPr lang="it-IT" sz="1400" dirty="0">
                <a:sym typeface="Wingdings" panose="05000000000000000000" pitchFamily="2" charset="2"/>
              </a:rPr>
              <a:t>come superare una certa narrazione retorica e stereotipata? </a:t>
            </a:r>
          </a:p>
          <a:p>
            <a:r>
              <a:rPr lang="it-IT" sz="1400" dirty="0" smtClean="0">
                <a:sym typeface="Wingdings" panose="05000000000000000000" pitchFamily="2" charset="2"/>
              </a:rPr>
              <a:t> come innovare linguaggi e pratiche superando un certa autoreferenzialità dell’azione culturale?</a:t>
            </a:r>
          </a:p>
          <a:p>
            <a:r>
              <a:rPr lang="it-IT" sz="1400" dirty="0" smtClean="0">
                <a:sym typeface="Wingdings" panose="05000000000000000000" pitchFamily="2" charset="2"/>
              </a:rPr>
              <a:t>  come gestire sistemi e relazioni di potere interne al campo patrimoniale per costruire un’azione progettuale efficace e sostenibile? </a:t>
            </a:r>
          </a:p>
          <a:p>
            <a:endParaRPr lang="it-IT" sz="1400" dirty="0">
              <a:sym typeface="Wingdings" panose="05000000000000000000" pitchFamily="2" charset="2"/>
            </a:endParaRPr>
          </a:p>
          <a:p>
            <a:endParaRPr lang="it-IT" sz="1400" dirty="0" smtClean="0">
              <a:sym typeface="Wingdings" panose="05000000000000000000" pitchFamily="2" charset="2"/>
            </a:endParaRPr>
          </a:p>
          <a:p>
            <a:endParaRPr lang="it-IT" sz="1400" dirty="0" smtClean="0">
              <a:sym typeface="Wingdings" panose="05000000000000000000" pitchFamily="2" charset="2"/>
            </a:endParaRPr>
          </a:p>
        </p:txBody>
      </p:sp>
    </p:spTree>
    <p:extLst>
      <p:ext uri="{BB962C8B-B14F-4D97-AF65-F5344CB8AC3E}">
        <p14:creationId xmlns:p14="http://schemas.microsoft.com/office/powerpoint/2010/main" val="367130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a:solidFill>
                  <a:schemeClr val="tx2">
                    <a:lumMod val="60000"/>
                    <a:lumOff val="40000"/>
                  </a:schemeClr>
                </a:solidFill>
              </a:rPr>
              <a:t>2</a:t>
            </a:r>
            <a:r>
              <a:rPr lang="it-IT" b="1" dirty="0" smtClean="0">
                <a:solidFill>
                  <a:schemeClr val="tx2">
                    <a:lumMod val="60000"/>
                    <a:lumOff val="40000"/>
                  </a:schemeClr>
                </a:solidFill>
              </a:rPr>
              <a:t>. il contenuto</a:t>
            </a:r>
            <a:endParaRPr lang="it-IT" b="1" dirty="0">
              <a:solidFill>
                <a:schemeClr val="tx2">
                  <a:lumMod val="60000"/>
                  <a:lumOff val="40000"/>
                </a:schemeClr>
              </a:solidFill>
            </a:endParaRPr>
          </a:p>
        </p:txBody>
      </p:sp>
      <p:pic>
        <p:nvPicPr>
          <p:cNvPr id="8" name="Immagin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58734" y="755009"/>
            <a:ext cx="5385266" cy="5169286"/>
          </a:xfrm>
          <a:prstGeom prst="rect">
            <a:avLst/>
          </a:prstGeom>
        </p:spPr>
      </p:pic>
      <p:sp>
        <p:nvSpPr>
          <p:cNvPr id="4" name="CasellaDiTesto 3"/>
          <p:cNvSpPr txBox="1"/>
          <p:nvPr/>
        </p:nvSpPr>
        <p:spPr>
          <a:xfrm>
            <a:off x="788565" y="3108819"/>
            <a:ext cx="2785144" cy="461665"/>
          </a:xfrm>
          <a:prstGeom prst="rect">
            <a:avLst/>
          </a:prstGeom>
          <a:noFill/>
        </p:spPr>
        <p:txBody>
          <a:bodyPr wrap="square" rtlCol="0">
            <a:spAutoFit/>
          </a:bodyPr>
          <a:lstStyle/>
          <a:p>
            <a:pPr>
              <a:spcAft>
                <a:spcPts val="600"/>
              </a:spcAft>
            </a:pPr>
            <a:r>
              <a:rPr lang="it-IT" sz="1200" dirty="0" smtClean="0"/>
              <a:t>La distribuzione dei 46 musei coinvolti nell’indagine</a:t>
            </a:r>
          </a:p>
        </p:txBody>
      </p:sp>
    </p:spTree>
    <p:extLst>
      <p:ext uri="{BB962C8B-B14F-4D97-AF65-F5344CB8AC3E}">
        <p14:creationId xmlns:p14="http://schemas.microsoft.com/office/powerpoint/2010/main" val="15823466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a:solidFill>
                  <a:schemeClr val="tx2">
                    <a:lumMod val="60000"/>
                    <a:lumOff val="40000"/>
                  </a:schemeClr>
                </a:solidFill>
              </a:rPr>
              <a:t>2</a:t>
            </a:r>
            <a:r>
              <a:rPr lang="it-IT" b="1" dirty="0" smtClean="0">
                <a:solidFill>
                  <a:schemeClr val="tx2">
                    <a:lumMod val="60000"/>
                    <a:lumOff val="40000"/>
                  </a:schemeClr>
                </a:solidFill>
              </a:rPr>
              <a:t>. il contenuto</a:t>
            </a:r>
            <a:endParaRPr lang="it-IT" b="1" dirty="0">
              <a:solidFill>
                <a:schemeClr val="tx2">
                  <a:lumMod val="60000"/>
                  <a:lumOff val="40000"/>
                </a:schemeClr>
              </a:solidFill>
            </a:endParaRPr>
          </a:p>
        </p:txBody>
      </p:sp>
      <p:sp>
        <p:nvSpPr>
          <p:cNvPr id="8" name="CasellaDiTesto 7"/>
          <p:cNvSpPr txBox="1"/>
          <p:nvPr/>
        </p:nvSpPr>
        <p:spPr>
          <a:xfrm>
            <a:off x="2709644" y="1943952"/>
            <a:ext cx="4043493" cy="3247043"/>
          </a:xfrm>
          <a:prstGeom prst="rect">
            <a:avLst/>
          </a:prstGeom>
          <a:noFill/>
        </p:spPr>
        <p:txBody>
          <a:bodyPr wrap="square" rtlCol="0">
            <a:spAutoFit/>
          </a:bodyPr>
          <a:lstStyle/>
          <a:p>
            <a:pPr>
              <a:spcAft>
                <a:spcPts val="600"/>
              </a:spcAft>
            </a:pPr>
            <a:r>
              <a:rPr lang="it-IT" sz="1200" dirty="0" smtClean="0"/>
              <a:t>Lo strumento del </a:t>
            </a:r>
            <a:r>
              <a:rPr lang="it-IT" sz="1200" b="1" dirty="0" smtClean="0"/>
              <a:t>questionario</a:t>
            </a:r>
            <a:r>
              <a:rPr lang="it-IT" sz="1200" dirty="0" smtClean="0"/>
              <a:t> è stato ritenuto essere quello più idoneo per </a:t>
            </a:r>
            <a:r>
              <a:rPr lang="it-IT" sz="1200" b="1" dirty="0" smtClean="0"/>
              <a:t>raccogliere informazioni</a:t>
            </a:r>
            <a:r>
              <a:rPr lang="it-IT" sz="1200" dirty="0" smtClean="0"/>
              <a:t> e avviare una prima </a:t>
            </a:r>
            <a:r>
              <a:rPr lang="it-IT" sz="1200" b="1" dirty="0" smtClean="0"/>
              <a:t>fase di attivazione e coinvolgimento dei musei </a:t>
            </a:r>
            <a:r>
              <a:rPr lang="it-IT" sz="1200" dirty="0" smtClean="0"/>
              <a:t>potenzialmente interessati dal progetto MESS.</a:t>
            </a:r>
          </a:p>
          <a:p>
            <a:pPr>
              <a:spcAft>
                <a:spcPts val="600"/>
              </a:spcAft>
            </a:pPr>
            <a:r>
              <a:rPr lang="it-IT" sz="1200" b="1" dirty="0" smtClean="0"/>
              <a:t>Obiettivi e le finalità </a:t>
            </a:r>
            <a:r>
              <a:rPr lang="it-IT" sz="1200" dirty="0" smtClean="0"/>
              <a:t>dell’indagine sono stati i seguenti:  </a:t>
            </a:r>
          </a:p>
          <a:p>
            <a:pPr marL="628650" lvl="1" indent="-171450">
              <a:spcAft>
                <a:spcPts val="600"/>
              </a:spcAft>
              <a:buFont typeface="Arial" panose="020B0604020202020204" pitchFamily="34" charset="0"/>
              <a:buChar char="•"/>
            </a:pPr>
            <a:r>
              <a:rPr lang="it-IT" sz="1200" b="1" dirty="0" smtClean="0"/>
              <a:t>Conoscenza e descrizione musei etnografici / storico sociali FVG</a:t>
            </a:r>
            <a:r>
              <a:rPr lang="it-IT" sz="1200" dirty="0" smtClean="0"/>
              <a:t>: stato dell’arte e punti di forza.</a:t>
            </a:r>
          </a:p>
          <a:p>
            <a:pPr marL="628650" lvl="1" indent="-171450">
              <a:spcAft>
                <a:spcPts val="600"/>
              </a:spcAft>
              <a:buFont typeface="Arial" panose="020B0604020202020204" pitchFamily="34" charset="0"/>
              <a:buChar char="•"/>
            </a:pPr>
            <a:r>
              <a:rPr lang="it-IT" sz="1200" b="1" dirty="0" smtClean="0"/>
              <a:t>Elaborazione di indici / categorie funzionali </a:t>
            </a:r>
            <a:r>
              <a:rPr lang="it-IT" sz="1200" dirty="0" smtClean="0"/>
              <a:t>all’individuazione dei criteri e delle modalità di ammissione al MESS.</a:t>
            </a:r>
          </a:p>
          <a:p>
            <a:pPr marL="628650" lvl="1" indent="-171450">
              <a:spcAft>
                <a:spcPts val="600"/>
              </a:spcAft>
              <a:buFont typeface="Arial" panose="020B0604020202020204" pitchFamily="34" charset="0"/>
              <a:buChar char="•"/>
            </a:pPr>
            <a:r>
              <a:rPr lang="it-IT" sz="1200" b="1" dirty="0" smtClean="0"/>
              <a:t>Capire il reale peso, la funzione, il ruolo</a:t>
            </a:r>
            <a:r>
              <a:rPr lang="it-IT" sz="1200" dirty="0" smtClean="0"/>
              <a:t> che i musei hanno sul territorio per individuare hub di sistema e ottimizzare azione MESS.</a:t>
            </a:r>
          </a:p>
          <a:p>
            <a:pPr marL="628650" lvl="1" indent="-171450">
              <a:spcAft>
                <a:spcPts val="600"/>
              </a:spcAft>
              <a:buFont typeface="Arial" panose="020B0604020202020204" pitchFamily="34" charset="0"/>
              <a:buChar char="•"/>
            </a:pPr>
            <a:r>
              <a:rPr lang="it-IT" sz="1200" b="1" dirty="0" smtClean="0"/>
              <a:t>Circoscrizione bisogni, priorità, ambiti di interesse specifici</a:t>
            </a:r>
            <a:r>
              <a:rPr lang="it-IT" sz="1200" dirty="0" smtClean="0"/>
              <a:t>; azioni e temi prioritari MESS</a:t>
            </a:r>
            <a:r>
              <a:rPr lang="it-IT" sz="1200" dirty="0"/>
              <a:t>.</a:t>
            </a:r>
            <a:endParaRPr lang="it-IT" sz="1200" dirty="0" smtClean="0"/>
          </a:p>
        </p:txBody>
      </p:sp>
    </p:spTree>
    <p:extLst>
      <p:ext uri="{BB962C8B-B14F-4D97-AF65-F5344CB8AC3E}">
        <p14:creationId xmlns:p14="http://schemas.microsoft.com/office/powerpoint/2010/main" val="3847813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a:solidFill>
                  <a:schemeClr val="tx2">
                    <a:lumMod val="60000"/>
                    <a:lumOff val="40000"/>
                  </a:schemeClr>
                </a:solidFill>
              </a:rPr>
              <a:t>2</a:t>
            </a:r>
            <a:r>
              <a:rPr lang="it-IT" b="1" dirty="0" smtClean="0">
                <a:solidFill>
                  <a:schemeClr val="tx2">
                    <a:lumMod val="60000"/>
                    <a:lumOff val="40000"/>
                  </a:schemeClr>
                </a:solidFill>
              </a:rPr>
              <a:t>. il contenuto</a:t>
            </a:r>
            <a:endParaRPr lang="it-IT" b="1" dirty="0">
              <a:solidFill>
                <a:schemeClr val="tx2">
                  <a:lumMod val="60000"/>
                  <a:lumOff val="40000"/>
                </a:schemeClr>
              </a:solidFill>
            </a:endParaRPr>
          </a:p>
        </p:txBody>
      </p:sp>
      <p:sp>
        <p:nvSpPr>
          <p:cNvPr id="8" name="CasellaDiTesto 7"/>
          <p:cNvSpPr txBox="1"/>
          <p:nvPr/>
        </p:nvSpPr>
        <p:spPr>
          <a:xfrm>
            <a:off x="2780392" y="3318091"/>
            <a:ext cx="4043493" cy="2277547"/>
          </a:xfrm>
          <a:prstGeom prst="rect">
            <a:avLst/>
          </a:prstGeom>
          <a:noFill/>
        </p:spPr>
        <p:txBody>
          <a:bodyPr wrap="square" rtlCol="0">
            <a:spAutoFit/>
          </a:bodyPr>
          <a:lstStyle/>
          <a:p>
            <a:pPr>
              <a:spcAft>
                <a:spcPts val="600"/>
              </a:spcAft>
            </a:pPr>
            <a:r>
              <a:rPr lang="it-IT" sz="1200" b="1" dirty="0"/>
              <a:t>Il tracciato è stato elaborato a partire dalle indicazioni </a:t>
            </a:r>
            <a:r>
              <a:rPr lang="it-IT" sz="1200" dirty="0"/>
              <a:t>contenute nel </a:t>
            </a:r>
            <a:r>
              <a:rPr lang="it-IT" sz="1200" i="1" dirty="0"/>
              <a:t>Decreto 21 febbraio 2018, n. 113 - Adozione dei </a:t>
            </a:r>
            <a:r>
              <a:rPr lang="it-IT" sz="1200" b="1" i="1" dirty="0"/>
              <a:t>livelli minimi uniformi di qualità per i musei e i luoghi della cultura di appartenenza pubblica e attivazione del Sistema museale nazionale</a:t>
            </a:r>
            <a:r>
              <a:rPr lang="it-IT" sz="1200" dirty="0"/>
              <a:t>.</a:t>
            </a:r>
          </a:p>
          <a:p>
            <a:pPr>
              <a:spcAft>
                <a:spcPts val="600"/>
              </a:spcAft>
            </a:pPr>
            <a:r>
              <a:rPr lang="it-IT" sz="1200" b="1" dirty="0"/>
              <a:t>Interrogativi specifici sono stati integrati per valorizzare le specificità del contesto d’indagine ed essere quindi il più possibile funzionali alla mappatura dei bisogni.</a:t>
            </a:r>
          </a:p>
          <a:p>
            <a:pPr>
              <a:spcAft>
                <a:spcPts val="600"/>
              </a:spcAft>
            </a:pPr>
            <a:r>
              <a:rPr lang="it-IT" sz="1200" dirty="0"/>
              <a:t>Vista la densità di contenuti ed interrogativi proposti, il questionario è stato elaborato in 3 moduli corrispondenti alle sezioni dei </a:t>
            </a:r>
            <a:r>
              <a:rPr lang="it-IT" sz="1200" i="1" dirty="0"/>
              <a:t>livelli minimi uniformi</a:t>
            </a:r>
            <a:r>
              <a:rPr lang="it-IT" sz="1200" i="1" dirty="0" smtClean="0"/>
              <a:t>.</a:t>
            </a:r>
            <a:endParaRPr lang="it-IT" sz="1200" i="1" dirty="0"/>
          </a:p>
        </p:txBody>
      </p:sp>
      <p:sp>
        <p:nvSpPr>
          <p:cNvPr id="9" name="Rettangolo 8"/>
          <p:cNvSpPr/>
          <p:nvPr/>
        </p:nvSpPr>
        <p:spPr>
          <a:xfrm>
            <a:off x="3174673" y="2038526"/>
            <a:ext cx="3254929" cy="1554272"/>
          </a:xfrm>
          <a:prstGeom prst="rect">
            <a:avLst/>
          </a:prstGeom>
        </p:spPr>
        <p:txBody>
          <a:bodyPr wrap="square">
            <a:spAutoFit/>
          </a:bodyPr>
          <a:lstStyle/>
          <a:p>
            <a:pPr>
              <a:spcAft>
                <a:spcPts val="600"/>
              </a:spcAft>
            </a:pPr>
            <a:r>
              <a:rPr lang="it-IT" b="1" dirty="0" smtClean="0">
                <a:solidFill>
                  <a:schemeClr val="tx2">
                    <a:lumMod val="60000"/>
                    <a:lumOff val="40000"/>
                  </a:schemeClr>
                </a:solidFill>
              </a:rPr>
              <a:t>costruire la metodologia:</a:t>
            </a:r>
            <a:r>
              <a:rPr lang="it-IT" dirty="0" smtClean="0"/>
              <a:t> dai livelli uniformi di qualità alla definizione degli indicatori</a:t>
            </a:r>
            <a:endParaRPr lang="it-IT" dirty="0"/>
          </a:p>
          <a:p>
            <a:pPr>
              <a:spcAft>
                <a:spcPts val="600"/>
              </a:spcAft>
            </a:pPr>
            <a:r>
              <a:rPr lang="it-IT" dirty="0" smtClean="0"/>
              <a:t/>
            </a:r>
            <a:br>
              <a:rPr lang="it-IT" dirty="0" smtClean="0"/>
            </a:br>
            <a:endParaRPr lang="it-IT" dirty="0"/>
          </a:p>
        </p:txBody>
      </p:sp>
    </p:spTree>
    <p:extLst>
      <p:ext uri="{BB962C8B-B14F-4D97-AF65-F5344CB8AC3E}">
        <p14:creationId xmlns:p14="http://schemas.microsoft.com/office/powerpoint/2010/main" val="4016633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smtClean="0">
                <a:solidFill>
                  <a:schemeClr val="tx2">
                    <a:lumMod val="60000"/>
                    <a:lumOff val="40000"/>
                  </a:schemeClr>
                </a:solidFill>
              </a:rPr>
              <a:t>2. il contenuto</a:t>
            </a:r>
            <a:endParaRPr lang="it-IT" b="1" dirty="0">
              <a:solidFill>
                <a:schemeClr val="tx2">
                  <a:lumMod val="60000"/>
                  <a:lumOff val="40000"/>
                </a:schemeClr>
              </a:solidFill>
            </a:endParaRPr>
          </a:p>
        </p:txBody>
      </p:sp>
      <p:sp>
        <p:nvSpPr>
          <p:cNvPr id="9" name="Rettangolo 8"/>
          <p:cNvSpPr/>
          <p:nvPr/>
        </p:nvSpPr>
        <p:spPr>
          <a:xfrm>
            <a:off x="3266956" y="2759978"/>
            <a:ext cx="3254929" cy="2108269"/>
          </a:xfrm>
          <a:prstGeom prst="rect">
            <a:avLst/>
          </a:prstGeom>
        </p:spPr>
        <p:txBody>
          <a:bodyPr wrap="square">
            <a:spAutoFit/>
          </a:bodyPr>
          <a:lstStyle/>
          <a:p>
            <a:pPr>
              <a:spcAft>
                <a:spcPts val="600"/>
              </a:spcAft>
            </a:pPr>
            <a:r>
              <a:rPr lang="it-IT" b="1" dirty="0" smtClean="0">
                <a:solidFill>
                  <a:schemeClr val="tx2">
                    <a:lumMod val="60000"/>
                    <a:lumOff val="40000"/>
                  </a:schemeClr>
                </a:solidFill>
              </a:rPr>
              <a:t>3 moduli </a:t>
            </a:r>
            <a:r>
              <a:rPr lang="it-IT" dirty="0" smtClean="0"/>
              <a:t>di questionario e</a:t>
            </a:r>
            <a:br>
              <a:rPr lang="it-IT" dirty="0" smtClean="0"/>
            </a:br>
            <a:r>
              <a:rPr lang="it-IT" b="1" dirty="0">
                <a:solidFill>
                  <a:schemeClr val="tx2">
                    <a:lumMod val="60000"/>
                    <a:lumOff val="40000"/>
                  </a:schemeClr>
                </a:solidFill>
              </a:rPr>
              <a:t>18 </a:t>
            </a:r>
            <a:r>
              <a:rPr lang="it-IT" b="1" dirty="0" smtClean="0">
                <a:solidFill>
                  <a:schemeClr val="tx2">
                    <a:lumMod val="60000"/>
                    <a:lumOff val="40000"/>
                  </a:schemeClr>
                </a:solidFill>
              </a:rPr>
              <a:t>indicatori micro </a:t>
            </a:r>
            <a:r>
              <a:rPr lang="it-IT" dirty="0" smtClean="0"/>
              <a:t>per descrivere e conoscere i musei</a:t>
            </a:r>
            <a:br>
              <a:rPr lang="it-IT" dirty="0" smtClean="0"/>
            </a:br>
            <a:r>
              <a:rPr lang="it-IT" b="1" dirty="0">
                <a:solidFill>
                  <a:schemeClr val="tx2">
                    <a:lumMod val="60000"/>
                    <a:lumOff val="40000"/>
                  </a:schemeClr>
                </a:solidFill>
              </a:rPr>
              <a:t>4 ambiti tematici </a:t>
            </a:r>
            <a:r>
              <a:rPr lang="it-IT" dirty="0"/>
              <a:t>per organizzare funzioni e strategie</a:t>
            </a:r>
          </a:p>
          <a:p>
            <a:pPr>
              <a:spcAft>
                <a:spcPts val="600"/>
              </a:spcAft>
            </a:pPr>
            <a:r>
              <a:rPr lang="it-IT" dirty="0" smtClean="0"/>
              <a:t/>
            </a:r>
            <a:br>
              <a:rPr lang="it-IT" dirty="0" smtClean="0"/>
            </a:br>
            <a:endParaRPr lang="it-IT" dirty="0"/>
          </a:p>
        </p:txBody>
      </p:sp>
    </p:spTree>
    <p:extLst>
      <p:ext uri="{BB962C8B-B14F-4D97-AF65-F5344CB8AC3E}">
        <p14:creationId xmlns:p14="http://schemas.microsoft.com/office/powerpoint/2010/main" val="2902885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a:solidFill>
                  <a:schemeClr val="tx2">
                    <a:lumMod val="60000"/>
                    <a:lumOff val="40000"/>
                  </a:schemeClr>
                </a:solidFill>
              </a:rPr>
              <a:t>2</a:t>
            </a:r>
            <a:r>
              <a:rPr lang="it-IT" b="1" dirty="0" smtClean="0">
                <a:solidFill>
                  <a:schemeClr val="tx2">
                    <a:lumMod val="60000"/>
                    <a:lumOff val="40000"/>
                  </a:schemeClr>
                </a:solidFill>
              </a:rPr>
              <a:t>. il contenuto</a:t>
            </a:r>
            <a:endParaRPr lang="it-IT" b="1" dirty="0">
              <a:solidFill>
                <a:schemeClr val="tx2">
                  <a:lumMod val="60000"/>
                  <a:lumOff val="40000"/>
                </a:schemeClr>
              </a:solidFill>
            </a:endParaRPr>
          </a:p>
        </p:txBody>
      </p:sp>
      <p:graphicFrame>
        <p:nvGraphicFramePr>
          <p:cNvPr id="4" name="Diagramma 3"/>
          <p:cNvGraphicFramePr/>
          <p:nvPr>
            <p:extLst>
              <p:ext uri="{D42A27DB-BD31-4B8C-83A1-F6EECF244321}">
                <p14:modId xmlns:p14="http://schemas.microsoft.com/office/powerpoint/2010/main" val="607525215"/>
              </p:ext>
            </p:extLst>
          </p:nvPr>
        </p:nvGraphicFramePr>
        <p:xfrm>
          <a:off x="4085647" y="922789"/>
          <a:ext cx="4636745" cy="5344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1010192" y="1403278"/>
            <a:ext cx="3561808" cy="646331"/>
          </a:xfrm>
          <a:prstGeom prst="rect">
            <a:avLst/>
          </a:prstGeom>
          <a:solidFill>
            <a:schemeClr val="tx2">
              <a:lumMod val="75000"/>
            </a:schemeClr>
          </a:solidFill>
        </p:spPr>
        <p:txBody>
          <a:bodyPr wrap="square" rtlCol="0">
            <a:spAutoFit/>
          </a:bodyPr>
          <a:lstStyle/>
          <a:p>
            <a:r>
              <a:rPr lang="it-IT" sz="1200" dirty="0" smtClean="0">
                <a:solidFill>
                  <a:schemeClr val="bg1"/>
                </a:solidFill>
              </a:rPr>
              <a:t>Il lavoro di analisi ha permesso di </a:t>
            </a:r>
            <a:r>
              <a:rPr lang="it-IT" sz="1200" b="1" dirty="0" smtClean="0">
                <a:solidFill>
                  <a:schemeClr val="bg1"/>
                </a:solidFill>
              </a:rPr>
              <a:t>mettere in correlazione il dato</a:t>
            </a:r>
            <a:r>
              <a:rPr lang="it-IT" sz="1200" dirty="0" smtClean="0">
                <a:solidFill>
                  <a:schemeClr val="bg1"/>
                </a:solidFill>
              </a:rPr>
              <a:t> raccolto dal questionario </a:t>
            </a:r>
            <a:r>
              <a:rPr lang="it-IT" sz="1200" b="1" dirty="0" smtClean="0">
                <a:solidFill>
                  <a:schemeClr val="bg1"/>
                </a:solidFill>
              </a:rPr>
              <a:t>con il ruolo e le potenzialità operative del MESS</a:t>
            </a:r>
            <a:r>
              <a:rPr lang="it-IT" sz="1200" dirty="0" smtClean="0">
                <a:solidFill>
                  <a:schemeClr val="bg1"/>
                </a:solidFill>
              </a:rPr>
              <a:t>. </a:t>
            </a:r>
          </a:p>
        </p:txBody>
      </p:sp>
      <p:sp>
        <p:nvSpPr>
          <p:cNvPr id="7" name="CasellaDiTesto 6"/>
          <p:cNvSpPr txBox="1"/>
          <p:nvPr/>
        </p:nvSpPr>
        <p:spPr>
          <a:xfrm>
            <a:off x="1010192" y="2535537"/>
            <a:ext cx="3561808" cy="907941"/>
          </a:xfrm>
          <a:prstGeom prst="rect">
            <a:avLst/>
          </a:prstGeom>
          <a:solidFill>
            <a:schemeClr val="tx2">
              <a:lumMod val="60000"/>
              <a:lumOff val="40000"/>
            </a:schemeClr>
          </a:solidFill>
        </p:spPr>
        <p:txBody>
          <a:bodyPr wrap="square" rtlCol="0">
            <a:spAutoFit/>
          </a:bodyPr>
          <a:lstStyle/>
          <a:p>
            <a:pPr>
              <a:spcAft>
                <a:spcPts val="600"/>
              </a:spcAft>
            </a:pPr>
            <a:r>
              <a:rPr lang="it-IT" sz="1200" dirty="0" smtClean="0">
                <a:solidFill>
                  <a:schemeClr val="bg1"/>
                </a:solidFill>
              </a:rPr>
              <a:t>Al centro del processo l’</a:t>
            </a:r>
            <a:r>
              <a:rPr lang="it-IT" sz="1200" b="1" dirty="0" smtClean="0">
                <a:solidFill>
                  <a:schemeClr val="bg1"/>
                </a:solidFill>
              </a:rPr>
              <a:t>elaborazione di indicatori </a:t>
            </a:r>
            <a:r>
              <a:rPr lang="it-IT" sz="1200" dirty="0" smtClean="0">
                <a:solidFill>
                  <a:schemeClr val="bg1"/>
                </a:solidFill>
              </a:rPr>
              <a:t>in grado di descrivere nel dettaglio i soggetti.</a:t>
            </a:r>
          </a:p>
          <a:p>
            <a:pPr>
              <a:spcAft>
                <a:spcPts val="600"/>
              </a:spcAft>
            </a:pPr>
            <a:r>
              <a:rPr lang="it-IT" sz="1200" dirty="0" smtClean="0">
                <a:solidFill>
                  <a:schemeClr val="bg1"/>
                </a:solidFill>
              </a:rPr>
              <a:t>Questi  di fatto riprendono e sviluppano i parametri proposti dai </a:t>
            </a:r>
            <a:r>
              <a:rPr lang="it-IT" sz="1200" i="1" dirty="0">
                <a:solidFill>
                  <a:schemeClr val="bg1"/>
                </a:solidFill>
              </a:rPr>
              <a:t>Livelli uniformi di qualità per i musei</a:t>
            </a:r>
            <a:r>
              <a:rPr lang="it-IT" sz="1200" dirty="0" smtClean="0">
                <a:solidFill>
                  <a:schemeClr val="bg1"/>
                </a:solidFill>
              </a:rPr>
              <a:t>.</a:t>
            </a:r>
          </a:p>
        </p:txBody>
      </p:sp>
      <p:sp>
        <p:nvSpPr>
          <p:cNvPr id="9" name="CasellaDiTesto 8"/>
          <p:cNvSpPr txBox="1"/>
          <p:nvPr/>
        </p:nvSpPr>
        <p:spPr>
          <a:xfrm>
            <a:off x="1010192" y="3929406"/>
            <a:ext cx="3561808" cy="646331"/>
          </a:xfrm>
          <a:prstGeom prst="rect">
            <a:avLst/>
          </a:prstGeom>
          <a:solidFill>
            <a:schemeClr val="tx2">
              <a:lumMod val="40000"/>
              <a:lumOff val="60000"/>
            </a:schemeClr>
          </a:solidFill>
        </p:spPr>
        <p:txBody>
          <a:bodyPr wrap="square" rtlCol="0">
            <a:spAutoFit/>
          </a:bodyPr>
          <a:lstStyle/>
          <a:p>
            <a:pPr>
              <a:spcAft>
                <a:spcPts val="600"/>
              </a:spcAft>
            </a:pPr>
            <a:r>
              <a:rPr lang="it-IT" sz="1200" b="1" dirty="0" smtClean="0"/>
              <a:t>L’ambito intervento </a:t>
            </a:r>
            <a:r>
              <a:rPr lang="it-IT" sz="1200" dirty="0" smtClean="0"/>
              <a:t>ha permesso di individuare delle macro aree afferenti ai temi e ai bisogni specifici che l’analisi dei dati ha permesso di far emergere.</a:t>
            </a:r>
            <a:endParaRPr lang="it-IT" sz="1200" b="1" dirty="0"/>
          </a:p>
        </p:txBody>
      </p:sp>
      <p:sp>
        <p:nvSpPr>
          <p:cNvPr id="10" name="CasellaDiTesto 9"/>
          <p:cNvSpPr txBox="1"/>
          <p:nvPr/>
        </p:nvSpPr>
        <p:spPr>
          <a:xfrm>
            <a:off x="1010192" y="5283633"/>
            <a:ext cx="3561808" cy="646331"/>
          </a:xfrm>
          <a:prstGeom prst="rect">
            <a:avLst/>
          </a:prstGeom>
          <a:solidFill>
            <a:schemeClr val="tx2">
              <a:lumMod val="20000"/>
              <a:lumOff val="80000"/>
            </a:schemeClr>
          </a:solidFill>
        </p:spPr>
        <p:txBody>
          <a:bodyPr wrap="square" rtlCol="0">
            <a:spAutoFit/>
          </a:bodyPr>
          <a:lstStyle/>
          <a:p>
            <a:pPr>
              <a:spcAft>
                <a:spcPts val="600"/>
              </a:spcAft>
            </a:pPr>
            <a:r>
              <a:rPr lang="it-IT" sz="1200" dirty="0" smtClean="0"/>
              <a:t>In relazione ai singoli ambiti d’intervento sono state individuate </a:t>
            </a:r>
            <a:r>
              <a:rPr lang="it-IT" sz="1200" b="1" dirty="0" smtClean="0"/>
              <a:t>proposte operative</a:t>
            </a:r>
            <a:r>
              <a:rPr lang="it-IT" sz="1200" dirty="0" smtClean="0"/>
              <a:t> per un primo sviluppo di un’azione MESS sul territorio.</a:t>
            </a:r>
            <a:endParaRPr lang="it-IT" sz="1200" dirty="0"/>
          </a:p>
        </p:txBody>
      </p:sp>
    </p:spTree>
    <p:extLst>
      <p:ext uri="{BB962C8B-B14F-4D97-AF65-F5344CB8AC3E}">
        <p14:creationId xmlns:p14="http://schemas.microsoft.com/office/powerpoint/2010/main" val="10899954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a:solidFill>
                  <a:schemeClr val="tx2">
                    <a:lumMod val="60000"/>
                    <a:lumOff val="40000"/>
                  </a:schemeClr>
                </a:solidFill>
              </a:rPr>
              <a:t>2</a:t>
            </a:r>
            <a:r>
              <a:rPr lang="it-IT" b="1" dirty="0" smtClean="0">
                <a:solidFill>
                  <a:schemeClr val="tx2">
                    <a:lumMod val="60000"/>
                    <a:lumOff val="40000"/>
                  </a:schemeClr>
                </a:solidFill>
              </a:rPr>
              <a:t>. il contenuto</a:t>
            </a:r>
            <a:endParaRPr lang="it-IT" b="1" dirty="0">
              <a:solidFill>
                <a:schemeClr val="tx2">
                  <a:lumMod val="60000"/>
                  <a:lumOff val="40000"/>
                </a:schemeClr>
              </a:solidFill>
            </a:endParaRPr>
          </a:p>
        </p:txBody>
      </p:sp>
      <p:grpSp>
        <p:nvGrpSpPr>
          <p:cNvPr id="3" name="Gruppo 2"/>
          <p:cNvGrpSpPr/>
          <p:nvPr/>
        </p:nvGrpSpPr>
        <p:grpSpPr>
          <a:xfrm>
            <a:off x="3309287" y="2183892"/>
            <a:ext cx="2692556" cy="2490216"/>
            <a:chOff x="5824286" y="2346960"/>
            <a:chExt cx="2241050" cy="2072640"/>
          </a:xfrm>
        </p:grpSpPr>
        <p:sp>
          <p:nvSpPr>
            <p:cNvPr id="4" name="Ovale 3"/>
            <p:cNvSpPr/>
            <p:nvPr/>
          </p:nvSpPr>
          <p:spPr>
            <a:xfrm>
              <a:off x="5824286" y="2346960"/>
              <a:ext cx="1036320" cy="103632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Ovale 4"/>
            <p:cNvSpPr/>
            <p:nvPr/>
          </p:nvSpPr>
          <p:spPr>
            <a:xfrm>
              <a:off x="6881192" y="2346960"/>
              <a:ext cx="1036320" cy="103632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6870899" y="3383280"/>
              <a:ext cx="1036320" cy="103632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5839098" y="3383280"/>
              <a:ext cx="1036320" cy="103632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5851529" y="2656923"/>
              <a:ext cx="1036977" cy="358633"/>
            </a:xfrm>
            <a:prstGeom prst="rect">
              <a:avLst/>
            </a:prstGeom>
            <a:noFill/>
          </p:spPr>
          <p:txBody>
            <a:bodyPr wrap="square" rtlCol="0">
              <a:spAutoFit/>
            </a:bodyPr>
            <a:lstStyle/>
            <a:p>
              <a:pPr algn="ctr"/>
              <a:r>
                <a:rPr lang="it-IT" sz="1100" dirty="0" smtClean="0">
                  <a:solidFill>
                    <a:schemeClr val="tx2">
                      <a:lumMod val="50000"/>
                    </a:schemeClr>
                  </a:solidFill>
                </a:rPr>
                <a:t>FORMA E STRUTTURA</a:t>
              </a:r>
              <a:endParaRPr lang="it-IT" sz="1100" dirty="0">
                <a:solidFill>
                  <a:schemeClr val="tx2">
                    <a:lumMod val="50000"/>
                  </a:schemeClr>
                </a:solidFill>
              </a:endParaRPr>
            </a:p>
          </p:txBody>
        </p:sp>
        <p:sp>
          <p:nvSpPr>
            <p:cNvPr id="10" name="CasellaDiTesto 9"/>
            <p:cNvSpPr txBox="1"/>
            <p:nvPr/>
          </p:nvSpPr>
          <p:spPr>
            <a:xfrm>
              <a:off x="6877008" y="2687512"/>
              <a:ext cx="1036977" cy="358633"/>
            </a:xfrm>
            <a:prstGeom prst="rect">
              <a:avLst/>
            </a:prstGeom>
            <a:noFill/>
          </p:spPr>
          <p:txBody>
            <a:bodyPr wrap="square" rtlCol="0">
              <a:spAutoFit/>
            </a:bodyPr>
            <a:lstStyle/>
            <a:p>
              <a:pPr algn="ctr"/>
              <a:r>
                <a:rPr lang="it-IT" sz="1100" dirty="0" smtClean="0">
                  <a:solidFill>
                    <a:schemeClr val="tx2">
                      <a:lumMod val="50000"/>
                    </a:schemeClr>
                  </a:solidFill>
                </a:rPr>
                <a:t>FRUIZIONE</a:t>
              </a:r>
              <a:br>
                <a:rPr lang="it-IT" sz="1100" dirty="0" smtClean="0">
                  <a:solidFill>
                    <a:schemeClr val="tx2">
                      <a:lumMod val="50000"/>
                    </a:schemeClr>
                  </a:solidFill>
                </a:rPr>
              </a:br>
              <a:r>
                <a:rPr lang="it-IT" sz="1100" dirty="0" smtClean="0">
                  <a:solidFill>
                    <a:schemeClr val="tx2">
                      <a:lumMod val="50000"/>
                    </a:schemeClr>
                  </a:solidFill>
                </a:rPr>
                <a:t>MUSEO</a:t>
              </a:r>
              <a:endParaRPr lang="it-IT" sz="1100" dirty="0">
                <a:solidFill>
                  <a:schemeClr val="tx2">
                    <a:lumMod val="50000"/>
                  </a:schemeClr>
                </a:solidFill>
              </a:endParaRPr>
            </a:p>
          </p:txBody>
        </p:sp>
        <p:sp>
          <p:nvSpPr>
            <p:cNvPr id="11" name="CasellaDiTesto 10"/>
            <p:cNvSpPr txBox="1"/>
            <p:nvPr/>
          </p:nvSpPr>
          <p:spPr>
            <a:xfrm>
              <a:off x="5917227" y="3770635"/>
              <a:ext cx="964024" cy="217741"/>
            </a:xfrm>
            <a:prstGeom prst="rect">
              <a:avLst/>
            </a:prstGeom>
            <a:noFill/>
          </p:spPr>
          <p:txBody>
            <a:bodyPr wrap="square" rtlCol="0">
              <a:spAutoFit/>
            </a:bodyPr>
            <a:lstStyle/>
            <a:p>
              <a:r>
                <a:rPr lang="it-IT" sz="1100" dirty="0" smtClean="0">
                  <a:solidFill>
                    <a:schemeClr val="bg1"/>
                  </a:solidFill>
                </a:rPr>
                <a:t>ENGAGEMENT</a:t>
              </a:r>
              <a:endParaRPr lang="it-IT" sz="1100" dirty="0">
                <a:solidFill>
                  <a:schemeClr val="bg1"/>
                </a:solidFill>
              </a:endParaRPr>
            </a:p>
          </p:txBody>
        </p:sp>
        <p:sp>
          <p:nvSpPr>
            <p:cNvPr id="12" name="CasellaDiTesto 11"/>
            <p:cNvSpPr txBox="1"/>
            <p:nvPr/>
          </p:nvSpPr>
          <p:spPr>
            <a:xfrm>
              <a:off x="7028359" y="3770634"/>
              <a:ext cx="1036977" cy="261610"/>
            </a:xfrm>
            <a:prstGeom prst="rect">
              <a:avLst/>
            </a:prstGeom>
            <a:noFill/>
          </p:spPr>
          <p:txBody>
            <a:bodyPr wrap="square" rtlCol="0">
              <a:spAutoFit/>
            </a:bodyPr>
            <a:lstStyle/>
            <a:p>
              <a:r>
                <a:rPr lang="it-IT" sz="1100" dirty="0" smtClean="0">
                  <a:solidFill>
                    <a:schemeClr val="bg1"/>
                  </a:solidFill>
                </a:rPr>
                <a:t>COLLEZIONE</a:t>
              </a:r>
              <a:endParaRPr lang="it-IT" sz="1100" dirty="0">
                <a:solidFill>
                  <a:schemeClr val="bg1"/>
                </a:solidFill>
              </a:endParaRPr>
            </a:p>
          </p:txBody>
        </p:sp>
      </p:grpSp>
    </p:spTree>
    <p:extLst>
      <p:ext uri="{BB962C8B-B14F-4D97-AF65-F5344CB8AC3E}">
        <p14:creationId xmlns:p14="http://schemas.microsoft.com/office/powerpoint/2010/main" val="239508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7051082" y="229257"/>
            <a:ext cx="1278630" cy="1245108"/>
            <a:chOff x="3326064" y="2303300"/>
            <a:chExt cx="1278630" cy="1245108"/>
          </a:xfrm>
        </p:grpSpPr>
        <p:sp>
          <p:nvSpPr>
            <p:cNvPr id="4" name="Ovale 3"/>
            <p:cNvSpPr/>
            <p:nvPr/>
          </p:nvSpPr>
          <p:spPr>
            <a:xfrm>
              <a:off x="3326064" y="2303300"/>
              <a:ext cx="1245108" cy="1245108"/>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p:cNvSpPr txBox="1"/>
            <p:nvPr/>
          </p:nvSpPr>
          <p:spPr>
            <a:xfrm>
              <a:off x="3358797" y="2675710"/>
              <a:ext cx="1245897" cy="430887"/>
            </a:xfrm>
            <a:prstGeom prst="rect">
              <a:avLst/>
            </a:prstGeom>
            <a:noFill/>
          </p:spPr>
          <p:txBody>
            <a:bodyPr wrap="square" rtlCol="0">
              <a:spAutoFit/>
            </a:bodyPr>
            <a:lstStyle/>
            <a:p>
              <a:pPr algn="ctr"/>
              <a:r>
                <a:rPr lang="it-IT" sz="1100" dirty="0" smtClean="0">
                  <a:solidFill>
                    <a:schemeClr val="tx2">
                      <a:lumMod val="50000"/>
                    </a:schemeClr>
                  </a:solidFill>
                </a:rPr>
                <a:t>FORMA E STRUTTURA</a:t>
              </a:r>
              <a:endParaRPr lang="it-IT" sz="1100" dirty="0">
                <a:solidFill>
                  <a:schemeClr val="tx2">
                    <a:lumMod val="50000"/>
                  </a:schemeClr>
                </a:solidFill>
              </a:endParaRPr>
            </a:p>
          </p:txBody>
        </p:sp>
      </p:grpSp>
      <p:sp>
        <p:nvSpPr>
          <p:cNvPr id="7" name="CasellaDiTesto 6"/>
          <p:cNvSpPr txBox="1"/>
          <p:nvPr/>
        </p:nvSpPr>
        <p:spPr>
          <a:xfrm>
            <a:off x="5550182" y="1611356"/>
            <a:ext cx="3308591" cy="4355038"/>
          </a:xfrm>
          <a:prstGeom prst="rect">
            <a:avLst/>
          </a:prstGeom>
          <a:noFill/>
        </p:spPr>
        <p:txBody>
          <a:bodyPr wrap="square" rtlCol="0">
            <a:spAutoFit/>
          </a:bodyPr>
          <a:lstStyle/>
          <a:p>
            <a:pPr>
              <a:spcAft>
                <a:spcPts val="600"/>
              </a:spcAft>
            </a:pPr>
            <a:r>
              <a:rPr lang="it-IT" sz="1200" b="1" dirty="0"/>
              <a:t>FUNDRAISING</a:t>
            </a:r>
            <a:r>
              <a:rPr lang="it-IT" sz="1200" dirty="0"/>
              <a:t>: diversificazione economica; bandi di finanziamento extra </a:t>
            </a:r>
            <a:r>
              <a:rPr lang="it-IT" sz="1200" dirty="0" smtClean="0"/>
              <a:t>regionali</a:t>
            </a:r>
            <a:r>
              <a:rPr lang="it-IT" sz="1200" dirty="0"/>
              <a:t> </a:t>
            </a:r>
            <a:r>
              <a:rPr lang="it-IT" sz="1200" dirty="0" smtClean="0"/>
              <a:t>– MESS come mediatore settore economico privato </a:t>
            </a:r>
            <a:endParaRPr lang="it-IT" sz="1200" dirty="0"/>
          </a:p>
          <a:p>
            <a:pPr>
              <a:spcAft>
                <a:spcPts val="600"/>
              </a:spcAft>
            </a:pPr>
            <a:r>
              <a:rPr lang="it-IT" sz="1200" b="1" dirty="0"/>
              <a:t>FORMALIZZARE E PIANIFICARE</a:t>
            </a:r>
            <a:r>
              <a:rPr lang="it-IT" sz="1200" dirty="0"/>
              <a:t>: redazione di documenti (statuto, carta dei servizi, </a:t>
            </a:r>
            <a:r>
              <a:rPr lang="it-IT" sz="1200" dirty="0" smtClean="0"/>
              <a:t>…); pianificazione </a:t>
            </a:r>
            <a:r>
              <a:rPr lang="it-IT" sz="1200" dirty="0"/>
              <a:t>e organizzazione delle </a:t>
            </a:r>
            <a:r>
              <a:rPr lang="it-IT" sz="1200" dirty="0" smtClean="0"/>
              <a:t>attività – MESS richiesta di documentazione formalizzata</a:t>
            </a:r>
            <a:endParaRPr lang="it-IT" sz="1200" dirty="0"/>
          </a:p>
          <a:p>
            <a:pPr>
              <a:spcAft>
                <a:spcPts val="600"/>
              </a:spcAft>
            </a:pPr>
            <a:r>
              <a:rPr lang="it-IT" sz="1200" b="1" dirty="0"/>
              <a:t>STRUTTURE</a:t>
            </a:r>
            <a:r>
              <a:rPr lang="it-IT" sz="1200" dirty="0"/>
              <a:t>: </a:t>
            </a:r>
            <a:r>
              <a:rPr lang="it-IT" sz="1200" dirty="0" smtClean="0"/>
              <a:t>distinzione tra interventi </a:t>
            </a:r>
            <a:r>
              <a:rPr lang="it-IT" sz="1200" dirty="0"/>
              <a:t>di adeguamento / rifacimento: deposito; esposizioni temporanee; </a:t>
            </a:r>
            <a:r>
              <a:rPr lang="it-IT" sz="1200" dirty="0" smtClean="0"/>
              <a:t>attività educative; accoglienza </a:t>
            </a:r>
            <a:r>
              <a:rPr lang="it-IT" sz="1200" dirty="0"/>
              <a:t>visitatori; sosta per il </a:t>
            </a:r>
            <a:r>
              <a:rPr lang="it-IT" sz="1200" dirty="0" smtClean="0"/>
              <a:t>pubblico – MESS selezione degli interventi e specializzazione delle strutture</a:t>
            </a:r>
            <a:endParaRPr lang="it-IT" sz="1200" dirty="0"/>
          </a:p>
          <a:p>
            <a:pPr>
              <a:spcAft>
                <a:spcPts val="600"/>
              </a:spcAft>
            </a:pPr>
            <a:r>
              <a:rPr lang="it-IT" sz="1200" b="1" dirty="0"/>
              <a:t>PERSONALE</a:t>
            </a:r>
            <a:r>
              <a:rPr lang="it-IT" sz="1200" dirty="0"/>
              <a:t>: delineazione di un profilo tecnico/scientifico per la gestione e cura del </a:t>
            </a:r>
            <a:r>
              <a:rPr lang="it-IT" sz="1200" dirty="0" smtClean="0"/>
              <a:t>patrimonio – MESS gruppi trasversali di professionisti sul territorio</a:t>
            </a:r>
            <a:endParaRPr lang="it-IT" sz="1200" dirty="0"/>
          </a:p>
          <a:p>
            <a:pPr>
              <a:spcAft>
                <a:spcPts val="600"/>
              </a:spcAft>
            </a:pPr>
            <a:r>
              <a:rPr lang="it-IT" sz="1200" b="1" dirty="0"/>
              <a:t>PERSONALE</a:t>
            </a:r>
            <a:r>
              <a:rPr lang="it-IT" sz="1200" dirty="0"/>
              <a:t>: tirocini, stage, volontari: sistematizzazione delle funzioni e messa in valore delle competenze e dei </a:t>
            </a:r>
            <a:r>
              <a:rPr lang="it-IT" sz="1200" dirty="0" smtClean="0"/>
              <a:t>ruoli – MESS attivazione di convenzioni a rete </a:t>
            </a:r>
            <a:endParaRPr lang="it-IT" sz="1200" dirty="0"/>
          </a:p>
          <a:p>
            <a:pPr>
              <a:spcAft>
                <a:spcPts val="600"/>
              </a:spcAft>
            </a:pP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496479"/>
            <a:ext cx="5111933" cy="5361521"/>
          </a:xfrm>
          <a:prstGeom prst="rect">
            <a:avLst/>
          </a:prstGeom>
        </p:spPr>
      </p:pic>
    </p:spTree>
    <p:extLst>
      <p:ext uri="{BB962C8B-B14F-4D97-AF65-F5344CB8AC3E}">
        <p14:creationId xmlns:p14="http://schemas.microsoft.com/office/powerpoint/2010/main" val="1668609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7054275" y="167556"/>
            <a:ext cx="1245897" cy="1245108"/>
            <a:chOff x="7084604" y="501571"/>
            <a:chExt cx="1245897" cy="1245108"/>
          </a:xfrm>
        </p:grpSpPr>
        <p:sp>
          <p:nvSpPr>
            <p:cNvPr id="5" name="Ovale 4"/>
            <p:cNvSpPr/>
            <p:nvPr/>
          </p:nvSpPr>
          <p:spPr>
            <a:xfrm>
              <a:off x="7084604" y="501571"/>
              <a:ext cx="1245108" cy="12451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7084604" y="908681"/>
              <a:ext cx="1245897" cy="430887"/>
            </a:xfrm>
            <a:prstGeom prst="rect">
              <a:avLst/>
            </a:prstGeom>
            <a:noFill/>
          </p:spPr>
          <p:txBody>
            <a:bodyPr wrap="square" rtlCol="0">
              <a:spAutoFit/>
            </a:bodyPr>
            <a:lstStyle/>
            <a:p>
              <a:pPr algn="ctr"/>
              <a:r>
                <a:rPr lang="it-IT" sz="1100" dirty="0" smtClean="0">
                  <a:solidFill>
                    <a:schemeClr val="tx2">
                      <a:lumMod val="50000"/>
                    </a:schemeClr>
                  </a:solidFill>
                </a:rPr>
                <a:t>FRUIZIONE</a:t>
              </a:r>
              <a:br>
                <a:rPr lang="it-IT" sz="1100" dirty="0" smtClean="0">
                  <a:solidFill>
                    <a:schemeClr val="tx2">
                      <a:lumMod val="50000"/>
                    </a:schemeClr>
                  </a:solidFill>
                </a:rPr>
              </a:br>
              <a:r>
                <a:rPr lang="it-IT" sz="1100" dirty="0" smtClean="0">
                  <a:solidFill>
                    <a:schemeClr val="tx2">
                      <a:lumMod val="50000"/>
                    </a:schemeClr>
                  </a:solidFill>
                </a:rPr>
                <a:t>MUSEO</a:t>
              </a:r>
              <a:endParaRPr lang="it-IT" sz="1100" dirty="0">
                <a:solidFill>
                  <a:schemeClr val="tx2">
                    <a:lumMod val="50000"/>
                  </a:schemeClr>
                </a:solidFill>
              </a:endParaRPr>
            </a:p>
          </p:txBody>
        </p:sp>
      </p:grpSp>
      <p:sp>
        <p:nvSpPr>
          <p:cNvPr id="7" name="CasellaDiTesto 6"/>
          <p:cNvSpPr txBox="1"/>
          <p:nvPr/>
        </p:nvSpPr>
        <p:spPr>
          <a:xfrm>
            <a:off x="5377050" y="1472037"/>
            <a:ext cx="3095831" cy="5093702"/>
          </a:xfrm>
          <a:prstGeom prst="rect">
            <a:avLst/>
          </a:prstGeom>
          <a:noFill/>
        </p:spPr>
        <p:txBody>
          <a:bodyPr wrap="square" rtlCol="0">
            <a:spAutoFit/>
          </a:bodyPr>
          <a:lstStyle/>
          <a:p>
            <a:pPr>
              <a:spcAft>
                <a:spcPts val="600"/>
              </a:spcAft>
            </a:pPr>
            <a:r>
              <a:rPr lang="it-IT" sz="1200" b="1" dirty="0"/>
              <a:t>PUBBLICI</a:t>
            </a:r>
            <a:r>
              <a:rPr lang="it-IT" sz="1200" dirty="0"/>
              <a:t>: </a:t>
            </a:r>
            <a:r>
              <a:rPr lang="it-IT" sz="1200" dirty="0" smtClean="0"/>
              <a:t>ampliamento di servizi e attività – MESS sviluppo </a:t>
            </a:r>
            <a:r>
              <a:rPr lang="it-IT" sz="1200" dirty="0"/>
              <a:t>e ripensamento di pratiche e modalità di interazione con il pubblico in essere e il non </a:t>
            </a:r>
            <a:r>
              <a:rPr lang="it-IT" sz="1200" dirty="0" smtClean="0"/>
              <a:t>pubblico </a:t>
            </a:r>
          </a:p>
          <a:p>
            <a:pPr>
              <a:spcAft>
                <a:spcPts val="600"/>
              </a:spcAft>
            </a:pPr>
            <a:r>
              <a:rPr lang="it-IT" sz="1200" b="1" dirty="0" smtClean="0"/>
              <a:t>MEDIAZIONE</a:t>
            </a:r>
            <a:r>
              <a:rPr lang="it-IT" sz="1200" dirty="0"/>
              <a:t>: </a:t>
            </a:r>
            <a:r>
              <a:rPr lang="it-IT" sz="1200" dirty="0" smtClean="0"/>
              <a:t>rifacimento testi di sala, adeguamento segnaletica interna – MESS adeguamento </a:t>
            </a:r>
            <a:r>
              <a:rPr lang="it-IT" sz="1200" dirty="0"/>
              <a:t>dei contenuti (testi e attività), esplorazione di metodi e forme diversificate di comunicazione museale. </a:t>
            </a:r>
          </a:p>
          <a:p>
            <a:pPr>
              <a:spcAft>
                <a:spcPts val="600"/>
              </a:spcAft>
            </a:pPr>
            <a:r>
              <a:rPr lang="it-IT" sz="1200" b="1" cap="all" dirty="0"/>
              <a:t>ACCESIBILITÀ / </a:t>
            </a:r>
            <a:r>
              <a:rPr lang="it-IT" sz="1200" b="1" cap="all" dirty="0" smtClean="0"/>
              <a:t>inclusione</a:t>
            </a:r>
            <a:r>
              <a:rPr lang="it-IT" sz="1200" cap="all" dirty="0" smtClean="0"/>
              <a:t>:</a:t>
            </a:r>
            <a:r>
              <a:rPr lang="it-IT" sz="1200" dirty="0" smtClean="0"/>
              <a:t> declinazione e sviluppo di servizi specifici – MESS approccio </a:t>
            </a:r>
            <a:r>
              <a:rPr lang="it-IT" sz="1200" dirty="0"/>
              <a:t>multilivello e critico. Adeguamento delle strutture, sviluppi di servizi e mediazioni </a:t>
            </a:r>
            <a:r>
              <a:rPr lang="it-IT" sz="1200" dirty="0" smtClean="0"/>
              <a:t>specifici. </a:t>
            </a:r>
            <a:endParaRPr lang="it-IT" sz="1200" dirty="0"/>
          </a:p>
          <a:p>
            <a:pPr>
              <a:spcAft>
                <a:spcPts val="600"/>
              </a:spcAft>
            </a:pPr>
            <a:r>
              <a:rPr lang="it-IT" sz="1200" b="1" dirty="0"/>
              <a:t>SICUREZZA</a:t>
            </a:r>
            <a:r>
              <a:rPr lang="it-IT" sz="1200" dirty="0"/>
              <a:t>: messa in sicurezza delle strutture, formazione e gestione emergenze in contesti culturali.</a:t>
            </a:r>
          </a:p>
          <a:p>
            <a:pPr>
              <a:spcAft>
                <a:spcPts val="600"/>
              </a:spcAft>
            </a:pPr>
            <a:r>
              <a:rPr lang="it-IT" sz="1200" b="1" dirty="0" smtClean="0"/>
              <a:t>COMUNICAZIONE</a:t>
            </a:r>
            <a:r>
              <a:rPr lang="it-IT" sz="1200" dirty="0" smtClean="0"/>
              <a:t>: attività e strumenti dedicati: stampa guide brevi – MESS strategia </a:t>
            </a:r>
            <a:r>
              <a:rPr lang="it-IT" sz="1200" dirty="0"/>
              <a:t>di comunicazione integrata e di servizio ai musei.</a:t>
            </a:r>
          </a:p>
          <a:p>
            <a:pPr>
              <a:spcAft>
                <a:spcPts val="600"/>
              </a:spcAft>
            </a:pPr>
            <a:r>
              <a:rPr lang="it-IT" sz="1200" b="1" dirty="0"/>
              <a:t>SERVIZI</a:t>
            </a:r>
            <a:r>
              <a:rPr lang="it-IT" sz="1200" dirty="0"/>
              <a:t>: </a:t>
            </a:r>
            <a:r>
              <a:rPr lang="it-IT" sz="1200" dirty="0" smtClean="0"/>
              <a:t>MESS implementazione </a:t>
            </a:r>
            <a:r>
              <a:rPr lang="it-IT" sz="1200" dirty="0"/>
              <a:t>e coordinamento di servizi museale; ottimizzazione delle aperture; superamento gratuità</a:t>
            </a:r>
            <a:r>
              <a:rPr lang="it-IT" sz="1200" dirty="0" smtClean="0"/>
              <a:t>.</a:t>
            </a:r>
            <a:endParaRPr lang="it-IT" sz="1200" dirty="0"/>
          </a:p>
        </p:txBody>
      </p:sp>
      <p:pic>
        <p:nvPicPr>
          <p:cNvPr id="8" name="Immagin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245687"/>
            <a:ext cx="5275244" cy="4809744"/>
          </a:xfrm>
          <a:prstGeom prst="rect">
            <a:avLst/>
          </a:prstGeom>
        </p:spPr>
      </p:pic>
    </p:spTree>
    <p:extLst>
      <p:ext uri="{BB962C8B-B14F-4D97-AF65-F5344CB8AC3E}">
        <p14:creationId xmlns:p14="http://schemas.microsoft.com/office/powerpoint/2010/main" val="30949456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7160661" y="191275"/>
            <a:ext cx="1303831" cy="1245108"/>
            <a:chOff x="3275471" y="3428999"/>
            <a:chExt cx="1303831" cy="1245108"/>
          </a:xfrm>
        </p:grpSpPr>
        <p:sp>
          <p:nvSpPr>
            <p:cNvPr id="8" name="Ovale 7"/>
            <p:cNvSpPr/>
            <p:nvPr/>
          </p:nvSpPr>
          <p:spPr>
            <a:xfrm>
              <a:off x="3275471" y="3428999"/>
              <a:ext cx="1245108" cy="124510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3421055" y="3920749"/>
              <a:ext cx="1158247" cy="261609"/>
            </a:xfrm>
            <a:prstGeom prst="rect">
              <a:avLst/>
            </a:prstGeom>
            <a:noFill/>
          </p:spPr>
          <p:txBody>
            <a:bodyPr wrap="square" rtlCol="0">
              <a:spAutoFit/>
            </a:bodyPr>
            <a:lstStyle/>
            <a:p>
              <a:r>
                <a:rPr lang="it-IT" sz="1100" dirty="0" smtClean="0">
                  <a:solidFill>
                    <a:schemeClr val="bg1"/>
                  </a:solidFill>
                </a:rPr>
                <a:t>ENGAGEMENT</a:t>
              </a:r>
              <a:endParaRPr lang="it-IT" sz="1100" dirty="0">
                <a:solidFill>
                  <a:schemeClr val="bg1"/>
                </a:solidFill>
              </a:endParaRPr>
            </a:p>
          </p:txBody>
        </p:sp>
      </p:grpSp>
      <p:sp>
        <p:nvSpPr>
          <p:cNvPr id="7" name="CasellaDiTesto 6"/>
          <p:cNvSpPr txBox="1"/>
          <p:nvPr/>
        </p:nvSpPr>
        <p:spPr>
          <a:xfrm>
            <a:off x="5231389" y="1436383"/>
            <a:ext cx="3233103" cy="5355312"/>
          </a:xfrm>
          <a:prstGeom prst="rect">
            <a:avLst/>
          </a:prstGeom>
          <a:noFill/>
        </p:spPr>
        <p:txBody>
          <a:bodyPr wrap="square" rtlCol="0">
            <a:spAutoFit/>
          </a:bodyPr>
          <a:lstStyle/>
          <a:p>
            <a:pPr>
              <a:spcAft>
                <a:spcPts val="600"/>
              </a:spcAft>
            </a:pPr>
            <a:r>
              <a:rPr lang="it-IT" sz="1200" b="1" cap="all" dirty="0"/>
              <a:t>network </a:t>
            </a:r>
            <a:r>
              <a:rPr lang="it-IT" sz="1200" b="1" dirty="0"/>
              <a:t>SOVRALOCALE</a:t>
            </a:r>
            <a:r>
              <a:rPr lang="it-IT" sz="1200" dirty="0"/>
              <a:t>: </a:t>
            </a:r>
            <a:r>
              <a:rPr lang="it-IT" sz="1200" dirty="0" smtClean="0"/>
              <a:t>reti locali e disomogenee – MESS azione forte di comunicazione, identificazione </a:t>
            </a:r>
            <a:r>
              <a:rPr lang="it-IT" sz="1200" dirty="0"/>
              <a:t>dei musei al sistema MESS.</a:t>
            </a:r>
          </a:p>
          <a:p>
            <a:pPr>
              <a:spcAft>
                <a:spcPts val="600"/>
              </a:spcAft>
            </a:pPr>
            <a:r>
              <a:rPr lang="it-IT" sz="1200" b="1" dirty="0"/>
              <a:t>RICERCA</a:t>
            </a:r>
            <a:r>
              <a:rPr lang="it-IT" sz="1200" dirty="0"/>
              <a:t>: coinvolgimento attori locali e attività di ricerca (ex. bandi etnografici Regione) su temi di interesse </a:t>
            </a:r>
            <a:r>
              <a:rPr lang="it-IT" sz="1200" dirty="0" smtClean="0"/>
              <a:t>trasversali – MESS individuare e sostenere trasversalità tra musei.</a:t>
            </a:r>
            <a:endParaRPr lang="it-IT" sz="1200" dirty="0"/>
          </a:p>
          <a:p>
            <a:pPr>
              <a:spcAft>
                <a:spcPts val="600"/>
              </a:spcAft>
            </a:pPr>
            <a:r>
              <a:rPr lang="it-IT" sz="1200" b="1" dirty="0"/>
              <a:t>ETNOGRAFIA CONTEMPORANEA</a:t>
            </a:r>
            <a:r>
              <a:rPr lang="it-IT" sz="1200" dirty="0"/>
              <a:t>: </a:t>
            </a:r>
            <a:r>
              <a:rPr lang="it-IT" sz="1200" dirty="0" smtClean="0"/>
              <a:t>musei fuori dai musei – MESS promuovere </a:t>
            </a:r>
            <a:r>
              <a:rPr lang="it-IT" sz="1200" dirty="0"/>
              <a:t>tematismi di ricerca, metodi e pratiche allestitive, in linea con la missione di un museo etnografico contemporaneo.</a:t>
            </a:r>
          </a:p>
          <a:p>
            <a:pPr>
              <a:spcAft>
                <a:spcPts val="600"/>
              </a:spcAft>
            </a:pPr>
            <a:r>
              <a:rPr lang="it-IT" sz="1200" b="1" dirty="0"/>
              <a:t>MONITORAGGIO</a:t>
            </a:r>
            <a:r>
              <a:rPr lang="it-IT" sz="1200" dirty="0"/>
              <a:t>: sviluppo attività di monitoraggio trasversali ai progetti e alle azioni della rete.</a:t>
            </a:r>
          </a:p>
          <a:p>
            <a:pPr>
              <a:spcAft>
                <a:spcPts val="600"/>
              </a:spcAft>
            </a:pPr>
            <a:r>
              <a:rPr lang="it-IT" sz="1200" b="1" dirty="0"/>
              <a:t>FORMAZIONE</a:t>
            </a:r>
            <a:r>
              <a:rPr lang="it-IT" sz="1200" dirty="0"/>
              <a:t>: strutturare percorsi formativi per il personale interno ed esterno alle strutture (in primis percorso patrimonio: gestione e cura delle collezioni). </a:t>
            </a:r>
          </a:p>
          <a:p>
            <a:pPr>
              <a:spcAft>
                <a:spcPts val="600"/>
              </a:spcAft>
            </a:pPr>
            <a:r>
              <a:rPr lang="it-IT" sz="1200" b="1" dirty="0"/>
              <a:t>OFFERTA MUSEALE</a:t>
            </a:r>
            <a:r>
              <a:rPr lang="it-IT" sz="1200" dirty="0"/>
              <a:t>: condivisione delle competenze tra i siti; sviluppare percorsi in lingua e di mediazione culturale.</a:t>
            </a:r>
          </a:p>
          <a:p>
            <a:pPr>
              <a:spcAft>
                <a:spcPts val="600"/>
              </a:spcAft>
            </a:pPr>
            <a:r>
              <a:rPr lang="it-IT" sz="1200" b="1" dirty="0"/>
              <a:t>DIDATTICA</a:t>
            </a:r>
            <a:r>
              <a:rPr lang="it-IT" sz="1200" dirty="0"/>
              <a:t>: formazione, progetti a rete, turismo </a:t>
            </a:r>
            <a:r>
              <a:rPr lang="it-IT" sz="1200" dirty="0" smtClean="0"/>
              <a:t>scolastico – MESS co-progettazione </a:t>
            </a:r>
            <a:r>
              <a:rPr lang="it-IT" sz="1200" dirty="0"/>
              <a:t>con la scuola e enti di formazione</a:t>
            </a:r>
            <a:r>
              <a:rPr lang="it-IT" sz="1200" dirty="0" smtClean="0"/>
              <a:t>.</a:t>
            </a:r>
            <a:endParaRPr lang="it-IT" sz="1200" dirty="0"/>
          </a:p>
        </p:txBody>
      </p:sp>
      <p:pic>
        <p:nvPicPr>
          <p:cNvPr id="9" name="Immagin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186184"/>
            <a:ext cx="5155474" cy="4700769"/>
          </a:xfrm>
          <a:prstGeom prst="rect">
            <a:avLst/>
          </a:prstGeom>
        </p:spPr>
      </p:pic>
    </p:spTree>
    <p:extLst>
      <p:ext uri="{BB962C8B-B14F-4D97-AF65-F5344CB8AC3E}">
        <p14:creationId xmlns:p14="http://schemas.microsoft.com/office/powerpoint/2010/main" val="35802167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7129990" y="124066"/>
            <a:ext cx="1438232" cy="1245108"/>
            <a:chOff x="4572000" y="3429000"/>
            <a:chExt cx="1438232" cy="1245108"/>
          </a:xfrm>
        </p:grpSpPr>
        <p:sp>
          <p:nvSpPr>
            <p:cNvPr id="7" name="Ovale 6"/>
            <p:cNvSpPr/>
            <p:nvPr/>
          </p:nvSpPr>
          <p:spPr>
            <a:xfrm>
              <a:off x="4572000" y="3429000"/>
              <a:ext cx="1245108" cy="12451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4764335" y="3894395"/>
              <a:ext cx="1245897" cy="314317"/>
            </a:xfrm>
            <a:prstGeom prst="rect">
              <a:avLst/>
            </a:prstGeom>
            <a:noFill/>
          </p:spPr>
          <p:txBody>
            <a:bodyPr wrap="square" rtlCol="0">
              <a:spAutoFit/>
            </a:bodyPr>
            <a:lstStyle/>
            <a:p>
              <a:r>
                <a:rPr lang="it-IT" sz="1100" dirty="0" smtClean="0">
                  <a:solidFill>
                    <a:schemeClr val="bg1"/>
                  </a:solidFill>
                </a:rPr>
                <a:t>COLLEZIONE</a:t>
              </a:r>
              <a:endParaRPr lang="it-IT" sz="1100" dirty="0">
                <a:solidFill>
                  <a:schemeClr val="bg1"/>
                </a:solidFill>
              </a:endParaRPr>
            </a:p>
          </p:txBody>
        </p:sp>
      </p:grpSp>
      <p:sp>
        <p:nvSpPr>
          <p:cNvPr id="8" name="CasellaDiTesto 7"/>
          <p:cNvSpPr txBox="1"/>
          <p:nvPr/>
        </p:nvSpPr>
        <p:spPr>
          <a:xfrm>
            <a:off x="5543362" y="1686154"/>
            <a:ext cx="3024860" cy="3354765"/>
          </a:xfrm>
          <a:prstGeom prst="rect">
            <a:avLst/>
          </a:prstGeom>
          <a:noFill/>
        </p:spPr>
        <p:txBody>
          <a:bodyPr wrap="square" rtlCol="0">
            <a:spAutoFit/>
          </a:bodyPr>
          <a:lstStyle/>
          <a:p>
            <a:pPr>
              <a:spcAft>
                <a:spcPts val="600"/>
              </a:spcAft>
            </a:pPr>
            <a:r>
              <a:rPr lang="it-IT" sz="1200" b="1" dirty="0"/>
              <a:t>CONSERVAZIONE</a:t>
            </a:r>
            <a:r>
              <a:rPr lang="it-IT" sz="1200" dirty="0"/>
              <a:t>: strutturazione e gestione dei depositi (approccio scalare); strumenti condivisi di inventariazione, conservazione, </a:t>
            </a:r>
            <a:r>
              <a:rPr lang="it-IT" sz="1200" dirty="0" smtClean="0"/>
              <a:t>monitoraggio – MESS condivisione di strumenti accessibili e aggiornati.</a:t>
            </a:r>
            <a:endParaRPr lang="it-IT" sz="1200" dirty="0"/>
          </a:p>
          <a:p>
            <a:pPr>
              <a:spcAft>
                <a:spcPts val="600"/>
              </a:spcAft>
            </a:pPr>
            <a:r>
              <a:rPr lang="it-IT" sz="1200" b="1" dirty="0"/>
              <a:t>RESTAURO</a:t>
            </a:r>
            <a:r>
              <a:rPr lang="it-IT" sz="1200" dirty="0"/>
              <a:t>: </a:t>
            </a:r>
            <a:r>
              <a:rPr lang="it-IT" sz="1200" dirty="0" smtClean="0"/>
              <a:t>mancanza di attività di monitoraggio e di restauro – MESS azioni </a:t>
            </a:r>
            <a:r>
              <a:rPr lang="it-IT" sz="1200" dirty="0"/>
              <a:t>e finanziamenti dedicati; condivisione di professionisti all’interno della rete. Formazione su pratiche.</a:t>
            </a:r>
          </a:p>
          <a:p>
            <a:pPr>
              <a:spcAft>
                <a:spcPts val="600"/>
              </a:spcAft>
            </a:pPr>
            <a:r>
              <a:rPr lang="it-IT" sz="1200" b="1" dirty="0"/>
              <a:t>COLLEZIONI</a:t>
            </a:r>
            <a:r>
              <a:rPr lang="it-IT" sz="1200" dirty="0"/>
              <a:t>: condivisione di buone pratiche sull'incremento e acquisizione di beni.</a:t>
            </a:r>
          </a:p>
          <a:p>
            <a:pPr>
              <a:spcAft>
                <a:spcPts val="600"/>
              </a:spcAft>
            </a:pPr>
            <a:r>
              <a:rPr lang="it-IT" sz="1200" b="1" dirty="0"/>
              <a:t>RICERCA e DIVULAZIONE</a:t>
            </a:r>
            <a:r>
              <a:rPr lang="it-IT" sz="1200" dirty="0"/>
              <a:t>: realizzazione di mostre di rete, itineranti e diffuse; approfondimenti trasversali e tematici.</a:t>
            </a:r>
          </a:p>
          <a:p>
            <a:pPr>
              <a:spcAft>
                <a:spcPts val="600"/>
              </a:spcAft>
            </a:pP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magine 8"/>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0" y="1230800"/>
            <a:ext cx="4982543" cy="5089703"/>
          </a:xfrm>
          <a:prstGeom prst="rect">
            <a:avLst/>
          </a:prstGeom>
        </p:spPr>
      </p:pic>
    </p:spTree>
    <p:extLst>
      <p:ext uri="{BB962C8B-B14F-4D97-AF65-F5344CB8AC3E}">
        <p14:creationId xmlns:p14="http://schemas.microsoft.com/office/powerpoint/2010/main" val="1053998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8">
            <a:extLst>
              <a:ext uri="{FF2B5EF4-FFF2-40B4-BE49-F238E27FC236}">
                <a16:creationId xmlns:a16="http://schemas.microsoft.com/office/drawing/2014/main" id="{F41BE576-A067-E742-8B7A-E72B79F4AE56}"/>
              </a:ext>
            </a:extLst>
          </p:cNvPr>
          <p:cNvSpPr txBox="1">
            <a:spLocks/>
          </p:cNvSpPr>
          <p:nvPr/>
        </p:nvSpPr>
        <p:spPr>
          <a:xfrm>
            <a:off x="961002" y="1432043"/>
            <a:ext cx="5446469" cy="11163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smtClean="0">
                <a:solidFill>
                  <a:schemeClr val="tx2">
                    <a:lumMod val="75000"/>
                  </a:schemeClr>
                </a:solidFill>
                <a:ea typeface="+mj-ea"/>
                <a:cs typeface="Arial Narrow" panose="020B0604020202020204" pitchFamily="34" charset="0"/>
              </a:rPr>
              <a:t>0. temi di riferimento/ suggestioni</a:t>
            </a:r>
            <a:endParaRPr lang="it-IT" b="1" dirty="0">
              <a:solidFill>
                <a:schemeClr val="accent5">
                  <a:lumMod val="50000"/>
                </a:schemeClr>
              </a:solidFill>
              <a:cs typeface="Arial Narrow" panose="020B0604020202020204" pitchFamily="34" charset="0"/>
            </a:endParaRPr>
          </a:p>
        </p:txBody>
      </p:sp>
      <p:sp>
        <p:nvSpPr>
          <p:cNvPr id="6" name="Sottotitolo 8">
            <a:extLst>
              <a:ext uri="{FF2B5EF4-FFF2-40B4-BE49-F238E27FC236}">
                <a16:creationId xmlns:a16="http://schemas.microsoft.com/office/drawing/2014/main" id="{F41BE576-A067-E742-8B7A-E72B79F4AE56}"/>
              </a:ext>
            </a:extLst>
          </p:cNvPr>
          <p:cNvSpPr txBox="1">
            <a:spLocks/>
          </p:cNvSpPr>
          <p:nvPr/>
        </p:nvSpPr>
        <p:spPr>
          <a:xfrm>
            <a:off x="961002" y="2405771"/>
            <a:ext cx="7830660" cy="3474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2900" algn="l">
              <a:spcBef>
                <a:spcPts val="0"/>
              </a:spcBef>
              <a:spcAft>
                <a:spcPts val="600"/>
              </a:spcAft>
            </a:pPr>
            <a:endParaRPr lang="it-IT" sz="1600" dirty="0">
              <a:solidFill>
                <a:schemeClr val="accent5">
                  <a:lumMod val="50000"/>
                </a:schemeClr>
              </a:solidFill>
              <a:cs typeface="Arial Narrow" panose="020B0604020202020204" pitchFamily="34" charset="0"/>
            </a:endParaRPr>
          </a:p>
        </p:txBody>
      </p:sp>
      <p:sp>
        <p:nvSpPr>
          <p:cNvPr id="2" name="CasellaDiTesto 1"/>
          <p:cNvSpPr txBox="1"/>
          <p:nvPr/>
        </p:nvSpPr>
        <p:spPr>
          <a:xfrm>
            <a:off x="961002" y="2021701"/>
            <a:ext cx="7064317" cy="4154984"/>
          </a:xfrm>
          <a:prstGeom prst="rect">
            <a:avLst/>
          </a:prstGeom>
          <a:noFill/>
        </p:spPr>
        <p:txBody>
          <a:bodyPr wrap="square" rtlCol="0">
            <a:spAutoFit/>
          </a:bodyPr>
          <a:lstStyle/>
          <a:p>
            <a:endParaRPr lang="it-IT" sz="1400" dirty="0" smtClean="0">
              <a:sym typeface="Wingdings" panose="05000000000000000000" pitchFamily="2" charset="2"/>
            </a:endParaRPr>
          </a:p>
          <a:p>
            <a:endParaRPr lang="it-IT" sz="1400" dirty="0">
              <a:sym typeface="Wingdings" panose="05000000000000000000" pitchFamily="2" charset="2"/>
            </a:endParaRPr>
          </a:p>
          <a:p>
            <a:pPr>
              <a:spcAft>
                <a:spcPts val="1800"/>
              </a:spcAft>
            </a:pPr>
            <a:r>
              <a:rPr lang="it-IT" sz="1400" b="1" dirty="0" smtClean="0">
                <a:solidFill>
                  <a:schemeClr val="tx2">
                    <a:lumMod val="75000"/>
                  </a:schemeClr>
                </a:solidFill>
                <a:sym typeface="Wingdings" panose="05000000000000000000" pitchFamily="2" charset="2"/>
              </a:rPr>
              <a:t>Alcune parole chiave:</a:t>
            </a:r>
          </a:p>
          <a:p>
            <a:pPr marL="742950" lvl="1" indent="-285750">
              <a:spcAft>
                <a:spcPts val="600"/>
              </a:spcAft>
              <a:buFont typeface="Arial" panose="020B0604020202020204" pitchFamily="34" charset="0"/>
              <a:buChar char="•"/>
            </a:pPr>
            <a:r>
              <a:rPr lang="it-IT" sz="1400" b="1" dirty="0">
                <a:solidFill>
                  <a:schemeClr val="tx2">
                    <a:lumMod val="75000"/>
                  </a:schemeClr>
                </a:solidFill>
                <a:sym typeface="Wingdings" panose="05000000000000000000" pitchFamily="2" charset="2"/>
              </a:rPr>
              <a:t>committenza</a:t>
            </a:r>
            <a:r>
              <a:rPr lang="it-IT" sz="1400" b="1" dirty="0" smtClean="0">
                <a:solidFill>
                  <a:schemeClr val="tx2">
                    <a:lumMod val="75000"/>
                  </a:schemeClr>
                </a:solidFill>
                <a:sym typeface="Wingdings" panose="05000000000000000000" pitchFamily="2" charset="2"/>
              </a:rPr>
              <a:t>: </a:t>
            </a:r>
            <a:r>
              <a:rPr lang="it-IT" sz="1400" dirty="0" smtClean="0">
                <a:solidFill>
                  <a:schemeClr val="tx2">
                    <a:lumMod val="75000"/>
                  </a:schemeClr>
                </a:solidFill>
                <a:sym typeface="Wingdings" panose="05000000000000000000" pitchFamily="2" charset="2"/>
              </a:rPr>
              <a:t>pubblica e privati; più o meno istituzionalizzata </a:t>
            </a:r>
          </a:p>
          <a:p>
            <a:pPr marL="742950" lvl="1" indent="-285750">
              <a:spcAft>
                <a:spcPts val="600"/>
              </a:spcAft>
              <a:buFont typeface="Arial" panose="020B0604020202020204" pitchFamily="34" charset="0"/>
              <a:buChar char="•"/>
            </a:pPr>
            <a:r>
              <a:rPr lang="it-IT" sz="1400" b="1" dirty="0" smtClean="0">
                <a:solidFill>
                  <a:schemeClr val="tx2">
                    <a:lumMod val="75000"/>
                  </a:schemeClr>
                </a:solidFill>
                <a:sym typeface="Wingdings" panose="05000000000000000000" pitchFamily="2" charset="2"/>
              </a:rPr>
              <a:t>attori patrimoniali: </a:t>
            </a:r>
            <a:r>
              <a:rPr lang="it-IT" sz="1400" dirty="0" smtClean="0">
                <a:solidFill>
                  <a:schemeClr val="tx2">
                    <a:lumMod val="75000"/>
                  </a:schemeClr>
                </a:solidFill>
                <a:sym typeface="Wingdings" panose="05000000000000000000" pitchFamily="2" charset="2"/>
              </a:rPr>
              <a:t>musei; ecomusei; operatori culturali; associazionismo e volontariato</a:t>
            </a:r>
          </a:p>
          <a:p>
            <a:pPr marL="742950" lvl="1" indent="-285750">
              <a:spcAft>
                <a:spcPts val="600"/>
              </a:spcAft>
              <a:buFont typeface="Arial" panose="020B0604020202020204" pitchFamily="34" charset="0"/>
              <a:buChar char="•"/>
            </a:pPr>
            <a:r>
              <a:rPr lang="it-IT" sz="1400" b="1" dirty="0">
                <a:solidFill>
                  <a:schemeClr val="tx2">
                    <a:lumMod val="75000"/>
                  </a:schemeClr>
                </a:solidFill>
                <a:sym typeface="Wingdings" panose="05000000000000000000" pitchFamily="2" charset="2"/>
              </a:rPr>
              <a:t>territorio: </a:t>
            </a:r>
            <a:r>
              <a:rPr lang="it-IT" sz="1400" dirty="0">
                <a:solidFill>
                  <a:schemeClr val="tx2">
                    <a:lumMod val="75000"/>
                  </a:schemeClr>
                </a:solidFill>
                <a:sym typeface="Wingdings" panose="05000000000000000000" pitchFamily="2" charset="2"/>
              </a:rPr>
              <a:t>contesto in cui si realizza, prende forma il </a:t>
            </a:r>
            <a:r>
              <a:rPr lang="it-IT" sz="1400" dirty="0" smtClean="0">
                <a:solidFill>
                  <a:schemeClr val="tx2">
                    <a:lumMod val="75000"/>
                  </a:schemeClr>
                </a:solidFill>
                <a:sym typeface="Wingdings" panose="05000000000000000000" pitchFamily="2" charset="2"/>
              </a:rPr>
              <a:t>progetto</a:t>
            </a:r>
          </a:p>
          <a:p>
            <a:pPr marL="742950" lvl="1" indent="-285750">
              <a:spcAft>
                <a:spcPts val="600"/>
              </a:spcAft>
              <a:buFont typeface="Arial" panose="020B0604020202020204" pitchFamily="34" charset="0"/>
              <a:buChar char="•"/>
            </a:pPr>
            <a:r>
              <a:rPr lang="it-IT" sz="1400" b="1" dirty="0">
                <a:solidFill>
                  <a:schemeClr val="tx2">
                    <a:lumMod val="75000"/>
                  </a:schemeClr>
                </a:solidFill>
                <a:sym typeface="Wingdings" panose="05000000000000000000" pitchFamily="2" charset="2"/>
              </a:rPr>
              <a:t>c</a:t>
            </a:r>
            <a:r>
              <a:rPr lang="it-IT" sz="1400" b="1" dirty="0" smtClean="0">
                <a:solidFill>
                  <a:schemeClr val="tx2">
                    <a:lumMod val="75000"/>
                  </a:schemeClr>
                </a:solidFill>
                <a:sym typeface="Wingdings" panose="05000000000000000000" pitchFamily="2" charset="2"/>
              </a:rPr>
              <a:t>omunità di pratica: </a:t>
            </a:r>
            <a:r>
              <a:rPr lang="it-IT" sz="1400" dirty="0" smtClean="0">
                <a:solidFill>
                  <a:schemeClr val="tx2">
                    <a:lumMod val="75000"/>
                  </a:schemeClr>
                </a:solidFill>
                <a:sym typeface="Wingdings" panose="05000000000000000000" pitchFamily="2" charset="2"/>
              </a:rPr>
              <a:t>gruppo che agisce in funzione di un interesse, finalità specifica; destinatari dell’intervento progettuale</a:t>
            </a:r>
          </a:p>
          <a:p>
            <a:pPr marL="742950" lvl="1" indent="-285750">
              <a:spcAft>
                <a:spcPts val="600"/>
              </a:spcAft>
              <a:buFont typeface="Arial" panose="020B0604020202020204" pitchFamily="34" charset="0"/>
              <a:buChar char="•"/>
            </a:pPr>
            <a:r>
              <a:rPr lang="it-IT" sz="1400" b="1" dirty="0" smtClean="0">
                <a:solidFill>
                  <a:schemeClr val="tx2">
                    <a:lumMod val="75000"/>
                  </a:schemeClr>
                </a:solidFill>
                <a:sym typeface="Wingdings" panose="05000000000000000000" pitchFamily="2" charset="2"/>
              </a:rPr>
              <a:t>portatori </a:t>
            </a:r>
            <a:r>
              <a:rPr lang="it-IT" sz="1400" b="1" dirty="0">
                <a:solidFill>
                  <a:schemeClr val="tx2">
                    <a:lumMod val="75000"/>
                  </a:schemeClr>
                </a:solidFill>
                <a:sym typeface="Wingdings" panose="05000000000000000000" pitchFamily="2" charset="2"/>
              </a:rPr>
              <a:t>d’interesse/testimoni privilegiati/ stakeholder </a:t>
            </a:r>
            <a:r>
              <a:rPr lang="it-IT" sz="1400" b="1" dirty="0" smtClean="0">
                <a:solidFill>
                  <a:schemeClr val="tx2">
                    <a:lumMod val="75000"/>
                  </a:schemeClr>
                </a:solidFill>
                <a:sym typeface="Wingdings" panose="05000000000000000000" pitchFamily="2" charset="2"/>
              </a:rPr>
              <a:t>o community </a:t>
            </a:r>
            <a:r>
              <a:rPr lang="it-IT" sz="1400" b="1" dirty="0" err="1">
                <a:solidFill>
                  <a:schemeClr val="tx2">
                    <a:lumMod val="75000"/>
                  </a:schemeClr>
                </a:solidFill>
                <a:sym typeface="Wingdings" panose="05000000000000000000" pitchFamily="2" charset="2"/>
              </a:rPr>
              <a:t>holder</a:t>
            </a:r>
            <a:r>
              <a:rPr lang="it-IT" sz="1400" dirty="0">
                <a:solidFill>
                  <a:schemeClr val="tx2">
                    <a:lumMod val="75000"/>
                  </a:schemeClr>
                </a:solidFill>
                <a:sym typeface="Wingdings" panose="05000000000000000000" pitchFamily="2" charset="2"/>
              </a:rPr>
              <a:t>: si intende coloro interessati dal </a:t>
            </a:r>
            <a:r>
              <a:rPr lang="it-IT" sz="1400" dirty="0" smtClean="0">
                <a:solidFill>
                  <a:schemeClr val="tx2">
                    <a:lumMod val="75000"/>
                  </a:schemeClr>
                </a:solidFill>
                <a:sym typeface="Wingdings" panose="05000000000000000000" pitchFamily="2" charset="2"/>
              </a:rPr>
              <a:t>tema analizzato</a:t>
            </a:r>
            <a:r>
              <a:rPr lang="it-IT" sz="1400" dirty="0">
                <a:solidFill>
                  <a:schemeClr val="tx2">
                    <a:lumMod val="75000"/>
                  </a:schemeClr>
                </a:solidFill>
                <a:sym typeface="Wingdings" panose="05000000000000000000" pitchFamily="2" charset="2"/>
              </a:rPr>
              <a:t>, oltre che coloro che sono in grado di </a:t>
            </a:r>
            <a:r>
              <a:rPr lang="it-IT" sz="1400" dirty="0" smtClean="0">
                <a:solidFill>
                  <a:schemeClr val="tx2">
                    <a:lumMod val="75000"/>
                  </a:schemeClr>
                </a:solidFill>
                <a:sym typeface="Wingdings" panose="05000000000000000000" pitchFamily="2" charset="2"/>
              </a:rPr>
              <a:t>mobilitare risorse </a:t>
            </a:r>
            <a:r>
              <a:rPr lang="it-IT" sz="1400" dirty="0">
                <a:solidFill>
                  <a:schemeClr val="tx2">
                    <a:lumMod val="75000"/>
                  </a:schemeClr>
                </a:solidFill>
                <a:sym typeface="Wingdings" panose="05000000000000000000" pitchFamily="2" charset="2"/>
              </a:rPr>
              <a:t>chiave (economiche, cognitive/culturali, </a:t>
            </a:r>
            <a:r>
              <a:rPr lang="it-IT" sz="1400" dirty="0" smtClean="0">
                <a:solidFill>
                  <a:schemeClr val="tx2">
                    <a:lumMod val="75000"/>
                  </a:schemeClr>
                </a:solidFill>
                <a:sym typeface="Wingdings" panose="05000000000000000000" pitchFamily="2" charset="2"/>
              </a:rPr>
              <a:t>politico-sociali) per </a:t>
            </a:r>
            <a:r>
              <a:rPr lang="it-IT" sz="1400" dirty="0">
                <a:solidFill>
                  <a:schemeClr val="tx2">
                    <a:lumMod val="75000"/>
                  </a:schemeClr>
                </a:solidFill>
                <a:sym typeface="Wingdings" panose="05000000000000000000" pitchFamily="2" charset="2"/>
              </a:rPr>
              <a:t>il territorio e particolarmente collegate con la questione </a:t>
            </a:r>
            <a:r>
              <a:rPr lang="it-IT" sz="1400" dirty="0" smtClean="0">
                <a:solidFill>
                  <a:schemeClr val="tx2">
                    <a:lumMod val="75000"/>
                  </a:schemeClr>
                </a:solidFill>
                <a:sym typeface="Wingdings" panose="05000000000000000000" pitchFamily="2" charset="2"/>
              </a:rPr>
              <a:t>in discussione</a:t>
            </a:r>
            <a:endParaRPr lang="it-IT" sz="1400" dirty="0">
              <a:solidFill>
                <a:schemeClr val="tx2">
                  <a:lumMod val="75000"/>
                </a:schemeClr>
              </a:solidFill>
              <a:sym typeface="Wingdings" panose="05000000000000000000" pitchFamily="2" charset="2"/>
            </a:endParaRPr>
          </a:p>
          <a:p>
            <a:endParaRPr lang="it-IT" sz="1400" dirty="0">
              <a:sym typeface="Wingdings" panose="05000000000000000000" pitchFamily="2" charset="2"/>
            </a:endParaRPr>
          </a:p>
          <a:p>
            <a:endParaRPr lang="it-IT" sz="1400" dirty="0" smtClean="0">
              <a:sym typeface="Wingdings" panose="05000000000000000000" pitchFamily="2" charset="2"/>
            </a:endParaRPr>
          </a:p>
          <a:p>
            <a:endParaRPr lang="it-IT" sz="1400" dirty="0" smtClean="0">
              <a:sym typeface="Wingdings" panose="05000000000000000000" pitchFamily="2" charset="2"/>
            </a:endParaRPr>
          </a:p>
        </p:txBody>
      </p:sp>
    </p:spTree>
    <p:extLst>
      <p:ext uri="{BB962C8B-B14F-4D97-AF65-F5344CB8AC3E}">
        <p14:creationId xmlns:p14="http://schemas.microsoft.com/office/powerpoint/2010/main" val="16082120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ccia in giù 4"/>
          <p:cNvSpPr/>
          <p:nvPr/>
        </p:nvSpPr>
        <p:spPr>
          <a:xfrm rot="10800000">
            <a:off x="4798420" y="683166"/>
            <a:ext cx="2534197" cy="6174834"/>
          </a:xfrm>
          <a:prstGeom prst="downArrow">
            <a:avLst>
              <a:gd name="adj1" fmla="val 50000"/>
              <a:gd name="adj2" fmla="val 10004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p:cNvSpPr txBox="1"/>
          <p:nvPr/>
        </p:nvSpPr>
        <p:spPr>
          <a:xfrm>
            <a:off x="714103" y="1729697"/>
            <a:ext cx="6983262" cy="4154984"/>
          </a:xfrm>
          <a:prstGeom prst="rect">
            <a:avLst/>
          </a:prstGeom>
          <a:noFill/>
        </p:spPr>
        <p:txBody>
          <a:bodyPr wrap="square" rtlCol="0">
            <a:spAutoFit/>
          </a:bodyPr>
          <a:lstStyle/>
          <a:p>
            <a:pPr>
              <a:spcAft>
                <a:spcPts val="600"/>
              </a:spcAft>
            </a:pPr>
            <a:r>
              <a:rPr lang="it-IT" sz="1200" dirty="0" smtClean="0"/>
              <a:t>Il questionario ha richiesto ai musei di </a:t>
            </a:r>
            <a:r>
              <a:rPr lang="it-IT" sz="1200" b="1" dirty="0" smtClean="0"/>
              <a:t>valutare la preferibilità di attuazione di alcuni interventi</a:t>
            </a:r>
            <a:r>
              <a:rPr lang="it-IT" sz="1200" dirty="0" smtClean="0"/>
              <a:t>:  queste indicazioni, se da una parte restituiscono una prima scala di interesse, per la metodologia di indagine seguita non devono essere considerati come valori assoluti, ma informazioni utili da integrare nell’analisi complessiva. </a:t>
            </a:r>
          </a:p>
          <a:p>
            <a:pPr>
              <a:spcAft>
                <a:spcPts val="600"/>
              </a:spcAft>
            </a:pPr>
            <a:r>
              <a:rPr lang="it-IT" sz="1200" dirty="0" smtClean="0"/>
              <a:t>Le </a:t>
            </a:r>
            <a:r>
              <a:rPr lang="it-IT" sz="1200" dirty="0"/>
              <a:t>attività sono state ordine con un ordine decrescente a partire da una scala di valore 0-10. Sono stati considerati i livelli di priorità con valori superiori al 6.</a:t>
            </a:r>
          </a:p>
          <a:p>
            <a:pPr marL="228600" indent="-228600">
              <a:spcAft>
                <a:spcPts val="600"/>
              </a:spcAft>
              <a:buFont typeface="+mj-lt"/>
              <a:buAutoNum type="arabicPeriod"/>
            </a:pPr>
            <a:r>
              <a:rPr lang="it-IT" sz="1200" b="1" dirty="0" smtClean="0"/>
              <a:t>Campagne </a:t>
            </a:r>
            <a:r>
              <a:rPr lang="it-IT" sz="1200" b="1" dirty="0"/>
              <a:t>di catalogazione o digitalizzazione</a:t>
            </a:r>
            <a:r>
              <a:rPr lang="it-IT" sz="1200" dirty="0"/>
              <a:t>: 89%.</a:t>
            </a:r>
          </a:p>
          <a:p>
            <a:pPr marL="228600" indent="-228600">
              <a:spcAft>
                <a:spcPts val="600"/>
              </a:spcAft>
              <a:buFont typeface="+mj-lt"/>
              <a:buAutoNum type="arabicPeriod"/>
            </a:pPr>
            <a:r>
              <a:rPr lang="it-IT" sz="1200" b="1" dirty="0" smtClean="0"/>
              <a:t>Intervento </a:t>
            </a:r>
            <a:r>
              <a:rPr lang="it-IT" sz="1200" b="1" dirty="0"/>
              <a:t>di restauro sulla collezione del museo</a:t>
            </a:r>
            <a:r>
              <a:rPr lang="it-IT" sz="1200" dirty="0"/>
              <a:t>: l’80%.</a:t>
            </a:r>
          </a:p>
          <a:p>
            <a:pPr marL="228600" indent="-228600">
              <a:spcAft>
                <a:spcPts val="600"/>
              </a:spcAft>
              <a:buFont typeface="+mj-lt"/>
              <a:buAutoNum type="arabicPeriod"/>
            </a:pPr>
            <a:r>
              <a:rPr lang="it-IT" sz="1200" b="1" dirty="0" smtClean="0"/>
              <a:t>Realizzare </a:t>
            </a:r>
            <a:r>
              <a:rPr lang="it-IT" sz="1200" b="1" dirty="0"/>
              <a:t>o aggiornare catalogo o guida breve del museo</a:t>
            </a:r>
            <a:r>
              <a:rPr lang="it-IT" sz="1200" dirty="0"/>
              <a:t>: 79%.</a:t>
            </a:r>
          </a:p>
          <a:p>
            <a:pPr marL="228600" indent="-228600">
              <a:spcAft>
                <a:spcPts val="600"/>
              </a:spcAft>
              <a:buFont typeface="+mj-lt"/>
              <a:buAutoNum type="arabicPeriod"/>
            </a:pPr>
            <a:r>
              <a:rPr lang="it-IT" sz="1200" b="1" dirty="0" smtClean="0"/>
              <a:t>Acquisire </a:t>
            </a:r>
            <a:r>
              <a:rPr lang="it-IT" sz="1200" b="1" dirty="0"/>
              <a:t>materiali per il deposito e la conservazione </a:t>
            </a:r>
            <a:r>
              <a:rPr lang="it-IT" sz="1200" dirty="0"/>
              <a:t>adeguata delle strutture (contenitori, espositori, scaffalature): 76%.</a:t>
            </a:r>
          </a:p>
          <a:p>
            <a:pPr marL="228600" indent="-228600">
              <a:spcAft>
                <a:spcPts val="600"/>
              </a:spcAft>
              <a:buFont typeface="+mj-lt"/>
              <a:buAutoNum type="arabicPeriod"/>
            </a:pPr>
            <a:r>
              <a:rPr lang="it-IT" sz="1200" b="1" dirty="0" smtClean="0"/>
              <a:t>Implementare </a:t>
            </a:r>
            <a:r>
              <a:rPr lang="it-IT" sz="1200" b="1" dirty="0"/>
              <a:t>e sviluppare sito web</a:t>
            </a:r>
            <a:r>
              <a:rPr lang="it-IT" sz="1200" dirty="0"/>
              <a:t>: 71%.</a:t>
            </a:r>
          </a:p>
          <a:p>
            <a:pPr marL="228600" indent="-228600">
              <a:spcAft>
                <a:spcPts val="600"/>
              </a:spcAft>
              <a:buFont typeface="+mj-lt"/>
              <a:buAutoNum type="arabicPeriod"/>
            </a:pPr>
            <a:r>
              <a:rPr lang="it-IT" sz="1200" b="1" dirty="0" smtClean="0"/>
              <a:t>Acquisire </a:t>
            </a:r>
            <a:r>
              <a:rPr lang="it-IT" sz="1200" b="1" dirty="0"/>
              <a:t>ulteriori spazi di deposito</a:t>
            </a:r>
            <a:r>
              <a:rPr lang="it-IT" sz="1200" dirty="0"/>
              <a:t>: 68,84%.</a:t>
            </a:r>
          </a:p>
          <a:p>
            <a:pPr marL="228600" indent="-228600">
              <a:spcAft>
                <a:spcPts val="600"/>
              </a:spcAft>
              <a:buFont typeface="+mj-lt"/>
              <a:buAutoNum type="arabicPeriod"/>
            </a:pPr>
            <a:r>
              <a:rPr lang="it-IT" sz="1200" b="1" dirty="0" smtClean="0"/>
              <a:t>Migliorare </a:t>
            </a:r>
            <a:r>
              <a:rPr lang="it-IT" sz="1200" b="1" dirty="0"/>
              <a:t>i livelli di accessibilità della struttura</a:t>
            </a:r>
            <a:r>
              <a:rPr lang="it-IT" sz="1200" dirty="0"/>
              <a:t>: 66%.</a:t>
            </a:r>
          </a:p>
          <a:p>
            <a:pPr marL="228600" indent="-228600">
              <a:spcAft>
                <a:spcPts val="600"/>
              </a:spcAft>
              <a:buFont typeface="+mj-lt"/>
              <a:buAutoNum type="arabicPeriod"/>
            </a:pPr>
            <a:r>
              <a:rPr lang="it-IT" sz="1200" b="1" dirty="0" smtClean="0"/>
              <a:t>Eseguire </a:t>
            </a:r>
            <a:r>
              <a:rPr lang="it-IT" sz="1200" b="1" dirty="0"/>
              <a:t>un intervento migliorativo della segnaletica esterna</a:t>
            </a:r>
            <a:r>
              <a:rPr lang="it-IT" sz="1200" dirty="0"/>
              <a:t>: 57,57%.</a:t>
            </a:r>
          </a:p>
          <a:p>
            <a:pPr marL="228600" indent="-228600">
              <a:spcAft>
                <a:spcPts val="600"/>
              </a:spcAft>
              <a:buFont typeface="+mj-lt"/>
              <a:buAutoNum type="arabicPeriod"/>
            </a:pPr>
            <a:r>
              <a:rPr lang="it-IT" sz="1200" b="1" dirty="0" smtClean="0"/>
              <a:t>Realizzare </a:t>
            </a:r>
            <a:r>
              <a:rPr lang="it-IT" sz="1200" b="1" dirty="0"/>
              <a:t>un’audioguida</a:t>
            </a:r>
            <a:r>
              <a:rPr lang="it-IT" sz="1200" dirty="0"/>
              <a:t>: 50%.</a:t>
            </a:r>
          </a:p>
          <a:p>
            <a:pPr marL="228600" indent="-228600">
              <a:spcAft>
                <a:spcPts val="600"/>
              </a:spcAft>
              <a:buFont typeface="+mj-lt"/>
              <a:buAutoNum type="arabicPeriod"/>
            </a:pPr>
            <a:r>
              <a:rPr lang="it-IT" sz="1200" b="1" dirty="0" smtClean="0"/>
              <a:t>Intervenire </a:t>
            </a:r>
            <a:r>
              <a:rPr lang="it-IT" sz="1200" b="1" dirty="0"/>
              <a:t>sull’impianto di illuminazione</a:t>
            </a:r>
            <a:r>
              <a:rPr lang="it-IT" sz="1200" dirty="0"/>
              <a:t>: 46,36%.</a:t>
            </a:r>
          </a:p>
          <a:p>
            <a:pPr>
              <a:spcAft>
                <a:spcPts val="600"/>
              </a:spcAft>
            </a:pP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CasellaDiTesto 24"/>
          <p:cNvSpPr txBox="1"/>
          <p:nvPr/>
        </p:nvSpPr>
        <p:spPr>
          <a:xfrm>
            <a:off x="714103" y="1341920"/>
            <a:ext cx="2367399" cy="292388"/>
          </a:xfrm>
          <a:prstGeom prst="rect">
            <a:avLst/>
          </a:prstGeom>
          <a:noFill/>
        </p:spPr>
        <p:txBody>
          <a:bodyPr wrap="square" rtlCol="0">
            <a:spAutoFit/>
          </a:bodyPr>
          <a:lstStyle/>
          <a:p>
            <a:r>
              <a:rPr lang="it-IT" sz="1300" b="1" cap="all" dirty="0" smtClean="0">
                <a:solidFill>
                  <a:schemeClr val="tx2">
                    <a:lumMod val="60000"/>
                    <a:lumOff val="40000"/>
                  </a:schemeClr>
                </a:solidFill>
              </a:rPr>
              <a:t>PRIORITÀ</a:t>
            </a:r>
            <a:r>
              <a:rPr lang="it-IT" sz="1300" b="1" dirty="0" smtClean="0">
                <a:solidFill>
                  <a:schemeClr val="tx2">
                    <a:lumMod val="60000"/>
                    <a:lumOff val="40000"/>
                  </a:schemeClr>
                </a:solidFill>
              </a:rPr>
              <a:t> DI INTERVENTO</a:t>
            </a:r>
            <a:endParaRPr lang="it-IT" sz="1300" b="1" dirty="0">
              <a:solidFill>
                <a:schemeClr val="tx2">
                  <a:lumMod val="60000"/>
                  <a:lumOff val="40000"/>
                </a:schemeClr>
              </a:solidFill>
            </a:endParaRPr>
          </a:p>
        </p:txBody>
      </p:sp>
      <p:sp>
        <p:nvSpPr>
          <p:cNvPr id="14" name="CasellaDiTesto 13"/>
          <p:cNvSpPr txBox="1"/>
          <p:nvPr/>
        </p:nvSpPr>
        <p:spPr>
          <a:xfrm>
            <a:off x="914400" y="755009"/>
            <a:ext cx="2835479" cy="369116"/>
          </a:xfrm>
          <a:prstGeom prst="rect">
            <a:avLst/>
          </a:prstGeom>
          <a:noFill/>
        </p:spPr>
        <p:txBody>
          <a:bodyPr wrap="square" rtlCol="0">
            <a:spAutoFit/>
          </a:bodyPr>
          <a:lstStyle/>
          <a:p>
            <a:r>
              <a:rPr lang="it-IT" b="1" dirty="0">
                <a:solidFill>
                  <a:schemeClr val="tx2">
                    <a:lumMod val="60000"/>
                    <a:lumOff val="40000"/>
                  </a:schemeClr>
                </a:solidFill>
              </a:rPr>
              <a:t>2</a:t>
            </a:r>
            <a:r>
              <a:rPr lang="it-IT" b="1" dirty="0" smtClean="0">
                <a:solidFill>
                  <a:schemeClr val="tx2">
                    <a:lumMod val="60000"/>
                    <a:lumOff val="40000"/>
                  </a:schemeClr>
                </a:solidFill>
              </a:rPr>
              <a:t>. il contenuto</a:t>
            </a:r>
            <a:endParaRPr lang="it-IT" b="1" dirty="0">
              <a:solidFill>
                <a:schemeClr val="tx2">
                  <a:lumMod val="60000"/>
                  <a:lumOff val="40000"/>
                </a:schemeClr>
              </a:solidFill>
            </a:endParaRPr>
          </a:p>
        </p:txBody>
      </p:sp>
    </p:spTree>
    <p:extLst>
      <p:ext uri="{BB962C8B-B14F-4D97-AF65-F5344CB8AC3E}">
        <p14:creationId xmlns:p14="http://schemas.microsoft.com/office/powerpoint/2010/main" val="11629271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a:solidFill>
                  <a:schemeClr val="tx2">
                    <a:lumMod val="60000"/>
                    <a:lumOff val="40000"/>
                  </a:schemeClr>
                </a:solidFill>
              </a:rPr>
              <a:t>2</a:t>
            </a:r>
            <a:r>
              <a:rPr lang="it-IT" b="1" dirty="0" smtClean="0">
                <a:solidFill>
                  <a:schemeClr val="tx2">
                    <a:lumMod val="60000"/>
                    <a:lumOff val="40000"/>
                  </a:schemeClr>
                </a:solidFill>
              </a:rPr>
              <a:t>. il contenuto</a:t>
            </a:r>
            <a:endParaRPr lang="it-IT" b="1" dirty="0">
              <a:solidFill>
                <a:schemeClr val="tx2">
                  <a:lumMod val="60000"/>
                  <a:lumOff val="40000"/>
                </a:schemeClr>
              </a:solidFill>
            </a:endParaRPr>
          </a:p>
        </p:txBody>
      </p:sp>
      <p:graphicFrame>
        <p:nvGraphicFramePr>
          <p:cNvPr id="3" name="Diagramma 2"/>
          <p:cNvGraphicFramePr/>
          <p:nvPr>
            <p:extLst>
              <p:ext uri="{D42A27DB-BD31-4B8C-83A1-F6EECF244321}">
                <p14:modId xmlns:p14="http://schemas.microsoft.com/office/powerpoint/2010/main" val="1266525489"/>
              </p:ext>
            </p:extLst>
          </p:nvPr>
        </p:nvGraphicFramePr>
        <p:xfrm>
          <a:off x="1719742" y="1224793"/>
          <a:ext cx="5428248" cy="460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2118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018327" y="3162650"/>
            <a:ext cx="2835479" cy="369116"/>
          </a:xfrm>
          <a:prstGeom prst="rect">
            <a:avLst/>
          </a:prstGeom>
          <a:noFill/>
        </p:spPr>
        <p:txBody>
          <a:bodyPr wrap="square" rtlCol="0">
            <a:spAutoFit/>
          </a:bodyPr>
          <a:lstStyle/>
          <a:p>
            <a:r>
              <a:rPr lang="it-IT" b="1" dirty="0" smtClean="0">
                <a:solidFill>
                  <a:schemeClr val="tx2">
                    <a:lumMod val="60000"/>
                    <a:lumOff val="40000"/>
                  </a:schemeClr>
                </a:solidFill>
              </a:rPr>
              <a:t>3. la forma</a:t>
            </a:r>
            <a:endParaRPr lang="it-IT" b="1" dirty="0">
              <a:solidFill>
                <a:schemeClr val="tx2">
                  <a:lumMod val="60000"/>
                  <a:lumOff val="40000"/>
                </a:schemeClr>
              </a:solidFill>
            </a:endParaRPr>
          </a:p>
        </p:txBody>
      </p:sp>
    </p:spTree>
    <p:extLst>
      <p:ext uri="{BB962C8B-B14F-4D97-AF65-F5344CB8AC3E}">
        <p14:creationId xmlns:p14="http://schemas.microsoft.com/office/powerpoint/2010/main" val="42103261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smtClean="0">
                <a:solidFill>
                  <a:schemeClr val="tx2">
                    <a:lumMod val="60000"/>
                    <a:lumOff val="40000"/>
                  </a:schemeClr>
                </a:solidFill>
              </a:rPr>
              <a:t>3. la forma/i risultati</a:t>
            </a:r>
            <a:endParaRPr lang="it-IT" b="1" dirty="0">
              <a:solidFill>
                <a:schemeClr val="tx2">
                  <a:lumMod val="60000"/>
                  <a:lumOff val="40000"/>
                </a:schemeClr>
              </a:solidFill>
            </a:endParaRPr>
          </a:p>
        </p:txBody>
      </p:sp>
      <p:sp>
        <p:nvSpPr>
          <p:cNvPr id="4" name="Rettangolo 3"/>
          <p:cNvSpPr/>
          <p:nvPr/>
        </p:nvSpPr>
        <p:spPr>
          <a:xfrm>
            <a:off x="3095537" y="2526188"/>
            <a:ext cx="3422709" cy="1805623"/>
          </a:xfrm>
          <a:prstGeom prst="rect">
            <a:avLst/>
          </a:prstGeom>
        </p:spPr>
        <p:txBody>
          <a:bodyPr wrap="square">
            <a:spAutoFit/>
          </a:bodyPr>
          <a:lstStyle/>
          <a:p>
            <a:pPr>
              <a:spcAft>
                <a:spcPts val="350"/>
              </a:spcAft>
            </a:pPr>
            <a:r>
              <a:rPr lang="it-IT" b="1" dirty="0" smtClean="0">
                <a:solidFill>
                  <a:schemeClr val="tx2">
                    <a:lumMod val="60000"/>
                    <a:lumOff val="40000"/>
                  </a:schemeClr>
                </a:solidFill>
              </a:rPr>
              <a:t>Il regolamento attuativo </a:t>
            </a:r>
            <a:r>
              <a:rPr lang="it-IT" dirty="0" smtClean="0"/>
              <a:t>serve</a:t>
            </a:r>
            <a:r>
              <a:rPr lang="it-IT" b="1" dirty="0" smtClean="0">
                <a:solidFill>
                  <a:schemeClr val="tx2">
                    <a:lumMod val="60000"/>
                    <a:lumOff val="40000"/>
                  </a:schemeClr>
                </a:solidFill>
              </a:rPr>
              <a:t> </a:t>
            </a:r>
            <a:r>
              <a:rPr lang="it-IT" dirty="0" smtClean="0"/>
              <a:t>per sostanziare concretamente la norma in funzione dei contenuti elaborati dall’azione di ricerca.</a:t>
            </a:r>
          </a:p>
          <a:p>
            <a:pPr>
              <a:spcAft>
                <a:spcPts val="350"/>
              </a:spcAft>
            </a:pPr>
            <a:r>
              <a:rPr lang="it-IT" dirty="0" smtClean="0"/>
              <a:t>Ad oggi il regolamento è in fase di lettura e formalizzazione.</a:t>
            </a:r>
            <a:endParaRPr lang="it-IT" dirty="0"/>
          </a:p>
        </p:txBody>
      </p:sp>
    </p:spTree>
    <p:extLst>
      <p:ext uri="{BB962C8B-B14F-4D97-AF65-F5344CB8AC3E}">
        <p14:creationId xmlns:p14="http://schemas.microsoft.com/office/powerpoint/2010/main" val="12871829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14400" y="755009"/>
            <a:ext cx="2835479" cy="369116"/>
          </a:xfrm>
          <a:prstGeom prst="rect">
            <a:avLst/>
          </a:prstGeom>
          <a:noFill/>
        </p:spPr>
        <p:txBody>
          <a:bodyPr wrap="square" rtlCol="0">
            <a:spAutoFit/>
          </a:bodyPr>
          <a:lstStyle/>
          <a:p>
            <a:r>
              <a:rPr lang="it-IT" b="1" dirty="0" smtClean="0">
                <a:solidFill>
                  <a:schemeClr val="tx2">
                    <a:lumMod val="60000"/>
                    <a:lumOff val="40000"/>
                  </a:schemeClr>
                </a:solidFill>
              </a:rPr>
              <a:t>3. la forma/i risultati</a:t>
            </a:r>
            <a:endParaRPr lang="it-IT" b="1" dirty="0">
              <a:solidFill>
                <a:schemeClr val="tx2">
                  <a:lumMod val="60000"/>
                  <a:lumOff val="40000"/>
                </a:schemeClr>
              </a:solidFill>
            </a:endParaRPr>
          </a:p>
        </p:txBody>
      </p:sp>
      <p:sp>
        <p:nvSpPr>
          <p:cNvPr id="7" name="Segnaposto contenuto 2"/>
          <p:cNvSpPr txBox="1">
            <a:spLocks/>
          </p:cNvSpPr>
          <p:nvPr/>
        </p:nvSpPr>
        <p:spPr>
          <a:xfrm>
            <a:off x="2979489" y="3335115"/>
            <a:ext cx="3818271" cy="21195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1200" b="1" dirty="0" smtClean="0"/>
              <a:t>Macro obiettivo:</a:t>
            </a:r>
            <a:r>
              <a:rPr lang="it-IT" sz="1200" b="1" dirty="0"/>
              <a:t> </a:t>
            </a:r>
            <a:r>
              <a:rPr lang="it-IT" sz="1200" dirty="0" smtClean="0"/>
              <a:t>MIGLIORAMENTO COMPLESSIVO IN TERMINI DI</a:t>
            </a:r>
          </a:p>
          <a:p>
            <a:pPr algn="l"/>
            <a:r>
              <a:rPr lang="it-IT" sz="1200" b="1" dirty="0" smtClean="0"/>
              <a:t>Collezioni</a:t>
            </a:r>
            <a:r>
              <a:rPr lang="it-IT" sz="1200" dirty="0" smtClean="0"/>
              <a:t>: </a:t>
            </a:r>
            <a:br>
              <a:rPr lang="it-IT" sz="1200" dirty="0" smtClean="0"/>
            </a:br>
            <a:r>
              <a:rPr lang="it-IT" sz="1200" dirty="0" smtClean="0"/>
              <a:t>conservazione – valorizzazione - ricerca</a:t>
            </a:r>
          </a:p>
          <a:p>
            <a:pPr algn="l"/>
            <a:r>
              <a:rPr lang="it-IT" sz="1200" b="1" dirty="0" smtClean="0"/>
              <a:t>Struttura</a:t>
            </a:r>
            <a:r>
              <a:rPr lang="it-IT" sz="1200" dirty="0" smtClean="0"/>
              <a:t>: </a:t>
            </a:r>
            <a:br>
              <a:rPr lang="it-IT" sz="1200" dirty="0" smtClean="0"/>
            </a:br>
            <a:r>
              <a:rPr lang="it-IT" sz="1200" dirty="0" smtClean="0"/>
              <a:t>accessibilità – sicurezza - riconoscibilità</a:t>
            </a:r>
          </a:p>
          <a:p>
            <a:pPr algn="l"/>
            <a:r>
              <a:rPr lang="it-IT" sz="1200" b="1" dirty="0" smtClean="0"/>
              <a:t>Territorio</a:t>
            </a:r>
            <a:r>
              <a:rPr lang="it-IT" sz="1200" dirty="0" smtClean="0"/>
              <a:t>: </a:t>
            </a:r>
            <a:br>
              <a:rPr lang="it-IT" sz="1200" dirty="0" smtClean="0"/>
            </a:br>
            <a:r>
              <a:rPr lang="it-IT" sz="1200" dirty="0" smtClean="0"/>
              <a:t>comunicazione - sviluppo e promozione relazioni - crescita</a:t>
            </a:r>
          </a:p>
          <a:p>
            <a:pPr algn="l"/>
            <a:r>
              <a:rPr lang="it-IT" sz="1200" b="1" dirty="0" smtClean="0"/>
              <a:t>Personale</a:t>
            </a:r>
            <a:r>
              <a:rPr lang="it-IT" sz="1200" dirty="0" smtClean="0"/>
              <a:t>: </a:t>
            </a:r>
            <a:br>
              <a:rPr lang="it-IT" sz="1200" dirty="0" smtClean="0"/>
            </a:br>
            <a:r>
              <a:rPr lang="it-IT" sz="1200" dirty="0" smtClean="0"/>
              <a:t>formazione – condivisione/confronto - soddisfazione</a:t>
            </a:r>
          </a:p>
          <a:p>
            <a:pPr algn="l"/>
            <a:r>
              <a:rPr lang="it-IT" sz="1200" b="1" dirty="0" smtClean="0"/>
              <a:t>Pubblico</a:t>
            </a:r>
            <a:r>
              <a:rPr lang="it-IT" sz="1200" dirty="0" smtClean="0"/>
              <a:t>: </a:t>
            </a:r>
            <a:br>
              <a:rPr lang="it-IT" sz="1200" dirty="0" smtClean="0"/>
            </a:br>
            <a:r>
              <a:rPr lang="it-IT" sz="1200" dirty="0" smtClean="0"/>
              <a:t>fruizione - attività educative - monitoraggio</a:t>
            </a:r>
            <a:endParaRPr lang="it-IT" sz="1200" dirty="0"/>
          </a:p>
        </p:txBody>
      </p:sp>
      <p:sp>
        <p:nvSpPr>
          <p:cNvPr id="16" name="CasellaDiTesto 15"/>
          <p:cNvSpPr txBox="1"/>
          <p:nvPr/>
        </p:nvSpPr>
        <p:spPr>
          <a:xfrm>
            <a:off x="3229121" y="2186077"/>
            <a:ext cx="2970983" cy="923330"/>
          </a:xfrm>
          <a:prstGeom prst="rect">
            <a:avLst/>
          </a:prstGeom>
          <a:noFill/>
        </p:spPr>
        <p:txBody>
          <a:bodyPr wrap="square" rtlCol="0">
            <a:spAutoFit/>
          </a:bodyPr>
          <a:lstStyle/>
          <a:p>
            <a:r>
              <a:rPr lang="it-IT" dirty="0" smtClean="0"/>
              <a:t>La</a:t>
            </a:r>
            <a:r>
              <a:rPr lang="it-IT" b="1" dirty="0" smtClean="0">
                <a:solidFill>
                  <a:schemeClr val="tx2">
                    <a:lumMod val="60000"/>
                    <a:lumOff val="40000"/>
                  </a:schemeClr>
                </a:solidFill>
              </a:rPr>
              <a:t> convenzione </a:t>
            </a:r>
            <a:r>
              <a:rPr lang="it-IT" dirty="0" smtClean="0"/>
              <a:t>come accordo di collaborazione </a:t>
            </a:r>
            <a:r>
              <a:rPr lang="it-IT" b="1" dirty="0" smtClean="0">
                <a:solidFill>
                  <a:schemeClr val="tx2">
                    <a:lumMod val="60000"/>
                    <a:lumOff val="40000"/>
                  </a:schemeClr>
                </a:solidFill>
              </a:rPr>
              <a:t>negoziato</a:t>
            </a:r>
            <a:r>
              <a:rPr lang="it-IT" dirty="0" smtClean="0"/>
              <a:t> tra ERPAC e Museo</a:t>
            </a:r>
            <a:endParaRPr lang="it-IT" dirty="0"/>
          </a:p>
        </p:txBody>
      </p:sp>
    </p:spTree>
    <p:extLst>
      <p:ext uri="{BB962C8B-B14F-4D97-AF65-F5344CB8AC3E}">
        <p14:creationId xmlns:p14="http://schemas.microsoft.com/office/powerpoint/2010/main" val="26069166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453377" y="2350931"/>
            <a:ext cx="2237245" cy="646331"/>
          </a:xfrm>
          <a:prstGeom prst="rect">
            <a:avLst/>
          </a:prstGeom>
          <a:noFill/>
        </p:spPr>
        <p:txBody>
          <a:bodyPr wrap="square" rtlCol="0">
            <a:spAutoFit/>
          </a:bodyPr>
          <a:lstStyle/>
          <a:p>
            <a:pPr algn="ctr"/>
            <a:r>
              <a:rPr lang="it-IT" dirty="0" smtClean="0"/>
              <a:t>Il sistema</a:t>
            </a:r>
            <a:br>
              <a:rPr lang="it-IT" dirty="0" smtClean="0"/>
            </a:br>
            <a:r>
              <a:rPr lang="it-IT" dirty="0" smtClean="0"/>
              <a:t>delle </a:t>
            </a:r>
            <a:r>
              <a:rPr lang="it-IT" b="1" dirty="0" smtClean="0">
                <a:solidFill>
                  <a:schemeClr val="tx2">
                    <a:lumMod val="60000"/>
                    <a:lumOff val="40000"/>
                  </a:schemeClr>
                </a:solidFill>
              </a:rPr>
              <a:t>risorse</a:t>
            </a:r>
            <a:endParaRPr lang="it-IT" b="1" dirty="0">
              <a:solidFill>
                <a:schemeClr val="tx2">
                  <a:lumMod val="60000"/>
                  <a:lumOff val="40000"/>
                </a:schemeClr>
              </a:solidFill>
            </a:endParaRPr>
          </a:p>
        </p:txBody>
      </p:sp>
      <p:sp>
        <p:nvSpPr>
          <p:cNvPr id="8" name="Titolo 1"/>
          <p:cNvSpPr>
            <a:spLocks noGrp="1"/>
          </p:cNvSpPr>
          <p:nvPr>
            <p:ph type="title"/>
          </p:nvPr>
        </p:nvSpPr>
        <p:spPr>
          <a:xfrm>
            <a:off x="1040273" y="4118433"/>
            <a:ext cx="3588332" cy="1143000"/>
          </a:xfrm>
        </p:spPr>
        <p:txBody>
          <a:bodyPr>
            <a:normAutofit/>
          </a:bodyPr>
          <a:lstStyle/>
          <a:p>
            <a:r>
              <a:rPr lang="it-IT" sz="1200" dirty="0" smtClean="0">
                <a:latin typeface="+mn-lt"/>
              </a:rPr>
              <a:t>Finanziamenti annuali per il sostegno delle attività previste nelle convenzioni con i Musei aderenti</a:t>
            </a:r>
            <a:endParaRPr lang="it-IT" sz="1200" dirty="0">
              <a:latin typeface="+mn-lt"/>
            </a:endParaRPr>
          </a:p>
        </p:txBody>
      </p:sp>
      <p:grpSp>
        <p:nvGrpSpPr>
          <p:cNvPr id="2" name="Gruppo 1"/>
          <p:cNvGrpSpPr/>
          <p:nvPr/>
        </p:nvGrpSpPr>
        <p:grpSpPr>
          <a:xfrm>
            <a:off x="1157478" y="3043406"/>
            <a:ext cx="3471127" cy="1143000"/>
            <a:chOff x="3515421" y="1804349"/>
            <a:chExt cx="3471127" cy="1143000"/>
          </a:xfrm>
        </p:grpSpPr>
        <p:sp>
          <p:nvSpPr>
            <p:cNvPr id="14" name="Titolo 1"/>
            <p:cNvSpPr txBox="1">
              <a:spLocks/>
            </p:cNvSpPr>
            <p:nvPr/>
          </p:nvSpPr>
          <p:spPr>
            <a:xfrm>
              <a:off x="5320020" y="1804349"/>
              <a:ext cx="16665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b="1" dirty="0">
                  <a:solidFill>
                    <a:schemeClr val="tx2">
                      <a:lumMod val="60000"/>
                      <a:lumOff val="40000"/>
                    </a:schemeClr>
                  </a:solidFill>
                  <a:latin typeface="+mn-lt"/>
                </a:rPr>
                <a:t>ERPAC</a:t>
              </a:r>
            </a:p>
          </p:txBody>
        </p:sp>
        <p:cxnSp>
          <p:nvCxnSpPr>
            <p:cNvPr id="15" name="Connettore 2 14"/>
            <p:cNvCxnSpPr/>
            <p:nvPr/>
          </p:nvCxnSpPr>
          <p:spPr>
            <a:xfrm flipV="1">
              <a:off x="5009110" y="2375849"/>
              <a:ext cx="685121" cy="2739"/>
            </a:xfrm>
            <a:prstGeom prst="straightConnector1">
              <a:avLst/>
            </a:prstGeom>
            <a:ln w="28575">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itolo 1"/>
            <p:cNvSpPr txBox="1">
              <a:spLocks/>
            </p:cNvSpPr>
            <p:nvPr/>
          </p:nvSpPr>
          <p:spPr>
            <a:xfrm>
              <a:off x="3515421" y="1804349"/>
              <a:ext cx="16665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b="1" dirty="0" smtClean="0">
                  <a:solidFill>
                    <a:schemeClr val="tx2">
                      <a:lumMod val="60000"/>
                      <a:lumOff val="40000"/>
                    </a:schemeClr>
                  </a:solidFill>
                  <a:latin typeface="+mn-lt"/>
                </a:rPr>
                <a:t>Regione</a:t>
              </a:r>
              <a:endParaRPr lang="it-IT" sz="1800" b="1" dirty="0">
                <a:solidFill>
                  <a:schemeClr val="tx2">
                    <a:lumMod val="60000"/>
                    <a:lumOff val="40000"/>
                  </a:schemeClr>
                </a:solidFill>
                <a:latin typeface="+mn-lt"/>
              </a:endParaRPr>
            </a:p>
          </p:txBody>
        </p:sp>
      </p:grpSp>
      <p:grpSp>
        <p:nvGrpSpPr>
          <p:cNvPr id="3" name="Gruppo 2"/>
          <p:cNvGrpSpPr/>
          <p:nvPr/>
        </p:nvGrpSpPr>
        <p:grpSpPr>
          <a:xfrm>
            <a:off x="4560710" y="3004144"/>
            <a:ext cx="4205853" cy="1172204"/>
            <a:chOff x="3446731" y="3241068"/>
            <a:chExt cx="4205853" cy="1172204"/>
          </a:xfrm>
        </p:grpSpPr>
        <p:sp>
          <p:nvSpPr>
            <p:cNvPr id="18" name="Titolo 1"/>
            <p:cNvSpPr txBox="1">
              <a:spLocks/>
            </p:cNvSpPr>
            <p:nvPr/>
          </p:nvSpPr>
          <p:spPr>
            <a:xfrm>
              <a:off x="3446731" y="3270272"/>
              <a:ext cx="16665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b="1" dirty="0">
                  <a:solidFill>
                    <a:schemeClr val="tx2">
                      <a:lumMod val="60000"/>
                      <a:lumOff val="40000"/>
                    </a:schemeClr>
                  </a:solidFill>
                  <a:latin typeface="+mn-lt"/>
                </a:rPr>
                <a:t>ERPAC</a:t>
              </a:r>
            </a:p>
          </p:txBody>
        </p:sp>
        <p:sp>
          <p:nvSpPr>
            <p:cNvPr id="19" name="Titolo 1"/>
            <p:cNvSpPr txBox="1">
              <a:spLocks/>
            </p:cNvSpPr>
            <p:nvPr/>
          </p:nvSpPr>
          <p:spPr>
            <a:xfrm>
              <a:off x="5204312" y="3241068"/>
              <a:ext cx="244827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b="1" dirty="0" smtClean="0">
                  <a:solidFill>
                    <a:schemeClr val="tx2">
                      <a:lumMod val="60000"/>
                      <a:lumOff val="40000"/>
                    </a:schemeClr>
                  </a:solidFill>
                  <a:latin typeface="+mn-lt"/>
                </a:rPr>
                <a:t>convenzione</a:t>
              </a:r>
              <a:endParaRPr lang="it-IT" sz="1800" b="1" dirty="0">
                <a:solidFill>
                  <a:schemeClr val="tx2">
                    <a:lumMod val="60000"/>
                    <a:lumOff val="40000"/>
                  </a:schemeClr>
                </a:solidFill>
                <a:latin typeface="+mn-lt"/>
              </a:endParaRPr>
            </a:p>
          </p:txBody>
        </p:sp>
        <p:cxnSp>
          <p:nvCxnSpPr>
            <p:cNvPr id="21" name="Connettore 2 20"/>
            <p:cNvCxnSpPr/>
            <p:nvPr/>
          </p:nvCxnSpPr>
          <p:spPr>
            <a:xfrm>
              <a:off x="4804514" y="3841772"/>
              <a:ext cx="799596" cy="0"/>
            </a:xfrm>
            <a:prstGeom prst="straightConnector1">
              <a:avLst/>
            </a:prstGeom>
            <a:ln w="28575">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 name="Rettangolo 3"/>
          <p:cNvSpPr/>
          <p:nvPr/>
        </p:nvSpPr>
        <p:spPr>
          <a:xfrm>
            <a:off x="4602295" y="4026146"/>
            <a:ext cx="4297005" cy="1384995"/>
          </a:xfrm>
          <a:prstGeom prst="rect">
            <a:avLst/>
          </a:prstGeom>
        </p:spPr>
        <p:txBody>
          <a:bodyPr wrap="square">
            <a:spAutoFit/>
          </a:bodyPr>
          <a:lstStyle/>
          <a:p>
            <a:pPr marL="285750" indent="-180000">
              <a:buFont typeface="Arial" panose="020B0604020202020204" pitchFamily="34" charset="0"/>
              <a:buChar char="•"/>
            </a:pPr>
            <a:r>
              <a:rPr lang="it-IT" sz="1200" b="1" dirty="0" smtClean="0"/>
              <a:t>Acquisire </a:t>
            </a:r>
            <a:r>
              <a:rPr lang="it-IT" sz="1200" b="1" dirty="0"/>
              <a:t>servizi e forniture </a:t>
            </a:r>
            <a:r>
              <a:rPr lang="it-IT" sz="1200" dirty="0"/>
              <a:t>a favore dei Musei aderenti </a:t>
            </a:r>
            <a:endParaRPr lang="it-IT" sz="1200" dirty="0" smtClean="0"/>
          </a:p>
          <a:p>
            <a:pPr marL="285750" indent="-180000">
              <a:buFont typeface="Arial" panose="020B0604020202020204" pitchFamily="34" charset="0"/>
              <a:buChar char="•"/>
            </a:pPr>
            <a:r>
              <a:rPr lang="it-IT" sz="1200" b="1" dirty="0"/>
              <a:t>F</a:t>
            </a:r>
            <a:r>
              <a:rPr lang="it-IT" sz="1200" b="1" dirty="0" smtClean="0"/>
              <a:t>ornire </a:t>
            </a:r>
            <a:r>
              <a:rPr lang="it-IT" sz="1200" b="1" dirty="0"/>
              <a:t>servizi di carattere tecnico scientifico</a:t>
            </a:r>
            <a:r>
              <a:rPr lang="it-IT" sz="1200" dirty="0"/>
              <a:t> inerenti a: inventariazione, catalogazione, studio, documentazione, comunicazione, divulgazione, restauro a favore dei Musei aderenti </a:t>
            </a:r>
            <a:endParaRPr lang="it-IT" sz="1200" dirty="0" smtClean="0"/>
          </a:p>
          <a:p>
            <a:pPr marL="285750" indent="-180000">
              <a:buFont typeface="Arial" panose="020B0604020202020204" pitchFamily="34" charset="0"/>
              <a:buChar char="•"/>
            </a:pPr>
            <a:r>
              <a:rPr lang="it-IT" sz="1200" b="1" dirty="0" smtClean="0"/>
              <a:t>Trasferire </a:t>
            </a:r>
            <a:r>
              <a:rPr lang="it-IT" sz="1200" b="1" dirty="0"/>
              <a:t>specifiche risorse ai Musei capofila </a:t>
            </a:r>
            <a:r>
              <a:rPr lang="it-IT" sz="1200" b="1" dirty="0" smtClean="0"/>
              <a:t>per le loro attività specifiche</a:t>
            </a:r>
            <a:endParaRPr lang="it-IT" sz="1200" b="1" dirty="0"/>
          </a:p>
        </p:txBody>
      </p:sp>
      <p:sp>
        <p:nvSpPr>
          <p:cNvPr id="16" name="CasellaDiTesto 15"/>
          <p:cNvSpPr txBox="1"/>
          <p:nvPr/>
        </p:nvSpPr>
        <p:spPr>
          <a:xfrm>
            <a:off x="914400" y="755009"/>
            <a:ext cx="2835479" cy="369116"/>
          </a:xfrm>
          <a:prstGeom prst="rect">
            <a:avLst/>
          </a:prstGeom>
          <a:noFill/>
        </p:spPr>
        <p:txBody>
          <a:bodyPr wrap="square" rtlCol="0">
            <a:spAutoFit/>
          </a:bodyPr>
          <a:lstStyle/>
          <a:p>
            <a:r>
              <a:rPr lang="it-IT" b="1" dirty="0" smtClean="0">
                <a:solidFill>
                  <a:schemeClr val="tx2">
                    <a:lumMod val="60000"/>
                    <a:lumOff val="40000"/>
                  </a:schemeClr>
                </a:solidFill>
              </a:rPr>
              <a:t>3. la forma/i risultati</a:t>
            </a:r>
            <a:endParaRPr lang="it-IT" b="1" dirty="0">
              <a:solidFill>
                <a:schemeClr val="tx2">
                  <a:lumMod val="60000"/>
                  <a:lumOff val="40000"/>
                </a:schemeClr>
              </a:solidFill>
            </a:endParaRPr>
          </a:p>
        </p:txBody>
      </p:sp>
    </p:spTree>
    <p:extLst>
      <p:ext uri="{BB962C8B-B14F-4D97-AF65-F5344CB8AC3E}">
        <p14:creationId xmlns:p14="http://schemas.microsoft.com/office/powerpoint/2010/main" val="37411541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926077" y="2178921"/>
            <a:ext cx="5252936" cy="3093154"/>
          </a:xfrm>
          <a:prstGeom prst="rect">
            <a:avLst/>
          </a:prstGeom>
          <a:noFill/>
        </p:spPr>
        <p:txBody>
          <a:bodyPr wrap="square" rtlCol="0">
            <a:spAutoFit/>
          </a:bodyPr>
          <a:lstStyle/>
          <a:p>
            <a:r>
              <a:rPr lang="it-IT" dirty="0" smtClean="0"/>
              <a:t>Ad oggi:</a:t>
            </a:r>
          </a:p>
          <a:p>
            <a:endParaRPr lang="it-IT" dirty="0" smtClean="0"/>
          </a:p>
          <a:p>
            <a:pPr marL="285750" indent="-285750">
              <a:spcAft>
                <a:spcPts val="600"/>
              </a:spcAft>
              <a:buFont typeface="Arial" panose="020B0604020202020204" pitchFamily="34" charset="0"/>
              <a:buChar char="•"/>
            </a:pPr>
            <a:r>
              <a:rPr lang="it-IT" dirty="0" smtClean="0"/>
              <a:t>Conclusa la prima fase di candidatura</a:t>
            </a:r>
          </a:p>
          <a:p>
            <a:pPr marL="285750" indent="-285750">
              <a:spcAft>
                <a:spcPts val="600"/>
              </a:spcAft>
              <a:buFont typeface="Arial" panose="020B0604020202020204" pitchFamily="34" charset="0"/>
              <a:buChar char="•"/>
            </a:pPr>
            <a:r>
              <a:rPr lang="it-IT" dirty="0" smtClean="0"/>
              <a:t>17 domande presentate</a:t>
            </a:r>
          </a:p>
          <a:p>
            <a:pPr marL="285750" indent="-285750">
              <a:spcAft>
                <a:spcPts val="600"/>
              </a:spcAft>
              <a:buFont typeface="Arial" panose="020B0604020202020204" pitchFamily="34" charset="0"/>
              <a:buChar char="•"/>
            </a:pPr>
            <a:r>
              <a:rPr lang="it-IT" dirty="0" smtClean="0"/>
              <a:t>Progettazione e infrastrutturazione delle modalità di implementazione dei servizi erogabili dal MESS (abaco delle professioni)</a:t>
            </a:r>
            <a:endParaRPr lang="it-IT" dirty="0"/>
          </a:p>
          <a:p>
            <a:pPr marL="285750" indent="-285750">
              <a:spcAft>
                <a:spcPts val="600"/>
              </a:spcAft>
              <a:buFont typeface="Arial" panose="020B0604020202020204" pitchFamily="34" charset="0"/>
              <a:buChar char="•"/>
            </a:pPr>
            <a:r>
              <a:rPr lang="it-IT" dirty="0" smtClean="0"/>
              <a:t>Costruzione di un gruppo di lavoro interno al servizio </a:t>
            </a:r>
            <a:r>
              <a:rPr lang="it-IT" dirty="0" smtClean="0">
                <a:sym typeface="Wingdings" panose="05000000000000000000" pitchFamily="2" charset="2"/>
              </a:rPr>
              <a:t> garantire la sostenibilità nel tempo del progetto</a:t>
            </a:r>
            <a:endParaRPr lang="it-IT" dirty="0"/>
          </a:p>
        </p:txBody>
      </p:sp>
      <p:sp>
        <p:nvSpPr>
          <p:cNvPr id="16" name="CasellaDiTesto 15"/>
          <p:cNvSpPr txBox="1"/>
          <p:nvPr/>
        </p:nvSpPr>
        <p:spPr>
          <a:xfrm>
            <a:off x="914400" y="755009"/>
            <a:ext cx="2835479" cy="369116"/>
          </a:xfrm>
          <a:prstGeom prst="rect">
            <a:avLst/>
          </a:prstGeom>
          <a:noFill/>
        </p:spPr>
        <p:txBody>
          <a:bodyPr wrap="square" rtlCol="0">
            <a:spAutoFit/>
          </a:bodyPr>
          <a:lstStyle/>
          <a:p>
            <a:r>
              <a:rPr lang="it-IT" b="1" dirty="0" smtClean="0">
                <a:solidFill>
                  <a:schemeClr val="tx2">
                    <a:lumMod val="60000"/>
                    <a:lumOff val="40000"/>
                  </a:schemeClr>
                </a:solidFill>
              </a:rPr>
              <a:t>3. la forma/i risultati</a:t>
            </a:r>
            <a:endParaRPr lang="it-IT" b="1" dirty="0">
              <a:solidFill>
                <a:schemeClr val="tx2">
                  <a:lumMod val="60000"/>
                  <a:lumOff val="40000"/>
                </a:schemeClr>
              </a:solidFill>
            </a:endParaRPr>
          </a:p>
        </p:txBody>
      </p:sp>
    </p:spTree>
    <p:extLst>
      <p:ext uri="{BB962C8B-B14F-4D97-AF65-F5344CB8AC3E}">
        <p14:creationId xmlns:p14="http://schemas.microsoft.com/office/powerpoint/2010/main" val="31906684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94457" y="2256766"/>
            <a:ext cx="5201287" cy="369332"/>
          </a:xfrm>
          <a:prstGeom prst="rect">
            <a:avLst/>
          </a:prstGeom>
          <a:noFill/>
        </p:spPr>
        <p:txBody>
          <a:bodyPr wrap="square" rtlCol="0">
            <a:spAutoFit/>
          </a:bodyPr>
          <a:lstStyle/>
          <a:p>
            <a:r>
              <a:rPr lang="it-IT" b="1" cap="all" dirty="0" smtClean="0">
                <a:solidFill>
                  <a:schemeClr val="tx2">
                    <a:lumMod val="60000"/>
                    <a:lumOff val="40000"/>
                  </a:schemeClr>
                </a:solidFill>
              </a:rPr>
              <a:t>Criticità / prime considerazioni progettuali </a:t>
            </a:r>
            <a:endParaRPr lang="it-IT" b="1" cap="all" dirty="0">
              <a:solidFill>
                <a:schemeClr val="tx2">
                  <a:lumMod val="60000"/>
                  <a:lumOff val="40000"/>
                </a:schemeClr>
              </a:solidFill>
            </a:endParaRPr>
          </a:p>
        </p:txBody>
      </p:sp>
      <p:sp>
        <p:nvSpPr>
          <p:cNvPr id="2" name="Rettangolo 1"/>
          <p:cNvSpPr/>
          <p:nvPr/>
        </p:nvSpPr>
        <p:spPr>
          <a:xfrm>
            <a:off x="1599431" y="3041734"/>
            <a:ext cx="6191337" cy="2246769"/>
          </a:xfrm>
          <a:prstGeom prst="rect">
            <a:avLst/>
          </a:prstGeom>
        </p:spPr>
        <p:txBody>
          <a:bodyPr wrap="square">
            <a:spAutoFit/>
          </a:bodyPr>
          <a:lstStyle/>
          <a:p>
            <a:pPr marL="285750" indent="-285750">
              <a:buFont typeface="Arial" panose="020B0604020202020204" pitchFamily="34" charset="0"/>
              <a:buChar char="•"/>
            </a:pPr>
            <a:r>
              <a:rPr lang="it-IT" sz="1400" b="1" dirty="0">
                <a:solidFill>
                  <a:schemeClr val="tx2">
                    <a:lumMod val="60000"/>
                    <a:lumOff val="40000"/>
                  </a:schemeClr>
                </a:solidFill>
              </a:rPr>
              <a:t>Committenza istituzionale</a:t>
            </a:r>
            <a:r>
              <a:rPr lang="it-IT" sz="1400" dirty="0" smtClean="0"/>
              <a:t>: discontinuità </a:t>
            </a:r>
            <a:r>
              <a:rPr lang="it-IT" sz="1400" dirty="0" smtClean="0"/>
              <a:t>d’azione, </a:t>
            </a:r>
            <a:r>
              <a:rPr lang="it-IT" sz="1400" dirty="0" smtClean="0"/>
              <a:t>non chiaro disegno politico (per alternanza assessorato)</a:t>
            </a:r>
          </a:p>
          <a:p>
            <a:endParaRPr lang="it-IT" sz="1400" dirty="0" smtClean="0"/>
          </a:p>
          <a:p>
            <a:pPr marL="285750" indent="-285750">
              <a:buFont typeface="Arial" panose="020B0604020202020204" pitchFamily="34" charset="0"/>
              <a:buChar char="•"/>
            </a:pPr>
            <a:r>
              <a:rPr lang="it-IT" sz="1400" b="1" dirty="0">
                <a:solidFill>
                  <a:schemeClr val="tx2">
                    <a:lumMod val="60000"/>
                    <a:lumOff val="40000"/>
                  </a:schemeClr>
                </a:solidFill>
              </a:rPr>
              <a:t>Metodologia</a:t>
            </a:r>
            <a:r>
              <a:rPr lang="it-IT" sz="1400" dirty="0" smtClean="0"/>
              <a:t>: complesso integrare parte di ricerca, critica e sostanziale, con intervento concreto di infrastruttura </a:t>
            </a:r>
            <a:r>
              <a:rPr lang="it-IT" sz="1400" dirty="0" smtClean="0">
                <a:sym typeface="Wingdings" panose="05000000000000000000" pitchFamily="2" charset="2"/>
              </a:rPr>
              <a:t> guidare un processo di semplificazione dei contenuti che permetta di rendere realmente sostenibile l’azione</a:t>
            </a:r>
          </a:p>
          <a:p>
            <a:pPr marL="285750" indent="-285750">
              <a:buFont typeface="Arial" panose="020B0604020202020204" pitchFamily="34" charset="0"/>
              <a:buChar char="•"/>
            </a:pPr>
            <a:endParaRPr lang="it-IT" sz="1400" dirty="0" smtClean="0">
              <a:sym typeface="Wingdings" panose="05000000000000000000" pitchFamily="2" charset="2"/>
            </a:endParaRPr>
          </a:p>
          <a:p>
            <a:pPr marL="285750" indent="-285750">
              <a:buFont typeface="Arial" panose="020B0604020202020204" pitchFamily="34" charset="0"/>
              <a:buChar char="•"/>
            </a:pPr>
            <a:r>
              <a:rPr lang="it-IT" sz="1400" b="1" dirty="0">
                <a:solidFill>
                  <a:schemeClr val="tx2">
                    <a:lumMod val="60000"/>
                    <a:lumOff val="40000"/>
                  </a:schemeClr>
                </a:solidFill>
                <a:sym typeface="Wingdings" panose="05000000000000000000" pitchFamily="2" charset="2"/>
              </a:rPr>
              <a:t>Attività di coinvolgimento</a:t>
            </a:r>
            <a:r>
              <a:rPr lang="it-IT" sz="1400" dirty="0" smtClean="0">
                <a:sym typeface="Wingdings" panose="05000000000000000000" pitchFamily="2" charset="2"/>
              </a:rPr>
              <a:t>: questionario, engagement puntuale, attenzione al micro piuttosto che a momenti collettivi di difficile realizzazione</a:t>
            </a:r>
          </a:p>
          <a:p>
            <a:endParaRPr lang="it-IT" sz="1400" dirty="0">
              <a:sym typeface="Wingdings" panose="05000000000000000000" pitchFamily="2" charset="2"/>
            </a:endParaRPr>
          </a:p>
        </p:txBody>
      </p:sp>
    </p:spTree>
    <p:extLst>
      <p:ext uri="{BB962C8B-B14F-4D97-AF65-F5344CB8AC3E}">
        <p14:creationId xmlns:p14="http://schemas.microsoft.com/office/powerpoint/2010/main" val="8748437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71356" y="2295677"/>
            <a:ext cx="5201287" cy="369332"/>
          </a:xfrm>
          <a:prstGeom prst="rect">
            <a:avLst/>
          </a:prstGeom>
          <a:noFill/>
        </p:spPr>
        <p:txBody>
          <a:bodyPr wrap="square" rtlCol="0">
            <a:spAutoFit/>
          </a:bodyPr>
          <a:lstStyle/>
          <a:p>
            <a:r>
              <a:rPr lang="it-IT" b="1" cap="all" dirty="0" smtClean="0">
                <a:solidFill>
                  <a:schemeClr val="tx2">
                    <a:lumMod val="60000"/>
                    <a:lumOff val="40000"/>
                  </a:schemeClr>
                </a:solidFill>
              </a:rPr>
              <a:t>Criticità / prime considerazioni progettuali </a:t>
            </a:r>
            <a:endParaRPr lang="it-IT" b="1" cap="all" dirty="0">
              <a:solidFill>
                <a:schemeClr val="tx2">
                  <a:lumMod val="60000"/>
                  <a:lumOff val="40000"/>
                </a:schemeClr>
              </a:solidFill>
            </a:endParaRPr>
          </a:p>
        </p:txBody>
      </p:sp>
      <p:sp>
        <p:nvSpPr>
          <p:cNvPr id="2" name="Rettangolo 1"/>
          <p:cNvSpPr/>
          <p:nvPr/>
        </p:nvSpPr>
        <p:spPr>
          <a:xfrm>
            <a:off x="1686978" y="3109827"/>
            <a:ext cx="6191337" cy="1600438"/>
          </a:xfrm>
          <a:prstGeom prst="rect">
            <a:avLst/>
          </a:prstGeom>
        </p:spPr>
        <p:txBody>
          <a:bodyPr wrap="square">
            <a:spAutoFit/>
          </a:bodyPr>
          <a:lstStyle/>
          <a:p>
            <a:pPr marL="285750" indent="-285750">
              <a:buFont typeface="Arial" panose="020B0604020202020204" pitchFamily="34" charset="0"/>
              <a:buChar char="•"/>
            </a:pPr>
            <a:r>
              <a:rPr lang="it-IT" sz="1400" b="1" dirty="0" smtClean="0">
                <a:solidFill>
                  <a:schemeClr val="tx2">
                    <a:lumMod val="60000"/>
                    <a:lumOff val="40000"/>
                  </a:schemeClr>
                </a:solidFill>
              </a:rPr>
              <a:t>Patrimonio etnografico</a:t>
            </a:r>
            <a:r>
              <a:rPr lang="it-IT" sz="1400" dirty="0" smtClean="0"/>
              <a:t>: MESS come osservatorio di pratiche / descrizione della situazione regionale (dinamica e complessa)</a:t>
            </a:r>
          </a:p>
          <a:p>
            <a:pPr marL="285750" indent="-285750">
              <a:buFont typeface="Arial" panose="020B0604020202020204" pitchFamily="34" charset="0"/>
              <a:buChar char="•"/>
            </a:pPr>
            <a:endParaRPr lang="it-IT" sz="1400" dirty="0" smtClean="0"/>
          </a:p>
          <a:p>
            <a:pPr marL="285750" indent="-285750">
              <a:buFont typeface="Arial" panose="020B0604020202020204" pitchFamily="34" charset="0"/>
              <a:buChar char="•"/>
            </a:pPr>
            <a:r>
              <a:rPr lang="it-IT" sz="1400" b="1" dirty="0" smtClean="0">
                <a:solidFill>
                  <a:schemeClr val="tx2">
                    <a:lumMod val="60000"/>
                    <a:lumOff val="40000"/>
                  </a:schemeClr>
                </a:solidFill>
              </a:rPr>
              <a:t>Relazioni tra attori</a:t>
            </a:r>
            <a:r>
              <a:rPr lang="it-IT" sz="1400" dirty="0" smtClean="0"/>
              <a:t>: azione di mappatura e coinvolgimento ha permesso di attivare e muovere relazioni tra istituzioni, porre problemi di gestione e coerenza delle narrazione (cfr. </a:t>
            </a:r>
            <a:r>
              <a:rPr lang="it-IT" sz="1400" dirty="0" err="1" smtClean="0"/>
              <a:t>Muca</a:t>
            </a:r>
            <a:r>
              <a:rPr lang="it-IT" sz="1400" dirty="0" smtClean="0"/>
              <a:t> + CCM) </a:t>
            </a:r>
            <a:endParaRPr lang="it-IT" sz="1400" dirty="0" smtClean="0">
              <a:sym typeface="Wingdings" panose="05000000000000000000" pitchFamily="2" charset="2"/>
            </a:endParaRPr>
          </a:p>
          <a:p>
            <a:endParaRPr lang="it-IT" sz="1400" dirty="0" smtClean="0">
              <a:sym typeface="Wingdings" panose="05000000000000000000" pitchFamily="2" charset="2"/>
            </a:endParaRPr>
          </a:p>
        </p:txBody>
      </p:sp>
    </p:spTree>
    <p:extLst>
      <p:ext uri="{BB962C8B-B14F-4D97-AF65-F5344CB8AC3E}">
        <p14:creationId xmlns:p14="http://schemas.microsoft.com/office/powerpoint/2010/main" val="14633941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94455" y="2091396"/>
            <a:ext cx="5201287" cy="369332"/>
          </a:xfrm>
          <a:prstGeom prst="rect">
            <a:avLst/>
          </a:prstGeom>
          <a:noFill/>
        </p:spPr>
        <p:txBody>
          <a:bodyPr wrap="square" rtlCol="0">
            <a:spAutoFit/>
          </a:bodyPr>
          <a:lstStyle/>
          <a:p>
            <a:r>
              <a:rPr lang="it-IT" b="1" cap="all" dirty="0" smtClean="0">
                <a:solidFill>
                  <a:schemeClr val="tx2">
                    <a:lumMod val="60000"/>
                    <a:lumOff val="40000"/>
                  </a:schemeClr>
                </a:solidFill>
              </a:rPr>
              <a:t>Criticità / prime considerazioni progettuali </a:t>
            </a:r>
            <a:endParaRPr lang="it-IT" b="1" cap="all" dirty="0">
              <a:solidFill>
                <a:schemeClr val="tx2">
                  <a:lumMod val="60000"/>
                  <a:lumOff val="40000"/>
                </a:schemeClr>
              </a:solidFill>
            </a:endParaRPr>
          </a:p>
        </p:txBody>
      </p:sp>
      <p:sp>
        <p:nvSpPr>
          <p:cNvPr id="2" name="Rettangolo 1"/>
          <p:cNvSpPr/>
          <p:nvPr/>
        </p:nvSpPr>
        <p:spPr>
          <a:xfrm>
            <a:off x="1599429" y="2740177"/>
            <a:ext cx="6191337" cy="2893100"/>
          </a:xfrm>
          <a:prstGeom prst="rect">
            <a:avLst/>
          </a:prstGeom>
        </p:spPr>
        <p:txBody>
          <a:bodyPr wrap="square">
            <a:spAutoFit/>
          </a:bodyPr>
          <a:lstStyle/>
          <a:p>
            <a:endParaRPr lang="it-IT" sz="1400" dirty="0" smtClean="0">
              <a:sym typeface="Wingdings" panose="05000000000000000000" pitchFamily="2" charset="2"/>
            </a:endParaRPr>
          </a:p>
          <a:p>
            <a:pPr marL="285750" indent="-285750">
              <a:buFont typeface="Arial" panose="020B0604020202020204" pitchFamily="34" charset="0"/>
              <a:buChar char="•"/>
            </a:pPr>
            <a:r>
              <a:rPr lang="it-IT" sz="1400" b="1" dirty="0" smtClean="0">
                <a:solidFill>
                  <a:schemeClr val="tx2">
                    <a:lumMod val="60000"/>
                    <a:lumOff val="40000"/>
                  </a:schemeClr>
                </a:solidFill>
                <a:sym typeface="Wingdings" panose="05000000000000000000" pitchFamily="2" charset="2"/>
              </a:rPr>
              <a:t>Difficoltà ad agire su una riflessione patrimoniale critica</a:t>
            </a:r>
            <a:r>
              <a:rPr lang="it-IT" sz="1400" dirty="0" smtClean="0">
                <a:sym typeface="Wingdings" panose="05000000000000000000" pitchFamily="2" charset="2"/>
              </a:rPr>
              <a:t>:</a:t>
            </a:r>
          </a:p>
          <a:p>
            <a:pPr marL="742950" lvl="1" indent="-285750">
              <a:buFont typeface="Arial" panose="020B0604020202020204" pitchFamily="34" charset="0"/>
              <a:buChar char="•"/>
            </a:pPr>
            <a:r>
              <a:rPr lang="it-IT" sz="1400" dirty="0" smtClean="0">
                <a:sym typeface="Wingdings" panose="05000000000000000000" pitchFamily="2" charset="2"/>
              </a:rPr>
              <a:t>se musei sottolineato necessità di lavorare su un adeguamento delle modalità di presentazione/uso dei repertori etnografici (come adeguare allestimenti? integrazione linguaggi del contemporaneo?</a:t>
            </a:r>
            <a:r>
              <a:rPr lang="it-IT" sz="1400" dirty="0">
                <a:sym typeface="Wingdings" panose="05000000000000000000" pitchFamily="2" charset="2"/>
              </a:rPr>
              <a:t> come far parlare oggetti?) </a:t>
            </a:r>
            <a:endParaRPr lang="it-IT" sz="1400" dirty="0" smtClean="0">
              <a:sym typeface="Wingdings" panose="05000000000000000000" pitchFamily="2" charset="2"/>
            </a:endParaRPr>
          </a:p>
          <a:p>
            <a:pPr marL="742950" lvl="1" indent="-285750">
              <a:buFont typeface="Arial" panose="020B0604020202020204" pitchFamily="34" charset="0"/>
              <a:buChar char="•"/>
            </a:pPr>
            <a:r>
              <a:rPr lang="it-IT" sz="1400" dirty="0">
                <a:sym typeface="Wingdings" panose="05000000000000000000" pitchFamily="2" charset="2"/>
              </a:rPr>
              <a:t>s</a:t>
            </a:r>
            <a:r>
              <a:rPr lang="it-IT" sz="1400" dirty="0" smtClean="0">
                <a:sym typeface="Wingdings" panose="05000000000000000000" pitchFamily="2" charset="2"/>
              </a:rPr>
              <a:t>e musei indicato necessità di aprirsi a nuovi pubblici/rinsaldare rapporto con le comunità territorio</a:t>
            </a:r>
          </a:p>
          <a:p>
            <a:pPr marL="742950" lvl="1" indent="-285750">
              <a:buFont typeface="Arial" panose="020B0604020202020204" pitchFamily="34" charset="0"/>
              <a:buChar char="•"/>
            </a:pPr>
            <a:endParaRPr lang="it-IT" sz="1400" dirty="0">
              <a:sym typeface="Wingdings" panose="05000000000000000000" pitchFamily="2" charset="2"/>
            </a:endParaRPr>
          </a:p>
          <a:p>
            <a:pPr marL="742950" lvl="1" indent="-285750">
              <a:buFont typeface="Wingdings" panose="05000000000000000000" pitchFamily="2" charset="2"/>
              <a:buChar char="à"/>
            </a:pPr>
            <a:r>
              <a:rPr lang="it-IT" sz="1400" dirty="0" smtClean="0">
                <a:sym typeface="Wingdings" panose="05000000000000000000" pitchFamily="2" charset="2"/>
              </a:rPr>
              <a:t>è complesso agire/rispondere attraverso il MESS: attenzione alla struttura e non hai significati </a:t>
            </a:r>
          </a:p>
          <a:p>
            <a:pPr marL="742950" lvl="1" indent="-285750">
              <a:buFont typeface="Wingdings" panose="05000000000000000000" pitchFamily="2" charset="2"/>
              <a:buChar char="à"/>
            </a:pPr>
            <a:r>
              <a:rPr lang="it-IT" sz="1400" dirty="0" smtClean="0">
                <a:sym typeface="Wingdings" panose="05000000000000000000" pitchFamily="2" charset="2"/>
              </a:rPr>
              <a:t>forse opportuno sviluppare ulteriormente approccio multilivello: azione macro politica vs </a:t>
            </a:r>
            <a:r>
              <a:rPr lang="it-IT" sz="1400" dirty="0" smtClean="0">
                <a:sym typeface="Wingdings" panose="05000000000000000000" pitchFamily="2" charset="2"/>
              </a:rPr>
              <a:t>intervento </a:t>
            </a:r>
            <a:r>
              <a:rPr lang="it-IT" sz="1400" dirty="0" smtClean="0">
                <a:sym typeface="Wingdings" panose="05000000000000000000" pitchFamily="2" charset="2"/>
              </a:rPr>
              <a:t>puntuale con e sui musei  </a:t>
            </a:r>
            <a:endParaRPr lang="it-IT" sz="1400" dirty="0">
              <a:sym typeface="Wingdings" panose="05000000000000000000" pitchFamily="2" charset="2"/>
            </a:endParaRPr>
          </a:p>
        </p:txBody>
      </p:sp>
    </p:spTree>
    <p:extLst>
      <p:ext uri="{BB962C8B-B14F-4D97-AF65-F5344CB8AC3E}">
        <p14:creationId xmlns:p14="http://schemas.microsoft.com/office/powerpoint/2010/main" val="672285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8">
            <a:extLst>
              <a:ext uri="{FF2B5EF4-FFF2-40B4-BE49-F238E27FC236}">
                <a16:creationId xmlns:a16="http://schemas.microsoft.com/office/drawing/2014/main" id="{F41BE576-A067-E742-8B7A-E72B79F4AE56}"/>
              </a:ext>
            </a:extLst>
          </p:cNvPr>
          <p:cNvSpPr txBox="1">
            <a:spLocks/>
          </p:cNvSpPr>
          <p:nvPr/>
        </p:nvSpPr>
        <p:spPr>
          <a:xfrm>
            <a:off x="961002" y="1432043"/>
            <a:ext cx="5446469" cy="11163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smtClean="0">
                <a:solidFill>
                  <a:schemeClr val="tx2">
                    <a:lumMod val="75000"/>
                  </a:schemeClr>
                </a:solidFill>
                <a:ea typeface="+mj-ea"/>
                <a:cs typeface="Arial Narrow" panose="020B0604020202020204" pitchFamily="34" charset="0"/>
              </a:rPr>
              <a:t>0. temi di riferimento/ suggestioni</a:t>
            </a:r>
            <a:endParaRPr lang="it-IT" b="1" dirty="0">
              <a:solidFill>
                <a:schemeClr val="accent5">
                  <a:lumMod val="50000"/>
                </a:schemeClr>
              </a:solidFill>
              <a:cs typeface="Arial Narrow" panose="020B0604020202020204" pitchFamily="34" charset="0"/>
            </a:endParaRPr>
          </a:p>
        </p:txBody>
      </p:sp>
      <p:sp>
        <p:nvSpPr>
          <p:cNvPr id="6" name="Sottotitolo 8">
            <a:extLst>
              <a:ext uri="{FF2B5EF4-FFF2-40B4-BE49-F238E27FC236}">
                <a16:creationId xmlns:a16="http://schemas.microsoft.com/office/drawing/2014/main" id="{F41BE576-A067-E742-8B7A-E72B79F4AE56}"/>
              </a:ext>
            </a:extLst>
          </p:cNvPr>
          <p:cNvSpPr txBox="1">
            <a:spLocks/>
          </p:cNvSpPr>
          <p:nvPr/>
        </p:nvSpPr>
        <p:spPr>
          <a:xfrm>
            <a:off x="961002" y="2405771"/>
            <a:ext cx="7830660" cy="3474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2900" algn="l">
              <a:spcBef>
                <a:spcPts val="0"/>
              </a:spcBef>
              <a:spcAft>
                <a:spcPts val="600"/>
              </a:spcAft>
            </a:pPr>
            <a:endParaRPr lang="it-IT" sz="1600" dirty="0">
              <a:solidFill>
                <a:schemeClr val="accent5">
                  <a:lumMod val="50000"/>
                </a:schemeClr>
              </a:solidFill>
              <a:cs typeface="Arial Narrow" panose="020B0604020202020204" pitchFamily="34" charset="0"/>
            </a:endParaRPr>
          </a:p>
        </p:txBody>
      </p:sp>
      <p:sp>
        <p:nvSpPr>
          <p:cNvPr id="2" name="CasellaDiTesto 1"/>
          <p:cNvSpPr txBox="1"/>
          <p:nvPr/>
        </p:nvSpPr>
        <p:spPr>
          <a:xfrm>
            <a:off x="961002" y="2058040"/>
            <a:ext cx="7599338" cy="4539704"/>
          </a:xfrm>
          <a:prstGeom prst="rect">
            <a:avLst/>
          </a:prstGeom>
          <a:noFill/>
        </p:spPr>
        <p:txBody>
          <a:bodyPr wrap="square" rtlCol="0">
            <a:spAutoFit/>
          </a:bodyPr>
          <a:lstStyle/>
          <a:p>
            <a:endParaRPr lang="it-IT" sz="1400" dirty="0">
              <a:sym typeface="Wingdings" panose="05000000000000000000" pitchFamily="2" charset="2"/>
            </a:endParaRPr>
          </a:p>
          <a:p>
            <a:pPr>
              <a:spcAft>
                <a:spcPts val="1800"/>
              </a:spcAft>
            </a:pPr>
            <a:r>
              <a:rPr lang="it-IT" sz="1400" b="1" dirty="0" smtClean="0">
                <a:solidFill>
                  <a:schemeClr val="tx2">
                    <a:lumMod val="75000"/>
                  </a:schemeClr>
                </a:solidFill>
                <a:sym typeface="Wingdings" panose="05000000000000000000" pitchFamily="2" charset="2"/>
              </a:rPr>
              <a:t>Alcune parole chiave - metodologia:</a:t>
            </a:r>
          </a:p>
          <a:p>
            <a:pPr marL="742950" lvl="1" indent="-285750">
              <a:spcAft>
                <a:spcPts val="600"/>
              </a:spcAft>
              <a:buFont typeface="Arial" panose="020B0604020202020204" pitchFamily="34" charset="0"/>
              <a:buChar char="•"/>
            </a:pPr>
            <a:r>
              <a:rPr lang="it-IT" sz="1400" b="1" cap="all" dirty="0" smtClean="0">
                <a:solidFill>
                  <a:schemeClr val="tx2">
                    <a:lumMod val="75000"/>
                  </a:schemeClr>
                </a:solidFill>
                <a:sym typeface="Wingdings" panose="05000000000000000000" pitchFamily="2" charset="2"/>
              </a:rPr>
              <a:t>animazione territoriale</a:t>
            </a:r>
            <a:r>
              <a:rPr lang="it-IT" sz="1400" b="1" dirty="0" smtClean="0">
                <a:solidFill>
                  <a:schemeClr val="tx2">
                    <a:lumMod val="75000"/>
                  </a:schemeClr>
                </a:solidFill>
                <a:sym typeface="Wingdings" panose="05000000000000000000" pitchFamily="2" charset="2"/>
              </a:rPr>
              <a:t>: cosa </a:t>
            </a:r>
            <a:r>
              <a:rPr lang="it-IT" sz="1400" b="1" dirty="0">
                <a:solidFill>
                  <a:schemeClr val="tx2">
                    <a:lumMod val="75000"/>
                  </a:schemeClr>
                </a:solidFill>
                <a:sym typeface="Wingdings" panose="05000000000000000000" pitchFamily="2" charset="2"/>
              </a:rPr>
              <a:t>si </a:t>
            </a:r>
            <a:r>
              <a:rPr lang="it-IT" sz="1400" b="1" dirty="0" smtClean="0">
                <a:solidFill>
                  <a:schemeClr val="tx2">
                    <a:lumMod val="75000"/>
                  </a:schemeClr>
                </a:solidFill>
                <a:sym typeface="Wingdings" panose="05000000000000000000" pitchFamily="2" charset="2"/>
              </a:rPr>
              <a:t>intende?</a:t>
            </a:r>
            <a:endParaRPr lang="it-IT" sz="1400" b="1" dirty="0">
              <a:solidFill>
                <a:schemeClr val="tx2">
                  <a:lumMod val="75000"/>
                </a:schemeClr>
              </a:solidFill>
              <a:sym typeface="Wingdings" panose="05000000000000000000" pitchFamily="2" charset="2"/>
            </a:endParaRPr>
          </a:p>
          <a:p>
            <a:pPr marL="1200150" lvl="2" indent="-285750">
              <a:spcAft>
                <a:spcPts val="600"/>
              </a:spcAft>
              <a:buFont typeface="Arial" panose="020B0604020202020204" pitchFamily="34" charset="0"/>
              <a:buChar char="•"/>
            </a:pPr>
            <a:r>
              <a:rPr lang="it-IT" sz="1400" dirty="0" smtClean="0">
                <a:solidFill>
                  <a:schemeClr val="tx2">
                    <a:lumMod val="75000"/>
                  </a:schemeClr>
                </a:solidFill>
                <a:sym typeface="Wingdings" panose="05000000000000000000" pitchFamily="2" charset="2"/>
              </a:rPr>
              <a:t>Vettore </a:t>
            </a:r>
            <a:r>
              <a:rPr lang="it-IT" sz="1400" dirty="0">
                <a:solidFill>
                  <a:schemeClr val="tx2">
                    <a:lumMod val="75000"/>
                  </a:schemeClr>
                </a:solidFill>
                <a:sym typeface="Wingdings" panose="05000000000000000000" pitchFamily="2" charset="2"/>
              </a:rPr>
              <a:t>di sviluppo sostenibile, per incentrare le attività sulle persone e sui luoghi</a:t>
            </a:r>
          </a:p>
          <a:p>
            <a:pPr marL="1200150" lvl="2" indent="-285750">
              <a:spcAft>
                <a:spcPts val="600"/>
              </a:spcAft>
              <a:buFont typeface="Arial" panose="020B0604020202020204" pitchFamily="34" charset="0"/>
              <a:buChar char="•"/>
            </a:pPr>
            <a:r>
              <a:rPr lang="it-IT" sz="1400" dirty="0">
                <a:solidFill>
                  <a:schemeClr val="tx2">
                    <a:lumMod val="75000"/>
                  </a:schemeClr>
                </a:solidFill>
                <a:sym typeface="Wingdings" panose="05000000000000000000" pitchFamily="2" charset="2"/>
              </a:rPr>
              <a:t>Sostegno alla riflessione collettiva sulle opportunità di sviluppo di un territorio.</a:t>
            </a:r>
          </a:p>
          <a:p>
            <a:pPr marL="1200150" lvl="2" indent="-285750">
              <a:spcAft>
                <a:spcPts val="1200"/>
              </a:spcAft>
              <a:buFont typeface="Arial" panose="020B0604020202020204" pitchFamily="34" charset="0"/>
              <a:buChar char="•"/>
            </a:pPr>
            <a:r>
              <a:rPr lang="it-IT" sz="1400" dirty="0">
                <a:solidFill>
                  <a:schemeClr val="tx2">
                    <a:lumMod val="75000"/>
                  </a:schemeClr>
                </a:solidFill>
                <a:sym typeface="Wingdings" panose="05000000000000000000" pitchFamily="2" charset="2"/>
              </a:rPr>
              <a:t>Mezzo per approfondire qualitativamente la conoscenza del contesto locale attraverso la partecipazione dei soggetti presenti (singoli, gruppi formali/informali) al processo di programmazione e sviluppo della propria comunità</a:t>
            </a:r>
          </a:p>
          <a:p>
            <a:pPr marL="742950" lvl="1" indent="-285750">
              <a:spcAft>
                <a:spcPts val="600"/>
              </a:spcAft>
              <a:buFont typeface="Arial" panose="020B0604020202020204" pitchFamily="34" charset="0"/>
              <a:buChar char="•"/>
            </a:pPr>
            <a:r>
              <a:rPr lang="it-IT" sz="1400" b="1" cap="all" dirty="0">
                <a:solidFill>
                  <a:schemeClr val="tx2">
                    <a:lumMod val="75000"/>
                  </a:schemeClr>
                </a:solidFill>
                <a:sym typeface="Wingdings" panose="05000000000000000000" pitchFamily="2" charset="2"/>
              </a:rPr>
              <a:t>partecipazione/percorsi e metodi </a:t>
            </a:r>
            <a:r>
              <a:rPr lang="it-IT" sz="1400" b="1" cap="all" dirty="0" smtClean="0">
                <a:solidFill>
                  <a:schemeClr val="tx2">
                    <a:lumMod val="75000"/>
                  </a:schemeClr>
                </a:solidFill>
                <a:sym typeface="Wingdings" panose="05000000000000000000" pitchFamily="2" charset="2"/>
              </a:rPr>
              <a:t>partecipativi</a:t>
            </a:r>
            <a:r>
              <a:rPr lang="it-IT" sz="1400" b="1" dirty="0" smtClean="0">
                <a:solidFill>
                  <a:schemeClr val="tx2">
                    <a:lumMod val="75000"/>
                  </a:schemeClr>
                </a:solidFill>
                <a:sym typeface="Wingdings" panose="05000000000000000000" pitchFamily="2" charset="2"/>
              </a:rPr>
              <a:t>: cosa si intende?</a:t>
            </a:r>
          </a:p>
          <a:p>
            <a:pPr marL="1200150" lvl="2" indent="-285750">
              <a:spcAft>
                <a:spcPts val="600"/>
              </a:spcAft>
              <a:buFont typeface="Arial" panose="020B0604020202020204" pitchFamily="34" charset="0"/>
              <a:buChar char="•"/>
            </a:pPr>
            <a:r>
              <a:rPr lang="it-IT" sz="1400" dirty="0">
                <a:solidFill>
                  <a:schemeClr val="tx2">
                    <a:lumMod val="75000"/>
                  </a:schemeClr>
                </a:solidFill>
              </a:rPr>
              <a:t>Modalità di sguardo e di intervento dal basso (bottom-up)</a:t>
            </a:r>
          </a:p>
          <a:p>
            <a:pPr marL="1200150" lvl="2" indent="-285750">
              <a:spcAft>
                <a:spcPts val="600"/>
              </a:spcAft>
              <a:buFont typeface="Arial" panose="020B0604020202020204" pitchFamily="34" charset="0"/>
              <a:buChar char="•"/>
            </a:pPr>
            <a:r>
              <a:rPr lang="it-IT" sz="1400" dirty="0" smtClean="0">
                <a:solidFill>
                  <a:schemeClr val="tx2">
                    <a:lumMod val="75000"/>
                  </a:schemeClr>
                </a:solidFill>
              </a:rPr>
              <a:t>Disponibilità </a:t>
            </a:r>
            <a:r>
              <a:rPr lang="it-IT" sz="1400" dirty="0">
                <a:solidFill>
                  <a:schemeClr val="tx2">
                    <a:lumMod val="75000"/>
                  </a:schemeClr>
                </a:solidFill>
              </a:rPr>
              <a:t>a identificare la radice collettiva di </a:t>
            </a:r>
            <a:r>
              <a:rPr lang="it-IT" sz="1400" dirty="0" smtClean="0">
                <a:solidFill>
                  <a:schemeClr val="tx2">
                    <a:lumMod val="75000"/>
                  </a:schemeClr>
                </a:solidFill>
              </a:rPr>
              <a:t>un tema/ambito/problema</a:t>
            </a:r>
          </a:p>
          <a:p>
            <a:pPr marL="1200150" lvl="2" indent="-285750">
              <a:spcAft>
                <a:spcPts val="600"/>
              </a:spcAft>
              <a:buFont typeface="Arial" panose="020B0604020202020204" pitchFamily="34" charset="0"/>
              <a:buChar char="•"/>
            </a:pPr>
            <a:r>
              <a:rPr lang="it-IT" sz="1400" dirty="0" smtClean="0">
                <a:solidFill>
                  <a:schemeClr val="tx2">
                    <a:lumMod val="75000"/>
                  </a:schemeClr>
                </a:solidFill>
              </a:rPr>
              <a:t>Costruzione collettiva dei significati patrimoniali</a:t>
            </a:r>
            <a:endParaRPr lang="it-IT" sz="1400" dirty="0">
              <a:solidFill>
                <a:schemeClr val="tx2">
                  <a:lumMod val="75000"/>
                </a:schemeClr>
              </a:solidFill>
            </a:endParaRPr>
          </a:p>
          <a:p>
            <a:pPr marL="1200150" lvl="2" indent="-285750">
              <a:spcAft>
                <a:spcPts val="600"/>
              </a:spcAft>
              <a:buFont typeface="Arial" panose="020B0604020202020204" pitchFamily="34" charset="0"/>
              <a:buChar char="•"/>
            </a:pPr>
            <a:r>
              <a:rPr lang="it-IT" sz="1400" dirty="0" smtClean="0">
                <a:solidFill>
                  <a:schemeClr val="tx2">
                    <a:lumMod val="75000"/>
                  </a:schemeClr>
                </a:solidFill>
              </a:rPr>
              <a:t>Coinvolgimento </a:t>
            </a:r>
            <a:r>
              <a:rPr lang="it-IT" sz="1400" dirty="0">
                <a:solidFill>
                  <a:schemeClr val="tx2">
                    <a:lumMod val="75000"/>
                  </a:schemeClr>
                </a:solidFill>
              </a:rPr>
              <a:t>dei «portatori d’interesse» in alcune o tutte </a:t>
            </a:r>
            <a:r>
              <a:rPr lang="it-IT" sz="1400" dirty="0" smtClean="0">
                <a:solidFill>
                  <a:schemeClr val="tx2">
                    <a:lumMod val="75000"/>
                  </a:schemeClr>
                </a:solidFill>
              </a:rPr>
              <a:t>le fasi </a:t>
            </a:r>
            <a:r>
              <a:rPr lang="it-IT" sz="1400" dirty="0">
                <a:solidFill>
                  <a:schemeClr val="tx2">
                    <a:lumMod val="75000"/>
                  </a:schemeClr>
                </a:solidFill>
              </a:rPr>
              <a:t>di un processo decisionale (compreso monitoraggio)</a:t>
            </a:r>
            <a:endParaRPr lang="it-IT" sz="1400" dirty="0">
              <a:solidFill>
                <a:schemeClr val="tx2">
                  <a:lumMod val="75000"/>
                </a:schemeClr>
              </a:solidFill>
              <a:sym typeface="Wingdings" panose="05000000000000000000" pitchFamily="2" charset="2"/>
            </a:endParaRPr>
          </a:p>
          <a:p>
            <a:endParaRPr lang="it-IT" sz="1400" dirty="0" smtClean="0">
              <a:sym typeface="Wingdings" panose="05000000000000000000" pitchFamily="2" charset="2"/>
            </a:endParaRPr>
          </a:p>
          <a:p>
            <a:endParaRPr lang="it-IT" sz="1400" dirty="0" smtClean="0">
              <a:sym typeface="Wingdings" panose="05000000000000000000" pitchFamily="2" charset="2"/>
            </a:endParaRPr>
          </a:p>
        </p:txBody>
      </p:sp>
    </p:spTree>
    <p:extLst>
      <p:ext uri="{BB962C8B-B14F-4D97-AF65-F5344CB8AC3E}">
        <p14:creationId xmlns:p14="http://schemas.microsoft.com/office/powerpoint/2010/main" val="7322982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323750" y="3592341"/>
            <a:ext cx="2734811" cy="830997"/>
          </a:xfrm>
          <a:prstGeom prst="rect">
            <a:avLst/>
          </a:prstGeom>
          <a:noFill/>
        </p:spPr>
        <p:txBody>
          <a:bodyPr wrap="square" rtlCol="0">
            <a:spAutoFit/>
          </a:bodyPr>
          <a:lstStyle/>
          <a:p>
            <a:r>
              <a:rPr lang="it-IT" sz="1600" i="1" dirty="0" smtClean="0">
                <a:solidFill>
                  <a:schemeClr val="tx2">
                    <a:lumMod val="50000"/>
                  </a:schemeClr>
                </a:solidFill>
              </a:rPr>
              <a:t>Grazie! </a:t>
            </a:r>
          </a:p>
          <a:p>
            <a:endParaRPr lang="it-IT" sz="1600" dirty="0">
              <a:solidFill>
                <a:schemeClr val="tx2">
                  <a:lumMod val="50000"/>
                </a:schemeClr>
              </a:solidFill>
            </a:endParaRPr>
          </a:p>
          <a:p>
            <a:r>
              <a:rPr lang="it-IT" sz="1600" dirty="0" smtClean="0">
                <a:solidFill>
                  <a:schemeClr val="tx2">
                    <a:lumMod val="50000"/>
                  </a:schemeClr>
                </a:solidFill>
              </a:rPr>
              <a:t>marta.pascolini@gmail.com</a:t>
            </a:r>
          </a:p>
        </p:txBody>
      </p:sp>
    </p:spTree>
    <p:extLst>
      <p:ext uri="{BB962C8B-B14F-4D97-AF65-F5344CB8AC3E}">
        <p14:creationId xmlns:p14="http://schemas.microsoft.com/office/powerpoint/2010/main" val="3919733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8">
            <a:extLst>
              <a:ext uri="{FF2B5EF4-FFF2-40B4-BE49-F238E27FC236}">
                <a16:creationId xmlns:a16="http://schemas.microsoft.com/office/drawing/2014/main" id="{F41BE576-A067-E742-8B7A-E72B79F4AE56}"/>
              </a:ext>
            </a:extLst>
          </p:cNvPr>
          <p:cNvSpPr txBox="1">
            <a:spLocks/>
          </p:cNvSpPr>
          <p:nvPr/>
        </p:nvSpPr>
        <p:spPr>
          <a:xfrm>
            <a:off x="961002" y="1432043"/>
            <a:ext cx="5446469" cy="11163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smtClean="0">
                <a:solidFill>
                  <a:schemeClr val="tx2">
                    <a:lumMod val="75000"/>
                  </a:schemeClr>
                </a:solidFill>
                <a:ea typeface="+mj-ea"/>
                <a:cs typeface="Arial Narrow" panose="020B0604020202020204" pitchFamily="34" charset="0"/>
              </a:rPr>
              <a:t>0. temi di riferimento/ suggestioni</a:t>
            </a:r>
            <a:endParaRPr lang="it-IT" b="1" dirty="0">
              <a:solidFill>
                <a:schemeClr val="accent5">
                  <a:lumMod val="50000"/>
                </a:schemeClr>
              </a:solidFill>
              <a:cs typeface="Arial Narrow" panose="020B0604020202020204" pitchFamily="34" charset="0"/>
            </a:endParaRPr>
          </a:p>
        </p:txBody>
      </p:sp>
      <p:sp>
        <p:nvSpPr>
          <p:cNvPr id="6" name="Sottotitolo 8">
            <a:extLst>
              <a:ext uri="{FF2B5EF4-FFF2-40B4-BE49-F238E27FC236}">
                <a16:creationId xmlns:a16="http://schemas.microsoft.com/office/drawing/2014/main" id="{F41BE576-A067-E742-8B7A-E72B79F4AE56}"/>
              </a:ext>
            </a:extLst>
          </p:cNvPr>
          <p:cNvSpPr txBox="1">
            <a:spLocks/>
          </p:cNvSpPr>
          <p:nvPr/>
        </p:nvSpPr>
        <p:spPr>
          <a:xfrm>
            <a:off x="961002" y="2405771"/>
            <a:ext cx="7830660" cy="3474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2900" algn="l">
              <a:spcBef>
                <a:spcPts val="0"/>
              </a:spcBef>
              <a:spcAft>
                <a:spcPts val="600"/>
              </a:spcAft>
            </a:pPr>
            <a:endParaRPr lang="it-IT" sz="1600" dirty="0">
              <a:solidFill>
                <a:schemeClr val="accent5">
                  <a:lumMod val="50000"/>
                </a:schemeClr>
              </a:solidFill>
              <a:cs typeface="Arial Narrow" panose="020B0604020202020204" pitchFamily="34" charset="0"/>
            </a:endParaRPr>
          </a:p>
        </p:txBody>
      </p:sp>
      <p:sp>
        <p:nvSpPr>
          <p:cNvPr id="2" name="CasellaDiTesto 1"/>
          <p:cNvSpPr txBox="1"/>
          <p:nvPr/>
        </p:nvSpPr>
        <p:spPr>
          <a:xfrm>
            <a:off x="961002" y="2058040"/>
            <a:ext cx="7599338" cy="2862322"/>
          </a:xfrm>
          <a:prstGeom prst="rect">
            <a:avLst/>
          </a:prstGeom>
          <a:noFill/>
        </p:spPr>
        <p:txBody>
          <a:bodyPr wrap="square" rtlCol="0">
            <a:spAutoFit/>
          </a:bodyPr>
          <a:lstStyle/>
          <a:p>
            <a:endParaRPr lang="it-IT" sz="1400" dirty="0">
              <a:sym typeface="Wingdings" panose="05000000000000000000" pitchFamily="2" charset="2"/>
            </a:endParaRPr>
          </a:p>
          <a:p>
            <a:pPr>
              <a:spcAft>
                <a:spcPts val="1800"/>
              </a:spcAft>
            </a:pPr>
            <a:r>
              <a:rPr lang="it-IT" sz="1400" b="1" dirty="0" smtClean="0">
                <a:solidFill>
                  <a:schemeClr val="tx2">
                    <a:lumMod val="75000"/>
                  </a:schemeClr>
                </a:solidFill>
                <a:sym typeface="Wingdings" panose="05000000000000000000" pitchFamily="2" charset="2"/>
              </a:rPr>
              <a:t>Alcune parole chiave - metodologia:</a:t>
            </a:r>
          </a:p>
          <a:p>
            <a:pPr marL="742950" lvl="1" indent="-285750">
              <a:spcAft>
                <a:spcPts val="600"/>
              </a:spcAft>
              <a:buFont typeface="Arial" panose="020B0604020202020204" pitchFamily="34" charset="0"/>
              <a:buChar char="•"/>
            </a:pPr>
            <a:r>
              <a:rPr lang="it-IT" sz="1400" b="1" cap="all" dirty="0" smtClean="0">
                <a:solidFill>
                  <a:schemeClr val="tx2">
                    <a:lumMod val="75000"/>
                  </a:schemeClr>
                </a:solidFill>
                <a:sym typeface="Wingdings" panose="05000000000000000000" pitchFamily="2" charset="2"/>
              </a:rPr>
              <a:t>Facilitazione: </a:t>
            </a:r>
            <a:r>
              <a:rPr lang="it-IT" sz="1400" b="1" dirty="0" smtClean="0">
                <a:solidFill>
                  <a:schemeClr val="tx2">
                    <a:lumMod val="75000"/>
                  </a:schemeClr>
                </a:solidFill>
                <a:sym typeface="Wingdings" panose="05000000000000000000" pitchFamily="2" charset="2"/>
              </a:rPr>
              <a:t>cosa </a:t>
            </a:r>
            <a:r>
              <a:rPr lang="it-IT" sz="1400" b="1" dirty="0">
                <a:solidFill>
                  <a:schemeClr val="tx2">
                    <a:lumMod val="75000"/>
                  </a:schemeClr>
                </a:solidFill>
                <a:sym typeface="Wingdings" panose="05000000000000000000" pitchFamily="2" charset="2"/>
              </a:rPr>
              <a:t>si </a:t>
            </a:r>
            <a:r>
              <a:rPr lang="it-IT" sz="1400" b="1" dirty="0" smtClean="0">
                <a:solidFill>
                  <a:schemeClr val="tx2">
                    <a:lumMod val="75000"/>
                  </a:schemeClr>
                </a:solidFill>
                <a:sym typeface="Wingdings" panose="05000000000000000000" pitchFamily="2" charset="2"/>
              </a:rPr>
              <a:t>intende?</a:t>
            </a:r>
            <a:endParaRPr lang="it-IT" sz="1400" b="1" dirty="0">
              <a:solidFill>
                <a:schemeClr val="tx2">
                  <a:lumMod val="75000"/>
                </a:schemeClr>
              </a:solidFill>
              <a:sym typeface="Wingdings" panose="05000000000000000000" pitchFamily="2" charset="2"/>
            </a:endParaRPr>
          </a:p>
          <a:p>
            <a:pPr lvl="1">
              <a:spcAft>
                <a:spcPts val="600"/>
              </a:spcAft>
            </a:pPr>
            <a:r>
              <a:rPr lang="it-IT" sz="1400" dirty="0" smtClean="0">
                <a:solidFill>
                  <a:schemeClr val="tx2">
                    <a:lumMod val="75000"/>
                  </a:schemeClr>
                </a:solidFill>
                <a:sym typeface="Wingdings" panose="05000000000000000000" pitchFamily="2" charset="2"/>
              </a:rPr>
              <a:t> premesso </a:t>
            </a:r>
            <a:r>
              <a:rPr lang="it-IT" sz="1400" dirty="0">
                <a:solidFill>
                  <a:schemeClr val="tx2">
                    <a:lumMod val="75000"/>
                  </a:schemeClr>
                </a:solidFill>
                <a:sym typeface="Wingdings" panose="05000000000000000000" pitchFamily="2" charset="2"/>
              </a:rPr>
              <a:t>che i gruppi sono «organismi viventi» che </a:t>
            </a:r>
            <a:r>
              <a:rPr lang="it-IT" sz="1400" dirty="0" smtClean="0">
                <a:solidFill>
                  <a:schemeClr val="tx2">
                    <a:lumMod val="75000"/>
                  </a:schemeClr>
                </a:solidFill>
                <a:sym typeface="Wingdings" panose="05000000000000000000" pitchFamily="2" charset="2"/>
              </a:rPr>
              <a:t>non equivalgono </a:t>
            </a:r>
            <a:r>
              <a:rPr lang="it-IT" sz="1400" dirty="0">
                <a:solidFill>
                  <a:schemeClr val="tx2">
                    <a:lumMod val="75000"/>
                  </a:schemeClr>
                </a:solidFill>
                <a:sym typeface="Wingdings" panose="05000000000000000000" pitchFamily="2" charset="2"/>
              </a:rPr>
              <a:t>alla somma </a:t>
            </a:r>
            <a:r>
              <a:rPr lang="it-IT" sz="1400" dirty="0" smtClean="0">
                <a:solidFill>
                  <a:schemeClr val="tx2">
                    <a:lumMod val="75000"/>
                  </a:schemeClr>
                </a:solidFill>
                <a:sym typeface="Wingdings" panose="05000000000000000000" pitchFamily="2" charset="2"/>
              </a:rPr>
              <a:t>dei loro </a:t>
            </a:r>
            <a:r>
              <a:rPr lang="it-IT" sz="1400" dirty="0">
                <a:solidFill>
                  <a:schemeClr val="tx2">
                    <a:lumMod val="75000"/>
                  </a:schemeClr>
                </a:solidFill>
                <a:sym typeface="Wingdings" panose="05000000000000000000" pitchFamily="2" charset="2"/>
              </a:rPr>
              <a:t>componenti</a:t>
            </a:r>
          </a:p>
          <a:p>
            <a:pPr lvl="1">
              <a:spcAft>
                <a:spcPts val="600"/>
              </a:spcAft>
            </a:pPr>
            <a:r>
              <a:rPr lang="it-IT" sz="1400" dirty="0" smtClean="0">
                <a:solidFill>
                  <a:schemeClr val="tx2">
                    <a:lumMod val="75000"/>
                  </a:schemeClr>
                </a:solidFill>
                <a:sym typeface="Wingdings" panose="05000000000000000000" pitchFamily="2" charset="2"/>
              </a:rPr>
              <a:t> premesso </a:t>
            </a:r>
            <a:r>
              <a:rPr lang="it-IT" sz="1400" dirty="0">
                <a:solidFill>
                  <a:schemeClr val="tx2">
                    <a:lumMod val="75000"/>
                  </a:schemeClr>
                </a:solidFill>
                <a:sym typeface="Wingdings" panose="05000000000000000000" pitchFamily="2" charset="2"/>
              </a:rPr>
              <a:t>che una decisione più è condivisa più è garanzia </a:t>
            </a:r>
            <a:r>
              <a:rPr lang="it-IT" sz="1400" dirty="0" smtClean="0">
                <a:solidFill>
                  <a:schemeClr val="tx2">
                    <a:lumMod val="75000"/>
                  </a:schemeClr>
                </a:solidFill>
                <a:sym typeface="Wingdings" panose="05000000000000000000" pitchFamily="2" charset="2"/>
              </a:rPr>
              <a:t>di successo</a:t>
            </a:r>
            <a:endParaRPr lang="it-IT" sz="1400" dirty="0">
              <a:solidFill>
                <a:schemeClr val="tx2">
                  <a:lumMod val="75000"/>
                </a:schemeClr>
              </a:solidFill>
              <a:sym typeface="Wingdings" panose="05000000000000000000" pitchFamily="2" charset="2"/>
            </a:endParaRPr>
          </a:p>
          <a:p>
            <a:pPr lvl="1">
              <a:spcAft>
                <a:spcPts val="600"/>
              </a:spcAft>
            </a:pPr>
            <a:r>
              <a:rPr lang="it-IT" sz="1400" b="1" dirty="0">
                <a:solidFill>
                  <a:schemeClr val="tx2">
                    <a:lumMod val="75000"/>
                  </a:schemeClr>
                </a:solidFill>
                <a:sym typeface="Wingdings" panose="05000000000000000000" pitchFamily="2" charset="2"/>
              </a:rPr>
              <a:t>= il facilitatore/facilitatrice </a:t>
            </a:r>
            <a:r>
              <a:rPr lang="it-IT" sz="1400" dirty="0">
                <a:solidFill>
                  <a:schemeClr val="tx2">
                    <a:lumMod val="75000"/>
                  </a:schemeClr>
                </a:solidFill>
                <a:sym typeface="Wingdings" panose="05000000000000000000" pitchFamily="2" charset="2"/>
              </a:rPr>
              <a:t>cura il processo e la </a:t>
            </a:r>
            <a:r>
              <a:rPr lang="it-IT" sz="1400" dirty="0" smtClean="0">
                <a:solidFill>
                  <a:schemeClr val="tx2">
                    <a:lumMod val="75000"/>
                  </a:schemeClr>
                </a:solidFill>
                <a:sym typeface="Wingdings" panose="05000000000000000000" pitchFamily="2" charset="2"/>
              </a:rPr>
              <a:t>comunicazione durante </a:t>
            </a:r>
            <a:r>
              <a:rPr lang="it-IT" sz="1400" dirty="0">
                <a:solidFill>
                  <a:schemeClr val="tx2">
                    <a:lumMod val="75000"/>
                  </a:schemeClr>
                </a:solidFill>
                <a:sym typeface="Wingdings" panose="05000000000000000000" pitchFamily="2" charset="2"/>
              </a:rPr>
              <a:t>le attività di gruppo</a:t>
            </a:r>
          </a:p>
          <a:p>
            <a:pPr lvl="1">
              <a:spcAft>
                <a:spcPts val="600"/>
              </a:spcAft>
            </a:pPr>
            <a:r>
              <a:rPr lang="it-IT" sz="1400" dirty="0">
                <a:solidFill>
                  <a:schemeClr val="tx2">
                    <a:lumMod val="75000"/>
                  </a:schemeClr>
                </a:solidFill>
                <a:sym typeface="Wingdings" panose="05000000000000000000" pitchFamily="2" charset="2"/>
              </a:rPr>
              <a:t>Promuove la reciproca comprensione e la partecipazione di </a:t>
            </a:r>
            <a:r>
              <a:rPr lang="it-IT" sz="1400" dirty="0" smtClean="0">
                <a:solidFill>
                  <a:schemeClr val="tx2">
                    <a:lumMod val="75000"/>
                  </a:schemeClr>
                </a:solidFill>
                <a:sym typeface="Wingdings" panose="05000000000000000000" pitchFamily="2" charset="2"/>
              </a:rPr>
              <a:t>tutti e </a:t>
            </a:r>
            <a:r>
              <a:rPr lang="it-IT" sz="1400" dirty="0">
                <a:solidFill>
                  <a:schemeClr val="tx2">
                    <a:lumMod val="75000"/>
                  </a:schemeClr>
                </a:solidFill>
                <a:sym typeface="Wingdings" panose="05000000000000000000" pitchFamily="2" charset="2"/>
              </a:rPr>
              <a:t>opera affinché ognuno abbia la possibilità di esprimersi </a:t>
            </a:r>
            <a:r>
              <a:rPr lang="it-IT" sz="1400" dirty="0" smtClean="0">
                <a:solidFill>
                  <a:schemeClr val="tx2">
                    <a:lumMod val="75000"/>
                  </a:schemeClr>
                </a:solidFill>
                <a:sym typeface="Wingdings" panose="05000000000000000000" pitchFamily="2" charset="2"/>
              </a:rPr>
              <a:t>con serenità</a:t>
            </a:r>
            <a:endParaRPr lang="it-IT" sz="1400" dirty="0" smtClean="0">
              <a:sym typeface="Wingdings" panose="05000000000000000000" pitchFamily="2" charset="2"/>
            </a:endParaRPr>
          </a:p>
          <a:p>
            <a:endParaRPr lang="it-IT" sz="1400" dirty="0" smtClean="0">
              <a:sym typeface="Wingdings" panose="05000000000000000000" pitchFamily="2" charset="2"/>
            </a:endParaRPr>
          </a:p>
        </p:txBody>
      </p:sp>
    </p:spTree>
    <p:extLst>
      <p:ext uri="{BB962C8B-B14F-4D97-AF65-F5344CB8AC3E}">
        <p14:creationId xmlns:p14="http://schemas.microsoft.com/office/powerpoint/2010/main" val="3770636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8">
            <a:extLst>
              <a:ext uri="{FF2B5EF4-FFF2-40B4-BE49-F238E27FC236}">
                <a16:creationId xmlns:a16="http://schemas.microsoft.com/office/drawing/2014/main" id="{F41BE576-A067-E742-8B7A-E72B79F4AE56}"/>
              </a:ext>
            </a:extLst>
          </p:cNvPr>
          <p:cNvSpPr txBox="1">
            <a:spLocks/>
          </p:cNvSpPr>
          <p:nvPr/>
        </p:nvSpPr>
        <p:spPr>
          <a:xfrm>
            <a:off x="961002" y="1432043"/>
            <a:ext cx="5446469" cy="11163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b="1" dirty="0" smtClean="0">
                <a:solidFill>
                  <a:schemeClr val="tx2">
                    <a:lumMod val="75000"/>
                  </a:schemeClr>
                </a:solidFill>
                <a:ea typeface="+mj-ea"/>
                <a:cs typeface="Arial Narrow" panose="020B0604020202020204" pitchFamily="34" charset="0"/>
              </a:rPr>
              <a:t>0. temi di riferimento/ suggestioni</a:t>
            </a:r>
            <a:endParaRPr lang="it-IT" b="1" dirty="0">
              <a:solidFill>
                <a:schemeClr val="accent5">
                  <a:lumMod val="50000"/>
                </a:schemeClr>
              </a:solidFill>
              <a:cs typeface="Arial Narrow" panose="020B0604020202020204" pitchFamily="34" charset="0"/>
            </a:endParaRPr>
          </a:p>
        </p:txBody>
      </p:sp>
      <p:sp>
        <p:nvSpPr>
          <p:cNvPr id="6" name="Sottotitolo 8">
            <a:extLst>
              <a:ext uri="{FF2B5EF4-FFF2-40B4-BE49-F238E27FC236}">
                <a16:creationId xmlns:a16="http://schemas.microsoft.com/office/drawing/2014/main" id="{F41BE576-A067-E742-8B7A-E72B79F4AE56}"/>
              </a:ext>
            </a:extLst>
          </p:cNvPr>
          <p:cNvSpPr txBox="1">
            <a:spLocks/>
          </p:cNvSpPr>
          <p:nvPr/>
        </p:nvSpPr>
        <p:spPr>
          <a:xfrm>
            <a:off x="961002" y="2405771"/>
            <a:ext cx="7830660" cy="3474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62900" algn="l">
              <a:spcBef>
                <a:spcPts val="0"/>
              </a:spcBef>
              <a:spcAft>
                <a:spcPts val="600"/>
              </a:spcAft>
            </a:pPr>
            <a:endParaRPr lang="it-IT" sz="1600" dirty="0">
              <a:solidFill>
                <a:schemeClr val="accent5">
                  <a:lumMod val="50000"/>
                </a:schemeClr>
              </a:solidFill>
              <a:cs typeface="Arial Narrow" panose="020B0604020202020204" pitchFamily="34" charset="0"/>
            </a:endParaRPr>
          </a:p>
        </p:txBody>
      </p:sp>
      <p:sp>
        <p:nvSpPr>
          <p:cNvPr id="2" name="CasellaDiTesto 1"/>
          <p:cNvSpPr txBox="1"/>
          <p:nvPr/>
        </p:nvSpPr>
        <p:spPr>
          <a:xfrm>
            <a:off x="961002" y="1915308"/>
            <a:ext cx="7618794" cy="4462760"/>
          </a:xfrm>
          <a:prstGeom prst="rect">
            <a:avLst/>
          </a:prstGeom>
          <a:noFill/>
        </p:spPr>
        <p:txBody>
          <a:bodyPr wrap="square" rtlCol="0">
            <a:spAutoFit/>
          </a:bodyPr>
          <a:lstStyle/>
          <a:p>
            <a:endParaRPr lang="it-IT" sz="1400" dirty="0" smtClean="0">
              <a:sym typeface="Wingdings" panose="05000000000000000000" pitchFamily="2" charset="2"/>
            </a:endParaRPr>
          </a:p>
          <a:p>
            <a:pPr>
              <a:spcAft>
                <a:spcPts val="600"/>
              </a:spcAft>
            </a:pPr>
            <a:r>
              <a:rPr lang="it-IT" sz="1400" dirty="0" smtClean="0">
                <a:sym typeface="Wingdings" panose="05000000000000000000" pitchFamily="2" charset="2"/>
              </a:rPr>
              <a:t>Non perdere il </a:t>
            </a:r>
            <a:r>
              <a:rPr lang="it-IT" sz="1400" b="1" dirty="0" smtClean="0">
                <a:solidFill>
                  <a:schemeClr val="tx2">
                    <a:lumMod val="75000"/>
                  </a:schemeClr>
                </a:solidFill>
                <a:sym typeface="Wingdings" panose="05000000000000000000" pitchFamily="2" charset="2"/>
              </a:rPr>
              <a:t>contesto più ampio di riflessione patrimoniale e pratica culturale</a:t>
            </a:r>
            <a:r>
              <a:rPr lang="it-IT" sz="1400" dirty="0" smtClean="0">
                <a:sym typeface="Wingdings" panose="05000000000000000000" pitchFamily="2" charset="2"/>
              </a:rPr>
              <a:t>:</a:t>
            </a:r>
          </a:p>
          <a:p>
            <a:pPr marL="360000" lvl="2" indent="-180000">
              <a:spcAft>
                <a:spcPts val="1200"/>
              </a:spcAft>
              <a:buFont typeface="Arial" panose="020B0604020202020204" pitchFamily="34" charset="0"/>
              <a:buChar char="•"/>
            </a:pPr>
            <a:r>
              <a:rPr lang="it-IT" sz="1400" b="1" dirty="0">
                <a:solidFill>
                  <a:schemeClr val="tx2">
                    <a:lumMod val="75000"/>
                  </a:schemeClr>
                </a:solidFill>
                <a:sym typeface="Wingdings" panose="05000000000000000000" pitchFamily="2" charset="2"/>
              </a:rPr>
              <a:t>Convenzione per la Salvaguardia del patrimonio culturale immateriale – UNESCO 2003</a:t>
            </a:r>
            <a:br>
              <a:rPr lang="it-IT" sz="1400" b="1" dirty="0">
                <a:solidFill>
                  <a:schemeClr val="tx2">
                    <a:lumMod val="75000"/>
                  </a:schemeClr>
                </a:solidFill>
                <a:sym typeface="Wingdings" panose="05000000000000000000" pitchFamily="2" charset="2"/>
              </a:rPr>
            </a:br>
            <a:r>
              <a:rPr lang="it-IT" sz="1200" i="1" dirty="0">
                <a:sym typeface="Wingdings" panose="05000000000000000000" pitchFamily="2" charset="2"/>
              </a:rPr>
              <a:t>“Si intendono per “patrimonio culturale immateriale” pratiche, rappresentazioni, espressioni, conoscenze e i saperi – così come gli strumenti, gli oggetti, i manufatti e gli spazi culturali associati ad essi – che le comunità, i gruppi e, in alcuni casi, gli individui riconoscono come facenti parte del loro patrimonio culturale. Tale patrimonio culturale intangibile, trasmesso di generazione in generazione, </a:t>
            </a:r>
            <a:r>
              <a:rPr lang="it-IT" sz="1200" b="1" i="1" dirty="0">
                <a:solidFill>
                  <a:schemeClr val="tx2">
                    <a:lumMod val="75000"/>
                  </a:schemeClr>
                </a:solidFill>
                <a:sym typeface="Wingdings" panose="05000000000000000000" pitchFamily="2" charset="2"/>
              </a:rPr>
              <a:t>è costantemente ricreato dalle comunità e dai gruppi interessati in conformità al loro ambiente, alla loro interazione con la natura e alla loro storia</a:t>
            </a:r>
            <a:r>
              <a:rPr lang="it-IT" sz="1200" i="1" dirty="0">
                <a:sym typeface="Wingdings" panose="05000000000000000000" pitchFamily="2" charset="2"/>
              </a:rPr>
              <a:t>, e fornisce loro un senso di identità e continuità, promuovendo così il rispetto per la diversità culturale e la creatività umana”</a:t>
            </a:r>
            <a:endParaRPr lang="it-IT" sz="1200" i="1" dirty="0" smtClean="0">
              <a:sym typeface="Wingdings" panose="05000000000000000000" pitchFamily="2" charset="2"/>
            </a:endParaRPr>
          </a:p>
          <a:p>
            <a:pPr marL="360000" lvl="2" indent="-180000">
              <a:spcAft>
                <a:spcPts val="1200"/>
              </a:spcAft>
              <a:buFont typeface="Arial" panose="020B0604020202020204" pitchFamily="34" charset="0"/>
              <a:buChar char="•"/>
            </a:pPr>
            <a:r>
              <a:rPr lang="it-IT" sz="1400" b="1" dirty="0">
                <a:solidFill>
                  <a:schemeClr val="tx2">
                    <a:lumMod val="75000"/>
                  </a:schemeClr>
                </a:solidFill>
                <a:sym typeface="Wingdings" panose="05000000000000000000" pitchFamily="2" charset="2"/>
              </a:rPr>
              <a:t>Nuova definizione di MUSEO – ICOM 2022</a:t>
            </a:r>
            <a:br>
              <a:rPr lang="it-IT" sz="1400" b="1" dirty="0">
                <a:solidFill>
                  <a:schemeClr val="tx2">
                    <a:lumMod val="75000"/>
                  </a:schemeClr>
                </a:solidFill>
                <a:sym typeface="Wingdings" panose="05000000000000000000" pitchFamily="2" charset="2"/>
              </a:rPr>
            </a:br>
            <a:r>
              <a:rPr lang="it-IT" sz="1200" i="1" dirty="0" smtClean="0"/>
              <a:t>Il museo è un’istituzione permanente senza scopo di lucro e al servizio della società, che effettua ricerche, colleziona, conserva, interpreta ed espone il patrimonio materiale e immateriale.</a:t>
            </a:r>
            <a:r>
              <a:rPr lang="it-IT" sz="1200" dirty="0" smtClean="0"/>
              <a:t> </a:t>
            </a:r>
            <a:r>
              <a:rPr lang="it-IT" sz="1200" i="1" dirty="0" smtClean="0"/>
              <a:t>Aperti al pubblico, accessibili e inclusivi, i musei promuovono la diversità e la sostenibilità.</a:t>
            </a:r>
            <a:r>
              <a:rPr lang="it-IT" sz="1200" dirty="0" smtClean="0"/>
              <a:t> </a:t>
            </a:r>
            <a:r>
              <a:rPr lang="it-IT" sz="1200" b="1" i="1" dirty="0">
                <a:solidFill>
                  <a:schemeClr val="tx2">
                    <a:lumMod val="75000"/>
                  </a:schemeClr>
                </a:solidFill>
              </a:rPr>
              <a:t>Operano e comunicano eticamente e professionalmente e con la partecipazione delle comunità, offrendo esperienze diversificate per l’educazione, il piacere, la riflessione e la condivisione di conoscenze</a:t>
            </a:r>
            <a:r>
              <a:rPr lang="it-IT" sz="1200" b="1" i="1" dirty="0" smtClean="0"/>
              <a:t>.</a:t>
            </a:r>
          </a:p>
          <a:p>
            <a:pPr marL="360000" lvl="2" indent="-180000">
              <a:spcAft>
                <a:spcPts val="600"/>
              </a:spcAft>
              <a:buFont typeface="Arial" panose="020B0604020202020204" pitchFamily="34" charset="0"/>
              <a:buChar char="•"/>
            </a:pPr>
            <a:r>
              <a:rPr lang="it-IT" sz="1400" b="1" dirty="0">
                <a:solidFill>
                  <a:schemeClr val="tx2">
                    <a:lumMod val="75000"/>
                  </a:schemeClr>
                </a:solidFill>
              </a:rPr>
              <a:t>Convenzione quadro del Consiglio d'Europa sul valore dell'eredità culturale per la società – CONVENZIONE DI FARO, 2005 / Italia </a:t>
            </a:r>
            <a:r>
              <a:rPr lang="it-IT" sz="1400" b="1" dirty="0" smtClean="0">
                <a:solidFill>
                  <a:schemeClr val="tx2">
                    <a:lumMod val="75000"/>
                  </a:schemeClr>
                </a:solidFill>
              </a:rPr>
              <a:t>2020</a:t>
            </a:r>
          </a:p>
          <a:p>
            <a:pPr marL="180000" lvl="2">
              <a:spcAft>
                <a:spcPts val="1200"/>
              </a:spcAft>
            </a:pPr>
            <a:r>
              <a:rPr lang="it-IT" sz="1400" b="1" i="1" dirty="0">
                <a:solidFill>
                  <a:schemeClr val="tx2">
                    <a:lumMod val="75000"/>
                  </a:schemeClr>
                </a:solidFill>
              </a:rPr>
              <a:t> </a:t>
            </a:r>
            <a:r>
              <a:rPr lang="it-IT" sz="1400" b="1" i="1" dirty="0" smtClean="0">
                <a:solidFill>
                  <a:schemeClr val="tx2">
                    <a:lumMod val="75000"/>
                  </a:schemeClr>
                </a:solidFill>
              </a:rPr>
              <a:t>    </a:t>
            </a:r>
            <a:r>
              <a:rPr lang="it-IT" sz="1200" b="1" i="1" dirty="0" smtClean="0">
                <a:solidFill>
                  <a:schemeClr val="tx2">
                    <a:lumMod val="75000"/>
                  </a:schemeClr>
                </a:solidFill>
              </a:rPr>
              <a:t>Ruolo </a:t>
            </a:r>
            <a:r>
              <a:rPr lang="it-IT" sz="1200" b="1" i="1" dirty="0">
                <a:solidFill>
                  <a:schemeClr val="tx2">
                    <a:lumMod val="75000"/>
                  </a:schemeClr>
                </a:solidFill>
              </a:rPr>
              <a:t>delle comunità di eredità/patrimoniali; diritto al patrimonio; relazione </a:t>
            </a:r>
            <a:r>
              <a:rPr lang="it-IT" sz="1200" b="1" i="1" dirty="0" smtClean="0">
                <a:solidFill>
                  <a:schemeClr val="tx2">
                    <a:lumMod val="75000"/>
                  </a:schemeClr>
                </a:solidFill>
              </a:rPr>
              <a:t>patrimonio-economia</a:t>
            </a:r>
          </a:p>
          <a:p>
            <a:pPr marL="351450" lvl="2" indent="-171450">
              <a:spcAft>
                <a:spcPts val="600"/>
              </a:spcAft>
              <a:buFont typeface="Arial" panose="020B0604020202020204" pitchFamily="34" charset="0"/>
              <a:buChar char="•"/>
            </a:pPr>
            <a:r>
              <a:rPr lang="it-IT" sz="1400" b="1" dirty="0" smtClean="0">
                <a:solidFill>
                  <a:schemeClr val="tx2">
                    <a:lumMod val="75000"/>
                  </a:schemeClr>
                </a:solidFill>
              </a:rPr>
              <a:t>Legge </a:t>
            </a:r>
            <a:r>
              <a:rPr lang="it-IT" sz="1400" b="1" dirty="0">
                <a:solidFill>
                  <a:schemeClr val="tx2">
                    <a:lumMod val="75000"/>
                  </a:schemeClr>
                </a:solidFill>
              </a:rPr>
              <a:t>Regionale 23/2015 </a:t>
            </a:r>
            <a:r>
              <a:rPr lang="it-IT" sz="1400" b="1" dirty="0" smtClean="0">
                <a:solidFill>
                  <a:schemeClr val="tx2">
                    <a:lumMod val="75000"/>
                  </a:schemeClr>
                </a:solidFill>
              </a:rPr>
              <a:t>- Norme </a:t>
            </a:r>
            <a:r>
              <a:rPr lang="it-IT" sz="1400" b="1" dirty="0">
                <a:solidFill>
                  <a:schemeClr val="tx2">
                    <a:lumMod val="75000"/>
                  </a:schemeClr>
                </a:solidFill>
              </a:rPr>
              <a:t>regionali in materia di beni culturali.</a:t>
            </a:r>
          </a:p>
        </p:txBody>
      </p:sp>
    </p:spTree>
    <p:extLst>
      <p:ext uri="{BB962C8B-B14F-4D97-AF65-F5344CB8AC3E}">
        <p14:creationId xmlns:p14="http://schemas.microsoft.com/office/powerpoint/2010/main" val="3028596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8">
            <a:extLst>
              <a:ext uri="{FF2B5EF4-FFF2-40B4-BE49-F238E27FC236}">
                <a16:creationId xmlns:a16="http://schemas.microsoft.com/office/drawing/2014/main" id="{F41BE576-A067-E742-8B7A-E72B79F4AE56}"/>
              </a:ext>
            </a:extLst>
          </p:cNvPr>
          <p:cNvSpPr txBox="1">
            <a:spLocks/>
          </p:cNvSpPr>
          <p:nvPr/>
        </p:nvSpPr>
        <p:spPr>
          <a:xfrm>
            <a:off x="1956281" y="1382428"/>
            <a:ext cx="5446469" cy="11163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2200" b="1" dirty="0" smtClean="0">
                <a:solidFill>
                  <a:schemeClr val="tx2">
                    <a:lumMod val="75000"/>
                  </a:schemeClr>
                </a:solidFill>
                <a:ea typeface="+mj-ea"/>
                <a:cs typeface="Arial Narrow" panose="020B0604020202020204" pitchFamily="34" charset="0"/>
              </a:rPr>
              <a:t>0. </a:t>
            </a:r>
            <a:r>
              <a:rPr lang="it-IT" sz="2200" b="1" dirty="0">
                <a:solidFill>
                  <a:schemeClr val="tx2">
                    <a:lumMod val="75000"/>
                  </a:schemeClr>
                </a:solidFill>
                <a:ea typeface="+mj-ea"/>
                <a:cs typeface="Arial Narrow" panose="020B0604020202020204" pitchFamily="34" charset="0"/>
              </a:rPr>
              <a:t>e</a:t>
            </a:r>
            <a:r>
              <a:rPr lang="it-IT" sz="2200" b="1" dirty="0" smtClean="0">
                <a:solidFill>
                  <a:schemeClr val="tx2">
                    <a:lumMod val="75000"/>
                  </a:schemeClr>
                </a:solidFill>
                <a:ea typeface="+mj-ea"/>
                <a:cs typeface="Arial Narrow" panose="020B0604020202020204" pitchFamily="34" charset="0"/>
              </a:rPr>
              <a:t>sperienze</a:t>
            </a:r>
            <a:r>
              <a:rPr lang="it-IT" sz="2200" dirty="0" smtClean="0">
                <a:solidFill>
                  <a:schemeClr val="accent5">
                    <a:lumMod val="50000"/>
                  </a:schemeClr>
                </a:solidFill>
                <a:cs typeface="Arial Narrow" panose="020B0604020202020204" pitchFamily="34" charset="0"/>
              </a:rPr>
              <a:t> </a:t>
            </a:r>
            <a:r>
              <a:rPr lang="it-IT" sz="2200" b="1" dirty="0" smtClean="0">
                <a:solidFill>
                  <a:schemeClr val="accent5">
                    <a:lumMod val="50000"/>
                  </a:schemeClr>
                </a:solidFill>
                <a:cs typeface="Arial Narrow" panose="020B0604020202020204" pitchFamily="34" charset="0"/>
              </a:rPr>
              <a:t>significative in ambito di valorizzazione territoriale/ patrimoniale </a:t>
            </a:r>
            <a:endParaRPr lang="it-IT" sz="2200" b="1" dirty="0">
              <a:solidFill>
                <a:schemeClr val="accent5">
                  <a:lumMod val="50000"/>
                </a:schemeClr>
              </a:solidFill>
              <a:cs typeface="Arial Narrow" panose="020B0604020202020204" pitchFamily="34" charset="0"/>
            </a:endParaRPr>
          </a:p>
        </p:txBody>
      </p:sp>
      <p:sp>
        <p:nvSpPr>
          <p:cNvPr id="6" name="Sottotitolo 8">
            <a:extLst>
              <a:ext uri="{FF2B5EF4-FFF2-40B4-BE49-F238E27FC236}">
                <a16:creationId xmlns:a16="http://schemas.microsoft.com/office/drawing/2014/main" id="{F41BE576-A067-E742-8B7A-E72B79F4AE56}"/>
              </a:ext>
            </a:extLst>
          </p:cNvPr>
          <p:cNvSpPr txBox="1">
            <a:spLocks/>
          </p:cNvSpPr>
          <p:nvPr/>
        </p:nvSpPr>
        <p:spPr>
          <a:xfrm>
            <a:off x="1343059" y="2498769"/>
            <a:ext cx="6059691" cy="25589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05800" indent="-342900" algn="l">
              <a:spcBef>
                <a:spcPts val="0"/>
              </a:spcBef>
              <a:spcAft>
                <a:spcPts val="600"/>
              </a:spcAft>
              <a:buFont typeface="+mj-lt"/>
              <a:buAutoNum type="arabicPeriod"/>
            </a:pPr>
            <a:r>
              <a:rPr lang="it-IT" sz="1400" b="1" dirty="0">
                <a:solidFill>
                  <a:schemeClr val="accent5">
                    <a:lumMod val="50000"/>
                  </a:schemeClr>
                </a:solidFill>
                <a:cs typeface="Arial Narrow" panose="020B0604020202020204" pitchFamily="34" charset="0"/>
              </a:rPr>
              <a:t>Predisposizione di un </a:t>
            </a:r>
            <a:r>
              <a:rPr lang="it-IT" sz="1400" b="1" dirty="0" smtClean="0">
                <a:solidFill>
                  <a:schemeClr val="accent5">
                    <a:lumMod val="50000"/>
                  </a:schemeClr>
                </a:solidFill>
                <a:cs typeface="Arial Narrow" panose="020B0604020202020204" pitchFamily="34" charset="0"/>
              </a:rPr>
              <a:t>piano </a:t>
            </a:r>
            <a:r>
              <a:rPr lang="it-IT" sz="1400" b="1" dirty="0">
                <a:solidFill>
                  <a:schemeClr val="accent5">
                    <a:lumMod val="50000"/>
                  </a:schemeClr>
                </a:solidFill>
                <a:cs typeface="Arial Narrow" panose="020B0604020202020204" pitchFamily="34" charset="0"/>
              </a:rPr>
              <a:t>strategico di sviluppo dell’Ecomuseo I </a:t>
            </a:r>
            <a:r>
              <a:rPr lang="it-IT" sz="1400" b="1" dirty="0" smtClean="0">
                <a:solidFill>
                  <a:schemeClr val="accent5">
                    <a:lumMod val="50000"/>
                  </a:schemeClr>
                </a:solidFill>
                <a:cs typeface="Arial Narrow" panose="020B0604020202020204" pitchFamily="34" charset="0"/>
              </a:rPr>
              <a:t>MISTÎRS </a:t>
            </a:r>
            <a:r>
              <a:rPr lang="it-IT" sz="1400" cap="all" dirty="0" smtClean="0">
                <a:solidFill>
                  <a:schemeClr val="accent5">
                    <a:lumMod val="50000"/>
                  </a:schemeClr>
                </a:solidFill>
                <a:cs typeface="Arial Narrow" panose="020B0604020202020204" pitchFamily="34" charset="0"/>
              </a:rPr>
              <a:t>Partecipazione</a:t>
            </a:r>
            <a:r>
              <a:rPr lang="it-IT" sz="1400" cap="all" dirty="0">
                <a:solidFill>
                  <a:schemeClr val="accent5">
                    <a:lumMod val="50000"/>
                  </a:schemeClr>
                </a:solidFill>
                <a:cs typeface="Arial Narrow" panose="020B0604020202020204" pitchFamily="34" charset="0"/>
              </a:rPr>
              <a:t>, ecomuseologia, processi </a:t>
            </a:r>
            <a:r>
              <a:rPr lang="it-IT" sz="1400" cap="all" dirty="0" smtClean="0">
                <a:solidFill>
                  <a:schemeClr val="accent5">
                    <a:lumMod val="50000"/>
                  </a:schemeClr>
                </a:solidFill>
                <a:cs typeface="Arial Narrow" panose="020B0604020202020204" pitchFamily="34" charset="0"/>
              </a:rPr>
              <a:t>decisionali</a:t>
            </a:r>
          </a:p>
          <a:p>
            <a:pPr marL="505800" indent="-342900" algn="l">
              <a:spcBef>
                <a:spcPts val="0"/>
              </a:spcBef>
              <a:spcAft>
                <a:spcPts val="600"/>
              </a:spcAft>
              <a:buFont typeface="+mj-lt"/>
              <a:buAutoNum type="arabicPeriod"/>
            </a:pPr>
            <a:endParaRPr lang="it-IT" sz="1400" b="1" dirty="0" smtClean="0">
              <a:solidFill>
                <a:schemeClr val="accent5">
                  <a:lumMod val="50000"/>
                </a:schemeClr>
              </a:solidFill>
              <a:cs typeface="Arial Narrow" panose="020B0604020202020204" pitchFamily="34" charset="0"/>
            </a:endParaRPr>
          </a:p>
          <a:p>
            <a:pPr marL="505800" indent="-342900" algn="l">
              <a:spcBef>
                <a:spcPts val="0"/>
              </a:spcBef>
              <a:spcAft>
                <a:spcPts val="600"/>
              </a:spcAft>
              <a:buFont typeface="+mj-lt"/>
              <a:buAutoNum type="arabicPeriod"/>
            </a:pPr>
            <a:r>
              <a:rPr lang="it-IT" sz="1400" b="1" dirty="0">
                <a:solidFill>
                  <a:schemeClr val="accent5">
                    <a:lumMod val="50000"/>
                  </a:schemeClr>
                </a:solidFill>
                <a:cs typeface="Arial Narrow" panose="020B0604020202020204" pitchFamily="34" charset="0"/>
              </a:rPr>
              <a:t>Consulente – infrastrutturazione ed implementazione del MESS – Museo Regionale Etnografico Storico </a:t>
            </a:r>
            <a:r>
              <a:rPr lang="it-IT" sz="1400" b="1" dirty="0" smtClean="0">
                <a:solidFill>
                  <a:schemeClr val="accent5">
                    <a:lumMod val="50000"/>
                  </a:schemeClr>
                </a:solidFill>
                <a:cs typeface="Arial Narrow" panose="020B0604020202020204" pitchFamily="34" charset="0"/>
              </a:rPr>
              <a:t>Sociale</a:t>
            </a:r>
            <a:br>
              <a:rPr lang="it-IT" sz="1400" b="1" dirty="0" smtClean="0">
                <a:solidFill>
                  <a:schemeClr val="accent5">
                    <a:lumMod val="50000"/>
                  </a:schemeClr>
                </a:solidFill>
                <a:cs typeface="Arial Narrow" panose="020B0604020202020204" pitchFamily="34" charset="0"/>
              </a:rPr>
            </a:br>
            <a:r>
              <a:rPr lang="it-IT" sz="1400" dirty="0" smtClean="0">
                <a:solidFill>
                  <a:schemeClr val="accent5">
                    <a:lumMod val="50000"/>
                  </a:schemeClr>
                </a:solidFill>
                <a:cs typeface="Arial Narrow" panose="020B0604020202020204" pitchFamily="34" charset="0"/>
              </a:rPr>
              <a:t>MUSEOLOGIA ETNOGRAFICA, POLITICHE PUBBLICHE, </a:t>
            </a:r>
            <a:r>
              <a:rPr lang="it-IT" sz="1400" cap="all" dirty="0" smtClean="0">
                <a:solidFill>
                  <a:schemeClr val="accent5">
                    <a:lumMod val="50000"/>
                  </a:schemeClr>
                </a:solidFill>
                <a:cs typeface="Arial Narrow" panose="020B0604020202020204" pitchFamily="34" charset="0"/>
              </a:rPr>
              <a:t>Sostenibilità </a:t>
            </a:r>
            <a:r>
              <a:rPr lang="it-IT" sz="1400" dirty="0" smtClean="0">
                <a:solidFill>
                  <a:schemeClr val="accent5">
                    <a:lumMod val="50000"/>
                  </a:schemeClr>
                </a:solidFill>
                <a:cs typeface="Arial Narrow" panose="020B0604020202020204" pitchFamily="34" charset="0"/>
              </a:rPr>
              <a:t>CULTURALE </a:t>
            </a:r>
            <a:endParaRPr lang="it-IT" sz="1400" dirty="0">
              <a:solidFill>
                <a:schemeClr val="accent5">
                  <a:lumMod val="50000"/>
                </a:schemeClr>
              </a:solidFill>
              <a:cs typeface="Arial Narrow" panose="020B0604020202020204" pitchFamily="34" charset="0"/>
            </a:endParaRPr>
          </a:p>
        </p:txBody>
      </p:sp>
      <p:sp>
        <p:nvSpPr>
          <p:cNvPr id="2" name="CasellaDiTesto 1"/>
          <p:cNvSpPr txBox="1"/>
          <p:nvPr/>
        </p:nvSpPr>
        <p:spPr>
          <a:xfrm>
            <a:off x="3432031" y="4260715"/>
            <a:ext cx="3813243" cy="738664"/>
          </a:xfrm>
          <a:prstGeom prst="rect">
            <a:avLst/>
          </a:prstGeom>
          <a:noFill/>
        </p:spPr>
        <p:txBody>
          <a:bodyPr wrap="square" rtlCol="0">
            <a:spAutoFit/>
          </a:bodyPr>
          <a:lstStyle/>
          <a:p>
            <a:pPr marL="285750" indent="-285750">
              <a:buFontTx/>
              <a:buChar char="-"/>
            </a:pPr>
            <a:r>
              <a:rPr lang="it-IT" sz="1400" dirty="0" smtClean="0"/>
              <a:t>Scala territoriale diversa</a:t>
            </a:r>
          </a:p>
          <a:p>
            <a:pPr marL="285750" indent="-285750">
              <a:buFontTx/>
              <a:buChar char="-"/>
            </a:pPr>
            <a:r>
              <a:rPr lang="it-IT" sz="1400" dirty="0" smtClean="0"/>
              <a:t>Stakeholder coinvolti</a:t>
            </a:r>
          </a:p>
          <a:p>
            <a:pPr marL="285750" indent="-285750">
              <a:buFontTx/>
              <a:buChar char="-"/>
            </a:pPr>
            <a:r>
              <a:rPr lang="it-IT" sz="1400" dirty="0" smtClean="0"/>
              <a:t>Azione professionale</a:t>
            </a:r>
            <a:endParaRPr lang="it-IT" sz="1400" dirty="0"/>
          </a:p>
        </p:txBody>
      </p:sp>
    </p:spTree>
    <p:extLst>
      <p:ext uri="{BB962C8B-B14F-4D97-AF65-F5344CB8AC3E}">
        <p14:creationId xmlns:p14="http://schemas.microsoft.com/office/powerpoint/2010/main" val="2726590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4285</TotalTime>
  <Words>4035</Words>
  <Application>Microsoft Office PowerPoint</Application>
  <PresentationFormat>Presentazione su schermo (4:3)</PresentationFormat>
  <Paragraphs>397</Paragraphs>
  <Slides>60</Slides>
  <Notes>7</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60</vt:i4>
      </vt:variant>
    </vt:vector>
  </HeadingPairs>
  <TitlesOfParts>
    <vt:vector size="72" baseType="lpstr">
      <vt:lpstr>Arial</vt:lpstr>
      <vt:lpstr>Arial Narrow</vt:lpstr>
      <vt:lpstr>Calibri</vt:lpstr>
      <vt:lpstr>Calibri Light</vt:lpstr>
      <vt:lpstr>Cambria</vt:lpstr>
      <vt:lpstr>Courier New</vt:lpstr>
      <vt:lpstr>Open Sans</vt:lpstr>
      <vt:lpstr>Open Sans SemiBold</vt:lpstr>
      <vt:lpstr>Times New Roman</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 piano strategico per l’Ecomuseo di Paularo </vt:lpstr>
      <vt:lpstr>IL MODELLO (UTOPIA) ECOMUSEALE</vt:lpstr>
      <vt:lpstr>Presentazione standard di PowerPoint</vt:lpstr>
      <vt:lpstr>Presentazione standard di PowerPoint</vt:lpstr>
      <vt:lpstr>L’esperienza friulana</vt:lpstr>
      <vt:lpstr>Presentazione standard di PowerPoint</vt:lpstr>
      <vt:lpstr>Presentazione standard di PowerPoint</vt:lpstr>
      <vt:lpstr>mission</vt:lpstr>
      <vt:lpstr>Rischi </vt:lpstr>
      <vt:lpstr>Metodologia e fasi del progetto</vt:lpstr>
      <vt:lpstr>Strumenti: analisi SWOT</vt:lpstr>
      <vt:lpstr>Strumenti: rappresentazioni grafiche</vt:lpstr>
      <vt:lpstr>Albero dei problemi</vt:lpstr>
      <vt:lpstr>Albero delle soluzioni</vt:lpstr>
      <vt:lpstr>Strumenti: focus group</vt:lpstr>
      <vt:lpstr>Focus Group: gli operatori economici</vt:lpstr>
      <vt:lpstr>Focus Group: i giovani</vt:lpstr>
      <vt:lpstr>Relazione patrimonio/comunità</vt:lpstr>
      <vt:lpstr>SOSTENIBILITÀ DI PROGETTO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ERPAC - Ente Regionale per il Patrimonio Culturale coordina le attività del MESS; è l’ente deputato all’implementazione della rete; riceve dalla Regione le risorse per l’attuazione degli accordi con i musei aderenti  Musei Regionali sono i nodi della rete: progettano e realizzano le attività, beneficiano delle funzioni del MESS; selezionati su base tematica   MESS – Museo Regionale Etnografico Storica e Sociale infrastruttura amministrativa; azioni e pratiche museali; processo di implementazione condiviso di standard degli standard di qualità  Convenzioni strumento formale per declinare e implementare le progettualità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Finanziamenti annuali per il sostegno delle attività previste nelle convenzioni con i Musei aderenti</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Marta Pascolini</dc:creator>
  <cp:lastModifiedBy>Pascolini Marta</cp:lastModifiedBy>
  <cp:revision>364</cp:revision>
  <cp:lastPrinted>2023-02-16T12:32:11Z</cp:lastPrinted>
  <dcterms:created xsi:type="dcterms:W3CDTF">2023-02-09T06:09:25Z</dcterms:created>
  <dcterms:modified xsi:type="dcterms:W3CDTF">2023-11-16T14:39:19Z</dcterms:modified>
</cp:coreProperties>
</file>