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8" r:id="rId1"/>
  </p:sldMasterIdLst>
  <p:sldIdLst>
    <p:sldId id="480" r:id="rId2"/>
    <p:sldId id="481" r:id="rId3"/>
    <p:sldId id="290" r:id="rId4"/>
    <p:sldId id="457" r:id="rId5"/>
    <p:sldId id="456" r:id="rId6"/>
    <p:sldId id="479" r:id="rId7"/>
    <p:sldId id="471" r:id="rId8"/>
    <p:sldId id="264" r:id="rId9"/>
    <p:sldId id="469" r:id="rId10"/>
    <p:sldId id="470" r:id="rId11"/>
    <p:sldId id="407" r:id="rId12"/>
    <p:sldId id="405" r:id="rId13"/>
    <p:sldId id="345" r:id="rId14"/>
    <p:sldId id="403" r:id="rId15"/>
    <p:sldId id="409" r:id="rId16"/>
    <p:sldId id="408" r:id="rId17"/>
    <p:sldId id="410" r:id="rId18"/>
    <p:sldId id="411" r:id="rId19"/>
    <p:sldId id="291" r:id="rId20"/>
    <p:sldId id="292" r:id="rId21"/>
    <p:sldId id="294" r:id="rId22"/>
    <p:sldId id="295" r:id="rId23"/>
    <p:sldId id="296" r:id="rId24"/>
    <p:sldId id="286" r:id="rId25"/>
    <p:sldId id="302" r:id="rId26"/>
    <p:sldId id="313" r:id="rId27"/>
    <p:sldId id="304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3"/>
    <p:restoredTop sz="95288"/>
  </p:normalViewPr>
  <p:slideViewPr>
    <p:cSldViewPr snapToGrid="0" snapToObjects="1">
      <p:cViewPr varScale="1">
        <p:scale>
          <a:sx n="128" d="100"/>
          <a:sy n="128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393D-AC96-6B48-AB00-02B700A3A2E8}" type="datetimeFigureOut">
              <a:rPr lang="it-IT" smtClean="0"/>
              <a:t>17/11/23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3B114164-2823-F74C-BB8E-3946C1D460FD}" type="slidenum">
              <a:rPr lang="it-IT" smtClean="0"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080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393D-AC96-6B48-AB00-02B700A3A2E8}" type="datetimeFigureOut">
              <a:rPr lang="it-IT" smtClean="0"/>
              <a:t>17/11/23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4164-2823-F74C-BB8E-3946C1D460FD}" type="slidenum">
              <a:rPr lang="it-IT" smtClean="0"/>
              <a:t>‹N›</a:t>
            </a:fld>
            <a:endParaRPr lang="it-IT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08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393D-AC96-6B48-AB00-02B700A3A2E8}" type="datetimeFigureOut">
              <a:rPr lang="it-IT" smtClean="0"/>
              <a:t>17/11/23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4164-2823-F74C-BB8E-3946C1D460FD}" type="slidenum">
              <a:rPr lang="it-IT" smtClean="0"/>
              <a:t>‹N›</a:t>
            </a:fld>
            <a:endParaRPr lang="it-IT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04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0841393D-AC96-6B48-AB00-02B700A3A2E8}" type="datetimeFigureOut">
              <a:rPr lang="it-IT" smtClean="0"/>
              <a:t>17/11/23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4164-2823-F74C-BB8E-3946C1D460FD}" type="slidenum">
              <a:rPr lang="it-IT" smtClean="0"/>
              <a:t>‹N›</a:t>
            </a:fld>
            <a:endParaRPr lang="it-IT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310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393D-AC96-6B48-AB00-02B700A3A2E8}" type="datetimeFigureOut">
              <a:rPr lang="it-IT" smtClean="0"/>
              <a:t>17/11/23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4164-2823-F74C-BB8E-3946C1D460FD}" type="slidenum">
              <a:rPr lang="it-IT" smtClean="0"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36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393D-AC96-6B48-AB00-02B700A3A2E8}" type="datetimeFigureOut">
              <a:rPr lang="it-IT" smtClean="0"/>
              <a:t>17/11/23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4164-2823-F74C-BB8E-3946C1D460FD}" type="slidenum">
              <a:rPr lang="it-IT" smtClean="0"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27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393D-AC96-6B48-AB00-02B700A3A2E8}" type="datetimeFigureOut">
              <a:rPr lang="it-IT" smtClean="0"/>
              <a:t>17/11/23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4164-2823-F74C-BB8E-3946C1D460FD}" type="slidenum">
              <a:rPr lang="it-IT" smtClean="0"/>
              <a:t>‹N›</a:t>
            </a:fld>
            <a:endParaRPr lang="it-IT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444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393D-AC96-6B48-AB00-02B700A3A2E8}" type="datetimeFigureOut">
              <a:rPr lang="it-IT" smtClean="0"/>
              <a:t>17/11/23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4164-2823-F74C-BB8E-3946C1D460FD}" type="slidenum">
              <a:rPr lang="it-IT" smtClean="0"/>
              <a:t>‹N›</a:t>
            </a:fld>
            <a:endParaRPr lang="it-IT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02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393D-AC96-6B48-AB00-02B700A3A2E8}" type="datetimeFigureOut">
              <a:rPr lang="it-IT" smtClean="0"/>
              <a:t>17/11/23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4164-2823-F74C-BB8E-3946C1D460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931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1393D-AC96-6B48-AB00-02B700A3A2E8}" type="datetimeFigureOut">
              <a:rPr lang="it-IT" smtClean="0"/>
              <a:t>17/11/23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4164-2823-F74C-BB8E-3946C1D460FD}" type="slidenum">
              <a:rPr lang="it-IT" smtClean="0"/>
              <a:t>‹N›</a:t>
            </a:fld>
            <a:endParaRPr lang="it-IT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700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0841393D-AC96-6B48-AB00-02B700A3A2E8}" type="datetimeFigureOut">
              <a:rPr lang="it-IT" smtClean="0"/>
              <a:t>17/11/23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3B114164-2823-F74C-BB8E-3946C1D460FD}" type="slidenum">
              <a:rPr lang="it-IT" smtClean="0"/>
              <a:t>‹N›</a:t>
            </a:fld>
            <a:endParaRPr lang="it-IT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84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1393D-AC96-6B48-AB00-02B700A3A2E8}" type="datetimeFigureOut">
              <a:rPr lang="it-IT" smtClean="0"/>
              <a:t>17/11/23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B114164-2823-F74C-BB8E-3946C1D460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49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inews.it/tgr/fvg/video/2022/11/emergenza-sovraffollamento-al-centro-di-accoglienza-di-gradisca-migranti-nelle-tende-fvg-e799f892-14a6-414e-ba65-1098f6faa53a.html" TargetMode="External"/><Relationship Id="rId2" Type="http://schemas.openxmlformats.org/officeDocument/2006/relationships/hyperlink" Target="https://www.telefriuli.it/cronaca/rotta-balcanica-migranti-richiedenti-asilo-gorizia-hub-carso/2/237417/ar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o.gov.it/sites/default/files/allegati/la_guida_in_italiano.pdf" TargetMode="External"/><Relationship Id="rId2" Type="http://schemas.openxmlformats.org/officeDocument/2006/relationships/hyperlink" Target="https://www.interno.gov.it/it/temi/immigrazione-e-asilo/sistema-accoglienza-sul-territorio/centri-limmigrazion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efettura.it/trieste/contenuti/Commissione_territoriale-8030888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6013E42-3FB9-BC41-9DA8-8060D4C74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758" y="983673"/>
            <a:ext cx="9350704" cy="461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61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asermaCavarzerani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1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81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50435" y="1070114"/>
            <a:ext cx="8001000" cy="1216025"/>
          </a:xfrm>
        </p:spPr>
        <p:txBody>
          <a:bodyPr/>
          <a:lstStyle/>
          <a:p>
            <a:r>
              <a:rPr lang="it-IT" sz="3200" dirty="0"/>
              <a:t>Gorizia, Valico della Casa Rossa</a:t>
            </a:r>
            <a:br>
              <a:rPr lang="it-IT" sz="3200" dirty="0"/>
            </a:br>
            <a:r>
              <a:rPr lang="it-IT" sz="3200" dirty="0"/>
              <a:t>Nessun politica di accoglienza</a:t>
            </a:r>
          </a:p>
        </p:txBody>
      </p:sp>
      <p:pic>
        <p:nvPicPr>
          <p:cNvPr id="4" name="Segnaposto contenuto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473" y="2171700"/>
            <a:ext cx="5660442" cy="3294063"/>
          </a:xfrm>
        </p:spPr>
      </p:pic>
    </p:spTree>
    <p:extLst>
      <p:ext uri="{BB962C8B-B14F-4D97-AF65-F5344CB8AC3E}">
        <p14:creationId xmlns:p14="http://schemas.microsoft.com/office/powerpoint/2010/main" val="3029107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4AC067-D504-471C-8EA7-D3CB990B8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725D68-8A0E-415C-AF7F-3771B66B9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E714B4-F36E-4926-93B3-190E5EC13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C6CF9F7-5642-4F7B-8A15-C78EA0AB9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egnaposto contenuto 4" descr="galleriabombi-960x470.jpg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19607D7-FF4E-44E3-9C3F-86AA4D44F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0686" y="4754483"/>
            <a:ext cx="5610646" cy="1601330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4412" y="5239131"/>
            <a:ext cx="5279490" cy="9600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 “Il tunnel del vento”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C3919EB-D15F-420D-ACCC-230A8D55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t="474" r="53440" b="36564"/>
          <a:stretch/>
        </p:blipFill>
        <p:spPr>
          <a:xfrm>
            <a:off x="6077476" y="4920257"/>
            <a:ext cx="5321808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4851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550B5DED-C3C5-4B01-8AC3-3EE8CDF88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9645F163-EAE9-4EBE-BD11-7103BAE2A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888B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Gorizia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73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 descr="20171101_2_57885297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024" b="-6024"/>
          <a:stretch/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06780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4294967295"/>
          </p:nvPr>
        </p:nvSpPr>
        <p:spPr>
          <a:xfrm>
            <a:off x="4038600" y="457200"/>
            <a:ext cx="8153400" cy="5943600"/>
          </a:xfrm>
        </p:spPr>
        <p:txBody>
          <a:bodyPr/>
          <a:lstStyle/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r>
              <a:rPr lang="it-IT" sz="3200" dirty="0"/>
              <a:t>Novembre 2017 (MSF)</a:t>
            </a:r>
          </a:p>
        </p:txBody>
      </p:sp>
      <p:pic>
        <p:nvPicPr>
          <p:cNvPr id="5" name="Segnaposto contenuto 3" descr="sanificazione_main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36" t="-6618"/>
          <a:stretch/>
        </p:blipFill>
        <p:spPr bwMode="auto">
          <a:xfrm>
            <a:off x="2362200" y="1828800"/>
            <a:ext cx="7401662" cy="407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859051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March 2018</a:t>
            </a:r>
          </a:p>
        </p:txBody>
      </p:sp>
      <p:pic>
        <p:nvPicPr>
          <p:cNvPr id="6" name="Segnaposto contenuto 3" descr="IMG_20180321_13473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510" y="2171700"/>
            <a:ext cx="6176368" cy="3294063"/>
          </a:xfrm>
        </p:spPr>
      </p:pic>
    </p:spTree>
    <p:extLst>
      <p:ext uri="{BB962C8B-B14F-4D97-AF65-F5344CB8AC3E}">
        <p14:creationId xmlns:p14="http://schemas.microsoft.com/office/powerpoint/2010/main" val="296973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 descr="IMG_20180321_134757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94"/>
          <a:stretch/>
        </p:blipFill>
        <p:spPr>
          <a:xfrm>
            <a:off x="1012449" y="388105"/>
            <a:ext cx="9655552" cy="6033277"/>
          </a:xfrm>
        </p:spPr>
      </p:pic>
    </p:spTree>
    <p:extLst>
      <p:ext uri="{BB962C8B-B14F-4D97-AF65-F5344CB8AC3E}">
        <p14:creationId xmlns:p14="http://schemas.microsoft.com/office/powerpoint/2010/main" val="2708090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4AC067-D504-471C-8EA7-D3CB990B8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5725D68-8A0E-415C-AF7F-3771B66B9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E714B4-F36E-4926-93B3-190E5EC13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C6CF9F7-5642-4F7B-8A15-C78EA0AB9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egnaposto contenuto 3" descr="IMG_20180409_143050.jpg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CE1FC6C-751F-472D-8863-A8B1B8716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786" y="4754483"/>
            <a:ext cx="5610646" cy="1601330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7512" y="5239131"/>
            <a:ext cx="5279490" cy="9600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>
                <a:solidFill>
                  <a:srgbClr val="FFFFFE"/>
                </a:solidFill>
              </a:rPr>
              <a:t>April 2018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4CD46F4-E248-476E-A118-0888CF77E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t="474" r="53440" b="36564"/>
          <a:stretch/>
        </p:blipFill>
        <p:spPr>
          <a:xfrm>
            <a:off x="773642" y="4920257"/>
            <a:ext cx="5321808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889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/>
          <p:cNvSpPr>
            <a:spLocks noGrp="1"/>
          </p:cNvSpPr>
          <p:nvPr>
            <p:ph type="title"/>
          </p:nvPr>
        </p:nvSpPr>
        <p:spPr>
          <a:xfrm>
            <a:off x="2265218" y="595312"/>
            <a:ext cx="7966075" cy="914400"/>
          </a:xfrm>
        </p:spPr>
        <p:txBody>
          <a:bodyPr>
            <a:normAutofit fontScale="90000"/>
          </a:bodyPr>
          <a:lstStyle/>
          <a:p>
            <a:br>
              <a:rPr lang="it-IT" dirty="0">
                <a:latin typeface="Verdana" charset="0"/>
                <a:ea typeface="MS PGothic" charset="0"/>
                <a:cs typeface="MS PGothic" charset="0"/>
              </a:rPr>
            </a:br>
            <a:br>
              <a:rPr lang="it-IT" dirty="0">
                <a:latin typeface="Verdana" charset="0"/>
                <a:ea typeface="MS PGothic" charset="0"/>
                <a:cs typeface="MS PGothic" charset="0"/>
              </a:rPr>
            </a:br>
            <a:br>
              <a:rPr lang="it-IT" dirty="0">
                <a:latin typeface="Verdana" charset="0"/>
                <a:ea typeface="MS PGothic" charset="0"/>
                <a:cs typeface="MS PGothic" charset="0"/>
              </a:rPr>
            </a:br>
            <a:br>
              <a:rPr lang="it-IT" dirty="0">
                <a:latin typeface="Verdana" charset="0"/>
                <a:ea typeface="MS PGothic" charset="0"/>
                <a:cs typeface="MS PGothic" charset="0"/>
              </a:rPr>
            </a:br>
            <a:r>
              <a:rPr lang="it-IT" dirty="0" err="1">
                <a:latin typeface="Verdana" charset="0"/>
                <a:ea typeface="MS PGothic" charset="0"/>
                <a:cs typeface="MS PGothic" charset="0"/>
              </a:rPr>
              <a:t>Official</a:t>
            </a:r>
            <a:r>
              <a:rPr lang="it-IT" dirty="0">
                <a:latin typeface="Verdana" charset="0"/>
                <a:ea typeface="MS PGothic" charset="0"/>
                <a:cs typeface="MS PGothic" charset="0"/>
              </a:rPr>
              <a:t> </a:t>
            </a:r>
            <a:r>
              <a:rPr lang="it-IT" dirty="0" err="1">
                <a:latin typeface="Verdana" charset="0"/>
                <a:ea typeface="MS PGothic" charset="0"/>
                <a:cs typeface="MS PGothic" charset="0"/>
              </a:rPr>
              <a:t>hub</a:t>
            </a:r>
            <a:r>
              <a:rPr lang="it-IT" dirty="0">
                <a:latin typeface="Verdana" charset="0"/>
                <a:ea typeface="MS PGothic" charset="0"/>
                <a:cs typeface="MS PGothic" charset="0"/>
              </a:rPr>
              <a:t>: </a:t>
            </a:r>
            <a:br>
              <a:rPr lang="it-IT" dirty="0">
                <a:latin typeface="Verdana" charset="0"/>
                <a:ea typeface="MS PGothic" charset="0"/>
                <a:cs typeface="MS PGothic" charset="0"/>
              </a:rPr>
            </a:br>
            <a:r>
              <a:rPr lang="it-IT" dirty="0">
                <a:latin typeface="Verdana" charset="0"/>
                <a:ea typeface="MS PGothic" charset="0"/>
                <a:cs typeface="MS PGothic" charset="0"/>
              </a:rPr>
              <a:t>Cara - CIE – Gradisca - CPR </a:t>
            </a:r>
          </a:p>
        </p:txBody>
      </p:sp>
      <p:sp>
        <p:nvSpPr>
          <p:cNvPr id="5123" name="Segnaposto contenuto 2"/>
          <p:cNvSpPr>
            <a:spLocks noGrp="1"/>
          </p:cNvSpPr>
          <p:nvPr>
            <p:ph idx="1"/>
          </p:nvPr>
        </p:nvSpPr>
        <p:spPr>
          <a:xfrm>
            <a:off x="2265218" y="3183361"/>
            <a:ext cx="8001000" cy="4267200"/>
          </a:xfrm>
        </p:spPr>
        <p:txBody>
          <a:bodyPr/>
          <a:lstStyle/>
          <a:p>
            <a:pPr>
              <a:defRPr/>
            </a:pPr>
            <a:r>
              <a:rPr lang="it-IT" dirty="0">
                <a:latin typeface="Verdana" charset="0"/>
                <a:ea typeface="MS PGothic" charset="0"/>
              </a:rPr>
              <a:t>Ex Caserma, clima semi-carcerario </a:t>
            </a:r>
          </a:p>
          <a:p>
            <a:pPr lvl="2">
              <a:defRPr/>
            </a:pPr>
            <a:r>
              <a:rPr lang="it-IT" sz="2600" dirty="0">
                <a:latin typeface="Verdana" charset="0"/>
                <a:ea typeface="MS PGothic" charset="0"/>
              </a:rPr>
              <a:t>Mobilità e detenzione </a:t>
            </a:r>
            <a:r>
              <a:rPr lang="it-IT" sz="2200" dirty="0">
                <a:latin typeface="Verdana" charset="0"/>
                <a:ea typeface="MS PGothic" charset="0"/>
              </a:rPr>
              <a:t>(De Genova 2002)</a:t>
            </a:r>
          </a:p>
          <a:p>
            <a:pPr lvl="2">
              <a:defRPr/>
            </a:pPr>
            <a:endParaRPr lang="it-IT" sz="2200" dirty="0">
              <a:latin typeface="Verdana" charset="0"/>
              <a:ea typeface="MS PGothic" charset="0"/>
            </a:endParaRPr>
          </a:p>
          <a:p>
            <a:pPr>
              <a:defRPr/>
            </a:pPr>
            <a:r>
              <a:rPr lang="it-IT" sz="2400" dirty="0">
                <a:latin typeface="Verdana" charset="0"/>
                <a:ea typeface="MS PGothic" charset="0"/>
              </a:rPr>
              <a:t>Proteste degli abitanti locali</a:t>
            </a:r>
          </a:p>
          <a:p>
            <a:pPr>
              <a:defRPr/>
            </a:pPr>
            <a:r>
              <a:rPr lang="it-IT" sz="2400" dirty="0">
                <a:latin typeface="Verdana" charset="0"/>
                <a:ea typeface="MS PGothic" charset="0"/>
              </a:rPr>
              <a:t>Rivolta dei migranti</a:t>
            </a:r>
          </a:p>
          <a:p>
            <a:pPr marL="0" indent="0">
              <a:buNone/>
              <a:defRPr/>
            </a:pPr>
            <a:endParaRPr lang="it-IT" sz="2400" dirty="0">
              <a:latin typeface="Verdana" charset="0"/>
              <a:ea typeface="MS PGothic" charset="0"/>
            </a:endParaRPr>
          </a:p>
          <a:p>
            <a:pPr marL="0" indent="0">
              <a:buNone/>
              <a:defRPr/>
            </a:pPr>
            <a:endParaRPr lang="it-IT" sz="2400" dirty="0">
              <a:latin typeface="Verdana" charset="0"/>
              <a:ea typeface="MS PGothic" charset="0"/>
            </a:endParaRPr>
          </a:p>
          <a:p>
            <a:pPr>
              <a:buFont typeface="Wingdings" charset="0"/>
              <a:buNone/>
              <a:defRPr/>
            </a:pPr>
            <a:endParaRPr lang="it-IT" dirty="0">
              <a:latin typeface="Verdana" charset="0"/>
              <a:ea typeface="MS PGothic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E202C2D7-E82E-CD4F-9FDF-010A713959FA}"/>
              </a:ext>
            </a:extLst>
          </p:cNvPr>
          <p:cNvSpPr txBox="1">
            <a:spLocks/>
          </p:cNvSpPr>
          <p:nvPr/>
        </p:nvSpPr>
        <p:spPr>
          <a:xfrm>
            <a:off x="1858617" y="1052512"/>
            <a:ext cx="11145982" cy="1081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300" dirty="0"/>
              <a:t>Trasferimento della Commissione territoriale AS dalla Prefettura di Gorizia a Trieste</a:t>
            </a:r>
            <a:br>
              <a:rPr lang="it-IT" sz="5300" dirty="0"/>
            </a:br>
            <a:r>
              <a:rPr lang="it-IT" sz="5300" dirty="0">
                <a:hlinkClick r:id="rId2"/>
              </a:rPr>
              <a:t>News 2022</a:t>
            </a:r>
            <a:endParaRPr lang="it-IT" sz="5300" dirty="0"/>
          </a:p>
          <a:p>
            <a:endParaRPr lang="it-IT" sz="5300" dirty="0"/>
          </a:p>
          <a:p>
            <a:r>
              <a:rPr lang="it-IT" sz="5300" dirty="0">
                <a:hlinkClick r:id="rId3"/>
              </a:rPr>
              <a:t>CARA</a:t>
            </a:r>
            <a:br>
              <a:rPr lang="it-IT" sz="2400" dirty="0"/>
            </a:br>
            <a:br>
              <a:rPr lang="it-IT" sz="2400" dirty="0"/>
            </a:b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83696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rimo piano di blister di pillole non aperti">
            <a:extLst>
              <a:ext uri="{FF2B5EF4-FFF2-40B4-BE49-F238E27FC236}">
                <a16:creationId xmlns:a16="http://schemas.microsoft.com/office/drawing/2014/main" id="{D670430E-AAE8-8D0F-7A7E-934DECCE1D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it-IT"/>
              <a:t>Refugees Studies: </a:t>
            </a:r>
            <a:br>
              <a:rPr lang="it-IT"/>
            </a:br>
            <a:br>
              <a:rPr lang="it-IT"/>
            </a:br>
            <a:r>
              <a:rPr lang="it-IT"/>
              <a:t>care, cure, control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it-IT" sz="1700" dirty="0">
                <a:latin typeface="Arial" panose="020B0604020202020204" pitchFamily="34" charset="0"/>
                <a:cs typeface="Arial" panose="020B0604020202020204" pitchFamily="34" charset="0"/>
              </a:rPr>
              <a:t>Confinamento spaziale prolungato e segregazione spaziale</a:t>
            </a:r>
          </a:p>
          <a:p>
            <a:pPr>
              <a:lnSpc>
                <a:spcPct val="110000"/>
              </a:lnSpc>
            </a:pPr>
            <a:r>
              <a:rPr lang="it-IT" sz="1700" dirty="0">
                <a:latin typeface="Arial" panose="020B0604020202020204" pitchFamily="34" charset="0"/>
                <a:cs typeface="Arial" panose="020B0604020202020204" pitchFamily="34" charset="0"/>
              </a:rPr>
              <a:t>De-soggettivazione tramite prassi assistenziale</a:t>
            </a:r>
          </a:p>
          <a:p>
            <a:pPr>
              <a:lnSpc>
                <a:spcPct val="110000"/>
              </a:lnSpc>
            </a:pPr>
            <a:r>
              <a:rPr lang="it-IT" sz="1700" dirty="0">
                <a:latin typeface="Arial" panose="020B0604020202020204" pitchFamily="34" charset="0"/>
                <a:cs typeface="Arial" panose="020B0604020202020204" pitchFamily="34" charset="0"/>
              </a:rPr>
              <a:t>Costruzione sociale del rifugiato, assoggettamento</a:t>
            </a:r>
          </a:p>
          <a:p>
            <a:pPr>
              <a:lnSpc>
                <a:spcPct val="110000"/>
              </a:lnSpc>
            </a:pPr>
            <a:r>
              <a:rPr lang="it-IT" sz="1700" dirty="0" err="1">
                <a:latin typeface="Arial" panose="020B0604020202020204" pitchFamily="34" charset="0"/>
                <a:cs typeface="Arial" panose="020B0604020202020204" pitchFamily="34" charset="0"/>
              </a:rPr>
              <a:t>Disempowerment</a:t>
            </a:r>
            <a:r>
              <a:rPr lang="it-IT" sz="1700" dirty="0">
                <a:latin typeface="Arial" panose="020B0604020202020204" pitchFamily="34" charset="0"/>
                <a:cs typeface="Arial" panose="020B0604020202020204" pitchFamily="34" charset="0"/>
              </a:rPr>
              <a:t>: dipendenza, infantilizzazione, medicalizzazione, nuda vita </a:t>
            </a:r>
            <a:r>
              <a:rPr lang="it-IT" sz="1700" dirty="0" err="1">
                <a:latin typeface="Arial" panose="020B0604020202020204" pitchFamily="34" charset="0"/>
                <a:cs typeface="Arial" panose="020B0604020202020204" pitchFamily="34" charset="0"/>
              </a:rPr>
              <a:t>zoe</a:t>
            </a:r>
            <a:r>
              <a:rPr lang="it-IT" sz="1700" dirty="0">
                <a:latin typeface="Arial" panose="020B0604020202020204" pitchFamily="34" charset="0"/>
                <a:cs typeface="Arial" panose="020B0604020202020204" pitchFamily="34" charset="0"/>
              </a:rPr>
              <a:t>/bios (Agamben)</a:t>
            </a:r>
          </a:p>
          <a:p>
            <a:pPr>
              <a:lnSpc>
                <a:spcPct val="110000"/>
              </a:lnSpc>
            </a:pPr>
            <a:r>
              <a:rPr lang="it-IT" sz="1700" dirty="0">
                <a:latin typeface="Arial" panose="020B0604020202020204" pitchFamily="34" charset="0"/>
                <a:cs typeface="Arial" panose="020B0604020202020204" pitchFamily="34" charset="0"/>
              </a:rPr>
              <a:t>CPT*, CIE* (identificazione, espulsione) / CPT (permanenza temporanea/ CARA (accoglienza richiedenti asilo) CPSA (primo soccorso, accoglienza straordinaria) SPRAR (sistema protezione rifugiati richiedenti asilo) CPR* (permanenza e rimpatrio)</a:t>
            </a:r>
          </a:p>
          <a:p>
            <a:pPr>
              <a:lnSpc>
                <a:spcPct val="110000"/>
              </a:lnSpc>
            </a:pPr>
            <a:r>
              <a:rPr lang="it-IT" sz="1700" dirty="0">
                <a:latin typeface="Arial" panose="020B0604020202020204" pitchFamily="34" charset="0"/>
                <a:cs typeface="Arial" panose="020B0604020202020204" pitchFamily="34" charset="0"/>
              </a:rPr>
              <a:t>Campo come dispositivo di potere</a:t>
            </a:r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16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Verdana" charset="0"/>
                <a:ea typeface="MS PGothic" charset="0"/>
                <a:cs typeface="MS PGothic" charset="0"/>
              </a:rPr>
              <a:t>CIE 2013  </a:t>
            </a:r>
          </a:p>
        </p:txBody>
      </p:sp>
      <p:pic>
        <p:nvPicPr>
          <p:cNvPr id="25602" name="Segnaposto contenuto 3" descr="1082145_600271223329427_908894588_n-740x37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3600" y="1676400"/>
            <a:ext cx="8001000" cy="4267200"/>
          </a:xfrm>
        </p:spPr>
      </p:pic>
    </p:spTree>
    <p:extLst>
      <p:ext uri="{BB962C8B-B14F-4D97-AF65-F5344CB8AC3E}">
        <p14:creationId xmlns:p14="http://schemas.microsoft.com/office/powerpoint/2010/main" val="1952696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27654">
            <a:extLst>
              <a:ext uri="{FF2B5EF4-FFF2-40B4-BE49-F238E27FC236}">
                <a16:creationId xmlns:a16="http://schemas.microsoft.com/office/drawing/2014/main" id="{6C4AC067-D504-471C-8EA7-D3CB990B8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27657" name="Rectangle 27656">
            <a:extLst>
              <a:ext uri="{FF2B5EF4-FFF2-40B4-BE49-F238E27FC236}">
                <a16:creationId xmlns:a16="http://schemas.microsoft.com/office/drawing/2014/main" id="{C5725D68-8A0E-415C-AF7F-3771B66B9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27659" name="Straight Connector 27658">
            <a:extLst>
              <a:ext uri="{FF2B5EF4-FFF2-40B4-BE49-F238E27FC236}">
                <a16:creationId xmlns:a16="http://schemas.microsoft.com/office/drawing/2014/main" id="{6BE714B4-F36E-4926-93B3-190E5EC13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61" name="Picture 27660">
            <a:extLst>
              <a:ext uri="{FF2B5EF4-FFF2-40B4-BE49-F238E27FC236}">
                <a16:creationId xmlns:a16="http://schemas.microsoft.com/office/drawing/2014/main" id="{6C6CF9F7-5642-4F7B-8A15-C78EA0AB9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50" name="Segnaposto contenuto 5" descr="Cie_GradiscaIsonzo.jpg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7663" name="Rectangle 27662">
            <a:extLst>
              <a:ext uri="{FF2B5EF4-FFF2-40B4-BE49-F238E27FC236}">
                <a16:creationId xmlns:a16="http://schemas.microsoft.com/office/drawing/2014/main" id="{5CE1FC6C-751F-472D-8863-A8B1B8716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786" y="4754483"/>
            <a:ext cx="5610646" cy="1601330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49" name="Titolo 1"/>
          <p:cNvSpPr>
            <a:spLocks noGrp="1"/>
          </p:cNvSpPr>
          <p:nvPr>
            <p:ph type="title"/>
          </p:nvPr>
        </p:nvSpPr>
        <p:spPr>
          <a:xfrm>
            <a:off x="807512" y="5239131"/>
            <a:ext cx="5279490" cy="9600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800">
                <a:solidFill>
                  <a:srgbClr val="FFFFFE"/>
                </a:solidFill>
              </a:rPr>
              <a:t>CIE, 2014: Ufficialmente chiuso, ma usato in caso di “</a:t>
            </a:r>
            <a:r>
              <a:rPr lang="en-US" altLang="ja-JP" sz="1800">
                <a:solidFill>
                  <a:srgbClr val="FFFFFE"/>
                </a:solidFill>
              </a:rPr>
              <a:t>emergenza</a:t>
            </a:r>
            <a:r>
              <a:rPr lang="en-US" sz="1800">
                <a:solidFill>
                  <a:srgbClr val="FFFFFE"/>
                </a:solidFill>
              </a:rPr>
              <a:t>”</a:t>
            </a:r>
            <a:r>
              <a:rPr lang="en-US" altLang="ja-JP" sz="1800">
                <a:solidFill>
                  <a:srgbClr val="FFFFFE"/>
                </a:solidFill>
              </a:rPr>
              <a:t> (Fassin&amp;Pandolfi 2010)</a:t>
            </a:r>
            <a:br>
              <a:rPr lang="en-US" altLang="ja-JP" sz="1800">
                <a:solidFill>
                  <a:srgbClr val="FFFFFE"/>
                </a:solidFill>
              </a:rPr>
            </a:br>
            <a:endParaRPr lang="en-US" sz="1800">
              <a:solidFill>
                <a:srgbClr val="FFFFFE"/>
              </a:solidFill>
            </a:endParaRPr>
          </a:p>
        </p:txBody>
      </p:sp>
      <p:pic>
        <p:nvPicPr>
          <p:cNvPr id="27665" name="Picture 27664">
            <a:extLst>
              <a:ext uri="{FF2B5EF4-FFF2-40B4-BE49-F238E27FC236}">
                <a16:creationId xmlns:a16="http://schemas.microsoft.com/office/drawing/2014/main" id="{44CD46F4-E248-476E-A118-0888CF77E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t="474" r="53440" b="36564"/>
          <a:stretch/>
        </p:blipFill>
        <p:spPr>
          <a:xfrm>
            <a:off x="773642" y="4920257"/>
            <a:ext cx="5321808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4117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28678">
            <a:extLst>
              <a:ext uri="{FF2B5EF4-FFF2-40B4-BE49-F238E27FC236}">
                <a16:creationId xmlns:a16="http://schemas.microsoft.com/office/drawing/2014/main" id="{F28373B5-F4E4-4102-9D27-E17631B4C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28681" name="Rectangle 28680">
            <a:extLst>
              <a:ext uri="{FF2B5EF4-FFF2-40B4-BE49-F238E27FC236}">
                <a16:creationId xmlns:a16="http://schemas.microsoft.com/office/drawing/2014/main" id="{F23306E6-5D0B-439F-BB88-7F1CEA89B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28683" name="Straight Connector 28682">
            <a:extLst>
              <a:ext uri="{FF2B5EF4-FFF2-40B4-BE49-F238E27FC236}">
                <a16:creationId xmlns:a16="http://schemas.microsoft.com/office/drawing/2014/main" id="{23D9016E-713D-40ED-A242-4F407E905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5" name="Picture 28684">
            <a:extLst>
              <a:ext uri="{FF2B5EF4-FFF2-40B4-BE49-F238E27FC236}">
                <a16:creationId xmlns:a16="http://schemas.microsoft.com/office/drawing/2014/main" id="{FF1DEE04-57A9-4F64-958D-D1D4941EF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28687" name="Rectangle 28686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89" name="Rectangle 28688">
            <a:extLst>
              <a:ext uri="{FF2B5EF4-FFF2-40B4-BE49-F238E27FC236}">
                <a16:creationId xmlns:a16="http://schemas.microsoft.com/office/drawing/2014/main" id="{96FE7134-47B1-4BFF-93CB-669E11257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8"/>
            <a:ext cx="12192000" cy="638923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8691" name="Rectangle 28690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3" name="Titolo 1"/>
          <p:cNvSpPr>
            <a:spLocks noGrp="1"/>
          </p:cNvSpPr>
          <p:nvPr>
            <p:ph type="title" idx="4294967295"/>
          </p:nvPr>
        </p:nvSpPr>
        <p:spPr>
          <a:xfrm>
            <a:off x="849683" y="1240076"/>
            <a:ext cx="2777397" cy="45845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CARA: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Ambivalente ospitalità in uno spazio carcerario</a:t>
            </a:r>
            <a:br>
              <a:rPr lang="en-US">
                <a:solidFill>
                  <a:srgbClr val="FFFFFF"/>
                </a:solidFill>
              </a:rPr>
            </a:br>
            <a:endParaRPr lang="en-US">
              <a:solidFill>
                <a:srgbClr val="FFFFFF"/>
              </a:solidFill>
            </a:endParaRPr>
          </a:p>
        </p:txBody>
      </p:sp>
      <p:sp>
        <p:nvSpPr>
          <p:cNvPr id="28674" name="Segnaposto contenuto 2"/>
          <p:cNvSpPr>
            <a:spLocks noGrp="1"/>
          </p:cNvSpPr>
          <p:nvPr>
            <p:ph idx="4294967295"/>
          </p:nvPr>
        </p:nvSpPr>
        <p:spPr>
          <a:xfrm>
            <a:off x="4705594" y="1240077"/>
            <a:ext cx="6034827" cy="49164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Constante sovrafollamento</a:t>
            </a:r>
          </a:p>
          <a:p>
            <a:r>
              <a:rPr lang="en-US"/>
              <a:t>Controllo della mobilità</a:t>
            </a:r>
          </a:p>
          <a:p>
            <a:r>
              <a:rPr lang="en-US"/>
              <a:t>Setting isolato e confinato ai margini</a:t>
            </a:r>
          </a:p>
          <a:p>
            <a:r>
              <a:rPr lang="en-US"/>
              <a:t>Regime semi- detentivo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61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29702">
            <a:extLst>
              <a:ext uri="{FF2B5EF4-FFF2-40B4-BE49-F238E27FC236}">
                <a16:creationId xmlns:a16="http://schemas.microsoft.com/office/drawing/2014/main" id="{6C4AC067-D504-471C-8EA7-D3CB990B8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29705" name="Rectangle 29704">
            <a:extLst>
              <a:ext uri="{FF2B5EF4-FFF2-40B4-BE49-F238E27FC236}">
                <a16:creationId xmlns:a16="http://schemas.microsoft.com/office/drawing/2014/main" id="{C5725D68-8A0E-415C-AF7F-3771B66B9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29707" name="Straight Connector 29706">
            <a:extLst>
              <a:ext uri="{FF2B5EF4-FFF2-40B4-BE49-F238E27FC236}">
                <a16:creationId xmlns:a16="http://schemas.microsoft.com/office/drawing/2014/main" id="{6BE714B4-F36E-4926-93B3-190E5EC13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9" name="Picture 29708">
            <a:extLst>
              <a:ext uri="{FF2B5EF4-FFF2-40B4-BE49-F238E27FC236}">
                <a16:creationId xmlns:a16="http://schemas.microsoft.com/office/drawing/2014/main" id="{6C6CF9F7-5642-4F7B-8A15-C78EA0AB9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98" name="Segnaposto contenuto 7" descr="fig 1.JPG"/>
          <p:cNvPicPr>
            <a:picLocks noGrp="1" noChangeAspect="1"/>
          </p:cNvPicPr>
          <p:nvPr>
            <p:ph idx="429496729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9711" name="Rectangle 29710">
            <a:extLst>
              <a:ext uri="{FF2B5EF4-FFF2-40B4-BE49-F238E27FC236}">
                <a16:creationId xmlns:a16="http://schemas.microsoft.com/office/drawing/2014/main" id="{0D983EF8-8B23-4423-9B0A-34BCDE28B6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796" y="4421529"/>
            <a:ext cx="3411213" cy="193482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7" name="Titolo 1"/>
          <p:cNvSpPr>
            <a:spLocks noGrp="1"/>
          </p:cNvSpPr>
          <p:nvPr>
            <p:ph type="title" idx="4294967295"/>
          </p:nvPr>
        </p:nvSpPr>
        <p:spPr>
          <a:xfrm>
            <a:off x="807579" y="4907079"/>
            <a:ext cx="3075424" cy="12848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>
                <a:solidFill>
                  <a:srgbClr val="FFFFFE"/>
                </a:solidFill>
              </a:rPr>
              <a:t>CARA Entrata: </a:t>
            </a:r>
            <a:br>
              <a:rPr lang="en-US" sz="2000">
                <a:solidFill>
                  <a:srgbClr val="FFFFFE"/>
                </a:solidFill>
              </a:rPr>
            </a:br>
            <a:r>
              <a:rPr lang="en-US" sz="2000">
                <a:solidFill>
                  <a:srgbClr val="FFFFFE"/>
                </a:solidFill>
              </a:rPr>
              <a:t>- Sicurezza, controllo </a:t>
            </a:r>
            <a:br>
              <a:rPr lang="en-US" sz="2000">
                <a:solidFill>
                  <a:srgbClr val="FFFFFE"/>
                </a:solidFill>
              </a:rPr>
            </a:br>
            <a:r>
              <a:rPr lang="en-US" sz="2000">
                <a:solidFill>
                  <a:srgbClr val="FFFFFE"/>
                </a:solidFill>
              </a:rPr>
              <a:t>- Care, Cure Control (M. Agier)</a:t>
            </a:r>
          </a:p>
        </p:txBody>
      </p:sp>
      <p:pic>
        <p:nvPicPr>
          <p:cNvPr id="29713" name="Picture 29712">
            <a:extLst>
              <a:ext uri="{FF2B5EF4-FFF2-40B4-BE49-F238E27FC236}">
                <a16:creationId xmlns:a16="http://schemas.microsoft.com/office/drawing/2014/main" id="{4E62B943-5199-4699-B758-9C543395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t="474" r="73169" b="36564"/>
          <a:stretch/>
        </p:blipFill>
        <p:spPr>
          <a:xfrm>
            <a:off x="807579" y="4587039"/>
            <a:ext cx="307238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169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Picture 45062">
            <a:extLst>
              <a:ext uri="{FF2B5EF4-FFF2-40B4-BE49-F238E27FC236}">
                <a16:creationId xmlns:a16="http://schemas.microsoft.com/office/drawing/2014/main" id="{6C4AC067-D504-471C-8EA7-D3CB990B8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45065" name="Rectangle 45064">
            <a:extLst>
              <a:ext uri="{FF2B5EF4-FFF2-40B4-BE49-F238E27FC236}">
                <a16:creationId xmlns:a16="http://schemas.microsoft.com/office/drawing/2014/main" id="{C5725D68-8A0E-415C-AF7F-3771B66B9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45067" name="Straight Connector 45066">
            <a:extLst>
              <a:ext uri="{FF2B5EF4-FFF2-40B4-BE49-F238E27FC236}">
                <a16:creationId xmlns:a16="http://schemas.microsoft.com/office/drawing/2014/main" id="{6BE714B4-F36E-4926-93B3-190E5EC13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9" name="Picture 45068">
            <a:extLst>
              <a:ext uri="{FF2B5EF4-FFF2-40B4-BE49-F238E27FC236}">
                <a16:creationId xmlns:a16="http://schemas.microsoft.com/office/drawing/2014/main" id="{6C6CF9F7-5642-4F7B-8A15-C78EA0AB9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58" name="Segnaposto contenuto 3" descr="sgombero isonzo.jpg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45071" name="Rectangle 45070">
            <a:extLst>
              <a:ext uri="{FF2B5EF4-FFF2-40B4-BE49-F238E27FC236}">
                <a16:creationId xmlns:a16="http://schemas.microsoft.com/office/drawing/2014/main" id="{5CE1FC6C-751F-472D-8863-A8B1B8716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786" y="4754483"/>
            <a:ext cx="5610646" cy="1601330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57" name="Titolo 1"/>
          <p:cNvSpPr>
            <a:spLocks noGrp="1"/>
          </p:cNvSpPr>
          <p:nvPr>
            <p:ph type="title"/>
          </p:nvPr>
        </p:nvSpPr>
        <p:spPr>
          <a:xfrm>
            <a:off x="807512" y="5239131"/>
            <a:ext cx="5279490" cy="9600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>
                <a:solidFill>
                  <a:srgbClr val="FFFFFE"/>
                </a:solidFill>
              </a:rPr>
              <a:t>Outside </a:t>
            </a:r>
          </a:p>
        </p:txBody>
      </p:sp>
      <p:pic>
        <p:nvPicPr>
          <p:cNvPr id="45073" name="Picture 45072">
            <a:extLst>
              <a:ext uri="{FF2B5EF4-FFF2-40B4-BE49-F238E27FC236}">
                <a16:creationId xmlns:a16="http://schemas.microsoft.com/office/drawing/2014/main" id="{44CD46F4-E248-476E-A118-0888CF77E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t="474" r="53440" b="36564"/>
          <a:stretch/>
        </p:blipFill>
        <p:spPr>
          <a:xfrm>
            <a:off x="773642" y="4920257"/>
            <a:ext cx="5321808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9827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48" name="Rectangle 35847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4" name="Picture 35843" descr="Alberi con un fiume">
            <a:extLst>
              <a:ext uri="{FF2B5EF4-FFF2-40B4-BE49-F238E27FC236}">
                <a16:creationId xmlns:a16="http://schemas.microsoft.com/office/drawing/2014/main" id="{F7F1C990-23EB-2B4F-0461-329DF7D6CB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35850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5852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854" name="Rectangle 35853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5841" name="Titolo 1"/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it-IT" dirty="0">
                <a:latin typeface="Verdana" charset="0"/>
                <a:ea typeface="MS PGothic" charset="0"/>
                <a:cs typeface="MS PGothic" charset="0"/>
              </a:rPr>
              <a:t>Ai margini </a:t>
            </a:r>
          </a:p>
        </p:txBody>
      </p:sp>
      <p:cxnSp>
        <p:nvCxnSpPr>
          <p:cNvPr id="35856" name="Straight Connector 35855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2" name="Segnaposto contenuto 2"/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r>
              <a:rPr lang="it-IT" dirty="0">
                <a:latin typeface="Verdana" charset="0"/>
                <a:ea typeface="MS PGothic" charset="0"/>
                <a:cs typeface="MS PGothic" charset="0"/>
              </a:rPr>
              <a:t>La </a:t>
            </a:r>
            <a:r>
              <a:rPr lang="it-IT" i="1" dirty="0">
                <a:latin typeface="Verdana" charset="0"/>
                <a:ea typeface="MS PGothic" charset="0"/>
                <a:cs typeface="MS PGothic" charset="0"/>
              </a:rPr>
              <a:t>jungle </a:t>
            </a:r>
            <a:r>
              <a:rPr lang="it-IT" dirty="0">
                <a:latin typeface="Verdana" charset="0"/>
                <a:ea typeface="MS PGothic" charset="0"/>
                <a:cs typeface="MS PGothic" charset="0"/>
              </a:rPr>
              <a:t>lungo il fiume Isonzo</a:t>
            </a:r>
          </a:p>
          <a:p>
            <a:r>
              <a:rPr lang="it-IT" dirty="0">
                <a:latin typeface="Verdana" charset="0"/>
                <a:ea typeface="MS PGothic" charset="0"/>
                <a:cs typeface="MS PGothic" charset="0"/>
              </a:rPr>
              <a:t>Parcheggi e aree pubbliche abbandonate</a:t>
            </a:r>
          </a:p>
          <a:p>
            <a:r>
              <a:rPr lang="it-IT" dirty="0">
                <a:latin typeface="Verdana" charset="0"/>
                <a:ea typeface="MS PGothic" charset="0"/>
                <a:cs typeface="MS PGothic" charset="0"/>
              </a:rPr>
              <a:t>No </a:t>
            </a:r>
            <a:r>
              <a:rPr lang="it-IT" dirty="0" err="1">
                <a:latin typeface="Verdana" charset="0"/>
                <a:ea typeface="MS PGothic" charset="0"/>
                <a:cs typeface="MS PGothic" charset="0"/>
              </a:rPr>
              <a:t>man’s</a:t>
            </a:r>
            <a:r>
              <a:rPr lang="it-IT" dirty="0">
                <a:latin typeface="Verdana" charset="0"/>
                <a:ea typeface="MS PGothic" charset="0"/>
                <a:cs typeface="MS PGothic" charset="0"/>
              </a:rPr>
              <a:t> </a:t>
            </a:r>
            <a:r>
              <a:rPr lang="it-IT" dirty="0" err="1">
                <a:latin typeface="Verdana" charset="0"/>
                <a:ea typeface="MS PGothic" charset="0"/>
                <a:cs typeface="MS PGothic" charset="0"/>
              </a:rPr>
              <a:t>land</a:t>
            </a:r>
            <a:r>
              <a:rPr lang="it-IT" dirty="0">
                <a:latin typeface="Verdana" charset="0"/>
                <a:ea typeface="MS PGothic" charset="0"/>
                <a:cs typeface="MS PGothic" charset="0"/>
              </a:rPr>
              <a:t>  </a:t>
            </a:r>
          </a:p>
          <a:p>
            <a:r>
              <a:rPr lang="it-IT" dirty="0">
                <a:latin typeface="Verdana" charset="0"/>
                <a:ea typeface="MS PGothic" charset="0"/>
                <a:cs typeface="MS PGothic" charset="0"/>
              </a:rPr>
              <a:t>Buffer zone (time &amp; </a:t>
            </a:r>
            <a:r>
              <a:rPr lang="it-IT" dirty="0" err="1">
                <a:latin typeface="Verdana" charset="0"/>
                <a:ea typeface="MS PGothic" charset="0"/>
                <a:cs typeface="MS PGothic" charset="0"/>
              </a:rPr>
              <a:t>space</a:t>
            </a:r>
            <a:r>
              <a:rPr lang="it-IT" dirty="0">
                <a:latin typeface="Verdana" charset="0"/>
                <a:ea typeface="MS PGothic" charset="0"/>
                <a:cs typeface="MS PGothic" charset="0"/>
              </a:rPr>
              <a:t>)</a:t>
            </a:r>
          </a:p>
          <a:p>
            <a:r>
              <a:rPr lang="it-IT" dirty="0">
                <a:latin typeface="Verdana" charset="0"/>
                <a:ea typeface="MS PGothic" charset="0"/>
                <a:cs typeface="MS PGothic" charset="0"/>
              </a:rPr>
              <a:t>Socialità &amp; visibilità dei corpi migranti</a:t>
            </a:r>
          </a:p>
          <a:p>
            <a:endParaRPr lang="it-IT" dirty="0"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35858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27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31" name="Picture 47130">
            <a:extLst>
              <a:ext uri="{FF2B5EF4-FFF2-40B4-BE49-F238E27FC236}">
                <a16:creationId xmlns:a16="http://schemas.microsoft.com/office/drawing/2014/main" id="{E8690AC4-C9C4-4944-A98C-B1D32992D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47133" name="Rectangle 47132">
            <a:extLst>
              <a:ext uri="{FF2B5EF4-FFF2-40B4-BE49-F238E27FC236}">
                <a16:creationId xmlns:a16="http://schemas.microsoft.com/office/drawing/2014/main" id="{86F828BE-4D4E-43F9-AC35-0209B5190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47135" name="Straight Connector 47134">
            <a:extLst>
              <a:ext uri="{FF2B5EF4-FFF2-40B4-BE49-F238E27FC236}">
                <a16:creationId xmlns:a16="http://schemas.microsoft.com/office/drawing/2014/main" id="{10BAB604-20D4-431F-ADD8-754BB7992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37" name="Picture 47136">
            <a:extLst>
              <a:ext uri="{FF2B5EF4-FFF2-40B4-BE49-F238E27FC236}">
                <a16:creationId xmlns:a16="http://schemas.microsoft.com/office/drawing/2014/main" id="{C821979E-9A93-4880-80B5-D60B75C19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 useBgFill="1">
        <p:nvSpPr>
          <p:cNvPr id="47139" name="Rectangle 47138">
            <a:extLst>
              <a:ext uri="{FF2B5EF4-FFF2-40B4-BE49-F238E27FC236}">
                <a16:creationId xmlns:a16="http://schemas.microsoft.com/office/drawing/2014/main" id="{4FB01715-159B-4B4D-A77D-361FF9643D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41" name="Rectangle 47140">
            <a:extLst>
              <a:ext uri="{FF2B5EF4-FFF2-40B4-BE49-F238E27FC236}">
                <a16:creationId xmlns:a16="http://schemas.microsoft.com/office/drawing/2014/main" id="{C96C7430-E317-4AE4-B0BD-0E3C8F978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05" name="Titolo 1"/>
          <p:cNvSpPr>
            <a:spLocks noGrp="1"/>
          </p:cNvSpPr>
          <p:nvPr>
            <p:ph type="title" idx="4294967295"/>
          </p:nvPr>
        </p:nvSpPr>
        <p:spPr>
          <a:xfrm>
            <a:off x="7784756" y="988097"/>
            <a:ext cx="3281883" cy="4189383"/>
          </a:xfrm>
        </p:spPr>
        <p:txBody>
          <a:bodyPr vert="horz" lIns="91440" tIns="45720" rIns="91440" bIns="0" rtlCol="0" anchor="b">
            <a:normAutofit/>
          </a:bodyPr>
          <a:lstStyle/>
          <a:p>
            <a:br>
              <a:rPr lang="en-US" sz="1400"/>
            </a:br>
            <a:r>
              <a:rPr lang="en-US" sz="1400"/>
              <a:t>“In between” </a:t>
            </a:r>
            <a:br>
              <a:rPr lang="en-US" sz="1400"/>
            </a:br>
            <a:br>
              <a:rPr lang="en-US" sz="1400"/>
            </a:br>
            <a:br>
              <a:rPr lang="en-US" sz="1400"/>
            </a:br>
            <a:r>
              <a:rPr lang="en-US" sz="1400"/>
              <a:t>Flussi sotterranei </a:t>
            </a:r>
            <a:br>
              <a:rPr lang="en-US" sz="1400"/>
            </a:br>
            <a:br>
              <a:rPr lang="en-US" sz="1400"/>
            </a:br>
            <a:r>
              <a:rPr lang="en-US" sz="1400"/>
              <a:t>Pratiche di  </a:t>
            </a:r>
            <a:br>
              <a:rPr lang="en-US" sz="1400"/>
            </a:br>
            <a:r>
              <a:rPr lang="en-US" sz="1400"/>
              <a:t>illegal citizenship (E.Rigo)</a:t>
            </a:r>
            <a:br>
              <a:rPr lang="en-US" sz="1400"/>
            </a:br>
            <a:br>
              <a:rPr lang="en-US" sz="1400"/>
            </a:br>
            <a:r>
              <a:rPr lang="en-US" sz="1400"/>
              <a:t>Agency e resistenza dei migranti </a:t>
            </a:r>
            <a:br>
              <a:rPr lang="en-US" sz="1400"/>
            </a:br>
            <a:br>
              <a:rPr lang="en-US" sz="1400"/>
            </a:br>
            <a:endParaRPr lang="en-US" sz="1400" dirty="0"/>
          </a:p>
        </p:txBody>
      </p:sp>
      <p:pic>
        <p:nvPicPr>
          <p:cNvPr id="47107" name="Immagine 5" descr="DSC_2381_park_skocjanske_jame_velika_dolina_slap_bi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1633" y="481108"/>
            <a:ext cx="4074836" cy="2709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3" name="Picture 47142">
            <a:extLst>
              <a:ext uri="{FF2B5EF4-FFF2-40B4-BE49-F238E27FC236}">
                <a16:creationId xmlns:a16="http://schemas.microsoft.com/office/drawing/2014/main" id="{F30CBE5B-C079-4C4D-9354-99D288128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t="474" r="48549" b="36564"/>
          <a:stretch/>
        </p:blipFill>
        <p:spPr>
          <a:xfrm>
            <a:off x="5187048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06" name="Segnaposto contenuto 3" descr="image.jpg"/>
          <p:cNvPicPr>
            <a:picLocks noGrp="1" noChangeAspect="1"/>
          </p:cNvPicPr>
          <p:nvPr>
            <p:ph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33" y="3289327"/>
            <a:ext cx="4074836" cy="2190224"/>
          </a:xfrm>
          <a:prstGeom prst="rect">
            <a:avLst/>
          </a:prstGeom>
        </p:spPr>
      </p:pic>
      <p:pic>
        <p:nvPicPr>
          <p:cNvPr id="47145" name="Picture 47144">
            <a:extLst>
              <a:ext uri="{FF2B5EF4-FFF2-40B4-BE49-F238E27FC236}">
                <a16:creationId xmlns:a16="http://schemas.microsoft.com/office/drawing/2014/main" id="{04503362-1987-475F-913D-9ED84D3CA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47147" name="Straight Connector 47146">
            <a:extLst>
              <a:ext uri="{FF2B5EF4-FFF2-40B4-BE49-F238E27FC236}">
                <a16:creationId xmlns:a16="http://schemas.microsoft.com/office/drawing/2014/main" id="{29B56421-8E24-4C8E-A7D8-5FF8B4859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69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>
              <a:latin typeface="Verdana" charset="0"/>
              <a:ea typeface="MS PGothic" charset="0"/>
              <a:cs typeface="MS PGothic" charset="0"/>
            </a:endParaRPr>
          </a:p>
        </p:txBody>
      </p:sp>
      <p:pic>
        <p:nvPicPr>
          <p:cNvPr id="37890" name="Segnaposto contenuto 5" descr="Fig 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8601" y="168965"/>
            <a:ext cx="10398815" cy="5546035"/>
          </a:xfrm>
        </p:spPr>
      </p:pic>
    </p:spTree>
    <p:extLst>
      <p:ext uri="{BB962C8B-B14F-4D97-AF65-F5344CB8AC3E}">
        <p14:creationId xmlns:p14="http://schemas.microsoft.com/office/powerpoint/2010/main" val="169381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Verdana" charset="0"/>
                <a:ea typeface="MS PGothic" charset="0"/>
                <a:cs typeface="MS PGothic" charset="0"/>
              </a:rPr>
              <a:t>Ricerca sul confine</a:t>
            </a:r>
            <a:br>
              <a:rPr lang="it-IT" dirty="0">
                <a:latin typeface="Verdana" charset="0"/>
                <a:ea typeface="MS PGothic" charset="0"/>
                <a:cs typeface="MS PGothic" charset="0"/>
              </a:rPr>
            </a:br>
            <a:r>
              <a:rPr lang="it-IT" dirty="0">
                <a:latin typeface="Verdana" charset="0"/>
                <a:ea typeface="MS PGothic" charset="0"/>
                <a:cs typeface="MS PGothic" charset="0"/>
              </a:rPr>
              <a:t>Italia-Slovenia </a:t>
            </a:r>
          </a:p>
        </p:txBody>
      </p:sp>
      <p:sp>
        <p:nvSpPr>
          <p:cNvPr id="19458" name="Segnaposto contenuto 2"/>
          <p:cNvSpPr>
            <a:spLocks noGrp="1"/>
          </p:cNvSpPr>
          <p:nvPr>
            <p:ph idx="1"/>
          </p:nvPr>
        </p:nvSpPr>
        <p:spPr>
          <a:xfrm>
            <a:off x="1752600" y="1600200"/>
            <a:ext cx="8229600" cy="41148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it-IT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endParaRPr lang="it-IT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r>
              <a:rPr lang="it-IT" sz="2400" dirty="0">
                <a:ea typeface="ＭＳ Ｐゴシック" charset="0"/>
                <a:cs typeface="ＭＳ Ｐゴシック" charset="0"/>
              </a:rPr>
              <a:t>		</a:t>
            </a:r>
          </a:p>
          <a:p>
            <a:pPr marL="0" indent="0">
              <a:buNone/>
              <a:defRPr/>
            </a:pPr>
            <a:r>
              <a:rPr lang="it-IT" sz="2400" dirty="0">
                <a:ea typeface="ＭＳ Ｐゴシック" charset="0"/>
                <a:cs typeface="ＭＳ Ｐゴシック" charset="0"/>
              </a:rPr>
              <a:t>Ricerca etnografica, interviste, </a:t>
            </a:r>
          </a:p>
          <a:p>
            <a:pPr marL="0" indent="0">
              <a:buNone/>
              <a:defRPr/>
            </a:pPr>
            <a:r>
              <a:rPr lang="it-IT" sz="2400" dirty="0">
                <a:ea typeface="ＭＳ Ｐゴシック" charset="0"/>
                <a:cs typeface="ＭＳ Ｐゴシック" charset="0"/>
              </a:rPr>
              <a:t>osservazione partecipante:</a:t>
            </a:r>
          </a:p>
          <a:p>
            <a:pPr marL="0" indent="0">
              <a:buNone/>
              <a:defRPr/>
            </a:pPr>
            <a:r>
              <a:rPr lang="it-IT" sz="2400" dirty="0">
                <a:ea typeface="ＭＳ Ｐゴシック" charset="0"/>
                <a:cs typeface="ＭＳ Ｐゴシック" charset="0"/>
              </a:rPr>
              <a:t> 	 </a:t>
            </a:r>
          </a:p>
          <a:p>
            <a:pPr lvl="2">
              <a:buFont typeface="Wingdings" charset="2"/>
              <a:buChar char="§"/>
              <a:defRPr/>
            </a:pPr>
            <a:r>
              <a:rPr lang="it-IT" sz="2200" dirty="0">
                <a:ea typeface="ＭＳ Ｐゴシック" charset="0"/>
                <a:cs typeface="ＭＳ Ｐゴシック" charset="0"/>
              </a:rPr>
              <a:t>Migranti </a:t>
            </a:r>
          </a:p>
          <a:p>
            <a:pPr lvl="2">
              <a:buFont typeface="Wingdings" charset="2"/>
              <a:buChar char="§"/>
              <a:defRPr/>
            </a:pPr>
            <a:r>
              <a:rPr lang="it-IT" sz="2200" dirty="0">
                <a:ea typeface="ＭＳ Ｐゴシック" charset="0"/>
                <a:cs typeface="ＭＳ Ｐゴシック" charset="0"/>
              </a:rPr>
              <a:t>Cara/</a:t>
            </a:r>
            <a:r>
              <a:rPr lang="it-IT" sz="2200" dirty="0" err="1">
                <a:ea typeface="ＭＳ Ｐゴシック" charset="0"/>
                <a:cs typeface="ＭＳ Ｐゴシック" charset="0"/>
              </a:rPr>
              <a:t>Cie</a:t>
            </a:r>
            <a:r>
              <a:rPr lang="it-IT" sz="2200" dirty="0">
                <a:ea typeface="ＭＳ Ｐゴシック" charset="0"/>
                <a:cs typeface="ＭＳ Ｐゴシック" charset="0"/>
              </a:rPr>
              <a:t>/</a:t>
            </a:r>
            <a:r>
              <a:rPr lang="it-IT" sz="2200" dirty="0" err="1">
                <a:ea typeface="ＭＳ Ｐゴシック" charset="0"/>
                <a:cs typeface="ＭＳ Ｐゴシック" charset="0"/>
              </a:rPr>
              <a:t>Cas</a:t>
            </a:r>
            <a:r>
              <a:rPr lang="it-IT" sz="2200" dirty="0">
                <a:ea typeface="ＭＳ Ｐゴシック" charset="0"/>
                <a:cs typeface="ＭＳ Ｐゴシック" charset="0"/>
              </a:rPr>
              <a:t>, SPRAR staff </a:t>
            </a:r>
          </a:p>
          <a:p>
            <a:pPr lvl="2">
              <a:buFont typeface="Wingdings" charset="2"/>
              <a:buChar char="§"/>
              <a:defRPr/>
            </a:pPr>
            <a:r>
              <a:rPr lang="it-IT" sz="2200" dirty="0">
                <a:ea typeface="ＭＳ Ｐゴシック" charset="0"/>
                <a:cs typeface="ＭＳ Ｐゴシック" charset="0"/>
              </a:rPr>
              <a:t>Autorità e abitanti locali</a:t>
            </a:r>
          </a:p>
          <a:p>
            <a:pPr marL="909638" lvl="2" indent="0">
              <a:buNone/>
              <a:defRPr/>
            </a:pPr>
            <a:r>
              <a:rPr lang="it-IT" sz="2200" dirty="0">
                <a:ea typeface="ＭＳ Ｐゴシック" charset="0"/>
                <a:cs typeface="ＭＳ Ｐゴシック" charset="0"/>
              </a:rPr>
              <a:t>		(Prefetture, Comuni, ASGI, etc.)</a:t>
            </a:r>
          </a:p>
          <a:p>
            <a:pPr marL="909638" lvl="2" indent="0">
              <a:buNone/>
              <a:defRPr/>
            </a:pPr>
            <a:endParaRPr lang="it-IT" sz="2200" dirty="0">
              <a:ea typeface="ＭＳ Ｐゴシック" charset="0"/>
              <a:cs typeface="ＭＳ Ｐゴシック" charset="0"/>
            </a:endParaRPr>
          </a:p>
          <a:p>
            <a:pPr marL="471488" lvl="1" indent="0">
              <a:buNone/>
              <a:defRPr/>
            </a:pPr>
            <a:endParaRPr lang="it-IT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endParaRPr lang="it-IT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it-IT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0483" name="Immagine 5" descr="253px-Italian_province_of_Goriz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3976" y="332510"/>
            <a:ext cx="1724025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93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reenshot_2019-06-13 My Drive - Google Drive(5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18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reenshot_2019-06-13 My Drive - Google Drive(4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0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ED06F5A-8450-FC47-8486-9851A16C8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351026"/>
            <a:ext cx="4590288" cy="344271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70D7299-0478-314F-B6E0-B4B0934B51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5064" y="1351026"/>
            <a:ext cx="5169338" cy="344271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EC151C-6335-3649-A17D-B70BC5709098}"/>
              </a:ext>
            </a:extLst>
          </p:cNvPr>
          <p:cNvSpPr txBox="1"/>
          <p:nvPr/>
        </p:nvSpPr>
        <p:spPr>
          <a:xfrm>
            <a:off x="1644316" y="4880724"/>
            <a:ext cx="902368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50" b="1" dirty="0"/>
              <a:t>Criminalizzazione</a:t>
            </a:r>
            <a:r>
              <a:rPr lang="it-IT" sz="1350" dirty="0"/>
              <a:t> contro chi presta aiuto anonimo alla </a:t>
            </a:r>
            <a:r>
              <a:rPr lang="it-IT" sz="1350" b="1" dirty="0"/>
              <a:t>mobilità</a:t>
            </a:r>
            <a:r>
              <a:rPr lang="it-IT" sz="1350" dirty="0"/>
              <a:t> dei migranti in </a:t>
            </a:r>
            <a:r>
              <a:rPr lang="it-IT" sz="1350" b="1" dirty="0"/>
              <a:t>transito</a:t>
            </a:r>
            <a:r>
              <a:rPr lang="it-IT" sz="1350" dirty="0"/>
              <a:t>,</a:t>
            </a:r>
          </a:p>
          <a:p>
            <a:r>
              <a:rPr lang="it-IT" sz="1350" dirty="0"/>
              <a:t>«Abbiamo iniziato nel 2018 e ci siamo subito resi conto di essere di fronte a una migrazione diversa da quella a cui eravamo abituati – racconta Franchi –. Non arrivano più solo persone in cerca di lavoro, ma anche</a:t>
            </a:r>
            <a:r>
              <a:rPr lang="it-IT" sz="1350" b="1" dirty="0"/>
              <a:t> in fuga da guerre e condizioni di vita impossibili</a:t>
            </a:r>
            <a:r>
              <a:rPr lang="it-IT" sz="1350" dirty="0"/>
              <a:t>. In molti portano </a:t>
            </a:r>
            <a:r>
              <a:rPr lang="it-IT" sz="1350" b="1" dirty="0"/>
              <a:t>sul corpo i segni delle violenze subite dalle polizie di frontiera».</a:t>
            </a:r>
          </a:p>
          <a:p>
            <a:endParaRPr lang="it-IT" sz="1350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98C71F0D-0A49-244D-A018-75A61A256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976" y="870692"/>
            <a:ext cx="7902453" cy="960668"/>
          </a:xfrm>
        </p:spPr>
        <p:txBody>
          <a:bodyPr>
            <a:normAutofit/>
          </a:bodyPr>
          <a:lstStyle/>
          <a:p>
            <a:r>
              <a:rPr lang="it-IT" sz="2100" b="1" dirty="0"/>
              <a:t>’</a:t>
            </a:r>
            <a:r>
              <a:rPr lang="it-IT" sz="2100" b="1" dirty="0" err="1"/>
              <a:t>Crimes</a:t>
            </a:r>
            <a:r>
              <a:rPr lang="it-IT" sz="2100" b="1" dirty="0"/>
              <a:t> of </a:t>
            </a:r>
            <a:r>
              <a:rPr lang="it-IT" sz="2100" b="1" dirty="0" err="1"/>
              <a:t>solidarity</a:t>
            </a:r>
            <a:r>
              <a:rPr lang="it-IT" sz="2100" b="1" dirty="0"/>
              <a:t>’</a:t>
            </a:r>
            <a:r>
              <a:rPr lang="it-IT" sz="2100" dirty="0"/>
              <a:t>  (</a:t>
            </a:r>
            <a:r>
              <a:rPr lang="it-IT" sz="2100" dirty="0" err="1"/>
              <a:t>Tazzioli</a:t>
            </a:r>
            <a:r>
              <a:rPr lang="it-IT" sz="2100" dirty="0"/>
              <a:t>, </a:t>
            </a:r>
            <a:r>
              <a:rPr lang="it-IT" sz="2100" dirty="0" err="1"/>
              <a:t>Walters</a:t>
            </a:r>
            <a:r>
              <a:rPr lang="it-IT" sz="2100" dirty="0"/>
              <a:t> 2019) 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2019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C2CA18-8DAD-6644-A345-6815DEAF8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Accoglienza Richiedenti Asilo</a:t>
            </a:r>
            <a:br>
              <a:rPr lang="it-IT"/>
            </a:br>
            <a:r>
              <a:rPr lang="it-IT" sz="1600">
                <a:hlinkClick r:id="rId2"/>
              </a:rPr>
              <a:t>Sito Gov.</a:t>
            </a:r>
            <a:r>
              <a:rPr lang="it-IT" sz="1600"/>
              <a:t>	</a:t>
            </a:r>
            <a:r>
              <a:rPr lang="it-IT" sz="1600">
                <a:hlinkClick r:id="rId3"/>
              </a:rPr>
              <a:t>Guida RA IT</a:t>
            </a:r>
            <a:endParaRPr lang="it-IT" sz="1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1C424E-C950-174F-B0E3-7604EF8BF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8035" y="1752600"/>
            <a:ext cx="9415462" cy="51054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it-IT" sz="2400"/>
              <a:t>Hotspot (4) -  Primo soccorso, identificazione, iter</a:t>
            </a:r>
          </a:p>
          <a:p>
            <a:pPr marL="0" indent="0">
              <a:buNone/>
            </a:pPr>
            <a:r>
              <a:rPr lang="it-IT" sz="240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it-IT" sz="2400"/>
              <a:t>CPA (9) – Prima accoglienza </a:t>
            </a:r>
          </a:p>
          <a:p>
            <a:pPr>
              <a:buFont typeface="Wingdings" pitchFamily="2" charset="2"/>
              <a:buChar char="ü"/>
            </a:pPr>
            <a:r>
              <a:rPr lang="it-IT" sz="2400"/>
              <a:t>CAS (5000) – Accoglienza Straordinaria</a:t>
            </a:r>
          </a:p>
          <a:p>
            <a:pPr>
              <a:buFont typeface="Wingdings" pitchFamily="2" charset="2"/>
              <a:buChar char="ü"/>
            </a:pPr>
            <a:r>
              <a:rPr lang="it-IT" sz="2400"/>
              <a:t>CPR (9) – Permanenza per Rimpatrio</a:t>
            </a:r>
          </a:p>
          <a:p>
            <a:pPr>
              <a:buFont typeface="Wingdings" pitchFamily="2" charset="2"/>
              <a:buChar char="ü"/>
            </a:pPr>
            <a:endParaRPr lang="it-IT" sz="2400"/>
          </a:p>
          <a:p>
            <a:pPr>
              <a:buFont typeface="Wingdings" pitchFamily="2" charset="2"/>
              <a:buChar char="ü"/>
            </a:pPr>
            <a:r>
              <a:rPr lang="it-IT" sz="2400"/>
              <a:t>SPRAR → SIPROIMI (Sistema Protezione per titolari di protezione internazionale e minori stranieri non accompagnati) – SAI</a:t>
            </a:r>
          </a:p>
          <a:p>
            <a:pPr marL="0" indent="0">
              <a:buNone/>
            </a:pPr>
            <a:r>
              <a:rPr lang="it-IT" sz="2400"/>
              <a:t>	Enti Locali + Terzo Settore</a:t>
            </a:r>
            <a:endParaRPr lang="it-IT"/>
          </a:p>
          <a:p>
            <a:pPr>
              <a:buFont typeface="Wingdings" pitchFamily="2" charset="2"/>
              <a:buChar char="ü"/>
            </a:pPr>
            <a:r>
              <a:rPr lang="it-IT" sz="2400">
                <a:hlinkClick r:id="rId4"/>
              </a:rPr>
              <a:t>Commissione Territoriale</a:t>
            </a:r>
            <a:r>
              <a:rPr lang="it-IT" sz="2400"/>
              <a:t>  RA/Rifugiati</a:t>
            </a:r>
          </a:p>
          <a:p>
            <a:pPr marL="0" indent="0">
              <a:buNone/>
            </a:pPr>
            <a:r>
              <a:rPr lang="it-IT" sz="2400"/>
              <a:t>	Ministero dell’Interno, ANCI, UNHCR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6141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17414">
            <a:extLst>
              <a:ext uri="{FF2B5EF4-FFF2-40B4-BE49-F238E27FC236}">
                <a16:creationId xmlns:a16="http://schemas.microsoft.com/office/drawing/2014/main" id="{4B92518F-3454-456E-82E9-0FDE0CEC7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1" name="Picture 17410">
            <a:extLst>
              <a:ext uri="{FF2B5EF4-FFF2-40B4-BE49-F238E27FC236}">
                <a16:creationId xmlns:a16="http://schemas.microsoft.com/office/drawing/2014/main" id="{85BA51B8-2EE4-7E55-3D29-08870B4E1C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7417" name="Rectangle 17416">
            <a:extLst>
              <a:ext uri="{FF2B5EF4-FFF2-40B4-BE49-F238E27FC236}">
                <a16:creationId xmlns:a16="http://schemas.microsoft.com/office/drawing/2014/main" id="{944D1CC5-3F9D-4974-B770-5EDCFF589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09" name="Titolo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>
            <a:normAutofit/>
          </a:bodyPr>
          <a:lstStyle/>
          <a:p>
            <a:r>
              <a:rPr lang="it-IT" dirty="0">
                <a:latin typeface="Verdana" charset="0"/>
                <a:ea typeface="ＭＳ Ｐゴシック" charset="0"/>
                <a:cs typeface="ＭＳ Ｐゴシック" charset="0"/>
              </a:rPr>
              <a:t>Richiedenti asilo alla frontiera Nord-orientale</a:t>
            </a:r>
          </a:p>
        </p:txBody>
      </p:sp>
      <p:pic>
        <p:nvPicPr>
          <p:cNvPr id="17419" name="Picture 17418">
            <a:extLst>
              <a:ext uri="{FF2B5EF4-FFF2-40B4-BE49-F238E27FC236}">
                <a16:creationId xmlns:a16="http://schemas.microsoft.com/office/drawing/2014/main" id="{985A9973-AB88-4BDA-8B44-A6F2304E5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30270" y="2171769"/>
            <a:ext cx="9603275" cy="329457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it-IT" sz="1400"/>
              <a:t>Ingressi via terra ‘filtrati’</a:t>
            </a:r>
          </a:p>
          <a:p>
            <a:pPr>
              <a:lnSpc>
                <a:spcPct val="110000"/>
              </a:lnSpc>
              <a:defRPr/>
            </a:pPr>
            <a:endParaRPr lang="it-IT" sz="1400"/>
          </a:p>
          <a:p>
            <a:pPr>
              <a:lnSpc>
                <a:spcPct val="110000"/>
              </a:lnSpc>
              <a:defRPr/>
            </a:pPr>
            <a:r>
              <a:rPr lang="it-IT" sz="1400"/>
              <a:t>2015-17: trasferimenti dal Sud Italia</a:t>
            </a:r>
          </a:p>
          <a:p>
            <a:pPr>
              <a:lnSpc>
                <a:spcPct val="110000"/>
              </a:lnSpc>
              <a:defRPr/>
            </a:pPr>
            <a:r>
              <a:rPr lang="it-IT" sz="1400"/>
              <a:t>2016-18: Riflusso dal confine settentrionale</a:t>
            </a:r>
          </a:p>
          <a:p>
            <a:pPr>
              <a:lnSpc>
                <a:spcPct val="110000"/>
              </a:lnSpc>
              <a:defRPr/>
            </a:pPr>
            <a:r>
              <a:rPr lang="it-IT" sz="1400"/>
              <a:t>2018-22: Presidi militari (respingimenti + trattenimenti)</a:t>
            </a:r>
          </a:p>
          <a:p>
            <a:pPr>
              <a:lnSpc>
                <a:spcPct val="110000"/>
              </a:lnSpc>
              <a:defRPr/>
            </a:pPr>
            <a:r>
              <a:rPr lang="it-IT" sz="1400"/>
              <a:t>2020-23: Ripristino confini area Schengen </a:t>
            </a:r>
          </a:p>
          <a:p>
            <a:pPr>
              <a:lnSpc>
                <a:spcPct val="110000"/>
              </a:lnSpc>
              <a:defRPr/>
            </a:pPr>
            <a:r>
              <a:rPr lang="it-IT" sz="1400"/>
              <a:t>Giovani uomini (Afghanistan, Pakistan) MNA (Kosovo). </a:t>
            </a:r>
          </a:p>
          <a:p>
            <a:pPr>
              <a:lnSpc>
                <a:spcPct val="110000"/>
              </a:lnSpc>
              <a:defRPr/>
            </a:pPr>
            <a:r>
              <a:rPr lang="it-IT" sz="1400"/>
              <a:t>Selezione per nazionalità</a:t>
            </a:r>
          </a:p>
          <a:p>
            <a:pPr>
              <a:lnSpc>
                <a:spcPct val="110000"/>
              </a:lnSpc>
              <a:defRPr/>
            </a:pPr>
            <a:r>
              <a:rPr lang="it-IT" sz="1400"/>
              <a:t>Dicotomia: Economici / Richiedenti asilo</a:t>
            </a:r>
          </a:p>
          <a:p>
            <a:pPr>
              <a:lnSpc>
                <a:spcPct val="110000"/>
              </a:lnSpc>
              <a:defRPr/>
            </a:pPr>
            <a:endParaRPr lang="it-IT" sz="1400"/>
          </a:p>
          <a:p>
            <a:pPr>
              <a:lnSpc>
                <a:spcPct val="110000"/>
              </a:lnSpc>
              <a:defRPr/>
            </a:pPr>
            <a:endParaRPr lang="it-IT" sz="1400"/>
          </a:p>
          <a:p>
            <a:pPr marL="0" indent="0">
              <a:lnSpc>
                <a:spcPct val="110000"/>
              </a:lnSpc>
              <a:buNone/>
              <a:defRPr/>
            </a:pPr>
            <a:endParaRPr lang="it-IT" sz="1400"/>
          </a:p>
        </p:txBody>
      </p:sp>
      <p:pic>
        <p:nvPicPr>
          <p:cNvPr id="17421" name="Picture 17420">
            <a:extLst>
              <a:ext uri="{FF2B5EF4-FFF2-40B4-BE49-F238E27FC236}">
                <a16:creationId xmlns:a16="http://schemas.microsoft.com/office/drawing/2014/main" id="{72B88314-D4AA-4944-A4AE-9E9F34A15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17423" name="Straight Connector 17422">
            <a:extLst>
              <a:ext uri="{FF2B5EF4-FFF2-40B4-BE49-F238E27FC236}">
                <a16:creationId xmlns:a16="http://schemas.microsoft.com/office/drawing/2014/main" id="{34B1208A-2172-4708-A3B7-24501DED6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388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magine 2" descr=" caserma UD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141030"/>
      </p:ext>
    </p:extLst>
  </p:cSld>
  <p:clrMapOvr>
    <a:masterClrMapping/>
  </p:clrMapOvr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Raccolt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570</Words>
  <Application>Microsoft Macintosh PowerPoint</Application>
  <PresentationFormat>Widescreen</PresentationFormat>
  <Paragraphs>77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2" baseType="lpstr">
      <vt:lpstr>Arial</vt:lpstr>
      <vt:lpstr>Century Gothic</vt:lpstr>
      <vt:lpstr>Verdana</vt:lpstr>
      <vt:lpstr>Wingdings</vt:lpstr>
      <vt:lpstr>Raccolta</vt:lpstr>
      <vt:lpstr>Presentazione standard di PowerPoint</vt:lpstr>
      <vt:lpstr>Refugees Studies:   care, cure, control</vt:lpstr>
      <vt:lpstr>Ricerca sul confine Italia-Slovenia </vt:lpstr>
      <vt:lpstr>Presentazione standard di PowerPoint</vt:lpstr>
      <vt:lpstr>Presentazione standard di PowerPoint</vt:lpstr>
      <vt:lpstr>’Crimes of solidarity’  (Tazzioli, Walters 2019)  </vt:lpstr>
      <vt:lpstr>Accoglienza Richiedenti Asilo Sito Gov. Guida RA IT</vt:lpstr>
      <vt:lpstr>Richiedenti asilo alla frontiera Nord-orientale</vt:lpstr>
      <vt:lpstr>Presentazione standard di PowerPoint</vt:lpstr>
      <vt:lpstr>Presentazione standard di PowerPoint</vt:lpstr>
      <vt:lpstr>Gorizia, Valico della Casa Rossa Nessun politica di accoglienza</vt:lpstr>
      <vt:lpstr> “Il tunnel del vento”</vt:lpstr>
      <vt:lpstr>Presentazione standard di PowerPoint</vt:lpstr>
      <vt:lpstr>Presentazione standard di PowerPoint</vt:lpstr>
      <vt:lpstr>Presentazione standard di PowerPoint</vt:lpstr>
      <vt:lpstr>March 2018</vt:lpstr>
      <vt:lpstr>Presentazione standard di PowerPoint</vt:lpstr>
      <vt:lpstr>April 2018</vt:lpstr>
      <vt:lpstr>    Official hub:  Cara - CIE – Gradisca - CPR </vt:lpstr>
      <vt:lpstr>CIE 2013  </vt:lpstr>
      <vt:lpstr>CIE, 2014: Ufficialmente chiuso, ma usato in caso di “emergenza” (Fassin&amp;Pandolfi 2010) </vt:lpstr>
      <vt:lpstr>CARA:  Ambivalente ospitalità in uno spazio carcerario </vt:lpstr>
      <vt:lpstr>CARA Entrata:  - Sicurezza, controllo  - Care, Cure Control (M. Agier)</vt:lpstr>
      <vt:lpstr>Outside </vt:lpstr>
      <vt:lpstr>Ai margini </vt:lpstr>
      <vt:lpstr> “In between”    Flussi sotterranei   Pratiche di   illegal citizenship (E.Rigo)  Agency e resistenza dei migranti  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Ricerca sul confine Italia-Slovenia </dc:title>
  <dc:creator>ALTIN ROBERTA</dc:creator>
  <cp:lastModifiedBy>ALTIN ROBERTA</cp:lastModifiedBy>
  <cp:revision>12</cp:revision>
  <dcterms:created xsi:type="dcterms:W3CDTF">2022-11-16T16:32:28Z</dcterms:created>
  <dcterms:modified xsi:type="dcterms:W3CDTF">2023-11-17T16:12:40Z</dcterms:modified>
</cp:coreProperties>
</file>