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626" r:id="rId2"/>
    <p:sldId id="304" r:id="rId3"/>
    <p:sldId id="291" r:id="rId4"/>
    <p:sldId id="292" r:id="rId5"/>
    <p:sldId id="276" r:id="rId6"/>
    <p:sldId id="280" r:id="rId7"/>
    <p:sldId id="281" r:id="rId8"/>
    <p:sldId id="266" r:id="rId9"/>
    <p:sldId id="306" r:id="rId10"/>
    <p:sldId id="285" r:id="rId11"/>
    <p:sldId id="294" r:id="rId12"/>
    <p:sldId id="293" r:id="rId13"/>
    <p:sldId id="259" r:id="rId14"/>
    <p:sldId id="583" r:id="rId15"/>
    <p:sldId id="623" r:id="rId16"/>
    <p:sldId id="271" r:id="rId17"/>
    <p:sldId id="309" r:id="rId18"/>
    <p:sldId id="620" r:id="rId19"/>
    <p:sldId id="621" r:id="rId20"/>
    <p:sldId id="619" r:id="rId21"/>
    <p:sldId id="622" r:id="rId22"/>
    <p:sldId id="267" r:id="rId23"/>
    <p:sldId id="269" r:id="rId24"/>
    <p:sldId id="283" r:id="rId25"/>
    <p:sldId id="284" r:id="rId26"/>
    <p:sldId id="286" r:id="rId27"/>
    <p:sldId id="287" r:id="rId28"/>
    <p:sldId id="289" r:id="rId29"/>
    <p:sldId id="570" r:id="rId30"/>
    <p:sldId id="571" r:id="rId31"/>
    <p:sldId id="572" r:id="rId32"/>
    <p:sldId id="290" r:id="rId3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/>
    <p:restoredTop sz="94762"/>
  </p:normalViewPr>
  <p:slideViewPr>
    <p:cSldViewPr>
      <p:cViewPr varScale="1">
        <p:scale>
          <a:sx n="121" d="100"/>
          <a:sy n="121" d="100"/>
        </p:scale>
        <p:origin x="18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11672C7-E6BD-7DC2-6F75-24DA24EC85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C667C0-4506-BF28-48E6-C222EEAC29D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FFF3A80-0EF3-5843-8620-9E56E98F524E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0604759D-6141-5260-5E74-4BA7F7F9AB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H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7B439AF4-321D-B335-D945-C87608488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en-CH"/>
              <a:t>Cliquez pour modifier les styles du texte du masque</a:t>
            </a:r>
          </a:p>
          <a:p>
            <a:pPr lvl="1"/>
            <a:r>
              <a:rPr lang="fr-FR" altLang="en-CH"/>
              <a:t>Deuxième niveau</a:t>
            </a:r>
          </a:p>
          <a:p>
            <a:pPr lvl="2"/>
            <a:r>
              <a:rPr lang="fr-FR" altLang="en-CH"/>
              <a:t>Troisième niveau</a:t>
            </a:r>
          </a:p>
          <a:p>
            <a:pPr lvl="3"/>
            <a:r>
              <a:rPr lang="fr-FR" altLang="en-CH"/>
              <a:t>Quatrième niveau</a:t>
            </a:r>
          </a:p>
          <a:p>
            <a:pPr lvl="4"/>
            <a:r>
              <a:rPr lang="fr-FR" altLang="en-CH"/>
              <a:t>Cinquième niveau</a:t>
            </a:r>
            <a:endParaRPr lang="fr-CH" altLang="en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14F4E7-6B22-7123-BF99-EFD89565AE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0B0E15-431C-1FCF-77BF-E7DDE0C11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60EECC0-4121-5F4A-AA10-B1764ACF3B57}" type="slidenum">
              <a:rPr lang="fr-CH" altLang="en-CH"/>
              <a:pPr/>
              <a:t>‹N›</a:t>
            </a:fld>
            <a:endParaRPr lang="fr-CH" altLang="en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>
            <a:extLst>
              <a:ext uri="{FF2B5EF4-FFF2-40B4-BE49-F238E27FC236}">
                <a16:creationId xmlns:a16="http://schemas.microsoft.com/office/drawing/2014/main" id="{E64CE1F6-BEF7-DD72-92B1-619E4DDC3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Espace réservé des commentaires 2">
            <a:extLst>
              <a:ext uri="{FF2B5EF4-FFF2-40B4-BE49-F238E27FC236}">
                <a16:creationId xmlns:a16="http://schemas.microsoft.com/office/drawing/2014/main" id="{6F1A568C-4172-2189-804A-E3CD94BF5B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15363" name="Espace réservé du numéro de diapositive 3">
            <a:extLst>
              <a:ext uri="{FF2B5EF4-FFF2-40B4-BE49-F238E27FC236}">
                <a16:creationId xmlns:a16="http://schemas.microsoft.com/office/drawing/2014/main" id="{547EBEFA-5784-D456-8547-184A591CB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2DD12EA-14C4-6A44-94DD-7D19BADD2027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1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69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>
            <a:extLst>
              <a:ext uri="{FF2B5EF4-FFF2-40B4-BE49-F238E27FC236}">
                <a16:creationId xmlns:a16="http://schemas.microsoft.com/office/drawing/2014/main" id="{696E174A-644F-DBF7-AD8A-3FCB3EF53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Espace réservé des commentaires 2">
            <a:extLst>
              <a:ext uri="{FF2B5EF4-FFF2-40B4-BE49-F238E27FC236}">
                <a16:creationId xmlns:a16="http://schemas.microsoft.com/office/drawing/2014/main" id="{ED7C8C25-E557-5972-078B-FF45562DEF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37891" name="Espace réservé du numéro de diapositive 3">
            <a:extLst>
              <a:ext uri="{FF2B5EF4-FFF2-40B4-BE49-F238E27FC236}">
                <a16:creationId xmlns:a16="http://schemas.microsoft.com/office/drawing/2014/main" id="{CFD9AAF0-C47A-8F95-408D-CB296967C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E08A99-B617-424F-9752-804F3FB6B308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11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>
            <a:extLst>
              <a:ext uri="{FF2B5EF4-FFF2-40B4-BE49-F238E27FC236}">
                <a16:creationId xmlns:a16="http://schemas.microsoft.com/office/drawing/2014/main" id="{591068A6-A92B-F501-4508-6DF0D13A0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Espace réservé des commentaires 2">
            <a:extLst>
              <a:ext uri="{FF2B5EF4-FFF2-40B4-BE49-F238E27FC236}">
                <a16:creationId xmlns:a16="http://schemas.microsoft.com/office/drawing/2014/main" id="{6F0842A4-73A8-6CA2-8DDB-36326F4912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39939" name="Espace réservé du numéro de diapositive 3">
            <a:extLst>
              <a:ext uri="{FF2B5EF4-FFF2-40B4-BE49-F238E27FC236}">
                <a16:creationId xmlns:a16="http://schemas.microsoft.com/office/drawing/2014/main" id="{83FC6DE8-C3DB-E02B-2B66-EA46AFE3B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B51960F-C394-DF4F-9659-A4E23AACAA87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12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>
            <a:extLst>
              <a:ext uri="{FF2B5EF4-FFF2-40B4-BE49-F238E27FC236}">
                <a16:creationId xmlns:a16="http://schemas.microsoft.com/office/drawing/2014/main" id="{97BF84C0-90F2-F6F4-ABAE-0B701D2D0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Espace réservé des commentaires 2">
            <a:extLst>
              <a:ext uri="{FF2B5EF4-FFF2-40B4-BE49-F238E27FC236}">
                <a16:creationId xmlns:a16="http://schemas.microsoft.com/office/drawing/2014/main" id="{39C34A2D-5069-20CE-6F7B-8E88D5937C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41987" name="Espace réservé du numéro de diapositive 3">
            <a:extLst>
              <a:ext uri="{FF2B5EF4-FFF2-40B4-BE49-F238E27FC236}">
                <a16:creationId xmlns:a16="http://schemas.microsoft.com/office/drawing/2014/main" id="{77524BC3-C766-B3D4-43F5-416F22E47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0C1251-696A-1840-BCF6-37FE18451BCC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13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01C6EDF7-266E-6986-91AC-EA670A0C8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Espace réservé des commentaires 2">
            <a:extLst>
              <a:ext uri="{FF2B5EF4-FFF2-40B4-BE49-F238E27FC236}">
                <a16:creationId xmlns:a16="http://schemas.microsoft.com/office/drawing/2014/main" id="{6D481CB7-E39C-3E26-244D-B1B678B817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91B38602-4C8D-61F5-F8CA-7EB8C2926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A8FCA0-658B-6B4F-BE28-5CA83DE98A3B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24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e l'image des diapositives 1">
            <a:extLst>
              <a:ext uri="{FF2B5EF4-FFF2-40B4-BE49-F238E27FC236}">
                <a16:creationId xmlns:a16="http://schemas.microsoft.com/office/drawing/2014/main" id="{F403F558-E295-5B94-E471-2C6CDF661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Espace réservé des commentaires 2">
            <a:extLst>
              <a:ext uri="{FF2B5EF4-FFF2-40B4-BE49-F238E27FC236}">
                <a16:creationId xmlns:a16="http://schemas.microsoft.com/office/drawing/2014/main" id="{D1D2C845-84FD-64FB-4D10-D6E452D412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58371" name="Espace réservé du numéro de diapositive 3">
            <a:extLst>
              <a:ext uri="{FF2B5EF4-FFF2-40B4-BE49-F238E27FC236}">
                <a16:creationId xmlns:a16="http://schemas.microsoft.com/office/drawing/2014/main" id="{E444311D-FF88-DBF3-0DE5-36E5A9607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5C905E-98FA-8C47-8A48-40DAC53BEC92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25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>
            <a:extLst>
              <a:ext uri="{FF2B5EF4-FFF2-40B4-BE49-F238E27FC236}">
                <a16:creationId xmlns:a16="http://schemas.microsoft.com/office/drawing/2014/main" id="{A4B1D8F5-F077-9E2D-FD65-44709D965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Espace réservé des commentaires 2">
            <a:extLst>
              <a:ext uri="{FF2B5EF4-FFF2-40B4-BE49-F238E27FC236}">
                <a16:creationId xmlns:a16="http://schemas.microsoft.com/office/drawing/2014/main" id="{116A6277-3A74-26EB-2E93-F82021BD77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60419" name="Espace réservé du numéro de diapositive 3">
            <a:extLst>
              <a:ext uri="{FF2B5EF4-FFF2-40B4-BE49-F238E27FC236}">
                <a16:creationId xmlns:a16="http://schemas.microsoft.com/office/drawing/2014/main" id="{C2D9D60F-B275-1FC8-E61D-9C710F8EC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6DEB6C0-29A4-734E-8050-1719F2DA597C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26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>
            <a:extLst>
              <a:ext uri="{FF2B5EF4-FFF2-40B4-BE49-F238E27FC236}">
                <a16:creationId xmlns:a16="http://schemas.microsoft.com/office/drawing/2014/main" id="{828BAF6F-B367-3947-CEF4-5157B8CD5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Espace réservé des commentaires 2">
            <a:extLst>
              <a:ext uri="{FF2B5EF4-FFF2-40B4-BE49-F238E27FC236}">
                <a16:creationId xmlns:a16="http://schemas.microsoft.com/office/drawing/2014/main" id="{7B8E7891-1E80-F3D3-B209-0DD3589A32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62467" name="Espace réservé du numéro de diapositive 3">
            <a:extLst>
              <a:ext uri="{FF2B5EF4-FFF2-40B4-BE49-F238E27FC236}">
                <a16:creationId xmlns:a16="http://schemas.microsoft.com/office/drawing/2014/main" id="{699ECBCB-DD8C-350A-14FA-6D8B1D611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CCB696-29FC-C842-A121-8C86CFED0B78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27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Espace réservé de l'image des diapositives 1">
            <a:extLst>
              <a:ext uri="{FF2B5EF4-FFF2-40B4-BE49-F238E27FC236}">
                <a16:creationId xmlns:a16="http://schemas.microsoft.com/office/drawing/2014/main" id="{B10144C4-9614-2F05-C50F-3A77A25B5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Espace réservé des commentaires 2">
            <a:extLst>
              <a:ext uri="{FF2B5EF4-FFF2-40B4-BE49-F238E27FC236}">
                <a16:creationId xmlns:a16="http://schemas.microsoft.com/office/drawing/2014/main" id="{F0B13382-9FAE-1385-3D93-9EDF2C30D8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64515" name="Espace réservé du numéro de diapositive 3">
            <a:extLst>
              <a:ext uri="{FF2B5EF4-FFF2-40B4-BE49-F238E27FC236}">
                <a16:creationId xmlns:a16="http://schemas.microsoft.com/office/drawing/2014/main" id="{2C2C2A95-8AE5-6D29-8E57-056440BED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9F9CC8-E97E-E640-9A62-F85D6B3963DA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28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>
            <a:extLst>
              <a:ext uri="{FF2B5EF4-FFF2-40B4-BE49-F238E27FC236}">
                <a16:creationId xmlns:a16="http://schemas.microsoft.com/office/drawing/2014/main" id="{3F678764-0435-E896-CFD8-FE2039931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Espace réservé des commentaires 2">
            <a:extLst>
              <a:ext uri="{FF2B5EF4-FFF2-40B4-BE49-F238E27FC236}">
                <a16:creationId xmlns:a16="http://schemas.microsoft.com/office/drawing/2014/main" id="{DE289D16-4270-15AD-D52B-84F7D8F844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66563" name="Espace réservé du numéro de diapositive 3">
            <a:extLst>
              <a:ext uri="{FF2B5EF4-FFF2-40B4-BE49-F238E27FC236}">
                <a16:creationId xmlns:a16="http://schemas.microsoft.com/office/drawing/2014/main" id="{8D37C823-DB5C-6FA8-DDC3-D0FE6359F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B19CF35-AEF8-2D42-B730-705C40927DFB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32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>
            <a:extLst>
              <a:ext uri="{FF2B5EF4-FFF2-40B4-BE49-F238E27FC236}">
                <a16:creationId xmlns:a16="http://schemas.microsoft.com/office/drawing/2014/main" id="{5CF11401-0F93-DF00-57FE-8778B6BA8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Espace réservé des commentaires 2">
            <a:extLst>
              <a:ext uri="{FF2B5EF4-FFF2-40B4-BE49-F238E27FC236}">
                <a16:creationId xmlns:a16="http://schemas.microsoft.com/office/drawing/2014/main" id="{3CE6E2BA-0C71-C3D6-1A3E-C0D6637074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23555" name="Espace réservé du numéro de diapositive 3">
            <a:extLst>
              <a:ext uri="{FF2B5EF4-FFF2-40B4-BE49-F238E27FC236}">
                <a16:creationId xmlns:a16="http://schemas.microsoft.com/office/drawing/2014/main" id="{64C74F34-9A55-85C5-8985-6A5ECBBAE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DB380DB-3930-4948-81DF-D018C5FA33B8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3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AD698C39-540F-5FD9-6B11-331AD89F4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Espace réservé des commentaires 2">
            <a:extLst>
              <a:ext uri="{FF2B5EF4-FFF2-40B4-BE49-F238E27FC236}">
                <a16:creationId xmlns:a16="http://schemas.microsoft.com/office/drawing/2014/main" id="{44712148-1741-92D0-E6F9-356153C0B5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95985A06-8BE6-3D96-33E9-670E85C11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FC08AC-5895-DF42-95D9-AD8A7B76FBC3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4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>
            <a:extLst>
              <a:ext uri="{FF2B5EF4-FFF2-40B4-BE49-F238E27FC236}">
                <a16:creationId xmlns:a16="http://schemas.microsoft.com/office/drawing/2014/main" id="{B5CE81B9-E1EF-241E-9782-DA4350EA2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Espace réservé des commentaires 2">
            <a:extLst>
              <a:ext uri="{FF2B5EF4-FFF2-40B4-BE49-F238E27FC236}">
                <a16:creationId xmlns:a16="http://schemas.microsoft.com/office/drawing/2014/main" id="{8A263096-5664-DF26-35C3-38AC715D4B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25603" name="Espace réservé du numéro de diapositive 3">
            <a:extLst>
              <a:ext uri="{FF2B5EF4-FFF2-40B4-BE49-F238E27FC236}">
                <a16:creationId xmlns:a16="http://schemas.microsoft.com/office/drawing/2014/main" id="{24EC42EC-4A3A-D836-8A6D-C82BAC7C4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52E9722-9F09-504D-A908-77F05456EF58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5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>
            <a:extLst>
              <a:ext uri="{FF2B5EF4-FFF2-40B4-BE49-F238E27FC236}">
                <a16:creationId xmlns:a16="http://schemas.microsoft.com/office/drawing/2014/main" id="{DE7749FD-3999-571F-45C7-8525959D4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Espace réservé des commentaires 2">
            <a:extLst>
              <a:ext uri="{FF2B5EF4-FFF2-40B4-BE49-F238E27FC236}">
                <a16:creationId xmlns:a16="http://schemas.microsoft.com/office/drawing/2014/main" id="{B4ABBE7C-1D4B-26AE-EDAF-EFD0C453F6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27651" name="Espace réservé du numéro de diapositive 3">
            <a:extLst>
              <a:ext uri="{FF2B5EF4-FFF2-40B4-BE49-F238E27FC236}">
                <a16:creationId xmlns:a16="http://schemas.microsoft.com/office/drawing/2014/main" id="{A7E0F326-910E-5407-19C5-D2907557B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74C8E4-8348-CC43-BA42-75EF33810587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6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>
            <a:extLst>
              <a:ext uri="{FF2B5EF4-FFF2-40B4-BE49-F238E27FC236}">
                <a16:creationId xmlns:a16="http://schemas.microsoft.com/office/drawing/2014/main" id="{9F2D52CE-6F72-A8D2-3AF7-246E8EA41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>
            <a:extLst>
              <a:ext uri="{FF2B5EF4-FFF2-40B4-BE49-F238E27FC236}">
                <a16:creationId xmlns:a16="http://schemas.microsoft.com/office/drawing/2014/main" id="{11577500-A1AE-C4DC-9D07-ED2CD18CF4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29699" name="Espace réservé du numéro de diapositive 3">
            <a:extLst>
              <a:ext uri="{FF2B5EF4-FFF2-40B4-BE49-F238E27FC236}">
                <a16:creationId xmlns:a16="http://schemas.microsoft.com/office/drawing/2014/main" id="{514DACB9-4472-3010-A9B7-BF4CF0666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6D833A-A443-2F45-B58C-908D327D4C6D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7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>
            <a:extLst>
              <a:ext uri="{FF2B5EF4-FFF2-40B4-BE49-F238E27FC236}">
                <a16:creationId xmlns:a16="http://schemas.microsoft.com/office/drawing/2014/main" id="{5DBD9ABF-DA4F-AAFF-A8DD-C852ACB54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Espace réservé des commentaires 2">
            <a:extLst>
              <a:ext uri="{FF2B5EF4-FFF2-40B4-BE49-F238E27FC236}">
                <a16:creationId xmlns:a16="http://schemas.microsoft.com/office/drawing/2014/main" id="{2888164E-87BB-FBB6-40FA-AF044013EC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31747" name="Espace réservé du numéro de diapositive 3">
            <a:extLst>
              <a:ext uri="{FF2B5EF4-FFF2-40B4-BE49-F238E27FC236}">
                <a16:creationId xmlns:a16="http://schemas.microsoft.com/office/drawing/2014/main" id="{8A8903EF-695C-43EC-EAF8-9DB57CD0E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F1E7C37-50D9-0A48-B5C8-E27FFFC2C627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8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>
            <a:extLst>
              <a:ext uri="{FF2B5EF4-FFF2-40B4-BE49-F238E27FC236}">
                <a16:creationId xmlns:a16="http://schemas.microsoft.com/office/drawing/2014/main" id="{5A5E2954-42A8-860A-B64A-DA0A46A5B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Espace réservé des commentaires 2">
            <a:extLst>
              <a:ext uri="{FF2B5EF4-FFF2-40B4-BE49-F238E27FC236}">
                <a16:creationId xmlns:a16="http://schemas.microsoft.com/office/drawing/2014/main" id="{00BEA7F4-0704-C197-A036-015F86E89D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33795" name="Espace réservé du numéro de diapositive 3">
            <a:extLst>
              <a:ext uri="{FF2B5EF4-FFF2-40B4-BE49-F238E27FC236}">
                <a16:creationId xmlns:a16="http://schemas.microsoft.com/office/drawing/2014/main" id="{FBEF6846-AE45-FA2D-BB36-38E1C796E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53CEB3-1550-B24A-9F46-9A6A2813F32F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9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>
            <a:extLst>
              <a:ext uri="{FF2B5EF4-FFF2-40B4-BE49-F238E27FC236}">
                <a16:creationId xmlns:a16="http://schemas.microsoft.com/office/drawing/2014/main" id="{8BC7B54E-DBD4-84B4-08CF-BB6EF68F7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Espace réservé des commentaires 2">
            <a:extLst>
              <a:ext uri="{FF2B5EF4-FFF2-40B4-BE49-F238E27FC236}">
                <a16:creationId xmlns:a16="http://schemas.microsoft.com/office/drawing/2014/main" id="{CB4570F6-FCF9-E729-2C9E-E6C0FE79D5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altLang="en-CH">
              <a:ea typeface="ＭＳ Ｐゴシック" panose="020B0600070205080204" pitchFamily="34" charset="-128"/>
            </a:endParaRPr>
          </a:p>
        </p:txBody>
      </p:sp>
      <p:sp>
        <p:nvSpPr>
          <p:cNvPr id="35843" name="Espace réservé du numéro de diapositive 3">
            <a:extLst>
              <a:ext uri="{FF2B5EF4-FFF2-40B4-BE49-F238E27FC236}">
                <a16:creationId xmlns:a16="http://schemas.microsoft.com/office/drawing/2014/main" id="{1D33F0EF-6439-5EAF-DC2F-DA8F576AD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1857FE-E22D-C14A-9988-118133E3023F}" type="slidenum">
              <a:rPr lang="fr-CH" altLang="en-CH" sz="1200">
                <a:latin typeface="Calibri" panose="020F0502020204030204" pitchFamily="34" charset="0"/>
              </a:rPr>
              <a:pPr eaLnBrk="1" hangingPunct="1"/>
              <a:t>10</a:t>
            </a:fld>
            <a:endParaRPr lang="fr-CH" altLang="en-CH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2" name="Espace réservé de la date 29">
            <a:extLst>
              <a:ext uri="{FF2B5EF4-FFF2-40B4-BE49-F238E27FC236}">
                <a16:creationId xmlns:a16="http://schemas.microsoft.com/office/drawing/2014/main" id="{8866F530-6E2D-2066-7527-E2EB4F23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98A175B-0A4B-6942-9139-28C8BDA5FBC2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3" name="Espace réservé du pied de page 18">
            <a:extLst>
              <a:ext uri="{FF2B5EF4-FFF2-40B4-BE49-F238E27FC236}">
                <a16:creationId xmlns:a16="http://schemas.microsoft.com/office/drawing/2014/main" id="{79F853E2-5D11-A361-25A7-17C4069D3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Espace réservé du numéro de diapositive 26">
            <a:extLst>
              <a:ext uri="{FF2B5EF4-FFF2-40B4-BE49-F238E27FC236}">
                <a16:creationId xmlns:a16="http://schemas.microsoft.com/office/drawing/2014/main" id="{FCE79F2E-3EC8-9190-DD21-219224FC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A1FC62C-8C76-9D48-B8F4-D880AED0D0ED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2273436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9">
            <a:extLst>
              <a:ext uri="{FF2B5EF4-FFF2-40B4-BE49-F238E27FC236}">
                <a16:creationId xmlns:a16="http://schemas.microsoft.com/office/drawing/2014/main" id="{3B57C68B-34D7-D179-96FB-4AECE89C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487538-85FF-EE46-8187-6C04657D5332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5" name="Espace réservé du pied de page 21">
            <a:extLst>
              <a:ext uri="{FF2B5EF4-FFF2-40B4-BE49-F238E27FC236}">
                <a16:creationId xmlns:a16="http://schemas.microsoft.com/office/drawing/2014/main" id="{7E062126-28EC-F271-6FF7-1B3645E8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17">
            <a:extLst>
              <a:ext uri="{FF2B5EF4-FFF2-40B4-BE49-F238E27FC236}">
                <a16:creationId xmlns:a16="http://schemas.microsoft.com/office/drawing/2014/main" id="{E47FDBF7-99A6-1CC2-7688-3259D200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2705F-64C0-F44F-93AB-D26C2189461D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417554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9">
            <a:extLst>
              <a:ext uri="{FF2B5EF4-FFF2-40B4-BE49-F238E27FC236}">
                <a16:creationId xmlns:a16="http://schemas.microsoft.com/office/drawing/2014/main" id="{6D51513C-7E55-E1F2-145D-EA49E291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CE1697-FBE9-B74D-9185-38EA53DAC736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5" name="Espace réservé du pied de page 21">
            <a:extLst>
              <a:ext uri="{FF2B5EF4-FFF2-40B4-BE49-F238E27FC236}">
                <a16:creationId xmlns:a16="http://schemas.microsoft.com/office/drawing/2014/main" id="{D9E8654C-C1FC-2815-8A44-3D5F5659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17">
            <a:extLst>
              <a:ext uri="{FF2B5EF4-FFF2-40B4-BE49-F238E27FC236}">
                <a16:creationId xmlns:a16="http://schemas.microsoft.com/office/drawing/2014/main" id="{C4FA7769-B695-F0B5-45BA-3E2FD5E9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3D409-EC74-FA47-8A5A-4A791206E642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307827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9">
            <a:extLst>
              <a:ext uri="{FF2B5EF4-FFF2-40B4-BE49-F238E27FC236}">
                <a16:creationId xmlns:a16="http://schemas.microsoft.com/office/drawing/2014/main" id="{DF5EB5D6-21AE-D43C-79E6-AEE805A0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A2367-C30C-6E43-9FD8-AB2D9618387B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5" name="Espace réservé du pied de page 21">
            <a:extLst>
              <a:ext uri="{FF2B5EF4-FFF2-40B4-BE49-F238E27FC236}">
                <a16:creationId xmlns:a16="http://schemas.microsoft.com/office/drawing/2014/main" id="{31C2C4BD-3506-D103-019D-F7A9C392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17">
            <a:extLst>
              <a:ext uri="{FF2B5EF4-FFF2-40B4-BE49-F238E27FC236}">
                <a16:creationId xmlns:a16="http://schemas.microsoft.com/office/drawing/2014/main" id="{A8D85F69-6BD7-C935-EBDB-737D9A29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9941B-6D41-D247-8DCF-CBDA7E708937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358882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2CDF66-78D0-0271-14A2-B5E086DF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ADC3B25B-430C-1F49-A222-26731B1148B8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2FCB20-E247-F017-FB49-EF3AD61D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691A42-3AA5-877D-662F-688E1302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19942BC0-A5C7-7747-9CFC-B8BABF79DFE3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1881007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9">
            <a:extLst>
              <a:ext uri="{FF2B5EF4-FFF2-40B4-BE49-F238E27FC236}">
                <a16:creationId xmlns:a16="http://schemas.microsoft.com/office/drawing/2014/main" id="{D17F02DC-611F-D33E-11F6-43C3B8CD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87D5C9-2F10-EC43-8720-ACBA8E7DC341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6" name="Espace réservé du pied de page 21">
            <a:extLst>
              <a:ext uri="{FF2B5EF4-FFF2-40B4-BE49-F238E27FC236}">
                <a16:creationId xmlns:a16="http://schemas.microsoft.com/office/drawing/2014/main" id="{34360F00-D38C-45DF-AC40-799FA1CD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17">
            <a:extLst>
              <a:ext uri="{FF2B5EF4-FFF2-40B4-BE49-F238E27FC236}">
                <a16:creationId xmlns:a16="http://schemas.microsoft.com/office/drawing/2014/main" id="{5EF4A6A3-8FDD-D8F8-F5DA-DFD3A4C6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2B554-2858-694C-AB32-223A4D77DE97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105232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9">
            <a:extLst>
              <a:ext uri="{FF2B5EF4-FFF2-40B4-BE49-F238E27FC236}">
                <a16:creationId xmlns:a16="http://schemas.microsoft.com/office/drawing/2014/main" id="{0582940E-E7BB-BEA1-C54E-2288A7F2A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A24AA-5036-3345-8263-3331536A436D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8" name="Espace réservé du pied de page 21">
            <a:extLst>
              <a:ext uri="{FF2B5EF4-FFF2-40B4-BE49-F238E27FC236}">
                <a16:creationId xmlns:a16="http://schemas.microsoft.com/office/drawing/2014/main" id="{B4C67BEE-58C3-A23E-DD1E-0AA4F4F4C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Espace réservé du numéro de diapositive 17">
            <a:extLst>
              <a:ext uri="{FF2B5EF4-FFF2-40B4-BE49-F238E27FC236}">
                <a16:creationId xmlns:a16="http://schemas.microsoft.com/office/drawing/2014/main" id="{F223FFA3-26FE-CE00-4C22-FE756377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E8988-830D-6542-82CD-058D21AA96F4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393567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9">
            <a:extLst>
              <a:ext uri="{FF2B5EF4-FFF2-40B4-BE49-F238E27FC236}">
                <a16:creationId xmlns:a16="http://schemas.microsoft.com/office/drawing/2014/main" id="{0FF50669-7CAE-E329-2BBB-76616BE4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4B39CF-AE09-C349-8379-577AECB95B4A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4" name="Espace réservé du pied de page 21">
            <a:extLst>
              <a:ext uri="{FF2B5EF4-FFF2-40B4-BE49-F238E27FC236}">
                <a16:creationId xmlns:a16="http://schemas.microsoft.com/office/drawing/2014/main" id="{033B1D36-D3C1-086E-A3DB-FA78A6DE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17">
            <a:extLst>
              <a:ext uri="{FF2B5EF4-FFF2-40B4-BE49-F238E27FC236}">
                <a16:creationId xmlns:a16="http://schemas.microsoft.com/office/drawing/2014/main" id="{84B92E7E-E3EB-5CCE-A068-72826DFD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46332-A985-644C-8237-BE5D89B52D5E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59171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>
            <a:extLst>
              <a:ext uri="{FF2B5EF4-FFF2-40B4-BE49-F238E27FC236}">
                <a16:creationId xmlns:a16="http://schemas.microsoft.com/office/drawing/2014/main" id="{A4AC32D3-2687-07C9-0553-A945A2F1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5A84FA-6017-8445-9C73-7C4AD5D00F7F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3" name="Espace réservé du pied de page 21">
            <a:extLst>
              <a:ext uri="{FF2B5EF4-FFF2-40B4-BE49-F238E27FC236}">
                <a16:creationId xmlns:a16="http://schemas.microsoft.com/office/drawing/2014/main" id="{E61E1122-02B7-D6A2-6E5F-8B64AE2D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Espace réservé du numéro de diapositive 17">
            <a:extLst>
              <a:ext uri="{FF2B5EF4-FFF2-40B4-BE49-F238E27FC236}">
                <a16:creationId xmlns:a16="http://schemas.microsoft.com/office/drawing/2014/main" id="{F4542FAE-3201-2D07-198E-43D62ACF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CC36-2D43-BC40-AA34-9BAA20BBB063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34423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9">
            <a:extLst>
              <a:ext uri="{FF2B5EF4-FFF2-40B4-BE49-F238E27FC236}">
                <a16:creationId xmlns:a16="http://schemas.microsoft.com/office/drawing/2014/main" id="{41C894C3-D53A-4C35-C4B5-71408BD84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17729A-00B9-EA40-B46B-286F63472454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6" name="Espace réservé du pied de page 21">
            <a:extLst>
              <a:ext uri="{FF2B5EF4-FFF2-40B4-BE49-F238E27FC236}">
                <a16:creationId xmlns:a16="http://schemas.microsoft.com/office/drawing/2014/main" id="{33F01C28-278D-BEB0-2538-95A419C0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17">
            <a:extLst>
              <a:ext uri="{FF2B5EF4-FFF2-40B4-BE49-F238E27FC236}">
                <a16:creationId xmlns:a16="http://schemas.microsoft.com/office/drawing/2014/main" id="{5D8A1B50-3662-1507-162F-1D4D00B2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33F53-7A10-1C48-8B66-D930455AC471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312984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et arrondir un rectangle à un seul coin 8">
            <a:extLst>
              <a:ext uri="{FF2B5EF4-FFF2-40B4-BE49-F238E27FC236}">
                <a16:creationId xmlns:a16="http://schemas.microsoft.com/office/drawing/2014/main" id="{82DED031-D234-5522-BA30-D2E7368E282B}"/>
              </a:ext>
            </a:extLst>
          </p:cNvPr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0 w 5257800"/>
              <a:gd name="T1" fmla="*/ 0 h 4114800"/>
              <a:gd name="T2" fmla="*/ 5107774 w 5257800"/>
              <a:gd name="T3" fmla="*/ 0 h 4114800"/>
              <a:gd name="T4" fmla="*/ 5257800 w 5257800"/>
              <a:gd name="T5" fmla="*/ 150026 h 4114800"/>
              <a:gd name="T6" fmla="*/ 5257800 w 5257800"/>
              <a:gd name="T7" fmla="*/ 4114800 h 4114800"/>
              <a:gd name="T8" fmla="*/ 0 w 5257800"/>
              <a:gd name="T9" fmla="*/ 4114800 h 4114800"/>
              <a:gd name="T10" fmla="*/ 0 w 5257800"/>
              <a:gd name="T11" fmla="*/ 0 h 4114800"/>
              <a:gd name="T12" fmla="*/ 0 w 5257800"/>
              <a:gd name="T13" fmla="*/ 0 h 4114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endParaRPr lang="en-CH"/>
          </a:p>
        </p:txBody>
      </p:sp>
      <p:sp>
        <p:nvSpPr>
          <p:cNvPr id="6" name="Triangle rectangle 11">
            <a:extLst>
              <a:ext uri="{FF2B5EF4-FFF2-40B4-BE49-F238E27FC236}">
                <a16:creationId xmlns:a16="http://schemas.microsoft.com/office/drawing/2014/main" id="{EC089391-BF0B-1C04-B553-EEE7EADB91F2}"/>
              </a:ext>
            </a:extLst>
          </p:cNvPr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Forme libre 9">
            <a:extLst>
              <a:ext uri="{FF2B5EF4-FFF2-40B4-BE49-F238E27FC236}">
                <a16:creationId xmlns:a16="http://schemas.microsoft.com/office/drawing/2014/main" id="{C0957AB1-D784-B2BC-2B03-34F00CCD4A8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orme libre 10">
            <a:extLst>
              <a:ext uri="{FF2B5EF4-FFF2-40B4-BE49-F238E27FC236}">
                <a16:creationId xmlns:a16="http://schemas.microsoft.com/office/drawing/2014/main" id="{1F7ACC0C-4AFC-BE71-D6FE-F7AC6FEAB529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B18F06DC-45FC-9872-0B23-527F5DE9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E3A160-2AAE-EF44-8DFC-AD57DEFD9FD1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7D5A23E7-8987-C91B-7B0D-844110208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A243815E-C077-E5A8-6B8C-F97A6B57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94693184-A920-4749-A7AD-72585BEE4CC2}" type="slidenum">
              <a:rPr lang="fr-CH" altLang="en-CH"/>
              <a:pPr/>
              <a:t>‹N›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215921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>
            <a:extLst>
              <a:ext uri="{FF2B5EF4-FFF2-40B4-BE49-F238E27FC236}">
                <a16:creationId xmlns:a16="http://schemas.microsoft.com/office/drawing/2014/main" id="{5F9E9B58-9DF0-FF75-4699-E6304FB0F5AB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F79FEDA8-0702-D95B-2380-B0DD7044DEFC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28" name="Espace réservé du titre 8">
            <a:extLst>
              <a:ext uri="{FF2B5EF4-FFF2-40B4-BE49-F238E27FC236}">
                <a16:creationId xmlns:a16="http://schemas.microsoft.com/office/drawing/2014/main" id="{724A6B65-3D8E-D996-B987-59C8D390E7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CH"/>
              <a:t>Cliquez pour modifier le style du titre</a:t>
            </a:r>
            <a:endParaRPr lang="en-US" altLang="en-CH"/>
          </a:p>
        </p:txBody>
      </p:sp>
      <p:sp>
        <p:nvSpPr>
          <p:cNvPr id="1029" name="Espace réservé du texte 29">
            <a:extLst>
              <a:ext uri="{FF2B5EF4-FFF2-40B4-BE49-F238E27FC236}">
                <a16:creationId xmlns:a16="http://schemas.microsoft.com/office/drawing/2014/main" id="{6242E162-B41C-D0A8-E2AC-EB41F0BD7F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CH"/>
              <a:t>Cliquez pour modifier les styles du texte du masque</a:t>
            </a:r>
          </a:p>
          <a:p>
            <a:pPr lvl="1"/>
            <a:r>
              <a:rPr lang="fr-FR" altLang="en-CH"/>
              <a:t>Deuxième niveau</a:t>
            </a:r>
          </a:p>
          <a:p>
            <a:pPr lvl="2"/>
            <a:r>
              <a:rPr lang="fr-FR" altLang="en-CH"/>
              <a:t>Troisième niveau</a:t>
            </a:r>
          </a:p>
          <a:p>
            <a:pPr lvl="3"/>
            <a:r>
              <a:rPr lang="fr-FR" altLang="en-CH"/>
              <a:t>Quatrième niveau</a:t>
            </a:r>
          </a:p>
          <a:p>
            <a:pPr lvl="4"/>
            <a:r>
              <a:rPr lang="fr-FR" altLang="en-CH"/>
              <a:t>Cinquième niveau</a:t>
            </a:r>
            <a:endParaRPr lang="en-US" altLang="en-CH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035C248D-EFB6-D545-3FC6-F23550BFA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B68C0C1B-F306-2044-97F9-B3F8500D739D}" type="datetime1">
              <a:rPr lang="fr-FR" altLang="en-CH"/>
              <a:pPr/>
              <a:t>17/11/2023</a:t>
            </a:fld>
            <a:endParaRPr lang="fr-CH" altLang="en-CH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3F7DC4EF-D644-BB9D-11AD-E59FF1657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F574571C-5E5E-440F-64C9-C98E28643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71E995F6-BF51-664C-B631-61ADD87DEF7F}" type="slidenum">
              <a:rPr lang="fr-CH" altLang="en-CH"/>
              <a:pPr/>
              <a:t>‹N›</a:t>
            </a:fld>
            <a:endParaRPr lang="fr-CH" altLang="en-CH"/>
          </a:p>
        </p:txBody>
      </p:sp>
      <p:grpSp>
        <p:nvGrpSpPr>
          <p:cNvPr id="1033" name="Groupe 1">
            <a:extLst>
              <a:ext uri="{FF2B5EF4-FFF2-40B4-BE49-F238E27FC236}">
                <a16:creationId xmlns:a16="http://schemas.microsoft.com/office/drawing/2014/main" id="{A27F23BD-B31A-5F4F-A5F5-1173168252D6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8012AC04-5D36-8164-4A19-FD5473804AD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29A2A63-5247-736E-B3E1-F435BA2B694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61" r:id="rId2"/>
    <p:sldLayoutId id="2147483970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71" r:id="rId9"/>
    <p:sldLayoutId id="2147483967" r:id="rId10"/>
    <p:sldLayoutId id="21474839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A082D-15E8-D7B8-8F87-BFA489BA6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397496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GB" sz="4800" dirty="0"/>
            </a:br>
            <a:r>
              <a:rPr lang="en-GB" sz="4800" dirty="0"/>
              <a:t>Afghani senza </a:t>
            </a:r>
            <a:r>
              <a:rPr lang="en-GB" sz="4800" dirty="0" err="1"/>
              <a:t>frontiere</a:t>
            </a:r>
            <a:endParaRPr lang="en-GB" sz="4800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CCAAF39E-7930-BB5E-F133-4312FF87FF9D}"/>
              </a:ext>
            </a:extLst>
          </p:cNvPr>
          <p:cNvSpPr txBox="1">
            <a:spLocks/>
          </p:cNvSpPr>
          <p:nvPr/>
        </p:nvSpPr>
        <p:spPr bwMode="auto">
          <a:xfrm>
            <a:off x="685800" y="3717032"/>
            <a:ext cx="7772400" cy="155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2" charset="2"/>
              <a:buNone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2" charset="2"/>
              <a:buNone/>
              <a:defRPr sz="2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6FB7D7"/>
              </a:buClr>
            </a:pPr>
            <a:endParaRPr lang="fr-FR" altLang="en-US" sz="1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rgbClr val="6FB7D7"/>
              </a:buClr>
            </a:pPr>
            <a:r>
              <a:rPr lang="en-GB" sz="2000" b="0" i="1" u="none" strike="noStrike" dirty="0" err="1">
                <a:effectLst/>
                <a:latin typeface="Arial" panose="020B0604020202020204" pitchFamily="34" charset="0"/>
              </a:rPr>
              <a:t>Antropologia</a:t>
            </a:r>
            <a:r>
              <a:rPr lang="en-GB" sz="20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sz="2000" b="0" i="1" u="none" strike="noStrike" dirty="0" err="1">
                <a:effectLst/>
                <a:latin typeface="Arial" panose="020B0604020202020204" pitchFamily="34" charset="0"/>
              </a:rPr>
              <a:t>dei</a:t>
            </a:r>
            <a:r>
              <a:rPr lang="en-GB" sz="20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sz="2000" b="0" i="1" u="none" strike="noStrike" dirty="0" err="1">
                <a:effectLst/>
                <a:latin typeface="Arial" panose="020B0604020202020204" pitchFamily="34" charset="0"/>
              </a:rPr>
              <a:t>processi</a:t>
            </a:r>
            <a:r>
              <a:rPr lang="en-GB" sz="2000" b="0" i="1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GB" sz="2000" b="0" i="1" u="none" strike="noStrike" dirty="0" err="1">
                <a:effectLst/>
                <a:latin typeface="Arial" panose="020B0604020202020204" pitchFamily="34" charset="0"/>
              </a:rPr>
              <a:t>migratori</a:t>
            </a:r>
            <a:endParaRPr lang="en-GB" sz="2000" b="0" i="1" u="none" strike="noStrike" dirty="0">
              <a:effectLst/>
              <a:latin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rgbClr val="6FB7D7"/>
              </a:buClr>
            </a:pPr>
            <a:endParaRPr lang="en-GB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rgbClr val="6FB7D7"/>
              </a:buClr>
            </a:pPr>
            <a:r>
              <a:rPr lang="en-GB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Alessandro Monsutti</a:t>
            </a:r>
          </a:p>
          <a:p>
            <a:pPr algn="ctr" eaLnBrk="1" hangingPunct="1">
              <a:lnSpc>
                <a:spcPct val="80000"/>
              </a:lnSpc>
              <a:buClr>
                <a:srgbClr val="6FB7D7"/>
              </a:buClr>
            </a:pPr>
            <a:r>
              <a:rPr lang="en-GB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Trieste, 16 </a:t>
            </a:r>
            <a:r>
              <a:rPr lang="en-GB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novembre</a:t>
            </a:r>
            <a:r>
              <a:rPr lang="en-GB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2023</a:t>
            </a:r>
            <a:br>
              <a:rPr lang="en-US" altLang="en-US" sz="1300" i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15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  <a:buClr>
                <a:srgbClr val="6FB7D7"/>
              </a:buClr>
            </a:pPr>
            <a:endParaRPr lang="en-US" altLang="en-US" sz="15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6FB7D7"/>
              </a:buClr>
            </a:pPr>
            <a:endParaRPr lang="en-US" altLang="en-US" sz="11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indent="1440000" algn="l" eaLnBrk="1" hangingPunct="1">
              <a:lnSpc>
                <a:spcPct val="80000"/>
              </a:lnSpc>
              <a:buClr>
                <a:srgbClr val="6FB7D7"/>
              </a:buClr>
            </a:pPr>
            <a:endParaRPr lang="en-US" altLang="en-US" sz="13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6FB7D7"/>
              </a:buClr>
            </a:pPr>
            <a:endParaRPr lang="fr-FR" altLang="en-US" sz="1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BD2177-4BC7-88B3-ED06-3A07B5FF5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589240"/>
            <a:ext cx="1011530" cy="1008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0160F-7B45-85F9-7933-0D8C0D22C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797" y="5860087"/>
            <a:ext cx="4292675" cy="7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8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>
            <a:extLst>
              <a:ext uri="{FF2B5EF4-FFF2-40B4-BE49-F238E27FC236}">
                <a16:creationId xmlns:a16="http://schemas.microsoft.com/office/drawing/2014/main" id="{E9D53C9F-F1CC-84AF-3E30-83E6208E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500" b="1" dirty="0">
                <a:solidFill>
                  <a:schemeClr val="bg2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Three main theses</a:t>
            </a:r>
          </a:p>
        </p:txBody>
      </p:sp>
      <p:sp>
        <p:nvSpPr>
          <p:cNvPr id="34818" name="Espace réservé du contenu 2">
            <a:extLst>
              <a:ext uri="{FF2B5EF4-FFF2-40B4-BE49-F238E27FC236}">
                <a16:creationId xmlns:a16="http://schemas.microsoft.com/office/drawing/2014/main" id="{A7B7AFDC-CED8-68C7-8B5F-21DAB04A3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2143125"/>
            <a:ext cx="7561262" cy="4389438"/>
          </a:xfrm>
        </p:spPr>
        <p:txBody>
          <a:bodyPr/>
          <a:lstStyle/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normality of migration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 the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prior existence of transnational networks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around Afghanistan;</a:t>
            </a:r>
          </a:p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relevance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of transnational networks for the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social and economic reconstruction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of Afghanistan;</a:t>
            </a:r>
          </a:p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 necessity to bring the existence of transnational networks and ongoing migration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into the political debate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spcBef>
                <a:spcPts val="900"/>
              </a:spcBef>
              <a:buFont typeface="Wingdings 2" pitchFamily="2" charset="2"/>
              <a:buNone/>
            </a:pPr>
            <a:endParaRPr lang="en-GB" altLang="en-CH" i="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>
            <a:extLst>
              <a:ext uri="{FF2B5EF4-FFF2-40B4-BE49-F238E27FC236}">
                <a16:creationId xmlns:a16="http://schemas.microsoft.com/office/drawing/2014/main" id="{C73DC880-2C87-DA82-9646-A73F2FAB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857250"/>
            <a:ext cx="8229600" cy="121443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Methodological implications</a:t>
            </a:r>
            <a:br>
              <a:rPr lang="en-US" sz="3600" b="1" dirty="0">
                <a:solidFill>
                  <a:schemeClr val="bg2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</a:br>
            <a:endParaRPr lang="en-US" sz="3600" b="1" dirty="0">
              <a:solidFill>
                <a:schemeClr val="bg2">
                  <a:lumMod val="50000"/>
                </a:schemeClr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6866" name="Espace réservé du contenu 2">
            <a:extLst>
              <a:ext uri="{FF2B5EF4-FFF2-40B4-BE49-F238E27FC236}">
                <a16:creationId xmlns:a16="http://schemas.microsoft.com/office/drawing/2014/main" id="{E5D72D4A-9ECF-CE3A-85BF-4793FE0CE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1625"/>
            <a:ext cx="7900988" cy="46037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n-US" altLang="en-CH" sz="1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 2" pitchFamily="2" charset="2"/>
              <a:buNone/>
            </a:pPr>
            <a:r>
              <a:rPr lang="en-US" altLang="en-CH" sz="2200" i="1">
                <a:latin typeface="Calibri" panose="020F0502020204030204" pitchFamily="34" charset="0"/>
                <a:ea typeface="ＭＳ Ｐゴシック" panose="020B0600070205080204" pitchFamily="34" charset="-128"/>
              </a:rPr>
              <a:t>My research goal was to reconstruct the </a:t>
            </a:r>
            <a:r>
              <a:rPr lang="en-US" altLang="en-CH" sz="22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strategies</a:t>
            </a:r>
            <a:r>
              <a:rPr lang="en-US" altLang="en-CH" sz="2200" i="1">
                <a:latin typeface="Calibri" panose="020F0502020204030204" pitchFamily="34" charset="0"/>
                <a:ea typeface="ＭＳ Ｐゴシック" panose="020B0600070205080204" pitchFamily="34" charset="-128"/>
              </a:rPr>
              <a:t> mobilized by Afghans and not to highlight their </a:t>
            </a:r>
            <a:r>
              <a:rPr lang="en-US" altLang="en-CH" sz="22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motivations</a:t>
            </a:r>
            <a:r>
              <a:rPr lang="en-US" altLang="en-CH" sz="2200" i="1">
                <a:latin typeface="Calibri" panose="020F0502020204030204" pitchFamily="34" charset="0"/>
                <a:ea typeface="ＭＳ Ｐゴシック" panose="020B0600070205080204" pitchFamily="34" charset="-128"/>
              </a:rPr>
              <a:t> (for instance through the push and pull model); I asked </a:t>
            </a:r>
            <a:r>
              <a:rPr lang="en-US" altLang="en-CH" sz="22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how rather than why</a:t>
            </a:r>
            <a:r>
              <a:rPr lang="en-US" altLang="en-CH" sz="2200" i="1">
                <a:latin typeface="Calibri" panose="020F0502020204030204" pitchFamily="34" charset="0"/>
                <a:ea typeface="ＭＳ Ｐゴシック" panose="020B0600070205080204" pitchFamily="34" charset="-128"/>
              </a:rPr>
              <a:t> people migrate. </a:t>
            </a:r>
          </a:p>
          <a:p>
            <a:pPr algn="ctr" eaLnBrk="1" hangingPunct="1">
              <a:lnSpc>
                <a:spcPct val="80000"/>
              </a:lnSpc>
              <a:spcBef>
                <a:spcPts val="1800"/>
              </a:spcBef>
              <a:spcAft>
                <a:spcPts val="1200"/>
              </a:spcAft>
              <a:buFont typeface="Wingdings 2" pitchFamily="2" charset="2"/>
              <a:buNone/>
            </a:pPr>
            <a:r>
              <a:rPr lang="en-US" altLang="en-CH" sz="2000" b="1">
                <a:solidFill>
                  <a:srgbClr val="21B2C9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Focus on three flows or three </a:t>
            </a:r>
            <a:r>
              <a:rPr lang="en-US" altLang="en-US" sz="2000" b="1">
                <a:solidFill>
                  <a:srgbClr val="21B2C9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en-CH" sz="2000" b="1">
                <a:solidFill>
                  <a:srgbClr val="21B2C9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hows</a:t>
            </a:r>
            <a:r>
              <a:rPr lang="en-US" altLang="en-US" sz="2000" b="1">
                <a:solidFill>
                  <a:srgbClr val="21B2C9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”</a:t>
            </a:r>
            <a:endParaRPr lang="en-US" altLang="en-CH" sz="2000" b="1">
              <a:solidFill>
                <a:srgbClr val="21B2C9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spatial mobility of individuals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, the migration routes, and the smuggling rings: how people travel? how do they cross fighting zones and international borders?</a:t>
            </a:r>
            <a:endParaRPr lang="fr-CH" altLang="en-CH" sz="20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transfer of goods and money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, and the trading activities across international borders: how migrants send their savings to their family left in Afghanistan?</a:t>
            </a:r>
            <a:endParaRPr lang="fr-CH" altLang="en-CH" sz="20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800"/>
              </a:spcBef>
            </a:pP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circulation of information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 through visits, telephone, letters, and e-mail: how people communicate even if scattered and in spite of the absence of modern facilities in Afghanistan?</a:t>
            </a:r>
            <a:endParaRPr lang="fr-CH" altLang="en-CH" sz="20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 2" pitchFamily="2" charset="2"/>
              <a:buNone/>
            </a:pPr>
            <a:endParaRPr lang="fr-CH" altLang="en-CH" sz="18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80000"/>
              </a:lnSpc>
              <a:buFont typeface="Wingdings 2" pitchFamily="2" charset="2"/>
              <a:buNone/>
            </a:pPr>
            <a:endParaRPr lang="fr-CH" altLang="en-CH" sz="18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>
            <a:extLst>
              <a:ext uri="{FF2B5EF4-FFF2-40B4-BE49-F238E27FC236}">
                <a16:creationId xmlns:a16="http://schemas.microsoft.com/office/drawing/2014/main" id="{2E91BDE6-1CF7-2B3A-B9F3-19954830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fr-CH" sz="4000" b="1" dirty="0">
                <a:solidFill>
                  <a:schemeClr val="bg2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Policy implications</a:t>
            </a:r>
          </a:p>
        </p:txBody>
      </p:sp>
      <p:sp>
        <p:nvSpPr>
          <p:cNvPr id="38914" name="Espace réservé du contenu 2">
            <a:extLst>
              <a:ext uri="{FF2B5EF4-FFF2-40B4-BE49-F238E27FC236}">
                <a16:creationId xmlns:a16="http://schemas.microsoft.com/office/drawing/2014/main" id="{9B0B160A-78A8-09F7-EDE0-039B5E13D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785938"/>
            <a:ext cx="8229600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The three solutions to the refugee problems usually recommended and promoted by UNHCR are based on the idea that the </a:t>
            </a:r>
            <a:r>
              <a:rPr lang="en-GB" altLang="zh-CN" b="1" i="1" dirty="0">
                <a:latin typeface="Calibri" panose="020F0502020204030204" pitchFamily="34" charset="0"/>
                <a:ea typeface="宋体" panose="02010600030101010101" pitchFamily="2" charset="-122"/>
              </a:rPr>
              <a:t>movement must stop</a:t>
            </a: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Considering the fact that ongoing </a:t>
            </a:r>
            <a:r>
              <a:rPr lang="en-GB" altLang="zh-CN" b="1" i="1" dirty="0">
                <a:latin typeface="Calibri" panose="020F0502020204030204" pitchFamily="34" charset="0"/>
                <a:ea typeface="宋体" panose="02010600030101010101" pitchFamily="2" charset="-122"/>
              </a:rPr>
              <a:t>migration</a:t>
            </a: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 is a tool of reconstruction and a </a:t>
            </a:r>
            <a:r>
              <a:rPr lang="en-GB" altLang="zh-CN" b="1" i="1" dirty="0">
                <a:latin typeface="Calibri" panose="020F0502020204030204" pitchFamily="34" charset="0"/>
                <a:ea typeface="宋体" panose="02010600030101010101" pitchFamily="2" charset="-122"/>
              </a:rPr>
              <a:t>constitutive feature of Afghan social life</a:t>
            </a: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, there is a real necessity to go beyond these three solutions;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A </a:t>
            </a:r>
            <a:r>
              <a:rPr lang="en-GB" altLang="zh-CN" b="1" i="1" dirty="0">
                <a:latin typeface="Calibri" panose="020F0502020204030204" pitchFamily="34" charset="0"/>
                <a:ea typeface="宋体" panose="02010600030101010101" pitchFamily="2" charset="-122"/>
              </a:rPr>
              <a:t>more comprehensive solution</a:t>
            </a: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 that takes into account the strategies developed by the Afghan population. including the </a:t>
            </a:r>
            <a:r>
              <a:rPr lang="en-GB" altLang="zh-CN" b="1" i="1" dirty="0">
                <a:latin typeface="Calibri" panose="020F0502020204030204" pitchFamily="34" charset="0"/>
                <a:ea typeface="宋体" panose="02010600030101010101" pitchFamily="2" charset="-122"/>
              </a:rPr>
              <a:t>back and forth movements </a:t>
            </a:r>
            <a:r>
              <a:rPr lang="en-GB" altLang="zh-CN" i="1" dirty="0">
                <a:latin typeface="Calibri" panose="020F0502020204030204" pitchFamily="34" charset="0"/>
                <a:ea typeface="宋体" panose="02010600030101010101" pitchFamily="2" charset="-122"/>
              </a:rPr>
              <a:t>between Afghanistan, Iran and Pakistan, must be promoted.</a:t>
            </a:r>
            <a:endParaRPr lang="en-GB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endParaRPr lang="en-GB" altLang="zh-CN" sz="2200" i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endParaRPr lang="fr-CH" altLang="en-CH" sz="22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0">
            <a:extLst>
              <a:ext uri="{FF2B5EF4-FFF2-40B4-BE49-F238E27FC236}">
                <a16:creationId xmlns:a16="http://schemas.microsoft.com/office/drawing/2014/main" id="{AE9FE1F9-2885-FC59-5DD2-58BAFA5D256E}"/>
              </a:ext>
            </a:extLst>
          </p:cNvPr>
          <p:cNvGrpSpPr>
            <a:grpSpLocks/>
          </p:cNvGrpSpPr>
          <p:nvPr/>
        </p:nvGrpSpPr>
        <p:grpSpPr bwMode="auto">
          <a:xfrm>
            <a:off x="857250" y="1143000"/>
            <a:ext cx="3121025" cy="2078038"/>
            <a:chOff x="670560" y="832105"/>
            <a:chExt cx="3121152" cy="2077517"/>
          </a:xfrm>
        </p:grpSpPr>
        <p:pic>
          <p:nvPicPr>
            <p:cNvPr id="40978" name="Image 1" descr="Shatu-09.04.jpg">
              <a:extLst>
                <a:ext uri="{FF2B5EF4-FFF2-40B4-BE49-F238E27FC236}">
                  <a16:creationId xmlns:a16="http://schemas.microsoft.com/office/drawing/2014/main" id="{1EF519E3-9295-A728-1436-D32A36DA8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" y="832105"/>
              <a:ext cx="3121152" cy="2077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9" name="ZoneTexte 4">
              <a:extLst>
                <a:ext uri="{FF2B5EF4-FFF2-40B4-BE49-F238E27FC236}">
                  <a16:creationId xmlns:a16="http://schemas.microsoft.com/office/drawing/2014/main" id="{B5484029-68C7-6646-4341-98973B5EC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3700" y="903543"/>
              <a:ext cx="8659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CH" sz="1200" b="1">
                  <a:solidFill>
                    <a:schemeClr val="bg1"/>
                  </a:solidFill>
                  <a:cs typeface="Arial" panose="020B0604020202020204" pitchFamily="34" charset="0"/>
                </a:rPr>
                <a:t>Hazarajat</a:t>
              </a:r>
            </a:p>
          </p:txBody>
        </p:sp>
      </p:grpSp>
      <p:grpSp>
        <p:nvGrpSpPr>
          <p:cNvPr id="3" name="Groupe 11">
            <a:extLst>
              <a:ext uri="{FF2B5EF4-FFF2-40B4-BE49-F238E27FC236}">
                <a16:creationId xmlns:a16="http://schemas.microsoft.com/office/drawing/2014/main" id="{D8897795-0D08-578A-6A2F-B35D31720C4C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1785938"/>
            <a:ext cx="3208338" cy="2146300"/>
            <a:chOff x="2643174" y="1928802"/>
            <a:chExt cx="3208934" cy="2147011"/>
          </a:xfrm>
        </p:grpSpPr>
        <p:pic>
          <p:nvPicPr>
            <p:cNvPr id="40976" name="Image 2" descr="Quetta 1-05.96.jpg">
              <a:extLst>
                <a:ext uri="{FF2B5EF4-FFF2-40B4-BE49-F238E27FC236}">
                  <a16:creationId xmlns:a16="http://schemas.microsoft.com/office/drawing/2014/main" id="{B4399AF4-CD0F-6E9C-21A5-13E084757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74" y="1928802"/>
              <a:ext cx="3208934" cy="2147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7" name="ZoneTexte 8">
              <a:extLst>
                <a:ext uri="{FF2B5EF4-FFF2-40B4-BE49-F238E27FC236}">
                  <a16:creationId xmlns:a16="http://schemas.microsoft.com/office/drawing/2014/main" id="{65C358AC-C406-4B9A-3027-16A331012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066" y="2000240"/>
              <a:ext cx="6719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CH" altLang="en-CH" sz="1200" b="1">
                  <a:solidFill>
                    <a:schemeClr val="bg1"/>
                  </a:solidFill>
                  <a:cs typeface="Arial" panose="020B0604020202020204" pitchFamily="34" charset="0"/>
                </a:rPr>
                <a:t>Quetta</a:t>
              </a:r>
              <a:endParaRPr lang="fr-CH" altLang="en-CH" sz="1200" b="1">
                <a:latin typeface="Constantia" panose="02030602050306030303" pitchFamily="18" charset="0"/>
              </a:endParaRPr>
            </a:p>
          </p:txBody>
        </p:sp>
      </p:grpSp>
      <p:grpSp>
        <p:nvGrpSpPr>
          <p:cNvPr id="4" name="Groupe 12">
            <a:extLst>
              <a:ext uri="{FF2B5EF4-FFF2-40B4-BE49-F238E27FC236}">
                <a16:creationId xmlns:a16="http://schemas.microsoft.com/office/drawing/2014/main" id="{CC221B98-BCE0-D1B9-EB0E-013F97822FD2}"/>
              </a:ext>
            </a:extLst>
          </p:cNvPr>
          <p:cNvGrpSpPr>
            <a:grpSpLocks/>
          </p:cNvGrpSpPr>
          <p:nvPr/>
        </p:nvGrpSpPr>
        <p:grpSpPr bwMode="auto">
          <a:xfrm>
            <a:off x="4929188" y="2428875"/>
            <a:ext cx="3187700" cy="2125663"/>
            <a:chOff x="4500562" y="3143248"/>
            <a:chExt cx="3186989" cy="2125066"/>
          </a:xfrm>
        </p:grpSpPr>
        <p:pic>
          <p:nvPicPr>
            <p:cNvPr id="40974" name="Image 3" descr="Teheran 1-12.03.jpg">
              <a:extLst>
                <a:ext uri="{FF2B5EF4-FFF2-40B4-BE49-F238E27FC236}">
                  <a16:creationId xmlns:a16="http://schemas.microsoft.com/office/drawing/2014/main" id="{D341B6EB-ADA4-38ED-FE9B-C159ECB29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4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2" y="3143248"/>
              <a:ext cx="3186989" cy="2125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Rectangle 9">
              <a:extLst>
                <a:ext uri="{FF2B5EF4-FFF2-40B4-BE49-F238E27FC236}">
                  <a16:creationId xmlns:a16="http://schemas.microsoft.com/office/drawing/2014/main" id="{CE2D1306-C249-AC75-3905-E92580108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454" y="3214686"/>
              <a:ext cx="6862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CH" sz="1200" b="1">
                  <a:solidFill>
                    <a:schemeClr val="bg1"/>
                  </a:solidFill>
                  <a:cs typeface="Arial" panose="020B0604020202020204" pitchFamily="34" charset="0"/>
                </a:rPr>
                <a:t>Tehran</a:t>
              </a:r>
            </a:p>
          </p:txBody>
        </p:sp>
      </p:grpSp>
      <p:grpSp>
        <p:nvGrpSpPr>
          <p:cNvPr id="5" name="Groupe 18">
            <a:extLst>
              <a:ext uri="{FF2B5EF4-FFF2-40B4-BE49-F238E27FC236}">
                <a16:creationId xmlns:a16="http://schemas.microsoft.com/office/drawing/2014/main" id="{9535FC13-5B89-9085-3EFC-3956099F0FE5}"/>
              </a:ext>
            </a:extLst>
          </p:cNvPr>
          <p:cNvGrpSpPr>
            <a:grpSpLocks/>
          </p:cNvGrpSpPr>
          <p:nvPr/>
        </p:nvGrpSpPr>
        <p:grpSpPr bwMode="auto">
          <a:xfrm>
            <a:off x="1214438" y="3000375"/>
            <a:ext cx="3121025" cy="2081213"/>
            <a:chOff x="3929058" y="2571744"/>
            <a:chExt cx="3121152" cy="2081174"/>
          </a:xfrm>
        </p:grpSpPr>
        <p:pic>
          <p:nvPicPr>
            <p:cNvPr id="40972" name="Image 16" descr="Genève-10.05.jpg">
              <a:extLst>
                <a:ext uri="{FF2B5EF4-FFF2-40B4-BE49-F238E27FC236}">
                  <a16:creationId xmlns:a16="http://schemas.microsoft.com/office/drawing/2014/main" id="{3A3FB58B-4CDF-E09C-3491-FD2FAE15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058" y="2571744"/>
              <a:ext cx="3121152" cy="208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3" name="ZoneTexte 17">
              <a:extLst>
                <a:ext uri="{FF2B5EF4-FFF2-40B4-BE49-F238E27FC236}">
                  <a16:creationId xmlns:a16="http://schemas.microsoft.com/office/drawing/2014/main" id="{21414E81-E6BE-E976-81CD-C97890996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5074" y="2643182"/>
              <a:ext cx="7393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CH" altLang="en-CH" sz="1200" b="1">
                  <a:solidFill>
                    <a:schemeClr val="bg1"/>
                  </a:solidFill>
                  <a:cs typeface="Arial" panose="020B0604020202020204" pitchFamily="34" charset="0"/>
                </a:rPr>
                <a:t>Geneva</a:t>
              </a:r>
            </a:p>
          </p:txBody>
        </p:sp>
      </p:grpSp>
      <p:grpSp>
        <p:nvGrpSpPr>
          <p:cNvPr id="6" name="Groupe 15">
            <a:extLst>
              <a:ext uri="{FF2B5EF4-FFF2-40B4-BE49-F238E27FC236}">
                <a16:creationId xmlns:a16="http://schemas.microsoft.com/office/drawing/2014/main" id="{6E8BC8EC-1A3C-05D2-194F-6F232988A6FA}"/>
              </a:ext>
            </a:extLst>
          </p:cNvPr>
          <p:cNvGrpSpPr>
            <a:grpSpLocks/>
          </p:cNvGrpSpPr>
          <p:nvPr/>
        </p:nvGrpSpPr>
        <p:grpSpPr bwMode="auto">
          <a:xfrm>
            <a:off x="3286125" y="3643313"/>
            <a:ext cx="3121025" cy="2106612"/>
            <a:chOff x="3428992" y="2285992"/>
            <a:chExt cx="3121152" cy="2106778"/>
          </a:xfrm>
        </p:grpSpPr>
        <p:pic>
          <p:nvPicPr>
            <p:cNvPr id="40970" name="Image 13" descr="New York 1-09.05.jpg">
              <a:extLst>
                <a:ext uri="{FF2B5EF4-FFF2-40B4-BE49-F238E27FC236}">
                  <a16:creationId xmlns:a16="http://schemas.microsoft.com/office/drawing/2014/main" id="{F781A035-5A41-794C-5DD3-E170D9C7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-6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85992"/>
              <a:ext cx="3121152" cy="21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ZoneTexte 14">
              <a:extLst>
                <a:ext uri="{FF2B5EF4-FFF2-40B4-BE49-F238E27FC236}">
                  <a16:creationId xmlns:a16="http://schemas.microsoft.com/office/drawing/2014/main" id="{AA2C52BC-9A3C-0A2E-54F4-5A07790EB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3570" y="2357430"/>
              <a:ext cx="8710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CH" altLang="en-CH" sz="1200" b="1">
                  <a:solidFill>
                    <a:schemeClr val="bg1"/>
                  </a:solidFill>
                  <a:cs typeface="Arial" panose="020B0604020202020204" pitchFamily="34" charset="0"/>
                </a:rPr>
                <a:t>New York</a:t>
              </a:r>
            </a:p>
          </p:txBody>
        </p:sp>
      </p:grpSp>
      <p:grpSp>
        <p:nvGrpSpPr>
          <p:cNvPr id="7" name="Groupe 21">
            <a:extLst>
              <a:ext uri="{FF2B5EF4-FFF2-40B4-BE49-F238E27FC236}">
                <a16:creationId xmlns:a16="http://schemas.microsoft.com/office/drawing/2014/main" id="{1E09F61B-5906-9CD5-894C-D1A399022B29}"/>
              </a:ext>
            </a:extLst>
          </p:cNvPr>
          <p:cNvGrpSpPr>
            <a:grpSpLocks/>
          </p:cNvGrpSpPr>
          <p:nvPr/>
        </p:nvGrpSpPr>
        <p:grpSpPr bwMode="auto">
          <a:xfrm>
            <a:off x="5357813" y="4286250"/>
            <a:ext cx="3182937" cy="2073275"/>
            <a:chOff x="592837" y="836677"/>
            <a:chExt cx="3183331" cy="2073859"/>
          </a:xfrm>
        </p:grpSpPr>
        <p:pic>
          <p:nvPicPr>
            <p:cNvPr id="40968" name="Image 19" descr="Auckland 1-08.06.jpg">
              <a:extLst>
                <a:ext uri="{FF2B5EF4-FFF2-40B4-BE49-F238E27FC236}">
                  <a16:creationId xmlns:a16="http://schemas.microsoft.com/office/drawing/2014/main" id="{EECC4E58-E57C-1D9A-8854-8DD5C6756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837" y="836677"/>
              <a:ext cx="3183331" cy="207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9" name="ZoneTexte 20">
              <a:extLst>
                <a:ext uri="{FF2B5EF4-FFF2-40B4-BE49-F238E27FC236}">
                  <a16:creationId xmlns:a16="http://schemas.microsoft.com/office/drawing/2014/main" id="{6E7BFDC8-77F3-4FF1-8CED-77A06AA26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415" y="908115"/>
              <a:ext cx="8771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CH" altLang="en-CH" sz="1200" b="1">
                  <a:solidFill>
                    <a:schemeClr val="bg1"/>
                  </a:solidFill>
                  <a:cs typeface="Arial" panose="020B0604020202020204" pitchFamily="34" charset="0"/>
                </a:rPr>
                <a:t>Auckland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0B3F331-4D46-49E7-5A3C-FA46C768021B}"/>
              </a:ext>
            </a:extLst>
          </p:cNvPr>
          <p:cNvSpPr txBox="1"/>
          <p:nvPr/>
        </p:nvSpPr>
        <p:spPr>
          <a:xfrm>
            <a:off x="5000625" y="1071563"/>
            <a:ext cx="3244850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00" b="1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</a:rPr>
              <a:t>A multi-sited ethnography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4">
            <a:extLst>
              <a:ext uri="{FF2B5EF4-FFF2-40B4-BE49-F238E27FC236}">
                <a16:creationId xmlns:a16="http://schemas.microsoft.com/office/drawing/2014/main" id="{0B13B722-57AF-2F36-FC8F-83348155F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" y="12700"/>
            <a:ext cx="9048750" cy="68008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eAfghPakIr">
            <a:extLst>
              <a:ext uri="{FF2B5EF4-FFF2-40B4-BE49-F238E27FC236}">
                <a16:creationId xmlns:a16="http://schemas.microsoft.com/office/drawing/2014/main" id="{C7EC3480-B13A-1BC3-B96C-E1640BB2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85875"/>
            <a:ext cx="57531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05B48FE5-CD49-65E6-031A-636FF2461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5500688"/>
            <a:ext cx="5929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CH" sz="1600" b="1" dirty="0">
                <a:solidFill>
                  <a:srgbClr val="21B2C9"/>
                </a:solidFill>
                <a:latin typeface="Calibri" panose="020F0502020204030204" pitchFamily="34" charset="0"/>
              </a:rPr>
              <a:t>Main research sites in Afghanistan, Pakistan, and Iran</a:t>
            </a:r>
          </a:p>
        </p:txBody>
      </p:sp>
    </p:spTree>
    <p:extLst>
      <p:ext uri="{BB962C8B-B14F-4D97-AF65-F5344CB8AC3E}">
        <p14:creationId xmlns:p14="http://schemas.microsoft.com/office/powerpoint/2010/main" val="2506301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ontent Placeholder 3" descr="Dahmarda 1-08.04.jpg">
            <a:extLst>
              <a:ext uri="{FF2B5EF4-FFF2-40B4-BE49-F238E27FC236}">
                <a16:creationId xmlns:a16="http://schemas.microsoft.com/office/drawing/2014/main" id="{C367F02C-DDDF-7341-C44D-87331F9D48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673100"/>
            <a:ext cx="8664575" cy="57277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Content Placeholder 3" descr="Dahmarda 26-09.04.jpg">
            <a:extLst>
              <a:ext uri="{FF2B5EF4-FFF2-40B4-BE49-F238E27FC236}">
                <a16:creationId xmlns:a16="http://schemas.microsoft.com/office/drawing/2014/main" id="{389CE33D-C314-6D02-CC3E-B8638FB493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1089" r="9946" b="14151"/>
          <a:stretch>
            <a:fillRect/>
          </a:stretch>
        </p:blipFill>
        <p:spPr>
          <a:xfrm>
            <a:off x="2590800" y="228600"/>
            <a:ext cx="4389438" cy="640873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ghl-e Sang.pdf">
            <a:extLst>
              <a:ext uri="{FF2B5EF4-FFF2-40B4-BE49-F238E27FC236}">
                <a16:creationId xmlns:a16="http://schemas.microsoft.com/office/drawing/2014/main" id="{2B390E9B-02DC-D60F-A327-6004EB003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1" t="1761" r="7996" b="1"/>
          <a:stretch/>
        </p:blipFill>
        <p:spPr>
          <a:xfrm>
            <a:off x="1547664" y="-315416"/>
            <a:ext cx="5544616" cy="7904942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0844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wlâd-e Âtay.pdf">
            <a:extLst>
              <a:ext uri="{FF2B5EF4-FFF2-40B4-BE49-F238E27FC236}">
                <a16:creationId xmlns:a16="http://schemas.microsoft.com/office/drawing/2014/main" id="{91468FBB-2130-A966-1C34-5944BDA17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" r="11539" b="1"/>
          <a:stretch/>
        </p:blipFill>
        <p:spPr>
          <a:xfrm>
            <a:off x="1447800" y="-675456"/>
            <a:ext cx="5500464" cy="8036376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5613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E4FC-455E-369D-76E2-D9A85624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53544"/>
            <a:ext cx="7620000" cy="2971800"/>
          </a:xfrm>
        </p:spPr>
        <p:txBody>
          <a:bodyPr/>
          <a:lstStyle/>
          <a:p>
            <a:pPr marL="0">
              <a:spcBef>
                <a:spcPts val="400"/>
              </a:spcBef>
              <a:buFont typeface="Wingdings 2" pitchFamily="2" charset="2"/>
              <a:buNone/>
            </a:pPr>
            <a:r>
              <a:rPr lang="en-US" altLang="en-CH" sz="1800" dirty="0">
                <a:ea typeface="ＭＳ Ｐゴシック" panose="020B0600070205080204" pitchFamily="34" charset="-128"/>
              </a:rPr>
              <a:t>Listen to this reed as it is grieving; it tells the story of our separations.</a:t>
            </a:r>
          </a:p>
          <a:p>
            <a:pPr marL="0">
              <a:spcBef>
                <a:spcPts val="600"/>
              </a:spcBef>
              <a:buFont typeface="Wingdings 2" pitchFamily="2" charset="2"/>
              <a:buNone/>
            </a:pPr>
            <a:r>
              <a:rPr lang="en-US" altLang="en-CH" sz="1800" dirty="0">
                <a:ea typeface="ＭＳ Ｐゴシック" panose="020B0600070205080204" pitchFamily="34" charset="-128"/>
              </a:rPr>
              <a:t>Since I was severed from the bed of reeds, in my cry men and women have lamented.</a:t>
            </a:r>
          </a:p>
          <a:p>
            <a:pPr marL="0">
              <a:spcBef>
                <a:spcPts val="600"/>
              </a:spcBef>
              <a:buFont typeface="Wingdings 2" pitchFamily="2" charset="2"/>
              <a:buNone/>
            </a:pPr>
            <a:r>
              <a:rPr lang="en-US" altLang="en-CH" sz="1800" dirty="0">
                <a:ea typeface="ＭＳ Ｐゴシック" panose="020B0600070205080204" pitchFamily="34" charset="-128"/>
              </a:rPr>
              <a:t>I need the breast that’s torn to shreds by parting to give expression to the pain of heartache.</a:t>
            </a:r>
          </a:p>
          <a:p>
            <a:pPr marL="0">
              <a:spcBef>
                <a:spcPts val="600"/>
              </a:spcBef>
              <a:buFont typeface="Wingdings 2" pitchFamily="2" charset="2"/>
              <a:buNone/>
            </a:pPr>
            <a:r>
              <a:rPr lang="en-US" altLang="en-CH" sz="1800" dirty="0">
                <a:ea typeface="ＭＳ Ｐゴシック" panose="020B0600070205080204" pitchFamily="34" charset="-128"/>
              </a:rPr>
              <a:t>Whoever finds himself left far from home looks forward to the day of his reunion. </a:t>
            </a:r>
          </a:p>
          <a:p>
            <a:pPr marL="0">
              <a:spcBef>
                <a:spcPts val="1200"/>
              </a:spcBef>
              <a:buFont typeface="Wingdings 2" pitchFamily="2" charset="2"/>
              <a:buNone/>
            </a:pPr>
            <a:r>
              <a:rPr lang="en-US" altLang="en-CH" sz="1400" dirty="0" err="1">
                <a:ea typeface="ＭＳ Ｐゴシック" panose="020B0600070205080204" pitchFamily="34" charset="-128"/>
              </a:rPr>
              <a:t>Jalaluddin</a:t>
            </a:r>
            <a:r>
              <a:rPr lang="en-US" altLang="en-CH" sz="1400" dirty="0">
                <a:ea typeface="ＭＳ Ｐゴシック" panose="020B0600070205080204" pitchFamily="34" charset="-128"/>
              </a:rPr>
              <a:t> Rumi (Mawlana, 1210-1273), </a:t>
            </a:r>
            <a:r>
              <a:rPr lang="en-US" altLang="en-CH" sz="1400" i="1" dirty="0" err="1">
                <a:ea typeface="ＭＳ Ｐゴシック" panose="020B0600070205080204" pitchFamily="34" charset="-128"/>
              </a:rPr>
              <a:t>Masnawi</a:t>
            </a:r>
            <a:r>
              <a:rPr lang="en-US" altLang="en-CH" sz="1400" dirty="0">
                <a:ea typeface="ＭＳ Ｐゴシック" panose="020B0600070205080204" pitchFamily="34" charset="-128"/>
              </a:rPr>
              <a:t> I</a:t>
            </a:r>
            <a:r>
              <a:rPr lang="en-US" altLang="en-CH" sz="1400" b="1" dirty="0">
                <a:ea typeface="ＭＳ Ｐゴシック" panose="020B0600070205080204" pitchFamily="34" charset="-128"/>
              </a:rPr>
              <a:t>, </a:t>
            </a:r>
            <a:r>
              <a:rPr lang="en-US" altLang="en-CH" sz="1400" dirty="0">
                <a:ea typeface="ＭＳ Ｐゴシック" panose="020B0600070205080204" pitchFamily="34" charset="-128"/>
              </a:rPr>
              <a:t>translated by Alan Williams, </a:t>
            </a:r>
            <a:r>
              <a:rPr lang="en-US" altLang="en-CH" sz="1400" i="1" dirty="0">
                <a:ea typeface="ＭＳ Ｐゴシック" panose="020B0600070205080204" pitchFamily="34" charset="-128"/>
              </a:rPr>
              <a:t>Rumi: Spiritual Verses, The First Book of the </a:t>
            </a:r>
            <a:r>
              <a:rPr lang="en-US" altLang="en-CH" sz="1400" i="1" dirty="0" err="1">
                <a:ea typeface="ＭＳ Ｐゴシック" panose="020B0600070205080204" pitchFamily="34" charset="-128"/>
              </a:rPr>
              <a:t>Masnavi</a:t>
            </a:r>
            <a:r>
              <a:rPr lang="en-US" altLang="en-CH" sz="1400" i="1" dirty="0">
                <a:ea typeface="ＭＳ Ｐゴシック" panose="020B0600070205080204" pitchFamily="34" charset="-128"/>
              </a:rPr>
              <a:t>-ye </a:t>
            </a:r>
            <a:r>
              <a:rPr lang="en-US" altLang="en-CH" sz="1400" i="1" dirty="0" err="1">
                <a:ea typeface="ＭＳ Ｐゴシック" panose="020B0600070205080204" pitchFamily="34" charset="-128"/>
              </a:rPr>
              <a:t>Ma'navi</a:t>
            </a:r>
            <a:r>
              <a:rPr lang="en-US" altLang="en-CH" sz="1400" dirty="0">
                <a:ea typeface="ＭＳ Ｐゴシック" panose="020B0600070205080204" pitchFamily="34" charset="-128"/>
              </a:rPr>
              <a:t>, London: Penguin, 2006.</a:t>
            </a:r>
          </a:p>
          <a:p>
            <a:pPr marL="0">
              <a:buFont typeface="Wingdings 2" pitchFamily="2" charset="2"/>
              <a:buNone/>
            </a:pPr>
            <a:endParaRPr lang="en-US" altLang="en-CH" sz="2000" dirty="0">
              <a:ea typeface="ＭＳ Ｐゴシック" panose="020B0600070205080204" pitchFamily="34" charset="-128"/>
            </a:endParaRPr>
          </a:p>
          <a:p>
            <a:pPr marL="0">
              <a:buFont typeface="Wingdings 2" pitchFamily="2" charset="2"/>
              <a:buNone/>
            </a:pPr>
            <a:endParaRPr lang="en-US" altLang="en-CH" dirty="0">
              <a:ea typeface="ＭＳ Ｐゴシック" panose="020B0600070205080204" pitchFamily="34" charset="-128"/>
            </a:endParaRP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A918B477-3210-E0E6-F782-CE9D344A3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7821"/>
            <a:ext cx="766603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ce réservé du contenu 4">
            <a:extLst>
              <a:ext uri="{FF2B5EF4-FFF2-40B4-BE49-F238E27FC236}">
                <a16:creationId xmlns:a16="http://schemas.microsoft.com/office/drawing/2014/main" id="{402C40A2-84CF-83D8-FAF0-4DE3C2E066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573088"/>
          <a:ext cx="3857625" cy="587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2852400" imgH="19558000" progId="Word.Document.8">
                  <p:embed/>
                </p:oleObj>
              </mc:Choice>
              <mc:Fallback>
                <p:oleObj name="Document" r:id="rId2" imgW="12852400" imgH="19558000" progId="Word.Document.8">
                  <p:embed/>
                  <p:pic>
                    <p:nvPicPr>
                      <p:cNvPr id="2" name="Espace réservé du contenu 4">
                        <a:extLst>
                          <a:ext uri="{FF2B5EF4-FFF2-40B4-BE49-F238E27FC236}">
                            <a16:creationId xmlns:a16="http://schemas.microsoft.com/office/drawing/2014/main" id="{402C40A2-84CF-83D8-FAF0-4DE3C2E066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3088"/>
                        <a:ext cx="3857625" cy="587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Espace réservé du contenu 5">
            <a:extLst>
              <a:ext uri="{FF2B5EF4-FFF2-40B4-BE49-F238E27FC236}">
                <a16:creationId xmlns:a16="http://schemas.microsoft.com/office/drawing/2014/main" id="{633A12DC-57E1-58C0-2CA4-9834EE2827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7763" y="2825750"/>
          <a:ext cx="4064000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1531600" imgH="5689600" progId="Word.Document.12">
                  <p:embed/>
                </p:oleObj>
              </mc:Choice>
              <mc:Fallback>
                <p:oleObj name="Document" r:id="rId4" imgW="11531600" imgH="5689600" progId="Word.Document.12">
                  <p:embed/>
                  <p:pic>
                    <p:nvPicPr>
                      <p:cNvPr id="3" name="Espace réservé du contenu 5">
                        <a:extLst>
                          <a:ext uri="{FF2B5EF4-FFF2-40B4-BE49-F238E27FC236}">
                            <a16:creationId xmlns:a16="http://schemas.microsoft.com/office/drawing/2014/main" id="{633A12DC-57E1-58C0-2CA4-9834EE2827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72" r="12688"/>
                      <a:stretch>
                        <a:fillRect/>
                      </a:stretch>
                    </p:blipFill>
                    <p:spPr bwMode="auto">
                      <a:xfrm>
                        <a:off x="4957763" y="2825750"/>
                        <a:ext cx="4064000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1264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 descr="interview grid.pdf">
            <a:extLst>
              <a:ext uri="{FF2B5EF4-FFF2-40B4-BE49-F238E27FC236}">
                <a16:creationId xmlns:a16="http://schemas.microsoft.com/office/drawing/2014/main" id="{5CCA805C-92CB-EFE1-F1DF-AB67D45218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9663" y="26988"/>
            <a:ext cx="4835525" cy="684371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interview-kinship ties.pdf">
            <a:extLst>
              <a:ext uri="{FF2B5EF4-FFF2-40B4-BE49-F238E27FC236}">
                <a16:creationId xmlns:a16="http://schemas.microsoft.com/office/drawing/2014/main" id="{3B86DEB8-93B9-6070-816A-1D540BD444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6988"/>
            <a:ext cx="4837112" cy="684371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Content Placeholder 5" descr="itineraries.pdf">
            <a:extLst>
              <a:ext uri="{FF2B5EF4-FFF2-40B4-BE49-F238E27FC236}">
                <a16:creationId xmlns:a16="http://schemas.microsoft.com/office/drawing/2014/main" id="{38553F66-7E79-9941-B208-4AED65F191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4840" r="1711" b="12102"/>
          <a:stretch>
            <a:fillRect/>
          </a:stretch>
        </p:blipFill>
        <p:spPr>
          <a:xfrm>
            <a:off x="55563" y="1066800"/>
            <a:ext cx="9088437" cy="552291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>
            <a:extLst>
              <a:ext uri="{FF2B5EF4-FFF2-40B4-BE49-F238E27FC236}">
                <a16:creationId xmlns:a16="http://schemas.microsoft.com/office/drawing/2014/main" id="{DECACE49-FD90-1C58-51BE-586B8CC81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CH" altLang="en-CH" sz="1800">
              <a:latin typeface="Constantia" panose="02030602050306030303" pitchFamily="18" charset="0"/>
            </a:endParaRPr>
          </a:p>
        </p:txBody>
      </p:sp>
      <p:sp>
        <p:nvSpPr>
          <p:cNvPr id="55298" name="Rectangle 5">
            <a:extLst>
              <a:ext uri="{FF2B5EF4-FFF2-40B4-BE49-F238E27FC236}">
                <a16:creationId xmlns:a16="http://schemas.microsoft.com/office/drawing/2014/main" id="{08A143F0-B48C-6519-8999-5D7A21F93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7438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H" sz="1800">
              <a:cs typeface="Arial" panose="020B0604020202020204" pitchFamily="34" charset="0"/>
            </a:endParaRPr>
          </a:p>
        </p:txBody>
      </p:sp>
      <p:grpSp>
        <p:nvGrpSpPr>
          <p:cNvPr id="55299" name="Groupe 7">
            <a:extLst>
              <a:ext uri="{FF2B5EF4-FFF2-40B4-BE49-F238E27FC236}">
                <a16:creationId xmlns:a16="http://schemas.microsoft.com/office/drawing/2014/main" id="{06AB8891-E0CB-6100-9C44-1E3249001A57}"/>
              </a:ext>
            </a:extLst>
          </p:cNvPr>
          <p:cNvGrpSpPr>
            <a:grpSpLocks/>
          </p:cNvGrpSpPr>
          <p:nvPr/>
        </p:nvGrpSpPr>
        <p:grpSpPr bwMode="auto">
          <a:xfrm>
            <a:off x="714375" y="1000125"/>
            <a:ext cx="7896225" cy="5611813"/>
            <a:chOff x="714375" y="1000125"/>
            <a:chExt cx="7896253" cy="5611813"/>
          </a:xfrm>
        </p:grpSpPr>
        <p:graphicFrame>
          <p:nvGraphicFramePr>
            <p:cNvPr id="55303" name="Object 1">
              <a:extLst>
                <a:ext uri="{FF2B5EF4-FFF2-40B4-BE49-F238E27FC236}">
                  <a16:creationId xmlns:a16="http://schemas.microsoft.com/office/drawing/2014/main" id="{6B2B2C23-5B4C-C3F6-7ABD-FAEC10CE55E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4375" y="1000125"/>
            <a:ext cx="4335463" cy="5611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3" imgW="5626100" imgH="7302500" progId="Word.Picture.8">
                    <p:embed/>
                  </p:oleObj>
                </mc:Choice>
                <mc:Fallback>
                  <p:oleObj name="Picture" r:id="rId3" imgW="5626100" imgH="7302500" progId="Word.Picture.8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375" y="1000125"/>
                          <a:ext cx="4335463" cy="5611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04" name="ZoneTexte 12">
              <a:extLst>
                <a:ext uri="{FF2B5EF4-FFF2-40B4-BE49-F238E27FC236}">
                  <a16:creationId xmlns:a16="http://schemas.microsoft.com/office/drawing/2014/main" id="{B0082EC5-341D-6CFF-8ECC-99EA29D58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16" y="5562600"/>
              <a:ext cx="3276612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CH" sz="1800" b="1">
                  <a:solidFill>
                    <a:srgbClr val="21B2C9"/>
                  </a:solidFill>
                  <a:latin typeface="Calibri" panose="020F0502020204030204" pitchFamily="34" charset="0"/>
                </a:rPr>
                <a:t>Remittances and Trade between Afghanistan, Pakistan, and Iran</a:t>
              </a:r>
              <a:endParaRPr lang="fr-CH" altLang="en-CH" sz="1800" b="1">
                <a:solidFill>
                  <a:srgbClr val="21B2C9"/>
                </a:solidFill>
                <a:latin typeface="Calibri" panose="020F0502020204030204" pitchFamily="34" charset="0"/>
              </a:endParaRPr>
            </a:p>
            <a:p>
              <a:pPr eaLnBrk="1" hangingPunct="1"/>
              <a:endParaRPr lang="fr-CH" altLang="en-CH" sz="1800">
                <a:solidFill>
                  <a:srgbClr val="21B2C9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e 8">
            <a:extLst>
              <a:ext uri="{FF2B5EF4-FFF2-40B4-BE49-F238E27FC236}">
                <a16:creationId xmlns:a16="http://schemas.microsoft.com/office/drawing/2014/main" id="{903F326E-3C4F-92DF-5B03-94B9A817955F}"/>
              </a:ext>
            </a:extLst>
          </p:cNvPr>
          <p:cNvGrpSpPr>
            <a:grpSpLocks/>
          </p:cNvGrpSpPr>
          <p:nvPr/>
        </p:nvGrpSpPr>
        <p:grpSpPr bwMode="auto">
          <a:xfrm>
            <a:off x="5643563" y="1071563"/>
            <a:ext cx="2573337" cy="4198937"/>
            <a:chOff x="5643570" y="1071546"/>
            <a:chExt cx="2573620" cy="4199452"/>
          </a:xfrm>
        </p:grpSpPr>
        <p:pic>
          <p:nvPicPr>
            <p:cNvPr id="55301" name="Image 6" descr="Ghazni 4-08.04.jpg">
              <a:extLst>
                <a:ext uri="{FF2B5EF4-FFF2-40B4-BE49-F238E27FC236}">
                  <a16:creationId xmlns:a16="http://schemas.microsoft.com/office/drawing/2014/main" id="{D482506D-9906-7503-A836-92A36213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36" y="1071546"/>
              <a:ext cx="1652570" cy="256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Image 5" descr="Ghazni 5-08.04.jpg">
              <a:extLst>
                <a:ext uri="{FF2B5EF4-FFF2-40B4-BE49-F238E27FC236}">
                  <a16:creationId xmlns:a16="http://schemas.microsoft.com/office/drawing/2014/main" id="{9C818C63-55F0-0F30-7976-1E7035B31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4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570" y="3571876"/>
              <a:ext cx="2573620" cy="169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FC486A4E-F15A-EB51-C008-9A280F721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CH" altLang="en-CH" sz="1800">
              <a:latin typeface="Constantia" panose="02030602050306030303" pitchFamily="18" charset="0"/>
            </a:endParaRPr>
          </a:p>
        </p:txBody>
      </p:sp>
      <p:graphicFrame>
        <p:nvGraphicFramePr>
          <p:cNvPr id="57346" name="Object 2">
            <a:extLst>
              <a:ext uri="{FF2B5EF4-FFF2-40B4-BE49-F238E27FC236}">
                <a16:creationId xmlns:a16="http://schemas.microsoft.com/office/drawing/2014/main" id="{CEFBA5E8-4EE1-41C3-0E84-25ED39C29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8" y="1785938"/>
          <a:ext cx="7773987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4648200" imgH="1981200" progId="Word.Picture.8">
                  <p:embed/>
                </p:oleObj>
              </mc:Choice>
              <mc:Fallback>
                <p:oleObj name="Picture" r:id="rId3" imgW="4648200" imgH="198120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1785938"/>
                        <a:ext cx="7773987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Rectangle 3">
            <a:extLst>
              <a:ext uri="{FF2B5EF4-FFF2-40B4-BE49-F238E27FC236}">
                <a16:creationId xmlns:a16="http://schemas.microsoft.com/office/drawing/2014/main" id="{EA0380B0-F6D3-BBB2-E265-61E604F5F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146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CH" sz="1800">
              <a:cs typeface="Arial" panose="020B0604020202020204" pitchFamily="34" charset="0"/>
            </a:endParaRPr>
          </a:p>
        </p:txBody>
      </p:sp>
      <p:sp>
        <p:nvSpPr>
          <p:cNvPr id="57348" name="ZoneTexte 4">
            <a:extLst>
              <a:ext uri="{FF2B5EF4-FFF2-40B4-BE49-F238E27FC236}">
                <a16:creationId xmlns:a16="http://schemas.microsoft.com/office/drawing/2014/main" id="{A048148C-AFEE-48A7-9883-2C210BA96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42925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CH" sz="2000" b="1">
                <a:solidFill>
                  <a:srgbClr val="21B2C9"/>
                </a:solidFill>
                <a:latin typeface="Calibri" panose="020F0502020204030204" pitchFamily="34" charset="0"/>
              </a:rPr>
              <a:t>Migration and the Hawâla System</a:t>
            </a:r>
            <a:endParaRPr lang="fr-CH" altLang="en-CH" sz="2000" b="1">
              <a:solidFill>
                <a:srgbClr val="21B2C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nguri 2-09.04.jpg">
            <a:extLst>
              <a:ext uri="{FF2B5EF4-FFF2-40B4-BE49-F238E27FC236}">
                <a16:creationId xmlns:a16="http://schemas.microsoft.com/office/drawing/2014/main" id="{0CB3FF33-2504-BA6E-F8A1-4EE01B07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28688"/>
            <a:ext cx="39052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Quetta 14-08.95.jpg">
            <a:extLst>
              <a:ext uri="{FF2B5EF4-FFF2-40B4-BE49-F238E27FC236}">
                <a16:creationId xmlns:a16="http://schemas.microsoft.com/office/drawing/2014/main" id="{8B414E4D-245C-19C5-FBF4-0F4AE6CDA9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714750"/>
            <a:ext cx="40116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Quetta 16-09.93.jpg">
            <a:extLst>
              <a:ext uri="{FF2B5EF4-FFF2-40B4-BE49-F238E27FC236}">
                <a16:creationId xmlns:a16="http://schemas.microsoft.com/office/drawing/2014/main" id="{693C1AB1-9E61-1D39-E2A7-C31A39356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214438"/>
            <a:ext cx="3198813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guri 3-10.95.jpg">
            <a:extLst>
              <a:ext uri="{FF2B5EF4-FFF2-40B4-BE49-F238E27FC236}">
                <a16:creationId xmlns:a16="http://schemas.microsoft.com/office/drawing/2014/main" id="{845DB590-7A98-37EB-4730-DD7695D0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214438"/>
            <a:ext cx="72120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">
            <a:extLst>
              <a:ext uri="{FF2B5EF4-FFF2-40B4-BE49-F238E27FC236}">
                <a16:creationId xmlns:a16="http://schemas.microsoft.com/office/drawing/2014/main" id="{4D3D1EAF-16A4-677B-EC6B-74031DDF17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598025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0680700" imgH="7581900" progId="AcroExch.Document.7">
                  <p:link updateAutomatic="1"/>
                </p:oleObj>
              </mc:Choice>
              <mc:Fallback>
                <p:oleObj name="Acrobat Document" r:id="rId3" imgW="10680700" imgH="7581900" progId="AcroExch.Document.7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598025" cy="679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A910E8-7980-B145-AA82-55FD377F1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81496"/>
            <a:ext cx="8175626" cy="903288"/>
          </a:xfrm>
        </p:spPr>
        <p:txBody>
          <a:bodyPr/>
          <a:lstStyle/>
          <a:p>
            <a:pPr algn="ctr">
              <a:defRPr/>
            </a:pPr>
            <a:r>
              <a:rPr lang="it-IT" sz="4000" b="1" dirty="0"/>
              <a:t>Vignette 1: </a:t>
            </a:r>
            <a:r>
              <a:rPr lang="it-IT" sz="4000" b="1" dirty="0" err="1"/>
              <a:t>Lesbos</a:t>
            </a:r>
            <a:r>
              <a:rPr lang="it-IT" sz="4000" b="1" dirty="0"/>
              <a:t> &amp; </a:t>
            </a:r>
            <a:r>
              <a:rPr lang="it-IT" sz="4000" b="1" dirty="0" err="1"/>
              <a:t>Patras</a:t>
            </a:r>
            <a:endParaRPr lang="it-IT" sz="4000" b="1" dirty="0"/>
          </a:p>
        </p:txBody>
      </p:sp>
      <p:pic>
        <p:nvPicPr>
          <p:cNvPr id="24578" name="Content Placeholder 2" descr="Lesbos.jpg">
            <a:extLst>
              <a:ext uri="{FF2B5EF4-FFF2-40B4-BE49-F238E27FC236}">
                <a16:creationId xmlns:a16="http://schemas.microsoft.com/office/drawing/2014/main" id="{BF25190D-9F89-A11D-0ADD-D5A10AEA4E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7948"/>
          <a:stretch>
            <a:fillRect/>
          </a:stretch>
        </p:blipFill>
        <p:spPr>
          <a:xfrm>
            <a:off x="468313" y="1844675"/>
            <a:ext cx="3851275" cy="4505325"/>
          </a:xfrm>
        </p:spPr>
      </p:pic>
      <p:pic>
        <p:nvPicPr>
          <p:cNvPr id="24579" name="Content Placeholder 3" descr="IMG_1866.jpg">
            <a:extLst>
              <a:ext uri="{FF2B5EF4-FFF2-40B4-BE49-F238E27FC236}">
                <a16:creationId xmlns:a16="http://schemas.microsoft.com/office/drawing/2014/main" id="{F9560347-8AE3-754E-2F6D-E6DCBA4CBB5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r="6865"/>
          <a:stretch>
            <a:fillRect/>
          </a:stretch>
        </p:blipFill>
        <p:spPr>
          <a:xfrm>
            <a:off x="4643438" y="1844675"/>
            <a:ext cx="4000500" cy="45053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>
            <a:extLst>
              <a:ext uri="{FF2B5EF4-FFF2-40B4-BE49-F238E27FC236}">
                <a16:creationId xmlns:a16="http://schemas.microsoft.com/office/drawing/2014/main" id="{2D78BB26-5C5D-1DCC-C52E-EB5CA8C7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214437"/>
          </a:xfrm>
        </p:spPr>
        <p:txBody>
          <a:bodyPr/>
          <a:lstStyle/>
          <a:p>
            <a:pPr algn="ctr" eaLnBrk="1" hangingPunct="1"/>
            <a:r>
              <a:rPr lang="fr-CH" altLang="en-CH" sz="3600" b="1">
                <a:solidFill>
                  <a:srgbClr val="21B2C9"/>
                </a:solidFill>
                <a:ea typeface="ＭＳ Ｐゴシック" panose="020B0600070205080204" pitchFamily="34" charset="-128"/>
              </a:rPr>
              <a:t>Afghanistan</a:t>
            </a:r>
            <a:r>
              <a:rPr lang="fr-CH" altLang="en-CH" sz="3600">
                <a:solidFill>
                  <a:srgbClr val="21B2C9"/>
                </a:solidFill>
                <a:ea typeface="ＭＳ Ｐゴシック" panose="020B0600070205080204" pitchFamily="34" charset="-128"/>
              </a:rPr>
              <a:t> </a:t>
            </a:r>
            <a:br>
              <a:rPr lang="fr-CH" altLang="en-CH" sz="2800">
                <a:solidFill>
                  <a:srgbClr val="21B2C9"/>
                </a:solidFill>
                <a:ea typeface="ＭＳ Ｐゴシック" panose="020B0600070205080204" pitchFamily="34" charset="-128"/>
              </a:rPr>
            </a:br>
            <a:r>
              <a:rPr lang="fr-CH" altLang="en-CH" sz="2800">
                <a:solidFill>
                  <a:srgbClr val="21B2C9"/>
                </a:solidFill>
                <a:ea typeface="ＭＳ Ｐゴシック" panose="020B0600070205080204" pitchFamily="34" charset="-128"/>
              </a:rPr>
              <a:t>a marginal </a:t>
            </a:r>
            <a:r>
              <a:rPr lang="en-US" altLang="en-CH" sz="2800">
                <a:solidFill>
                  <a:srgbClr val="21B2C9"/>
                </a:solidFill>
                <a:ea typeface="ＭＳ Ｐゴシック" panose="020B0600070205080204" pitchFamily="34" charset="-128"/>
              </a:rPr>
              <a:t>place; a crisis with global repercussions</a:t>
            </a:r>
            <a:endParaRPr lang="fr-CH" altLang="en-CH" sz="2800">
              <a:solidFill>
                <a:srgbClr val="21B2C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2530" name="Espace réservé du contenu 3" descr="Afghanistan&amp;world.gif">
            <a:extLst>
              <a:ext uri="{FF2B5EF4-FFF2-40B4-BE49-F238E27FC236}">
                <a16:creationId xmlns:a16="http://schemas.microsoft.com/office/drawing/2014/main" id="{BAD4F62E-3C32-F38A-B4D0-28812B712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928813"/>
            <a:ext cx="6686550" cy="451485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97E554-4273-C24B-B713-42BF33B62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24942"/>
            <a:ext cx="7924800" cy="831850"/>
          </a:xfrm>
        </p:spPr>
        <p:txBody>
          <a:bodyPr/>
          <a:lstStyle/>
          <a:p>
            <a:pPr algn="ctr">
              <a:defRPr/>
            </a:pPr>
            <a:r>
              <a:rPr lang="it-IT" sz="4000" b="1" dirty="0"/>
              <a:t>Vignette 2: Friuli</a:t>
            </a:r>
          </a:p>
        </p:txBody>
      </p:sp>
      <p:pic>
        <p:nvPicPr>
          <p:cNvPr id="25602" name="Content Placeholder 2" descr="Magnano 2.jpg">
            <a:extLst>
              <a:ext uri="{FF2B5EF4-FFF2-40B4-BE49-F238E27FC236}">
                <a16:creationId xmlns:a16="http://schemas.microsoft.com/office/drawing/2014/main" id="{FFD7D8FD-C729-AD1D-DC5E-84C5D750443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7" b="6619"/>
          <a:stretch>
            <a:fillRect/>
          </a:stretch>
        </p:blipFill>
        <p:spPr>
          <a:xfrm>
            <a:off x="611188" y="1916113"/>
            <a:ext cx="3706812" cy="4376737"/>
          </a:xfrm>
        </p:spPr>
      </p:pic>
      <p:pic>
        <p:nvPicPr>
          <p:cNvPr id="25603" name="Picture 4">
            <a:extLst>
              <a:ext uri="{FF2B5EF4-FFF2-40B4-BE49-F238E27FC236}">
                <a16:creationId xmlns:a16="http://schemas.microsoft.com/office/drawing/2014/main" id="{3B697C6C-1916-CDAB-5093-61C0D497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3354"/>
          <a:stretch>
            <a:fillRect/>
          </a:stretch>
        </p:blipFill>
        <p:spPr bwMode="auto">
          <a:xfrm>
            <a:off x="4716463" y="1916113"/>
            <a:ext cx="38195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2EDBA1-EA4E-FC4F-9613-89F8AB32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652487"/>
            <a:ext cx="8085138" cy="976313"/>
          </a:xfrm>
        </p:spPr>
        <p:txBody>
          <a:bodyPr/>
          <a:lstStyle/>
          <a:p>
            <a:pPr algn="ctr">
              <a:defRPr/>
            </a:pPr>
            <a:r>
              <a:rPr lang="it-IT" sz="4000" b="1" dirty="0"/>
              <a:t>Vignette 3: Calais</a:t>
            </a:r>
          </a:p>
        </p:txBody>
      </p:sp>
      <p:pic>
        <p:nvPicPr>
          <p:cNvPr id="26626" name="Content Placeholder 3" descr="Calais 8.jpg">
            <a:extLst>
              <a:ext uri="{FF2B5EF4-FFF2-40B4-BE49-F238E27FC236}">
                <a16:creationId xmlns:a16="http://schemas.microsoft.com/office/drawing/2014/main" id="{FED6F538-9790-3B2C-7443-3B3A0800D0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r="13472"/>
          <a:stretch>
            <a:fillRect/>
          </a:stretch>
        </p:blipFill>
        <p:spPr>
          <a:xfrm>
            <a:off x="539750" y="1989138"/>
            <a:ext cx="3929063" cy="4291012"/>
          </a:xfrm>
        </p:spPr>
      </p:pic>
      <p:pic>
        <p:nvPicPr>
          <p:cNvPr id="26627" name="Content Placeholder 2" descr="Calais 7.jpg">
            <a:extLst>
              <a:ext uri="{FF2B5EF4-FFF2-40B4-BE49-F238E27FC236}">
                <a16:creationId xmlns:a16="http://schemas.microsoft.com/office/drawing/2014/main" id="{D55D7ED4-8488-4E9E-65B8-A48E041EDFA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r="17848"/>
          <a:stretch>
            <a:fillRect/>
          </a:stretch>
        </p:blipFill>
        <p:spPr>
          <a:xfrm>
            <a:off x="4787900" y="1989138"/>
            <a:ext cx="3836988" cy="429101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>
            <a:extLst>
              <a:ext uri="{FF2B5EF4-FFF2-40B4-BE49-F238E27FC236}">
                <a16:creationId xmlns:a16="http://schemas.microsoft.com/office/drawing/2014/main" id="{242251A6-63A9-44FD-6377-012DF1A7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590550"/>
            <a:ext cx="8229600" cy="8572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000" b="1" dirty="0">
                <a:solidFill>
                  <a:schemeClr val="bg2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Afghan migratory networks</a:t>
            </a:r>
          </a:p>
        </p:txBody>
      </p:sp>
      <p:sp>
        <p:nvSpPr>
          <p:cNvPr id="65538" name="Espace réservé du contenu 2">
            <a:extLst>
              <a:ext uri="{FF2B5EF4-FFF2-40B4-BE49-F238E27FC236}">
                <a16:creationId xmlns:a16="http://schemas.microsoft.com/office/drawing/2014/main" id="{B25054DC-A18D-143F-C3A0-ABA275E6C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811338"/>
            <a:ext cx="8143875" cy="4786312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Afghans are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not mere victims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; they are able to develop efficient responses and adapt to the world system using their social and cultural resources.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Afghan migratory networks form a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transnational system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; displacement and dispersion are not only a response to war and poverty, but may be a strategy</a:t>
            </a:r>
            <a:r>
              <a:rPr lang="en-US" altLang="en-CH" sz="2000" i="1">
                <a:latin typeface="Calibri" panose="020F0502020204030204" pitchFamily="34" charset="0"/>
                <a:ea typeface="宋体" panose="02010600030101010101" pitchFamily="2" charset="-122"/>
              </a:rPr>
              <a:t>.</a:t>
            </a:r>
            <a:endParaRPr lang="en-US" altLang="en-CH" sz="20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1200"/>
              </a:spcBef>
            </a:pP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Afghan case 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partially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blurs the boundary between forced and voluntary migration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: the strategies of people labeled as refugees and those of economic migrants are often similar; refugees and other types of migrants share a number of social features; individuals may belong to several categories at a time or successively.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international refugee regime 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promotes solutions that are based on the idea that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movements must stop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; for Afghans,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mobility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 may be seen by contrast as a </a:t>
            </a:r>
            <a:r>
              <a:rPr lang="en-US" altLang="en-CH" sz="20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key-livelihood strategy</a:t>
            </a:r>
            <a:r>
              <a:rPr lang="en-US" altLang="en-CH" sz="2000" i="1"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spcBef>
                <a:spcPts val="900"/>
              </a:spcBef>
            </a:pPr>
            <a:endParaRPr lang="en-US" altLang="en-CH" sz="20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>
            <a:extLst>
              <a:ext uri="{FF2B5EF4-FFF2-40B4-BE49-F238E27FC236}">
                <a16:creationId xmlns:a16="http://schemas.microsoft.com/office/drawing/2014/main" id="{5FAFDF86-99A2-2041-38A3-EA51BE7B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4375"/>
            <a:ext cx="8229600" cy="1143000"/>
          </a:xfrm>
        </p:spPr>
        <p:txBody>
          <a:bodyPr/>
          <a:lstStyle/>
          <a:p>
            <a:pPr algn="ctr" eaLnBrk="1" hangingPunct="1"/>
            <a:r>
              <a:rPr lang="en-GB" altLang="en-CH" sz="4000" b="1">
                <a:solidFill>
                  <a:srgbClr val="21B2C9"/>
                </a:solidFill>
                <a:ea typeface="ＭＳ Ｐゴシック" panose="020B0600070205080204" pitchFamily="34" charset="-128"/>
              </a:rPr>
              <a:t>Definition</a:t>
            </a:r>
            <a:r>
              <a:rPr lang="fr-CH" altLang="en-CH" sz="4000" b="1">
                <a:solidFill>
                  <a:srgbClr val="21B2C9"/>
                </a:solidFill>
                <a:ea typeface="ＭＳ Ｐゴシック" panose="020B0600070205080204" pitchFamily="34" charset="-128"/>
              </a:rPr>
              <a:t> of a </a:t>
            </a:r>
            <a:r>
              <a:rPr lang="en-GB" altLang="en-CH" sz="4000" b="1">
                <a:solidFill>
                  <a:srgbClr val="21B2C9"/>
                </a:solidFill>
                <a:ea typeface="ＭＳ Ｐゴシック" panose="020B0600070205080204" pitchFamily="34" charset="-128"/>
              </a:rPr>
              <a:t>refugee</a:t>
            </a:r>
            <a:br>
              <a:rPr lang="fr-CH" altLang="en-CH">
                <a:solidFill>
                  <a:srgbClr val="21B2C9"/>
                </a:solidFill>
                <a:ea typeface="ＭＳ Ｐゴシック" panose="020B0600070205080204" pitchFamily="34" charset="-128"/>
              </a:rPr>
            </a:br>
            <a:r>
              <a:rPr lang="en-US" altLang="en-CH" sz="1600">
                <a:solidFill>
                  <a:srgbClr val="21B2C9"/>
                </a:solidFill>
                <a:ea typeface="ＭＳ Ｐゴシック" panose="020B0600070205080204" pitchFamily="34" charset="-128"/>
              </a:rPr>
              <a:t>1951 United Nations Convention Relating to the Status of Refugees</a:t>
            </a:r>
            <a:endParaRPr lang="fr-CH" altLang="en-CH" sz="1600">
              <a:solidFill>
                <a:srgbClr val="21B2C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8434" name="Espace réservé du contenu 2">
            <a:extLst>
              <a:ext uri="{FF2B5EF4-FFF2-40B4-BE49-F238E27FC236}">
                <a16:creationId xmlns:a16="http://schemas.microsoft.com/office/drawing/2014/main" id="{6A8581CA-E7D5-03F7-DEE8-AC4A7431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8" y="1928813"/>
            <a:ext cx="7829550" cy="41751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en-US" altLang="en-CH" sz="24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indent="0" algn="just" eaLnBrk="1" hangingPunct="1">
              <a:lnSpc>
                <a:spcPct val="90000"/>
              </a:lnSpc>
              <a:spcBef>
                <a:spcPct val="0"/>
              </a:spcBef>
              <a:buFont typeface="Wingdings 2" pitchFamily="2" charset="2"/>
              <a:buNone/>
            </a:pPr>
            <a:r>
              <a:rPr lang="en-US" altLang="en-CH" sz="24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 person who owing to a </a:t>
            </a:r>
            <a:r>
              <a:rPr lang="en-US" altLang="en-CH" sz="24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well-founded fear of being persecuted </a:t>
            </a:r>
            <a:r>
              <a:rPr lang="en-US" altLang="en-CH" sz="24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for reasons of race, religion, nationality, membership of a particular social group or political opinion, is </a:t>
            </a:r>
            <a:r>
              <a:rPr lang="en-US" altLang="en-CH" sz="24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outside the country of his nationality </a:t>
            </a:r>
            <a:r>
              <a:rPr lang="en-US" altLang="en-CH" sz="24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 is </a:t>
            </a:r>
            <a:r>
              <a:rPr lang="en-US" altLang="en-CH" sz="24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unable or</a:t>
            </a:r>
            <a:r>
              <a:rPr lang="en-US" altLang="en-CH" sz="24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owing to such fear, is </a:t>
            </a:r>
            <a:r>
              <a:rPr lang="en-US" altLang="en-CH" sz="24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unwilling to avail himself of the protection of that country</a:t>
            </a:r>
            <a:r>
              <a:rPr lang="en-US" altLang="en-CH" sz="24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.</a:t>
            </a:r>
          </a:p>
          <a:p>
            <a:pPr algn="ctr" eaLnBrk="1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Font typeface="Wingdings 2" pitchFamily="2" charset="2"/>
              <a:buNone/>
            </a:pPr>
            <a:r>
              <a:rPr lang="en-US" altLang="en-CH" sz="2200" b="1" dirty="0">
                <a:solidFill>
                  <a:srgbClr val="21B2C9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Durable solutions promoted by the UNHCR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CH" sz="2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Voluntary </a:t>
            </a:r>
            <a:r>
              <a:rPr lang="en-US" altLang="en-CH" sz="22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repatriation</a:t>
            </a:r>
            <a:r>
              <a:rPr lang="en-US" altLang="en-CH" sz="2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to the country of origin;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CH" sz="2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Local </a:t>
            </a:r>
            <a:r>
              <a:rPr lang="en-US" altLang="en-CH" sz="22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integration</a:t>
            </a:r>
            <a:r>
              <a:rPr lang="en-US" altLang="en-CH" sz="2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into the country of asylum;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CH" sz="2200" b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Resettlement</a:t>
            </a:r>
            <a:r>
              <a:rPr lang="en-US" altLang="en-CH" sz="2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to a third country.</a:t>
            </a:r>
            <a:endParaRPr lang="fr-CH" altLang="en-CH" sz="22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buFont typeface="Wingdings 2" pitchFamily="2" charset="2"/>
              <a:buNone/>
            </a:pPr>
            <a:endParaRPr lang="fr-CH" altLang="en-CH" sz="24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2">
            <a:extLst>
              <a:ext uri="{FF2B5EF4-FFF2-40B4-BE49-F238E27FC236}">
                <a16:creationId xmlns:a16="http://schemas.microsoft.com/office/drawing/2014/main" id="{612FBF7D-6DAB-C6F2-11A0-239F846AB3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638" y="1231900"/>
          <a:ext cx="7518400" cy="500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10200" imgH="3454400" progId="Excel.Sheet.8">
                  <p:embed/>
                </p:oleObj>
              </mc:Choice>
              <mc:Fallback>
                <p:oleObj name="Worksheet" r:id="rId3" imgW="5410200" imgH="34544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1231900"/>
                        <a:ext cx="7518400" cy="500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2">
            <a:extLst>
              <a:ext uri="{FF2B5EF4-FFF2-40B4-BE49-F238E27FC236}">
                <a16:creationId xmlns:a16="http://schemas.microsoft.com/office/drawing/2014/main" id="{DEDFC3D2-5CF2-F2D9-DF9D-F43F463BA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813" y="1606550"/>
          <a:ext cx="7839075" cy="419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27700" imgH="3149600" progId="Excel.Sheet.8">
                  <p:embed/>
                </p:oleObj>
              </mc:Choice>
              <mc:Fallback>
                <p:oleObj name="Worksheet" r:id="rId3" imgW="5727700" imgH="31496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1606550"/>
                        <a:ext cx="7839075" cy="419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2">
            <a:extLst>
              <a:ext uri="{FF2B5EF4-FFF2-40B4-BE49-F238E27FC236}">
                <a16:creationId xmlns:a16="http://schemas.microsoft.com/office/drawing/2014/main" id="{15F54B13-32F7-2A65-F749-C46A9FDA3F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4375" y="1677988"/>
          <a:ext cx="7839075" cy="419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27700" imgH="3149600" progId="Excel.Sheet.8">
                  <p:embed/>
                </p:oleObj>
              </mc:Choice>
              <mc:Fallback>
                <p:oleObj name="Worksheet" r:id="rId3" imgW="5727700" imgH="31496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677988"/>
                        <a:ext cx="7839075" cy="419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>
            <a:extLst>
              <a:ext uri="{FF2B5EF4-FFF2-40B4-BE49-F238E27FC236}">
                <a16:creationId xmlns:a16="http://schemas.microsoft.com/office/drawing/2014/main" id="{92FBF6A8-68D1-39E6-72CC-92ADA4FF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500" b="1" dirty="0">
                <a:solidFill>
                  <a:schemeClr val="bg2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The transnational turn</a:t>
            </a:r>
          </a:p>
        </p:txBody>
      </p:sp>
      <p:sp>
        <p:nvSpPr>
          <p:cNvPr id="30722" name="Espace réservé du contenu 2">
            <a:extLst>
              <a:ext uri="{FF2B5EF4-FFF2-40B4-BE49-F238E27FC236}">
                <a16:creationId xmlns:a16="http://schemas.microsoft.com/office/drawing/2014/main" id="{56979522-CD13-9D52-C2DD-569CE4C52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143125"/>
            <a:ext cx="8229600" cy="4389438"/>
          </a:xfrm>
        </p:spPr>
        <p:txBody>
          <a:bodyPr/>
          <a:lstStyle/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Migration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is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no more a linear movement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between </a:t>
            </a:r>
            <a:r>
              <a:rPr lang="fr-CH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 point of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departure</a:t>
            </a:r>
            <a:r>
              <a:rPr lang="fr-CH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and a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point of arrival</a:t>
            </a:r>
            <a:r>
              <a:rPr lang="fr-CH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;</a:t>
            </a:r>
          </a:p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It is a more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complex circulation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an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ongoing movement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between two or more social spaces; </a:t>
            </a:r>
          </a:p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People maintain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multiple ties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using improved global transportation and telecommunication technologies;</a:t>
            </a:r>
          </a:p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 congruence of 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social space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and</a:t>
            </a: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territory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is blurred;</a:t>
            </a:r>
          </a:p>
          <a:p>
            <a:pPr eaLnBrk="1" hangingPunct="1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altLang="en-CH" b="1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Transnational social networks </a:t>
            </a:r>
            <a:r>
              <a:rPr lang="en-GB" altLang="en-CH" i="1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as systems.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F742D66D-D303-55B9-8B21-9051EDD6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1371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400" b="1" dirty="0">
                <a:solidFill>
                  <a:schemeClr val="bg2">
                    <a:lumMod val="50000"/>
                  </a:schemeClr>
                </a:solidFill>
                <a:ea typeface="+mj-ea"/>
                <a:cs typeface="+mj-cs"/>
              </a:rPr>
              <a:t>Economic theories of migration</a:t>
            </a:r>
          </a:p>
        </p:txBody>
      </p:sp>
      <p:sp>
        <p:nvSpPr>
          <p:cNvPr id="32770" name="Espace réservé du contenu 2">
            <a:extLst>
              <a:ext uri="{FF2B5EF4-FFF2-40B4-BE49-F238E27FC236}">
                <a16:creationId xmlns:a16="http://schemas.microsoft.com/office/drawing/2014/main" id="{980F6231-D2BF-27F0-C029-A93FCE59C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696200" cy="4572000"/>
          </a:xfrm>
        </p:spPr>
        <p:txBody>
          <a:bodyPr/>
          <a:lstStyle/>
          <a:p>
            <a:pPr eaLnBrk="1" hangingPunct="1">
              <a:buClr>
                <a:srgbClr val="21B2C9"/>
              </a:buClr>
              <a:buFont typeface="Arial" panose="020B0604020202020204" pitchFamily="34" charset="0"/>
              <a:buChar char="•"/>
            </a:pPr>
            <a:r>
              <a:rPr lang="en-US" altLang="en-CH" sz="22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Neoclassical economics of migration</a:t>
            </a:r>
            <a:r>
              <a:rPr lang="fr-FR" altLang="en-CH" sz="2200" i="1">
                <a:latin typeface="Calibri" panose="020F0502020204030204" pitchFamily="34" charset="0"/>
                <a:ea typeface="ＭＳ Ｐゴシック" panose="020B0600070205080204" pitchFamily="34" charset="-128"/>
              </a:rPr>
              <a:t>: </a:t>
            </a:r>
            <a:r>
              <a:rPr lang="en-US" altLang="en-CH" sz="2200" i="1">
                <a:latin typeface="Calibri" panose="020F0502020204030204" pitchFamily="34" charset="0"/>
                <a:ea typeface="ＭＳ Ｐゴシック" panose="020B0600070205080204" pitchFamily="34" charset="-128"/>
              </a:rPr>
              <a:t>international migration is caused by geographic differences in the supply of and demand for labor (macro level); individual rational actors decide to migrate because a cost-benefit calculation leads them to expect a positive net return (micro level).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Clr>
                <a:srgbClr val="21B2C9"/>
              </a:buClr>
              <a:buFont typeface="Arial" panose="020B0604020202020204" pitchFamily="34" charset="0"/>
              <a:buChar char="•"/>
            </a:pPr>
            <a:r>
              <a:rPr lang="en-US" altLang="en-CH" sz="2200" b="1" i="1">
                <a:latin typeface="Calibri" panose="020F0502020204030204" pitchFamily="34" charset="0"/>
                <a:ea typeface="ＭＳ Ｐゴシック" panose="020B0600070205080204" pitchFamily="34" charset="-128"/>
              </a:rPr>
              <a:t>The new economics of migration: </a:t>
            </a:r>
            <a:r>
              <a:rPr lang="en-US" altLang="en-CH" sz="2200" i="1">
                <a:latin typeface="Calibri" panose="020F0502020204030204" pitchFamily="34" charset="0"/>
                <a:ea typeface="ＭＳ Ｐゴシック" panose="020B0600070205080204" pitchFamily="34" charset="-128"/>
              </a:rPr>
              <a:t>migration decisions are not made by isolated individuals, but by larger units of related people, typically households or extended families; the goal is not so much to maximize expected income, but to minimize risks by diversifying the allocation of household resources.</a:t>
            </a:r>
            <a:endParaRPr lang="fr-FR" altLang="en-CH" sz="2200" i="1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4434</TotalTime>
  <Words>885</Words>
  <Application>Microsoft Macintosh PowerPoint</Application>
  <PresentationFormat>Presentazione su schermo (4:3)</PresentationFormat>
  <Paragraphs>81</Paragraphs>
  <Slides>32</Slides>
  <Notes>18</Notes>
  <HiddenSlides>0</HiddenSlides>
  <MMClips>0</MMClips>
  <ScaleCrop>false</ScaleCrop>
  <HeadingPairs>
    <vt:vector size="10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Collegamenti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32</vt:i4>
      </vt:variant>
    </vt:vector>
  </HeadingPairs>
  <TitlesOfParts>
    <vt:vector size="41" baseType="lpstr">
      <vt:lpstr>Arial</vt:lpstr>
      <vt:lpstr>Calibri</vt:lpstr>
      <vt:lpstr>Constantia</vt:lpstr>
      <vt:lpstr>Wingdings 2</vt:lpstr>
      <vt:lpstr>Débit</vt:lpstr>
      <vt:lpstr>???</vt:lpstr>
      <vt:lpstr>Worksheet</vt:lpstr>
      <vt:lpstr>Document</vt:lpstr>
      <vt:lpstr>Picture</vt:lpstr>
      <vt:lpstr> Afghani senza frontiere</vt:lpstr>
      <vt:lpstr>Presentazione standard di PowerPoint</vt:lpstr>
      <vt:lpstr>Afghanistan  a marginal place; a crisis with global repercussions</vt:lpstr>
      <vt:lpstr>Definition of a refugee 1951 United Nations Convention Relating to the Status of Refugees</vt:lpstr>
      <vt:lpstr>Presentazione standard di PowerPoint</vt:lpstr>
      <vt:lpstr>Presentazione standard di PowerPoint</vt:lpstr>
      <vt:lpstr>Presentazione standard di PowerPoint</vt:lpstr>
      <vt:lpstr>The transnational turn</vt:lpstr>
      <vt:lpstr>Economic theories of migration</vt:lpstr>
      <vt:lpstr>Three main theses</vt:lpstr>
      <vt:lpstr>Methodological implications </vt:lpstr>
      <vt:lpstr>Policy implications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Vignette 1: Lesbos &amp; Patras</vt:lpstr>
      <vt:lpstr>Vignette 2: Friuli</vt:lpstr>
      <vt:lpstr>Vignette 3: Calais</vt:lpstr>
      <vt:lpstr>Afghan migratory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Aless</dc:creator>
  <cp:lastModifiedBy>ALTIN ROBERTA</cp:lastModifiedBy>
  <cp:revision>276</cp:revision>
  <dcterms:created xsi:type="dcterms:W3CDTF">2014-03-26T17:11:45Z</dcterms:created>
  <dcterms:modified xsi:type="dcterms:W3CDTF">2023-11-17T16:15:43Z</dcterms:modified>
</cp:coreProperties>
</file>