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78" r:id="rId2"/>
    <p:sldId id="485" r:id="rId3"/>
    <p:sldId id="484" r:id="rId4"/>
    <p:sldId id="449" r:id="rId5"/>
    <p:sldId id="445" r:id="rId6"/>
    <p:sldId id="486" r:id="rId7"/>
    <p:sldId id="289" r:id="rId8"/>
    <p:sldId id="457" r:id="rId9"/>
    <p:sldId id="456" r:id="rId10"/>
    <p:sldId id="479" r:id="rId11"/>
    <p:sldId id="492" r:id="rId12"/>
    <p:sldId id="493" r:id="rId13"/>
    <p:sldId id="489" r:id="rId14"/>
    <p:sldId id="426" r:id="rId15"/>
    <p:sldId id="490" r:id="rId16"/>
    <p:sldId id="471" r:id="rId17"/>
    <p:sldId id="477" r:id="rId18"/>
    <p:sldId id="472" r:id="rId19"/>
    <p:sldId id="473" r:id="rId20"/>
    <p:sldId id="488" r:id="rId21"/>
    <p:sldId id="279" r:id="rId22"/>
    <p:sldId id="483" r:id="rId23"/>
    <p:sldId id="491" r:id="rId2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2727"/>
    <p:restoredTop sz="94632"/>
  </p:normalViewPr>
  <p:slideViewPr>
    <p:cSldViewPr snapToGrid="0" snapToObjects="1">
      <p:cViewPr varScale="1">
        <p:scale>
          <a:sx n="128" d="100"/>
          <a:sy n="128" d="100"/>
        </p:scale>
        <p:origin x="12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0B3FA9-2422-4479-B70F-CBD3B51F651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09D068A-1096-40CC-8ABA-31B179D55796}">
      <dgm:prSet/>
      <dgm:spPr/>
      <dgm:t>
        <a:bodyPr/>
        <a:lstStyle/>
        <a:p>
          <a:r>
            <a:rPr lang="it-IT"/>
            <a:t>Attraverso il movimento i migranti non solo trasportano ma producono significati simbolici, relazioni sociali, (ri)costruiscono percorsi migratori, appartenenze e comunità di riferimento</a:t>
          </a:r>
          <a:endParaRPr lang="en-US"/>
        </a:p>
      </dgm:t>
    </dgm:pt>
    <dgm:pt modelId="{691E55C2-DC11-4869-A618-884C940807D2}" type="parTrans" cxnId="{CC45CD29-7E8B-4A5B-BC9F-7476ABFD0AC1}">
      <dgm:prSet/>
      <dgm:spPr/>
      <dgm:t>
        <a:bodyPr/>
        <a:lstStyle/>
        <a:p>
          <a:endParaRPr lang="en-US"/>
        </a:p>
      </dgm:t>
    </dgm:pt>
    <dgm:pt modelId="{CE131CCC-2B7A-4379-B077-3FA2A4A63AED}" type="sibTrans" cxnId="{CC45CD29-7E8B-4A5B-BC9F-7476ABFD0AC1}">
      <dgm:prSet/>
      <dgm:spPr/>
      <dgm:t>
        <a:bodyPr/>
        <a:lstStyle/>
        <a:p>
          <a:endParaRPr lang="en-US"/>
        </a:p>
      </dgm:t>
    </dgm:pt>
    <dgm:pt modelId="{A15A60BD-A069-4B87-BDA9-E493C1F199B3}">
      <dgm:prSet/>
      <dgm:spPr/>
      <dgm:t>
        <a:bodyPr/>
        <a:lstStyle/>
        <a:p>
          <a:r>
            <a:rPr lang="it-IT"/>
            <a:t>Transito come forma di socializzazione e soggettivazione</a:t>
          </a:r>
          <a:endParaRPr lang="en-US"/>
        </a:p>
      </dgm:t>
    </dgm:pt>
    <dgm:pt modelId="{0417B952-0814-4590-A3D7-85778A13FD0B}" type="parTrans" cxnId="{BEC73D4C-36A9-4980-8138-94EC99139624}">
      <dgm:prSet/>
      <dgm:spPr/>
      <dgm:t>
        <a:bodyPr/>
        <a:lstStyle/>
        <a:p>
          <a:endParaRPr lang="en-US"/>
        </a:p>
      </dgm:t>
    </dgm:pt>
    <dgm:pt modelId="{8264F87E-46A9-406A-84FB-E4075B692243}" type="sibTrans" cxnId="{BEC73D4C-36A9-4980-8138-94EC99139624}">
      <dgm:prSet/>
      <dgm:spPr/>
      <dgm:t>
        <a:bodyPr/>
        <a:lstStyle/>
        <a:p>
          <a:endParaRPr lang="en-US"/>
        </a:p>
      </dgm:t>
    </dgm:pt>
    <dgm:pt modelId="{C02D99E9-C1F8-483C-8DC2-BF63C4E2E36F}">
      <dgm:prSet/>
      <dgm:spPr/>
      <dgm:t>
        <a:bodyPr/>
        <a:lstStyle/>
        <a:p>
          <a:r>
            <a:rPr lang="it-IT"/>
            <a:t>Luoghi e culture articolati nella mobilità</a:t>
          </a:r>
          <a:endParaRPr lang="en-US"/>
        </a:p>
      </dgm:t>
    </dgm:pt>
    <dgm:pt modelId="{C32FDA59-3F77-4920-8B1F-85C01AB2A00D}" type="parTrans" cxnId="{AAACEAC5-425E-4860-B57D-F37D76F79209}">
      <dgm:prSet/>
      <dgm:spPr/>
      <dgm:t>
        <a:bodyPr/>
        <a:lstStyle/>
        <a:p>
          <a:endParaRPr lang="en-US"/>
        </a:p>
      </dgm:t>
    </dgm:pt>
    <dgm:pt modelId="{9A9CFF86-68EA-4255-A03A-513E943F170F}" type="sibTrans" cxnId="{AAACEAC5-425E-4860-B57D-F37D76F79209}">
      <dgm:prSet/>
      <dgm:spPr/>
      <dgm:t>
        <a:bodyPr/>
        <a:lstStyle/>
        <a:p>
          <a:endParaRPr lang="en-US"/>
        </a:p>
      </dgm:t>
    </dgm:pt>
    <dgm:pt modelId="{7250053B-E45B-45F4-939D-923CAD744F7E}">
      <dgm:prSet/>
      <dgm:spPr/>
      <dgm:t>
        <a:bodyPr/>
        <a:lstStyle/>
        <a:p>
          <a:r>
            <a:rPr lang="it-IT"/>
            <a:t>Quali politiche (e pratiche) per le migrazioni di transito?</a:t>
          </a:r>
          <a:endParaRPr lang="en-US"/>
        </a:p>
      </dgm:t>
    </dgm:pt>
    <dgm:pt modelId="{3F34028A-56A2-461F-8059-DD9EE519F75D}" type="parTrans" cxnId="{E8AC69FF-1448-41A0-BE33-48F272BE4DEA}">
      <dgm:prSet/>
      <dgm:spPr/>
      <dgm:t>
        <a:bodyPr/>
        <a:lstStyle/>
        <a:p>
          <a:endParaRPr lang="en-US"/>
        </a:p>
      </dgm:t>
    </dgm:pt>
    <dgm:pt modelId="{71473831-E80E-42D9-A79C-F3BF3D862817}" type="sibTrans" cxnId="{E8AC69FF-1448-41A0-BE33-48F272BE4DEA}">
      <dgm:prSet/>
      <dgm:spPr/>
      <dgm:t>
        <a:bodyPr/>
        <a:lstStyle/>
        <a:p>
          <a:endParaRPr lang="en-US"/>
        </a:p>
      </dgm:t>
    </dgm:pt>
    <dgm:pt modelId="{FCE31B90-E8ED-AF48-BD6A-AF7A7E91E63A}" type="pres">
      <dgm:prSet presAssocID="{690B3FA9-2422-4479-B70F-CBD3B51F6515}" presName="linear" presStyleCnt="0">
        <dgm:presLayoutVars>
          <dgm:animLvl val="lvl"/>
          <dgm:resizeHandles val="exact"/>
        </dgm:presLayoutVars>
      </dgm:prSet>
      <dgm:spPr/>
    </dgm:pt>
    <dgm:pt modelId="{AE4E551A-C5D8-BA41-BB52-94D9500AE7AC}" type="pres">
      <dgm:prSet presAssocID="{009D068A-1096-40CC-8ABA-31B179D5579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265CC98-03BA-D643-9AF1-BD1939B7EF1A}" type="pres">
      <dgm:prSet presAssocID="{CE131CCC-2B7A-4379-B077-3FA2A4A63AED}" presName="spacer" presStyleCnt="0"/>
      <dgm:spPr/>
    </dgm:pt>
    <dgm:pt modelId="{2639A1DC-B56C-DE49-A066-A8114B4268E3}" type="pres">
      <dgm:prSet presAssocID="{A15A60BD-A069-4B87-BDA9-E493C1F199B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47267EB-A668-A14B-BBD1-47ED7FE25B56}" type="pres">
      <dgm:prSet presAssocID="{8264F87E-46A9-406A-84FB-E4075B692243}" presName="spacer" presStyleCnt="0"/>
      <dgm:spPr/>
    </dgm:pt>
    <dgm:pt modelId="{046B8DD5-6932-1C40-864A-469C09C01C55}" type="pres">
      <dgm:prSet presAssocID="{C02D99E9-C1F8-483C-8DC2-BF63C4E2E36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9294846-FC3A-3C4E-9BBC-FA3406524385}" type="pres">
      <dgm:prSet presAssocID="{9A9CFF86-68EA-4255-A03A-513E943F170F}" presName="spacer" presStyleCnt="0"/>
      <dgm:spPr/>
    </dgm:pt>
    <dgm:pt modelId="{DFDF7DEF-F623-8046-A78C-5526FA1192AB}" type="pres">
      <dgm:prSet presAssocID="{7250053B-E45B-45F4-939D-923CAD744F7E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10AB80F-3ACC-E846-BC8B-5E580EFD17DC}" type="presOf" srcId="{C02D99E9-C1F8-483C-8DC2-BF63C4E2E36F}" destId="{046B8DD5-6932-1C40-864A-469C09C01C55}" srcOrd="0" destOrd="0" presId="urn:microsoft.com/office/officeart/2005/8/layout/vList2"/>
    <dgm:cxn modelId="{7F6B7A1D-0370-6448-96C7-9D5F787E0807}" type="presOf" srcId="{A15A60BD-A069-4B87-BDA9-E493C1F199B3}" destId="{2639A1DC-B56C-DE49-A066-A8114B4268E3}" srcOrd="0" destOrd="0" presId="urn:microsoft.com/office/officeart/2005/8/layout/vList2"/>
    <dgm:cxn modelId="{CC45CD29-7E8B-4A5B-BC9F-7476ABFD0AC1}" srcId="{690B3FA9-2422-4479-B70F-CBD3B51F6515}" destId="{009D068A-1096-40CC-8ABA-31B179D55796}" srcOrd="0" destOrd="0" parTransId="{691E55C2-DC11-4869-A618-884C940807D2}" sibTransId="{CE131CCC-2B7A-4379-B077-3FA2A4A63AED}"/>
    <dgm:cxn modelId="{3C4ECB38-4FAE-954E-A6E1-11D47F3A9952}" type="presOf" srcId="{009D068A-1096-40CC-8ABA-31B179D55796}" destId="{AE4E551A-C5D8-BA41-BB52-94D9500AE7AC}" srcOrd="0" destOrd="0" presId="urn:microsoft.com/office/officeart/2005/8/layout/vList2"/>
    <dgm:cxn modelId="{BEC73D4C-36A9-4980-8138-94EC99139624}" srcId="{690B3FA9-2422-4479-B70F-CBD3B51F6515}" destId="{A15A60BD-A069-4B87-BDA9-E493C1F199B3}" srcOrd="1" destOrd="0" parTransId="{0417B952-0814-4590-A3D7-85778A13FD0B}" sibTransId="{8264F87E-46A9-406A-84FB-E4075B692243}"/>
    <dgm:cxn modelId="{28FC086D-243C-794A-8FA5-3CF5703701D2}" type="presOf" srcId="{690B3FA9-2422-4479-B70F-CBD3B51F6515}" destId="{FCE31B90-E8ED-AF48-BD6A-AF7A7E91E63A}" srcOrd="0" destOrd="0" presId="urn:microsoft.com/office/officeart/2005/8/layout/vList2"/>
    <dgm:cxn modelId="{AAACEAC5-425E-4860-B57D-F37D76F79209}" srcId="{690B3FA9-2422-4479-B70F-CBD3B51F6515}" destId="{C02D99E9-C1F8-483C-8DC2-BF63C4E2E36F}" srcOrd="2" destOrd="0" parTransId="{C32FDA59-3F77-4920-8B1F-85C01AB2A00D}" sibTransId="{9A9CFF86-68EA-4255-A03A-513E943F170F}"/>
    <dgm:cxn modelId="{5BFB7ACA-4CD3-5045-AD7B-1DBCA8110BBC}" type="presOf" srcId="{7250053B-E45B-45F4-939D-923CAD744F7E}" destId="{DFDF7DEF-F623-8046-A78C-5526FA1192AB}" srcOrd="0" destOrd="0" presId="urn:microsoft.com/office/officeart/2005/8/layout/vList2"/>
    <dgm:cxn modelId="{E8AC69FF-1448-41A0-BE33-48F272BE4DEA}" srcId="{690B3FA9-2422-4479-B70F-CBD3B51F6515}" destId="{7250053B-E45B-45F4-939D-923CAD744F7E}" srcOrd="3" destOrd="0" parTransId="{3F34028A-56A2-461F-8059-DD9EE519F75D}" sibTransId="{71473831-E80E-42D9-A79C-F3BF3D862817}"/>
    <dgm:cxn modelId="{4CF8429D-516C-1648-A31C-ED535E7B40E6}" type="presParOf" srcId="{FCE31B90-E8ED-AF48-BD6A-AF7A7E91E63A}" destId="{AE4E551A-C5D8-BA41-BB52-94D9500AE7AC}" srcOrd="0" destOrd="0" presId="urn:microsoft.com/office/officeart/2005/8/layout/vList2"/>
    <dgm:cxn modelId="{A4B440A0-43B4-7C49-BA04-CDCF021B90E1}" type="presParOf" srcId="{FCE31B90-E8ED-AF48-BD6A-AF7A7E91E63A}" destId="{6265CC98-03BA-D643-9AF1-BD1939B7EF1A}" srcOrd="1" destOrd="0" presId="urn:microsoft.com/office/officeart/2005/8/layout/vList2"/>
    <dgm:cxn modelId="{7E1DF4A5-D817-0749-9814-CC680DF1D0CA}" type="presParOf" srcId="{FCE31B90-E8ED-AF48-BD6A-AF7A7E91E63A}" destId="{2639A1DC-B56C-DE49-A066-A8114B4268E3}" srcOrd="2" destOrd="0" presId="urn:microsoft.com/office/officeart/2005/8/layout/vList2"/>
    <dgm:cxn modelId="{EC3DB996-98A8-5745-9E5C-B44CAFD7B521}" type="presParOf" srcId="{FCE31B90-E8ED-AF48-BD6A-AF7A7E91E63A}" destId="{847267EB-A668-A14B-BBD1-47ED7FE25B56}" srcOrd="3" destOrd="0" presId="urn:microsoft.com/office/officeart/2005/8/layout/vList2"/>
    <dgm:cxn modelId="{98DE208F-5790-3D41-A077-5310E364C79E}" type="presParOf" srcId="{FCE31B90-E8ED-AF48-BD6A-AF7A7E91E63A}" destId="{046B8DD5-6932-1C40-864A-469C09C01C55}" srcOrd="4" destOrd="0" presId="urn:microsoft.com/office/officeart/2005/8/layout/vList2"/>
    <dgm:cxn modelId="{B9D55E0B-1385-3641-ACA9-2B67ED7FB15E}" type="presParOf" srcId="{FCE31B90-E8ED-AF48-BD6A-AF7A7E91E63A}" destId="{E9294846-FC3A-3C4E-9BBC-FA3406524385}" srcOrd="5" destOrd="0" presId="urn:microsoft.com/office/officeart/2005/8/layout/vList2"/>
    <dgm:cxn modelId="{DAB33C70-DAED-F44B-AE7E-ACBC698C206A}" type="presParOf" srcId="{FCE31B90-E8ED-AF48-BD6A-AF7A7E91E63A}" destId="{DFDF7DEF-F623-8046-A78C-5526FA1192A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4E551A-C5D8-BA41-BB52-94D9500AE7AC}">
      <dsp:nvSpPr>
        <dsp:cNvPr id="0" name=""/>
        <dsp:cNvSpPr/>
      </dsp:nvSpPr>
      <dsp:spPr>
        <a:xfrm>
          <a:off x="0" y="15081"/>
          <a:ext cx="7556313" cy="989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/>
            <a:t>Attraverso il movimento i migranti non solo trasportano ma producono significati simbolici, relazioni sociali, (ri)costruiscono percorsi migratori, appartenenze e comunità di riferimento</a:t>
          </a:r>
          <a:endParaRPr lang="en-US" sz="1800" kern="1200"/>
        </a:p>
      </dsp:txBody>
      <dsp:txXfrm>
        <a:off x="48319" y="63400"/>
        <a:ext cx="7459675" cy="893182"/>
      </dsp:txXfrm>
    </dsp:sp>
    <dsp:sp modelId="{2639A1DC-B56C-DE49-A066-A8114B4268E3}">
      <dsp:nvSpPr>
        <dsp:cNvPr id="0" name=""/>
        <dsp:cNvSpPr/>
      </dsp:nvSpPr>
      <dsp:spPr>
        <a:xfrm>
          <a:off x="0" y="1056741"/>
          <a:ext cx="7556313" cy="989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/>
            <a:t>Transito come forma di socializzazione e soggettivazione</a:t>
          </a:r>
          <a:endParaRPr lang="en-US" sz="1800" kern="1200"/>
        </a:p>
      </dsp:txBody>
      <dsp:txXfrm>
        <a:off x="48319" y="1105060"/>
        <a:ext cx="7459675" cy="893182"/>
      </dsp:txXfrm>
    </dsp:sp>
    <dsp:sp modelId="{046B8DD5-6932-1C40-864A-469C09C01C55}">
      <dsp:nvSpPr>
        <dsp:cNvPr id="0" name=""/>
        <dsp:cNvSpPr/>
      </dsp:nvSpPr>
      <dsp:spPr>
        <a:xfrm>
          <a:off x="0" y="2098401"/>
          <a:ext cx="7556313" cy="989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/>
            <a:t>Luoghi e culture articolati nella mobilità</a:t>
          </a:r>
          <a:endParaRPr lang="en-US" sz="1800" kern="1200"/>
        </a:p>
      </dsp:txBody>
      <dsp:txXfrm>
        <a:off x="48319" y="2146720"/>
        <a:ext cx="7459675" cy="893182"/>
      </dsp:txXfrm>
    </dsp:sp>
    <dsp:sp modelId="{DFDF7DEF-F623-8046-A78C-5526FA1192AB}">
      <dsp:nvSpPr>
        <dsp:cNvPr id="0" name=""/>
        <dsp:cNvSpPr/>
      </dsp:nvSpPr>
      <dsp:spPr>
        <a:xfrm>
          <a:off x="0" y="3140061"/>
          <a:ext cx="7556313" cy="989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/>
            <a:t>Quali politiche (e pratiche) per le migrazioni di transito?</a:t>
          </a:r>
          <a:endParaRPr lang="en-US" sz="1800" kern="1200"/>
        </a:p>
      </dsp:txBody>
      <dsp:txXfrm>
        <a:off x="48319" y="3188380"/>
        <a:ext cx="7459675" cy="8931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59646-0F0D-264F-9866-F5F2D45FD32E}" type="datetimeFigureOut">
              <a:rPr lang="it-IT" smtClean="0"/>
              <a:t>17/11/23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9FC91-FEC2-AE4B-8855-37F9F0FFA4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0908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59646-0F0D-264F-9866-F5F2D45FD32E}" type="datetimeFigureOut">
              <a:rPr lang="it-IT" smtClean="0"/>
              <a:t>17/11/23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9FC91-FEC2-AE4B-8855-37F9F0FFA4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2015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59646-0F0D-264F-9866-F5F2D45FD32E}" type="datetimeFigureOut">
              <a:rPr lang="it-IT" smtClean="0"/>
              <a:t>17/11/23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9FC91-FEC2-AE4B-8855-37F9F0FFA4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6789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olo e contenuto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4E9BD-8868-2E4B-AFCB-D2127AF9C6D5}" type="datetimeFigureOut">
              <a:rPr lang="it-IT" smtClean="0"/>
              <a:t>17/11/23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C7855-4A2F-A445-B903-A1307F0D4CA1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525518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59646-0F0D-264F-9866-F5F2D45FD32E}" type="datetimeFigureOut">
              <a:rPr lang="it-IT" smtClean="0"/>
              <a:t>17/11/23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9FC91-FEC2-AE4B-8855-37F9F0FFA4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0566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59646-0F0D-264F-9866-F5F2D45FD32E}" type="datetimeFigureOut">
              <a:rPr lang="it-IT" smtClean="0"/>
              <a:t>17/11/23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9FC91-FEC2-AE4B-8855-37F9F0FFA4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2881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59646-0F0D-264F-9866-F5F2D45FD32E}" type="datetimeFigureOut">
              <a:rPr lang="it-IT" smtClean="0"/>
              <a:t>17/11/23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9FC91-FEC2-AE4B-8855-37F9F0FFA4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3656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59646-0F0D-264F-9866-F5F2D45FD32E}" type="datetimeFigureOut">
              <a:rPr lang="it-IT" smtClean="0"/>
              <a:t>17/11/23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9FC91-FEC2-AE4B-8855-37F9F0FFA4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6998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59646-0F0D-264F-9866-F5F2D45FD32E}" type="datetimeFigureOut">
              <a:rPr lang="it-IT" smtClean="0"/>
              <a:t>17/11/23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9FC91-FEC2-AE4B-8855-37F9F0FFA4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7117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59646-0F0D-264F-9866-F5F2D45FD32E}" type="datetimeFigureOut">
              <a:rPr lang="it-IT" smtClean="0"/>
              <a:t>17/11/23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9FC91-FEC2-AE4B-8855-37F9F0FFA4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6434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59646-0F0D-264F-9866-F5F2D45FD32E}" type="datetimeFigureOut">
              <a:rPr lang="it-IT" smtClean="0"/>
              <a:t>17/11/23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9FC91-FEC2-AE4B-8855-37F9F0FFA4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1317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59646-0F0D-264F-9866-F5F2D45FD32E}" type="datetimeFigureOut">
              <a:rPr lang="it-IT" smtClean="0"/>
              <a:t>17/11/23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9FC91-FEC2-AE4B-8855-37F9F0FFA4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3141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59646-0F0D-264F-9866-F5F2D45FD32E}" type="datetimeFigureOut">
              <a:rPr lang="it-IT" smtClean="0"/>
              <a:t>17/11/23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9FC91-FEC2-AE4B-8855-37F9F0FFA4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3750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rderviolence.eu/violence-reports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0060" y="5576887"/>
            <a:ext cx="8183880" cy="6400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/>
              <a:t>Esternalizzazione dei confini UE</a:t>
            </a:r>
            <a:br>
              <a:rPr lang="en-US" sz="2000"/>
            </a:br>
            <a:endParaRPr lang="en-US" sz="200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6EFE6BBE-5E5F-B9BD-812B-CB09E83167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060" y="640080"/>
            <a:ext cx="818388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9281075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73D3EA9-D25A-FC4E-A514-E50FEE3F5F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6948"/>
            <a:ext cx="9143999" cy="705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672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7525133-2232-9FC4-DA73-EBC14C5E44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6901" y="0"/>
            <a:ext cx="5210197" cy="6858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FC0A911-349D-F6B6-2063-D6051971F9CF}"/>
              </a:ext>
            </a:extLst>
          </p:cNvPr>
          <p:cNvSpPr txBox="1"/>
          <p:nvPr/>
        </p:nvSpPr>
        <p:spPr>
          <a:xfrm>
            <a:off x="7710055" y="426027"/>
            <a:ext cx="1330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DATO </a:t>
            </a:r>
          </a:p>
          <a:p>
            <a:r>
              <a:rPr lang="it-IT" dirty="0"/>
              <a:t>NAZIONALE</a:t>
            </a:r>
          </a:p>
        </p:txBody>
      </p:sp>
    </p:spTree>
    <p:extLst>
      <p:ext uri="{BB962C8B-B14F-4D97-AF65-F5344CB8AC3E}">
        <p14:creationId xmlns:p14="http://schemas.microsoft.com/office/powerpoint/2010/main" val="2018569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A4721BF-1B20-8E87-070B-B6465D2626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7751" y="0"/>
            <a:ext cx="55084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642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8CA52CE-1206-3CA0-932D-87E6ECEBC8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0"/>
            <a:ext cx="7772400" cy="281169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B15A43A-63DE-42FE-C72C-F957FF95E3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2629163"/>
            <a:ext cx="7772400" cy="411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927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olo 1"/>
          <p:cNvSpPr>
            <a:spLocks noGrp="1"/>
          </p:cNvSpPr>
          <p:nvPr>
            <p:ph type="title"/>
          </p:nvPr>
        </p:nvSpPr>
        <p:spPr>
          <a:xfrm>
            <a:off x="32229" y="0"/>
            <a:ext cx="8001000" cy="1216025"/>
          </a:xfrm>
        </p:spPr>
        <p:txBody>
          <a:bodyPr/>
          <a:lstStyle/>
          <a:p>
            <a:r>
              <a:rPr lang="it-IT" sz="2800" dirty="0">
                <a:latin typeface="Verdana" charset="0"/>
                <a:ea typeface="ＭＳ Ｐゴシック" charset="0"/>
                <a:cs typeface="ＭＳ Ｐゴシック" charset="0"/>
              </a:rPr>
              <a:t>Friuli Venezia Giulia</a:t>
            </a:r>
            <a:br>
              <a:rPr lang="it-IT" sz="2800" dirty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it-IT" sz="2800" dirty="0">
                <a:latin typeface="Verdana" charset="0"/>
                <a:ea typeface="ＭＳ Ｐゴシック" charset="0"/>
                <a:cs typeface="ＭＳ Ｐゴシック" charset="0"/>
              </a:rPr>
              <a:t>Accoglienza (2017-2021)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0" y="5712122"/>
            <a:ext cx="929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0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CD62205-953B-7C2B-4BD3-6CA4DA61DC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437141"/>
            <a:ext cx="7772400" cy="367470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0CE9D1B-FA44-2983-33DD-137151AC85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5332964"/>
            <a:ext cx="7772400" cy="148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144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34BD264-41F4-1E27-8490-E873190951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017" y="658474"/>
            <a:ext cx="7474226" cy="6078845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1EE804DB-DA50-5C87-514B-98B23FBF7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231222"/>
            <a:ext cx="7886700" cy="1325563"/>
          </a:xfrm>
        </p:spPr>
        <p:txBody>
          <a:bodyPr>
            <a:normAutofit/>
          </a:bodyPr>
          <a:lstStyle/>
          <a:p>
            <a:r>
              <a:rPr lang="it-IT" sz="1800" dirty="0"/>
              <a:t>Minori Stranieri Non Accompagnati</a:t>
            </a:r>
          </a:p>
        </p:txBody>
      </p:sp>
    </p:spTree>
    <p:extLst>
      <p:ext uri="{BB962C8B-B14F-4D97-AF65-F5344CB8AC3E}">
        <p14:creationId xmlns:p14="http://schemas.microsoft.com/office/powerpoint/2010/main" val="12249676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FCA2118-59A2-4310-A4B2-F2CBA821E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40492"/>
            <a:ext cx="9144000" cy="1924333"/>
          </a:xfrm>
          <a:custGeom>
            <a:avLst/>
            <a:gdLst>
              <a:gd name="connsiteX0" fmla="*/ 6189199 w 12192000"/>
              <a:gd name="connsiteY0" fmla="*/ 588 h 1924333"/>
              <a:gd name="connsiteX1" fmla="*/ 6207079 w 12192000"/>
              <a:gd name="connsiteY1" fmla="*/ 2850 h 1924333"/>
              <a:gd name="connsiteX2" fmla="*/ 6285610 w 12192000"/>
              <a:gd name="connsiteY2" fmla="*/ 18131 h 1924333"/>
              <a:gd name="connsiteX3" fmla="*/ 6378008 w 12192000"/>
              <a:gd name="connsiteY3" fmla="*/ 24625 h 1924333"/>
              <a:gd name="connsiteX4" fmla="*/ 6466340 w 12192000"/>
              <a:gd name="connsiteY4" fmla="*/ 21366 h 1924333"/>
              <a:gd name="connsiteX5" fmla="*/ 6553334 w 12192000"/>
              <a:gd name="connsiteY5" fmla="*/ 35307 h 1924333"/>
              <a:gd name="connsiteX6" fmla="*/ 6626068 w 12192000"/>
              <a:gd name="connsiteY6" fmla="*/ 58045 h 1924333"/>
              <a:gd name="connsiteX7" fmla="*/ 6692303 w 12192000"/>
              <a:gd name="connsiteY7" fmla="*/ 91487 h 1924333"/>
              <a:gd name="connsiteX8" fmla="*/ 6733670 w 12192000"/>
              <a:gd name="connsiteY8" fmla="*/ 118130 h 1924333"/>
              <a:gd name="connsiteX9" fmla="*/ 6798016 w 12192000"/>
              <a:gd name="connsiteY9" fmla="*/ 112271 h 1924333"/>
              <a:gd name="connsiteX10" fmla="*/ 6801081 w 12192000"/>
              <a:gd name="connsiteY10" fmla="*/ 114963 h 1924333"/>
              <a:gd name="connsiteX11" fmla="*/ 6819351 w 12192000"/>
              <a:gd name="connsiteY11" fmla="*/ 128825 h 1924333"/>
              <a:gd name="connsiteX12" fmla="*/ 6852732 w 12192000"/>
              <a:gd name="connsiteY12" fmla="*/ 123321 h 1924333"/>
              <a:gd name="connsiteX13" fmla="*/ 6865247 w 12192000"/>
              <a:gd name="connsiteY13" fmla="*/ 128836 h 1924333"/>
              <a:gd name="connsiteX14" fmla="*/ 6905517 w 12192000"/>
              <a:gd name="connsiteY14" fmla="*/ 129265 h 1924333"/>
              <a:gd name="connsiteX15" fmla="*/ 6950286 w 12192000"/>
              <a:gd name="connsiteY15" fmla="*/ 150104 h 1924333"/>
              <a:gd name="connsiteX16" fmla="*/ 7003442 w 12192000"/>
              <a:gd name="connsiteY16" fmla="*/ 136136 h 1924333"/>
              <a:gd name="connsiteX17" fmla="*/ 7160047 w 12192000"/>
              <a:gd name="connsiteY17" fmla="*/ 166721 h 1924333"/>
              <a:gd name="connsiteX18" fmla="*/ 7325604 w 12192000"/>
              <a:gd name="connsiteY18" fmla="*/ 215867 h 1924333"/>
              <a:gd name="connsiteX19" fmla="*/ 7540522 w 12192000"/>
              <a:gd name="connsiteY19" fmla="*/ 239374 h 1924333"/>
              <a:gd name="connsiteX20" fmla="*/ 7612071 w 12192000"/>
              <a:gd name="connsiteY20" fmla="*/ 229553 h 1924333"/>
              <a:gd name="connsiteX21" fmla="*/ 7651995 w 12192000"/>
              <a:gd name="connsiteY21" fmla="*/ 244567 h 1924333"/>
              <a:gd name="connsiteX22" fmla="*/ 7725761 w 12192000"/>
              <a:gd name="connsiteY22" fmla="*/ 258638 h 1924333"/>
              <a:gd name="connsiteX23" fmla="*/ 7823038 w 12192000"/>
              <a:gd name="connsiteY23" fmla="*/ 287078 h 1924333"/>
              <a:gd name="connsiteX24" fmla="*/ 7866405 w 12192000"/>
              <a:gd name="connsiteY24" fmla="*/ 287288 h 1924333"/>
              <a:gd name="connsiteX25" fmla="*/ 7875021 w 12192000"/>
              <a:gd name="connsiteY25" fmla="*/ 288224 h 1924333"/>
              <a:gd name="connsiteX26" fmla="*/ 7875146 w 12192000"/>
              <a:gd name="connsiteY26" fmla="*/ 288614 h 1924333"/>
              <a:gd name="connsiteX27" fmla="*/ 7907443 w 12192000"/>
              <a:gd name="connsiteY27" fmla="*/ 291752 h 1924333"/>
              <a:gd name="connsiteX28" fmla="*/ 7912892 w 12192000"/>
              <a:gd name="connsiteY28" fmla="*/ 294833 h 1924333"/>
              <a:gd name="connsiteX29" fmla="*/ 7946345 w 12192000"/>
              <a:gd name="connsiteY29" fmla="*/ 319359 h 1924333"/>
              <a:gd name="connsiteX30" fmla="*/ 8021238 w 12192000"/>
              <a:gd name="connsiteY30" fmla="*/ 315159 h 1924333"/>
              <a:gd name="connsiteX31" fmla="*/ 8094697 w 12192000"/>
              <a:gd name="connsiteY31" fmla="*/ 351819 h 1924333"/>
              <a:gd name="connsiteX32" fmla="*/ 8155208 w 12192000"/>
              <a:gd name="connsiteY32" fmla="*/ 371168 h 1924333"/>
              <a:gd name="connsiteX33" fmla="*/ 8248472 w 12192000"/>
              <a:gd name="connsiteY33" fmla="*/ 400489 h 1924333"/>
              <a:gd name="connsiteX34" fmla="*/ 8300068 w 12192000"/>
              <a:gd name="connsiteY34" fmla="*/ 405531 h 1924333"/>
              <a:gd name="connsiteX35" fmla="*/ 8356293 w 12192000"/>
              <a:gd name="connsiteY35" fmla="*/ 403328 h 1924333"/>
              <a:gd name="connsiteX36" fmla="*/ 8475838 w 12192000"/>
              <a:gd name="connsiteY36" fmla="*/ 435524 h 1924333"/>
              <a:gd name="connsiteX37" fmla="*/ 8575216 w 12192000"/>
              <a:gd name="connsiteY37" fmla="*/ 450198 h 1924333"/>
              <a:gd name="connsiteX38" fmla="*/ 8588650 w 12192000"/>
              <a:gd name="connsiteY38" fmla="*/ 447070 h 1924333"/>
              <a:gd name="connsiteX39" fmla="*/ 8612184 w 12192000"/>
              <a:gd name="connsiteY39" fmla="*/ 439577 h 1924333"/>
              <a:gd name="connsiteX40" fmla="*/ 8630713 w 12192000"/>
              <a:gd name="connsiteY40" fmla="*/ 433015 h 1924333"/>
              <a:gd name="connsiteX41" fmla="*/ 8704240 w 12192000"/>
              <a:gd name="connsiteY41" fmla="*/ 422865 h 1924333"/>
              <a:gd name="connsiteX42" fmla="*/ 8829513 w 12192000"/>
              <a:gd name="connsiteY42" fmla="*/ 429389 h 1924333"/>
              <a:gd name="connsiteX43" fmla="*/ 9083651 w 12192000"/>
              <a:gd name="connsiteY43" fmla="*/ 390744 h 1924333"/>
              <a:gd name="connsiteX44" fmla="*/ 9371402 w 12192000"/>
              <a:gd name="connsiteY44" fmla="*/ 371809 h 1924333"/>
              <a:gd name="connsiteX45" fmla="*/ 9429586 w 12192000"/>
              <a:gd name="connsiteY45" fmla="*/ 369213 h 1924333"/>
              <a:gd name="connsiteX46" fmla="*/ 9489757 w 12192000"/>
              <a:gd name="connsiteY46" fmla="*/ 377814 h 1924333"/>
              <a:gd name="connsiteX47" fmla="*/ 9516954 w 12192000"/>
              <a:gd name="connsiteY47" fmla="*/ 376991 h 1924333"/>
              <a:gd name="connsiteX48" fmla="*/ 9645588 w 12192000"/>
              <a:gd name="connsiteY48" fmla="*/ 363590 h 1924333"/>
              <a:gd name="connsiteX49" fmla="*/ 9722896 w 12192000"/>
              <a:gd name="connsiteY49" fmla="*/ 360983 h 1924333"/>
              <a:gd name="connsiteX50" fmla="*/ 9752803 w 12192000"/>
              <a:gd name="connsiteY50" fmla="*/ 368492 h 1924333"/>
              <a:gd name="connsiteX51" fmla="*/ 9890305 w 12192000"/>
              <a:gd name="connsiteY51" fmla="*/ 380736 h 1924333"/>
              <a:gd name="connsiteX52" fmla="*/ 9939767 w 12192000"/>
              <a:gd name="connsiteY52" fmla="*/ 377776 h 1924333"/>
              <a:gd name="connsiteX53" fmla="*/ 9944355 w 12192000"/>
              <a:gd name="connsiteY53" fmla="*/ 377352 h 1924333"/>
              <a:gd name="connsiteX54" fmla="*/ 9953719 w 12192000"/>
              <a:gd name="connsiteY54" fmla="*/ 375642 h 1924333"/>
              <a:gd name="connsiteX55" fmla="*/ 9955809 w 12192000"/>
              <a:gd name="connsiteY55" fmla="*/ 376294 h 1924333"/>
              <a:gd name="connsiteX56" fmla="*/ 10032710 w 12192000"/>
              <a:gd name="connsiteY56" fmla="*/ 394940 h 1924333"/>
              <a:gd name="connsiteX57" fmla="*/ 10049925 w 12192000"/>
              <a:gd name="connsiteY57" fmla="*/ 404971 h 1924333"/>
              <a:gd name="connsiteX58" fmla="*/ 10112671 w 12192000"/>
              <a:gd name="connsiteY58" fmla="*/ 414549 h 1924333"/>
              <a:gd name="connsiteX59" fmla="*/ 10170853 w 12192000"/>
              <a:gd name="connsiteY59" fmla="*/ 435168 h 1924333"/>
              <a:gd name="connsiteX60" fmla="*/ 10290184 w 12192000"/>
              <a:gd name="connsiteY60" fmla="*/ 448123 h 1924333"/>
              <a:gd name="connsiteX61" fmla="*/ 10320158 w 12192000"/>
              <a:gd name="connsiteY61" fmla="*/ 458352 h 1924333"/>
              <a:gd name="connsiteX62" fmla="*/ 10321815 w 12192000"/>
              <a:gd name="connsiteY62" fmla="*/ 463087 h 1924333"/>
              <a:gd name="connsiteX63" fmla="*/ 10373742 w 12192000"/>
              <a:gd name="connsiteY63" fmla="*/ 464538 h 1924333"/>
              <a:gd name="connsiteX64" fmla="*/ 10428532 w 12192000"/>
              <a:gd name="connsiteY64" fmla="*/ 492504 h 1924333"/>
              <a:gd name="connsiteX65" fmla="*/ 10466490 w 12192000"/>
              <a:gd name="connsiteY65" fmla="*/ 517759 h 1924333"/>
              <a:gd name="connsiteX66" fmla="*/ 10466675 w 12192000"/>
              <a:gd name="connsiteY66" fmla="*/ 522076 h 1924333"/>
              <a:gd name="connsiteX67" fmla="*/ 10470309 w 12192000"/>
              <a:gd name="connsiteY67" fmla="*/ 522792 h 1924333"/>
              <a:gd name="connsiteX68" fmla="*/ 10474138 w 12192000"/>
              <a:gd name="connsiteY68" fmla="*/ 519761 h 1924333"/>
              <a:gd name="connsiteX69" fmla="*/ 10501100 w 12192000"/>
              <a:gd name="connsiteY69" fmla="*/ 528263 h 1924333"/>
              <a:gd name="connsiteX70" fmla="*/ 10502395 w 12192000"/>
              <a:gd name="connsiteY70" fmla="*/ 536393 h 1924333"/>
              <a:gd name="connsiteX71" fmla="*/ 10689496 w 12192000"/>
              <a:gd name="connsiteY71" fmla="*/ 560233 h 1924333"/>
              <a:gd name="connsiteX72" fmla="*/ 10788736 w 12192000"/>
              <a:gd name="connsiteY72" fmla="*/ 613188 h 1924333"/>
              <a:gd name="connsiteX73" fmla="*/ 10819747 w 12192000"/>
              <a:gd name="connsiteY73" fmla="*/ 621351 h 1924333"/>
              <a:gd name="connsiteX74" fmla="*/ 10864632 w 12192000"/>
              <a:gd name="connsiteY74" fmla="*/ 644858 h 1924333"/>
              <a:gd name="connsiteX75" fmla="*/ 10929407 w 12192000"/>
              <a:gd name="connsiteY75" fmla="*/ 652945 h 1924333"/>
              <a:gd name="connsiteX76" fmla="*/ 10979412 w 12192000"/>
              <a:gd name="connsiteY76" fmla="*/ 654217 h 1924333"/>
              <a:gd name="connsiteX77" fmla="*/ 11006959 w 12192000"/>
              <a:gd name="connsiteY77" fmla="*/ 657017 h 1924333"/>
              <a:gd name="connsiteX78" fmla="*/ 11077038 w 12192000"/>
              <a:gd name="connsiteY78" fmla="*/ 668487 h 1924333"/>
              <a:gd name="connsiteX79" fmla="*/ 11157850 w 12192000"/>
              <a:gd name="connsiteY79" fmla="*/ 693164 h 1924333"/>
              <a:gd name="connsiteX80" fmla="*/ 11175276 w 12192000"/>
              <a:gd name="connsiteY80" fmla="*/ 697243 h 1924333"/>
              <a:gd name="connsiteX81" fmla="*/ 11191131 w 12192000"/>
              <a:gd name="connsiteY81" fmla="*/ 696085 h 1924333"/>
              <a:gd name="connsiteX82" fmla="*/ 11195573 w 12192000"/>
              <a:gd name="connsiteY82" fmla="*/ 691751 h 1924333"/>
              <a:gd name="connsiteX83" fmla="*/ 11205299 w 12192000"/>
              <a:gd name="connsiteY83" fmla="*/ 693247 h 1924333"/>
              <a:gd name="connsiteX84" fmla="*/ 11223770 w 12192000"/>
              <a:gd name="connsiteY84" fmla="*/ 690335 h 1924333"/>
              <a:gd name="connsiteX85" fmla="*/ 11292119 w 12192000"/>
              <a:gd name="connsiteY85" fmla="*/ 713311 h 1924333"/>
              <a:gd name="connsiteX86" fmla="*/ 11435379 w 12192000"/>
              <a:gd name="connsiteY86" fmla="*/ 758519 h 1924333"/>
              <a:gd name="connsiteX87" fmla="*/ 11604406 w 12192000"/>
              <a:gd name="connsiteY87" fmla="*/ 810476 h 1924333"/>
              <a:gd name="connsiteX88" fmla="*/ 11652155 w 12192000"/>
              <a:gd name="connsiteY88" fmla="*/ 825109 h 1924333"/>
              <a:gd name="connsiteX89" fmla="*/ 11654192 w 12192000"/>
              <a:gd name="connsiteY89" fmla="*/ 827301 h 1924333"/>
              <a:gd name="connsiteX90" fmla="*/ 11676599 w 12192000"/>
              <a:gd name="connsiteY90" fmla="*/ 846628 h 1924333"/>
              <a:gd name="connsiteX91" fmla="*/ 11775168 w 12192000"/>
              <a:gd name="connsiteY91" fmla="*/ 890664 h 1924333"/>
              <a:gd name="connsiteX92" fmla="*/ 11826341 w 12192000"/>
              <a:gd name="connsiteY92" fmla="*/ 877558 h 1924333"/>
              <a:gd name="connsiteX93" fmla="*/ 11879068 w 12192000"/>
              <a:gd name="connsiteY93" fmla="*/ 874038 h 1924333"/>
              <a:gd name="connsiteX94" fmla="*/ 11889563 w 12192000"/>
              <a:gd name="connsiteY94" fmla="*/ 878619 h 1924333"/>
              <a:gd name="connsiteX95" fmla="*/ 12016613 w 12192000"/>
              <a:gd name="connsiteY95" fmla="*/ 886111 h 1924333"/>
              <a:gd name="connsiteX96" fmla="*/ 12108292 w 12192000"/>
              <a:gd name="connsiteY96" fmla="*/ 868500 h 1924333"/>
              <a:gd name="connsiteX97" fmla="*/ 12182910 w 12192000"/>
              <a:gd name="connsiteY97" fmla="*/ 882003 h 1924333"/>
              <a:gd name="connsiteX98" fmla="*/ 12192000 w 12192000"/>
              <a:gd name="connsiteY98" fmla="*/ 884778 h 1924333"/>
              <a:gd name="connsiteX99" fmla="*/ 12192000 w 12192000"/>
              <a:gd name="connsiteY99" fmla="*/ 1610315 h 1924333"/>
              <a:gd name="connsiteX100" fmla="*/ 12191998 w 12192000"/>
              <a:gd name="connsiteY100" fmla="*/ 1610315 h 1924333"/>
              <a:gd name="connsiteX101" fmla="*/ 12191998 w 12192000"/>
              <a:gd name="connsiteY101" fmla="*/ 1924333 h 1924333"/>
              <a:gd name="connsiteX102" fmla="*/ 0 w 12192000"/>
              <a:gd name="connsiteY102" fmla="*/ 1924333 h 1924333"/>
              <a:gd name="connsiteX103" fmla="*/ 0 w 12192000"/>
              <a:gd name="connsiteY103" fmla="*/ 505159 h 1924333"/>
              <a:gd name="connsiteX104" fmla="*/ 5722 w 12192000"/>
              <a:gd name="connsiteY104" fmla="*/ 508889 h 1924333"/>
              <a:gd name="connsiteX105" fmla="*/ 38476 w 12192000"/>
              <a:gd name="connsiteY105" fmla="*/ 524137 h 1924333"/>
              <a:gd name="connsiteX106" fmla="*/ 192883 w 12192000"/>
              <a:gd name="connsiteY106" fmla="*/ 545272 h 1924333"/>
              <a:gd name="connsiteX107" fmla="*/ 343710 w 12192000"/>
              <a:gd name="connsiteY107" fmla="*/ 565029 h 1924333"/>
              <a:gd name="connsiteX108" fmla="*/ 471066 w 12192000"/>
              <a:gd name="connsiteY108" fmla="*/ 549837 h 1924333"/>
              <a:gd name="connsiteX109" fmla="*/ 617333 w 12192000"/>
              <a:gd name="connsiteY109" fmla="*/ 526428 h 1924333"/>
              <a:gd name="connsiteX110" fmla="*/ 725203 w 12192000"/>
              <a:gd name="connsiteY110" fmla="*/ 523793 h 1924333"/>
              <a:gd name="connsiteX111" fmla="*/ 788494 w 12192000"/>
              <a:gd name="connsiteY111" fmla="*/ 505799 h 1924333"/>
              <a:gd name="connsiteX112" fmla="*/ 885977 w 12192000"/>
              <a:gd name="connsiteY112" fmla="*/ 526585 h 1924333"/>
              <a:gd name="connsiteX113" fmla="*/ 932142 w 12192000"/>
              <a:gd name="connsiteY113" fmla="*/ 528005 h 1924333"/>
              <a:gd name="connsiteX114" fmla="*/ 1090404 w 12192000"/>
              <a:gd name="connsiteY114" fmla="*/ 498299 h 1924333"/>
              <a:gd name="connsiteX115" fmla="*/ 1188628 w 12192000"/>
              <a:gd name="connsiteY115" fmla="*/ 483151 h 1924333"/>
              <a:gd name="connsiteX116" fmla="*/ 1316247 w 12192000"/>
              <a:gd name="connsiteY116" fmla="*/ 425979 h 1924333"/>
              <a:gd name="connsiteX117" fmla="*/ 1357712 w 12192000"/>
              <a:gd name="connsiteY117" fmla="*/ 416549 h 1924333"/>
              <a:gd name="connsiteX118" fmla="*/ 1425921 w 12192000"/>
              <a:gd name="connsiteY118" fmla="*/ 413953 h 1924333"/>
              <a:gd name="connsiteX119" fmla="*/ 1503817 w 12192000"/>
              <a:gd name="connsiteY119" fmla="*/ 380457 h 1924333"/>
              <a:gd name="connsiteX120" fmla="*/ 1639196 w 12192000"/>
              <a:gd name="connsiteY120" fmla="*/ 372785 h 1924333"/>
              <a:gd name="connsiteX121" fmla="*/ 1705606 w 12192000"/>
              <a:gd name="connsiteY121" fmla="*/ 359023 h 1924333"/>
              <a:gd name="connsiteX122" fmla="*/ 1813011 w 12192000"/>
              <a:gd name="connsiteY122" fmla="*/ 331023 h 1924333"/>
              <a:gd name="connsiteX123" fmla="*/ 1831380 w 12192000"/>
              <a:gd name="connsiteY123" fmla="*/ 341307 h 1924333"/>
              <a:gd name="connsiteX124" fmla="*/ 1858612 w 12192000"/>
              <a:gd name="connsiteY124" fmla="*/ 326777 h 1924333"/>
              <a:gd name="connsiteX125" fmla="*/ 1880661 w 12192000"/>
              <a:gd name="connsiteY125" fmla="*/ 335987 h 1924333"/>
              <a:gd name="connsiteX126" fmla="*/ 1941495 w 12192000"/>
              <a:gd name="connsiteY126" fmla="*/ 310792 h 1924333"/>
              <a:gd name="connsiteX127" fmla="*/ 1995402 w 12192000"/>
              <a:gd name="connsiteY127" fmla="*/ 305480 h 1924333"/>
              <a:gd name="connsiteX128" fmla="*/ 2223864 w 12192000"/>
              <a:gd name="connsiteY128" fmla="*/ 266118 h 1924333"/>
              <a:gd name="connsiteX129" fmla="*/ 2418043 w 12192000"/>
              <a:gd name="connsiteY129" fmla="*/ 215314 h 1924333"/>
              <a:gd name="connsiteX130" fmla="*/ 2558461 w 12192000"/>
              <a:gd name="connsiteY130" fmla="*/ 168193 h 1924333"/>
              <a:gd name="connsiteX131" fmla="*/ 2595535 w 12192000"/>
              <a:gd name="connsiteY131" fmla="*/ 158548 h 1924333"/>
              <a:gd name="connsiteX132" fmla="*/ 2626942 w 12192000"/>
              <a:gd name="connsiteY132" fmla="*/ 130400 h 1924333"/>
              <a:gd name="connsiteX133" fmla="*/ 2632225 w 12192000"/>
              <a:gd name="connsiteY133" fmla="*/ 130446 h 1924333"/>
              <a:gd name="connsiteX134" fmla="*/ 2696856 w 12192000"/>
              <a:gd name="connsiteY134" fmla="*/ 128498 h 1924333"/>
              <a:gd name="connsiteX135" fmla="*/ 2759767 w 12192000"/>
              <a:gd name="connsiteY135" fmla="*/ 127784 h 1924333"/>
              <a:gd name="connsiteX136" fmla="*/ 2792685 w 12192000"/>
              <a:gd name="connsiteY136" fmla="*/ 115710 h 1924333"/>
              <a:gd name="connsiteX137" fmla="*/ 2799767 w 12192000"/>
              <a:gd name="connsiteY137" fmla="*/ 113754 h 1924333"/>
              <a:gd name="connsiteX138" fmla="*/ 2829799 w 12192000"/>
              <a:gd name="connsiteY138" fmla="*/ 120042 h 1924333"/>
              <a:gd name="connsiteX139" fmla="*/ 2890704 w 12192000"/>
              <a:gd name="connsiteY139" fmla="*/ 121493 h 1924333"/>
              <a:gd name="connsiteX140" fmla="*/ 3042646 w 12192000"/>
              <a:gd name="connsiteY140" fmla="*/ 112273 h 1924333"/>
              <a:gd name="connsiteX141" fmla="*/ 3146630 w 12192000"/>
              <a:gd name="connsiteY141" fmla="*/ 100898 h 1924333"/>
              <a:gd name="connsiteX142" fmla="*/ 3233163 w 12192000"/>
              <a:gd name="connsiteY142" fmla="*/ 120200 h 1924333"/>
              <a:gd name="connsiteX143" fmla="*/ 3372699 w 12192000"/>
              <a:gd name="connsiteY143" fmla="*/ 129394 h 1924333"/>
              <a:gd name="connsiteX144" fmla="*/ 3394352 w 12192000"/>
              <a:gd name="connsiteY144" fmla="*/ 131671 h 1924333"/>
              <a:gd name="connsiteX145" fmla="*/ 3448218 w 12192000"/>
              <a:gd name="connsiteY145" fmla="*/ 118229 h 1924333"/>
              <a:gd name="connsiteX146" fmla="*/ 3505047 w 12192000"/>
              <a:gd name="connsiteY146" fmla="*/ 115412 h 1924333"/>
              <a:gd name="connsiteX147" fmla="*/ 3521767 w 12192000"/>
              <a:gd name="connsiteY147" fmla="*/ 111071 h 1924333"/>
              <a:gd name="connsiteX148" fmla="*/ 3585137 w 12192000"/>
              <a:gd name="connsiteY148" fmla="*/ 114371 h 1924333"/>
              <a:gd name="connsiteX149" fmla="*/ 3690293 w 12192000"/>
              <a:gd name="connsiteY149" fmla="*/ 98301 h 1924333"/>
              <a:gd name="connsiteX150" fmla="*/ 3867818 w 12192000"/>
              <a:gd name="connsiteY150" fmla="*/ 88985 h 1924333"/>
              <a:gd name="connsiteX151" fmla="*/ 4091337 w 12192000"/>
              <a:gd name="connsiteY151" fmla="*/ 70813 h 1924333"/>
              <a:gd name="connsiteX152" fmla="*/ 4246332 w 12192000"/>
              <a:gd name="connsiteY152" fmla="*/ 41697 h 1924333"/>
              <a:gd name="connsiteX153" fmla="*/ 4266975 w 12192000"/>
              <a:gd name="connsiteY153" fmla="*/ 46592 h 1924333"/>
              <a:gd name="connsiteX154" fmla="*/ 4270566 w 12192000"/>
              <a:gd name="connsiteY154" fmla="*/ 47620 h 1924333"/>
              <a:gd name="connsiteX155" fmla="*/ 4288964 w 12192000"/>
              <a:gd name="connsiteY155" fmla="*/ 52766 h 1924333"/>
              <a:gd name="connsiteX156" fmla="*/ 4365137 w 12192000"/>
              <a:gd name="connsiteY156" fmla="*/ 51783 h 1924333"/>
              <a:gd name="connsiteX157" fmla="*/ 4430546 w 12192000"/>
              <a:gd name="connsiteY157" fmla="*/ 44555 h 1924333"/>
              <a:gd name="connsiteX158" fmla="*/ 4444136 w 12192000"/>
              <a:gd name="connsiteY158" fmla="*/ 39567 h 1924333"/>
              <a:gd name="connsiteX159" fmla="*/ 4534039 w 12192000"/>
              <a:gd name="connsiteY159" fmla="*/ 31604 h 1924333"/>
              <a:gd name="connsiteX160" fmla="*/ 4560448 w 12192000"/>
              <a:gd name="connsiteY160" fmla="*/ 25231 h 1924333"/>
              <a:gd name="connsiteX161" fmla="*/ 4568006 w 12192000"/>
              <a:gd name="connsiteY161" fmla="*/ 25970 h 1924333"/>
              <a:gd name="connsiteX162" fmla="*/ 4595497 w 12192000"/>
              <a:gd name="connsiteY162" fmla="*/ 22958 h 1924333"/>
              <a:gd name="connsiteX163" fmla="*/ 4608623 w 12192000"/>
              <a:gd name="connsiteY163" fmla="*/ 18108 h 1924333"/>
              <a:gd name="connsiteX164" fmla="*/ 4623942 w 12192000"/>
              <a:gd name="connsiteY164" fmla="*/ 22251 h 1924333"/>
              <a:gd name="connsiteX165" fmla="*/ 4664336 w 12192000"/>
              <a:gd name="connsiteY165" fmla="*/ 23306 h 1924333"/>
              <a:gd name="connsiteX166" fmla="*/ 4677385 w 12192000"/>
              <a:gd name="connsiteY166" fmla="*/ 18246 h 1924333"/>
              <a:gd name="connsiteX167" fmla="*/ 4698143 w 12192000"/>
              <a:gd name="connsiteY167" fmla="*/ 18036 h 1924333"/>
              <a:gd name="connsiteX168" fmla="*/ 4750609 w 12192000"/>
              <a:gd name="connsiteY168" fmla="*/ 23611 h 1924333"/>
              <a:gd name="connsiteX169" fmla="*/ 4784658 w 12192000"/>
              <a:gd name="connsiteY169" fmla="*/ 25057 h 1924333"/>
              <a:gd name="connsiteX170" fmla="*/ 4847558 w 12192000"/>
              <a:gd name="connsiteY170" fmla="*/ 38726 h 1924333"/>
              <a:gd name="connsiteX171" fmla="*/ 4909134 w 12192000"/>
              <a:gd name="connsiteY171" fmla="*/ 50659 h 1924333"/>
              <a:gd name="connsiteX172" fmla="*/ 5099219 w 12192000"/>
              <a:gd name="connsiteY172" fmla="*/ 55050 h 1924333"/>
              <a:gd name="connsiteX173" fmla="*/ 5184992 w 12192000"/>
              <a:gd name="connsiteY173" fmla="*/ 67596 h 1924333"/>
              <a:gd name="connsiteX174" fmla="*/ 5229637 w 12192000"/>
              <a:gd name="connsiteY174" fmla="*/ 67789 h 1924333"/>
              <a:gd name="connsiteX175" fmla="*/ 5389346 w 12192000"/>
              <a:gd name="connsiteY175" fmla="*/ 80211 h 1924333"/>
              <a:gd name="connsiteX176" fmla="*/ 5494414 w 12192000"/>
              <a:gd name="connsiteY176" fmla="*/ 75926 h 1924333"/>
              <a:gd name="connsiteX177" fmla="*/ 5528443 w 12192000"/>
              <a:gd name="connsiteY177" fmla="*/ 77206 h 1924333"/>
              <a:gd name="connsiteX178" fmla="*/ 5684939 w 12192000"/>
              <a:gd name="connsiteY178" fmla="*/ 50269 h 1924333"/>
              <a:gd name="connsiteX179" fmla="*/ 5765146 w 12192000"/>
              <a:gd name="connsiteY179" fmla="*/ 50414 h 1924333"/>
              <a:gd name="connsiteX180" fmla="*/ 5848655 w 12192000"/>
              <a:gd name="connsiteY180" fmla="*/ 35257 h 1924333"/>
              <a:gd name="connsiteX181" fmla="*/ 5930656 w 12192000"/>
              <a:gd name="connsiteY181" fmla="*/ 30131 h 1924333"/>
              <a:gd name="connsiteX182" fmla="*/ 6124150 w 12192000"/>
              <a:gd name="connsiteY182" fmla="*/ 31679 h 1924333"/>
              <a:gd name="connsiteX183" fmla="*/ 6189199 w 12192000"/>
              <a:gd name="connsiteY183" fmla="*/ 588 h 1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2192000" h="1924333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AC2CA18-8DAD-6644-A345-6815DEAF8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295" y="5279511"/>
            <a:ext cx="7261411" cy="739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1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TUTORI VOLONTARI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E2E70C56-C6FC-AEFE-FABC-EB855D5850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315" y="1193509"/>
            <a:ext cx="8209369" cy="299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628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C3DA315D-D5E3-8DD3-3057-2B4426F9D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FVG</a:t>
            </a:r>
            <a:br>
              <a:rPr lang="en-US" sz="3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2021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F123AD8-3EC7-6DFA-7B83-7E3FF376FC9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8952" y="-25831"/>
            <a:ext cx="5886447" cy="690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31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88A0D9C-3A85-532A-9F9A-148C036E7A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96" r="1144"/>
          <a:stretch/>
        </p:blipFill>
        <p:spPr>
          <a:xfrm>
            <a:off x="2911927" y="10"/>
            <a:ext cx="6232072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3436144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412253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92E7C7A-1806-504C-8C8A-B2D910C750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670" y="0"/>
            <a:ext cx="75046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82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 descr="Screenshot_2019-06-13 Europe — Mixed Migration Flows in Western Balkans 2018 Overview Flow monitoring(1)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00" y="457200"/>
            <a:ext cx="84582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938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AAC7394-FCE3-FF43-03EE-67FEA2724A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584930"/>
            <a:ext cx="8458200" cy="568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74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85" name="Rectangle 11278">
            <a:extLst>
              <a:ext uri="{FF2B5EF4-FFF2-40B4-BE49-F238E27FC236}">
                <a16:creationId xmlns:a16="http://schemas.microsoft.com/office/drawing/2014/main" id="{C681C32C-7AFC-4BB3-9088-65CBDFC5D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49A8B14E-6A22-B977-FB13-0B6307A80D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432"/>
            <a:ext cx="9143980" cy="4244759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4572000" y="4583953"/>
            <a:ext cx="4229100" cy="14659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INCLUSIONE DIFFERENZIALE (De Genova; Mezzadra; Fassin)</a:t>
            </a:r>
          </a:p>
        </p:txBody>
      </p:sp>
      <p:sp>
        <p:nvSpPr>
          <p:cNvPr id="11286" name="Rectangle 11280">
            <a:extLst>
              <a:ext uri="{FF2B5EF4-FFF2-40B4-BE49-F238E27FC236}">
                <a16:creationId xmlns:a16="http://schemas.microsoft.com/office/drawing/2014/main" id="{199C0ED0-69DE-4C31-A5CF-E2A46FD30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87" name="Rectangle 11282">
            <a:extLst>
              <a:ext uri="{FF2B5EF4-FFF2-40B4-BE49-F238E27FC236}">
                <a16:creationId xmlns:a16="http://schemas.microsoft.com/office/drawing/2014/main" id="{8D42B8BD-40AF-488E-8A79-D7256C917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6400799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9261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82B7D03-7DBA-0106-DD1A-C3197F37DB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00" y="1384301"/>
            <a:ext cx="8178799" cy="408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6121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D4504D7-3566-42AD-AF01-19B36F30D3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00" y="648208"/>
            <a:ext cx="8178799" cy="556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363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Transit Migration </a:t>
            </a:r>
            <a:br>
              <a:rPr lang="en-US" sz="3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Primo Semestre 2023 dalla Rotta	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7CB37DD5-D61B-19CC-882E-ED592CC9B4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764" y="145473"/>
            <a:ext cx="5923424" cy="671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78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 descr="game-over-the-border-bosnia-migrants-to-reach-eu_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1050131"/>
            <a:ext cx="8458200" cy="475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33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reenshot_2019-06-13 May 29, 2019 08 00 – Kortino, Slovenia – Border Violence Monitoring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0"/>
            <a:ext cx="4494139" cy="68580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873216" y="152400"/>
            <a:ext cx="396044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hlinkClick r:id="rId3"/>
              </a:rPr>
              <a:t>https://www.borderviolence.eu/violence-reports/</a:t>
            </a:r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C888822-6E63-4549-B18E-50FF63E17DE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3651" y="3713881"/>
            <a:ext cx="4371825" cy="282777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3EB7DFD-A7A8-D345-94ED-D572736198A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1179" y="1273046"/>
            <a:ext cx="4514297" cy="243281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AFA6853-2A07-C246-B16C-05F3877C5B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5126" y="6047847"/>
            <a:ext cx="1530350" cy="65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200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4E5C99-074E-954B-9932-66B6F8B9E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FB15960-8CA5-254B-9685-8DE1F2F884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1" cy="6857999"/>
          </a:xfrm>
        </p:spPr>
      </p:pic>
    </p:spTree>
    <p:extLst>
      <p:ext uri="{BB962C8B-B14F-4D97-AF65-F5344CB8AC3E}">
        <p14:creationId xmlns:p14="http://schemas.microsoft.com/office/powerpoint/2010/main" val="2702299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Migrazioni di transito</a:t>
            </a:r>
          </a:p>
        </p:txBody>
      </p:sp>
      <p:graphicFrame>
        <p:nvGraphicFramePr>
          <p:cNvPr id="8" name="Segnaposto contenuto 2">
            <a:extLst>
              <a:ext uri="{FF2B5EF4-FFF2-40B4-BE49-F238E27FC236}">
                <a16:creationId xmlns:a16="http://schemas.microsoft.com/office/drawing/2014/main" id="{6BE8FC73-58ED-1EE9-16B6-0DDE3F7A94F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98474" y="1835090"/>
          <a:ext cx="7556313" cy="4144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990600" y="1025754"/>
            <a:ext cx="7558960" cy="774700"/>
          </a:xfrm>
        </p:spPr>
        <p:txBody>
          <a:bodyPr/>
          <a:lstStyle/>
          <a:p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Limiti della triade origine/transito/approdo</a:t>
            </a:r>
          </a:p>
        </p:txBody>
      </p:sp>
    </p:spTree>
    <p:extLst>
      <p:ext uri="{BB962C8B-B14F-4D97-AF65-F5344CB8AC3E}">
        <p14:creationId xmlns:p14="http://schemas.microsoft.com/office/powerpoint/2010/main" val="2692800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reenshot_2019-06-13 My Drive - Google Drive(5)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030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reenshot_2019-06-13 My Drive - Google Drive(4)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70401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</TotalTime>
  <Words>117</Words>
  <Application>Microsoft Macintosh PowerPoint</Application>
  <PresentationFormat>Presentazione su schermo (4:3)</PresentationFormat>
  <Paragraphs>16</Paragraphs>
  <Slides>23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Verdana</vt:lpstr>
      <vt:lpstr>Tema di Office</vt:lpstr>
      <vt:lpstr>Esternalizzazione dei confini UE </vt:lpstr>
      <vt:lpstr>Presentazione standard di PowerPoint</vt:lpstr>
      <vt:lpstr>Transit Migration  Primo Semestre 2023 dalla Rotta </vt:lpstr>
      <vt:lpstr>Presentazione standard di PowerPoint</vt:lpstr>
      <vt:lpstr>Presentazione standard di PowerPoint</vt:lpstr>
      <vt:lpstr>Presentazione standard di PowerPoint</vt:lpstr>
      <vt:lpstr>Migrazioni di transito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Friuli Venezia Giulia Accoglienza (2017-2021)</vt:lpstr>
      <vt:lpstr>Minori Stranieri Non Accompagnati</vt:lpstr>
      <vt:lpstr>TUTORI VOLONTARI</vt:lpstr>
      <vt:lpstr>FVG 2021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ALTIN ROBERTA</dc:creator>
  <cp:lastModifiedBy>ALTIN ROBERTA</cp:lastModifiedBy>
  <cp:revision>18</cp:revision>
  <dcterms:created xsi:type="dcterms:W3CDTF">2020-11-09T08:50:00Z</dcterms:created>
  <dcterms:modified xsi:type="dcterms:W3CDTF">2023-11-17T16:08:47Z</dcterms:modified>
</cp:coreProperties>
</file>