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3" r:id="rId2"/>
    <p:sldId id="314" r:id="rId3"/>
    <p:sldId id="300" r:id="rId4"/>
    <p:sldId id="301" r:id="rId5"/>
    <p:sldId id="302" r:id="rId6"/>
    <p:sldId id="315" r:id="rId7"/>
    <p:sldId id="265" r:id="rId8"/>
    <p:sldId id="267" r:id="rId9"/>
    <p:sldId id="264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6826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0238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794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446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6634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832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015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772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103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8232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5197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676BA-5BDB-429B-98C8-A19F0AD279E9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7201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399" y="476673"/>
            <a:ext cx="10301681" cy="5649491"/>
          </a:xfrm>
        </p:spPr>
        <p:txBody>
          <a:bodyPr/>
          <a:lstStyle/>
          <a:p>
            <a:pPr algn="just"/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Crainic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sosteneva l’inscindibilità fra nazione e religione e vedeva, come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Junimea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e il </a:t>
            </a:r>
            <a:r>
              <a:rPr lang="it-IT" i="1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vi-VN" i="1" dirty="0"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it-IT" i="1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vi-VN" i="1" dirty="0"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it-IT" i="1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vi-VN" i="1" dirty="0"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it-IT" i="1" dirty="0" err="1">
                <a:latin typeface="Calibri" panose="020F0502020204030204" pitchFamily="34" charset="0"/>
                <a:cs typeface="Calibri" panose="020F0502020204030204" pitchFamily="34" charset="0"/>
              </a:rPr>
              <a:t>torism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, nel mondo contadino il depositario dello spirito di una nazione</a:t>
            </a:r>
          </a:p>
          <a:p>
            <a:pPr algn="just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Un importante esponente dell’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ortodossismo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fu il filosofo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Nae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Ionescu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Il pensiero di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Ionescu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si incentrava sulla contrapposizione fra modello razionalista-cartesiano e modello antirazionalista-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ortodossista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516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021C59-FFBE-4A1D-9EAE-CEFFCE70F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667699"/>
            <a:ext cx="10972800" cy="1300293"/>
          </a:xfrm>
        </p:spPr>
        <p:txBody>
          <a:bodyPr>
            <a:noAutofit/>
          </a:bodyPr>
          <a:lstStyle/>
          <a:p>
            <a:r>
              <a:rPr lang="it-IT" sz="3600" dirty="0"/>
              <a:t>Nazionalismo radicale e totalitario in Romania</a:t>
            </a:r>
            <a:br>
              <a:rPr lang="it-IT" sz="3600" dirty="0"/>
            </a:br>
            <a:r>
              <a:rPr lang="it-IT" sz="3600" dirty="0"/>
              <a:t>fra anni Venti e Trenta </a:t>
            </a:r>
          </a:p>
        </p:txBody>
      </p:sp>
    </p:spTree>
    <p:extLst>
      <p:ext uri="{BB962C8B-B14F-4D97-AF65-F5344CB8AC3E}">
        <p14:creationId xmlns:p14="http://schemas.microsoft.com/office/powerpoint/2010/main" val="173604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3F4BE3-054C-489C-A079-72226B419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30511"/>
            <a:ext cx="10972800" cy="5295654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Nel 1923 i gruppi della destra radicale antisemita si fondono sotto la guida di </a:t>
            </a:r>
            <a:r>
              <a:rPr lang="it-IT" sz="2800" dirty="0" err="1"/>
              <a:t>Cuza</a:t>
            </a:r>
            <a:r>
              <a:rPr lang="it-IT" sz="2800" dirty="0"/>
              <a:t>, con l’attivo apporto dei giovani studenti universitari guidati da Codreanu e </a:t>
            </a:r>
            <a:r>
              <a:rPr lang="it-IT" sz="2800" dirty="0" err="1"/>
              <a:t>Moţa</a:t>
            </a:r>
            <a:r>
              <a:rPr lang="it-IT" sz="2800" dirty="0"/>
              <a:t>: a </a:t>
            </a:r>
            <a:r>
              <a:rPr lang="it-IT" sz="2800" dirty="0" err="1"/>
              <a:t>Iaşi</a:t>
            </a:r>
            <a:r>
              <a:rPr lang="it-IT" sz="2800" dirty="0"/>
              <a:t> è fondata la Lega di difesa nazional-cristiana (LANC)</a:t>
            </a:r>
          </a:p>
          <a:p>
            <a:pPr algn="just"/>
            <a:r>
              <a:rPr lang="it-IT" sz="2800" dirty="0"/>
              <a:t>La LANC si ispira ai coevi movimenti dell’estrema destra antisemita operanti nel mondo austro-tedesco, ma è già caratterizzata da un’ispirazione religiosa poi tipica del </a:t>
            </a:r>
            <a:r>
              <a:rPr lang="it-IT" sz="2800" dirty="0" err="1"/>
              <a:t>legionarismo</a:t>
            </a:r>
            <a:r>
              <a:rPr lang="it-IT" sz="2800" dirty="0"/>
              <a:t> romeno</a:t>
            </a:r>
          </a:p>
          <a:p>
            <a:pPr algn="just"/>
            <a:r>
              <a:rPr lang="it-IT" sz="2800" dirty="0"/>
              <a:t>Tra il 1922 e il 1923 una serie di processi colpiscono alcuni studenti nazionalisti, fra cui </a:t>
            </a:r>
            <a:r>
              <a:rPr lang="it-IT" sz="2800" dirty="0" err="1"/>
              <a:t>Moţa</a:t>
            </a:r>
            <a:r>
              <a:rPr lang="it-IT" sz="2800" dirty="0"/>
              <a:t> e Codreanu, che avevano organizzato degli attentati contro esponenti della politica, della finanza e del giornalismo accusati di essere ebrei o al servizio degli interessi ebraici</a:t>
            </a:r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944834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AF5467-F7F5-434D-848E-801CA876A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13065"/>
            <a:ext cx="10972800" cy="5413100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Fu allora che nacque la venerazione per l’icona dell’arcangelo Michele, che si trovava all’interno del carcere di </a:t>
            </a:r>
            <a:r>
              <a:rPr lang="it-IT" sz="2800" dirty="0" err="1"/>
              <a:t>Văcăreşti</a:t>
            </a:r>
            <a:r>
              <a:rPr lang="it-IT" sz="2800" dirty="0"/>
              <a:t> in cui erano rinchiusi</a:t>
            </a:r>
          </a:p>
          <a:p>
            <a:pPr algn="just"/>
            <a:r>
              <a:rPr lang="it-IT" sz="2800" dirty="0"/>
              <a:t>Nel 1927 fu infatti fondata la Legione dell’arcangelo Michele (Guardia di Ferro)</a:t>
            </a:r>
          </a:p>
          <a:p>
            <a:pPr algn="just"/>
            <a:r>
              <a:rPr lang="it-IT" sz="2800" dirty="0"/>
              <a:t>Esponenti del nazionalismo radicale come </a:t>
            </a:r>
            <a:r>
              <a:rPr lang="it-IT" sz="2800" dirty="0" err="1"/>
              <a:t>Octavian</a:t>
            </a:r>
            <a:r>
              <a:rPr lang="it-IT" sz="2800" dirty="0"/>
              <a:t> </a:t>
            </a:r>
            <a:r>
              <a:rPr lang="it-IT" sz="2800" dirty="0" err="1"/>
              <a:t>Goga</a:t>
            </a:r>
            <a:r>
              <a:rPr lang="it-IT" sz="2800" dirty="0"/>
              <a:t> e </a:t>
            </a:r>
            <a:r>
              <a:rPr lang="it-IT" sz="2800" dirty="0" err="1"/>
              <a:t>Ioan</a:t>
            </a:r>
            <a:r>
              <a:rPr lang="it-IT" sz="2800" dirty="0"/>
              <a:t> </a:t>
            </a:r>
            <a:r>
              <a:rPr lang="it-IT" sz="2800" dirty="0" err="1"/>
              <a:t>Moţa</a:t>
            </a:r>
            <a:r>
              <a:rPr lang="it-IT" sz="2800" dirty="0"/>
              <a:t> difendono i giovani nazionalisti Ionel </a:t>
            </a:r>
            <a:r>
              <a:rPr lang="it-IT" sz="2800" dirty="0" err="1"/>
              <a:t>Moţa</a:t>
            </a:r>
            <a:r>
              <a:rPr lang="it-IT" sz="2800" dirty="0"/>
              <a:t> e Codreanu, successivamente sotto processo per omicidi politici</a:t>
            </a:r>
          </a:p>
          <a:p>
            <a:pPr algn="just"/>
            <a:r>
              <a:rPr lang="it-IT" sz="2800" dirty="0"/>
              <a:t>Assoluzione da parte di giurie popolari conquistate dal nazionalismo studentesco</a:t>
            </a:r>
          </a:p>
          <a:p>
            <a:pPr algn="just"/>
            <a:r>
              <a:rPr lang="it-IT" sz="2800" dirty="0" err="1"/>
              <a:t>Ioan</a:t>
            </a:r>
            <a:r>
              <a:rPr lang="it-IT" sz="2800" dirty="0"/>
              <a:t> </a:t>
            </a:r>
            <a:r>
              <a:rPr lang="it-IT" sz="2800" dirty="0" err="1"/>
              <a:t>Moţa</a:t>
            </a:r>
            <a:r>
              <a:rPr lang="it-IT" sz="2800" dirty="0"/>
              <a:t> presentava la lotta studentesca come una prosecuzione del movimento nazionalista transilvano prebellico</a:t>
            </a:r>
          </a:p>
          <a:p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2883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67DDF0-F85B-46BA-88E2-32B29E1AC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54341"/>
            <a:ext cx="10972800" cy="5471823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La LANC prende contatti con i movimenti e partiti antisemiti di estrema destra operanti in Europa centrale e centro-orientale: nel 1925 suoi delegati, fra cui Ionel </a:t>
            </a:r>
            <a:r>
              <a:rPr lang="it-IT" sz="2800" dirty="0" err="1"/>
              <a:t>Moţa</a:t>
            </a:r>
            <a:r>
              <a:rPr lang="it-IT" sz="2800" dirty="0"/>
              <a:t> e </a:t>
            </a:r>
            <a:r>
              <a:rPr lang="it-IT" sz="2800" dirty="0" err="1"/>
              <a:t>Cuza</a:t>
            </a:r>
            <a:r>
              <a:rPr lang="it-IT" sz="2800" dirty="0"/>
              <a:t>, partecipano al Congresso mondiale antisemita riunitosi a Budapest sotto la direzione di </a:t>
            </a:r>
            <a:r>
              <a:rPr lang="it-IT" sz="2800" dirty="0" err="1"/>
              <a:t>Gyula</a:t>
            </a:r>
            <a:r>
              <a:rPr lang="it-IT" sz="2800" dirty="0"/>
              <a:t> </a:t>
            </a:r>
            <a:r>
              <a:rPr lang="it-IT" sz="2800" dirty="0" err="1"/>
              <a:t>Gömbös</a:t>
            </a:r>
            <a:r>
              <a:rPr lang="it-IT" sz="2800" dirty="0"/>
              <a:t>, leader del nazionalismo radicale ungherese</a:t>
            </a:r>
          </a:p>
          <a:p>
            <a:pPr algn="just"/>
            <a:r>
              <a:rPr lang="it-IT" sz="2800" dirty="0"/>
              <a:t>Nel 1926 il PNR si fonde con il Partito contadino, dando vita al Partito nazional-contadino (PNŢ), che si propone come alternativa al vecchio Partito liberale</a:t>
            </a:r>
          </a:p>
          <a:p>
            <a:pPr algn="just"/>
            <a:r>
              <a:rPr lang="it-IT" sz="2800" dirty="0"/>
              <a:t>All’interno del PNŢ i nazionalisti transilvani continuano a giocare un ruolo importante: </a:t>
            </a:r>
            <a:r>
              <a:rPr lang="it-IT" sz="2800" dirty="0" err="1"/>
              <a:t>Iuliu</a:t>
            </a:r>
            <a:r>
              <a:rPr lang="it-IT" sz="2800" dirty="0"/>
              <a:t> </a:t>
            </a:r>
            <a:r>
              <a:rPr lang="it-IT" sz="2800" dirty="0" err="1"/>
              <a:t>Maniu</a:t>
            </a:r>
            <a:r>
              <a:rPr lang="it-IT" sz="2800" dirty="0"/>
              <a:t> ha posizioni più moderate, mentre Alexandru </a:t>
            </a:r>
            <a:r>
              <a:rPr lang="it-IT" sz="2800" dirty="0" err="1"/>
              <a:t>Vaida-Voevod</a:t>
            </a:r>
            <a:r>
              <a:rPr lang="it-IT" sz="2800" dirty="0"/>
              <a:t> e Aurel Vlad si spostano verso posizioni di nazionalismo radicale</a:t>
            </a:r>
          </a:p>
        </p:txBody>
      </p:sp>
    </p:spTree>
    <p:extLst>
      <p:ext uri="{BB962C8B-B14F-4D97-AF65-F5344CB8AC3E}">
        <p14:creationId xmlns:p14="http://schemas.microsoft.com/office/powerpoint/2010/main" val="128365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949586-A74D-4391-A35F-FF36384CD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80177"/>
            <a:ext cx="10972800" cy="5345988"/>
          </a:xfrm>
        </p:spPr>
        <p:txBody>
          <a:bodyPr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Nel 1928 va al governo il PNŢ, ma il suo programma riformatore si arena sia a causa della crisi economica, sia per il conflitto sorto con re Carol II, asceso al trono nel 1930 e accusato di condotta immorale e mire autoritarie</a:t>
            </a:r>
            <a:endParaRPr lang="it-IT" sz="2800" dirty="0"/>
          </a:p>
          <a:p>
            <a:pPr algn="just"/>
            <a:r>
              <a:rPr lang="it-IT" sz="2800" dirty="0"/>
              <a:t>Nel corso degli anni Trenta, l’equilibrio politico romeno si sposta verso destra</a:t>
            </a:r>
          </a:p>
          <a:p>
            <a:pPr algn="just"/>
            <a:r>
              <a:rPr lang="it-IT" sz="2800" dirty="0"/>
              <a:t>Alcuni fra i principali esponenti del vecchio PNR fondano nuovi partiti di estrema destra: slittamento dalle posizioni democratiche dei primi del Novecento (suffragio universale, riforma agraria, libertà di stampa), sostenute in senso anti-ungherese, a posizioni conservatrici a tutela dell’elemento etnico romeno</a:t>
            </a:r>
          </a:p>
        </p:txBody>
      </p:sp>
    </p:spTree>
    <p:extLst>
      <p:ext uri="{BB962C8B-B14F-4D97-AF65-F5344CB8AC3E}">
        <p14:creationId xmlns:p14="http://schemas.microsoft.com/office/powerpoint/2010/main" val="1578669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2B6D3A-2470-4363-A674-5F8B83E77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55009"/>
            <a:ext cx="10972800" cy="5371155"/>
          </a:xfrm>
        </p:spPr>
        <p:txBody>
          <a:bodyPr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Goga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fonda nel 1932 il Partito nazionale agrario, di ispirazione nazionalista radicale e tradizionalista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Nel 1933 nasce il partito </a:t>
            </a:r>
            <a:r>
              <a:rPr kumimoji="0" 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Totul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pentru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Ţara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(tutto per la patria), cioè la Guardia di Ferro con un nome nuovo</a:t>
            </a:r>
            <a:endParaRPr lang="it-IT" sz="2800" dirty="0"/>
          </a:p>
          <a:p>
            <a:pPr algn="just"/>
            <a:r>
              <a:rPr lang="it-IT" sz="2800" dirty="0"/>
              <a:t>Carol II fonda un’organizzazione di ispirazione fascista, chiamata </a:t>
            </a:r>
            <a:r>
              <a:rPr lang="it-IT" sz="2800" dirty="0" err="1"/>
              <a:t>Straja</a:t>
            </a:r>
            <a:r>
              <a:rPr lang="it-IT" sz="2800" dirty="0"/>
              <a:t> </a:t>
            </a:r>
            <a:r>
              <a:rPr lang="it-IT" sz="2800" dirty="0" err="1"/>
              <a:t>Ţarii</a:t>
            </a:r>
            <a:r>
              <a:rPr lang="it-IT" sz="2800" dirty="0"/>
              <a:t> (la guardia della patria), che si poneva su una posizione concorrenziale rispetto al movimento legionario</a:t>
            </a:r>
          </a:p>
          <a:p>
            <a:pPr algn="just"/>
            <a:r>
              <a:rPr lang="it-IT" sz="2800" dirty="0" err="1"/>
              <a:t>Vaida-Voevod</a:t>
            </a:r>
            <a:r>
              <a:rPr lang="it-IT" sz="2800" dirty="0"/>
              <a:t> stringe una collaborazione con i legionari: nel 1935 esce dal PNŢ e fonda il Fronte romeno, un’organizzazione antisemita </a:t>
            </a:r>
            <a:r>
              <a:rPr lang="it-IT" sz="2800" dirty="0" err="1"/>
              <a:t>etnicista</a:t>
            </a:r>
            <a:r>
              <a:rPr lang="it-IT" sz="2800" dirty="0"/>
              <a:t> e dichiaratamente filonazista</a:t>
            </a:r>
          </a:p>
          <a:p>
            <a:pPr algn="just"/>
            <a:endParaRPr lang="it-IT" sz="2400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0982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73FE50-F120-4DE8-B938-584292313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38231"/>
            <a:ext cx="10972800" cy="5387933"/>
          </a:xfrm>
        </p:spPr>
        <p:txBody>
          <a:bodyPr>
            <a:normAutofit fontScale="92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Altri membri del vecchio PNR (poi PNŢ), compreso Aurel Vlad, lo seguono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Alle elezioni del 1937 viene stipulato il «patto di non aggressione» elettorale fra il PNŢ di </a:t>
            </a:r>
            <a:r>
              <a:rPr kumimoji="0" lang="it-IT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Iuliu</a:t>
            </a: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Maniu</a:t>
            </a: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 il partito </a:t>
            </a:r>
            <a:r>
              <a:rPr kumimoji="0" lang="it-IT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Totul</a:t>
            </a: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pentru</a:t>
            </a: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Ţara</a:t>
            </a: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di Codreanu in senso </a:t>
            </a:r>
            <a:r>
              <a:rPr kumimoji="0" lang="it-IT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anticarlista</a:t>
            </a: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 antiliberale</a:t>
            </a:r>
            <a:endParaRPr lang="it-IT" sz="3000" dirty="0"/>
          </a:p>
          <a:p>
            <a:pPr algn="just"/>
            <a:r>
              <a:rPr lang="it-IT" sz="3000" dirty="0" err="1"/>
              <a:t>Goga</a:t>
            </a:r>
            <a:r>
              <a:rPr lang="it-IT" sz="3000" dirty="0"/>
              <a:t> e </a:t>
            </a:r>
            <a:r>
              <a:rPr lang="it-IT" sz="3000" dirty="0" err="1"/>
              <a:t>Cuza</a:t>
            </a:r>
            <a:r>
              <a:rPr lang="it-IT" sz="3000" dirty="0"/>
              <a:t> fra il 1933 e il 1934 avevano preso contatti con il Partito nazista in Germania</a:t>
            </a:r>
          </a:p>
          <a:p>
            <a:pPr algn="just"/>
            <a:r>
              <a:rPr lang="it-IT" sz="3000" dirty="0"/>
              <a:t>Nel 1935 </a:t>
            </a:r>
            <a:r>
              <a:rPr lang="it-IT" sz="3000" dirty="0" err="1"/>
              <a:t>Goga</a:t>
            </a:r>
            <a:r>
              <a:rPr lang="it-IT" sz="3000" dirty="0"/>
              <a:t> e </a:t>
            </a:r>
            <a:r>
              <a:rPr lang="it-IT" sz="3000" dirty="0" err="1"/>
              <a:t>Cuza</a:t>
            </a:r>
            <a:r>
              <a:rPr lang="it-IT" sz="3000" dirty="0"/>
              <a:t> uniscono il Partito nazionale agrario (PNA) e la LANC per formare il Partito nazionale cristiano: </a:t>
            </a:r>
            <a:r>
              <a:rPr lang="it-IT" sz="3000" dirty="0" err="1"/>
              <a:t>agrarismo</a:t>
            </a:r>
            <a:r>
              <a:rPr lang="it-IT" sz="3000" dirty="0"/>
              <a:t>, antisemitismo, antimarxismo, corporativismo, </a:t>
            </a:r>
            <a:r>
              <a:rPr lang="it-IT" sz="3000" dirty="0" err="1"/>
              <a:t>ortodossismo</a:t>
            </a:r>
            <a:r>
              <a:rPr lang="it-IT" sz="3000" dirty="0"/>
              <a:t>, filofascismo</a:t>
            </a:r>
          </a:p>
          <a:p>
            <a:pPr algn="just"/>
            <a:r>
              <a:rPr lang="it-IT" sz="3000" dirty="0" err="1"/>
              <a:t>Vaida-Voevod</a:t>
            </a:r>
            <a:r>
              <a:rPr lang="it-IT" sz="3000" dirty="0"/>
              <a:t> confluisce nel PNC: posizioni </a:t>
            </a:r>
            <a:r>
              <a:rPr lang="it-IT" sz="3000" dirty="0" err="1"/>
              <a:t>etnocratiche</a:t>
            </a:r>
            <a:r>
              <a:rPr lang="it-IT" sz="3000" dirty="0"/>
              <a:t> totalitarie</a:t>
            </a:r>
          </a:p>
          <a:p>
            <a:pPr algn="just"/>
            <a:r>
              <a:rPr lang="it-IT" sz="3000" dirty="0"/>
              <a:t>Nel gennaio 1937 morte di Ionel </a:t>
            </a:r>
            <a:r>
              <a:rPr lang="it-IT" sz="3000" dirty="0" err="1"/>
              <a:t>Moţa</a:t>
            </a:r>
            <a:r>
              <a:rPr lang="it-IT" sz="3000" dirty="0"/>
              <a:t> e Vasile Marin in Spagna: crociata anticomunista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270929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47956" y="548681"/>
            <a:ext cx="10242958" cy="5577483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Al razionalismo occidentale </a:t>
            </a:r>
            <a:r>
              <a:rPr lang="it-IT" dirty="0" err="1"/>
              <a:t>Ionescu</a:t>
            </a:r>
            <a:r>
              <a:rPr lang="it-IT" dirty="0"/>
              <a:t> contrapponeva il </a:t>
            </a:r>
            <a:r>
              <a:rPr lang="it-IT" i="1" dirty="0" err="1">
                <a:latin typeface="Calibri" panose="020F0502020204030204" pitchFamily="34" charset="0"/>
                <a:cs typeface="Calibri" panose="020F0502020204030204" pitchFamily="34" charset="0"/>
              </a:rPr>
              <a:t>tr</a:t>
            </a:r>
            <a:r>
              <a:rPr lang="vi-VN" i="1" dirty="0"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it-IT" i="1" dirty="0" err="1">
                <a:latin typeface="Calibri" panose="020F0502020204030204" pitchFamily="34" charset="0"/>
                <a:cs typeface="Calibri" panose="020F0502020204030204" pitchFamily="34" charset="0"/>
              </a:rPr>
              <a:t>irism</a:t>
            </a:r>
            <a:r>
              <a:rPr lang="it-IT" dirty="0"/>
              <a:t>, ovvero l’esperienza: la conoscenza della realtà non doveva avvenire in base a teorie astratte ma tramite l’esperienza filtrata dall’anima</a:t>
            </a:r>
          </a:p>
          <a:p>
            <a:pPr algn="just"/>
            <a:r>
              <a:rPr lang="it-IT" dirty="0"/>
              <a:t>Per la conoscenza di Dio non si poteva utilizzare la logica ma solo l’intuizione</a:t>
            </a:r>
          </a:p>
          <a:p>
            <a:pPr algn="just"/>
            <a:r>
              <a:rPr lang="it-IT" dirty="0"/>
              <a:t>Esisteva un legame indissolubile fra valori spirituali di ciascuna fede e la comunità in cui questi valori erano radicati: fra religione e nazione</a:t>
            </a:r>
          </a:p>
        </p:txBody>
      </p:sp>
    </p:spTree>
    <p:extLst>
      <p:ext uri="{BB962C8B-B14F-4D97-AF65-F5344CB8AC3E}">
        <p14:creationId xmlns:p14="http://schemas.microsoft.com/office/powerpoint/2010/main" val="411910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05343" y="548681"/>
            <a:ext cx="10452683" cy="557748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Per </a:t>
            </a:r>
            <a:r>
              <a:rPr lang="it-IT" dirty="0" err="1"/>
              <a:t>Ionescu</a:t>
            </a:r>
            <a:r>
              <a:rPr lang="it-IT" dirty="0"/>
              <a:t> quindi ogni romeno in quanto tale era un membro spirituale della comunità ortodossa: la nazione era intesa come un «tutto organico»</a:t>
            </a:r>
          </a:p>
          <a:p>
            <a:pPr algn="just"/>
            <a:r>
              <a:rPr lang="it-IT" dirty="0"/>
              <a:t>L’idea di comunità organica era contrapposta a quella di società</a:t>
            </a:r>
          </a:p>
          <a:p>
            <a:pPr algn="just"/>
            <a:r>
              <a:rPr lang="it-IT" dirty="0" err="1"/>
              <a:t>Ionescu</a:t>
            </a:r>
            <a:r>
              <a:rPr lang="it-IT" dirty="0"/>
              <a:t> si opponeva allo stato liberal-democratico, secondo lui estraneo al «</a:t>
            </a:r>
            <a:r>
              <a:rPr lang="it-IT" i="1" dirty="0" err="1"/>
              <a:t>românism</a:t>
            </a:r>
            <a:r>
              <a:rPr lang="it-IT" dirty="0"/>
              <a:t>»</a:t>
            </a:r>
          </a:p>
          <a:p>
            <a:pPr algn="just"/>
            <a:r>
              <a:rPr lang="it-IT" dirty="0"/>
              <a:t>Per lui quella nazista era una «rivoluzione» e come tutte le rivoluzioni rappresentava una «necessità storica»</a:t>
            </a:r>
          </a:p>
          <a:p>
            <a:pPr algn="just"/>
            <a:r>
              <a:rPr lang="it-IT" dirty="0"/>
              <a:t>Intorno a </a:t>
            </a:r>
            <a:r>
              <a:rPr lang="it-IT" dirty="0" err="1"/>
              <a:t>Ionescu</a:t>
            </a:r>
            <a:r>
              <a:rPr lang="it-IT" dirty="0"/>
              <a:t> e ai suoi corsi di filosofia tenuti all’università di Bucarest si formò un gruppo di giovani intellettuali, conosciuto come la «giovane generazione», di cui facevano parte </a:t>
            </a:r>
            <a:r>
              <a:rPr lang="it-IT" dirty="0" err="1"/>
              <a:t>Mircea</a:t>
            </a:r>
            <a:r>
              <a:rPr lang="it-IT" dirty="0"/>
              <a:t> </a:t>
            </a:r>
            <a:r>
              <a:rPr lang="it-IT" dirty="0" err="1"/>
              <a:t>Eliade</a:t>
            </a:r>
            <a:r>
              <a:rPr lang="it-IT" dirty="0"/>
              <a:t> ed </a:t>
            </a:r>
            <a:r>
              <a:rPr lang="it-IT" dirty="0" err="1"/>
              <a:t>Emil</a:t>
            </a:r>
            <a:r>
              <a:rPr lang="it-IT" dirty="0"/>
              <a:t> Cioran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6437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64065" y="548681"/>
            <a:ext cx="10385571" cy="5577483"/>
          </a:xfrm>
        </p:spPr>
        <p:txBody>
          <a:bodyPr/>
          <a:lstStyle/>
          <a:p>
            <a:pPr algn="just"/>
            <a:r>
              <a:rPr lang="it-IT" dirty="0"/>
              <a:t>Essi percepivano l’esistenza di una differenza netta fra la loro generazione e quella precedente: i genitori infatti avevano dato un senso alla loro esistenza lottando per l’unione della Romania</a:t>
            </a:r>
          </a:p>
          <a:p>
            <a:pPr algn="just"/>
            <a:r>
              <a:rPr lang="it-IT" dirty="0"/>
              <a:t>Obiettivo della giovane generazione: fare grande la Romania dal punto di vista culturale</a:t>
            </a:r>
          </a:p>
          <a:p>
            <a:pPr algn="just"/>
            <a:r>
              <a:rPr lang="it-IT" dirty="0"/>
              <a:t>Critica alla «religione del progresso» e al razionalismo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8118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05343" y="548681"/>
            <a:ext cx="10536573" cy="5577483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 err="1"/>
              <a:t>Mircea</a:t>
            </a:r>
            <a:r>
              <a:rPr lang="it-IT" dirty="0"/>
              <a:t> </a:t>
            </a:r>
            <a:r>
              <a:rPr lang="it-IT" dirty="0" err="1"/>
              <a:t>Eliade</a:t>
            </a:r>
            <a:r>
              <a:rPr lang="it-IT" dirty="0"/>
              <a:t>, uno degli allievi preferiti di </a:t>
            </a:r>
            <a:r>
              <a:rPr lang="it-IT" dirty="0" err="1"/>
              <a:t>Ionescu</a:t>
            </a:r>
            <a:r>
              <a:rPr lang="it-IT" dirty="0"/>
              <a:t>, fu uno storico delle religioni</a:t>
            </a:r>
          </a:p>
          <a:p>
            <a:pPr algn="just"/>
            <a:r>
              <a:rPr lang="it-IT" dirty="0"/>
              <a:t>Interesse per le religioni orientali e il misticismo, visto in contrapposizione alla ragione</a:t>
            </a:r>
          </a:p>
          <a:p>
            <a:pPr algn="just"/>
            <a:r>
              <a:rPr lang="it-IT" dirty="0"/>
              <a:t>Opposizione fra Occidente razionale e Oriente mistico</a:t>
            </a:r>
          </a:p>
          <a:p>
            <a:pPr algn="just"/>
            <a:r>
              <a:rPr lang="it-IT" dirty="0"/>
              <a:t>Il cristianesimo è visto come un punto di contatto fra queste due dimensioni</a:t>
            </a:r>
          </a:p>
          <a:p>
            <a:pPr algn="just"/>
            <a:r>
              <a:rPr lang="it-IT" dirty="0"/>
              <a:t>Differenza iniziale fra Eliade e </a:t>
            </a:r>
            <a:r>
              <a:rPr lang="it-IT" dirty="0" err="1"/>
              <a:t>Ionescu</a:t>
            </a:r>
            <a:r>
              <a:rPr lang="it-IT" dirty="0"/>
              <a:t>: per il primo l’ortodossia non coincideva con l’«essere romeni», mentre per il secondo sì. Per Eliade l’essenza della </a:t>
            </a:r>
            <a:r>
              <a:rPr lang="it-IT" dirty="0" err="1"/>
              <a:t>romenità</a:t>
            </a:r>
            <a:r>
              <a:rPr lang="it-IT" dirty="0"/>
              <a:t> doveva ancora essere cercata e costruita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1282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47955" y="548681"/>
            <a:ext cx="10318459" cy="557748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Cioran, nato in Transilvania, fu affascinato in particolare dalla filosofia tedesca della «crisi», da Schopenhauer a Nietzsche a </a:t>
            </a:r>
            <a:r>
              <a:rPr lang="it-IT" dirty="0" err="1"/>
              <a:t>Spengler</a:t>
            </a:r>
            <a:endParaRPr lang="it-IT" dirty="0"/>
          </a:p>
          <a:p>
            <a:pPr algn="just"/>
            <a:r>
              <a:rPr lang="it-IT" dirty="0"/>
              <a:t>Cioran si oppose al razionalismo ma inizialmente da una posizione a-politica</a:t>
            </a:r>
          </a:p>
          <a:p>
            <a:pPr algn="just"/>
            <a:r>
              <a:rPr lang="it-IT" dirty="0"/>
              <a:t>Il razionalismo è combattuto nel nome della difesa dell’identità individuale</a:t>
            </a:r>
          </a:p>
          <a:p>
            <a:pPr algn="just"/>
            <a:r>
              <a:rPr lang="it-IT" dirty="0"/>
              <a:t>Viaggio a Berlino dal 1933 al 1935, conversione politica ed infatuazione per il nazismo</a:t>
            </a:r>
          </a:p>
          <a:p>
            <a:pPr algn="just"/>
            <a:r>
              <a:rPr lang="it-IT" dirty="0"/>
              <a:t>Nel 1936 pubblica </a:t>
            </a:r>
            <a:r>
              <a:rPr lang="it-IT" i="1" dirty="0"/>
              <a:t>La trasfigurazione della Romania</a:t>
            </a:r>
            <a:r>
              <a:rPr lang="it-IT" dirty="0"/>
              <a:t>: il IV capitolo, intitolato «collettivismo nazionale», riprende le tesi dell’«antisemitismo sociale»</a:t>
            </a:r>
          </a:p>
        </p:txBody>
      </p:sp>
    </p:spTree>
    <p:extLst>
      <p:ext uri="{BB962C8B-B14F-4D97-AF65-F5344CB8AC3E}">
        <p14:creationId xmlns:p14="http://schemas.microsoft.com/office/powerpoint/2010/main" val="2221988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13732" y="620689"/>
            <a:ext cx="10410738" cy="550547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Ammirazione per il totalitarismo nazista e sconforto nei confronti della situazione romena</a:t>
            </a:r>
          </a:p>
          <a:p>
            <a:pPr algn="just"/>
            <a:r>
              <a:rPr lang="it-IT" dirty="0"/>
              <a:t>Per Cioran l’individuo doveva scomparire nello Stato, nella dimensione collettiva, come in Germania e in Unione Sovietica, paesi guidati dal perseguimento di una loro missione nel mondo</a:t>
            </a:r>
          </a:p>
          <a:p>
            <a:pPr algn="just"/>
            <a:r>
              <a:rPr lang="it-IT" dirty="0"/>
              <a:t>Al contrario di </a:t>
            </a:r>
            <a:r>
              <a:rPr lang="it-IT" dirty="0" err="1"/>
              <a:t>Ionescu</a:t>
            </a:r>
            <a:r>
              <a:rPr lang="it-IT" dirty="0"/>
              <a:t> e </a:t>
            </a:r>
            <a:r>
              <a:rPr lang="it-IT" dirty="0" err="1"/>
              <a:t>Eliade</a:t>
            </a:r>
            <a:r>
              <a:rPr lang="it-IT" dirty="0"/>
              <a:t>, Cioran non riconosceva alcuna dignità alla cultura romena del passato e del presente</a:t>
            </a:r>
          </a:p>
          <a:p>
            <a:pPr algn="just"/>
            <a:r>
              <a:rPr lang="it-IT" dirty="0"/>
              <a:t>L’unica speranza era guardare al futuro, tramite una «trasfigurazione» violenta della Romania</a:t>
            </a:r>
          </a:p>
          <a:p>
            <a:pPr algn="just"/>
            <a:r>
              <a:rPr lang="it-IT" dirty="0"/>
              <a:t>Per realizzare questa rinascita del paese, era necessario eliminare gli ebrei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8909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2789" y="764705"/>
            <a:ext cx="10293292" cy="5361459"/>
          </a:xfrm>
        </p:spPr>
        <p:txBody>
          <a:bodyPr/>
          <a:lstStyle/>
          <a:p>
            <a:pPr algn="just"/>
            <a:r>
              <a:rPr lang="it-IT" dirty="0"/>
              <a:t>Nella seconda metà degli anni Trenta Cioran appoggia la Guardia di Ferro</a:t>
            </a:r>
          </a:p>
          <a:p>
            <a:pPr algn="just"/>
            <a:r>
              <a:rPr lang="it-IT" dirty="0"/>
              <a:t>Differenze principali con il </a:t>
            </a:r>
            <a:r>
              <a:rPr lang="it-IT" dirty="0" err="1"/>
              <a:t>legionarismo</a:t>
            </a:r>
            <a:r>
              <a:rPr lang="it-IT" dirty="0"/>
              <a:t>: agnosticismo religioso di Cioran e sua avversione per il tradizionalismo</a:t>
            </a:r>
          </a:p>
          <a:p>
            <a:pPr algn="just"/>
            <a:r>
              <a:rPr lang="it-IT" dirty="0"/>
              <a:t>Cioran disprezzava l’arcaico mondo contadino ed esaltava la modernità industriale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3238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31178" y="654341"/>
            <a:ext cx="10276514" cy="5471823"/>
          </a:xfrm>
        </p:spPr>
        <p:txBody>
          <a:bodyPr/>
          <a:lstStyle/>
          <a:p>
            <a:pPr algn="just"/>
            <a:r>
              <a:rPr lang="it-IT" dirty="0"/>
              <a:t>Negli anni Trenta si verifica una convergenza degli intellettuali verso il nazionalismo radicale</a:t>
            </a:r>
          </a:p>
          <a:p>
            <a:pPr algn="just"/>
            <a:r>
              <a:rPr lang="it-IT" dirty="0" err="1"/>
              <a:t>Nae</a:t>
            </a:r>
            <a:r>
              <a:rPr lang="it-IT" dirty="0"/>
              <a:t> </a:t>
            </a:r>
            <a:r>
              <a:rPr lang="it-IT" dirty="0" err="1"/>
              <a:t>Ionescu</a:t>
            </a:r>
            <a:r>
              <a:rPr lang="it-IT" dirty="0"/>
              <a:t> ripone le sue speranze di una rinascita della Romania nella Guardia di Ferro di </a:t>
            </a:r>
            <a:r>
              <a:rPr lang="it-IT" dirty="0" err="1"/>
              <a:t>Codreanu</a:t>
            </a:r>
            <a:endParaRPr lang="it-IT" dirty="0"/>
          </a:p>
          <a:p>
            <a:pPr algn="just"/>
            <a:r>
              <a:rPr lang="it-IT" dirty="0"/>
              <a:t>Il </a:t>
            </a:r>
            <a:r>
              <a:rPr lang="it-IT" dirty="0" err="1"/>
              <a:t>legionarismo</a:t>
            </a:r>
            <a:r>
              <a:rPr lang="it-IT" dirty="0"/>
              <a:t> riutilizza miti già esistenti in Romania nel XIX secolo</a:t>
            </a:r>
          </a:p>
          <a:p>
            <a:pPr algn="just"/>
            <a:r>
              <a:rPr lang="it-IT" dirty="0"/>
              <a:t>Il legame fra </a:t>
            </a:r>
            <a:r>
              <a:rPr lang="it-IT" dirty="0" err="1"/>
              <a:t>Ionescu</a:t>
            </a:r>
            <a:r>
              <a:rPr lang="it-IT" dirty="0"/>
              <a:t> e la Guardia di Ferro diventa organico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893853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1276</Words>
  <Application>Microsoft Office PowerPoint</Application>
  <PresentationFormat>Widescreen</PresentationFormat>
  <Paragraphs>63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9" baseType="lpstr">
      <vt:lpstr>Arial</vt:lpstr>
      <vt:lpstr>Calibri</vt:lpstr>
      <vt:lpstr>1_Tema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Nazionalismo radicale e totalitario in Romania fra anni Venti e Trenta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SANTORO STEFANO</dc:creator>
  <cp:lastModifiedBy>SANTORO STEFANO</cp:lastModifiedBy>
  <cp:revision>1</cp:revision>
  <dcterms:created xsi:type="dcterms:W3CDTF">2023-11-19T16:55:40Z</dcterms:created>
  <dcterms:modified xsi:type="dcterms:W3CDTF">2023-11-19T16:56:21Z</dcterms:modified>
</cp:coreProperties>
</file>