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</p:sldMasterIdLst>
  <p:notesMasterIdLst>
    <p:notesMasterId r:id="rId53"/>
  </p:notesMasterIdLst>
  <p:sldIdLst>
    <p:sldId id="295" r:id="rId3"/>
    <p:sldId id="304" r:id="rId4"/>
    <p:sldId id="296" r:id="rId5"/>
    <p:sldId id="297" r:id="rId6"/>
    <p:sldId id="310" r:id="rId7"/>
    <p:sldId id="258" r:id="rId8"/>
    <p:sldId id="302" r:id="rId9"/>
    <p:sldId id="311" r:id="rId10"/>
    <p:sldId id="298" r:id="rId11"/>
    <p:sldId id="299" r:id="rId12"/>
    <p:sldId id="266" r:id="rId13"/>
    <p:sldId id="259" r:id="rId14"/>
    <p:sldId id="306" r:id="rId15"/>
    <p:sldId id="260" r:id="rId16"/>
    <p:sldId id="261" r:id="rId17"/>
    <p:sldId id="301" r:id="rId18"/>
    <p:sldId id="263" r:id="rId19"/>
    <p:sldId id="264" r:id="rId20"/>
    <p:sldId id="265" r:id="rId21"/>
    <p:sldId id="267" r:id="rId22"/>
    <p:sldId id="307" r:id="rId23"/>
    <p:sldId id="308" r:id="rId24"/>
    <p:sldId id="312" r:id="rId25"/>
    <p:sldId id="268" r:id="rId26"/>
    <p:sldId id="271" r:id="rId27"/>
    <p:sldId id="313" r:id="rId28"/>
    <p:sldId id="315" r:id="rId29"/>
    <p:sldId id="273" r:id="rId30"/>
    <p:sldId id="316" r:id="rId31"/>
    <p:sldId id="274" r:id="rId32"/>
    <p:sldId id="275" r:id="rId33"/>
    <p:sldId id="276" r:id="rId34"/>
    <p:sldId id="277" r:id="rId35"/>
    <p:sldId id="278" r:id="rId36"/>
    <p:sldId id="280" r:id="rId37"/>
    <p:sldId id="281" r:id="rId38"/>
    <p:sldId id="282" r:id="rId39"/>
    <p:sldId id="284" r:id="rId40"/>
    <p:sldId id="285" r:id="rId41"/>
    <p:sldId id="283" r:id="rId42"/>
    <p:sldId id="286" r:id="rId43"/>
    <p:sldId id="288" r:id="rId44"/>
    <p:sldId id="287" r:id="rId45"/>
    <p:sldId id="290" r:id="rId46"/>
    <p:sldId id="289" r:id="rId47"/>
    <p:sldId id="291" r:id="rId48"/>
    <p:sldId id="292" r:id="rId49"/>
    <p:sldId id="435" r:id="rId50"/>
    <p:sldId id="432" r:id="rId51"/>
    <p:sldId id="433" r:id="rId5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9"/>
    <p:restoredTop sz="94648"/>
  </p:normalViewPr>
  <p:slideViewPr>
    <p:cSldViewPr>
      <p:cViewPr varScale="1">
        <p:scale>
          <a:sx n="117" d="100"/>
          <a:sy n="117" d="100"/>
        </p:scale>
        <p:origin x="1720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fld id="{42FD44A9-D9C2-4709-84C2-A1246B590B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2D0B9F-9DB2-49FA-9CCC-9870BF6E9A8A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6763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6EFA46-CFFC-41FB-9C00-1E9580CDF535}" type="slidenum">
              <a:rPr lang="it-IT" altLang="it-IT"/>
              <a:pPr/>
              <a:t>24</a:t>
            </a:fld>
            <a:endParaRPr lang="it-IT" altLang="it-IT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259538-D244-47FF-8B4B-6C978EEAE61C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D3EB8C-C2E3-432B-B283-96DCCD7802A8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9DD202-1244-4B8E-97B9-2238590EA513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DDEF90-352A-407A-A0AD-20ED8A126D9D}" type="slidenum">
              <a:rPr lang="it-IT" altLang="it-IT"/>
              <a:pPr/>
              <a:t>31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787777-C069-4CA8-9C7A-364BD6A8DCBF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FACC43-C9F7-4A84-BB73-15AFE4E2FF76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8D5F71-88AB-4624-9629-C06F2ED0ECB2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9E96EC1-ADF1-4C5D-9D03-66A5A69D9FC2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3C133D-335F-4131-99F4-B9543D0B860D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ABAAE32-992E-46F4-9B50-55F0016C132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9848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8E7679C-E0B4-44B8-B12D-C62F5656AD09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AA1B8B-0B22-4A41-BB83-0460D0C64607}" type="slidenum">
              <a:rPr lang="it-IT" altLang="it-IT"/>
              <a:pPr/>
              <a:t>38</a:t>
            </a:fld>
            <a:endParaRPr lang="it-IT" alt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9DBE71-73B0-4146-95BF-A4283A854181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A6F9E0-1741-4960-A888-E55E538ABD3B}" type="slidenum">
              <a:rPr lang="it-IT" altLang="it-IT"/>
              <a:pPr/>
              <a:t>40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66FFD4-7F4B-442E-9D76-A6CB24D2A62B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EFBA73F-82B4-428F-9D17-2917BE33D020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02E2A2-3622-437D-A143-171780F44E6B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4D522F-53C6-44ED-AFB7-01F896874052}" type="slidenum">
              <a:rPr lang="it-IT" altLang="it-IT"/>
              <a:pPr/>
              <a:t>44</a:t>
            </a:fld>
            <a:endParaRPr lang="it-IT" altLang="it-IT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2FA99F-9D72-4816-9C4F-3D909BBEA086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848715-3649-40BC-9D42-BFA93C7935C1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70802E8-6E63-45DE-9E72-D3627ACFCF87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18826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BE2567-022B-43B1-A2BF-DE0D6F6DF56C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126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EC2643-2DA4-44C7-9536-B4A04872EDBF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0809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186FE9B-6D0C-4539-AFC5-2895D8C1FA8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1491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C72ACE-0FF0-4190-A720-D6DE415F206D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B6557E-819E-44FC-A3CB-1FBE925F73F7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6373E92-251F-4EE0-A4E8-07BE28B5412E}" type="slidenum">
              <a:rPr lang="it-IT" altLang="it-IT"/>
              <a:pPr/>
              <a:t>19</a:t>
            </a:fld>
            <a:endParaRPr lang="it-IT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F47848-3A44-4C34-B751-61511BFCFAD2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E9D3A9-BE95-45FF-BC3A-034A22D3DC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020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43F4F76-B8DF-4314-BBE7-0340F49F8C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649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F51FD89-DF4A-44D2-9BE0-DDC8B04AFDF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0727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5157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52BF6FC2-15CF-4B33-B7D6-CDC8DCF61D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9250" cy="4699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37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6935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05672179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2599864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7516818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25663692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96237952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2183721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D198CF-C137-410A-94FB-C45642B3835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4592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0764628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7024229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49570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41440231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72452937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5418123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84053067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D198CF-C137-410A-94FB-C45642B3835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5281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251812-A816-432B-A93B-D8C071DB1B1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11504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5157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52BF6FC2-15CF-4B33-B7D6-CDC8DCF61D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9250" cy="4699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4922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7354BB-CD9F-4E41-A5E1-5F637D2161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478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11BDFD7-1903-467D-89F0-E58C4ABEB4E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744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4374BA-61B0-464C-84CA-455C721BB2C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87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251812-A816-432B-A93B-D8C071DB1B1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870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C42695-1F55-48B1-9C04-31AB97AC373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103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D2C163C-F2FA-4CB3-8D94-9BD8ADD63C7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74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8B6DFC-ED0B-4D10-93EB-303BD95B0DD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951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61233826-C5C9-4BB4-8AAA-167E252DAD09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20561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4E9C98C-3F81-164E-BAA5-9530FE88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3250" cy="113665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opperplate" panose="02000504000000020004" pitchFamily="2" charset="77"/>
              </a:rPr>
              <a:t>GABBIA TORACICA</a:t>
            </a:r>
          </a:p>
        </p:txBody>
      </p:sp>
    </p:spTree>
    <p:extLst>
      <p:ext uri="{BB962C8B-B14F-4D97-AF65-F5344CB8AC3E}">
        <p14:creationId xmlns:p14="http://schemas.microsoft.com/office/powerpoint/2010/main" val="28345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827584" y="260648"/>
            <a:ext cx="7249219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89899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92233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della GABBIA TORACICA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138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del TORACE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9144000" cy="4968899"/>
          </a:xfrm>
          <a:ln/>
        </p:spPr>
        <p:txBody>
          <a:bodyPr/>
          <a:lstStyle/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COSTO-VERTEBRALI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STERNO-CONDRALI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COSTO-CONDRALI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INTERCONDRALI</a:t>
            </a:r>
          </a:p>
          <a:p>
            <a:pPr marL="336550" indent="-336550"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STERNALI</a:t>
            </a:r>
          </a:p>
          <a:p>
            <a:pPr marL="336550" indent="-336550">
              <a:lnSpc>
                <a:spcPts val="1360"/>
              </a:lnSpc>
              <a:buClr>
                <a:schemeClr val="tx1">
                  <a:lumMod val="95000"/>
                  <a:lumOff val="5000"/>
                </a:schemeClr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INTERVERTEBRALI </a:t>
            </a:r>
          </a:p>
          <a:p>
            <a:pPr marL="0" indent="0">
              <a:lnSpc>
                <a:spcPts val="1360"/>
              </a:lnSpc>
              <a:buClr>
                <a:schemeClr val="tx1">
                  <a:lumMod val="95000"/>
                  <a:lumOff val="5000"/>
                </a:schemeClr>
              </a:buClr>
              <a:buSzPct val="70000"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  (descritte nella Colonna Vertebrale)</a:t>
            </a:r>
          </a:p>
        </p:txBody>
      </p:sp>
    </p:spTree>
    <p:extLst>
      <p:ext uri="{BB962C8B-B14F-4D97-AF65-F5344CB8AC3E}">
        <p14:creationId xmlns:p14="http://schemas.microsoft.com/office/powerpoint/2010/main" val="905849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1" name="image11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784976" cy="62646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046197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COSTO-VERTEBRALI [1]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28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36712"/>
            <a:ext cx="8229600" cy="5589587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della TESTA della COSTA con le FACCETTE (</a:t>
            </a:r>
            <a:r>
              <a:rPr lang="it-IT" altLang="it-IT" sz="2800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SemiFaccette</a:t>
            </a: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) COSTALI di VERTEBRE CONTIGUE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ARTRODIE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CAPSULA rafforzata da legamenti (legamento RAGGIATO)</a:t>
            </a: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1a, 11a e 12a COSTA si articolano solo con la CORRISPONDENTE VERTEBRA di RIFERIMENTO   (T1, T11 e T12)</a:t>
            </a:r>
          </a:p>
        </p:txBody>
      </p:sp>
    </p:spTree>
    <p:extLst>
      <p:ext uri="{BB962C8B-B14F-4D97-AF65-F5344CB8AC3E}">
        <p14:creationId xmlns:p14="http://schemas.microsoft.com/office/powerpoint/2010/main" val="40962612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COSTO-VERTEBRALI [2]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2800" b="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7931224" cy="5589587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Articolazione COSTO-TRASVERSARIA tra TUBERCOLO COSTALE e PROCESSI TRASVERSI della VERTEBRA corrispondente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ARTRODIE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CAPSULA rafforzata da legamenti COSTO-TRASVERSARI MEDIALI e LATERALI</a:t>
            </a:r>
          </a:p>
        </p:txBody>
      </p:sp>
    </p:spTree>
    <p:extLst>
      <p:ext uri="{BB962C8B-B14F-4D97-AF65-F5344CB8AC3E}">
        <p14:creationId xmlns:p14="http://schemas.microsoft.com/office/powerpoint/2010/main" val="1762563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6" name="image6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119610" y="1174114"/>
            <a:ext cx="6749999" cy="46138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671806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7504" y="548680"/>
            <a:ext cx="91440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STERNO-CONDRALI</a:t>
            </a:r>
            <a:b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  <a:t>(«Sterno-Costali» )</a:t>
            </a:r>
            <a:br>
              <a:rPr lang="it-IT" altLang="it-IT" sz="30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30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700808"/>
            <a:ext cx="9144000" cy="5589587"/>
          </a:xfrm>
          <a:ln/>
        </p:spPr>
        <p:txBody>
          <a:bodyPr/>
          <a:lstStyle/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Articolazioni tra CARTILAGINI COSTALI ed INCISURE COSTALI dello STERNO</a:t>
            </a:r>
          </a:p>
          <a:p>
            <a:pPr marL="46355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ARTRODIE, tranne la PRIMA CARTILAGINE COSTALE (</a:t>
            </a:r>
            <a:r>
              <a:rPr lang="it-IT" altLang="it-IT" sz="2800" dirty="0" err="1">
                <a:solidFill>
                  <a:schemeClr val="tx1"/>
                </a:solidFill>
                <a:latin typeface="Chalkboard" panose="03050602040202020205" pitchFamily="66" charset="77"/>
              </a:rPr>
              <a:t>Sincondrosi</a:t>
            </a: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)</a:t>
            </a:r>
          </a:p>
          <a:p>
            <a:pPr marL="46355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 typeface="Wingdings" pitchFamily="2" charset="2"/>
              <a:buChar char="§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CAPSULA rafforzata da una serie di legamenti, tra cui il LEGAMENTO STERNO-COSTALE RAGGIATO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COSTO-CONDRALI</a:t>
            </a:r>
            <a:b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9144000" cy="1584325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SINCONDROSI tra COSTE e CARTILAGINI COSTALI</a:t>
            </a:r>
          </a:p>
          <a:p>
            <a:pPr marL="336550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latin typeface="Arial Black" panose="020B0A04020102020204" pitchFamily="34" charset="0"/>
              </a:rPr>
              <a:t>   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2781300"/>
            <a:ext cx="9144000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marL="215900" indent="-211138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SzPct val="45000"/>
              <a:buFontTx/>
              <a:buNone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" panose="02000504000000020004" pitchFamily="2" charset="77"/>
                <a:cs typeface="Arial" panose="020B0604020202020204" pitchFamily="34" charset="0"/>
              </a:rPr>
              <a:t>ARTICOLAZIONI INTERCONDRALI</a:t>
            </a:r>
            <a:br>
              <a:rPr lang="it-IT" alt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" panose="02000504000000020004" pitchFamily="2" charset="77"/>
                <a:cs typeface="Arial" panose="020B0604020202020204" pitchFamily="34" charset="0"/>
              </a:rPr>
            </a:br>
            <a:endParaRPr lang="it-IT" altLang="it-IT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pperplate" panose="02000504000000020004" pitchFamily="2" charset="77"/>
              <a:cs typeface="Arial" panose="020B0604020202020204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3716338"/>
            <a:ext cx="91440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6550" indent="-33655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pperplate" panose="02000504000000020004" pitchFamily="2" charset="77"/>
                <a:cs typeface="Gurmukhi MN" panose="02020600050405020304" pitchFamily="18" charset="0"/>
              </a:rPr>
              <a:t>ARTRODIE tra le CARTILAGINI COSTALI delle coste 6a e7a, come pure tra 8a, 9a  e 10a  (Queste ultime mediate da Fasci di Tessuto Connettivo Fibroso)</a:t>
            </a:r>
          </a:p>
          <a:p>
            <a:pPr marL="342900">
              <a:spcBef>
                <a:spcPts val="700"/>
              </a:spcBef>
              <a:buClrTx/>
              <a:buSzPct val="70000"/>
              <a:buFontTx/>
              <a:buNone/>
            </a:pPr>
            <a:endParaRPr lang="it-IT" altLang="it-IT" sz="2800" dirty="0"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9144000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STERNALI</a:t>
            </a:r>
            <a:br>
              <a:rPr lang="it-IT" altLang="it-IT" sz="3200" b="0" dirty="0">
                <a:solidFill>
                  <a:schemeClr val="tx1"/>
                </a:solidFill>
                <a:latin typeface="Copperplate Light" panose="02000604030000020004" pitchFamily="2" charset="77"/>
              </a:rPr>
            </a:br>
            <a:endParaRPr lang="it-IT" altLang="it-IT" sz="3200" b="0" dirty="0">
              <a:solidFill>
                <a:schemeClr val="tx1"/>
              </a:solidFill>
              <a:latin typeface="Copperplate Light" panose="02000604030000020004" pitchFamily="2" charset="77"/>
            </a:endParaRP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9572" y="1268412"/>
            <a:ext cx="7704856" cy="5589588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Articolazione MANUBRIO-STERNALE: SINFISI con DISCO FIBRO-CARTILAGINEO</a:t>
            </a: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ARTICOLAZIONE XIFO-STERNALE (SINCONDROSI)</a:t>
            </a:r>
          </a:p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" panose="03050602040202020205" pitchFamily="66" charset="77"/>
              </a:rPr>
              <a:t>Con il passare dell’ età, queste articolazioni ossificano divenendo delle SINOSTOSI.</a:t>
            </a:r>
          </a:p>
          <a:p>
            <a:pPr marL="336550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6550" indent="-330200"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640" y="404664"/>
            <a:ext cx="7056784" cy="5832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835636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MOVIMENTI della GABBIA TORACICA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640763" cy="4852988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 Light" panose="02000604030000020004" pitchFamily="2" charset="77"/>
              </a:rPr>
              <a:t>I movimenti inerenti la GABBIA TORACICA, seppure individualmente minimi nelle singole articolazioni, consentono tuttavia gli INDISPENSABILI MOVIMENTI negli ATTI RESPIRATORI (Inspirazione ed Espirazione)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12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897616" y="353700"/>
            <a:ext cx="7491643" cy="55205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545263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13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337226" y="1576694"/>
            <a:ext cx="8469548" cy="34179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154386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045E38-4F8F-1B43-A14C-24CDD729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 TRONCO</a:t>
            </a:r>
          </a:p>
        </p:txBody>
      </p:sp>
    </p:spTree>
    <p:extLst>
      <p:ext uri="{BB962C8B-B14F-4D97-AF65-F5344CB8AC3E}">
        <p14:creationId xmlns:p14="http://schemas.microsoft.com/office/powerpoint/2010/main" val="2666390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-221952"/>
            <a:ext cx="84582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 Light" panose="02000604030000020004" pitchFamily="2" charset="77"/>
              </a:rPr>
              <a:t>MUSCOLI DEL TRONCO</a:t>
            </a:r>
            <a:r>
              <a:rPr lang="it-IT" altLang="it-IT" sz="3600" dirty="0">
                <a:solidFill>
                  <a:schemeClr val="tx1"/>
                </a:solidFill>
                <a:latin typeface="Copperplate Light" panose="02000604030000020004" pitchFamily="2" charset="77"/>
              </a:rPr>
              <a:t> 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692696"/>
            <a:ext cx="8801100" cy="4876800"/>
          </a:xfrm>
          <a:ln/>
        </p:spPr>
        <p:txBody>
          <a:bodyPr/>
          <a:lstStyle/>
          <a:p>
            <a:pPr indent="-336550">
              <a:lnSpc>
                <a:spcPct val="90000"/>
              </a:lnSpc>
              <a:spcBef>
                <a:spcPts val="9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Vanno a costituire le pareti :</a:t>
            </a:r>
          </a:p>
          <a:p>
            <a:pPr marL="336550" indent="-3302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TORACICHE</a:t>
            </a:r>
          </a:p>
          <a:p>
            <a:pPr marL="336550" indent="-3302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ADDOMINALE: ANTERO-LATERALE</a:t>
            </a: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                             POSTERIORE</a:t>
            </a:r>
          </a:p>
          <a:p>
            <a:pPr marL="336550" indent="-330200">
              <a:lnSpc>
                <a:spcPct val="9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PAVIMENTO PELVICO e PERINEO</a:t>
            </a: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Provvedono a separare la CAVITÀ TORACICA dalla CAVITÀ ADDOMINOPELVICA</a:t>
            </a: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Fungono anche da connessione con gli </a:t>
            </a:r>
          </a:p>
          <a:p>
            <a:pPr indent="-336550">
              <a:lnSpc>
                <a:spcPct val="90000"/>
              </a:lnSpc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ARTI SUPERIORI ed INFERIORI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6858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DEL TORACE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839200" cy="5257800"/>
          </a:xfrm>
          <a:ln/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Si possono suddividere in: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DIAFRAMMA </a:t>
            </a: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INTRINSECI DEL TORACE 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TORACO-APPENDICOLARI: CONNETTONO LA PARTE ANTERO-LATERALE DEL TORACE ALL’ ARTO SUPERIORE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SPINO-APPENDICOLARI: CONNETTONO L’ ARTO SUPERIORE CON IL DORSO, ovvero SIA LA </a:t>
            </a:r>
            <a:r>
              <a:rPr lang="it-IT" altLang="it-IT" sz="2600" b="1" i="1" dirty="0">
                <a:solidFill>
                  <a:schemeClr val="tx1"/>
                </a:solidFill>
                <a:latin typeface="Chalkboard" panose="03050602040202020205" pitchFamily="66" charset="77"/>
              </a:rPr>
              <a:t>PORZIONE TORACICA</a:t>
            </a: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 sia </a:t>
            </a:r>
            <a:r>
              <a:rPr lang="it-IT" altLang="it-IT" sz="2600" b="1" i="1" dirty="0">
                <a:solidFill>
                  <a:schemeClr val="tx1"/>
                </a:solidFill>
                <a:latin typeface="Chalkboard" panose="03050602040202020205" pitchFamily="66" charset="77"/>
              </a:rPr>
              <a:t>ADDOMINALE posteriore del TRONCO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5" name="image19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694" y="146173"/>
            <a:ext cx="8472214" cy="2645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20.tif">
            <a:extLst>
              <a:ext uri="{FF2B5EF4-FFF2-40B4-BE49-F238E27FC236}">
                <a16:creationId xmlns:a16="http://schemas.microsoft.com/office/drawing/2014/main" id="{D5CA08EF-3A63-0F48-AFB9-C893881EBADD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46" y="2792076"/>
            <a:ext cx="8481962" cy="36630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862BD54-4AB7-4E4B-99B5-9F0869A0937B}"/>
              </a:ext>
            </a:extLst>
          </p:cNvPr>
          <p:cNvSpPr/>
          <p:nvPr/>
        </p:nvSpPr>
        <p:spPr>
          <a:xfrm>
            <a:off x="6300192" y="620688"/>
            <a:ext cx="936104" cy="216024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DA45AC3-4B4C-EE41-9D16-8426E757F979}"/>
              </a:ext>
            </a:extLst>
          </p:cNvPr>
          <p:cNvSpPr/>
          <p:nvPr/>
        </p:nvSpPr>
        <p:spPr>
          <a:xfrm>
            <a:off x="6263084" y="1469125"/>
            <a:ext cx="936104" cy="216024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FFC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358C2B5-11AE-1247-8D69-3C335BFDCD15}"/>
              </a:ext>
            </a:extLst>
          </p:cNvPr>
          <p:cNvSpPr/>
          <p:nvPr/>
        </p:nvSpPr>
        <p:spPr>
          <a:xfrm>
            <a:off x="6300192" y="6093296"/>
            <a:ext cx="1080120" cy="144016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7110DB3-CBEC-134B-8497-A93D49A4963D}"/>
              </a:ext>
            </a:extLst>
          </p:cNvPr>
          <p:cNvSpPr/>
          <p:nvPr/>
        </p:nvSpPr>
        <p:spPr>
          <a:xfrm>
            <a:off x="289372" y="4149080"/>
            <a:ext cx="1042268" cy="648072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F8CF9BB-9BED-C040-958C-9390BBE1AC43}"/>
              </a:ext>
            </a:extLst>
          </p:cNvPr>
          <p:cNvSpPr txBox="1"/>
          <p:nvPr/>
        </p:nvSpPr>
        <p:spPr>
          <a:xfrm>
            <a:off x="6511277" y="848916"/>
            <a:ext cx="1375822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INSPIRATORIO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59A92E-5BCA-2F4D-9779-22814E9DDD8E}"/>
              </a:ext>
            </a:extLst>
          </p:cNvPr>
          <p:cNvSpPr txBox="1"/>
          <p:nvPr/>
        </p:nvSpPr>
        <p:spPr>
          <a:xfrm>
            <a:off x="6582850" y="1705545"/>
            <a:ext cx="130689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ES</a:t>
            </a:r>
            <a:r>
              <a:rPr kumimoji="0" lang="it-IT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PIRATORIO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3201BA7-BDD6-F24B-84B1-90CC7E3808EB}"/>
              </a:ext>
            </a:extLst>
          </p:cNvPr>
          <p:cNvSpPr txBox="1"/>
          <p:nvPr/>
        </p:nvSpPr>
        <p:spPr>
          <a:xfrm>
            <a:off x="6410126" y="3832135"/>
            <a:ext cx="911463" cy="2539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050" b="1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ES</a:t>
            </a:r>
            <a:r>
              <a:rPr kumimoji="0" lang="it-IT" sz="105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PIRATORI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B2B1645-8AFB-0743-B603-BED1E3BACBF9}"/>
              </a:ext>
            </a:extLst>
          </p:cNvPr>
          <p:cNvSpPr txBox="1"/>
          <p:nvPr/>
        </p:nvSpPr>
        <p:spPr>
          <a:xfrm>
            <a:off x="6330648" y="4351448"/>
            <a:ext cx="1070417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INSPIRATORI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4AEB2F1-8A81-EA42-A15C-F521EEFC96BE}"/>
              </a:ext>
            </a:extLst>
          </p:cNvPr>
          <p:cNvSpPr txBox="1"/>
          <p:nvPr/>
        </p:nvSpPr>
        <p:spPr>
          <a:xfrm>
            <a:off x="7408948" y="6011417"/>
            <a:ext cx="1306893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 dirty="0">
                <a:solidFill>
                  <a:srgbClr val="000000"/>
                </a:solidFill>
                <a:latin typeface="+mn-lt"/>
                <a:ea typeface="+mn-ea"/>
                <a:sym typeface="Helvetica Neue"/>
              </a:rPr>
              <a:t>ES</a:t>
            </a:r>
            <a:r>
              <a:rPr kumimoji="0" lang="it-IT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PIRATORIO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1A545F4-0A69-5343-A22D-FC3087591A3B}"/>
              </a:ext>
            </a:extLst>
          </p:cNvPr>
          <p:cNvSpPr/>
          <p:nvPr/>
        </p:nvSpPr>
        <p:spPr>
          <a:xfrm>
            <a:off x="2195736" y="5085184"/>
            <a:ext cx="432048" cy="144016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A6E20E6-8E1A-D54F-B0CE-F6DE9349DE7C}"/>
              </a:ext>
            </a:extLst>
          </p:cNvPr>
          <p:cNvSpPr txBox="1"/>
          <p:nvPr/>
        </p:nvSpPr>
        <p:spPr>
          <a:xfrm>
            <a:off x="6756303" y="2394403"/>
            <a:ext cx="123636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INSPIRATORI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7FD2CEB-EF79-124E-903A-7F095275FE97}"/>
              </a:ext>
            </a:extLst>
          </p:cNvPr>
          <p:cNvSpPr txBox="1"/>
          <p:nvPr/>
        </p:nvSpPr>
        <p:spPr>
          <a:xfrm>
            <a:off x="6892815" y="3025591"/>
            <a:ext cx="1236360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INSPIRATORI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D145B15-0B9C-034B-A2CC-CD979EF0BC6C}"/>
              </a:ext>
            </a:extLst>
          </p:cNvPr>
          <p:cNvSpPr/>
          <p:nvPr/>
        </p:nvSpPr>
        <p:spPr>
          <a:xfrm>
            <a:off x="6263084" y="4904489"/>
            <a:ext cx="1549276" cy="220615"/>
          </a:xfrm>
          <a:prstGeom prst="rect">
            <a:avLst/>
          </a:prstGeom>
          <a:solidFill>
            <a:srgbClr val="FFD579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8E90C74-6E31-4249-AC8F-89E590EEC5D8}"/>
              </a:ext>
            </a:extLst>
          </p:cNvPr>
          <p:cNvSpPr txBox="1"/>
          <p:nvPr/>
        </p:nvSpPr>
        <p:spPr>
          <a:xfrm>
            <a:off x="6052907" y="3845932"/>
            <a:ext cx="1759453" cy="246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77194524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23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116632"/>
            <a:ext cx="6821108" cy="61926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585702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323528" y="1484784"/>
          <a:ext cx="8726181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215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484784"/>
                        <a:ext cx="8726181" cy="3672408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33783" y="188640"/>
            <a:ext cx="771907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MUSCOLO TRASVERSO del TORACE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64B9EC-CA60-E944-AD14-17804D09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3250" cy="113665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DIAFRAMMA</a:t>
            </a:r>
          </a:p>
        </p:txBody>
      </p:sp>
    </p:spTree>
    <p:extLst>
      <p:ext uri="{BB962C8B-B14F-4D97-AF65-F5344CB8AC3E}">
        <p14:creationId xmlns:p14="http://schemas.microsoft.com/office/powerpoint/2010/main" val="3307854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272481" y="528340"/>
            <a:ext cx="6420445" cy="58132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112433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9916" y="66675"/>
            <a:ext cx="8991600" cy="914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Gurmukhi MN" panose="02020600050405020304" pitchFamily="18" charset="0"/>
                <a:cs typeface="Gurmukhi MN" panose="02020600050405020304" pitchFamily="18" charset="0"/>
              </a:rPr>
              <a:t>DIAFRAMMA: VISIONE SUPERIORE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908050"/>
          <a:ext cx="464820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08050"/>
                        <a:ext cx="4648200" cy="41052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48200" y="2825750"/>
          <a:ext cx="4495800" cy="403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25750"/>
                        <a:ext cx="4495800" cy="4032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839200" cy="914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DIAFRAMMA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15616" y="914400"/>
            <a:ext cx="6984776" cy="4648200"/>
          </a:xfrm>
          <a:ln/>
        </p:spPr>
        <p:txBody>
          <a:bodyPr/>
          <a:lstStyle/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CENTRO APONEUROTICO</a:t>
            </a: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o </a:t>
            </a: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CENTRO FRENICO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PORZIONE CARNOSA</a:t>
            </a: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- </a:t>
            </a:r>
            <a:r>
              <a:rPr lang="it-IT" altLang="it-IT" sz="2600" b="1" dirty="0">
                <a:solidFill>
                  <a:schemeClr val="tx1"/>
                </a:solidFill>
                <a:latin typeface="Arial Black" panose="020B0A04020102020204" pitchFamily="34" charset="0"/>
              </a:rPr>
              <a:t>LOMBARE</a:t>
            </a: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: CONSTA DEI PILASTRI   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 MEDIALE, INTERMEDIO e LATERALE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	- </a:t>
            </a: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COSTALE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6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- </a:t>
            </a:r>
            <a:r>
              <a:rPr lang="it-IT" altLang="it-IT" sz="2600" dirty="0">
                <a:solidFill>
                  <a:schemeClr val="tx1"/>
                </a:solidFill>
                <a:latin typeface="Arial Black" panose="020B0A04020102020204" pitchFamily="34" charset="0"/>
              </a:rPr>
              <a:t>STERNALE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107504" y="1496418"/>
          <a:ext cx="9210352" cy="5361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496418"/>
                        <a:ext cx="9210352" cy="5361582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915816" y="0"/>
            <a:ext cx="3083193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DIAFRAMMA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848684" y="530187"/>
            <a:ext cx="5217456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VISIONE INFERIORE</a:t>
            </a:r>
          </a:p>
          <a:p>
            <a:pPr algn="ctr"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VERSANTE ADDOMINALE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25B6AAC-5ECD-894E-B9EA-BF8BED1A2140}"/>
              </a:ext>
            </a:extLst>
          </p:cNvPr>
          <p:cNvSpPr/>
          <p:nvPr/>
        </p:nvSpPr>
        <p:spPr bwMode="auto">
          <a:xfrm>
            <a:off x="7751340" y="5373216"/>
            <a:ext cx="1547664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7F6F9E9-F409-234F-B8CB-A082914F2E1D}"/>
              </a:ext>
            </a:extLst>
          </p:cNvPr>
          <p:cNvSpPr/>
          <p:nvPr/>
        </p:nvSpPr>
        <p:spPr bwMode="auto">
          <a:xfrm>
            <a:off x="126504" y="5374580"/>
            <a:ext cx="1547664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AC0C5AB-817B-444B-A529-0C9340E2B6CC}"/>
              </a:ext>
            </a:extLst>
          </p:cNvPr>
          <p:cNvSpPr/>
          <p:nvPr/>
        </p:nvSpPr>
        <p:spPr bwMode="auto">
          <a:xfrm>
            <a:off x="7632848" y="5685255"/>
            <a:ext cx="1547664" cy="2880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1520" y="188640"/>
            <a:ext cx="8763000" cy="914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DIAFRAMMA</a:t>
            </a:r>
            <a:b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PORZIONE LOMBARE (1)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0552" y="1196752"/>
            <a:ext cx="8424936" cy="5334000"/>
          </a:xfrm>
          <a:ln/>
        </p:spPr>
        <p:txBody>
          <a:bodyPr/>
          <a:lstStyle/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PILASTRO MEDIALE DESTRO</a:t>
            </a:r>
            <a:r>
              <a:rPr lang="it-IT" altLang="it-IT" sz="26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: si inserisce ai CORPI VERTEBRALI tra L2 ed L4</a:t>
            </a:r>
          </a:p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600" b="1" dirty="0">
              <a:solidFill>
                <a:srgbClr val="FF0033"/>
              </a:solidFill>
              <a:latin typeface="Arial" panose="020B0604020202020204" pitchFamily="34" charset="0"/>
            </a:endParaRPr>
          </a:p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PILASTRO MEDIALE SINISTRO</a:t>
            </a:r>
            <a:r>
              <a:rPr lang="it-IT" altLang="it-IT" sz="26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: si inserisce ai CORPI VERTEBRALI tra L3 ed L4</a:t>
            </a:r>
          </a:p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6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indent="-336550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Vanno a formare :</a:t>
            </a: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80000"/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ORIFIZIO AORTICO</a:t>
            </a:r>
            <a:endParaRPr lang="it-IT" altLang="it-IT" sz="26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0200">
              <a:spcBef>
                <a:spcPts val="700"/>
              </a:spcBef>
              <a:buClr>
                <a:schemeClr val="tx1"/>
              </a:buClr>
              <a:buSzPct val="80000"/>
              <a:buFont typeface="Arial Black" panose="020B0A04020102020204" pitchFamily="34" charset="0"/>
              <a:buChar char="-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ORIFIZIO ESOFAGEO</a:t>
            </a:r>
            <a:endParaRPr lang="it-IT" altLang="it-IT" sz="26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indent="-336550">
              <a:spcBef>
                <a:spcPts val="700"/>
              </a:spcBef>
              <a:buClrTx/>
              <a:buSzPct val="8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6868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DIAFRAMMA</a:t>
            </a:r>
            <a:br>
              <a:rPr lang="it-IT" alt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</a:br>
            <a:r>
              <a:rPr lang="it-IT" alt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PORZIONE LOMBARE (2)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528" y="836712"/>
            <a:ext cx="8591872" cy="5181600"/>
          </a:xfrm>
          <a:ln/>
        </p:spPr>
        <p:txBody>
          <a:bodyPr/>
          <a:lstStyle/>
          <a:p>
            <a:pPr marL="6350" indent="0">
              <a:buClr>
                <a:schemeClr val="tx1"/>
              </a:buClr>
              <a:buSzPct val="80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b="1" u="sng" dirty="0">
              <a:latin typeface="Arial" panose="020B0604020202020204" pitchFamily="34" charset="0"/>
            </a:endParaRPr>
          </a:p>
          <a:p>
            <a:pPr marL="6350" indent="0">
              <a:buClr>
                <a:schemeClr val="tx1"/>
              </a:buClr>
              <a:buSzPct val="80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-    </a:t>
            </a:r>
            <a:r>
              <a:rPr lang="it-IT" altLang="it-IT" sz="2600" b="1" u="sng" dirty="0">
                <a:solidFill>
                  <a:schemeClr val="tx1"/>
                </a:solidFill>
                <a:latin typeface="Chalkboard" panose="03050602040202020205" pitchFamily="66" charset="77"/>
              </a:rPr>
              <a:t>PILASTRO INTERMEDIO</a:t>
            </a: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:</a:t>
            </a:r>
            <a:r>
              <a:rPr lang="it-IT" altLang="it-IT" sz="2600" dirty="0">
                <a:solidFill>
                  <a:schemeClr val="tx1"/>
                </a:solidFill>
                <a:latin typeface="Chalkboard" panose="03050602040202020205" pitchFamily="66" charset="77"/>
              </a:rPr>
              <a:t> </a:t>
            </a:r>
            <a:r>
              <a:rPr lang="it-IT" altLang="it-IT" sz="2600" b="1" dirty="0">
                <a:solidFill>
                  <a:schemeClr val="tx1"/>
                </a:solidFill>
                <a:latin typeface="Chalkboard" panose="03050602040202020205" pitchFamily="66" charset="77"/>
              </a:rPr>
              <a:t>inserito a L3</a:t>
            </a:r>
            <a:endParaRPr lang="it-IT" altLang="it-IT" sz="26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457200" indent="-457200">
              <a:lnSpc>
                <a:spcPct val="90000"/>
              </a:lnSpc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u="sng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PILASTRO LATERALE</a:t>
            </a: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: </a:t>
            </a:r>
            <a:r>
              <a:rPr lang="it-IT" altLang="it-IT" sz="26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 inserisce al PROCESSO COSTIFORME della 2° LOMBARE</a:t>
            </a: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. Con il PILASTRO INTERMEDIO forma:</a:t>
            </a:r>
          </a:p>
          <a:p>
            <a:pPr marL="336550" indent="-330200">
              <a:lnSpc>
                <a:spcPct val="90000"/>
              </a:lnSpc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* ARCATA DELLO MUSCOLO GRANDE PSOAS:   </a:t>
            </a:r>
          </a:p>
          <a:p>
            <a:pPr marL="336550" indent="-330200">
              <a:lnSpc>
                <a:spcPct val="90000"/>
              </a:lnSpc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  tra L1 e L2</a:t>
            </a:r>
          </a:p>
          <a:p>
            <a:pPr marL="336550" indent="-330200">
              <a:lnSpc>
                <a:spcPct val="90000"/>
              </a:lnSpc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 Con la PORZIONE COSTALE della 12a Costa:</a:t>
            </a:r>
          </a:p>
          <a:p>
            <a:pPr marL="336550" indent="-330200">
              <a:lnSpc>
                <a:spcPct val="90000"/>
              </a:lnSpc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600" b="1" dirty="0">
                <a:solidFill>
                  <a:schemeClr val="tx1"/>
                </a:solidFill>
                <a:latin typeface="Arial" panose="020B0604020202020204" pitchFamily="34" charset="0"/>
              </a:rPr>
              <a:t>    * ARCATA del QUADRATO DEI LOMBI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6106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DIAFRAMMA</a:t>
            </a:r>
            <a:b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PORZIONE COSTALE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1447800"/>
            <a:ext cx="7992888" cy="2413248"/>
          </a:xfrm>
          <a:ln/>
        </p:spPr>
        <p:txBody>
          <a:bodyPr/>
          <a:lstStyle/>
          <a:p>
            <a:pPr marL="336550" indent="-33655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Chalkboard" panose="03050602040202020205" pitchFamily="66" charset="77"/>
              </a:rPr>
              <a:t>Si inserisce alle COSTE dalla 7° alla 12° e tali inserzioni sono in comune con MUSCOLO TRASVERSO ADDOME della Parete Addominale Antero-Laterale</a:t>
            </a:r>
          </a:p>
          <a:p>
            <a:pPr marL="0" indent="0" algn="ctr"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PORZIONE STERNALE</a:t>
            </a:r>
          </a:p>
          <a:p>
            <a:pPr marL="0" indent="0"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 inserisce al PROCESSO XIFOIDEO DELLO STERNO</a:t>
            </a:r>
          </a:p>
          <a:p>
            <a:pPr marL="0" indent="0" algn="ctr">
              <a:buClr>
                <a:schemeClr val="tx1"/>
              </a:buClr>
              <a:buSzPct val="7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341313" indent="-336550"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b="1" u="sng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" panose="03050602040202020205" pitchFamily="66" charset="77"/>
              </a:rPr>
              <a:t>DIAFRAMMA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it-IT" altLang="it-IT" sz="3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692696"/>
            <a:ext cx="7920880" cy="5257800"/>
          </a:xfrm>
          <a:ln/>
        </p:spPr>
        <p:txBody>
          <a:bodyPr/>
          <a:lstStyle/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b="1" dirty="0">
              <a:latin typeface="Arial" panose="020B0604020202020204" pitchFamily="34" charset="0"/>
            </a:endParaRP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INNERVAZIONE MOTRICE SOMATICA:</a:t>
            </a: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  - NERVO FRENICO del PLESSO CERVICALE </a:t>
            </a: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    (C3 – C5)</a:t>
            </a: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6550" indent="-330200"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AZIONE: con la sua contrazione si abbassa ed aumenta il VOLUME della GABBIA TORACICA (MUSCOLO INSPIRATORIO)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752475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 ESTRINSECI del TORACE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915400" cy="5486400"/>
          </a:xfrm>
          <a:ln/>
        </p:spPr>
        <p:txBody>
          <a:bodyPr/>
          <a:lstStyle/>
          <a:p>
            <a:pPr indent="-336550">
              <a:buClrTx/>
              <a:buSzPct val="80000"/>
              <a:buFontTx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r>
              <a:rPr lang="it-IT" altLang="it-IT" dirty="0">
                <a:latin typeface="Arial Black" panose="020B0A04020102020204" pitchFamily="34" charset="0"/>
              </a:rPr>
              <a:t>	 </a:t>
            </a:r>
            <a:r>
              <a:rPr lang="it-IT" altLang="it-IT" dirty="0">
                <a:solidFill>
                  <a:schemeClr val="tx1"/>
                </a:solidFill>
                <a:latin typeface="Chalkboard" panose="03050602040202020205" pitchFamily="66" charset="77"/>
              </a:rPr>
              <a:t>Si possono suddividere in:</a:t>
            </a:r>
          </a:p>
          <a:p>
            <a:pPr indent="-336550">
              <a:buClrTx/>
              <a:buSzPct val="80000"/>
              <a:buFontTx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endParaRPr lang="it-IT" altLang="it-IT" dirty="0">
              <a:solidFill>
                <a:srgbClr val="99FF33"/>
              </a:solidFill>
              <a:latin typeface="Arial Black" panose="020B0A04020102020204" pitchFamily="34" charset="0"/>
            </a:endParaRPr>
          </a:p>
          <a:p>
            <a:pPr marL="336550" indent="-33020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r>
              <a:rPr lang="it-IT" altLang="it-IT" dirty="0">
                <a:solidFill>
                  <a:schemeClr val="tx1"/>
                </a:solidFill>
                <a:latin typeface="Chalkboard" panose="03050602040202020205" pitchFamily="66" charset="77"/>
              </a:rPr>
              <a:t>MUSCOLI TORACO-APPENDICOLARI</a:t>
            </a:r>
          </a:p>
          <a:p>
            <a:pPr indent="-336550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endParaRPr lang="it-IT" altLang="it-IT" dirty="0">
              <a:latin typeface="Arial Black" panose="020B0A04020102020204" pitchFamily="34" charset="0"/>
            </a:endParaRPr>
          </a:p>
          <a:p>
            <a:pPr marL="336550" indent="-33020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SPINO-APPENDICOLARI</a:t>
            </a:r>
          </a:p>
          <a:p>
            <a:pPr indent="-336550">
              <a:buClr>
                <a:schemeClr val="tx1"/>
              </a:buClr>
              <a:buSzPct val="80000"/>
              <a:buFontTx/>
              <a:buNone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endParaRPr lang="it-IT" altLang="it-IT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336550" indent="-330200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908050" algn="l"/>
                <a:tab pos="1822450" algn="l"/>
                <a:tab pos="2736850" algn="l"/>
                <a:tab pos="3651250" algn="l"/>
                <a:tab pos="4565650" algn="l"/>
                <a:tab pos="5480050" algn="l"/>
                <a:tab pos="6394450" algn="l"/>
                <a:tab pos="7308850" algn="l"/>
                <a:tab pos="8223250" algn="l"/>
                <a:tab pos="9137650" algn="l"/>
                <a:tab pos="10052050" algn="l"/>
                <a:tab pos="10328275" algn="l"/>
                <a:tab pos="10777538" algn="l"/>
                <a:tab pos="10779125" algn="l"/>
                <a:tab pos="10780713" algn="l"/>
              </a:tabLst>
            </a:pPr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SPINO-COSTALI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</a:rPr>
              <a:t>MUSCOLI PETTORALI e SUCCLAVIO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3138"/>
            <a:ext cx="9144000" cy="590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32048"/>
            <a:ext cx="7772400" cy="658813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halkboard" panose="03050602040202020205" pitchFamily="66" charset="77"/>
              </a:rPr>
              <a:t>MUSCOLO DENTATO ANTERIORE</a:t>
            </a: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1259632" y="678463"/>
          <a:ext cx="6983908" cy="61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337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678463"/>
                        <a:ext cx="6983908" cy="6179537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2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580555" y="706933"/>
            <a:ext cx="5804297" cy="54560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884055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6632"/>
            <a:ext cx="9144000" cy="6096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TORACO-APPENDICOLARI</a:t>
            </a:r>
          </a:p>
        </p:txBody>
      </p:sp>
      <p:graphicFrame>
        <p:nvGraphicFramePr>
          <p:cNvPr id="3174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302141"/>
              </p:ext>
            </p:extLst>
          </p:nvPr>
        </p:nvGraphicFramePr>
        <p:xfrm>
          <a:off x="0" y="1295400"/>
          <a:ext cx="9145588" cy="5573189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95904503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03800501"/>
                    </a:ext>
                  </a:extLst>
                </a:gridCol>
                <a:gridCol w="2058988">
                  <a:extLst>
                    <a:ext uri="{9D8B030D-6E8A-4147-A177-3AD203B41FA5}">
                      <a16:colId xmlns:a16="http://schemas.microsoft.com/office/drawing/2014/main" val="7409737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64061481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608229722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157113"/>
                  </a:ext>
                </a:extLst>
              </a:tr>
              <a:tr h="12414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PETTORALE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CLAVICOLA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APONEUROSI M. OBLIQUO ESTERNO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C5 – T1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ROTAZIONE MEDIALE OMERO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016222"/>
                  </a:ext>
                </a:extLst>
              </a:tr>
              <a:tr h="11382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PETTORALE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3a, 4a, 5a COSTA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 CORACOIDEO della SCAPOLA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C7 – T1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ABBASSAMENTO della SPALLA e SOLLEVAMENTO delle COSTE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958689"/>
                  </a:ext>
                </a:extLst>
              </a:tr>
              <a:tr h="107473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SUCCLAVIO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1a COSTA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CLAVICOLA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SUCCLAVIO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C5 – C6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ABBASSAMENTO della CLAVICOLA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della GABBIA TORACICA (inspiratorio)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3043760"/>
                  </a:ext>
                </a:extLst>
              </a:tr>
              <a:tr h="13970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DENTATO ANTERIORE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1a- 10a COSTA (FACCIA ESTERNA)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MARGINE MEDIALE SCAPOLA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C5 – C7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ELEVA LE COSTE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(inspiratorio)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59267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MM. TORACOAPPENDICOLARI: ORIGINI ed INSERZIONI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00150"/>
            <a:ext cx="8305800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MM. TRAPEZIO e GRANDE DORSALE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572000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1412875"/>
            <a:ext cx="3633788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9906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SPINOAPPENDICOLARI (1)</a:t>
            </a:r>
            <a:b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STRATO SUPERFICIALE</a:t>
            </a:r>
          </a:p>
        </p:txBody>
      </p:sp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0" y="1179513"/>
            <a:ext cx="9144000" cy="4794250"/>
            <a:chOff x="0" y="816"/>
            <a:chExt cx="5756" cy="3020"/>
          </a:xfrm>
        </p:grpSpPr>
        <p:sp>
          <p:nvSpPr>
            <p:cNvPr id="35843" name="Rectangle 3"/>
            <p:cNvSpPr>
              <a:spLocks noChangeArrowheads="1"/>
            </p:cNvSpPr>
            <p:nvPr/>
          </p:nvSpPr>
          <p:spPr bwMode="auto">
            <a:xfrm>
              <a:off x="4509" y="2606"/>
              <a:ext cx="1244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ROTAZIONE ESTERNA (EXTRAROTAZIONE)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DELL’ OMERO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SOLLEVAMENTO DEL TRONCO</a:t>
              </a:r>
            </a:p>
          </p:txBody>
        </p:sp>
        <p:sp>
          <p:nvSpPr>
            <p:cNvPr id="35844" name="Rectangle 4"/>
            <p:cNvSpPr>
              <a:spLocks noChangeArrowheads="1"/>
            </p:cNvSpPr>
            <p:nvPr/>
          </p:nvSpPr>
          <p:spPr bwMode="auto">
            <a:xfrm>
              <a:off x="3295" y="2606"/>
              <a:ext cx="1209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N. TORACODORSALE </a:t>
              </a: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(C6-C8)</a:t>
              </a:r>
            </a:p>
          </p:txBody>
        </p:sp>
        <p:sp>
          <p:nvSpPr>
            <p:cNvPr id="35845" name="Rectangle 5"/>
            <p:cNvSpPr>
              <a:spLocks noChangeArrowheads="1"/>
            </p:cNvSpPr>
            <p:nvPr/>
          </p:nvSpPr>
          <p:spPr bwMode="auto">
            <a:xfrm>
              <a:off x="2111" y="2606"/>
              <a:ext cx="1182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SOLCO BICIPITALE OMERO</a:t>
              </a:r>
            </a:p>
          </p:txBody>
        </p:sp>
        <p:sp>
          <p:nvSpPr>
            <p:cNvPr id="35846" name="Rectangle 6"/>
            <p:cNvSpPr>
              <a:spLocks noChangeArrowheads="1"/>
            </p:cNvSpPr>
            <p:nvPr/>
          </p:nvSpPr>
          <p:spPr bwMode="auto">
            <a:xfrm>
              <a:off x="886" y="2606"/>
              <a:ext cx="1222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APONEUROSI LOMBO-SACRALE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SPINOSI T6-S5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CRESTA ILIACA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9a – 12a COSTA</a:t>
              </a:r>
            </a:p>
          </p:txBody>
        </p:sp>
        <p:sp>
          <p:nvSpPr>
            <p:cNvPr id="35847" name="Rectangle 7"/>
            <p:cNvSpPr>
              <a:spLocks noChangeArrowheads="1"/>
            </p:cNvSpPr>
            <p:nvPr/>
          </p:nvSpPr>
          <p:spPr bwMode="auto">
            <a:xfrm>
              <a:off x="0" y="2606"/>
              <a:ext cx="882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GRANDE DORSALE o LATISSIMO</a:t>
              </a:r>
            </a:p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DEL DORSO</a:t>
              </a:r>
            </a:p>
          </p:txBody>
        </p:sp>
        <p:sp>
          <p:nvSpPr>
            <p:cNvPr id="35848" name="Rectangle 8"/>
            <p:cNvSpPr>
              <a:spLocks noChangeArrowheads="1"/>
            </p:cNvSpPr>
            <p:nvPr/>
          </p:nvSpPr>
          <p:spPr bwMode="auto">
            <a:xfrm>
              <a:off x="4509" y="1379"/>
              <a:ext cx="1244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SOLLEVAMENTO </a:t>
              </a:r>
              <a:r>
                <a:rPr lang="it-IT" altLang="it-IT" sz="15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ABBASSAMENTO </a:t>
              </a: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E RETRAZIONE DELLA SPALLA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SOLLEVAMENTO DEL TRONCO</a:t>
              </a:r>
            </a:p>
          </p:txBody>
        </p:sp>
        <p:sp>
          <p:nvSpPr>
            <p:cNvPr id="35849" name="Rectangle 9"/>
            <p:cNvSpPr>
              <a:spLocks noChangeArrowheads="1"/>
            </p:cNvSpPr>
            <p:nvPr/>
          </p:nvSpPr>
          <p:spPr bwMode="auto">
            <a:xfrm>
              <a:off x="3295" y="1379"/>
              <a:ext cx="1209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N. ACCESSORIO (XI paio) 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RAMI POSTERIORI 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C2 – C4</a:t>
              </a:r>
            </a:p>
          </p:txBody>
        </p:sp>
        <p:sp>
          <p:nvSpPr>
            <p:cNvPr id="35850" name="Rectangle 10"/>
            <p:cNvSpPr>
              <a:spLocks noChangeArrowheads="1"/>
            </p:cNvSpPr>
            <p:nvPr/>
          </p:nvSpPr>
          <p:spPr bwMode="auto">
            <a:xfrm>
              <a:off x="2111" y="1379"/>
              <a:ext cx="1182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CLAVICOLA E </a:t>
              </a: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CLAVICOLA (Fibre Superiori)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SPINA e ACROMION della SCAPOLA (Fibre Medie ed Inferiori </a:t>
              </a:r>
            </a:p>
          </p:txBody>
        </p:sp>
        <p:sp>
          <p:nvSpPr>
            <p:cNvPr id="35851" name="Rectangle 11"/>
            <p:cNvSpPr>
              <a:spLocks noChangeArrowheads="1"/>
            </p:cNvSpPr>
            <p:nvPr/>
          </p:nvSpPr>
          <p:spPr bwMode="auto">
            <a:xfrm>
              <a:off x="886" y="1379"/>
              <a:ext cx="1222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OSSO OCCIPITALE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PROCESSI SPINOSI</a:t>
              </a:r>
            </a:p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C2-T12</a:t>
              </a:r>
            </a:p>
          </p:txBody>
        </p:sp>
        <p:sp>
          <p:nvSpPr>
            <p:cNvPr id="35852" name="Rectangle 12"/>
            <p:cNvSpPr>
              <a:spLocks noChangeArrowheads="1"/>
            </p:cNvSpPr>
            <p:nvPr/>
          </p:nvSpPr>
          <p:spPr bwMode="auto">
            <a:xfrm>
              <a:off x="0" y="1379"/>
              <a:ext cx="882" cy="1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TRAPEZIO</a:t>
              </a:r>
            </a:p>
          </p:txBody>
        </p:sp>
        <p:sp>
          <p:nvSpPr>
            <p:cNvPr id="35853" name="Rectangle 13"/>
            <p:cNvSpPr>
              <a:spLocks noChangeArrowheads="1"/>
            </p:cNvSpPr>
            <p:nvPr/>
          </p:nvSpPr>
          <p:spPr bwMode="auto">
            <a:xfrm>
              <a:off x="4509" y="816"/>
              <a:ext cx="1244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FUNZIONI</a:t>
              </a:r>
            </a:p>
          </p:txBody>
        </p:sp>
        <p:sp>
          <p:nvSpPr>
            <p:cNvPr id="35854" name="Rectangle 14"/>
            <p:cNvSpPr>
              <a:spLocks noChangeArrowheads="1"/>
            </p:cNvSpPr>
            <p:nvPr/>
          </p:nvSpPr>
          <p:spPr bwMode="auto">
            <a:xfrm>
              <a:off x="3295" y="816"/>
              <a:ext cx="1209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INNERVAZIONE</a:t>
              </a:r>
            </a:p>
          </p:txBody>
        </p:sp>
        <p:sp>
          <p:nvSpPr>
            <p:cNvPr id="35855" name="Rectangle 15"/>
            <p:cNvSpPr>
              <a:spLocks noChangeArrowheads="1"/>
            </p:cNvSpPr>
            <p:nvPr/>
          </p:nvSpPr>
          <p:spPr bwMode="auto">
            <a:xfrm>
              <a:off x="2111" y="816"/>
              <a:ext cx="1182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INSERZIONE</a:t>
              </a:r>
            </a:p>
          </p:txBody>
        </p:sp>
        <p:sp>
          <p:nvSpPr>
            <p:cNvPr id="35856" name="Rectangle 16"/>
            <p:cNvSpPr>
              <a:spLocks noChangeArrowheads="1"/>
            </p:cNvSpPr>
            <p:nvPr/>
          </p:nvSpPr>
          <p:spPr bwMode="auto">
            <a:xfrm>
              <a:off x="886" y="816"/>
              <a:ext cx="1222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ORIGINE</a:t>
              </a:r>
            </a:p>
          </p:txBody>
        </p:sp>
        <p:sp>
          <p:nvSpPr>
            <p:cNvPr id="35857" name="Rectangle 17"/>
            <p:cNvSpPr>
              <a:spLocks noChangeArrowheads="1"/>
            </p:cNvSpPr>
            <p:nvPr/>
          </p:nvSpPr>
          <p:spPr bwMode="auto">
            <a:xfrm>
              <a:off x="0" y="816"/>
              <a:ext cx="882" cy="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MUSCOLO</a:t>
              </a:r>
            </a:p>
          </p:txBody>
        </p:sp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>
              <a:off x="0" y="1379"/>
              <a:ext cx="5753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59" name="Line 19"/>
            <p:cNvSpPr>
              <a:spLocks noChangeShapeType="1"/>
            </p:cNvSpPr>
            <p:nvPr/>
          </p:nvSpPr>
          <p:spPr bwMode="auto">
            <a:xfrm>
              <a:off x="0" y="2606"/>
              <a:ext cx="5753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0" name="Line 20"/>
            <p:cNvSpPr>
              <a:spLocks noChangeShapeType="1"/>
            </p:cNvSpPr>
            <p:nvPr/>
          </p:nvSpPr>
          <p:spPr bwMode="auto">
            <a:xfrm>
              <a:off x="886" y="81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1" name="Line 21"/>
            <p:cNvSpPr>
              <a:spLocks noChangeShapeType="1"/>
            </p:cNvSpPr>
            <p:nvPr/>
          </p:nvSpPr>
          <p:spPr bwMode="auto">
            <a:xfrm>
              <a:off x="2111" y="81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2" name="Line 22"/>
            <p:cNvSpPr>
              <a:spLocks noChangeShapeType="1"/>
            </p:cNvSpPr>
            <p:nvPr/>
          </p:nvSpPr>
          <p:spPr bwMode="auto">
            <a:xfrm>
              <a:off x="3295" y="81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3" name="Line 23"/>
            <p:cNvSpPr>
              <a:spLocks noChangeShapeType="1"/>
            </p:cNvSpPr>
            <p:nvPr/>
          </p:nvSpPr>
          <p:spPr bwMode="auto">
            <a:xfrm>
              <a:off x="4509" y="81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4" name="Line 24"/>
            <p:cNvSpPr>
              <a:spLocks noChangeShapeType="1"/>
            </p:cNvSpPr>
            <p:nvPr/>
          </p:nvSpPr>
          <p:spPr bwMode="auto">
            <a:xfrm>
              <a:off x="0" y="816"/>
              <a:ext cx="5753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5" name="Line 25"/>
            <p:cNvSpPr>
              <a:spLocks noChangeShapeType="1"/>
            </p:cNvSpPr>
            <p:nvPr/>
          </p:nvSpPr>
          <p:spPr bwMode="auto">
            <a:xfrm>
              <a:off x="0" y="816"/>
              <a:ext cx="0" cy="3017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6" name="Line 26"/>
            <p:cNvSpPr>
              <a:spLocks noChangeShapeType="1"/>
            </p:cNvSpPr>
            <p:nvPr/>
          </p:nvSpPr>
          <p:spPr bwMode="auto">
            <a:xfrm>
              <a:off x="5757" y="816"/>
              <a:ext cx="0" cy="3017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867" name="Line 27"/>
            <p:cNvSpPr>
              <a:spLocks noChangeShapeType="1"/>
            </p:cNvSpPr>
            <p:nvPr/>
          </p:nvSpPr>
          <p:spPr bwMode="auto">
            <a:xfrm>
              <a:off x="0" y="3837"/>
              <a:ext cx="5753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533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MM. ROMBOIDI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762000"/>
            <a:ext cx="60198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SPINOAPPENDICOLARI (2)</a:t>
            </a:r>
            <a:b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STRATO PROFONDO </a:t>
            </a:r>
          </a:p>
        </p:txBody>
      </p:sp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1676400"/>
            <a:ext cx="9137650" cy="4953000"/>
            <a:chOff x="0" y="1056"/>
            <a:chExt cx="5756" cy="3020"/>
          </a:xfrm>
        </p:grpSpPr>
        <p:sp>
          <p:nvSpPr>
            <p:cNvPr id="37891" name="Rectangle 3"/>
            <p:cNvSpPr>
              <a:spLocks noChangeArrowheads="1"/>
            </p:cNvSpPr>
            <p:nvPr/>
          </p:nvSpPr>
          <p:spPr bwMode="auto">
            <a:xfrm>
              <a:off x="4428" y="2308"/>
              <a:ext cx="1325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SPOSTAMENTO MEDIALE DELLA SCAPOLA</a:t>
              </a:r>
            </a:p>
          </p:txBody>
        </p:sp>
        <p:sp>
          <p:nvSpPr>
            <p:cNvPr id="37892" name="Rectangle 4"/>
            <p:cNvSpPr>
              <a:spLocks noChangeArrowheads="1"/>
            </p:cNvSpPr>
            <p:nvPr/>
          </p:nvSpPr>
          <p:spPr bwMode="auto">
            <a:xfrm>
              <a:off x="3217" y="2308"/>
              <a:ext cx="1206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C4-C5</a:t>
              </a:r>
            </a:p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endParaRPr lang="it-IT" altLang="it-IT" sz="1600" b="1" dirty="0">
                <a:solidFill>
                  <a:srgbClr val="99FF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2184" y="2308"/>
              <a:ext cx="1031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MARGINE MEDIALE SCAPOLA</a:t>
              </a:r>
            </a:p>
          </p:txBody>
        </p:sp>
        <p:sp>
          <p:nvSpPr>
            <p:cNvPr id="37894" name="Rectangle 6"/>
            <p:cNvSpPr>
              <a:spLocks noChangeArrowheads="1"/>
            </p:cNvSpPr>
            <p:nvPr/>
          </p:nvSpPr>
          <p:spPr bwMode="auto">
            <a:xfrm>
              <a:off x="1083" y="2308"/>
              <a:ext cx="1099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PROCESSI SPINOSI </a:t>
              </a:r>
            </a:p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T1 – T4</a:t>
              </a:r>
            </a:p>
          </p:txBody>
        </p:sp>
        <p:sp>
          <p:nvSpPr>
            <p:cNvPr id="37895" name="Rectangle 7"/>
            <p:cNvSpPr>
              <a:spLocks noChangeArrowheads="1"/>
            </p:cNvSpPr>
            <p:nvPr/>
          </p:nvSpPr>
          <p:spPr bwMode="auto">
            <a:xfrm>
              <a:off x="0" y="2308"/>
              <a:ext cx="1079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GRANDE ROMBOIDE</a:t>
              </a:r>
            </a:p>
          </p:txBody>
        </p:sp>
        <p:sp>
          <p:nvSpPr>
            <p:cNvPr id="37896" name="Rectangle 8"/>
            <p:cNvSpPr>
              <a:spLocks noChangeArrowheads="1"/>
            </p:cNvSpPr>
            <p:nvPr/>
          </p:nvSpPr>
          <p:spPr bwMode="auto">
            <a:xfrm>
              <a:off x="4428" y="3145"/>
              <a:ext cx="1325" cy="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SOLLEVAMENTO dell’ ANGOLO SCAPOLARE</a:t>
              </a:r>
            </a:p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E ADDUZIONE della SCAPOLA</a:t>
              </a:r>
            </a:p>
          </p:txBody>
        </p:sp>
        <p:sp>
          <p:nvSpPr>
            <p:cNvPr id="37897" name="Rectangle 9"/>
            <p:cNvSpPr>
              <a:spLocks noChangeArrowheads="1"/>
            </p:cNvSpPr>
            <p:nvPr/>
          </p:nvSpPr>
          <p:spPr bwMode="auto">
            <a:xfrm>
              <a:off x="3217" y="3145"/>
              <a:ext cx="1206" cy="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C4-C5</a:t>
              </a:r>
            </a:p>
          </p:txBody>
        </p:sp>
        <p:sp>
          <p:nvSpPr>
            <p:cNvPr id="37898" name="Rectangle 10"/>
            <p:cNvSpPr>
              <a:spLocks noChangeArrowheads="1"/>
            </p:cNvSpPr>
            <p:nvPr/>
          </p:nvSpPr>
          <p:spPr bwMode="auto">
            <a:xfrm>
              <a:off x="2184" y="3145"/>
              <a:ext cx="1031" cy="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ANGOLO e MARG. MEDIALE SCAPOLA</a:t>
              </a:r>
            </a:p>
          </p:txBody>
        </p:sp>
        <p:sp>
          <p:nvSpPr>
            <p:cNvPr id="37899" name="Rectangle 11"/>
            <p:cNvSpPr>
              <a:spLocks noChangeArrowheads="1"/>
            </p:cNvSpPr>
            <p:nvPr/>
          </p:nvSpPr>
          <p:spPr bwMode="auto">
            <a:xfrm>
              <a:off x="1083" y="3145"/>
              <a:ext cx="1099" cy="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PROCESSI TRASVERSI </a:t>
              </a:r>
            </a:p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C1 – C4</a:t>
              </a:r>
            </a:p>
          </p:txBody>
        </p:sp>
        <p:sp>
          <p:nvSpPr>
            <p:cNvPr id="37900" name="Rectangle 12"/>
            <p:cNvSpPr>
              <a:spLocks noChangeArrowheads="1"/>
            </p:cNvSpPr>
            <p:nvPr/>
          </p:nvSpPr>
          <p:spPr bwMode="auto">
            <a:xfrm>
              <a:off x="0" y="3145"/>
              <a:ext cx="1079" cy="9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ELEVATORE DELLA SCAPOLA</a:t>
              </a:r>
            </a:p>
          </p:txBody>
        </p:sp>
        <p:sp>
          <p:nvSpPr>
            <p:cNvPr id="37901" name="Rectangle 13"/>
            <p:cNvSpPr>
              <a:spLocks noChangeArrowheads="1"/>
            </p:cNvSpPr>
            <p:nvPr/>
          </p:nvSpPr>
          <p:spPr bwMode="auto">
            <a:xfrm>
              <a:off x="4428" y="1629"/>
              <a:ext cx="1325" cy="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SPOSTAMENTO MEDIALE DELLA SCAPOLA</a:t>
              </a:r>
            </a:p>
          </p:txBody>
        </p:sp>
        <p:sp>
          <p:nvSpPr>
            <p:cNvPr id="37902" name="Rectangle 14"/>
            <p:cNvSpPr>
              <a:spLocks noChangeArrowheads="1"/>
            </p:cNvSpPr>
            <p:nvPr/>
          </p:nvSpPr>
          <p:spPr bwMode="auto">
            <a:xfrm>
              <a:off x="3217" y="1629"/>
              <a:ext cx="1206" cy="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lvl="0" algn="ctr">
                <a:lnSpc>
                  <a:spcPct val="81000"/>
                </a:lnSpc>
                <a:spcBef>
                  <a:spcPts val="400"/>
                </a:spcBef>
                <a:buClrTx/>
                <a:buSzPct val="70000"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C4-C5</a:t>
              </a:r>
            </a:p>
          </p:txBody>
        </p:sp>
        <p:sp>
          <p:nvSpPr>
            <p:cNvPr id="37903" name="Rectangle 15"/>
            <p:cNvSpPr>
              <a:spLocks noChangeArrowheads="1"/>
            </p:cNvSpPr>
            <p:nvPr/>
          </p:nvSpPr>
          <p:spPr bwMode="auto">
            <a:xfrm>
              <a:off x="2184" y="1629"/>
              <a:ext cx="1031" cy="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MARGINE MEDIALE SCAPOLA </a:t>
              </a:r>
            </a:p>
          </p:txBody>
        </p:sp>
        <p:sp>
          <p:nvSpPr>
            <p:cNvPr id="37904" name="Rectangle 16"/>
            <p:cNvSpPr>
              <a:spLocks noChangeArrowheads="1"/>
            </p:cNvSpPr>
            <p:nvPr/>
          </p:nvSpPr>
          <p:spPr bwMode="auto">
            <a:xfrm>
              <a:off x="1083" y="1629"/>
              <a:ext cx="1099" cy="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PROCESSO SPINOSO C7</a:t>
              </a:r>
            </a:p>
          </p:txBody>
        </p:sp>
        <p:sp>
          <p:nvSpPr>
            <p:cNvPr id="37905" name="Rectangle 17"/>
            <p:cNvSpPr>
              <a:spLocks noChangeArrowheads="1"/>
            </p:cNvSpPr>
            <p:nvPr/>
          </p:nvSpPr>
          <p:spPr bwMode="auto">
            <a:xfrm>
              <a:off x="0" y="1629"/>
              <a:ext cx="1079" cy="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PICCOLO ROMBOIDE</a:t>
              </a:r>
            </a:p>
          </p:txBody>
        </p:sp>
        <p:sp>
          <p:nvSpPr>
            <p:cNvPr id="37906" name="Rectangle 18"/>
            <p:cNvSpPr>
              <a:spLocks noChangeArrowheads="1"/>
            </p:cNvSpPr>
            <p:nvPr/>
          </p:nvSpPr>
          <p:spPr bwMode="auto">
            <a:xfrm>
              <a:off x="4428" y="1056"/>
              <a:ext cx="1325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FUNZIONI</a:t>
              </a:r>
            </a:p>
          </p:txBody>
        </p:sp>
        <p:sp>
          <p:nvSpPr>
            <p:cNvPr id="37907" name="Rectangle 19"/>
            <p:cNvSpPr>
              <a:spLocks noChangeArrowheads="1"/>
            </p:cNvSpPr>
            <p:nvPr/>
          </p:nvSpPr>
          <p:spPr bwMode="auto">
            <a:xfrm>
              <a:off x="3217" y="1056"/>
              <a:ext cx="1206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INNERVAZIONE</a:t>
              </a:r>
            </a:p>
          </p:txBody>
        </p:sp>
        <p:sp>
          <p:nvSpPr>
            <p:cNvPr id="37908" name="Rectangle 20"/>
            <p:cNvSpPr>
              <a:spLocks noChangeArrowheads="1"/>
            </p:cNvSpPr>
            <p:nvPr/>
          </p:nvSpPr>
          <p:spPr bwMode="auto">
            <a:xfrm>
              <a:off x="2184" y="1056"/>
              <a:ext cx="1031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INSERZIONE</a:t>
              </a:r>
            </a:p>
          </p:txBody>
        </p:sp>
        <p:sp>
          <p:nvSpPr>
            <p:cNvPr id="37909" name="Rectangle 21"/>
            <p:cNvSpPr>
              <a:spLocks noChangeArrowheads="1"/>
            </p:cNvSpPr>
            <p:nvPr/>
          </p:nvSpPr>
          <p:spPr bwMode="auto">
            <a:xfrm>
              <a:off x="1083" y="1056"/>
              <a:ext cx="1099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ORIGINE</a:t>
              </a:r>
            </a:p>
          </p:txBody>
        </p:sp>
        <p:sp>
          <p:nvSpPr>
            <p:cNvPr id="37910" name="Rectangle 22"/>
            <p:cNvSpPr>
              <a:spLocks noChangeArrowheads="1"/>
            </p:cNvSpPr>
            <p:nvPr/>
          </p:nvSpPr>
          <p:spPr bwMode="auto">
            <a:xfrm>
              <a:off x="0" y="1056"/>
              <a:ext cx="1079" cy="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MUSCOLO</a:t>
              </a:r>
            </a:p>
          </p:txBody>
        </p:sp>
        <p:sp>
          <p:nvSpPr>
            <p:cNvPr id="37911" name="Line 23"/>
            <p:cNvSpPr>
              <a:spLocks noChangeShapeType="1"/>
            </p:cNvSpPr>
            <p:nvPr/>
          </p:nvSpPr>
          <p:spPr bwMode="auto">
            <a:xfrm>
              <a:off x="0" y="1629"/>
              <a:ext cx="5753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2" name="Line 24"/>
            <p:cNvSpPr>
              <a:spLocks noChangeShapeType="1"/>
            </p:cNvSpPr>
            <p:nvPr/>
          </p:nvSpPr>
          <p:spPr bwMode="auto">
            <a:xfrm>
              <a:off x="0" y="2308"/>
              <a:ext cx="5753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3" name="Line 25"/>
            <p:cNvSpPr>
              <a:spLocks noChangeShapeType="1"/>
            </p:cNvSpPr>
            <p:nvPr/>
          </p:nvSpPr>
          <p:spPr bwMode="auto">
            <a:xfrm>
              <a:off x="1083" y="105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4" name="Line 26"/>
            <p:cNvSpPr>
              <a:spLocks noChangeShapeType="1"/>
            </p:cNvSpPr>
            <p:nvPr/>
          </p:nvSpPr>
          <p:spPr bwMode="auto">
            <a:xfrm>
              <a:off x="2184" y="105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5" name="Line 27"/>
            <p:cNvSpPr>
              <a:spLocks noChangeShapeType="1"/>
            </p:cNvSpPr>
            <p:nvPr/>
          </p:nvSpPr>
          <p:spPr bwMode="auto">
            <a:xfrm>
              <a:off x="3217" y="105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6" name="Line 28"/>
            <p:cNvSpPr>
              <a:spLocks noChangeShapeType="1"/>
            </p:cNvSpPr>
            <p:nvPr/>
          </p:nvSpPr>
          <p:spPr bwMode="auto">
            <a:xfrm>
              <a:off x="4428" y="1056"/>
              <a:ext cx="0" cy="301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7" name="Line 29"/>
            <p:cNvSpPr>
              <a:spLocks noChangeShapeType="1"/>
            </p:cNvSpPr>
            <p:nvPr/>
          </p:nvSpPr>
          <p:spPr bwMode="auto">
            <a:xfrm>
              <a:off x="0" y="3145"/>
              <a:ext cx="5753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8" name="Line 30"/>
            <p:cNvSpPr>
              <a:spLocks noChangeShapeType="1"/>
            </p:cNvSpPr>
            <p:nvPr/>
          </p:nvSpPr>
          <p:spPr bwMode="auto">
            <a:xfrm>
              <a:off x="0" y="1056"/>
              <a:ext cx="5753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19" name="Line 31"/>
            <p:cNvSpPr>
              <a:spLocks noChangeShapeType="1"/>
            </p:cNvSpPr>
            <p:nvPr/>
          </p:nvSpPr>
          <p:spPr bwMode="auto">
            <a:xfrm>
              <a:off x="0" y="1056"/>
              <a:ext cx="0" cy="3017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20" name="Line 32"/>
            <p:cNvSpPr>
              <a:spLocks noChangeShapeType="1"/>
            </p:cNvSpPr>
            <p:nvPr/>
          </p:nvSpPr>
          <p:spPr bwMode="auto">
            <a:xfrm>
              <a:off x="5757" y="1056"/>
              <a:ext cx="0" cy="3017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7921" name="Line 33"/>
            <p:cNvSpPr>
              <a:spLocks noChangeShapeType="1"/>
            </p:cNvSpPr>
            <p:nvPr/>
          </p:nvSpPr>
          <p:spPr bwMode="auto">
            <a:xfrm>
              <a:off x="0" y="4077"/>
              <a:ext cx="5753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31383"/>
            <a:ext cx="91440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SPINOCOSTALI</a:t>
            </a:r>
          </a:p>
        </p:txBody>
      </p:sp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179512" y="1772816"/>
            <a:ext cx="8714482" cy="4089844"/>
            <a:chOff x="0" y="1152"/>
            <a:chExt cx="5757" cy="2541"/>
          </a:xfrm>
        </p:grpSpPr>
        <p:sp>
          <p:nvSpPr>
            <p:cNvPr id="39939" name="Rectangle 3"/>
            <p:cNvSpPr>
              <a:spLocks noChangeArrowheads="1"/>
            </p:cNvSpPr>
            <p:nvPr/>
          </p:nvSpPr>
          <p:spPr bwMode="auto">
            <a:xfrm>
              <a:off x="4428" y="2676"/>
              <a:ext cx="1325" cy="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ABBASSAMENTO delle COSTE </a:t>
              </a:r>
            </a:p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(m. ESPIRATORIO)</a:t>
              </a:r>
            </a:p>
          </p:txBody>
        </p:sp>
        <p:sp>
          <p:nvSpPr>
            <p:cNvPr id="39940" name="Rectangle 4"/>
            <p:cNvSpPr>
              <a:spLocks noChangeArrowheads="1"/>
            </p:cNvSpPr>
            <p:nvPr/>
          </p:nvSpPr>
          <p:spPr bwMode="auto">
            <a:xfrm>
              <a:off x="3218" y="2676"/>
              <a:ext cx="1206" cy="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T9 – T11</a:t>
              </a:r>
            </a:p>
          </p:txBody>
        </p:sp>
        <p:sp>
          <p:nvSpPr>
            <p:cNvPr id="39941" name="Rectangle 5"/>
            <p:cNvSpPr>
              <a:spLocks noChangeArrowheads="1"/>
            </p:cNvSpPr>
            <p:nvPr/>
          </p:nvSpPr>
          <p:spPr bwMode="auto">
            <a:xfrm>
              <a:off x="2184" y="2676"/>
              <a:ext cx="1031" cy="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9a – 12a COSTA</a:t>
              </a:r>
            </a:p>
          </p:txBody>
        </p:sp>
        <p:sp>
          <p:nvSpPr>
            <p:cNvPr id="39942" name="Rectangle 6"/>
            <p:cNvSpPr>
              <a:spLocks noChangeArrowheads="1"/>
            </p:cNvSpPr>
            <p:nvPr/>
          </p:nvSpPr>
          <p:spPr bwMode="auto">
            <a:xfrm>
              <a:off x="1084" y="2676"/>
              <a:ext cx="1097" cy="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T11 – L3</a:t>
              </a:r>
            </a:p>
          </p:txBody>
        </p:sp>
        <p:sp>
          <p:nvSpPr>
            <p:cNvPr id="39943" name="Rectangle 7"/>
            <p:cNvSpPr>
              <a:spLocks noChangeArrowheads="1"/>
            </p:cNvSpPr>
            <p:nvPr/>
          </p:nvSpPr>
          <p:spPr bwMode="auto">
            <a:xfrm>
              <a:off x="0" y="2676"/>
              <a:ext cx="1080" cy="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DENTATO POSTERIORE INFERIORE</a:t>
              </a:r>
            </a:p>
          </p:txBody>
        </p:sp>
        <p:sp>
          <p:nvSpPr>
            <p:cNvPr id="39944" name="Rectangle 8"/>
            <p:cNvSpPr>
              <a:spLocks noChangeArrowheads="1"/>
            </p:cNvSpPr>
            <p:nvPr/>
          </p:nvSpPr>
          <p:spPr bwMode="auto">
            <a:xfrm>
              <a:off x="4424" y="1848"/>
              <a:ext cx="1329" cy="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SOLLEVAMENTO delle COSTE </a:t>
              </a:r>
            </a:p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(m. INSPIRATORIO)</a:t>
              </a:r>
            </a:p>
          </p:txBody>
        </p:sp>
        <p:sp>
          <p:nvSpPr>
            <p:cNvPr id="39945" name="Rectangle 9"/>
            <p:cNvSpPr>
              <a:spLocks noChangeArrowheads="1"/>
            </p:cNvSpPr>
            <p:nvPr/>
          </p:nvSpPr>
          <p:spPr bwMode="auto">
            <a:xfrm>
              <a:off x="3218" y="1848"/>
              <a:ext cx="1206" cy="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T2 – T5</a:t>
              </a:r>
            </a:p>
          </p:txBody>
        </p:sp>
        <p:sp>
          <p:nvSpPr>
            <p:cNvPr id="39946" name="Rectangle 10"/>
            <p:cNvSpPr>
              <a:spLocks noChangeArrowheads="1"/>
            </p:cNvSpPr>
            <p:nvPr/>
          </p:nvSpPr>
          <p:spPr bwMode="auto">
            <a:xfrm>
              <a:off x="2184" y="1848"/>
              <a:ext cx="1031" cy="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2a – 5a COSTA</a:t>
              </a:r>
            </a:p>
          </p:txBody>
        </p:sp>
        <p:sp>
          <p:nvSpPr>
            <p:cNvPr id="39947" name="Rectangle 11"/>
            <p:cNvSpPr>
              <a:spLocks noChangeArrowheads="1"/>
            </p:cNvSpPr>
            <p:nvPr/>
          </p:nvSpPr>
          <p:spPr bwMode="auto">
            <a:xfrm>
              <a:off x="1084" y="1848"/>
              <a:ext cx="1097" cy="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C7 – T3</a:t>
              </a:r>
            </a:p>
          </p:txBody>
        </p:sp>
        <p:sp>
          <p:nvSpPr>
            <p:cNvPr id="39948" name="Rectangle 12"/>
            <p:cNvSpPr>
              <a:spLocks noChangeArrowheads="1"/>
            </p:cNvSpPr>
            <p:nvPr/>
          </p:nvSpPr>
          <p:spPr bwMode="auto">
            <a:xfrm>
              <a:off x="0" y="1848"/>
              <a:ext cx="1080" cy="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DENTATO POSTERIORE SUPERIORE</a:t>
              </a:r>
            </a:p>
          </p:txBody>
        </p:sp>
        <p:sp>
          <p:nvSpPr>
            <p:cNvPr id="39949" name="Rectangle 13"/>
            <p:cNvSpPr>
              <a:spLocks noChangeArrowheads="1"/>
            </p:cNvSpPr>
            <p:nvPr/>
          </p:nvSpPr>
          <p:spPr bwMode="auto">
            <a:xfrm>
              <a:off x="4428" y="1152"/>
              <a:ext cx="1325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FUNZIONI</a:t>
              </a:r>
            </a:p>
          </p:txBody>
        </p:sp>
        <p:sp>
          <p:nvSpPr>
            <p:cNvPr id="39950" name="Rectangle 14"/>
            <p:cNvSpPr>
              <a:spLocks noChangeArrowheads="1"/>
            </p:cNvSpPr>
            <p:nvPr/>
          </p:nvSpPr>
          <p:spPr bwMode="auto">
            <a:xfrm>
              <a:off x="3218" y="1152"/>
              <a:ext cx="1206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INNERVAZIONE</a:t>
              </a:r>
            </a:p>
          </p:txBody>
        </p:sp>
        <p:sp>
          <p:nvSpPr>
            <p:cNvPr id="39951" name="Rectangle 15"/>
            <p:cNvSpPr>
              <a:spLocks noChangeArrowheads="1"/>
            </p:cNvSpPr>
            <p:nvPr/>
          </p:nvSpPr>
          <p:spPr bwMode="auto">
            <a:xfrm>
              <a:off x="2184" y="1152"/>
              <a:ext cx="1031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INSERZIONE</a:t>
              </a:r>
            </a:p>
          </p:txBody>
        </p:sp>
        <p:sp>
          <p:nvSpPr>
            <p:cNvPr id="39952" name="Rectangle 16"/>
            <p:cNvSpPr>
              <a:spLocks noChangeArrowheads="1"/>
            </p:cNvSpPr>
            <p:nvPr/>
          </p:nvSpPr>
          <p:spPr bwMode="auto">
            <a:xfrm>
              <a:off x="1084" y="1152"/>
              <a:ext cx="1097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ORIGINE</a:t>
              </a:r>
            </a:p>
          </p:txBody>
        </p:sp>
        <p:sp>
          <p:nvSpPr>
            <p:cNvPr id="39953" name="Rectangle 17"/>
            <p:cNvSpPr>
              <a:spLocks noChangeArrowheads="1"/>
            </p:cNvSpPr>
            <p:nvPr/>
          </p:nvSpPr>
          <p:spPr bwMode="auto">
            <a:xfrm>
              <a:off x="0" y="1152"/>
              <a:ext cx="1080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</a:defRPr>
              </a:lvl9pPr>
            </a:lstStyle>
            <a:p>
              <a:pPr algn="ctr">
                <a:spcBef>
                  <a:spcPts val="400"/>
                </a:spcBef>
                <a:buClrTx/>
                <a:buSzPct val="80000"/>
                <a:buFontTx/>
                <a:buNone/>
              </a:pPr>
              <a:r>
                <a:rPr lang="it-IT" altLang="it-IT" sz="16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MUSCOLO</a:t>
              </a:r>
            </a:p>
          </p:txBody>
        </p:sp>
        <p:sp>
          <p:nvSpPr>
            <p:cNvPr id="39954" name="Line 18"/>
            <p:cNvSpPr>
              <a:spLocks noChangeShapeType="1"/>
            </p:cNvSpPr>
            <p:nvPr/>
          </p:nvSpPr>
          <p:spPr bwMode="auto">
            <a:xfrm>
              <a:off x="0" y="1848"/>
              <a:ext cx="5753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55" name="Line 19"/>
            <p:cNvSpPr>
              <a:spLocks noChangeShapeType="1"/>
            </p:cNvSpPr>
            <p:nvPr/>
          </p:nvSpPr>
          <p:spPr bwMode="auto">
            <a:xfrm>
              <a:off x="0" y="2676"/>
              <a:ext cx="5753" cy="0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56" name="Line 20"/>
            <p:cNvSpPr>
              <a:spLocks noChangeShapeType="1"/>
            </p:cNvSpPr>
            <p:nvPr/>
          </p:nvSpPr>
          <p:spPr bwMode="auto">
            <a:xfrm>
              <a:off x="1084" y="1152"/>
              <a:ext cx="0" cy="253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57" name="Line 21"/>
            <p:cNvSpPr>
              <a:spLocks noChangeShapeType="1"/>
            </p:cNvSpPr>
            <p:nvPr/>
          </p:nvSpPr>
          <p:spPr bwMode="auto">
            <a:xfrm>
              <a:off x="2184" y="1152"/>
              <a:ext cx="0" cy="253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58" name="Line 22"/>
            <p:cNvSpPr>
              <a:spLocks noChangeShapeType="1"/>
            </p:cNvSpPr>
            <p:nvPr/>
          </p:nvSpPr>
          <p:spPr bwMode="auto">
            <a:xfrm>
              <a:off x="3218" y="1152"/>
              <a:ext cx="0" cy="253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59" name="Line 23"/>
            <p:cNvSpPr>
              <a:spLocks noChangeShapeType="1"/>
            </p:cNvSpPr>
            <p:nvPr/>
          </p:nvSpPr>
          <p:spPr bwMode="auto">
            <a:xfrm>
              <a:off x="4428" y="1152"/>
              <a:ext cx="0" cy="2537"/>
            </a:xfrm>
            <a:prstGeom prst="line">
              <a:avLst/>
            </a:prstGeom>
            <a:noFill/>
            <a:ln w="1908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60" name="Line 24"/>
            <p:cNvSpPr>
              <a:spLocks noChangeShapeType="1"/>
            </p:cNvSpPr>
            <p:nvPr/>
          </p:nvSpPr>
          <p:spPr bwMode="auto">
            <a:xfrm>
              <a:off x="0" y="1152"/>
              <a:ext cx="5753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61" name="Line 25"/>
            <p:cNvSpPr>
              <a:spLocks noChangeShapeType="1"/>
            </p:cNvSpPr>
            <p:nvPr/>
          </p:nvSpPr>
          <p:spPr bwMode="auto">
            <a:xfrm>
              <a:off x="0" y="1152"/>
              <a:ext cx="0" cy="2537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62" name="Line 26"/>
            <p:cNvSpPr>
              <a:spLocks noChangeShapeType="1"/>
            </p:cNvSpPr>
            <p:nvPr/>
          </p:nvSpPr>
          <p:spPr bwMode="auto">
            <a:xfrm>
              <a:off x="5757" y="1152"/>
              <a:ext cx="0" cy="2537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963" name="Line 27"/>
            <p:cNvSpPr>
              <a:spLocks noChangeShapeType="1"/>
            </p:cNvSpPr>
            <p:nvPr/>
          </p:nvSpPr>
          <p:spPr bwMode="auto">
            <a:xfrm>
              <a:off x="0" y="3693"/>
              <a:ext cx="5753" cy="0"/>
            </a:xfrm>
            <a:prstGeom prst="line">
              <a:avLst/>
            </a:prstGeom>
            <a:noFill/>
            <a:ln w="38160" cap="sq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1" name="Object 1"/>
          <p:cNvGraphicFramePr>
            <a:graphicFrameLocks noChangeAspect="1"/>
          </p:cNvGraphicFramePr>
          <p:nvPr/>
        </p:nvGraphicFramePr>
        <p:xfrm>
          <a:off x="1692275" y="976313"/>
          <a:ext cx="6424613" cy="588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4096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976313"/>
                        <a:ext cx="6424613" cy="588168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886691" y="0"/>
            <a:ext cx="7413482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  SPINOAPPENDICOLARI e </a:t>
            </a:r>
          </a:p>
          <a:p>
            <a:pPr algn="ctr">
              <a:buClrTx/>
              <a:buFontTx/>
              <a:buNone/>
            </a:pPr>
            <a:r>
              <a:rPr lang="it-IT" altLang="it-IT" sz="28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SPINOCOSTALI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5F2CE8C-97B6-FD48-93DC-C0A342477A22}"/>
              </a:ext>
            </a:extLst>
          </p:cNvPr>
          <p:cNvSpPr/>
          <p:nvPr/>
        </p:nvSpPr>
        <p:spPr bwMode="auto">
          <a:xfrm>
            <a:off x="1692275" y="1700808"/>
            <a:ext cx="1871613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15FDD9E-CD9A-B74E-9DEC-8A8798929E16}"/>
              </a:ext>
            </a:extLst>
          </p:cNvPr>
          <p:cNvSpPr/>
          <p:nvPr/>
        </p:nvSpPr>
        <p:spPr bwMode="auto">
          <a:xfrm>
            <a:off x="6245275" y="4725144"/>
            <a:ext cx="1871613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215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60A363-32C4-B642-8A4C-460B3B55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3691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QUADRO SINTETICO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DEI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INSPIRATORI ED ESPIRATORI</a:t>
            </a:r>
          </a:p>
        </p:txBody>
      </p:sp>
    </p:spTree>
    <p:extLst>
      <p:ext uri="{BB962C8B-B14F-4D97-AF65-F5344CB8AC3E}">
        <p14:creationId xmlns:p14="http://schemas.microsoft.com/office/powerpoint/2010/main" val="3402146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0DB34-743E-8148-890B-D01935F0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3" y="11663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INSPIRATORI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CCE298-7D6E-7644-83D7-94AA54DA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412776"/>
            <a:ext cx="6984776" cy="5256584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STERNO-CLEIDO-MASTOIDEO</a:t>
            </a:r>
          </a:p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SCALENI</a:t>
            </a:r>
          </a:p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INTERCOSTALI ESTERNI ed ELEVATORI DELLE COSTE</a:t>
            </a:r>
          </a:p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DIAFRAMMA</a:t>
            </a:r>
          </a:p>
          <a:p>
            <a:r>
              <a:rPr lang="it-IT" sz="2600" b="1" dirty="0">
                <a:solidFill>
                  <a:schemeClr val="tx1"/>
                </a:solidFill>
                <a:latin typeface="Copperplate" panose="02000504000000020004" pitchFamily="2" charset="77"/>
              </a:rPr>
              <a:t>Sono coinvolti anche il Grande e Piccolo Pettorale</a:t>
            </a:r>
          </a:p>
          <a:p>
            <a:endParaRPr lang="it-IT" b="1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5234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49EA3D-61CA-6845-8088-8F036EEB4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STERNO</a:t>
            </a:r>
          </a:p>
        </p:txBody>
      </p:sp>
    </p:spTree>
    <p:extLst>
      <p:ext uri="{BB962C8B-B14F-4D97-AF65-F5344CB8AC3E}">
        <p14:creationId xmlns:p14="http://schemas.microsoft.com/office/powerpoint/2010/main" val="18906534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0DB34-743E-8148-890B-D01935F0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81" y="-222573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ESPIRATORI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CCE298-7D6E-7644-83D7-94AA54DA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548680"/>
            <a:ext cx="7632848" cy="5458718"/>
          </a:xfrm>
        </p:spPr>
        <p:txBody>
          <a:bodyPr/>
          <a:lstStyle/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INTERCOSTALI INTERNI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SOTTOCOSTALI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 TORACE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RETTO DELL’ ADDOME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ESTERNO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INTERNO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DELL’ ADDOME</a:t>
            </a:r>
          </a:p>
          <a:p>
            <a:pPr marL="187517" indent="0">
              <a:buNone/>
            </a:pPr>
            <a:r>
              <a:rPr lang="it-IT" sz="2000" b="1">
                <a:solidFill>
                  <a:schemeClr val="tx1"/>
                </a:solidFill>
                <a:latin typeface="Copperplate" panose="02000504000000020004" pitchFamily="2" charset="77"/>
              </a:rPr>
              <a:t>N</a:t>
            </a:r>
            <a:r>
              <a:rPr lang="it-IT" sz="2000" b="1" dirty="0">
                <a:solidFill>
                  <a:schemeClr val="tx1"/>
                </a:solidFill>
                <a:latin typeface="Copperplate" panose="02000504000000020004" pitchFamily="2" charset="77"/>
              </a:rPr>
              <a:t>.B.: INTERVENGONO SOLTANTO NELL’ ESPIRAZIONE FORZATA</a:t>
            </a:r>
          </a:p>
          <a:p>
            <a:endParaRPr lang="it-IT" b="1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4114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04248" y="2468416"/>
            <a:ext cx="2229599" cy="1224136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32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2" y="0"/>
            <a:ext cx="421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A5A19E6-959F-0C47-94E7-5CF80F8AB1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3" y="-14935"/>
            <a:ext cx="4932362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04115F-60C5-1842-8372-FAC1314403C0}"/>
              </a:ext>
            </a:extLst>
          </p:cNvPr>
          <p:cNvSpPr txBox="1"/>
          <p:nvPr/>
        </p:nvSpPr>
        <p:spPr>
          <a:xfrm>
            <a:off x="3803185" y="2952400"/>
            <a:ext cx="2160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STERNO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644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9" name="image7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476672"/>
            <a:ext cx="5040560" cy="57606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78681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606732-3F4E-A041-87F2-93DEBB20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3250" cy="1136650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COSTE</a:t>
            </a:r>
          </a:p>
        </p:txBody>
      </p:sp>
    </p:spTree>
    <p:extLst>
      <p:ext uri="{BB962C8B-B14F-4D97-AF65-F5344CB8AC3E}">
        <p14:creationId xmlns:p14="http://schemas.microsoft.com/office/powerpoint/2010/main" val="1648811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tif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196752"/>
            <a:ext cx="7945263" cy="47893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950523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12962</TotalTime>
  <Words>1417</Words>
  <Application>Microsoft Macintosh PowerPoint</Application>
  <PresentationFormat>Presentazione su schermo (4:3)</PresentationFormat>
  <Paragraphs>292</Paragraphs>
  <Slides>50</Slides>
  <Notes>30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50</vt:i4>
      </vt:variant>
    </vt:vector>
  </HeadingPairs>
  <TitlesOfParts>
    <vt:vector size="66" baseType="lpstr">
      <vt:lpstr>Arial</vt:lpstr>
      <vt:lpstr>Arial Black</vt:lpstr>
      <vt:lpstr>Chalkboard</vt:lpstr>
      <vt:lpstr>Cooper Black</vt:lpstr>
      <vt:lpstr>Copperplate</vt:lpstr>
      <vt:lpstr>Copperplate Gothic Bold</vt:lpstr>
      <vt:lpstr>Copperplate Light</vt:lpstr>
      <vt:lpstr>Garamond</vt:lpstr>
      <vt:lpstr>Gill Sans</vt:lpstr>
      <vt:lpstr>Gurmukhi MN</vt:lpstr>
      <vt:lpstr>Helvetica</vt:lpstr>
      <vt:lpstr>Helvetica Neue</vt:lpstr>
      <vt:lpstr>Times New Roman</vt:lpstr>
      <vt:lpstr>Wingdings</vt:lpstr>
      <vt:lpstr>Tema di Office</vt:lpstr>
      <vt:lpstr>Default</vt:lpstr>
      <vt:lpstr>GABBIA TORACICA</vt:lpstr>
      <vt:lpstr>Presentazione standard di PowerPoint</vt:lpstr>
      <vt:lpstr>Presentazione standard di PowerPoint</vt:lpstr>
      <vt:lpstr>Presentazione standard di PowerPoint</vt:lpstr>
      <vt:lpstr>STERNO</vt:lpstr>
      <vt:lpstr>Presentazione standard di PowerPoint</vt:lpstr>
      <vt:lpstr>Presentazione standard di PowerPoint</vt:lpstr>
      <vt:lpstr>COSTE</vt:lpstr>
      <vt:lpstr>Presentazione standard di PowerPoint</vt:lpstr>
      <vt:lpstr>Presentazione standard di PowerPoint</vt:lpstr>
      <vt:lpstr>ARTICOLAZIONI della GABBIA TORACICA</vt:lpstr>
      <vt:lpstr>ARTICOLAZIONI del TORACE</vt:lpstr>
      <vt:lpstr>Presentazione standard di PowerPoint</vt:lpstr>
      <vt:lpstr>ARTICOLAZIONI COSTO-VERTEBRALI [1] </vt:lpstr>
      <vt:lpstr>ARTICOLAZIONI COSTO-VERTEBRALI [2] </vt:lpstr>
      <vt:lpstr>Presentazione standard di PowerPoint</vt:lpstr>
      <vt:lpstr>ARTICOLAZIONI STERNO-CONDRALI («Sterno-Costali» ) </vt:lpstr>
      <vt:lpstr>ARTICOLAZIONI COSTO-CONDRALI </vt:lpstr>
      <vt:lpstr>ARTICOLAZIONI STERNALI </vt:lpstr>
      <vt:lpstr>MOVIMENTI della GABBIA TORACICA</vt:lpstr>
      <vt:lpstr>Presentazione standard di PowerPoint</vt:lpstr>
      <vt:lpstr>Presentazione standard di PowerPoint</vt:lpstr>
      <vt:lpstr>MUSCOLI DEL TRONCO</vt:lpstr>
      <vt:lpstr>MUSCOLI DEL TRONCO </vt:lpstr>
      <vt:lpstr>MUSCOLI DEL TORACE</vt:lpstr>
      <vt:lpstr>Presentazione standard di PowerPoint</vt:lpstr>
      <vt:lpstr>Presentazione standard di PowerPoint</vt:lpstr>
      <vt:lpstr>Presentazione standard di PowerPoint</vt:lpstr>
      <vt:lpstr>DIAFRAMMA</vt:lpstr>
      <vt:lpstr>DIAFRAMMA: VISIONE SUPERIORE</vt:lpstr>
      <vt:lpstr>DIAFRAMMA</vt:lpstr>
      <vt:lpstr>Presentazione standard di PowerPoint</vt:lpstr>
      <vt:lpstr>DIAFRAMMA PORZIONE LOMBARE (1)</vt:lpstr>
      <vt:lpstr>DIAFRAMMA PORZIONE LOMBARE (2)</vt:lpstr>
      <vt:lpstr>DIAFRAMMA PORZIONE COSTALE</vt:lpstr>
      <vt:lpstr>DIAFRAMMA </vt:lpstr>
      <vt:lpstr>MUSCOLI  ESTRINSECI del TORACE</vt:lpstr>
      <vt:lpstr>MUSCOLI PETTORALI e SUCCLAVIO</vt:lpstr>
      <vt:lpstr>MUSCOLO DENTATO ANTERIORE</vt:lpstr>
      <vt:lpstr> MUSCOLI TORACO-APPENDICOLARI</vt:lpstr>
      <vt:lpstr>MM. TORACOAPPENDICOLARI: ORIGINI ed INSERZIONI</vt:lpstr>
      <vt:lpstr>MM. TRAPEZIO e GRANDE DORSALE</vt:lpstr>
      <vt:lpstr>MUSCOLI SPINOAPPENDICOLARI (1) STRATO SUPERFICIALE</vt:lpstr>
      <vt:lpstr>MM. ROMBOIDI</vt:lpstr>
      <vt:lpstr>MUSCOLI SPINOAPPENDICOLARI (2) STRATO PROFONDO </vt:lpstr>
      <vt:lpstr> MUSCOLI SPINOCOSTALI</vt:lpstr>
      <vt:lpstr>Presentazione standard di PowerPoint</vt:lpstr>
      <vt:lpstr>QUADRO SINTETICO DEI MUSCOLI INSPIRATORI ED ESPIRATORI</vt:lpstr>
      <vt:lpstr>MUSCOLI  INSPIRATORI</vt:lpstr>
      <vt:lpstr>MUSCOLI  ESPIRATORI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224</cp:revision>
  <cp:lastPrinted>1601-01-01T00:00:00Z</cp:lastPrinted>
  <dcterms:created xsi:type="dcterms:W3CDTF">2000-11-22T09:35:33Z</dcterms:created>
  <dcterms:modified xsi:type="dcterms:W3CDTF">2023-11-19T17:37:36Z</dcterms:modified>
</cp:coreProperties>
</file>