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p:sldMasterIdLst>
    <p:sldMasterId id="2147483648" r:id="rId1"/>
  </p:sldMasterIdLst>
  <p:notesMasterIdLst>
    <p:notesMasterId r:id="rId73"/>
  </p:notesMasterIdLst>
  <p:handoutMasterIdLst>
    <p:handoutMasterId r:id="rId74"/>
  </p:handoutMasterIdLst>
  <p:sldIdLst>
    <p:sldId id="256" r:id="rId2"/>
    <p:sldId id="663" r:id="rId3"/>
    <p:sldId id="664" r:id="rId4"/>
    <p:sldId id="660" r:id="rId5"/>
    <p:sldId id="934" r:id="rId6"/>
    <p:sldId id="344" r:id="rId7"/>
    <p:sldId id="657" r:id="rId8"/>
    <p:sldId id="390" r:id="rId9"/>
    <p:sldId id="329" r:id="rId10"/>
    <p:sldId id="330" r:id="rId11"/>
    <p:sldId id="648" r:id="rId12"/>
    <p:sldId id="365" r:id="rId13"/>
    <p:sldId id="266" r:id="rId14"/>
    <p:sldId id="368" r:id="rId15"/>
    <p:sldId id="467" r:id="rId16"/>
    <p:sldId id="650" r:id="rId17"/>
    <p:sldId id="371" r:id="rId18"/>
    <p:sldId id="651" r:id="rId19"/>
    <p:sldId id="351" r:id="rId20"/>
    <p:sldId id="658" r:id="rId21"/>
    <p:sldId id="409" r:id="rId22"/>
    <p:sldId id="289" r:id="rId23"/>
    <p:sldId id="406" r:id="rId24"/>
    <p:sldId id="354" r:id="rId25"/>
    <p:sldId id="378" r:id="rId26"/>
    <p:sldId id="260" r:id="rId27"/>
    <p:sldId id="381" r:id="rId28"/>
    <p:sldId id="935" r:id="rId29"/>
    <p:sldId id="332" r:id="rId30"/>
    <p:sldId id="659" r:id="rId31"/>
    <p:sldId id="408" r:id="rId32"/>
    <p:sldId id="382" r:id="rId33"/>
    <p:sldId id="936" r:id="rId34"/>
    <p:sldId id="300" r:id="rId35"/>
    <p:sldId id="337" r:id="rId36"/>
    <p:sldId id="414" r:id="rId37"/>
    <p:sldId id="307" r:id="rId38"/>
    <p:sldId id="396" r:id="rId39"/>
    <p:sldId id="383" r:id="rId40"/>
    <p:sldId id="415" r:id="rId41"/>
    <p:sldId id="412" r:id="rId42"/>
    <p:sldId id="275" r:id="rId43"/>
    <p:sldId id="410" r:id="rId44"/>
    <p:sldId id="380" r:id="rId45"/>
    <p:sldId id="662" r:id="rId46"/>
    <p:sldId id="285" r:id="rId47"/>
    <p:sldId id="331" r:id="rId48"/>
    <p:sldId id="294" r:id="rId49"/>
    <p:sldId id="291" r:id="rId50"/>
    <p:sldId id="292" r:id="rId51"/>
    <p:sldId id="295" r:id="rId52"/>
    <p:sldId id="290" r:id="rId53"/>
    <p:sldId id="298" r:id="rId54"/>
    <p:sldId id="323" r:id="rId55"/>
    <p:sldId id="322" r:id="rId56"/>
    <p:sldId id="572" r:id="rId57"/>
    <p:sldId id="391" r:id="rId58"/>
    <p:sldId id="384" r:id="rId59"/>
    <p:sldId id="385" r:id="rId60"/>
    <p:sldId id="938" r:id="rId61"/>
    <p:sldId id="937" r:id="rId62"/>
    <p:sldId id="939" r:id="rId63"/>
    <p:sldId id="940" r:id="rId64"/>
    <p:sldId id="942" r:id="rId65"/>
    <p:sldId id="941" r:id="rId66"/>
    <p:sldId id="387" r:id="rId67"/>
    <p:sldId id="327" r:id="rId68"/>
    <p:sldId id="388" r:id="rId69"/>
    <p:sldId id="943" r:id="rId70"/>
    <p:sldId id="393" r:id="rId71"/>
    <p:sldId id="394" r:id="rId72"/>
  </p:sldIdLst>
  <p:sldSz cx="9144000" cy="6858000" type="screen4x3"/>
  <p:notesSz cx="6858000" cy="9144000"/>
  <p:defaultTextStyle>
    <a:defPPr>
      <a:defRPr lang="en-US"/>
    </a:defPPr>
    <a:lvl1pPr algn="l" rtl="0" eaLnBrk="0" fontAlgn="base" hangingPunct="0">
      <a:spcBef>
        <a:spcPct val="0"/>
      </a:spcBef>
      <a:spcAft>
        <a:spcPct val="0"/>
      </a:spcAft>
      <a:defRPr sz="3200"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sz="3200"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sz="3200"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sz="3200"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sz="3200" kern="1200">
        <a:solidFill>
          <a:schemeClr val="tx1"/>
        </a:solidFill>
        <a:latin typeface="Comic Sans MS" panose="030F0702030302020204" pitchFamily="66" charset="0"/>
        <a:ea typeface="+mn-ea"/>
        <a:cs typeface="+mn-cs"/>
      </a:defRPr>
    </a:lvl5pPr>
    <a:lvl6pPr marL="2286000" algn="l" defTabSz="914400" rtl="0" eaLnBrk="1" latinLnBrk="0" hangingPunct="1">
      <a:defRPr sz="3200" kern="1200">
        <a:solidFill>
          <a:schemeClr val="tx1"/>
        </a:solidFill>
        <a:latin typeface="Comic Sans MS" panose="030F0702030302020204" pitchFamily="66" charset="0"/>
        <a:ea typeface="+mn-ea"/>
        <a:cs typeface="+mn-cs"/>
      </a:defRPr>
    </a:lvl6pPr>
    <a:lvl7pPr marL="2743200" algn="l" defTabSz="914400" rtl="0" eaLnBrk="1" latinLnBrk="0" hangingPunct="1">
      <a:defRPr sz="3200" kern="1200">
        <a:solidFill>
          <a:schemeClr val="tx1"/>
        </a:solidFill>
        <a:latin typeface="Comic Sans MS" panose="030F0702030302020204" pitchFamily="66" charset="0"/>
        <a:ea typeface="+mn-ea"/>
        <a:cs typeface="+mn-cs"/>
      </a:defRPr>
    </a:lvl7pPr>
    <a:lvl8pPr marL="3200400" algn="l" defTabSz="914400" rtl="0" eaLnBrk="1" latinLnBrk="0" hangingPunct="1">
      <a:defRPr sz="3200" kern="1200">
        <a:solidFill>
          <a:schemeClr val="tx1"/>
        </a:solidFill>
        <a:latin typeface="Comic Sans MS" panose="030F0702030302020204" pitchFamily="66" charset="0"/>
        <a:ea typeface="+mn-ea"/>
        <a:cs typeface="+mn-cs"/>
      </a:defRPr>
    </a:lvl8pPr>
    <a:lvl9pPr marL="3657600" algn="l" defTabSz="914400" rtl="0" eaLnBrk="1" latinLnBrk="0" hangingPunct="1">
      <a:defRPr sz="3200" kern="1200">
        <a:solidFill>
          <a:schemeClr val="tx1"/>
        </a:solidFill>
        <a:latin typeface="Comic Sans MS" panose="030F0702030302020204" pitchFamily="6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0099"/>
    <a:srgbClr val="77D5F6"/>
    <a:srgbClr val="FF9933"/>
    <a:srgbClr val="FFCC00"/>
    <a:srgbClr val="08D0E7"/>
    <a:srgbClr val="FF0000"/>
    <a:srgbClr val="00CC99"/>
    <a:srgbClr val="FF9966"/>
    <a:srgbClr val="FF66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55" autoAdjust="0"/>
    <p:restoredTop sz="95238" autoAdjust="0"/>
  </p:normalViewPr>
  <p:slideViewPr>
    <p:cSldViewPr>
      <p:cViewPr varScale="1">
        <p:scale>
          <a:sx n="78" d="100"/>
          <a:sy n="78" d="100"/>
        </p:scale>
        <p:origin x="84" y="6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63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rtl="1">
              <a:defRPr sz="1200">
                <a:latin typeface="Times New Roman" panose="02020603050405020304" pitchFamily="18" charset="0"/>
              </a:defRPr>
            </a:lvl1pPr>
          </a:lstStyle>
          <a:p>
            <a:pPr>
              <a:defRPr/>
            </a:pPr>
            <a:endParaRPr lang="en-US" altLang="en-US"/>
          </a:p>
        </p:txBody>
      </p:sp>
      <p:sp>
        <p:nvSpPr>
          <p:cNvPr id="3075" name="Rectangle 3"/>
          <p:cNvSpPr>
            <a:spLocks noGrp="1" noChangeArrowheads="1"/>
          </p:cNvSpPr>
          <p:nvPr>
            <p:ph type="dt" sz="quarter" idx="1"/>
          </p:nvPr>
        </p:nvSpPr>
        <p:spPr bwMode="auto">
          <a:xfrm>
            <a:off x="3886200" y="0"/>
            <a:ext cx="2971800" cy="457200"/>
          </a:xfrm>
          <a:prstGeom prst="rect">
            <a:avLst/>
          </a:prstGeom>
          <a:noFill/>
          <a:ln w="9525">
            <a:noFill/>
            <a:miter lim="800000"/>
          </a:ln>
          <a:effectLst/>
        </p:spPr>
        <p:txBody>
          <a:bodyPr vert="horz" wrap="square" lIns="91440" tIns="45720" rIns="91440" bIns="45720" numCol="1" anchor="t" anchorCtr="0" compatLnSpc="1"/>
          <a:lstStyle>
            <a:lvl1pPr algn="r" rtl="1">
              <a:defRPr sz="1200">
                <a:latin typeface="Times New Roman" panose="02020603050405020304" pitchFamily="18" charset="0"/>
              </a:defRPr>
            </a:lvl1pPr>
          </a:lstStyle>
          <a:p>
            <a:pPr>
              <a:defRPr/>
            </a:pPr>
            <a:endParaRPr lang="en-US" altLang="en-US"/>
          </a:p>
        </p:txBody>
      </p:sp>
      <p:sp>
        <p:nvSpPr>
          <p:cNvPr id="3076" name="Rectangle 4"/>
          <p:cNvSpPr>
            <a:spLocks noGrp="1" noChangeArrowheads="1"/>
          </p:cNvSpPr>
          <p:nvPr>
            <p:ph type="ftr" sz="quarter" idx="2"/>
          </p:nvPr>
        </p:nvSpPr>
        <p:spPr bwMode="auto">
          <a:xfrm>
            <a:off x="0" y="8686800"/>
            <a:ext cx="2971800" cy="457200"/>
          </a:xfrm>
          <a:prstGeom prst="rect">
            <a:avLst/>
          </a:prstGeom>
          <a:noFill/>
          <a:ln w="9525">
            <a:noFill/>
            <a:miter lim="800000"/>
          </a:ln>
          <a:effectLst/>
        </p:spPr>
        <p:txBody>
          <a:bodyPr vert="horz" wrap="square" lIns="91440" tIns="45720" rIns="91440" bIns="45720" numCol="1" anchor="b" anchorCtr="0" compatLnSpc="1"/>
          <a:lstStyle>
            <a:lvl1pPr rtl="1">
              <a:defRPr sz="1200">
                <a:latin typeface="Times New Roman" panose="02020603050405020304" pitchFamily="18" charset="0"/>
              </a:defRPr>
            </a:lvl1pPr>
          </a:lstStyle>
          <a:p>
            <a:pPr>
              <a:defRPr/>
            </a:pPr>
            <a:endParaRPr lang="en-US" altLang="en-US"/>
          </a:p>
        </p:txBody>
      </p:sp>
      <p:sp>
        <p:nvSpPr>
          <p:cNvPr id="3077" name="Rectangle 5"/>
          <p:cNvSpPr>
            <a:spLocks noGrp="1" noChangeArrowheads="1"/>
          </p:cNvSpPr>
          <p:nvPr>
            <p:ph type="sldNum" sz="quarter" idx="3"/>
          </p:nvPr>
        </p:nvSpPr>
        <p:spPr bwMode="auto">
          <a:xfrm>
            <a:off x="3886200" y="8686800"/>
            <a:ext cx="2971800" cy="457200"/>
          </a:xfrm>
          <a:prstGeom prst="rect">
            <a:avLst/>
          </a:prstGeom>
          <a:noFill/>
          <a:ln w="9525">
            <a:noFill/>
            <a:miter lim="800000"/>
          </a:ln>
          <a:effectLst/>
        </p:spPr>
        <p:txBody>
          <a:bodyPr vert="horz" wrap="square" lIns="91440" tIns="45720" rIns="91440" bIns="45720" numCol="1" anchor="b" anchorCtr="0" compatLnSpc="1"/>
          <a:lstStyle>
            <a:lvl1pPr algn="r" rtl="1">
              <a:defRPr sz="1200">
                <a:latin typeface="Times New Roman" panose="02020603050405020304" pitchFamily="18" charset="0"/>
                <a:cs typeface="Times New Roman" panose="02020603050405020304" pitchFamily="18" charset="0"/>
              </a:defRPr>
            </a:lvl1pPr>
          </a:lstStyle>
          <a:p>
            <a:pPr>
              <a:defRPr/>
            </a:pPr>
            <a:fld id="{C1C4A879-4FD8-4C7C-86C7-E8E6D9274D59}" type="slidenum">
              <a:rPr lang="en-US" altLang="en-US"/>
              <a:t>‹N›</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rtl="1">
              <a:defRPr sz="1200">
                <a:latin typeface="Times New Roman" panose="02020603050405020304" pitchFamily="18" charset="0"/>
              </a:defRPr>
            </a:lvl1pPr>
          </a:lstStyle>
          <a:p>
            <a:pPr>
              <a:defRPr/>
            </a:pPr>
            <a:endParaRPr lang="en-US" alt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ln>
          <a:effectLst/>
        </p:spPr>
        <p:txBody>
          <a:bodyPr vert="horz" wrap="square" lIns="91440" tIns="45720" rIns="91440" bIns="45720" numCol="1" anchor="t" anchorCtr="0" compatLnSpc="1"/>
          <a:lstStyle>
            <a:lvl1pPr algn="r" rtl="1">
              <a:defRPr sz="1200">
                <a:latin typeface="Times New Roman" panose="02020603050405020304" pitchFamily="18" charset="0"/>
              </a:defRPr>
            </a:lvl1pPr>
          </a:lstStyle>
          <a:p>
            <a:pPr>
              <a:defRPr/>
            </a:pPr>
            <a:endParaRPr lang="en-US" alt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ln>
          <a:effectLst/>
        </p:spPr>
        <p:txBody>
          <a:bodyPr vert="horz" wrap="square" lIns="91440" tIns="45720" rIns="91440" bIns="45720" numCol="1" anchor="t" anchorCtr="0" compatLnSpc="1"/>
          <a:lstStyle/>
          <a:p>
            <a:pPr lvl="0"/>
            <a:r>
              <a:rPr lang="en-US" altLang="he-IL" noProof="0"/>
              <a:t>Click to edit Master text styles</a:t>
            </a:r>
          </a:p>
          <a:p>
            <a:pPr lvl="1"/>
            <a:r>
              <a:rPr lang="en-US" altLang="he-IL" noProof="0"/>
              <a:t>Second level</a:t>
            </a:r>
          </a:p>
          <a:p>
            <a:pPr lvl="2"/>
            <a:r>
              <a:rPr lang="en-US" altLang="he-IL" noProof="0"/>
              <a:t>Third level</a:t>
            </a:r>
          </a:p>
          <a:p>
            <a:pPr lvl="3"/>
            <a:r>
              <a:rPr lang="en-US" altLang="he-IL" noProof="0"/>
              <a:t>Fourth level</a:t>
            </a:r>
          </a:p>
          <a:p>
            <a:pPr lvl="4"/>
            <a:r>
              <a:rPr lang="en-US" altLang="he-IL" noProof="0"/>
              <a:t>Fifth level</a:t>
            </a:r>
            <a:endParaRPr lang="en-US" altLang="en-US" noProof="0"/>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ln>
          <a:effectLst/>
        </p:spPr>
        <p:txBody>
          <a:bodyPr vert="horz" wrap="square" lIns="91440" tIns="45720" rIns="91440" bIns="45720" numCol="1" anchor="b" anchorCtr="0" compatLnSpc="1"/>
          <a:lstStyle>
            <a:lvl1pPr rtl="1">
              <a:defRPr sz="1200">
                <a:latin typeface="Times New Roman" panose="02020603050405020304" pitchFamily="18" charset="0"/>
              </a:defRPr>
            </a:lvl1pPr>
          </a:lstStyle>
          <a:p>
            <a:pPr>
              <a:defRPr/>
            </a:pPr>
            <a:endParaRPr lang="en-US" alt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ln>
          <a:effectLst/>
        </p:spPr>
        <p:txBody>
          <a:bodyPr vert="horz" wrap="square" lIns="91440" tIns="45720" rIns="91440" bIns="45720" numCol="1" anchor="b" anchorCtr="0" compatLnSpc="1"/>
          <a:lstStyle>
            <a:lvl1pPr algn="r" rtl="1">
              <a:defRPr sz="1200">
                <a:latin typeface="Times New Roman" panose="02020603050405020304" pitchFamily="18" charset="0"/>
                <a:cs typeface="Times New Roman" panose="02020603050405020304" pitchFamily="18" charset="0"/>
              </a:defRPr>
            </a:lvl1pPr>
          </a:lstStyle>
          <a:p>
            <a:pPr>
              <a:defRPr/>
            </a:pPr>
            <a:fld id="{A8218D3D-1AAA-49B6-9949-E0A7790FE32A}" type="slidenum">
              <a:rPr lang="en-US" altLang="en-US"/>
              <a:t>‹N›</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egnaposto immagine diapositiva 1"/>
          <p:cNvSpPr>
            <a:spLocks noGrp="1" noRot="1" noChangeAspect="1" noTextEdit="1"/>
          </p:cNvSpPr>
          <p:nvPr>
            <p:ph type="sldImg"/>
          </p:nvPr>
        </p:nvSpPr>
        <p:spPr/>
      </p:sp>
      <p:sp>
        <p:nvSpPr>
          <p:cNvPr id="5123"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5124"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FAAF1B22-53D6-4353-91E7-29D632A7F307}" type="slidenum">
              <a:rPr lang="en-US" altLang="en-US" sz="1200" smtClean="0">
                <a:latin typeface="Times New Roman" panose="02020603050405020304" pitchFamily="18" charset="0"/>
              </a:rPr>
              <a:t>1</a:t>
            </a:fld>
            <a:endParaRPr lang="en-US" altLang="en-US" sz="1200">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egnaposto immagine diapositiva 1"/>
          <p:cNvSpPr>
            <a:spLocks noGrp="1" noRot="1" noChangeAspect="1" noTextEdit="1"/>
          </p:cNvSpPr>
          <p:nvPr>
            <p:ph type="sldImg"/>
          </p:nvPr>
        </p:nvSpPr>
        <p:spPr/>
      </p:sp>
      <p:sp>
        <p:nvSpPr>
          <p:cNvPr id="30723"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30724"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F2425C71-C048-4942-9A0B-FA1B866B6097}" type="slidenum">
              <a:rPr lang="en-US" altLang="en-US" sz="1200" smtClean="0">
                <a:latin typeface="Times New Roman" panose="02020603050405020304" pitchFamily="18" charset="0"/>
              </a:rPr>
              <a:t>17</a:t>
            </a:fld>
            <a:endParaRPr lang="en-US" altLang="en-US" sz="1200">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egnaposto immagine diapositiva 1"/>
          <p:cNvSpPr>
            <a:spLocks noGrp="1" noRot="1" noChangeAspect="1" noTextEdit="1"/>
          </p:cNvSpPr>
          <p:nvPr>
            <p:ph type="sldImg"/>
          </p:nvPr>
        </p:nvSpPr>
        <p:spPr/>
      </p:sp>
      <p:sp>
        <p:nvSpPr>
          <p:cNvPr id="34819"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34820"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CA2D061B-7FF3-4903-A5F0-310C84DC88AA}" type="slidenum">
              <a:rPr lang="en-US" altLang="en-US" sz="1200" smtClean="0">
                <a:latin typeface="Times New Roman" panose="02020603050405020304" pitchFamily="18" charset="0"/>
              </a:rPr>
              <a:t>19</a:t>
            </a:fld>
            <a:endParaRPr lang="en-US" altLang="en-US" sz="1200">
              <a:latin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egnaposto immagine diapositiva 1"/>
          <p:cNvSpPr>
            <a:spLocks noGrp="1" noRot="1" noChangeAspect="1" noTextEdit="1"/>
          </p:cNvSpPr>
          <p:nvPr>
            <p:ph type="sldImg"/>
          </p:nvPr>
        </p:nvSpPr>
        <p:spPr/>
      </p:sp>
      <p:sp>
        <p:nvSpPr>
          <p:cNvPr id="36867"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36868"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A448DFC0-1812-43C8-AC13-A38BDA7C52B5}" type="slidenum">
              <a:rPr lang="en-US" altLang="en-US" sz="1200" smtClean="0">
                <a:latin typeface="Times New Roman" panose="02020603050405020304" pitchFamily="18" charset="0"/>
              </a:rPr>
              <a:t>20</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368941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egnaposto immagine diapositiva 1"/>
          <p:cNvSpPr>
            <a:spLocks noGrp="1" noRot="1" noChangeAspect="1" noTextEdit="1"/>
          </p:cNvSpPr>
          <p:nvPr>
            <p:ph type="sldImg"/>
          </p:nvPr>
        </p:nvSpPr>
        <p:spPr/>
      </p:sp>
      <p:sp>
        <p:nvSpPr>
          <p:cNvPr id="41987"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41988"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1F01E661-7097-4272-927E-AF0BF4EECB34}" type="slidenum">
              <a:rPr lang="en-US" altLang="en-US" sz="1200" smtClean="0">
                <a:latin typeface="Times New Roman" panose="02020603050405020304" pitchFamily="18" charset="0"/>
              </a:rPr>
              <a:t>23</a:t>
            </a:fld>
            <a:endParaRPr lang="en-US" altLang="en-US" sz="1200">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egnaposto immagine diapositiva 1"/>
          <p:cNvSpPr>
            <a:spLocks noGrp="1" noRot="1" noChangeAspect="1" noTextEdit="1"/>
          </p:cNvSpPr>
          <p:nvPr>
            <p:ph type="sldImg"/>
          </p:nvPr>
        </p:nvSpPr>
        <p:spPr/>
      </p:sp>
      <p:sp>
        <p:nvSpPr>
          <p:cNvPr id="48131"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48132"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6D70C5C3-5D1E-4EF8-B403-5EFDE1BDEA8E}" type="slidenum">
              <a:rPr lang="en-US" altLang="en-US" sz="1200" smtClean="0">
                <a:latin typeface="Times New Roman" panose="02020603050405020304" pitchFamily="18" charset="0"/>
              </a:rPr>
              <a:t>24</a:t>
            </a:fld>
            <a:endParaRPr lang="en-US" altLang="en-US" sz="1200">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egnaposto immagine diapositiva 1"/>
          <p:cNvSpPr>
            <a:spLocks noGrp="1" noRot="1" noChangeAspect="1" noTextEdit="1"/>
          </p:cNvSpPr>
          <p:nvPr>
            <p:ph type="sldImg"/>
          </p:nvPr>
        </p:nvSpPr>
        <p:spPr/>
      </p:sp>
      <p:sp>
        <p:nvSpPr>
          <p:cNvPr id="52227"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52228"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7B203F16-A5AF-4B43-A050-2B5CB7B250FE}" type="slidenum">
              <a:rPr lang="en-US" altLang="en-US" sz="1200" smtClean="0">
                <a:latin typeface="Times New Roman" panose="02020603050405020304" pitchFamily="18" charset="0"/>
              </a:rPr>
              <a:t>25</a:t>
            </a:fld>
            <a:endParaRPr lang="en-US" altLang="en-US" sz="1200">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egnaposto immagine diapositiva 1"/>
          <p:cNvSpPr>
            <a:spLocks noGrp="1" noRot="1" noChangeAspect="1" noTextEdit="1"/>
          </p:cNvSpPr>
          <p:nvPr>
            <p:ph type="sldImg"/>
          </p:nvPr>
        </p:nvSpPr>
        <p:spPr/>
      </p:sp>
      <p:sp>
        <p:nvSpPr>
          <p:cNvPr id="55299"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p>
        </p:txBody>
      </p:sp>
      <p:sp>
        <p:nvSpPr>
          <p:cNvPr id="55300"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6577F57C-23FF-4572-8641-50B9D61037A5}" type="slidenum">
              <a:rPr lang="en-US" altLang="en-US" sz="1200" smtClean="0">
                <a:latin typeface="Times New Roman" panose="02020603050405020304" pitchFamily="18" charset="0"/>
              </a:rPr>
              <a:t>27</a:t>
            </a:fld>
            <a:endParaRPr lang="en-US" altLang="en-US" sz="1200">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egnaposto immagine diapositiva 1"/>
          <p:cNvSpPr>
            <a:spLocks noGrp="1" noRot="1" noChangeAspect="1" noTextEdit="1"/>
          </p:cNvSpPr>
          <p:nvPr>
            <p:ph type="sldImg"/>
          </p:nvPr>
        </p:nvSpPr>
        <p:spPr/>
      </p:sp>
      <p:sp>
        <p:nvSpPr>
          <p:cNvPr id="61443"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61444"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5A90C356-4F25-48A2-8F36-0747E69F8301}" type="slidenum">
              <a:rPr lang="en-US" altLang="en-US" sz="1200" smtClean="0">
                <a:latin typeface="Times New Roman" panose="02020603050405020304" pitchFamily="18" charset="0"/>
              </a:rPr>
              <a:t>32</a:t>
            </a:fld>
            <a:endParaRPr lang="en-US" altLang="en-US" sz="1200">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egnaposto immagine diapositiva 1"/>
          <p:cNvSpPr>
            <a:spLocks noGrp="1" noRot="1" noChangeAspect="1" noTextEdit="1"/>
          </p:cNvSpPr>
          <p:nvPr>
            <p:ph type="sldImg"/>
          </p:nvPr>
        </p:nvSpPr>
        <p:spPr/>
      </p:sp>
      <p:sp>
        <p:nvSpPr>
          <p:cNvPr id="67587"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67588"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1E5DFDED-7BD7-4A36-A738-0FC9EF1EC596}" type="slidenum">
              <a:rPr lang="en-US" altLang="en-US" sz="1200" smtClean="0">
                <a:latin typeface="Times New Roman" panose="02020603050405020304" pitchFamily="18" charset="0"/>
              </a:rPr>
              <a:t>33</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133586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fld id="{FC70CC6C-0A49-4A25-912D-094501F051D2}" type="slidenum">
              <a:rPr lang="en-US" altLang="it-IT" sz="1200" smtClean="0">
                <a:latin typeface="Times New Roman" panose="02020603050405020304" pitchFamily="18" charset="0"/>
              </a:rPr>
              <a:t>5</a:t>
            </a:fld>
            <a:endParaRPr lang="en-US" altLang="it-IT" sz="1200">
              <a:latin typeface="Times New Roman" panose="02020603050405020304" pitchFamily="18" charset="0"/>
            </a:endParaRPr>
          </a:p>
        </p:txBody>
      </p:sp>
      <p:sp>
        <p:nvSpPr>
          <p:cNvPr id="241667" name="Rectangle 2"/>
          <p:cNvSpPr>
            <a:spLocks noGrp="1" noRot="1" noChangeAspect="1" noChangeArrowheads="1" noTextEdit="1"/>
          </p:cNvSpPr>
          <p:nvPr>
            <p:ph type="sldImg"/>
          </p:nvPr>
        </p:nvSpPr>
        <p:spPr/>
      </p:sp>
      <p:sp>
        <p:nvSpPr>
          <p:cNvPr id="241668"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egnaposto immagine diapositiva 1"/>
          <p:cNvSpPr>
            <a:spLocks noGrp="1" noRot="1" noChangeAspect="1" noTextEdit="1"/>
          </p:cNvSpPr>
          <p:nvPr>
            <p:ph type="sldImg"/>
          </p:nvPr>
        </p:nvSpPr>
        <p:spPr/>
      </p:sp>
      <p:sp>
        <p:nvSpPr>
          <p:cNvPr id="67587"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67588"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1E5DFDED-7BD7-4A36-A738-0FC9EF1EC596}" type="slidenum">
              <a:rPr lang="en-US" altLang="en-US" sz="1200" smtClean="0">
                <a:latin typeface="Times New Roman" panose="02020603050405020304" pitchFamily="18" charset="0"/>
              </a:rPr>
              <a:t>34</a:t>
            </a:fld>
            <a:endParaRPr lang="en-US" altLang="en-US" sz="1200">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egnaposto immagine diapositiva 1"/>
          <p:cNvSpPr>
            <a:spLocks noGrp="1" noRot="1" noChangeAspect="1" noTextEdit="1"/>
          </p:cNvSpPr>
          <p:nvPr>
            <p:ph type="sldImg"/>
          </p:nvPr>
        </p:nvSpPr>
        <p:spPr/>
      </p:sp>
      <p:sp>
        <p:nvSpPr>
          <p:cNvPr id="70659"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70660"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984EEE80-05FF-4661-9F46-1D390E4269B5}" type="slidenum">
              <a:rPr lang="en-US" altLang="en-US" sz="1200" smtClean="0">
                <a:latin typeface="Times New Roman" panose="02020603050405020304" pitchFamily="18" charset="0"/>
              </a:rPr>
              <a:t>35</a:t>
            </a:fld>
            <a:endParaRPr lang="en-US" altLang="en-US" sz="1200">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egnaposto immagine diapositiva 1"/>
          <p:cNvSpPr>
            <a:spLocks noGrp="1" noRot="1" noChangeAspect="1" noTextEdit="1"/>
          </p:cNvSpPr>
          <p:nvPr>
            <p:ph type="sldImg"/>
          </p:nvPr>
        </p:nvSpPr>
        <p:spPr/>
      </p:sp>
      <p:sp>
        <p:nvSpPr>
          <p:cNvPr id="78851"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78852"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7E6DD675-72FA-4D1D-906F-DA24DD64FED9}" type="slidenum">
              <a:rPr lang="en-US" altLang="en-US" sz="1200" smtClean="0">
                <a:latin typeface="Times New Roman" panose="02020603050405020304" pitchFamily="18" charset="0"/>
              </a:rPr>
              <a:t>37</a:t>
            </a:fld>
            <a:endParaRPr lang="en-US" altLang="en-US" sz="1200">
              <a:latin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egnaposto immagine diapositiva 1"/>
          <p:cNvSpPr>
            <a:spLocks noGrp="1" noRot="1" noChangeAspect="1" noTextEdit="1"/>
          </p:cNvSpPr>
          <p:nvPr>
            <p:ph type="sldImg"/>
          </p:nvPr>
        </p:nvSpPr>
        <p:spPr/>
      </p:sp>
      <p:sp>
        <p:nvSpPr>
          <p:cNvPr id="87043"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87044"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8D9F888F-60B3-41F2-8903-63C9CF9E1A74}" type="slidenum">
              <a:rPr lang="en-US" altLang="en-US" sz="1200" smtClean="0">
                <a:latin typeface="Times New Roman" panose="02020603050405020304" pitchFamily="18" charset="0"/>
              </a:rPr>
              <a:t>39</a:t>
            </a:fld>
            <a:endParaRPr lang="en-US" altLang="en-US" sz="1200">
              <a:latin typeface="Times New Roman" panose="02020603050405020304"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egnaposto immagine diapositiva 1"/>
          <p:cNvSpPr>
            <a:spLocks noGrp="1" noRot="1" noChangeAspect="1" noTextEdit="1"/>
          </p:cNvSpPr>
          <p:nvPr>
            <p:ph type="sldImg"/>
          </p:nvPr>
        </p:nvSpPr>
        <p:spPr/>
      </p:sp>
      <p:sp>
        <p:nvSpPr>
          <p:cNvPr id="91139"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91140"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3EC87591-E400-4BB2-A3E3-131E8215830C}" type="slidenum">
              <a:rPr lang="en-US" altLang="en-US" sz="1200" smtClean="0">
                <a:latin typeface="Times New Roman" panose="02020603050405020304" pitchFamily="18" charset="0"/>
              </a:rPr>
              <a:t>44</a:t>
            </a:fld>
            <a:endParaRPr lang="en-US" altLang="en-US" sz="1200">
              <a:latin typeface="Times New Roman"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egnaposto immagine diapositiva 1"/>
          <p:cNvSpPr>
            <a:spLocks noGrp="1" noRot="1" noChangeAspect="1" noTextEdit="1"/>
          </p:cNvSpPr>
          <p:nvPr>
            <p:ph type="sldImg"/>
          </p:nvPr>
        </p:nvSpPr>
        <p:spPr/>
      </p:sp>
      <p:sp>
        <p:nvSpPr>
          <p:cNvPr id="93187"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93188"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0FD2AB30-AC99-4491-BDC5-E42BB05CDB16}" type="slidenum">
              <a:rPr lang="en-US" altLang="en-US" sz="1200" smtClean="0">
                <a:latin typeface="Times New Roman" panose="02020603050405020304" pitchFamily="18" charset="0"/>
              </a:rPr>
              <a:t>46</a:t>
            </a:fld>
            <a:endParaRPr lang="en-US" altLang="en-US" sz="1200">
              <a:latin typeface="Times New Roman" panose="02020603050405020304"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egnaposto immagine diapositiva 1"/>
          <p:cNvSpPr>
            <a:spLocks noGrp="1" noRot="1" noChangeAspect="1" noTextEdit="1"/>
          </p:cNvSpPr>
          <p:nvPr>
            <p:ph type="sldImg"/>
          </p:nvPr>
        </p:nvSpPr>
        <p:spPr/>
      </p:sp>
      <p:sp>
        <p:nvSpPr>
          <p:cNvPr id="95235"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95236"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EB8398DB-933E-4CDA-A033-65BEDE7FD866}" type="slidenum">
              <a:rPr lang="en-US" altLang="en-US" sz="1200" smtClean="0">
                <a:latin typeface="Times New Roman" panose="02020603050405020304" pitchFamily="18" charset="0"/>
              </a:rPr>
              <a:t>47</a:t>
            </a:fld>
            <a:endParaRPr lang="en-US" altLang="en-US" sz="1200">
              <a:latin typeface="Times New Roman" panose="02020603050405020304"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egnaposto immagine diapositiva 1"/>
          <p:cNvSpPr>
            <a:spLocks noGrp="1" noRot="1" noChangeAspect="1" noTextEdit="1"/>
          </p:cNvSpPr>
          <p:nvPr>
            <p:ph type="sldImg"/>
          </p:nvPr>
        </p:nvSpPr>
        <p:spPr/>
      </p:sp>
      <p:sp>
        <p:nvSpPr>
          <p:cNvPr id="99331"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99332"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55E16E27-9D83-4D02-85AB-74873D106842}" type="slidenum">
              <a:rPr lang="en-US" altLang="en-US" sz="1200" smtClean="0">
                <a:latin typeface="Times New Roman" panose="02020603050405020304" pitchFamily="18" charset="0"/>
              </a:rPr>
              <a:t>48</a:t>
            </a:fld>
            <a:endParaRPr lang="en-US" altLang="en-US" sz="1200">
              <a:latin typeface="Times New Roman" panose="02020603050405020304"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egnaposto immagine diapositiva 1"/>
          <p:cNvSpPr>
            <a:spLocks noGrp="1" noRot="1" noChangeAspect="1" noTextEdit="1"/>
          </p:cNvSpPr>
          <p:nvPr>
            <p:ph type="sldImg"/>
          </p:nvPr>
        </p:nvSpPr>
        <p:spPr/>
      </p:sp>
      <p:sp>
        <p:nvSpPr>
          <p:cNvPr id="101379"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01380"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5FDB0A60-8962-4947-AAE9-D5EEB90C5007}" type="slidenum">
              <a:rPr lang="en-US" altLang="en-US" sz="1200" smtClean="0">
                <a:latin typeface="Times New Roman" panose="02020603050405020304" pitchFamily="18" charset="0"/>
              </a:rPr>
              <a:t>49</a:t>
            </a:fld>
            <a:endParaRPr lang="en-US" altLang="en-US" sz="1200">
              <a:latin typeface="Times New Roman" panose="02020603050405020304"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egnaposto immagine diapositiva 1"/>
          <p:cNvSpPr>
            <a:spLocks noGrp="1" noRot="1" noChangeAspect="1" noTextEdit="1"/>
          </p:cNvSpPr>
          <p:nvPr>
            <p:ph type="sldImg"/>
          </p:nvPr>
        </p:nvSpPr>
        <p:spPr/>
      </p:sp>
      <p:sp>
        <p:nvSpPr>
          <p:cNvPr id="103427"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03428"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1D1C5DFB-4B3B-4043-89A4-F4DF7D1BA8DC}" type="slidenum">
              <a:rPr lang="en-US" altLang="en-US" sz="1200" smtClean="0">
                <a:latin typeface="Times New Roman" panose="02020603050405020304" pitchFamily="18" charset="0"/>
              </a:rPr>
              <a:t>50</a:t>
            </a:fld>
            <a:endParaRPr lang="en-US" altLang="en-US" sz="1200">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fld id="{FC70CC6C-0A49-4A25-912D-094501F051D2}" type="slidenum">
              <a:rPr lang="en-US" altLang="it-IT" sz="1200" smtClean="0">
                <a:latin typeface="Times New Roman" panose="02020603050405020304" pitchFamily="18" charset="0"/>
              </a:rPr>
              <a:t>6</a:t>
            </a:fld>
            <a:endParaRPr lang="en-US" altLang="it-IT" sz="1200">
              <a:latin typeface="Times New Roman" panose="02020603050405020304" pitchFamily="18" charset="0"/>
            </a:endParaRPr>
          </a:p>
        </p:txBody>
      </p:sp>
      <p:sp>
        <p:nvSpPr>
          <p:cNvPr id="241667" name="Rectangle 2"/>
          <p:cNvSpPr>
            <a:spLocks noGrp="1" noRot="1" noChangeAspect="1" noChangeArrowheads="1" noTextEdit="1"/>
          </p:cNvSpPr>
          <p:nvPr>
            <p:ph type="sldImg"/>
          </p:nvPr>
        </p:nvSpPr>
        <p:spPr/>
      </p:sp>
      <p:sp>
        <p:nvSpPr>
          <p:cNvPr id="241668"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cs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egnaposto immagine diapositiva 1"/>
          <p:cNvSpPr>
            <a:spLocks noGrp="1" noRot="1" noChangeAspect="1" noTextEdit="1"/>
          </p:cNvSpPr>
          <p:nvPr>
            <p:ph type="sldImg"/>
          </p:nvPr>
        </p:nvSpPr>
        <p:spPr/>
      </p:sp>
      <p:sp>
        <p:nvSpPr>
          <p:cNvPr id="105475"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05476"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F89534C2-A356-4623-B773-E2D6E959A562}" type="slidenum">
              <a:rPr lang="en-US" altLang="en-US" sz="1200" smtClean="0">
                <a:latin typeface="Times New Roman" panose="02020603050405020304" pitchFamily="18" charset="0"/>
              </a:rPr>
              <a:t>51</a:t>
            </a:fld>
            <a:endParaRPr lang="en-US" altLang="en-US" sz="1200">
              <a:latin typeface="Times New Roman"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egnaposto immagine diapositiva 1"/>
          <p:cNvSpPr>
            <a:spLocks noGrp="1" noRot="1" noChangeAspect="1" noTextEdit="1"/>
          </p:cNvSpPr>
          <p:nvPr>
            <p:ph type="sldImg"/>
          </p:nvPr>
        </p:nvSpPr>
        <p:spPr/>
      </p:sp>
      <p:sp>
        <p:nvSpPr>
          <p:cNvPr id="107523"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07524"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2F3FBA7E-1EA4-4CF0-BFA8-539C6DE4C750}" type="slidenum">
              <a:rPr lang="en-US" altLang="en-US" sz="1200" smtClean="0">
                <a:latin typeface="Times New Roman" panose="02020603050405020304" pitchFamily="18" charset="0"/>
              </a:rPr>
              <a:t>52</a:t>
            </a:fld>
            <a:endParaRPr lang="en-US" altLang="en-US" sz="1200">
              <a:latin typeface="Times New Roman" panose="02020603050405020304"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5B8D37E9-BF19-4F11-9431-9501C9B4BEFB}" type="slidenum">
              <a:rPr lang="en-US" altLang="en-US" sz="1200" smtClean="0">
                <a:latin typeface="Times New Roman" panose="02020603050405020304" pitchFamily="18" charset="0"/>
              </a:rPr>
              <a:t>53</a:t>
            </a:fld>
            <a:endParaRPr lang="en-US" altLang="en-US" sz="1200">
              <a:latin typeface="Times New Roman" panose="02020603050405020304" pitchFamily="18" charset="0"/>
            </a:endParaRPr>
          </a:p>
        </p:txBody>
      </p:sp>
      <p:sp>
        <p:nvSpPr>
          <p:cNvPr id="109571" name="Rectangle 2"/>
          <p:cNvSpPr>
            <a:spLocks noGrp="1" noRot="1" noChangeAspect="1" noChangeArrowheads="1" noTextEdit="1"/>
          </p:cNvSpPr>
          <p:nvPr>
            <p:ph type="sldImg"/>
          </p:nvPr>
        </p:nvSpPr>
        <p:spPr/>
      </p:sp>
      <p:sp>
        <p:nvSpPr>
          <p:cNvPr id="1095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07_34_stop codon.jpg</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egnaposto immagine diapositiva 1"/>
          <p:cNvSpPr>
            <a:spLocks noGrp="1" noRot="1" noChangeAspect="1" noTextEdit="1"/>
          </p:cNvSpPr>
          <p:nvPr>
            <p:ph type="sldImg"/>
          </p:nvPr>
        </p:nvSpPr>
        <p:spPr/>
      </p:sp>
      <p:sp>
        <p:nvSpPr>
          <p:cNvPr id="113667"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13668"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C103CECB-0D3A-4460-889B-E5DD8BC99B41}" type="slidenum">
              <a:rPr lang="en-US" altLang="en-US" sz="1200" smtClean="0">
                <a:latin typeface="Times New Roman" panose="02020603050405020304" pitchFamily="18" charset="0"/>
              </a:rPr>
              <a:t>54</a:t>
            </a:fld>
            <a:endParaRPr lang="en-US" altLang="en-US" sz="1200">
              <a:latin typeface="Times New Roman" panose="02020603050405020304"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egnaposto immagine diapositiva 1"/>
          <p:cNvSpPr>
            <a:spLocks noGrp="1" noRot="1" noChangeAspect="1" noTextEdit="1"/>
          </p:cNvSpPr>
          <p:nvPr>
            <p:ph type="sldImg"/>
          </p:nvPr>
        </p:nvSpPr>
        <p:spPr/>
      </p:sp>
      <p:sp>
        <p:nvSpPr>
          <p:cNvPr id="111619"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11620"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23AB1A6E-EB81-4C39-AFF0-A1E5EFF259CF}" type="slidenum">
              <a:rPr lang="en-US" altLang="en-US" sz="1200" smtClean="0">
                <a:latin typeface="Times New Roman" panose="02020603050405020304" pitchFamily="18" charset="0"/>
              </a:rPr>
              <a:t>55</a:t>
            </a:fld>
            <a:endParaRPr lang="en-US" altLang="en-US" sz="1200">
              <a:latin typeface="Times New Roman" panose="02020603050405020304"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egnaposto immagine diapositiva 1"/>
          <p:cNvSpPr>
            <a:spLocks noGrp="1" noRot="1" noChangeAspect="1" noTextEdit="1"/>
          </p:cNvSpPr>
          <p:nvPr>
            <p:ph type="sldImg"/>
          </p:nvPr>
        </p:nvSpPr>
        <p:spPr/>
      </p:sp>
      <p:sp>
        <p:nvSpPr>
          <p:cNvPr id="115715"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15716"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935FF0AE-8186-484E-A1BF-7BABA74BC020}" type="slidenum">
              <a:rPr lang="en-US" altLang="en-US" sz="1200" smtClean="0">
                <a:latin typeface="Times New Roman" panose="02020603050405020304" pitchFamily="18" charset="0"/>
              </a:rPr>
              <a:t>57</a:t>
            </a:fld>
            <a:endParaRPr lang="en-US" altLang="en-US" sz="1200">
              <a:latin typeface="Times New Roman" panose="02020603050405020304"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egnaposto immagine diapositiva 1"/>
          <p:cNvSpPr>
            <a:spLocks noGrp="1" noRot="1" noChangeAspect="1" noTextEdit="1"/>
          </p:cNvSpPr>
          <p:nvPr>
            <p:ph type="sldImg"/>
          </p:nvPr>
        </p:nvSpPr>
        <p:spPr/>
      </p:sp>
      <p:sp>
        <p:nvSpPr>
          <p:cNvPr id="117763"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17764"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44178A0B-B6AD-485A-ACFF-9E4CCD9BCBA5}" type="slidenum">
              <a:rPr lang="en-US" altLang="en-US" sz="1200" smtClean="0">
                <a:latin typeface="Times New Roman" panose="02020603050405020304" pitchFamily="18" charset="0"/>
              </a:rPr>
              <a:t>58</a:t>
            </a:fld>
            <a:endParaRPr lang="en-US" altLang="en-US" sz="1200">
              <a:latin typeface="Times New Roman" panose="02020603050405020304"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egnaposto immagine diapositiva 1"/>
          <p:cNvSpPr>
            <a:spLocks noGrp="1" noRot="1" noChangeAspect="1" noTextEdit="1"/>
          </p:cNvSpPr>
          <p:nvPr>
            <p:ph type="sldImg"/>
          </p:nvPr>
        </p:nvSpPr>
        <p:spPr/>
      </p:sp>
      <p:sp>
        <p:nvSpPr>
          <p:cNvPr id="121859"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21860"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AA3D3562-1CC1-460D-8E09-7B4DFFA692ED}" type="slidenum">
              <a:rPr lang="en-US" altLang="en-US" sz="1200" smtClean="0">
                <a:latin typeface="Times New Roman" panose="02020603050405020304" pitchFamily="18" charset="0"/>
              </a:rPr>
              <a:t>59</a:t>
            </a:fld>
            <a:endParaRPr lang="en-US" altLang="en-US" sz="1200">
              <a:latin typeface="Times New Roman" panose="02020603050405020304"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egnaposto immagine diapositiva 1"/>
          <p:cNvSpPr>
            <a:spLocks noGrp="1" noRot="1" noChangeAspect="1" noTextEdit="1"/>
          </p:cNvSpPr>
          <p:nvPr>
            <p:ph type="sldImg"/>
          </p:nvPr>
        </p:nvSpPr>
        <p:spPr/>
      </p:sp>
      <p:sp>
        <p:nvSpPr>
          <p:cNvPr id="124931"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24932"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95B31910-FF46-4363-B39C-263CA021ED46}" type="slidenum">
              <a:rPr lang="en-US" altLang="en-US" sz="1200" smtClean="0">
                <a:latin typeface="Times New Roman" panose="02020603050405020304" pitchFamily="18" charset="0"/>
              </a:rPr>
              <a:t>60</a:t>
            </a:fld>
            <a:endParaRPr lang="en-US" altLang="en-US" sz="1200">
              <a:latin typeface="Times New Roman" panose="02020603050405020304"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egnaposto immagine diapositiva 1"/>
          <p:cNvSpPr>
            <a:spLocks noGrp="1" noRot="1" noChangeAspect="1" noTextEdit="1"/>
          </p:cNvSpPr>
          <p:nvPr>
            <p:ph type="sldImg"/>
          </p:nvPr>
        </p:nvSpPr>
        <p:spPr/>
      </p:sp>
      <p:sp>
        <p:nvSpPr>
          <p:cNvPr id="129027"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29028"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8855D442-66CF-4204-82FA-A0F69095E8EB}" type="slidenum">
              <a:rPr lang="en-US" altLang="en-US" sz="1200" smtClean="0">
                <a:latin typeface="Times New Roman" panose="02020603050405020304" pitchFamily="18" charset="0"/>
              </a:rPr>
              <a:t>62</a:t>
            </a:fld>
            <a:endParaRPr lang="en-US" altLang="en-US" sz="1200">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DF166068-C75F-4711-8EC8-5341189C2494}" type="slidenum">
              <a:rPr lang="en-US" altLang="en-US" sz="1200" smtClean="0">
                <a:latin typeface="Times New Roman" panose="02020603050405020304" pitchFamily="18" charset="0"/>
              </a:rPr>
              <a:t>8</a:t>
            </a:fld>
            <a:endParaRPr lang="en-US" altLang="en-US" sz="1200">
              <a:latin typeface="Times New Roman" panose="02020603050405020304" pitchFamily="18" charset="0"/>
            </a:endParaRPr>
          </a:p>
        </p:txBody>
      </p:sp>
      <p:sp>
        <p:nvSpPr>
          <p:cNvPr id="15363" name="Rectangle 2"/>
          <p:cNvSpPr>
            <a:spLocks noGrp="1" noRot="1" noChangeAspect="1" noChangeArrowheads="1" noTextEdit="1"/>
          </p:cNvSpPr>
          <p:nvPr>
            <p:ph type="sldImg"/>
          </p:nvPr>
        </p:nvSpPr>
        <p:spPr/>
      </p:sp>
      <p:sp>
        <p:nvSpPr>
          <p:cNvPr id="153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07_20_Pro_v_Eucar.jpg</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egnaposto immagine diapositiva 1"/>
          <p:cNvSpPr>
            <a:spLocks noGrp="1" noRot="1" noChangeAspect="1" noTextEdit="1"/>
          </p:cNvSpPr>
          <p:nvPr>
            <p:ph type="sldImg"/>
          </p:nvPr>
        </p:nvSpPr>
        <p:spPr/>
      </p:sp>
      <p:sp>
        <p:nvSpPr>
          <p:cNvPr id="129027"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29028"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8855D442-66CF-4204-82FA-A0F69095E8EB}" type="slidenum">
              <a:rPr lang="en-US" altLang="en-US" sz="1200" smtClean="0">
                <a:latin typeface="Times New Roman" panose="02020603050405020304" pitchFamily="18" charset="0"/>
              </a:rPr>
              <a:t>65</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42780363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egnaposto immagine diapositiva 1"/>
          <p:cNvSpPr>
            <a:spLocks noGrp="1" noRot="1" noChangeAspect="1" noTextEdit="1"/>
          </p:cNvSpPr>
          <p:nvPr>
            <p:ph type="sldImg"/>
          </p:nvPr>
        </p:nvSpPr>
        <p:spPr/>
      </p:sp>
      <p:sp>
        <p:nvSpPr>
          <p:cNvPr id="119811"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19812"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0373C438-7485-447B-9505-BC2510AD3AA1}" type="slidenum">
              <a:rPr lang="en-US" altLang="en-US" sz="1200" smtClean="0">
                <a:latin typeface="Times New Roman" panose="02020603050405020304" pitchFamily="18" charset="0"/>
              </a:rPr>
              <a:t>66</a:t>
            </a:fld>
            <a:endParaRPr lang="en-US" altLang="en-US" sz="1200">
              <a:latin typeface="Times New Roman" panose="02020603050405020304"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egnaposto immagine diapositiva 1"/>
          <p:cNvSpPr>
            <a:spLocks noGrp="1" noRot="1" noChangeAspect="1" noTextEdit="1"/>
          </p:cNvSpPr>
          <p:nvPr>
            <p:ph type="sldImg"/>
          </p:nvPr>
        </p:nvSpPr>
        <p:spPr/>
      </p:sp>
      <p:sp>
        <p:nvSpPr>
          <p:cNvPr id="126979"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26980"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3A524B0B-E40F-4533-85FA-4FBD8A11FD2D}" type="slidenum">
              <a:rPr lang="en-US" altLang="en-US" sz="1200" smtClean="0">
                <a:latin typeface="Times New Roman" panose="02020603050405020304" pitchFamily="18" charset="0"/>
              </a:rPr>
              <a:t>67</a:t>
            </a:fld>
            <a:endParaRPr lang="en-US" altLang="en-US" sz="1200">
              <a:latin typeface="Times New Roman" panose="02020603050405020304"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egnaposto immagine diapositiva 1"/>
          <p:cNvSpPr>
            <a:spLocks noGrp="1" noRot="1" noChangeAspect="1" noTextEdit="1"/>
          </p:cNvSpPr>
          <p:nvPr>
            <p:ph type="sldImg"/>
          </p:nvPr>
        </p:nvSpPr>
        <p:spPr/>
      </p:sp>
      <p:sp>
        <p:nvSpPr>
          <p:cNvPr id="131075"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31076"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E4E0200E-F99B-49EE-8989-DCB66CFB88F4}" type="slidenum">
              <a:rPr lang="en-US" altLang="en-US" sz="1200" smtClean="0">
                <a:latin typeface="Times New Roman" panose="02020603050405020304" pitchFamily="18" charset="0"/>
              </a:rPr>
              <a:t>68</a:t>
            </a:fld>
            <a:endParaRPr lang="en-US" altLang="en-US" sz="1200">
              <a:latin typeface="Times New Roman" panose="02020603050405020304"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egnaposto immagine diapositiva 1"/>
          <p:cNvSpPr>
            <a:spLocks noGrp="1" noRot="1" noChangeAspect="1" noTextEdit="1"/>
          </p:cNvSpPr>
          <p:nvPr>
            <p:ph type="sldImg"/>
          </p:nvPr>
        </p:nvSpPr>
        <p:spPr/>
      </p:sp>
      <p:sp>
        <p:nvSpPr>
          <p:cNvPr id="133123"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33124"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8E25E6C3-1F48-4176-9CCF-B89417C3D58A}" type="slidenum">
              <a:rPr lang="en-US" altLang="en-US" sz="1200" smtClean="0">
                <a:latin typeface="Times New Roman" panose="02020603050405020304" pitchFamily="18" charset="0"/>
              </a:rPr>
              <a:t>70</a:t>
            </a:fld>
            <a:endParaRPr lang="en-US" altLang="en-US" sz="1200">
              <a:latin typeface="Times New Roman" panose="02020603050405020304"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egnaposto immagine diapositiva 1"/>
          <p:cNvSpPr>
            <a:spLocks noGrp="1" noRot="1" noChangeAspect="1" noTextEdit="1"/>
          </p:cNvSpPr>
          <p:nvPr>
            <p:ph type="sldImg"/>
          </p:nvPr>
        </p:nvSpPr>
        <p:spPr/>
      </p:sp>
      <p:sp>
        <p:nvSpPr>
          <p:cNvPr id="135171"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35172"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2C34B240-2C9A-43D5-8D13-CFE237C8BFBB}" type="slidenum">
              <a:rPr lang="en-US" altLang="en-US" sz="1200" smtClean="0">
                <a:latin typeface="Times New Roman" panose="02020603050405020304" pitchFamily="18" charset="0"/>
              </a:rPr>
              <a:t>71</a:t>
            </a:fld>
            <a:endParaRPr lang="en-US" altLang="en-US" sz="1200">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egnaposto immagine diapositiva 1"/>
          <p:cNvSpPr>
            <a:spLocks noGrp="1" noRot="1" noChangeAspect="1" noTextEdit="1"/>
          </p:cNvSpPr>
          <p:nvPr>
            <p:ph type="sldImg"/>
          </p:nvPr>
        </p:nvSpPr>
        <p:spPr/>
      </p:sp>
      <p:sp>
        <p:nvSpPr>
          <p:cNvPr id="17411"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7412"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7F3E6570-988C-4A31-B9F7-54A66DC1AE46}" type="slidenum">
              <a:rPr lang="en-US" altLang="en-US" sz="1200" smtClean="0">
                <a:latin typeface="Times New Roman" panose="02020603050405020304" pitchFamily="18" charset="0"/>
              </a:rPr>
              <a:t>9</a:t>
            </a:fld>
            <a:endParaRPr lang="en-US" altLang="en-US" sz="1200">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egnaposto immagine diapositiva 1"/>
          <p:cNvSpPr>
            <a:spLocks noGrp="1" noRot="1" noChangeAspect="1" noTextEdit="1"/>
          </p:cNvSpPr>
          <p:nvPr>
            <p:ph type="sldImg"/>
          </p:nvPr>
        </p:nvSpPr>
        <p:spPr/>
      </p:sp>
      <p:sp>
        <p:nvSpPr>
          <p:cNvPr id="19459"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9460"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5022138D-1D97-4923-9A3F-A8E2ACAE825C}" type="slidenum">
              <a:rPr lang="en-US" altLang="en-US" sz="1200" smtClean="0">
                <a:latin typeface="Times New Roman" panose="02020603050405020304" pitchFamily="18" charset="0"/>
              </a:rPr>
              <a:t>10</a:t>
            </a:fld>
            <a:endParaRPr lang="en-US" altLang="en-US" sz="1200">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egnaposto immagine diapositiva 1"/>
          <p:cNvSpPr>
            <a:spLocks noGrp="1" noRot="1" noChangeAspect="1" noTextEdit="1"/>
          </p:cNvSpPr>
          <p:nvPr>
            <p:ph type="sldImg"/>
          </p:nvPr>
        </p:nvSpPr>
        <p:spPr/>
      </p:sp>
      <p:sp>
        <p:nvSpPr>
          <p:cNvPr id="21507"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21508"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94445B6C-CEC1-4D28-8DD8-9D6C7F02509D}" type="slidenum">
              <a:rPr lang="en-US" altLang="en-US" sz="1200" smtClean="0">
                <a:latin typeface="Times New Roman" panose="02020603050405020304" pitchFamily="18" charset="0"/>
              </a:rPr>
              <a:t>12</a:t>
            </a:fld>
            <a:endParaRPr lang="en-US" altLang="en-US" sz="1200">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p:sp>
      <p:sp>
        <p:nvSpPr>
          <p:cNvPr id="24579"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24580"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7ACEC3FE-8534-4D15-A492-1EBDDA57972C}" type="slidenum">
              <a:rPr lang="en-US" altLang="en-US" sz="1200" smtClean="0">
                <a:latin typeface="Times New Roman" panose="02020603050405020304" pitchFamily="18" charset="0"/>
              </a:rPr>
              <a:t>14</a:t>
            </a:fld>
            <a:endParaRPr lang="en-US" altLang="en-US" sz="1200">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egnaposto immagine diapositiva 1"/>
          <p:cNvSpPr>
            <a:spLocks noGrp="1" noRot="1" noChangeAspect="1" noTextEdit="1"/>
          </p:cNvSpPr>
          <p:nvPr>
            <p:ph type="sldImg"/>
          </p:nvPr>
        </p:nvSpPr>
        <p:spPr/>
      </p:sp>
      <p:sp>
        <p:nvSpPr>
          <p:cNvPr id="27651"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27652"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148AD008-9C1F-4F2C-9B1C-0F94C2C5B2DA}" type="slidenum">
              <a:rPr lang="en-US" altLang="en-US" sz="1200" smtClean="0">
                <a:latin typeface="Times New Roman" panose="02020603050405020304" pitchFamily="18" charset="0"/>
              </a:rPr>
              <a:t>15</a:t>
            </a:fld>
            <a:endParaRPr lang="en-US" altLang="en-US" sz="1200">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hasCustomPrompt="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pPr>
              <a:defRPr/>
            </a:pPr>
            <a:fld id="{E562E9FB-4B3A-4981-AA97-0E10D7128CB4}" type="slidenum">
              <a:rPr lang="en-US" altLang="en-US"/>
              <a:t>‹N›</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p>
        </p:txBody>
      </p:sp>
      <p:sp>
        <p:nvSpPr>
          <p:cNvPr id="3" name="Segnaposto testo verticale 2"/>
          <p:cNvSpPr>
            <a:spLocks noGrp="1"/>
          </p:cNvSpPr>
          <p:nvPr>
            <p:ph type="body" orient="vert" idx="1" hasCustomPrompt="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pPr>
              <a:defRPr/>
            </a:pPr>
            <a:fld id="{4E77E934-AEFA-408D-ACE9-F2E853EA0BC9}" type="slidenum">
              <a:rPr lang="en-US" altLang="en-US"/>
              <a:t>‹N›</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hasCustomPrompt="1"/>
          </p:nvPr>
        </p:nvSpPr>
        <p:spPr>
          <a:xfrm>
            <a:off x="6515100" y="609600"/>
            <a:ext cx="1943100" cy="5486400"/>
          </a:xfrm>
        </p:spPr>
        <p:txBody>
          <a:bodyPr vert="eaVert"/>
          <a:lstStyle/>
          <a:p>
            <a:r>
              <a:rPr lang="it-IT"/>
              <a:t>Fare clic per modificare lo stile del titolo</a:t>
            </a:r>
          </a:p>
        </p:txBody>
      </p:sp>
      <p:sp>
        <p:nvSpPr>
          <p:cNvPr id="3" name="Segnaposto testo verticale 2"/>
          <p:cNvSpPr>
            <a:spLocks noGrp="1"/>
          </p:cNvSpPr>
          <p:nvPr>
            <p:ph type="body" orient="vert" idx="1" hasCustomPrompt="1"/>
          </p:nvPr>
        </p:nvSpPr>
        <p:spPr>
          <a:xfrm>
            <a:off x="685800" y="609600"/>
            <a:ext cx="5676900" cy="54864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pPr>
              <a:defRPr/>
            </a:pPr>
            <a:fld id="{CEABA647-BB17-4D7A-8C5A-A167B0EBCBCF}" type="slidenum">
              <a:rPr lang="en-US" altLang="en-US"/>
              <a:t>‹N›</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p>
        </p:txBody>
      </p:sp>
      <p:sp>
        <p:nvSpPr>
          <p:cNvPr id="3" name="Segnaposto contenuto 2"/>
          <p:cNvSpPr>
            <a:spLocks noGrp="1"/>
          </p:cNvSpPr>
          <p:nvPr>
            <p:ph idx="1" hasCustomPrompt="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pPr>
              <a:defRPr/>
            </a:pPr>
            <a:fld id="{CEDBC1C2-3D34-4478-B131-E8F356E7D0CD}" type="slidenum">
              <a:rPr lang="en-US" altLang="en-US"/>
              <a:t>‹N›</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hasCustomPrompt="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p:cNvSpPr>
            <a:spLocks noGrp="1" noChangeArrowheads="1"/>
          </p:cNvSpPr>
          <p:nvPr>
            <p:ph type="dt" sz="half" idx="10"/>
          </p:nvPr>
        </p:nvSpPr>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pPr>
              <a:defRPr/>
            </a:pPr>
            <a:fld id="{13088984-81AF-4533-B499-E52386A524D5}" type="slidenum">
              <a:rPr lang="en-US" altLang="en-US"/>
              <a:t>‹N›</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p>
        </p:txBody>
      </p:sp>
      <p:sp>
        <p:nvSpPr>
          <p:cNvPr id="3" name="Segnaposto contenuto 2"/>
          <p:cNvSpPr>
            <a:spLocks noGrp="1"/>
          </p:cNvSpPr>
          <p:nvPr>
            <p:ph sz="half" idx="1" hasCustomPrompt="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hasCustomPrompt="1"/>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vl1pPr>
          </a:lstStyle>
          <a:p>
            <a:pPr>
              <a:defRPr/>
            </a:pPr>
            <a:fld id="{13A15735-AA15-4EE7-A0B2-7C8BD5FD206E}" type="slidenum">
              <a:rPr lang="en-US" altLang="en-US"/>
              <a:t>‹N›</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a:lvl1pPr>
          </a:lstStyle>
          <a:p>
            <a:pPr>
              <a:defRPr/>
            </a:pPr>
            <a:fld id="{82E7E123-0B5A-42F6-8896-5686AE55E592}" type="slidenum">
              <a:rPr lang="en-US" altLang="en-US"/>
              <a:t>‹N›</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p>
        </p:txBody>
      </p:sp>
      <p:sp>
        <p:nvSpPr>
          <p:cNvPr id="3" name="Rectangle 4"/>
          <p:cNvSpPr>
            <a:spLocks noGrp="1" noChangeArrowheads="1"/>
          </p:cNvSpPr>
          <p:nvPr>
            <p:ph type="dt" sz="half" idx="10"/>
          </p:nvPr>
        </p:nvSpPr>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defRPr/>
            </a:lvl1pPr>
          </a:lstStyle>
          <a:p>
            <a:pPr>
              <a:defRPr/>
            </a:pPr>
            <a:fld id="{9E4F4B12-014D-42AA-9D77-725EC8EE5129}" type="slidenum">
              <a:rPr lang="en-US" altLang="en-US"/>
              <a:t>‹N›</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p:txBody>
          <a:bodyPr/>
          <a:lstStyle>
            <a:lvl1pPr>
              <a:defRPr/>
            </a:lvl1pPr>
          </a:lstStyle>
          <a:p>
            <a:pPr>
              <a:defRPr/>
            </a:pPr>
            <a:fld id="{59FBF012-2484-4FFC-AEA2-6BB6592F9457}" type="slidenum">
              <a:rPr lang="en-US" altLang="en-US"/>
              <a:t>‹N›</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vl1pPr>
          </a:lstStyle>
          <a:p>
            <a:pPr>
              <a:defRPr/>
            </a:pPr>
            <a:fld id="{2063BEE3-86A4-4E9E-B3A8-9518483E739C}" type="slidenum">
              <a:rPr lang="en-US" altLang="en-US"/>
              <a:t>‹N›</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vl1pPr>
          </a:lstStyle>
          <a:p>
            <a:pPr>
              <a:defRPr/>
            </a:pPr>
            <a:fld id="{CB16D5D1-3A3B-4570-B9F0-FCF6074C3BC1}" type="slidenum">
              <a:rPr lang="en-US" altLang="en-US"/>
              <a:t>‹N›</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he-IL"/>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he-IL"/>
              <a:t>Click to edit Master text styles</a:t>
            </a:r>
          </a:p>
          <a:p>
            <a:pPr lvl="1"/>
            <a:r>
              <a:rPr lang="en-US" altLang="he-IL"/>
              <a:t>Second level</a:t>
            </a:r>
          </a:p>
          <a:p>
            <a:pPr lvl="2"/>
            <a:r>
              <a:rPr lang="en-US" altLang="he-IL"/>
              <a:t>Third level</a:t>
            </a:r>
          </a:p>
          <a:p>
            <a:pPr lvl="3"/>
            <a:r>
              <a:rPr lang="en-US" altLang="he-IL"/>
              <a:t>Fourth level</a:t>
            </a:r>
          </a:p>
          <a:p>
            <a:pPr lvl="4"/>
            <a:r>
              <a:rPr lang="en-US" altLang="he-IL"/>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t" anchorCtr="0" compatLnSpc="1"/>
          <a:lstStyle>
            <a:lvl1pPr>
              <a:defRPr sz="1400">
                <a:latin typeface="+mn-lt"/>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t" anchorCtr="0" compatLnSpc="1"/>
          <a:lstStyle>
            <a:lvl1pPr algn="ctr">
              <a:defRPr sz="1400">
                <a:latin typeface="+mn-lt"/>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t" anchorCtr="0" compatLnSpc="1"/>
          <a:lstStyle>
            <a:lvl1pPr algn="r">
              <a:defRPr sz="1400">
                <a:latin typeface="Times New Roman" panose="02020603050405020304" pitchFamily="18" charset="0"/>
                <a:cs typeface="Times New Roman" panose="02020603050405020304" pitchFamily="18" charset="0"/>
              </a:defRPr>
            </a:lvl1pPr>
          </a:lstStyle>
          <a:p>
            <a:pPr>
              <a:defRPr/>
            </a:pPr>
            <a:fld id="{1C841722-E223-4952-9AAC-55F2449EBC47}" type="slidenum">
              <a:rPr lang="en-US" altLang="en-US"/>
              <a:t>‹N›</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oleObject" Target="../embeddings/oleObject3.bin"/><Relationship Id="rId5" Type="http://schemas.openxmlformats.org/officeDocument/2006/relationships/image" Target="../media/image24.png"/><Relationship Id="rId4" Type="http://schemas.openxmlformats.org/officeDocument/2006/relationships/oleObject" Target="../embeddings/oleObject2.bin"/></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oleObject" Target="../embeddings/oleObject5.bin"/><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oleObject" Target="../embeddings/oleObject6.bin"/><Relationship Id="rId1" Type="http://schemas.openxmlformats.org/officeDocument/2006/relationships/slideLayout" Target="../slideLayouts/slideLayout7.xml"/><Relationship Id="rId6" Type="http://schemas.openxmlformats.org/officeDocument/2006/relationships/oleObject" Target="../embeddings/oleObject8.bin"/><Relationship Id="rId5" Type="http://schemas.openxmlformats.org/officeDocument/2006/relationships/image" Target="../media/image33.png"/><Relationship Id="rId4" Type="http://schemas.openxmlformats.org/officeDocument/2006/relationships/oleObject" Target="../embeddings/oleObject7.bin"/></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oleObject" Target="../embeddings/oleObject9.bin"/><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52.png"/><Relationship Id="rId18" Type="http://schemas.openxmlformats.org/officeDocument/2006/relationships/oleObject" Target="../embeddings/oleObject19.bin"/><Relationship Id="rId3" Type="http://schemas.openxmlformats.org/officeDocument/2006/relationships/image" Target="../media/image48.png"/><Relationship Id="rId21" Type="http://schemas.openxmlformats.org/officeDocument/2006/relationships/image" Target="../media/image55.png"/><Relationship Id="rId7" Type="http://schemas.openxmlformats.org/officeDocument/2006/relationships/image" Target="../media/image50.png"/><Relationship Id="rId12" Type="http://schemas.openxmlformats.org/officeDocument/2006/relationships/oleObject" Target="../embeddings/oleObject16.bin"/><Relationship Id="rId17" Type="http://schemas.openxmlformats.org/officeDocument/2006/relationships/image" Target="../media/image53.png"/><Relationship Id="rId2" Type="http://schemas.openxmlformats.org/officeDocument/2006/relationships/oleObject" Target="../embeddings/oleObject10.bin"/><Relationship Id="rId16" Type="http://schemas.openxmlformats.org/officeDocument/2006/relationships/oleObject" Target="../embeddings/oleObject18.bin"/><Relationship Id="rId20" Type="http://schemas.openxmlformats.org/officeDocument/2006/relationships/oleObject" Target="../embeddings/oleObject20.bin"/><Relationship Id="rId1" Type="http://schemas.openxmlformats.org/officeDocument/2006/relationships/slideLayout" Target="../slideLayouts/slideLayout7.xml"/><Relationship Id="rId6" Type="http://schemas.openxmlformats.org/officeDocument/2006/relationships/oleObject" Target="../embeddings/oleObject12.bin"/><Relationship Id="rId11" Type="http://schemas.openxmlformats.org/officeDocument/2006/relationships/image" Target="../media/image51.png"/><Relationship Id="rId5" Type="http://schemas.openxmlformats.org/officeDocument/2006/relationships/image" Target="../media/image49.png"/><Relationship Id="rId15" Type="http://schemas.openxmlformats.org/officeDocument/2006/relationships/image" Target="../media/image47.png"/><Relationship Id="rId10" Type="http://schemas.openxmlformats.org/officeDocument/2006/relationships/oleObject" Target="../embeddings/oleObject15.bin"/><Relationship Id="rId19" Type="http://schemas.openxmlformats.org/officeDocument/2006/relationships/image" Target="../media/image54.png"/><Relationship Id="rId4" Type="http://schemas.openxmlformats.org/officeDocument/2006/relationships/oleObject" Target="../embeddings/oleObject11.bin"/><Relationship Id="rId9" Type="http://schemas.openxmlformats.org/officeDocument/2006/relationships/oleObject" Target="../embeddings/oleObject14.bin"/><Relationship Id="rId14" Type="http://schemas.openxmlformats.org/officeDocument/2006/relationships/oleObject" Target="../embeddings/oleObject17.bin"/></Relationships>
</file>

<file path=ppt/slides/_rels/slide4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oleObject" Target="../embeddings/oleObject26.bin"/><Relationship Id="rId3" Type="http://schemas.openxmlformats.org/officeDocument/2006/relationships/oleObject" Target="../embeddings/oleObject21.bin"/><Relationship Id="rId7" Type="http://schemas.openxmlformats.org/officeDocument/2006/relationships/oleObject" Target="../embeddings/oleObject23.bin"/><Relationship Id="rId12"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oleObject" Target="../embeddings/oleObject25.bin"/><Relationship Id="rId5" Type="http://schemas.openxmlformats.org/officeDocument/2006/relationships/oleObject" Target="../embeddings/oleObject22.bin"/><Relationship Id="rId15" Type="http://schemas.openxmlformats.org/officeDocument/2006/relationships/hyperlink" Target="file:///C:\LAVORO_DAN\CORSI_ESAMI\MEDICINA\lezioni-medicina\lezioni-medicina\ANIMAZIONI_MEDICINA\07.8-ribosome_elongation.mov" TargetMode="External"/><Relationship Id="rId10" Type="http://schemas.openxmlformats.org/officeDocument/2006/relationships/image" Target="../media/image64.png"/><Relationship Id="rId4" Type="http://schemas.openxmlformats.org/officeDocument/2006/relationships/image" Target="../media/image61.png"/><Relationship Id="rId9" Type="http://schemas.openxmlformats.org/officeDocument/2006/relationships/oleObject" Target="../embeddings/oleObject24.bin"/><Relationship Id="rId14"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hyperlink" Target="file:///C:\LAVORO_DAN\CORSI_ESAMI\MEDICINA\lezioni-medicina\lezioni-medicina\ANIMAZIONI_MEDICINA\growing%20peptide.MOV"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67.jpeg"/></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oleObject" Target="../embeddings/oleObject28.bin"/><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oleObject" Target="../embeddings/oleObject30.bin"/><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oleObject" Target="../embeddings/oleObject32.bin"/><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oleObject" Target="../embeddings/oleObject34.bin"/><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78.jpeg"/></Relationships>
</file>

<file path=ppt/slides/_rels/slide5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file:///C:\LAVORO_DAN\CORSI_ESAMI\MEDICINA\lezioni-medicina\lezioni-medicina\ANIMAZIONI_MEDICINA\07.5-translation_I.mov"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emf"/></Relationships>
</file>

<file path=ppt/slides/_rels/slide61.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94.emf"/></Relationships>
</file>

<file path=ppt/slides/_rels/slide6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6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066"/>
          <p:cNvSpPr txBox="1">
            <a:spLocks noChangeArrowheads="1"/>
          </p:cNvSpPr>
          <p:nvPr/>
        </p:nvSpPr>
        <p:spPr bwMode="auto">
          <a:xfrm>
            <a:off x="6829425" y="1770063"/>
            <a:ext cx="14700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2800" b="1">
                <a:latin typeface="Comic Sans MS" panose="030F0702030302020204" pitchFamily="66" charset="0"/>
              </a:rPr>
              <a:t>Genoma</a:t>
            </a:r>
          </a:p>
        </p:txBody>
      </p:sp>
      <p:sp>
        <p:nvSpPr>
          <p:cNvPr id="4099" name="Text Box 2067"/>
          <p:cNvSpPr txBox="1">
            <a:spLocks noChangeArrowheads="1"/>
          </p:cNvSpPr>
          <p:nvPr/>
        </p:nvSpPr>
        <p:spPr bwMode="auto">
          <a:xfrm>
            <a:off x="6456363" y="3282950"/>
            <a:ext cx="23447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2800" b="1">
                <a:latin typeface="Comic Sans MS" panose="030F0702030302020204" pitchFamily="66" charset="0"/>
              </a:rPr>
              <a:t>trascrittoma</a:t>
            </a:r>
          </a:p>
        </p:txBody>
      </p:sp>
      <p:sp>
        <p:nvSpPr>
          <p:cNvPr id="4100" name="Text Box 2068"/>
          <p:cNvSpPr txBox="1">
            <a:spLocks noChangeArrowheads="1"/>
          </p:cNvSpPr>
          <p:nvPr/>
        </p:nvSpPr>
        <p:spPr bwMode="auto">
          <a:xfrm>
            <a:off x="6732588" y="4916488"/>
            <a:ext cx="17589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2800" b="1">
                <a:latin typeface="Comic Sans MS" panose="030F0702030302020204" pitchFamily="66" charset="0"/>
              </a:rPr>
              <a:t>Proteoma</a:t>
            </a:r>
          </a:p>
        </p:txBody>
      </p:sp>
      <p:pic>
        <p:nvPicPr>
          <p:cNvPr id="4101" name="Picture 2069" descr="f06002_ISBN88-08-0789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260350"/>
            <a:ext cx="480695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ctrTitle"/>
          </p:nvPr>
        </p:nvSpPr>
        <p:spPr>
          <a:xfrm>
            <a:off x="646932" y="362422"/>
            <a:ext cx="7721600" cy="566737"/>
          </a:xfrm>
        </p:spPr>
        <p:txBody>
          <a:bodyPr/>
          <a:lstStyle/>
          <a:p>
            <a:pPr>
              <a:defRPr/>
            </a:pPr>
            <a:r>
              <a:rPr lang="en-US" sz="3200" b="1"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TRADUZIONE</a:t>
            </a:r>
            <a:endParaRPr lang="en-US" sz="3200" dirty="0">
              <a:solidFill>
                <a:srgbClr val="FF0000"/>
              </a:solidFill>
              <a:latin typeface="Arial" panose="020B0604020202020204" pitchFamily="34" charset="0"/>
              <a:cs typeface="Arial" panose="020B0604020202020204" pitchFamily="34" charset="0"/>
            </a:endParaRPr>
          </a:p>
        </p:txBody>
      </p:sp>
      <p:sp>
        <p:nvSpPr>
          <p:cNvPr id="91140" name="Text Box 4"/>
          <p:cNvSpPr txBox="1">
            <a:spLocks noChangeArrowheads="1"/>
          </p:cNvSpPr>
          <p:nvPr/>
        </p:nvSpPr>
        <p:spPr bwMode="auto">
          <a:xfrm>
            <a:off x="467544" y="1484784"/>
            <a:ext cx="8496300" cy="3785652"/>
          </a:xfrm>
          <a:prstGeom prst="rect">
            <a:avLst/>
          </a:prstGeom>
          <a:noFill/>
          <a:ln w="9525">
            <a:noFill/>
            <a:miter lim="800000"/>
          </a:ln>
          <a:effectLst/>
        </p:spPr>
        <p:txBody>
          <a:bodyPr>
            <a:spAutoFit/>
          </a:bodyPr>
          <a:lstStyle/>
          <a:p>
            <a:pPr marL="457200" indent="-457200">
              <a:buFont typeface="+mj-lt"/>
              <a:buAutoNum type="arabicPeriod"/>
              <a:defRPr/>
            </a:pPr>
            <a:r>
              <a:rPr lang="it-IT" sz="2000" dirty="0">
                <a:effectLst>
                  <a:outerShdw blurRad="38100" dist="38100" dir="2700000" algn="tl">
                    <a:srgbClr val="C0C0C0"/>
                  </a:outerShdw>
                </a:effectLst>
                <a:latin typeface="Arial" panose="020B0604020202020204" pitchFamily="34" charset="0"/>
                <a:cs typeface="Arial" panose="020B0604020202020204" pitchFamily="34" charset="0"/>
              </a:rPr>
              <a:t>Costituenti e fasi della traduzione</a:t>
            </a:r>
          </a:p>
          <a:p>
            <a:pPr marL="457200" indent="-457200">
              <a:buFont typeface="+mj-lt"/>
              <a:buAutoNum type="arabicPeriod"/>
              <a:defRPr/>
            </a:pPr>
            <a:endParaRPr lang="it-IT" sz="2000" dirty="0">
              <a:effectLst>
                <a:outerShdw blurRad="38100" dist="38100" dir="2700000" algn="tl">
                  <a:srgbClr val="C0C0C0"/>
                </a:outerShdw>
              </a:effectLst>
              <a:latin typeface="Arial" panose="020B0604020202020204" pitchFamily="34" charset="0"/>
              <a:cs typeface="Arial" panose="020B0604020202020204" pitchFamily="34" charset="0"/>
            </a:endParaRPr>
          </a:p>
          <a:p>
            <a:pPr marL="457200" indent="-457200">
              <a:buFont typeface="+mj-lt"/>
              <a:buAutoNum type="arabicPeriod"/>
              <a:defRPr/>
            </a:pPr>
            <a:r>
              <a:rPr lang="it-IT" sz="2000" dirty="0">
                <a:effectLst>
                  <a:outerShdw blurRad="38100" dist="38100" dir="2700000" algn="tl">
                    <a:srgbClr val="C0C0C0"/>
                  </a:outerShdw>
                </a:effectLst>
                <a:latin typeface="Arial" panose="020B0604020202020204" pitchFamily="34" charset="0"/>
                <a:cs typeface="Arial" panose="020B0604020202020204" pitchFamily="34" charset="0"/>
              </a:rPr>
              <a:t>Struttura e funzione del ribosoma</a:t>
            </a:r>
          </a:p>
          <a:p>
            <a:pPr marL="457200" indent="-457200">
              <a:buFont typeface="+mj-lt"/>
              <a:buAutoNum type="arabicPeriod"/>
              <a:defRPr/>
            </a:pPr>
            <a:endParaRPr lang="it-IT" sz="2000" dirty="0">
              <a:effectLst>
                <a:outerShdw blurRad="38100" dist="38100" dir="2700000" algn="tl">
                  <a:srgbClr val="C0C0C0"/>
                </a:outerShdw>
              </a:effectLst>
              <a:latin typeface="Arial" panose="020B0604020202020204" pitchFamily="34" charset="0"/>
              <a:cs typeface="Arial" panose="020B0604020202020204" pitchFamily="34" charset="0"/>
            </a:endParaRPr>
          </a:p>
          <a:p>
            <a:pPr marL="457200" indent="-457200">
              <a:buFont typeface="+mj-lt"/>
              <a:buAutoNum type="arabicPeriod"/>
              <a:defRPr/>
            </a:pPr>
            <a:r>
              <a:rPr lang="it-IT" sz="2000" dirty="0">
                <a:effectLst>
                  <a:outerShdw blurRad="38100" dist="38100" dir="2700000" algn="tl">
                    <a:srgbClr val="C0C0C0"/>
                  </a:outerShdw>
                </a:effectLst>
                <a:latin typeface="Arial" panose="020B0604020202020204" pitchFamily="34" charset="0"/>
                <a:cs typeface="Arial" panose="020B0604020202020204" pitchFamily="34" charset="0"/>
              </a:rPr>
              <a:t>Struttura e funzione del </a:t>
            </a:r>
            <a:r>
              <a:rPr lang="it-IT" sz="2000" dirty="0" err="1">
                <a:effectLst>
                  <a:outerShdw blurRad="38100" dist="38100" dir="2700000" algn="tl">
                    <a:srgbClr val="C0C0C0"/>
                  </a:outerShdw>
                </a:effectLst>
                <a:latin typeface="Arial" panose="020B0604020202020204" pitchFamily="34" charset="0"/>
                <a:cs typeface="Arial" panose="020B0604020202020204" pitchFamily="34" charset="0"/>
              </a:rPr>
              <a:t>tRNA</a:t>
            </a:r>
            <a:endParaRPr lang="it-IT" sz="2000" dirty="0">
              <a:effectLst>
                <a:outerShdw blurRad="38100" dist="38100" dir="2700000" algn="tl">
                  <a:srgbClr val="C0C0C0"/>
                </a:outerShdw>
              </a:effectLst>
              <a:latin typeface="Arial" panose="020B0604020202020204" pitchFamily="34" charset="0"/>
              <a:cs typeface="Arial" panose="020B0604020202020204" pitchFamily="34" charset="0"/>
            </a:endParaRPr>
          </a:p>
          <a:p>
            <a:pPr marL="457200" indent="-457200">
              <a:buFont typeface="+mj-lt"/>
              <a:buAutoNum type="arabicPeriod"/>
              <a:defRPr/>
            </a:pPr>
            <a:endParaRPr lang="it-IT" sz="2000" dirty="0">
              <a:effectLst>
                <a:outerShdw blurRad="38100" dist="38100" dir="2700000" algn="tl">
                  <a:srgbClr val="C0C0C0"/>
                </a:outerShdw>
              </a:effectLst>
              <a:latin typeface="Arial" panose="020B0604020202020204" pitchFamily="34" charset="0"/>
              <a:cs typeface="Arial" panose="020B0604020202020204" pitchFamily="34" charset="0"/>
            </a:endParaRPr>
          </a:p>
          <a:p>
            <a:pPr marL="457200" indent="-457200">
              <a:buFont typeface="+mj-lt"/>
              <a:buAutoNum type="arabicPeriod"/>
              <a:defRPr/>
            </a:pPr>
            <a:r>
              <a:rPr lang="it-IT" sz="2000" dirty="0">
                <a:effectLst>
                  <a:outerShdw blurRad="38100" dist="38100" dir="2700000" algn="tl">
                    <a:srgbClr val="C0C0C0"/>
                  </a:outerShdw>
                </a:effectLst>
                <a:latin typeface="Arial" panose="020B0604020202020204" pitchFamily="34" charset="0"/>
                <a:cs typeface="Arial" panose="020B0604020202020204" pitchFamily="34" charset="0"/>
              </a:rPr>
              <a:t>Le </a:t>
            </a:r>
            <a:r>
              <a:rPr lang="it-IT" sz="2000" dirty="0" err="1">
                <a:effectLst>
                  <a:outerShdw blurRad="38100" dist="38100" dir="2700000" algn="tl">
                    <a:srgbClr val="C0C0C0"/>
                  </a:outerShdw>
                </a:effectLst>
                <a:latin typeface="Arial" panose="020B0604020202020204" pitchFamily="34" charset="0"/>
                <a:cs typeface="Arial" panose="020B0604020202020204" pitchFamily="34" charset="0"/>
              </a:rPr>
              <a:t>aminoacil</a:t>
            </a:r>
            <a:r>
              <a:rPr lang="it-IT" sz="2000" dirty="0">
                <a:effectLst>
                  <a:outerShdw blurRad="38100" dist="38100" dir="2700000" algn="tl">
                    <a:srgbClr val="C0C0C0"/>
                  </a:outerShdw>
                </a:effectLst>
                <a:latin typeface="Arial" panose="020B0604020202020204" pitchFamily="34" charset="0"/>
                <a:cs typeface="Arial" panose="020B0604020202020204" pitchFamily="34" charset="0"/>
              </a:rPr>
              <a:t> </a:t>
            </a:r>
            <a:r>
              <a:rPr lang="it-IT" sz="2000" dirty="0" err="1">
                <a:effectLst>
                  <a:outerShdw blurRad="38100" dist="38100" dir="2700000" algn="tl">
                    <a:srgbClr val="C0C0C0"/>
                  </a:outerShdw>
                </a:effectLst>
                <a:latin typeface="Arial" panose="020B0604020202020204" pitchFamily="34" charset="0"/>
                <a:cs typeface="Arial" panose="020B0604020202020204" pitchFamily="34" charset="0"/>
              </a:rPr>
              <a:t>tRNA</a:t>
            </a:r>
            <a:r>
              <a:rPr lang="it-IT" sz="2000" dirty="0">
                <a:effectLst>
                  <a:outerShdw blurRad="38100" dist="38100" dir="2700000" algn="tl">
                    <a:srgbClr val="C0C0C0"/>
                  </a:outerShdw>
                </a:effectLst>
                <a:latin typeface="Arial" panose="020B0604020202020204" pitchFamily="34" charset="0"/>
                <a:cs typeface="Arial" panose="020B0604020202020204" pitchFamily="34" charset="0"/>
              </a:rPr>
              <a:t> </a:t>
            </a:r>
            <a:r>
              <a:rPr lang="it-IT" sz="2000" dirty="0" err="1">
                <a:effectLst>
                  <a:outerShdw blurRad="38100" dist="38100" dir="2700000" algn="tl">
                    <a:srgbClr val="C0C0C0"/>
                  </a:outerShdw>
                </a:effectLst>
                <a:latin typeface="Arial" panose="020B0604020202020204" pitchFamily="34" charset="0"/>
                <a:cs typeface="Arial" panose="020B0604020202020204" pitchFamily="34" charset="0"/>
              </a:rPr>
              <a:t>sintetasi</a:t>
            </a:r>
            <a:endParaRPr lang="it-IT" sz="2000" dirty="0">
              <a:effectLst>
                <a:outerShdw blurRad="38100" dist="38100" dir="2700000" algn="tl">
                  <a:srgbClr val="C0C0C0"/>
                </a:outerShdw>
              </a:effectLst>
              <a:latin typeface="Arial" panose="020B0604020202020204" pitchFamily="34" charset="0"/>
              <a:cs typeface="Arial" panose="020B0604020202020204" pitchFamily="34" charset="0"/>
            </a:endParaRPr>
          </a:p>
          <a:p>
            <a:pPr marL="457200" indent="-457200">
              <a:buFont typeface="+mj-lt"/>
              <a:buAutoNum type="arabicPeriod"/>
              <a:defRPr/>
            </a:pPr>
            <a:endParaRPr lang="it-IT" sz="2000" dirty="0">
              <a:effectLst>
                <a:outerShdw blurRad="38100" dist="38100" dir="2700000" algn="tl">
                  <a:srgbClr val="C0C0C0"/>
                </a:outerShdw>
              </a:effectLst>
              <a:latin typeface="Arial" panose="020B0604020202020204" pitchFamily="34" charset="0"/>
              <a:cs typeface="Arial" panose="020B0604020202020204" pitchFamily="34" charset="0"/>
            </a:endParaRPr>
          </a:p>
          <a:p>
            <a:pPr marL="457200" indent="-457200">
              <a:buFont typeface="+mj-lt"/>
              <a:buAutoNum type="arabicPeriod"/>
              <a:defRPr/>
            </a:pPr>
            <a:r>
              <a:rPr lang="it-IT" sz="2000" dirty="0" err="1">
                <a:effectLst>
                  <a:outerShdw blurRad="38100" dist="38100" dir="2700000" algn="tl">
                    <a:srgbClr val="C0C0C0"/>
                  </a:outerShdw>
                </a:effectLst>
                <a:latin typeface="Arial" panose="020B0604020202020204" pitchFamily="34" charset="0"/>
                <a:cs typeface="Arial" panose="020B0604020202020204" pitchFamily="34" charset="0"/>
              </a:rPr>
              <a:t>Poliribosomi</a:t>
            </a:r>
            <a:endParaRPr lang="it-IT" sz="2000" dirty="0">
              <a:effectLst>
                <a:outerShdw blurRad="38100" dist="38100" dir="2700000" algn="tl">
                  <a:srgbClr val="C0C0C0"/>
                </a:outerShdw>
              </a:effectLst>
              <a:latin typeface="Arial" panose="020B0604020202020204" pitchFamily="34" charset="0"/>
              <a:cs typeface="Arial" panose="020B0604020202020204" pitchFamily="34" charset="0"/>
            </a:endParaRPr>
          </a:p>
          <a:p>
            <a:pPr marL="457200" indent="-457200">
              <a:buFont typeface="+mj-lt"/>
              <a:buAutoNum type="arabicPeriod"/>
              <a:defRPr/>
            </a:pPr>
            <a:endParaRPr lang="it-IT" sz="2000" dirty="0">
              <a:effectLst>
                <a:outerShdw blurRad="38100" dist="38100" dir="2700000" algn="tl">
                  <a:srgbClr val="C0C0C0"/>
                </a:outerShdw>
              </a:effectLst>
              <a:latin typeface="Arial" panose="020B0604020202020204" pitchFamily="34" charset="0"/>
              <a:cs typeface="Arial" panose="020B0604020202020204" pitchFamily="34" charset="0"/>
            </a:endParaRPr>
          </a:p>
          <a:p>
            <a:pPr marL="457200" indent="-457200">
              <a:buFont typeface="+mj-lt"/>
              <a:buAutoNum type="arabicPeriod"/>
              <a:defRPr/>
            </a:pPr>
            <a:r>
              <a:rPr lang="it-IT" sz="2000" dirty="0">
                <a:effectLst>
                  <a:outerShdw blurRad="38100" dist="38100" dir="2700000" algn="tl">
                    <a:srgbClr val="C0C0C0"/>
                  </a:outerShdw>
                </a:effectLst>
                <a:latin typeface="Arial" panose="020B0604020202020204" pitchFamily="34" charset="0"/>
                <a:cs typeface="Arial" panose="020B0604020202020204" pitchFamily="34" charset="0"/>
              </a:rPr>
              <a:t>Inibitori della sintesi proteica: antibiotici, tossine e RNA interferenti</a:t>
            </a:r>
            <a:endParaRPr lang="en-US" sz="2000" dirty="0">
              <a:effectLst>
                <a:outerShdw blurRad="38100" dist="38100" dir="2700000" algn="tl">
                  <a:srgbClr val="C0C0C0"/>
                </a:outerShdw>
              </a:effectLst>
              <a:latin typeface="Arial" panose="020B0604020202020204" pitchFamily="34" charset="0"/>
              <a:cs typeface="Arial" panose="020B0604020202020204" pitchFamily="34" charset="0"/>
            </a:endParaRPr>
          </a:p>
          <a:p>
            <a:pPr>
              <a:defRPr/>
            </a:pPr>
            <a:endParaRPr lang="it-IT" sz="2000" dirty="0">
              <a:latin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68011610-396C-DC9B-D228-6F9C241D2E4E}"/>
              </a:ext>
            </a:extLst>
          </p:cNvPr>
          <p:cNvSpPr txBox="1"/>
          <p:nvPr/>
        </p:nvSpPr>
        <p:spPr>
          <a:xfrm>
            <a:off x="107504" y="688772"/>
            <a:ext cx="8371601" cy="523220"/>
          </a:xfrm>
          <a:prstGeom prst="rect">
            <a:avLst/>
          </a:prstGeom>
          <a:noFill/>
        </p:spPr>
        <p:txBody>
          <a:bodyPr wrap="square">
            <a:spAutoFit/>
          </a:bodyPr>
          <a:lstStyle/>
          <a:p>
            <a:r>
              <a:rPr lang="it-IT" sz="2800" b="1" i="0" cap="all" dirty="0">
                <a:solidFill>
                  <a:srgbClr val="00267E"/>
                </a:solidFill>
                <a:effectLst/>
                <a:latin typeface="Arial" panose="020B0604020202020204" pitchFamily="34" charset="0"/>
                <a:cs typeface="Arial" panose="020B0604020202020204" pitchFamily="34" charset="0"/>
              </a:rPr>
              <a:t>The GENETIC CODE</a:t>
            </a:r>
            <a:endParaRPr lang="it-IT" sz="2800" dirty="0">
              <a:latin typeface="Arial" panose="020B0604020202020204" pitchFamily="34" charset="0"/>
              <a:cs typeface="Arial" panose="020B0604020202020204" pitchFamily="34" charset="0"/>
            </a:endParaRPr>
          </a:p>
        </p:txBody>
      </p:sp>
      <p:sp>
        <p:nvSpPr>
          <p:cNvPr id="9" name="CasellaDiTesto 8">
            <a:extLst>
              <a:ext uri="{FF2B5EF4-FFF2-40B4-BE49-F238E27FC236}">
                <a16:creationId xmlns:a16="http://schemas.microsoft.com/office/drawing/2014/main" id="{204A780C-4933-37DF-F249-ADC89BBD2A4C}"/>
              </a:ext>
            </a:extLst>
          </p:cNvPr>
          <p:cNvSpPr txBox="1"/>
          <p:nvPr/>
        </p:nvSpPr>
        <p:spPr>
          <a:xfrm>
            <a:off x="467544" y="1440308"/>
            <a:ext cx="4661646" cy="584775"/>
          </a:xfrm>
          <a:prstGeom prst="rect">
            <a:avLst/>
          </a:prstGeom>
          <a:noFill/>
        </p:spPr>
        <p:txBody>
          <a:bodyPr wrap="square">
            <a:spAutoFit/>
          </a:bodyPr>
          <a:lstStyle/>
          <a:p>
            <a:pPr algn="l"/>
            <a:r>
              <a:rPr lang="it-IT" b="1" i="0" dirty="0">
                <a:solidFill>
                  <a:srgbClr val="0A0A0A"/>
                </a:solidFill>
                <a:effectLst/>
                <a:latin typeface="Arial" panose="020B0604020202020204" pitchFamily="34" charset="0"/>
                <a:cs typeface="Arial" panose="020B0604020202020204" pitchFamily="34" charset="0"/>
              </a:rPr>
              <a:t>Definition</a:t>
            </a:r>
          </a:p>
        </p:txBody>
      </p:sp>
      <p:sp>
        <p:nvSpPr>
          <p:cNvPr id="11" name="CasellaDiTesto 10">
            <a:extLst>
              <a:ext uri="{FF2B5EF4-FFF2-40B4-BE49-F238E27FC236}">
                <a16:creationId xmlns:a16="http://schemas.microsoft.com/office/drawing/2014/main" id="{0B58ED07-FF2C-3BD6-810F-2406DCCAB548}"/>
              </a:ext>
            </a:extLst>
          </p:cNvPr>
          <p:cNvSpPr txBox="1"/>
          <p:nvPr/>
        </p:nvSpPr>
        <p:spPr>
          <a:xfrm>
            <a:off x="348970" y="2550383"/>
            <a:ext cx="8280920" cy="2554545"/>
          </a:xfrm>
          <a:prstGeom prst="rect">
            <a:avLst/>
          </a:prstGeom>
          <a:noFill/>
        </p:spPr>
        <p:txBody>
          <a:bodyPr wrap="square">
            <a:spAutoFit/>
          </a:bodyPr>
          <a:lstStyle/>
          <a:p>
            <a:pPr algn="l" fontAlgn="base"/>
            <a:r>
              <a:rPr lang="en-US" sz="2000" b="0" i="0" dirty="0">
                <a:solidFill>
                  <a:srgbClr val="333333"/>
                </a:solidFill>
                <a:effectLst/>
                <a:latin typeface="Arial" panose="020B0604020202020204" pitchFamily="34" charset="0"/>
                <a:cs typeface="Arial" panose="020B0604020202020204" pitchFamily="34" charset="0"/>
              </a:rPr>
              <a:t>The </a:t>
            </a:r>
            <a:r>
              <a:rPr lang="en-US" sz="2000" b="1" i="0" dirty="0">
                <a:solidFill>
                  <a:srgbClr val="333333"/>
                </a:solidFill>
                <a:effectLst/>
                <a:latin typeface="Arial" panose="020B0604020202020204" pitchFamily="34" charset="0"/>
                <a:cs typeface="Arial" panose="020B0604020202020204" pitchFamily="34" charset="0"/>
              </a:rPr>
              <a:t>genetic code </a:t>
            </a:r>
            <a:r>
              <a:rPr lang="en-US" sz="2000" b="0" i="0" dirty="0">
                <a:solidFill>
                  <a:srgbClr val="333333"/>
                </a:solidFill>
                <a:effectLst/>
                <a:latin typeface="Arial" panose="020B0604020202020204" pitchFamily="34" charset="0"/>
                <a:cs typeface="Arial" panose="020B0604020202020204" pitchFamily="34" charset="0"/>
              </a:rPr>
              <a:t>is </a:t>
            </a:r>
            <a:r>
              <a:rPr lang="en-US" sz="2000" b="1" i="0" dirty="0">
                <a:solidFill>
                  <a:srgbClr val="333333"/>
                </a:solidFill>
                <a:effectLst/>
                <a:latin typeface="Arial" panose="020B0604020202020204" pitchFamily="34" charset="0"/>
                <a:cs typeface="Arial" panose="020B0604020202020204" pitchFamily="34" charset="0"/>
              </a:rPr>
              <a:t>a set of rules </a:t>
            </a:r>
          </a:p>
          <a:p>
            <a:pPr algn="l" fontAlgn="base"/>
            <a:endParaRPr lang="en-US" sz="2000" b="1" dirty="0">
              <a:solidFill>
                <a:srgbClr val="333333"/>
              </a:solidFill>
              <a:latin typeface="Arial" panose="020B0604020202020204" pitchFamily="34" charset="0"/>
              <a:cs typeface="Arial" panose="020B0604020202020204" pitchFamily="34" charset="0"/>
            </a:endParaRPr>
          </a:p>
          <a:p>
            <a:pPr algn="l" fontAlgn="base"/>
            <a:r>
              <a:rPr lang="en-US" sz="2000" b="0" i="0" dirty="0">
                <a:solidFill>
                  <a:srgbClr val="333333"/>
                </a:solidFill>
                <a:effectLst/>
                <a:latin typeface="Arial" panose="020B0604020202020204" pitchFamily="34" charset="0"/>
                <a:cs typeface="Arial" panose="020B0604020202020204" pitchFamily="34" charset="0"/>
              </a:rPr>
              <a:t>defining how the four-letter code of DNA is translated into the 20-letter code of amino acids, which are the building blocks of proteins. </a:t>
            </a:r>
          </a:p>
          <a:p>
            <a:pPr algn="l" fontAlgn="base"/>
            <a:endParaRPr lang="en-US" sz="2000" dirty="0">
              <a:solidFill>
                <a:srgbClr val="333333"/>
              </a:solidFill>
              <a:latin typeface="Arial" panose="020B0604020202020204" pitchFamily="34" charset="0"/>
              <a:cs typeface="Arial" panose="020B0604020202020204" pitchFamily="34" charset="0"/>
            </a:endParaRPr>
          </a:p>
          <a:p>
            <a:pPr algn="l" fontAlgn="base"/>
            <a:r>
              <a:rPr lang="en-US" sz="2000" b="0" i="0" dirty="0">
                <a:solidFill>
                  <a:srgbClr val="333333"/>
                </a:solidFill>
                <a:effectLst/>
                <a:latin typeface="Arial" panose="020B0604020202020204" pitchFamily="34" charset="0"/>
                <a:cs typeface="Arial" panose="020B0604020202020204" pitchFamily="34" charset="0"/>
              </a:rPr>
              <a:t>The genetic code is a set of </a:t>
            </a:r>
            <a:r>
              <a:rPr lang="en-US" sz="2000" b="1" i="0" dirty="0">
                <a:solidFill>
                  <a:srgbClr val="333333"/>
                </a:solidFill>
                <a:effectLst/>
                <a:latin typeface="Arial" panose="020B0604020202020204" pitchFamily="34" charset="0"/>
                <a:cs typeface="Arial" panose="020B0604020202020204" pitchFamily="34" charset="0"/>
              </a:rPr>
              <a:t>three-letter combinations </a:t>
            </a:r>
            <a:r>
              <a:rPr lang="en-US" sz="2000" b="0" i="0" dirty="0">
                <a:solidFill>
                  <a:srgbClr val="333333"/>
                </a:solidFill>
                <a:effectLst/>
                <a:latin typeface="Arial" panose="020B0604020202020204" pitchFamily="34" charset="0"/>
                <a:cs typeface="Arial" panose="020B0604020202020204" pitchFamily="34" charset="0"/>
              </a:rPr>
              <a:t>of nucleotides called </a:t>
            </a:r>
            <a:r>
              <a:rPr lang="en-US" sz="2000" b="1" i="0" dirty="0">
                <a:solidFill>
                  <a:srgbClr val="333333"/>
                </a:solidFill>
                <a:effectLst/>
                <a:latin typeface="Arial" panose="020B0604020202020204" pitchFamily="34" charset="0"/>
                <a:cs typeface="Arial" panose="020B0604020202020204" pitchFamily="34" charset="0"/>
              </a:rPr>
              <a:t>codons</a:t>
            </a:r>
            <a:r>
              <a:rPr lang="en-US" sz="2000" b="0" i="0" dirty="0">
                <a:solidFill>
                  <a:srgbClr val="333333"/>
                </a:solidFill>
                <a:effectLst/>
                <a:latin typeface="Arial" panose="020B0604020202020204" pitchFamily="34" charset="0"/>
                <a:cs typeface="Arial" panose="020B0604020202020204" pitchFamily="34" charset="0"/>
              </a:rPr>
              <a:t>, each of which corresponds to a specific amino acid or stop signal. </a:t>
            </a:r>
          </a:p>
        </p:txBody>
      </p:sp>
      <p:sp>
        <p:nvSpPr>
          <p:cNvPr id="13" name="CasellaDiTesto 12">
            <a:extLst>
              <a:ext uri="{FF2B5EF4-FFF2-40B4-BE49-F238E27FC236}">
                <a16:creationId xmlns:a16="http://schemas.microsoft.com/office/drawing/2014/main" id="{73F59016-BCD4-E07C-9CD7-D47021CDFD2B}"/>
              </a:ext>
            </a:extLst>
          </p:cNvPr>
          <p:cNvSpPr txBox="1"/>
          <p:nvPr/>
        </p:nvSpPr>
        <p:spPr>
          <a:xfrm>
            <a:off x="264712" y="6098343"/>
            <a:ext cx="9558808" cy="338554"/>
          </a:xfrm>
          <a:prstGeom prst="rect">
            <a:avLst/>
          </a:prstGeom>
          <a:noFill/>
        </p:spPr>
        <p:txBody>
          <a:bodyPr wrap="square">
            <a:spAutoFit/>
          </a:bodyPr>
          <a:lstStyle/>
          <a:p>
            <a:r>
              <a:rPr lang="it-IT" sz="1600" dirty="0">
                <a:latin typeface="Arial" panose="020B0604020202020204" pitchFamily="34" charset="0"/>
                <a:cs typeface="Arial" panose="020B0604020202020204" pitchFamily="34" charset="0"/>
              </a:rPr>
              <a:t>https://www.nature.com/scitable/definition/genetic-code-13/</a:t>
            </a:r>
          </a:p>
        </p:txBody>
      </p:sp>
      <p:sp>
        <p:nvSpPr>
          <p:cNvPr id="3" name="CasellaDiTesto 2">
            <a:extLst>
              <a:ext uri="{FF2B5EF4-FFF2-40B4-BE49-F238E27FC236}">
                <a16:creationId xmlns:a16="http://schemas.microsoft.com/office/drawing/2014/main" id="{82C162A5-F65F-8AE3-57E9-ACC55E2E5DE0}"/>
              </a:ext>
            </a:extLst>
          </p:cNvPr>
          <p:cNvSpPr txBox="1"/>
          <p:nvPr/>
        </p:nvSpPr>
        <p:spPr>
          <a:xfrm>
            <a:off x="4498161" y="688772"/>
            <a:ext cx="4924424" cy="584775"/>
          </a:xfrm>
          <a:prstGeom prst="rect">
            <a:avLst/>
          </a:prstGeom>
          <a:noFill/>
        </p:spPr>
        <p:txBody>
          <a:bodyPr wrap="square">
            <a:spAutoFit/>
          </a:bodyPr>
          <a:lstStyle/>
          <a:p>
            <a:r>
              <a:rPr lang="it-IT" sz="3200" b="1" i="0" cap="all" dirty="0">
                <a:solidFill>
                  <a:srgbClr val="00267E"/>
                </a:solidFill>
                <a:effectLst/>
                <a:latin typeface="Arial" panose="020B0604020202020204" pitchFamily="34" charset="0"/>
                <a:cs typeface="Arial" panose="020B0604020202020204" pitchFamily="34" charset="0"/>
              </a:rPr>
              <a:t>IS NOT THE </a:t>
            </a:r>
            <a:r>
              <a:rPr lang="it-IT" sz="3200" b="1" i="0" cap="all" dirty="0">
                <a:solidFill>
                  <a:srgbClr val="FF0000"/>
                </a:solidFill>
                <a:effectLst/>
                <a:latin typeface="Arial" panose="020B0604020202020204" pitchFamily="34" charset="0"/>
                <a:cs typeface="Arial" panose="020B0604020202020204" pitchFamily="34" charset="0"/>
              </a:rPr>
              <a:t>GENOME</a:t>
            </a:r>
            <a:r>
              <a:rPr lang="it-IT" sz="3200" b="1" i="0" cap="all" dirty="0">
                <a:solidFill>
                  <a:srgbClr val="00267E"/>
                </a:solidFill>
                <a:effectLst/>
                <a:latin typeface="Arial" panose="020B0604020202020204" pitchFamily="34" charset="0"/>
                <a:cs typeface="Arial" panose="020B0604020202020204" pitchFamily="34" charset="0"/>
              </a:rPr>
              <a:t> </a:t>
            </a:r>
            <a:endParaRPr lang="it-IT" dirty="0"/>
          </a:p>
        </p:txBody>
      </p:sp>
    </p:spTree>
    <p:extLst>
      <p:ext uri="{BB962C8B-B14F-4D97-AF65-F5344CB8AC3E}">
        <p14:creationId xmlns:p14="http://schemas.microsoft.com/office/powerpoint/2010/main" val="326889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50825" y="269875"/>
            <a:ext cx="8569325" cy="1143000"/>
          </a:xfrm>
        </p:spPr>
        <p:txBody>
          <a:bodyPr/>
          <a:lstStyle/>
          <a:p>
            <a:r>
              <a:rPr lang="en-US" altLang="it-IT" sz="4000">
                <a:latin typeface="Arial" panose="020B0604020202020204" pitchFamily="34" charset="0"/>
                <a:cs typeface="Arial" panose="020B0604020202020204" pitchFamily="34" charset="0"/>
              </a:rPr>
              <a:t>Caratteristiche del </a:t>
            </a:r>
            <a:r>
              <a:rPr lang="en-US" altLang="it-IT" sz="4000" b="1">
                <a:solidFill>
                  <a:srgbClr val="FF0000"/>
                </a:solidFill>
                <a:latin typeface="Arial" panose="020B0604020202020204" pitchFamily="34" charset="0"/>
                <a:cs typeface="Arial" panose="020B0604020202020204" pitchFamily="34" charset="0"/>
              </a:rPr>
              <a:t>codice genetico</a:t>
            </a:r>
          </a:p>
        </p:txBody>
      </p:sp>
      <p:sp>
        <p:nvSpPr>
          <p:cNvPr id="126979" name="Rectangle 3"/>
          <p:cNvSpPr>
            <a:spLocks noGrp="1" noChangeArrowheads="1"/>
          </p:cNvSpPr>
          <p:nvPr>
            <p:ph type="body" idx="1"/>
          </p:nvPr>
        </p:nvSpPr>
        <p:spPr>
          <a:xfrm>
            <a:off x="381000" y="1762125"/>
            <a:ext cx="8458200" cy="4114800"/>
          </a:xfrm>
        </p:spPr>
        <p:txBody>
          <a:bodyPr/>
          <a:lstStyle/>
          <a:p>
            <a:pPr>
              <a:lnSpc>
                <a:spcPct val="80000"/>
              </a:lnSpc>
            </a:pPr>
            <a:r>
              <a:rPr lang="en-US" altLang="it-IT" sz="2800" dirty="0">
                <a:latin typeface="Arial" panose="020B0604020202020204" pitchFamily="34" charset="0"/>
                <a:cs typeface="Arial" panose="020B0604020202020204" pitchFamily="34" charset="0"/>
              </a:rPr>
              <a:t>4 </a:t>
            </a:r>
            <a:r>
              <a:rPr lang="en-US" altLang="it-IT" sz="2800" dirty="0" err="1">
                <a:latin typeface="Arial" panose="020B0604020202020204" pitchFamily="34" charset="0"/>
                <a:cs typeface="Arial" panose="020B0604020202020204" pitchFamily="34" charset="0"/>
              </a:rPr>
              <a:t>basi</a:t>
            </a:r>
            <a:r>
              <a:rPr lang="en-US" altLang="it-IT" sz="2800" dirty="0">
                <a:latin typeface="Arial" panose="020B0604020202020204" pitchFamily="34" charset="0"/>
                <a:cs typeface="Arial" panose="020B0604020202020204" pitchFamily="34" charset="0"/>
              </a:rPr>
              <a:t> --&gt; 20 amino </a:t>
            </a:r>
            <a:r>
              <a:rPr lang="en-US" altLang="it-IT" sz="2800" dirty="0" err="1">
                <a:latin typeface="Arial" panose="020B0604020202020204" pitchFamily="34" charset="0"/>
                <a:cs typeface="Arial" panose="020B0604020202020204" pitchFamily="34" charset="0"/>
              </a:rPr>
              <a:t>acidi</a:t>
            </a:r>
            <a:r>
              <a:rPr lang="en-US" altLang="it-IT" sz="2800" dirty="0">
                <a:latin typeface="Arial" panose="020B0604020202020204" pitchFamily="34" charset="0"/>
                <a:cs typeface="Arial" panose="020B0604020202020204" pitchFamily="34" charset="0"/>
              </a:rPr>
              <a:t>.           No </a:t>
            </a:r>
            <a:r>
              <a:rPr lang="en-US" altLang="it-IT" sz="2800" dirty="0" err="1">
                <a:latin typeface="Arial" panose="020B0604020202020204" pitchFamily="34" charset="0"/>
                <a:cs typeface="Arial" panose="020B0604020202020204" pitchFamily="34" charset="0"/>
              </a:rPr>
              <a:t>rapporto</a:t>
            </a:r>
            <a:r>
              <a:rPr lang="en-US" altLang="it-IT" sz="2800" dirty="0">
                <a:latin typeface="Arial" panose="020B0604020202020204" pitchFamily="34" charset="0"/>
                <a:cs typeface="Arial" panose="020B0604020202020204" pitchFamily="34" charset="0"/>
              </a:rPr>
              <a:t> 1:1</a:t>
            </a:r>
          </a:p>
          <a:p>
            <a:pPr>
              <a:lnSpc>
                <a:spcPct val="80000"/>
              </a:lnSpc>
            </a:pPr>
            <a:endParaRPr lang="en-US" altLang="it-IT" sz="2800" dirty="0">
              <a:latin typeface="Arial" panose="020B0604020202020204" pitchFamily="34" charset="0"/>
              <a:cs typeface="Arial" panose="020B0604020202020204" pitchFamily="34" charset="0"/>
            </a:endParaRPr>
          </a:p>
          <a:p>
            <a:pPr>
              <a:lnSpc>
                <a:spcPct val="80000"/>
              </a:lnSpc>
            </a:pPr>
            <a:r>
              <a:rPr lang="en-US" altLang="it-IT" sz="2800" dirty="0">
                <a:latin typeface="Arial" panose="020B0604020202020204" pitchFamily="34" charset="0"/>
                <a:cs typeface="Arial" panose="020B0604020202020204" pitchFamily="34" charset="0"/>
              </a:rPr>
              <a:t>“</a:t>
            </a:r>
            <a:r>
              <a:rPr lang="en-US" altLang="it-IT" sz="2800" b="1" dirty="0" err="1">
                <a:solidFill>
                  <a:srgbClr val="FF0000"/>
                </a:solidFill>
                <a:latin typeface="Arial" panose="020B0604020202020204" pitchFamily="34" charset="0"/>
                <a:cs typeface="Arial" panose="020B0604020202020204" pitchFamily="34" charset="0"/>
              </a:rPr>
              <a:t>Codone</a:t>
            </a:r>
            <a:r>
              <a:rPr lang="en-US" altLang="it-IT" sz="2800" dirty="0">
                <a:latin typeface="Arial" panose="020B0604020202020204" pitchFamily="34" charset="0"/>
                <a:cs typeface="Arial" panose="020B0604020202020204" pitchFamily="34" charset="0"/>
              </a:rPr>
              <a:t>”   3 </a:t>
            </a:r>
            <a:r>
              <a:rPr lang="en-US" altLang="it-IT" sz="2800" dirty="0" err="1">
                <a:latin typeface="Arial" panose="020B0604020202020204" pitchFamily="34" charset="0"/>
                <a:cs typeface="Arial" panose="020B0604020202020204" pitchFamily="34" charset="0"/>
              </a:rPr>
              <a:t>basi</a:t>
            </a:r>
            <a:r>
              <a:rPr lang="en-US" altLang="it-IT" sz="2800" dirty="0">
                <a:latin typeface="Arial" panose="020B0604020202020204" pitchFamily="34" charset="0"/>
                <a:cs typeface="Arial" panose="020B0604020202020204" pitchFamily="34" charset="0"/>
              </a:rPr>
              <a:t> </a:t>
            </a:r>
            <a:r>
              <a:rPr lang="en-US" altLang="it-IT" sz="2800" dirty="0" err="1">
                <a:latin typeface="Arial" panose="020B0604020202020204" pitchFamily="34" charset="0"/>
                <a:cs typeface="Arial" panose="020B0604020202020204" pitchFamily="34" charset="0"/>
              </a:rPr>
              <a:t>specifica</a:t>
            </a:r>
            <a:r>
              <a:rPr lang="en-US" altLang="it-IT" sz="2800" dirty="0">
                <a:latin typeface="Arial" panose="020B0604020202020204" pitchFamily="34" charset="0"/>
                <a:cs typeface="Arial" panose="020B0604020202020204" pitchFamily="34" charset="0"/>
              </a:rPr>
              <a:t> </a:t>
            </a:r>
            <a:r>
              <a:rPr lang="en-US" altLang="it-IT" sz="2800" dirty="0" err="1">
                <a:latin typeface="Arial" panose="020B0604020202020204" pitchFamily="34" charset="0"/>
                <a:cs typeface="Arial" panose="020B0604020202020204" pitchFamily="34" charset="0"/>
              </a:rPr>
              <a:t>ogni</a:t>
            </a:r>
            <a:r>
              <a:rPr lang="en-US" altLang="it-IT" sz="2800" dirty="0">
                <a:latin typeface="Arial" panose="020B0604020202020204" pitchFamily="34" charset="0"/>
                <a:cs typeface="Arial" panose="020B0604020202020204" pitchFamily="34" charset="0"/>
              </a:rPr>
              <a:t> </a:t>
            </a:r>
            <a:r>
              <a:rPr lang="en-US" altLang="it-IT" sz="2800" dirty="0" err="1">
                <a:latin typeface="Arial" panose="020B0604020202020204" pitchFamily="34" charset="0"/>
                <a:cs typeface="Arial" panose="020B0604020202020204" pitchFamily="34" charset="0"/>
              </a:rPr>
              <a:t>aminoacido</a:t>
            </a:r>
            <a:endParaRPr lang="en-US" altLang="it-IT" sz="2800" dirty="0">
              <a:latin typeface="Arial" panose="020B0604020202020204" pitchFamily="34" charset="0"/>
              <a:cs typeface="Arial" panose="020B0604020202020204" pitchFamily="34" charset="0"/>
            </a:endParaRPr>
          </a:p>
          <a:p>
            <a:pPr>
              <a:lnSpc>
                <a:spcPct val="80000"/>
              </a:lnSpc>
            </a:pPr>
            <a:endParaRPr lang="en-US" altLang="it-IT" sz="2800" dirty="0">
              <a:latin typeface="Arial" panose="020B0604020202020204" pitchFamily="34" charset="0"/>
              <a:cs typeface="Arial" panose="020B0604020202020204" pitchFamily="34" charset="0"/>
            </a:endParaRPr>
          </a:p>
          <a:p>
            <a:pPr>
              <a:lnSpc>
                <a:spcPct val="80000"/>
              </a:lnSpc>
            </a:pPr>
            <a:r>
              <a:rPr lang="en-US" altLang="it-IT" sz="2800" dirty="0">
                <a:latin typeface="Arial" panose="020B0604020202020204" pitchFamily="34" charset="0"/>
                <a:cs typeface="Arial" panose="020B0604020202020204" pitchFamily="34" charset="0"/>
              </a:rPr>
              <a:t>4</a:t>
            </a:r>
            <a:r>
              <a:rPr lang="en-US" altLang="it-IT" sz="2800" baseline="30000" dirty="0">
                <a:latin typeface="Arial" panose="020B0604020202020204" pitchFamily="34" charset="0"/>
                <a:cs typeface="Arial" panose="020B0604020202020204" pitchFamily="34" charset="0"/>
              </a:rPr>
              <a:t>3</a:t>
            </a:r>
            <a:r>
              <a:rPr lang="en-US" altLang="it-IT" sz="2800" dirty="0">
                <a:latin typeface="Arial" panose="020B0604020202020204" pitchFamily="34" charset="0"/>
                <a:cs typeface="Arial" panose="020B0604020202020204" pitchFamily="34" charset="0"/>
              </a:rPr>
              <a:t> = 64 </a:t>
            </a:r>
            <a:r>
              <a:rPr lang="en-US" altLang="it-IT" sz="2800" dirty="0" err="1">
                <a:latin typeface="Arial" panose="020B0604020202020204" pitchFamily="34" charset="0"/>
                <a:cs typeface="Arial" panose="020B0604020202020204" pitchFamily="34" charset="0"/>
              </a:rPr>
              <a:t>combinazioni</a:t>
            </a:r>
            <a:endParaRPr lang="en-US" altLang="it-IT" sz="2800" dirty="0">
              <a:latin typeface="Arial" panose="020B0604020202020204" pitchFamily="34" charset="0"/>
              <a:cs typeface="Arial" panose="020B0604020202020204" pitchFamily="34" charset="0"/>
            </a:endParaRPr>
          </a:p>
          <a:p>
            <a:pPr>
              <a:lnSpc>
                <a:spcPct val="80000"/>
              </a:lnSpc>
            </a:pPr>
            <a:endParaRPr lang="en-US" altLang="it-IT" sz="2800" dirty="0">
              <a:latin typeface="Arial" panose="020B0604020202020204" pitchFamily="34" charset="0"/>
              <a:cs typeface="Arial" panose="020B0604020202020204" pitchFamily="34" charset="0"/>
            </a:endParaRPr>
          </a:p>
          <a:p>
            <a:pPr>
              <a:lnSpc>
                <a:spcPct val="80000"/>
              </a:lnSpc>
            </a:pPr>
            <a:r>
              <a:rPr lang="en-US" altLang="it-IT" sz="2800" b="1" dirty="0">
                <a:latin typeface="Arial" panose="020B0604020202020204" pitchFamily="34" charset="0"/>
                <a:cs typeface="Arial" panose="020B0604020202020204" pitchFamily="34" charset="0"/>
              </a:rPr>
              <a:t>64</a:t>
            </a:r>
            <a:r>
              <a:rPr lang="en-US" altLang="it-IT" sz="2800" dirty="0">
                <a:latin typeface="Arial" panose="020B0604020202020204" pitchFamily="34" charset="0"/>
                <a:cs typeface="Arial" panose="020B0604020202020204" pitchFamily="34" charset="0"/>
              </a:rPr>
              <a:t> &gt; 20 – </a:t>
            </a:r>
            <a:r>
              <a:rPr lang="en-US" altLang="it-IT" sz="2800" dirty="0" err="1">
                <a:latin typeface="Arial" panose="020B0604020202020204" pitchFamily="34" charset="0"/>
                <a:cs typeface="Arial" panose="020B0604020202020204" pitchFamily="34" charset="0"/>
              </a:rPr>
              <a:t>il</a:t>
            </a:r>
            <a:r>
              <a:rPr lang="en-US" altLang="it-IT" sz="2800" dirty="0">
                <a:latin typeface="Arial" panose="020B0604020202020204" pitchFamily="34" charset="0"/>
                <a:cs typeface="Arial" panose="020B0604020202020204" pitchFamily="34" charset="0"/>
              </a:rPr>
              <a:t> </a:t>
            </a:r>
            <a:r>
              <a:rPr lang="en-US" altLang="it-IT" sz="2800" dirty="0" err="1">
                <a:latin typeface="Arial" panose="020B0604020202020204" pitchFamily="34" charset="0"/>
                <a:cs typeface="Arial" panose="020B0604020202020204" pitchFamily="34" charset="0"/>
              </a:rPr>
              <a:t>codice</a:t>
            </a:r>
            <a:r>
              <a:rPr lang="en-US" altLang="it-IT" sz="2800" dirty="0">
                <a:latin typeface="Arial" panose="020B0604020202020204" pitchFamily="34" charset="0"/>
                <a:cs typeface="Arial" panose="020B0604020202020204" pitchFamily="34" charset="0"/>
              </a:rPr>
              <a:t> </a:t>
            </a:r>
            <a:r>
              <a:rPr lang="en-US" altLang="it-IT" sz="2800" dirty="0" err="1">
                <a:latin typeface="Arial" panose="020B0604020202020204" pitchFamily="34" charset="0"/>
                <a:cs typeface="Arial" panose="020B0604020202020204" pitchFamily="34" charset="0"/>
              </a:rPr>
              <a:t>genetico</a:t>
            </a:r>
            <a:r>
              <a:rPr lang="en-US" altLang="it-IT" sz="2800" dirty="0">
                <a:latin typeface="Arial" panose="020B0604020202020204" pitchFamily="34" charset="0"/>
                <a:cs typeface="Arial" panose="020B0604020202020204" pitchFamily="34" charset="0"/>
              </a:rPr>
              <a:t> è  </a:t>
            </a:r>
            <a:r>
              <a:rPr lang="en-US" altLang="it-IT" sz="2800" b="1" dirty="0">
                <a:solidFill>
                  <a:srgbClr val="FF0000"/>
                </a:solidFill>
                <a:latin typeface="Arial" panose="020B0604020202020204" pitchFamily="34" charset="0"/>
                <a:cs typeface="Arial" panose="020B0604020202020204" pitchFamily="34" charset="0"/>
              </a:rPr>
              <a:t>DEGENERATO</a:t>
            </a:r>
            <a:r>
              <a:rPr lang="en-US" altLang="it-IT" sz="2800" dirty="0">
                <a:latin typeface="Arial" panose="020B0604020202020204" pitchFamily="34" charset="0"/>
                <a:cs typeface="Arial" panose="020B0604020202020204" pitchFamily="34" charset="0"/>
              </a:rPr>
              <a:t> : </a:t>
            </a:r>
          </a:p>
          <a:p>
            <a:pPr>
              <a:lnSpc>
                <a:spcPct val="80000"/>
              </a:lnSpc>
              <a:buFontTx/>
              <a:buNone/>
            </a:pPr>
            <a:r>
              <a:rPr lang="en-US" altLang="it-IT" sz="2800" b="1" dirty="0">
                <a:latin typeface="Arial" panose="020B0604020202020204" pitchFamily="34" charset="0"/>
                <a:cs typeface="Arial" panose="020B0604020202020204" pitchFamily="34" charset="0"/>
              </a:rPr>
              <a:t>&gt;1 </a:t>
            </a:r>
            <a:r>
              <a:rPr lang="en-US" altLang="it-IT" sz="2800" b="1" dirty="0" err="1">
                <a:latin typeface="Arial" panose="020B0604020202020204" pitchFamily="34" charset="0"/>
                <a:cs typeface="Arial" panose="020B0604020202020204" pitchFamily="34" charset="0"/>
              </a:rPr>
              <a:t>codone</a:t>
            </a:r>
            <a:r>
              <a:rPr lang="en-US" altLang="it-IT" sz="2800" b="1" dirty="0">
                <a:latin typeface="Arial" panose="020B0604020202020204" pitchFamily="34" charset="0"/>
                <a:cs typeface="Arial" panose="020B0604020202020204" pitchFamily="34" charset="0"/>
              </a:rPr>
              <a:t>/amino </a:t>
            </a:r>
            <a:r>
              <a:rPr lang="en-US" altLang="it-IT" sz="2800" b="1" dirty="0" err="1">
                <a:latin typeface="Arial" panose="020B0604020202020204" pitchFamily="34" charset="0"/>
                <a:cs typeface="Arial" panose="020B0604020202020204" pitchFamily="34" charset="0"/>
              </a:rPr>
              <a:t>acido</a:t>
            </a:r>
            <a:endParaRPr lang="en-US" altLang="it-IT" sz="2800" b="1" dirty="0">
              <a:latin typeface="Arial" panose="020B0604020202020204" pitchFamily="34" charset="0"/>
              <a:cs typeface="Arial" panose="020B0604020202020204" pitchFamily="34" charset="0"/>
            </a:endParaRPr>
          </a:p>
          <a:p>
            <a:pPr lvl="1">
              <a:lnSpc>
                <a:spcPct val="80000"/>
              </a:lnSpc>
            </a:pPr>
            <a:endParaRPr lang="en-US" altLang="it-IT" dirty="0">
              <a:latin typeface="Arial" panose="020B0604020202020204" pitchFamily="34" charset="0"/>
              <a:cs typeface="Arial" panose="020B0604020202020204" pitchFamily="34" charset="0"/>
            </a:endParaRPr>
          </a:p>
          <a:p>
            <a:pPr>
              <a:lnSpc>
                <a:spcPct val="80000"/>
              </a:lnSpc>
            </a:pPr>
            <a:r>
              <a:rPr lang="en-US" altLang="it-IT" sz="2800" dirty="0">
                <a:latin typeface="Arial" panose="020B0604020202020204" pitchFamily="34" charset="0"/>
                <a:cs typeface="Arial" panose="020B0604020202020204" pitchFamily="34" charset="0"/>
              </a:rPr>
              <a:t> </a:t>
            </a:r>
            <a:r>
              <a:rPr lang="en-US" altLang="it-IT" sz="2800" dirty="0" err="1">
                <a:latin typeface="Arial" panose="020B0604020202020204" pitchFamily="34" charset="0"/>
                <a:cs typeface="Arial" panose="020B0604020202020204" pitchFamily="34" charset="0"/>
              </a:rPr>
              <a:t>il</a:t>
            </a:r>
            <a:r>
              <a:rPr lang="en-US" altLang="it-IT" sz="2800" dirty="0">
                <a:latin typeface="Arial" panose="020B0604020202020204" pitchFamily="34" charset="0"/>
                <a:cs typeface="Arial" panose="020B0604020202020204" pitchFamily="34" charset="0"/>
              </a:rPr>
              <a:t> </a:t>
            </a:r>
            <a:r>
              <a:rPr lang="en-US" altLang="it-IT" sz="2800" dirty="0" err="1">
                <a:latin typeface="Arial" panose="020B0604020202020204" pitchFamily="34" charset="0"/>
                <a:cs typeface="Arial" panose="020B0604020202020204" pitchFamily="34" charset="0"/>
              </a:rPr>
              <a:t>codice</a:t>
            </a:r>
            <a:r>
              <a:rPr lang="en-US" altLang="it-IT" sz="2800" dirty="0">
                <a:latin typeface="Arial" panose="020B0604020202020204" pitchFamily="34" charset="0"/>
                <a:cs typeface="Arial" panose="020B0604020202020204" pitchFamily="34" charset="0"/>
              </a:rPr>
              <a:t> è </a:t>
            </a:r>
            <a:r>
              <a:rPr lang="en-US" altLang="it-IT" sz="2800" dirty="0" err="1">
                <a:latin typeface="Arial" panose="020B0604020202020204" pitchFamily="34" charset="0"/>
                <a:cs typeface="Arial" panose="020B0604020202020204" pitchFamily="34" charset="0"/>
              </a:rPr>
              <a:t>letto</a:t>
            </a:r>
            <a:r>
              <a:rPr lang="en-US" altLang="it-IT" sz="2800" dirty="0">
                <a:latin typeface="Arial" panose="020B0604020202020204" pitchFamily="34" charset="0"/>
                <a:cs typeface="Arial" panose="020B0604020202020204" pitchFamily="34" charset="0"/>
              </a:rPr>
              <a:t> </a:t>
            </a:r>
            <a:r>
              <a:rPr lang="en-US" altLang="it-IT" sz="2800" dirty="0" err="1">
                <a:latin typeface="Arial" panose="020B0604020202020204" pitchFamily="34" charset="0"/>
                <a:cs typeface="Arial" panose="020B0604020202020204" pitchFamily="34" charset="0"/>
              </a:rPr>
              <a:t>sequenzialmente</a:t>
            </a:r>
            <a:r>
              <a:rPr lang="en-US" altLang="it-IT" sz="2800" dirty="0">
                <a:latin typeface="Arial" panose="020B0604020202020204" pitchFamily="34" charset="0"/>
                <a:cs typeface="Arial" panose="020B0604020202020204" pitchFamily="34" charset="0"/>
              </a:rPr>
              <a:t> e non è </a:t>
            </a:r>
            <a:r>
              <a:rPr lang="en-US" altLang="it-IT" sz="2800" dirty="0" err="1">
                <a:latin typeface="Arial" panose="020B0604020202020204" pitchFamily="34" charset="0"/>
                <a:cs typeface="Arial" panose="020B0604020202020204" pitchFamily="34" charset="0"/>
              </a:rPr>
              <a:t>sovrapposto</a:t>
            </a:r>
            <a:r>
              <a:rPr lang="en-US" altLang="it-IT" sz="2800" dirty="0">
                <a:latin typeface="Arial" panose="020B0604020202020204" pitchFamily="34" charset="0"/>
                <a:cs typeface="Arial" panose="020B0604020202020204" pitchFamily="34" charset="0"/>
              </a:rPr>
              <a:t> : </a:t>
            </a:r>
            <a:r>
              <a:rPr lang="en-US" altLang="it-IT" sz="2800" b="1" dirty="0">
                <a:solidFill>
                  <a:srgbClr val="FF0000"/>
                </a:solidFill>
                <a:latin typeface="Arial" panose="020B0604020202020204" pitchFamily="34" charset="0"/>
                <a:cs typeface="Arial" panose="020B0604020202020204" pitchFamily="34" charset="0"/>
              </a:rPr>
              <a:t>cornice di </a:t>
            </a:r>
            <a:r>
              <a:rPr lang="en-US" altLang="it-IT" sz="2800" b="1" dirty="0" err="1">
                <a:solidFill>
                  <a:srgbClr val="FF0000"/>
                </a:solidFill>
                <a:latin typeface="Arial" panose="020B0604020202020204" pitchFamily="34" charset="0"/>
                <a:cs typeface="Arial" panose="020B0604020202020204" pitchFamily="34" charset="0"/>
              </a:rPr>
              <a:t>lettura</a:t>
            </a:r>
            <a:endParaRPr lang="en-US" altLang="it-IT" sz="2800" b="1" dirty="0">
              <a:solidFill>
                <a:srgbClr val="FF0000"/>
              </a:solidFill>
              <a:latin typeface="Arial" panose="020B0604020202020204" pitchFamily="34" charset="0"/>
              <a:cs typeface="Arial" panose="020B0604020202020204" pitchFamily="34" charset="0"/>
            </a:endParaRPr>
          </a:p>
        </p:txBody>
      </p:sp>
      <p:sp>
        <p:nvSpPr>
          <p:cNvPr id="4" name="Rettangolo 3"/>
          <p:cNvSpPr>
            <a:spLocks noChangeArrowheads="1"/>
          </p:cNvSpPr>
          <p:nvPr/>
        </p:nvSpPr>
        <p:spPr bwMode="auto">
          <a:xfrm>
            <a:off x="1331640" y="3407806"/>
            <a:ext cx="2808288" cy="431800"/>
          </a:xfrm>
          <a:prstGeom prst="rect">
            <a:avLst/>
          </a:prstGeom>
          <a:solidFill>
            <a:schemeClr val="bg1"/>
          </a:solidFill>
          <a:ln w="9525" algn="ctr">
            <a:solidFill>
              <a:schemeClr val="bg1"/>
            </a:solidFill>
            <a:rou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26979">
                                            <p:txEl>
                                              <p:pRg st="2" end="2"/>
                                            </p:txEl>
                                          </p:spTgt>
                                        </p:tgtEl>
                                        <p:attrNameLst>
                                          <p:attrName>style.visibility</p:attrName>
                                        </p:attrNameLst>
                                      </p:cBhvr>
                                      <p:to>
                                        <p:strVal val="visible"/>
                                      </p:to>
                                    </p:set>
                                    <p:animEffect transition="in" filter="box(in)">
                                      <p:cBhvr>
                                        <p:cTn id="7" dur="500"/>
                                        <p:tgtEl>
                                          <p:spTgt spid="12697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26979">
                                            <p:txEl>
                                              <p:pRg st="4" end="4"/>
                                            </p:txEl>
                                          </p:spTgt>
                                        </p:tgtEl>
                                        <p:attrNameLst>
                                          <p:attrName>style.visibility</p:attrName>
                                        </p:attrNameLst>
                                      </p:cBhvr>
                                      <p:to>
                                        <p:strVal val="visible"/>
                                      </p:to>
                                    </p:set>
                                    <p:animEffect transition="in" filter="box(in)">
                                      <p:cBhvr>
                                        <p:cTn id="12" dur="500"/>
                                        <p:tgtEl>
                                          <p:spTgt spid="126979">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grpId="0" nodeType="clickEffect">
                                  <p:stCondLst>
                                    <p:cond delay="0"/>
                                  </p:stCondLst>
                                  <p:childTnLst>
                                    <p:animEffect transition="out" filter="box(in)">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26979">
                                            <p:txEl>
                                              <p:pRg st="6" end="6"/>
                                            </p:txEl>
                                          </p:spTgt>
                                        </p:tgtEl>
                                        <p:attrNameLst>
                                          <p:attrName>style.visibility</p:attrName>
                                        </p:attrNameLst>
                                      </p:cBhvr>
                                      <p:to>
                                        <p:strVal val="visible"/>
                                      </p:to>
                                    </p:set>
                                    <p:animEffect transition="in" filter="box(in)">
                                      <p:cBhvr>
                                        <p:cTn id="22" dur="500"/>
                                        <p:tgtEl>
                                          <p:spTgt spid="12697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26979">
                                            <p:txEl>
                                              <p:pRg st="7" end="7"/>
                                            </p:txEl>
                                          </p:spTgt>
                                        </p:tgtEl>
                                        <p:attrNameLst>
                                          <p:attrName>style.visibility</p:attrName>
                                        </p:attrNameLst>
                                      </p:cBhvr>
                                      <p:to>
                                        <p:strVal val="visible"/>
                                      </p:to>
                                    </p:set>
                                    <p:animEffect transition="in" filter="box(in)">
                                      <p:cBhvr>
                                        <p:cTn id="27" dur="500"/>
                                        <p:tgtEl>
                                          <p:spTgt spid="126979">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126979">
                                            <p:txEl>
                                              <p:pRg st="9" end="9"/>
                                            </p:txEl>
                                          </p:spTgt>
                                        </p:tgtEl>
                                        <p:attrNameLst>
                                          <p:attrName>style.visibility</p:attrName>
                                        </p:attrNameLst>
                                      </p:cBhvr>
                                      <p:to>
                                        <p:strVal val="visible"/>
                                      </p:to>
                                    </p:set>
                                    <p:animEffect transition="in" filter="box(in)">
                                      <p:cBhvr>
                                        <p:cTn id="32" dur="500"/>
                                        <p:tgtEl>
                                          <p:spTgt spid="12697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Ovale 39"/>
          <p:cNvSpPr/>
          <p:nvPr/>
        </p:nvSpPr>
        <p:spPr bwMode="auto">
          <a:xfrm>
            <a:off x="1522413" y="692150"/>
            <a:ext cx="649287" cy="504825"/>
          </a:xfrm>
          <a:prstGeom prst="ellipse">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a:lstStyle/>
          <a:p>
            <a:pPr>
              <a:defRPr/>
            </a:pPr>
            <a:endParaRPr lang="it-IT"/>
          </a:p>
        </p:txBody>
      </p:sp>
      <p:sp>
        <p:nvSpPr>
          <p:cNvPr id="37" name="Ovale 36"/>
          <p:cNvSpPr>
            <a:spLocks noChangeArrowheads="1"/>
          </p:cNvSpPr>
          <p:nvPr/>
        </p:nvSpPr>
        <p:spPr bwMode="auto">
          <a:xfrm>
            <a:off x="698500" y="692150"/>
            <a:ext cx="719138" cy="504825"/>
          </a:xfrm>
          <a:prstGeom prst="ellipse">
            <a:avLst/>
          </a:prstGeom>
          <a:solidFill>
            <a:schemeClr val="accent1"/>
          </a:solidFill>
          <a:ln w="9525" algn="ctr">
            <a:solidFill>
              <a:schemeClr val="tx1"/>
            </a:solidFill>
            <a:rou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a:latin typeface="Comic Sans MS" panose="030F0702030302020204" pitchFamily="66" charset="0"/>
            </a:endParaRPr>
          </a:p>
        </p:txBody>
      </p:sp>
      <p:sp>
        <p:nvSpPr>
          <p:cNvPr id="17424" name="Text Box 16"/>
          <p:cNvSpPr txBox="1">
            <a:spLocks noChangeArrowheads="1"/>
          </p:cNvSpPr>
          <p:nvPr/>
        </p:nvSpPr>
        <p:spPr bwMode="auto">
          <a:xfrm>
            <a:off x="34925" y="746125"/>
            <a:ext cx="875474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he-IL" sz="2000" b="1">
                <a:latin typeface="Cambria" panose="02040503050406030204" pitchFamily="18" charset="0"/>
              </a:rPr>
              <a:t>             AUG     CC</a:t>
            </a:r>
            <a:r>
              <a:rPr lang="it-IT" altLang="en-US" sz="2000" b="1">
                <a:latin typeface="Cambria" panose="02040503050406030204" pitchFamily="18" charset="0"/>
              </a:rPr>
              <a:t>A</a:t>
            </a:r>
            <a:r>
              <a:rPr lang="en-US" altLang="he-IL" sz="2000" b="1">
                <a:latin typeface="Cambria" panose="02040503050406030204" pitchFamily="18" charset="0"/>
              </a:rPr>
              <a:t>   AG</a:t>
            </a:r>
            <a:r>
              <a:rPr lang="it-IT" altLang="en-US" sz="2000" b="1">
                <a:latin typeface="Cambria" panose="02040503050406030204" pitchFamily="18" charset="0"/>
              </a:rPr>
              <a:t>U</a:t>
            </a:r>
            <a:r>
              <a:rPr lang="en-US" altLang="he-IL" sz="2000" b="1">
                <a:latin typeface="Cambria" panose="02040503050406030204" pitchFamily="18" charset="0"/>
              </a:rPr>
              <a:t>   GU</a:t>
            </a:r>
            <a:r>
              <a:rPr lang="it-IT" altLang="en-US" sz="2000" b="1">
                <a:latin typeface="Cambria" panose="02040503050406030204" pitchFamily="18" charset="0"/>
              </a:rPr>
              <a:t>A</a:t>
            </a:r>
            <a:r>
              <a:rPr lang="en-US" altLang="he-IL" sz="2000" b="1">
                <a:latin typeface="Cambria" panose="02040503050406030204" pitchFamily="18" charset="0"/>
              </a:rPr>
              <a:t>   ACC    UCA    GCG   UUA   CCA   UCU   UAA   CCG </a:t>
            </a:r>
          </a:p>
        </p:txBody>
      </p:sp>
      <p:sp>
        <p:nvSpPr>
          <p:cNvPr id="36" name="Rettangolo 35"/>
          <p:cNvSpPr/>
          <p:nvPr/>
        </p:nvSpPr>
        <p:spPr bwMode="auto">
          <a:xfrm>
            <a:off x="1908175" y="4292600"/>
            <a:ext cx="4967288" cy="1152525"/>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a:lstStyle/>
          <a:p>
            <a:pPr>
              <a:defRPr/>
            </a:pPr>
            <a:endParaRPr lang="it-IT"/>
          </a:p>
        </p:txBody>
      </p:sp>
      <p:sp>
        <p:nvSpPr>
          <p:cNvPr id="38" name="Rettangolo 37"/>
          <p:cNvSpPr/>
          <p:nvPr/>
        </p:nvSpPr>
        <p:spPr bwMode="auto">
          <a:xfrm>
            <a:off x="2627313" y="1557338"/>
            <a:ext cx="576262" cy="5300662"/>
          </a:xfrm>
          <a:prstGeom prst="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a:lstStyle/>
          <a:p>
            <a:pPr>
              <a:defRPr/>
            </a:pPr>
            <a:endParaRPr lang="it-IT"/>
          </a:p>
        </p:txBody>
      </p:sp>
      <p:sp>
        <p:nvSpPr>
          <p:cNvPr id="39" name="Rettangolo 38"/>
          <p:cNvSpPr/>
          <p:nvPr/>
        </p:nvSpPr>
        <p:spPr bwMode="auto">
          <a:xfrm>
            <a:off x="2627313" y="5157788"/>
            <a:ext cx="4248150" cy="287337"/>
          </a:xfrm>
          <a:prstGeom prst="rect">
            <a:avLst/>
          </a:pr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it-IT"/>
          </a:p>
        </p:txBody>
      </p:sp>
      <p:grpSp>
        <p:nvGrpSpPr>
          <p:cNvPr id="22536" name="Group 30"/>
          <p:cNvGrpSpPr/>
          <p:nvPr/>
        </p:nvGrpSpPr>
        <p:grpSpPr bwMode="auto">
          <a:xfrm>
            <a:off x="2039938" y="1450975"/>
            <a:ext cx="4589462" cy="5254625"/>
            <a:chOff x="444" y="50"/>
            <a:chExt cx="2891" cy="3310"/>
          </a:xfrm>
        </p:grpSpPr>
        <p:sp>
          <p:nvSpPr>
            <p:cNvPr id="22559" name="Line 14"/>
            <p:cNvSpPr>
              <a:spLocks noChangeShapeType="1"/>
            </p:cNvSpPr>
            <p:nvPr/>
          </p:nvSpPr>
          <p:spPr bwMode="auto">
            <a:xfrm>
              <a:off x="445" y="3360"/>
              <a:ext cx="2819" cy="0"/>
            </a:xfrm>
            <a:prstGeom prst="line">
              <a:avLst/>
            </a:prstGeom>
            <a:noFill/>
            <a:ln w="9525">
              <a:solidFill>
                <a:srgbClr val="FF0000"/>
              </a:solidFill>
              <a:round/>
            </a:ln>
            <a:extLst>
              <a:ext uri="{909E8E84-426E-40DD-AFC4-6F175D3DCCD1}">
                <a14:hiddenFill xmlns:a14="http://schemas.microsoft.com/office/drawing/2010/main">
                  <a:noFill/>
                </a14:hiddenFill>
              </a:ext>
            </a:extLst>
          </p:spPr>
          <p:txBody>
            <a:bodyPr wrap="none" anchor="ctr"/>
            <a:lstStyle/>
            <a:p>
              <a:endParaRPr lang="it-IT"/>
            </a:p>
          </p:txBody>
        </p:sp>
        <p:sp>
          <p:nvSpPr>
            <p:cNvPr id="22560" name="Line 9"/>
            <p:cNvSpPr>
              <a:spLocks noChangeShapeType="1"/>
            </p:cNvSpPr>
            <p:nvPr/>
          </p:nvSpPr>
          <p:spPr bwMode="auto">
            <a:xfrm>
              <a:off x="445" y="336"/>
              <a:ext cx="2819" cy="0"/>
            </a:xfrm>
            <a:prstGeom prst="line">
              <a:avLst/>
            </a:prstGeom>
            <a:noFill/>
            <a:ln w="9525">
              <a:solidFill>
                <a:srgbClr val="FF0000"/>
              </a:solidFill>
              <a:round/>
            </a:ln>
            <a:extLst>
              <a:ext uri="{909E8E84-426E-40DD-AFC4-6F175D3DCCD1}">
                <a14:hiddenFill xmlns:a14="http://schemas.microsoft.com/office/drawing/2010/main">
                  <a:noFill/>
                </a14:hiddenFill>
              </a:ext>
            </a:extLst>
          </p:spPr>
          <p:txBody>
            <a:bodyPr wrap="none" anchor="ctr"/>
            <a:lstStyle/>
            <a:p>
              <a:endParaRPr lang="it-IT"/>
            </a:p>
          </p:txBody>
        </p:sp>
        <p:sp>
          <p:nvSpPr>
            <p:cNvPr id="22561" name="Line 11"/>
            <p:cNvSpPr>
              <a:spLocks noChangeShapeType="1"/>
            </p:cNvSpPr>
            <p:nvPr/>
          </p:nvSpPr>
          <p:spPr bwMode="auto">
            <a:xfrm>
              <a:off x="445" y="1056"/>
              <a:ext cx="2819" cy="0"/>
            </a:xfrm>
            <a:prstGeom prst="line">
              <a:avLst/>
            </a:prstGeom>
            <a:noFill/>
            <a:ln w="9525">
              <a:solidFill>
                <a:srgbClr val="FF0000"/>
              </a:solidFill>
              <a:round/>
            </a:ln>
            <a:extLst>
              <a:ext uri="{909E8E84-426E-40DD-AFC4-6F175D3DCCD1}">
                <a14:hiddenFill xmlns:a14="http://schemas.microsoft.com/office/drawing/2010/main">
                  <a:noFill/>
                </a14:hiddenFill>
              </a:ext>
            </a:extLst>
          </p:spPr>
          <p:txBody>
            <a:bodyPr wrap="none" anchor="ctr"/>
            <a:lstStyle/>
            <a:p>
              <a:endParaRPr lang="it-IT"/>
            </a:p>
          </p:txBody>
        </p:sp>
        <p:sp>
          <p:nvSpPr>
            <p:cNvPr id="22562" name="Line 12"/>
            <p:cNvSpPr>
              <a:spLocks noChangeShapeType="1"/>
            </p:cNvSpPr>
            <p:nvPr/>
          </p:nvSpPr>
          <p:spPr bwMode="auto">
            <a:xfrm>
              <a:off x="444" y="1824"/>
              <a:ext cx="2820" cy="0"/>
            </a:xfrm>
            <a:prstGeom prst="line">
              <a:avLst/>
            </a:prstGeom>
            <a:noFill/>
            <a:ln w="9525">
              <a:solidFill>
                <a:srgbClr val="FF0000"/>
              </a:solidFill>
              <a:round/>
            </a:ln>
            <a:extLst>
              <a:ext uri="{909E8E84-426E-40DD-AFC4-6F175D3DCCD1}">
                <a14:hiddenFill xmlns:a14="http://schemas.microsoft.com/office/drawing/2010/main">
                  <a:noFill/>
                </a14:hiddenFill>
              </a:ext>
            </a:extLst>
          </p:spPr>
          <p:txBody>
            <a:bodyPr wrap="none" anchor="ctr"/>
            <a:lstStyle/>
            <a:p>
              <a:endParaRPr lang="it-IT"/>
            </a:p>
          </p:txBody>
        </p:sp>
        <p:sp>
          <p:nvSpPr>
            <p:cNvPr id="22563" name="Line 13"/>
            <p:cNvSpPr>
              <a:spLocks noChangeShapeType="1"/>
            </p:cNvSpPr>
            <p:nvPr/>
          </p:nvSpPr>
          <p:spPr bwMode="auto">
            <a:xfrm>
              <a:off x="492" y="2592"/>
              <a:ext cx="2820" cy="0"/>
            </a:xfrm>
            <a:prstGeom prst="line">
              <a:avLst/>
            </a:prstGeom>
            <a:noFill/>
            <a:ln w="9525">
              <a:solidFill>
                <a:srgbClr val="FF0000"/>
              </a:solidFill>
              <a:round/>
            </a:ln>
            <a:extLst>
              <a:ext uri="{909E8E84-426E-40DD-AFC4-6F175D3DCCD1}">
                <a14:hiddenFill xmlns:a14="http://schemas.microsoft.com/office/drawing/2010/main">
                  <a:noFill/>
                </a14:hiddenFill>
              </a:ext>
            </a:extLst>
          </p:spPr>
          <p:txBody>
            <a:bodyPr wrap="none" anchor="ctr"/>
            <a:lstStyle/>
            <a:p>
              <a:endParaRPr lang="it-IT"/>
            </a:p>
          </p:txBody>
        </p:sp>
        <p:sp>
          <p:nvSpPr>
            <p:cNvPr id="22564" name="Text Box 2"/>
            <p:cNvSpPr txBox="1">
              <a:spLocks noChangeArrowheads="1"/>
            </p:cNvSpPr>
            <p:nvPr/>
          </p:nvSpPr>
          <p:spPr bwMode="auto">
            <a:xfrm>
              <a:off x="821" y="338"/>
              <a:ext cx="2514" cy="2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he-IL" sz="1600" b="1">
                  <a:latin typeface="Cambria" panose="02040503050406030204" pitchFamily="18" charset="0"/>
                </a:rPr>
                <a:t>Phe	Ser	Tyr	Cys	</a:t>
              </a:r>
              <a:r>
                <a:rPr lang="en-US" altLang="he-IL" sz="1600" b="1">
                  <a:solidFill>
                    <a:srgbClr val="FF0000"/>
                  </a:solidFill>
                  <a:latin typeface="Cambria" panose="02040503050406030204" pitchFamily="18" charset="0"/>
                </a:rPr>
                <a:t>U</a:t>
              </a:r>
              <a:endParaRPr lang="en-US" altLang="he-IL" sz="1600" b="1">
                <a:latin typeface="Cambria" panose="02040503050406030204" pitchFamily="18" charset="0"/>
              </a:endParaRPr>
            </a:p>
            <a:p>
              <a:pPr>
                <a:spcBef>
                  <a:spcPct val="0"/>
                </a:spcBef>
                <a:buFontTx/>
                <a:buNone/>
              </a:pPr>
              <a:r>
                <a:rPr lang="en-US" altLang="he-IL" sz="1600" b="1">
                  <a:latin typeface="Cambria" panose="02040503050406030204" pitchFamily="18" charset="0"/>
                </a:rPr>
                <a:t>Phe	Ser	Tyr	Cys	</a:t>
              </a:r>
              <a:r>
                <a:rPr lang="en-US" altLang="he-IL" sz="1600" b="1">
                  <a:solidFill>
                    <a:srgbClr val="FF0000"/>
                  </a:solidFill>
                  <a:latin typeface="Cambria" panose="02040503050406030204" pitchFamily="18" charset="0"/>
                </a:rPr>
                <a:t>C</a:t>
              </a:r>
              <a:endParaRPr lang="en-US" altLang="he-IL" sz="1600" b="1">
                <a:latin typeface="Cambria" panose="02040503050406030204" pitchFamily="18" charset="0"/>
              </a:endParaRPr>
            </a:p>
            <a:p>
              <a:pPr>
                <a:spcBef>
                  <a:spcPct val="0"/>
                </a:spcBef>
                <a:buFontTx/>
                <a:buNone/>
              </a:pPr>
              <a:r>
                <a:rPr lang="en-US" altLang="he-IL" sz="1600" b="1">
                  <a:latin typeface="Cambria" panose="02040503050406030204" pitchFamily="18" charset="0"/>
                </a:rPr>
                <a:t>Leu	Ser	STOP	STOP	</a:t>
              </a:r>
              <a:r>
                <a:rPr lang="en-US" altLang="he-IL" sz="1600" b="1">
                  <a:solidFill>
                    <a:srgbClr val="FF0000"/>
                  </a:solidFill>
                  <a:latin typeface="Cambria" panose="02040503050406030204" pitchFamily="18" charset="0"/>
                </a:rPr>
                <a:t>A</a:t>
              </a:r>
              <a:endParaRPr lang="en-US" altLang="he-IL" sz="1600" b="1">
                <a:latin typeface="Cambria" panose="02040503050406030204" pitchFamily="18" charset="0"/>
              </a:endParaRPr>
            </a:p>
            <a:p>
              <a:pPr>
                <a:spcBef>
                  <a:spcPct val="0"/>
                </a:spcBef>
                <a:buFontTx/>
                <a:buNone/>
              </a:pPr>
              <a:r>
                <a:rPr lang="en-US" altLang="he-IL" sz="1600" b="1">
                  <a:latin typeface="Cambria" panose="02040503050406030204" pitchFamily="18" charset="0"/>
                </a:rPr>
                <a:t>Leu	Ser	STOP	Trp	</a:t>
              </a:r>
              <a:r>
                <a:rPr lang="en-US" altLang="he-IL" sz="1600" b="1">
                  <a:solidFill>
                    <a:srgbClr val="FF0000"/>
                  </a:solidFill>
                  <a:latin typeface="Cambria" panose="02040503050406030204" pitchFamily="18" charset="0"/>
                </a:rPr>
                <a:t>G</a:t>
              </a:r>
              <a:endParaRPr lang="en-US" altLang="he-IL" sz="1600" b="1">
                <a:latin typeface="Cambria" panose="02040503050406030204" pitchFamily="18" charset="0"/>
              </a:endParaRPr>
            </a:p>
            <a:p>
              <a:pPr>
                <a:spcBef>
                  <a:spcPct val="0"/>
                </a:spcBef>
                <a:buFontTx/>
                <a:buNone/>
              </a:pPr>
              <a:endParaRPr lang="en-US" altLang="he-IL" sz="1600" b="1">
                <a:latin typeface="Cambria" panose="02040503050406030204" pitchFamily="18" charset="0"/>
              </a:endParaRPr>
            </a:p>
            <a:p>
              <a:pPr>
                <a:spcBef>
                  <a:spcPct val="0"/>
                </a:spcBef>
                <a:buFontTx/>
                <a:buNone/>
              </a:pPr>
              <a:r>
                <a:rPr lang="en-US" altLang="he-IL" sz="1600" b="1">
                  <a:latin typeface="Cambria" panose="02040503050406030204" pitchFamily="18" charset="0"/>
                </a:rPr>
                <a:t>Leu	Pro	His	Arg	</a:t>
              </a:r>
              <a:r>
                <a:rPr lang="en-US" altLang="he-IL" sz="1600" b="1">
                  <a:solidFill>
                    <a:srgbClr val="FF0000"/>
                  </a:solidFill>
                  <a:latin typeface="Cambria" panose="02040503050406030204" pitchFamily="18" charset="0"/>
                </a:rPr>
                <a:t>U</a:t>
              </a:r>
              <a:endParaRPr lang="en-US" altLang="he-IL" sz="1600" b="1">
                <a:latin typeface="Cambria" panose="02040503050406030204" pitchFamily="18" charset="0"/>
              </a:endParaRPr>
            </a:p>
            <a:p>
              <a:pPr>
                <a:spcBef>
                  <a:spcPct val="0"/>
                </a:spcBef>
                <a:buFontTx/>
                <a:buNone/>
              </a:pPr>
              <a:r>
                <a:rPr lang="en-US" altLang="he-IL" sz="1600" b="1">
                  <a:latin typeface="Cambria" panose="02040503050406030204" pitchFamily="18" charset="0"/>
                </a:rPr>
                <a:t>Leu	Pro	His	Arg	</a:t>
              </a:r>
              <a:r>
                <a:rPr lang="en-US" altLang="he-IL" sz="1600" b="1">
                  <a:solidFill>
                    <a:srgbClr val="FF0000"/>
                  </a:solidFill>
                  <a:latin typeface="Cambria" panose="02040503050406030204" pitchFamily="18" charset="0"/>
                </a:rPr>
                <a:t>C</a:t>
              </a:r>
            </a:p>
            <a:p>
              <a:pPr>
                <a:spcBef>
                  <a:spcPct val="0"/>
                </a:spcBef>
                <a:buFontTx/>
                <a:buNone/>
              </a:pPr>
              <a:r>
                <a:rPr lang="en-US" altLang="he-IL" sz="1600" b="1">
                  <a:latin typeface="Cambria" panose="02040503050406030204" pitchFamily="18" charset="0"/>
                </a:rPr>
                <a:t>Leu	Pro	Gln	Arg	</a:t>
              </a:r>
              <a:r>
                <a:rPr lang="en-US" altLang="he-IL" sz="1600" b="1">
                  <a:solidFill>
                    <a:srgbClr val="FF0000"/>
                  </a:solidFill>
                  <a:latin typeface="Cambria" panose="02040503050406030204" pitchFamily="18" charset="0"/>
                </a:rPr>
                <a:t>A</a:t>
              </a:r>
              <a:endParaRPr lang="en-US" altLang="he-IL" sz="1600" b="1">
                <a:latin typeface="Cambria" panose="02040503050406030204" pitchFamily="18" charset="0"/>
              </a:endParaRPr>
            </a:p>
            <a:p>
              <a:pPr>
                <a:spcBef>
                  <a:spcPct val="0"/>
                </a:spcBef>
                <a:buFontTx/>
                <a:buNone/>
              </a:pPr>
              <a:r>
                <a:rPr lang="en-US" altLang="he-IL" sz="1600" b="1">
                  <a:latin typeface="Cambria" panose="02040503050406030204" pitchFamily="18" charset="0"/>
                </a:rPr>
                <a:t>Leu	Pro	Gln	Arg	</a:t>
              </a:r>
              <a:r>
                <a:rPr lang="en-US" altLang="he-IL" sz="1600" b="1">
                  <a:solidFill>
                    <a:srgbClr val="FF0000"/>
                  </a:solidFill>
                  <a:latin typeface="Cambria" panose="02040503050406030204" pitchFamily="18" charset="0"/>
                </a:rPr>
                <a:t>G</a:t>
              </a:r>
              <a:endParaRPr lang="en-US" altLang="he-IL" sz="1600" b="1">
                <a:latin typeface="Cambria" panose="02040503050406030204" pitchFamily="18" charset="0"/>
              </a:endParaRPr>
            </a:p>
            <a:p>
              <a:pPr>
                <a:spcBef>
                  <a:spcPct val="0"/>
                </a:spcBef>
                <a:buFontTx/>
                <a:buNone/>
              </a:pPr>
              <a:endParaRPr lang="en-US" altLang="he-IL" sz="1600" b="1">
                <a:latin typeface="Cambria" panose="02040503050406030204" pitchFamily="18" charset="0"/>
              </a:endParaRPr>
            </a:p>
            <a:p>
              <a:pPr>
                <a:spcBef>
                  <a:spcPct val="0"/>
                </a:spcBef>
                <a:buFontTx/>
                <a:buNone/>
              </a:pPr>
              <a:r>
                <a:rPr lang="en-US" altLang="he-IL" sz="1600" b="1">
                  <a:latin typeface="Cambria" panose="02040503050406030204" pitchFamily="18" charset="0"/>
                </a:rPr>
                <a:t>Ile	Thr	Asn	Ser	</a:t>
              </a:r>
              <a:r>
                <a:rPr lang="en-US" altLang="he-IL" sz="1600" b="1">
                  <a:solidFill>
                    <a:srgbClr val="FF0000"/>
                  </a:solidFill>
                  <a:latin typeface="Cambria" panose="02040503050406030204" pitchFamily="18" charset="0"/>
                </a:rPr>
                <a:t>U</a:t>
              </a:r>
              <a:endParaRPr lang="en-US" altLang="he-IL" sz="1600" b="1">
                <a:latin typeface="Cambria" panose="02040503050406030204" pitchFamily="18" charset="0"/>
              </a:endParaRPr>
            </a:p>
            <a:p>
              <a:pPr>
                <a:spcBef>
                  <a:spcPct val="0"/>
                </a:spcBef>
                <a:buFontTx/>
                <a:buNone/>
              </a:pPr>
              <a:r>
                <a:rPr lang="en-US" altLang="he-IL" sz="1600" b="1">
                  <a:latin typeface="Cambria" panose="02040503050406030204" pitchFamily="18" charset="0"/>
                </a:rPr>
                <a:t>Ile	Thr	Asn	Ser	</a:t>
              </a:r>
              <a:r>
                <a:rPr lang="en-US" altLang="he-IL" sz="1600" b="1">
                  <a:solidFill>
                    <a:srgbClr val="FF0000"/>
                  </a:solidFill>
                  <a:latin typeface="Cambria" panose="02040503050406030204" pitchFamily="18" charset="0"/>
                </a:rPr>
                <a:t>C</a:t>
              </a:r>
              <a:endParaRPr lang="en-US" altLang="he-IL" sz="1600" b="1">
                <a:latin typeface="Cambria" panose="02040503050406030204" pitchFamily="18" charset="0"/>
              </a:endParaRPr>
            </a:p>
            <a:p>
              <a:pPr>
                <a:spcBef>
                  <a:spcPct val="0"/>
                </a:spcBef>
                <a:buFontTx/>
                <a:buNone/>
              </a:pPr>
              <a:r>
                <a:rPr lang="en-US" altLang="he-IL" sz="1600" b="1">
                  <a:latin typeface="Cambria" panose="02040503050406030204" pitchFamily="18" charset="0"/>
                </a:rPr>
                <a:t>Ile	Thr	Lys	Arg	</a:t>
              </a:r>
              <a:r>
                <a:rPr lang="en-US" altLang="he-IL" sz="1600" b="1">
                  <a:solidFill>
                    <a:srgbClr val="FF0000"/>
                  </a:solidFill>
                  <a:latin typeface="Cambria" panose="02040503050406030204" pitchFamily="18" charset="0"/>
                </a:rPr>
                <a:t>A</a:t>
              </a:r>
            </a:p>
            <a:p>
              <a:pPr>
                <a:spcBef>
                  <a:spcPct val="0"/>
                </a:spcBef>
                <a:buFontTx/>
                <a:buNone/>
              </a:pPr>
              <a:r>
                <a:rPr lang="en-US" altLang="he-IL" sz="1600" b="1">
                  <a:latin typeface="Cambria" panose="02040503050406030204" pitchFamily="18" charset="0"/>
                </a:rPr>
                <a:t>Met	Thr	Lys	Arg	</a:t>
              </a:r>
              <a:r>
                <a:rPr lang="en-US" altLang="he-IL" sz="1600" b="1">
                  <a:solidFill>
                    <a:srgbClr val="FF0000"/>
                  </a:solidFill>
                  <a:latin typeface="Cambria" panose="02040503050406030204" pitchFamily="18" charset="0"/>
                </a:rPr>
                <a:t>G</a:t>
              </a:r>
              <a:endParaRPr lang="en-US" altLang="he-IL" sz="1600" b="1">
                <a:latin typeface="Cambria" panose="02040503050406030204" pitchFamily="18" charset="0"/>
              </a:endParaRPr>
            </a:p>
            <a:p>
              <a:pPr>
                <a:spcBef>
                  <a:spcPct val="0"/>
                </a:spcBef>
                <a:buFontTx/>
                <a:buNone/>
              </a:pPr>
              <a:endParaRPr lang="en-US" altLang="he-IL" sz="1600" b="1">
                <a:latin typeface="Cambria" panose="02040503050406030204" pitchFamily="18" charset="0"/>
              </a:endParaRPr>
            </a:p>
            <a:p>
              <a:pPr>
                <a:spcBef>
                  <a:spcPct val="0"/>
                </a:spcBef>
                <a:buFontTx/>
                <a:buNone/>
              </a:pPr>
              <a:r>
                <a:rPr lang="en-US" altLang="he-IL" sz="1600" b="1">
                  <a:latin typeface="Cambria" panose="02040503050406030204" pitchFamily="18" charset="0"/>
                </a:rPr>
                <a:t>Val	Ala	Asp	Gly	</a:t>
              </a:r>
              <a:r>
                <a:rPr lang="en-US" altLang="he-IL" sz="1600" b="1">
                  <a:solidFill>
                    <a:srgbClr val="FF0000"/>
                  </a:solidFill>
                  <a:latin typeface="Cambria" panose="02040503050406030204" pitchFamily="18" charset="0"/>
                </a:rPr>
                <a:t>U</a:t>
              </a:r>
              <a:endParaRPr lang="en-US" altLang="he-IL" sz="1600" b="1">
                <a:latin typeface="Cambria" panose="02040503050406030204" pitchFamily="18" charset="0"/>
              </a:endParaRPr>
            </a:p>
            <a:p>
              <a:pPr>
                <a:spcBef>
                  <a:spcPct val="0"/>
                </a:spcBef>
                <a:buFontTx/>
                <a:buNone/>
              </a:pPr>
              <a:r>
                <a:rPr lang="en-US" altLang="he-IL" sz="1600" b="1">
                  <a:latin typeface="Cambria" panose="02040503050406030204" pitchFamily="18" charset="0"/>
                </a:rPr>
                <a:t>Val	Ala	Asp	Gly	</a:t>
              </a:r>
              <a:r>
                <a:rPr lang="en-US" altLang="he-IL" sz="1600" b="1">
                  <a:solidFill>
                    <a:srgbClr val="FF0000"/>
                  </a:solidFill>
                  <a:latin typeface="Cambria" panose="02040503050406030204" pitchFamily="18" charset="0"/>
                </a:rPr>
                <a:t>C</a:t>
              </a:r>
              <a:endParaRPr lang="en-US" altLang="he-IL" sz="1600" b="1">
                <a:latin typeface="Cambria" panose="02040503050406030204" pitchFamily="18" charset="0"/>
              </a:endParaRPr>
            </a:p>
            <a:p>
              <a:pPr>
                <a:spcBef>
                  <a:spcPct val="0"/>
                </a:spcBef>
                <a:buFontTx/>
                <a:buNone/>
              </a:pPr>
              <a:r>
                <a:rPr lang="en-US" altLang="he-IL" sz="1600" b="1">
                  <a:latin typeface="Cambria" panose="02040503050406030204" pitchFamily="18" charset="0"/>
                </a:rPr>
                <a:t>Val	Ala	Glu	Gly	</a:t>
              </a:r>
              <a:r>
                <a:rPr lang="en-US" altLang="he-IL" sz="1600" b="1">
                  <a:solidFill>
                    <a:srgbClr val="FF0000"/>
                  </a:solidFill>
                  <a:latin typeface="Cambria" panose="02040503050406030204" pitchFamily="18" charset="0"/>
                </a:rPr>
                <a:t>A</a:t>
              </a:r>
              <a:endParaRPr lang="en-US" altLang="he-IL" sz="1600" b="1">
                <a:latin typeface="Cambria" panose="02040503050406030204" pitchFamily="18" charset="0"/>
              </a:endParaRPr>
            </a:p>
            <a:p>
              <a:pPr>
                <a:spcBef>
                  <a:spcPct val="0"/>
                </a:spcBef>
                <a:buFontTx/>
                <a:buNone/>
              </a:pPr>
              <a:r>
                <a:rPr lang="en-US" altLang="he-IL" sz="1600" b="1">
                  <a:latin typeface="Cambria" panose="02040503050406030204" pitchFamily="18" charset="0"/>
                </a:rPr>
                <a:t>Val	Ala	Glu	Gly	</a:t>
              </a:r>
              <a:r>
                <a:rPr lang="en-US" altLang="he-IL" sz="1600" b="1">
                  <a:solidFill>
                    <a:srgbClr val="FF0000"/>
                  </a:solidFill>
                  <a:latin typeface="Cambria" panose="02040503050406030204" pitchFamily="18" charset="0"/>
                </a:rPr>
                <a:t>G</a:t>
              </a:r>
              <a:endParaRPr lang="en-US" altLang="he-IL" sz="1600" b="1">
                <a:latin typeface="Cambria" panose="02040503050406030204" pitchFamily="18" charset="0"/>
              </a:endParaRPr>
            </a:p>
          </p:txBody>
        </p:sp>
        <p:sp>
          <p:nvSpPr>
            <p:cNvPr id="22565" name="Text Box 4"/>
            <p:cNvSpPr txBox="1">
              <a:spLocks noChangeArrowheads="1"/>
            </p:cNvSpPr>
            <p:nvPr/>
          </p:nvSpPr>
          <p:spPr bwMode="auto">
            <a:xfrm>
              <a:off x="459" y="440"/>
              <a:ext cx="334" cy="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he-IL" sz="4000" b="1">
                  <a:solidFill>
                    <a:srgbClr val="FF0000"/>
                  </a:solidFill>
                  <a:latin typeface="Cambria" panose="02040503050406030204" pitchFamily="18" charset="0"/>
                </a:rPr>
                <a:t>U</a:t>
              </a:r>
            </a:p>
            <a:p>
              <a:pPr>
                <a:spcBef>
                  <a:spcPct val="0"/>
                </a:spcBef>
                <a:buFontTx/>
                <a:buNone/>
              </a:pPr>
              <a:endParaRPr lang="en-US" altLang="he-IL" sz="4000" b="1">
                <a:solidFill>
                  <a:srgbClr val="FF0000"/>
                </a:solidFill>
                <a:latin typeface="Cambria" panose="02040503050406030204" pitchFamily="18" charset="0"/>
              </a:endParaRPr>
            </a:p>
            <a:p>
              <a:pPr>
                <a:spcBef>
                  <a:spcPct val="0"/>
                </a:spcBef>
                <a:buFontTx/>
                <a:buNone/>
              </a:pPr>
              <a:r>
                <a:rPr lang="en-US" altLang="he-IL" sz="4000" b="1">
                  <a:solidFill>
                    <a:srgbClr val="FF0000"/>
                  </a:solidFill>
                  <a:latin typeface="Cambria" panose="02040503050406030204" pitchFamily="18" charset="0"/>
                </a:rPr>
                <a:t>C</a:t>
              </a:r>
            </a:p>
            <a:p>
              <a:pPr>
                <a:spcBef>
                  <a:spcPct val="0"/>
                </a:spcBef>
                <a:buFontTx/>
                <a:buNone/>
              </a:pPr>
              <a:endParaRPr lang="en-US" altLang="he-IL" sz="4000" b="1">
                <a:solidFill>
                  <a:srgbClr val="FF0000"/>
                </a:solidFill>
                <a:latin typeface="Cambria" panose="02040503050406030204" pitchFamily="18" charset="0"/>
              </a:endParaRPr>
            </a:p>
            <a:p>
              <a:pPr>
                <a:spcBef>
                  <a:spcPct val="0"/>
                </a:spcBef>
                <a:buFontTx/>
                <a:buNone/>
              </a:pPr>
              <a:r>
                <a:rPr lang="en-US" altLang="he-IL" sz="4000" b="1">
                  <a:solidFill>
                    <a:srgbClr val="FF0000"/>
                  </a:solidFill>
                  <a:latin typeface="Cambria" panose="02040503050406030204" pitchFamily="18" charset="0"/>
                </a:rPr>
                <a:t>A</a:t>
              </a:r>
            </a:p>
            <a:p>
              <a:pPr>
                <a:spcBef>
                  <a:spcPct val="0"/>
                </a:spcBef>
                <a:buFontTx/>
                <a:buNone/>
              </a:pPr>
              <a:endParaRPr lang="en-US" altLang="he-IL" sz="4000" b="1">
                <a:solidFill>
                  <a:srgbClr val="FF0000"/>
                </a:solidFill>
                <a:latin typeface="Cambria" panose="02040503050406030204" pitchFamily="18" charset="0"/>
              </a:endParaRPr>
            </a:p>
            <a:p>
              <a:pPr>
                <a:spcBef>
                  <a:spcPct val="0"/>
                </a:spcBef>
                <a:buFontTx/>
                <a:buNone/>
              </a:pPr>
              <a:r>
                <a:rPr lang="en-US" altLang="he-IL" sz="4000" b="1">
                  <a:solidFill>
                    <a:srgbClr val="FF0000"/>
                  </a:solidFill>
                  <a:latin typeface="Cambria" panose="02040503050406030204" pitchFamily="18" charset="0"/>
                </a:rPr>
                <a:t>G</a:t>
              </a:r>
            </a:p>
          </p:txBody>
        </p:sp>
        <p:sp>
          <p:nvSpPr>
            <p:cNvPr id="22566" name="Text Box 5"/>
            <p:cNvSpPr txBox="1">
              <a:spLocks noChangeArrowheads="1"/>
            </p:cNvSpPr>
            <p:nvPr/>
          </p:nvSpPr>
          <p:spPr bwMode="auto">
            <a:xfrm>
              <a:off x="827" y="50"/>
              <a:ext cx="242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he-IL" sz="2400" b="1">
                  <a:solidFill>
                    <a:srgbClr val="FF0000"/>
                  </a:solidFill>
                  <a:latin typeface="Cambria" panose="02040503050406030204" pitchFamily="18" charset="0"/>
                </a:rPr>
                <a:t>U	 C	 A	 G	</a:t>
              </a:r>
            </a:p>
          </p:txBody>
        </p:sp>
        <p:sp>
          <p:nvSpPr>
            <p:cNvPr id="22567" name="Line 10"/>
            <p:cNvSpPr>
              <a:spLocks noChangeShapeType="1"/>
            </p:cNvSpPr>
            <p:nvPr/>
          </p:nvSpPr>
          <p:spPr bwMode="auto">
            <a:xfrm>
              <a:off x="816" y="96"/>
              <a:ext cx="0" cy="3264"/>
            </a:xfrm>
            <a:prstGeom prst="line">
              <a:avLst/>
            </a:prstGeom>
            <a:noFill/>
            <a:ln w="9525">
              <a:solidFill>
                <a:srgbClr val="FF0000"/>
              </a:solidFill>
              <a:round/>
            </a:ln>
            <a:extLst>
              <a:ext uri="{909E8E84-426E-40DD-AFC4-6F175D3DCCD1}">
                <a14:hiddenFill xmlns:a14="http://schemas.microsoft.com/office/drawing/2010/main">
                  <a:noFill/>
                </a14:hiddenFill>
              </a:ext>
            </a:extLst>
          </p:spPr>
          <p:txBody>
            <a:bodyPr wrap="none" anchor="ctr"/>
            <a:lstStyle/>
            <a:p>
              <a:endParaRPr lang="it-IT"/>
            </a:p>
          </p:txBody>
        </p:sp>
        <p:sp>
          <p:nvSpPr>
            <p:cNvPr id="22568" name="Line 15"/>
            <p:cNvSpPr>
              <a:spLocks noChangeShapeType="1"/>
            </p:cNvSpPr>
            <p:nvPr/>
          </p:nvSpPr>
          <p:spPr bwMode="auto">
            <a:xfrm>
              <a:off x="3024" y="144"/>
              <a:ext cx="0" cy="3216"/>
            </a:xfrm>
            <a:prstGeom prst="line">
              <a:avLst/>
            </a:prstGeom>
            <a:noFill/>
            <a:ln w="9525">
              <a:solidFill>
                <a:srgbClr val="FF0000"/>
              </a:solidFill>
              <a:round/>
            </a:ln>
            <a:extLst>
              <a:ext uri="{909E8E84-426E-40DD-AFC4-6F175D3DCCD1}">
                <a14:hiddenFill xmlns:a14="http://schemas.microsoft.com/office/drawing/2010/main">
                  <a:noFill/>
                </a14:hiddenFill>
              </a:ext>
            </a:extLst>
          </p:spPr>
          <p:txBody>
            <a:bodyPr wrap="none" anchor="ctr"/>
            <a:lstStyle/>
            <a:p>
              <a:endParaRPr lang="it-IT"/>
            </a:p>
          </p:txBody>
        </p:sp>
      </p:grpSp>
      <p:sp>
        <p:nvSpPr>
          <p:cNvPr id="17426" name="Text Box 18"/>
          <p:cNvSpPr txBox="1">
            <a:spLocks noChangeArrowheads="1"/>
          </p:cNvSpPr>
          <p:nvPr/>
        </p:nvSpPr>
        <p:spPr bwMode="auto">
          <a:xfrm>
            <a:off x="193675" y="692150"/>
            <a:ext cx="43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a:latin typeface="Cambria" panose="02040503050406030204" pitchFamily="18" charset="0"/>
              </a:rPr>
              <a:t>5’</a:t>
            </a:r>
          </a:p>
        </p:txBody>
      </p:sp>
      <p:sp>
        <p:nvSpPr>
          <p:cNvPr id="17427" name="Text Box 19"/>
          <p:cNvSpPr txBox="1">
            <a:spLocks noChangeArrowheads="1"/>
          </p:cNvSpPr>
          <p:nvPr/>
        </p:nvSpPr>
        <p:spPr bwMode="auto">
          <a:xfrm>
            <a:off x="8705850" y="739775"/>
            <a:ext cx="43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a:latin typeface="Cambria" panose="02040503050406030204" pitchFamily="18" charset="0"/>
              </a:rPr>
              <a:t>3’</a:t>
            </a:r>
          </a:p>
        </p:txBody>
      </p:sp>
      <p:sp>
        <p:nvSpPr>
          <p:cNvPr id="17442" name="Text Box 34"/>
          <p:cNvSpPr txBox="1">
            <a:spLocks noChangeArrowheads="1"/>
          </p:cNvSpPr>
          <p:nvPr/>
        </p:nvSpPr>
        <p:spPr bwMode="auto">
          <a:xfrm>
            <a:off x="1500188" y="1066800"/>
            <a:ext cx="67881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en-US" sz="2400" b="1">
                <a:solidFill>
                  <a:schemeClr val="accent2"/>
                </a:solidFill>
                <a:latin typeface="Cambria" panose="02040503050406030204" pitchFamily="18" charset="0"/>
              </a:rPr>
              <a:t>Pro</a:t>
            </a:r>
            <a:endParaRPr lang="en-US" altLang="it-IT" sz="2400" b="1">
              <a:solidFill>
                <a:schemeClr val="accent2"/>
              </a:solidFill>
              <a:latin typeface="Cambria" panose="02040503050406030204" pitchFamily="18" charset="0"/>
            </a:endParaRPr>
          </a:p>
        </p:txBody>
      </p:sp>
      <p:sp>
        <p:nvSpPr>
          <p:cNvPr id="17443" name="Text Box 35"/>
          <p:cNvSpPr txBox="1">
            <a:spLocks noChangeArrowheads="1"/>
          </p:cNvSpPr>
          <p:nvPr/>
        </p:nvSpPr>
        <p:spPr bwMode="auto">
          <a:xfrm>
            <a:off x="2109788" y="1066800"/>
            <a:ext cx="719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b="1">
                <a:solidFill>
                  <a:schemeClr val="accent2"/>
                </a:solidFill>
                <a:latin typeface="Cambria" panose="02040503050406030204" pitchFamily="18" charset="0"/>
              </a:rPr>
              <a:t> Ser</a:t>
            </a:r>
          </a:p>
        </p:txBody>
      </p:sp>
      <p:sp>
        <p:nvSpPr>
          <p:cNvPr id="17444" name="Text Box 36"/>
          <p:cNvSpPr txBox="1">
            <a:spLocks noChangeArrowheads="1"/>
          </p:cNvSpPr>
          <p:nvPr/>
        </p:nvSpPr>
        <p:spPr bwMode="auto">
          <a:xfrm>
            <a:off x="3492500" y="1066800"/>
            <a:ext cx="719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b="1">
                <a:solidFill>
                  <a:schemeClr val="accent2"/>
                </a:solidFill>
                <a:latin typeface="Cambria" panose="02040503050406030204" pitchFamily="18" charset="0"/>
              </a:rPr>
              <a:t>Thr</a:t>
            </a:r>
          </a:p>
        </p:txBody>
      </p:sp>
      <p:sp>
        <p:nvSpPr>
          <p:cNvPr id="17445" name="Text Box 37"/>
          <p:cNvSpPr txBox="1">
            <a:spLocks noChangeArrowheads="1"/>
          </p:cNvSpPr>
          <p:nvPr/>
        </p:nvSpPr>
        <p:spPr bwMode="auto">
          <a:xfrm>
            <a:off x="2760663" y="1066800"/>
            <a:ext cx="687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b="1">
                <a:solidFill>
                  <a:schemeClr val="accent2"/>
                </a:solidFill>
                <a:latin typeface="Cambria" panose="02040503050406030204" pitchFamily="18" charset="0"/>
              </a:rPr>
              <a:t> Val</a:t>
            </a:r>
          </a:p>
        </p:txBody>
      </p:sp>
      <p:sp>
        <p:nvSpPr>
          <p:cNvPr id="17447" name="Text Box 39"/>
          <p:cNvSpPr txBox="1">
            <a:spLocks noChangeArrowheads="1"/>
          </p:cNvSpPr>
          <p:nvPr/>
        </p:nvSpPr>
        <p:spPr bwMode="auto">
          <a:xfrm>
            <a:off x="4206875" y="1066800"/>
            <a:ext cx="6524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b="1">
                <a:solidFill>
                  <a:schemeClr val="accent2"/>
                </a:solidFill>
                <a:latin typeface="Cambria" panose="02040503050406030204" pitchFamily="18" charset="0"/>
              </a:rPr>
              <a:t>Ser</a:t>
            </a:r>
          </a:p>
        </p:txBody>
      </p:sp>
      <p:sp>
        <p:nvSpPr>
          <p:cNvPr id="17448" name="Text Box 40"/>
          <p:cNvSpPr txBox="1">
            <a:spLocks noChangeArrowheads="1"/>
          </p:cNvSpPr>
          <p:nvPr/>
        </p:nvSpPr>
        <p:spPr bwMode="auto">
          <a:xfrm>
            <a:off x="4848225" y="1066800"/>
            <a:ext cx="66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b="1">
                <a:solidFill>
                  <a:schemeClr val="accent2"/>
                </a:solidFill>
                <a:latin typeface="Cambria" panose="02040503050406030204" pitchFamily="18" charset="0"/>
              </a:rPr>
              <a:t>Ala</a:t>
            </a:r>
          </a:p>
        </p:txBody>
      </p:sp>
      <p:sp>
        <p:nvSpPr>
          <p:cNvPr id="17449" name="Text Box 41"/>
          <p:cNvSpPr txBox="1">
            <a:spLocks noChangeArrowheads="1"/>
          </p:cNvSpPr>
          <p:nvPr/>
        </p:nvSpPr>
        <p:spPr bwMode="auto">
          <a:xfrm>
            <a:off x="5526088" y="1066800"/>
            <a:ext cx="701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b="1">
                <a:solidFill>
                  <a:schemeClr val="accent2"/>
                </a:solidFill>
                <a:latin typeface="Cambria" panose="02040503050406030204" pitchFamily="18" charset="0"/>
              </a:rPr>
              <a:t>Leu</a:t>
            </a:r>
          </a:p>
        </p:txBody>
      </p:sp>
      <p:sp>
        <p:nvSpPr>
          <p:cNvPr id="17450" name="Text Box 42"/>
          <p:cNvSpPr txBox="1">
            <a:spLocks noChangeArrowheads="1"/>
          </p:cNvSpPr>
          <p:nvPr/>
        </p:nvSpPr>
        <p:spPr bwMode="auto">
          <a:xfrm>
            <a:off x="6189663" y="10668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b="1">
                <a:solidFill>
                  <a:schemeClr val="accent2"/>
                </a:solidFill>
                <a:latin typeface="Cambria" panose="02040503050406030204" pitchFamily="18" charset="0"/>
              </a:rPr>
              <a:t>Pro</a:t>
            </a:r>
          </a:p>
        </p:txBody>
      </p:sp>
      <p:sp>
        <p:nvSpPr>
          <p:cNvPr id="17451" name="Text Box 43"/>
          <p:cNvSpPr txBox="1">
            <a:spLocks noChangeArrowheads="1"/>
          </p:cNvSpPr>
          <p:nvPr/>
        </p:nvSpPr>
        <p:spPr bwMode="auto">
          <a:xfrm>
            <a:off x="6799263" y="1066800"/>
            <a:ext cx="6524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b="1">
                <a:solidFill>
                  <a:schemeClr val="accent2"/>
                </a:solidFill>
                <a:latin typeface="Cambria" panose="02040503050406030204" pitchFamily="18" charset="0"/>
              </a:rPr>
              <a:t>Ser</a:t>
            </a:r>
          </a:p>
        </p:txBody>
      </p:sp>
      <p:sp>
        <p:nvSpPr>
          <p:cNvPr id="17453" name="Text Box 45"/>
          <p:cNvSpPr txBox="1">
            <a:spLocks noChangeArrowheads="1"/>
          </p:cNvSpPr>
          <p:nvPr/>
        </p:nvSpPr>
        <p:spPr bwMode="auto">
          <a:xfrm>
            <a:off x="796925" y="1066800"/>
            <a:ext cx="720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b="1">
                <a:solidFill>
                  <a:schemeClr val="accent2"/>
                </a:solidFill>
                <a:latin typeface="Cambria" panose="02040503050406030204" pitchFamily="18" charset="0"/>
              </a:rPr>
              <a:t>Met</a:t>
            </a:r>
          </a:p>
        </p:txBody>
      </p:sp>
      <p:grpSp>
        <p:nvGrpSpPr>
          <p:cNvPr id="3" name="Group 50"/>
          <p:cNvGrpSpPr/>
          <p:nvPr/>
        </p:nvGrpSpPr>
        <p:grpSpPr bwMode="auto">
          <a:xfrm>
            <a:off x="1159574" y="44624"/>
            <a:ext cx="6094966" cy="609600"/>
            <a:chOff x="768" y="96"/>
            <a:chExt cx="4009" cy="384"/>
          </a:xfrm>
        </p:grpSpPr>
        <p:sp>
          <p:nvSpPr>
            <p:cNvPr id="22555" name="Text Box 44"/>
            <p:cNvSpPr txBox="1">
              <a:spLocks noChangeArrowheads="1"/>
            </p:cNvSpPr>
            <p:nvPr/>
          </p:nvSpPr>
          <p:spPr bwMode="auto">
            <a:xfrm>
              <a:off x="1584" y="96"/>
              <a:ext cx="253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he-IL" sz="2400" b="1" dirty="0">
                  <a:solidFill>
                    <a:srgbClr val="FF66CC"/>
                  </a:solidFill>
                  <a:latin typeface="Cambria" panose="02040503050406030204" pitchFamily="18" charset="0"/>
                </a:rPr>
                <a:t>Open Reading Frame (ORF)</a:t>
              </a:r>
            </a:p>
          </p:txBody>
        </p:sp>
        <p:sp>
          <p:nvSpPr>
            <p:cNvPr id="22556" name="Line 47"/>
            <p:cNvSpPr>
              <a:spLocks noChangeShapeType="1"/>
            </p:cNvSpPr>
            <p:nvPr/>
          </p:nvSpPr>
          <p:spPr bwMode="auto">
            <a:xfrm flipV="1">
              <a:off x="768" y="384"/>
              <a:ext cx="0" cy="96"/>
            </a:xfrm>
            <a:prstGeom prst="line">
              <a:avLst/>
            </a:prstGeom>
            <a:noFill/>
            <a:ln w="28575">
              <a:solidFill>
                <a:srgbClr val="FF66CC"/>
              </a:solidFill>
              <a:round/>
            </a:ln>
            <a:extLst>
              <a:ext uri="{909E8E84-426E-40DD-AFC4-6F175D3DCCD1}">
                <a14:hiddenFill xmlns:a14="http://schemas.microsoft.com/office/drawing/2010/main">
                  <a:noFill/>
                </a14:hiddenFill>
              </a:ext>
            </a:extLst>
          </p:spPr>
          <p:txBody>
            <a:bodyPr/>
            <a:lstStyle/>
            <a:p>
              <a:endParaRPr lang="it-IT"/>
            </a:p>
          </p:txBody>
        </p:sp>
        <p:sp>
          <p:nvSpPr>
            <p:cNvPr id="22557" name="Line 48"/>
            <p:cNvSpPr>
              <a:spLocks noChangeShapeType="1"/>
            </p:cNvSpPr>
            <p:nvPr/>
          </p:nvSpPr>
          <p:spPr bwMode="auto">
            <a:xfrm flipV="1">
              <a:off x="4760" y="384"/>
              <a:ext cx="0" cy="96"/>
            </a:xfrm>
            <a:prstGeom prst="line">
              <a:avLst/>
            </a:prstGeom>
            <a:noFill/>
            <a:ln w="28575">
              <a:solidFill>
                <a:srgbClr val="FF66CC"/>
              </a:solidFill>
              <a:round/>
            </a:ln>
            <a:extLst>
              <a:ext uri="{909E8E84-426E-40DD-AFC4-6F175D3DCCD1}">
                <a14:hiddenFill xmlns:a14="http://schemas.microsoft.com/office/drawing/2010/main">
                  <a:noFill/>
                </a14:hiddenFill>
              </a:ext>
            </a:extLst>
          </p:spPr>
          <p:txBody>
            <a:bodyPr/>
            <a:lstStyle/>
            <a:p>
              <a:endParaRPr lang="it-IT"/>
            </a:p>
          </p:txBody>
        </p:sp>
        <p:sp>
          <p:nvSpPr>
            <p:cNvPr id="22558" name="Line 49"/>
            <p:cNvSpPr>
              <a:spLocks noChangeShapeType="1"/>
            </p:cNvSpPr>
            <p:nvPr/>
          </p:nvSpPr>
          <p:spPr bwMode="auto">
            <a:xfrm>
              <a:off x="780" y="384"/>
              <a:ext cx="3997" cy="0"/>
            </a:xfrm>
            <a:prstGeom prst="line">
              <a:avLst/>
            </a:prstGeom>
            <a:noFill/>
            <a:ln w="28575">
              <a:solidFill>
                <a:srgbClr val="FF66CC"/>
              </a:solidFill>
              <a:round/>
            </a:ln>
            <a:extLst>
              <a:ext uri="{909E8E84-426E-40DD-AFC4-6F175D3DCCD1}">
                <a14:hiddenFill xmlns:a14="http://schemas.microsoft.com/office/drawing/2010/main">
                  <a:noFill/>
                </a14:hiddenFill>
              </a:ext>
            </a:extLst>
          </p:spPr>
          <p:txBody>
            <a:bodyPr/>
            <a:lstStyle/>
            <a:p>
              <a:endParaRPr lang="it-IT"/>
            </a:p>
          </p:txBody>
        </p:sp>
      </p:grpSp>
      <p:sp>
        <p:nvSpPr>
          <p:cNvPr id="17459" name="Text Box 51"/>
          <p:cNvSpPr txBox="1">
            <a:spLocks noChangeArrowheads="1"/>
          </p:cNvSpPr>
          <p:nvPr/>
        </p:nvSpPr>
        <p:spPr bwMode="auto">
          <a:xfrm>
            <a:off x="7362825" y="1066800"/>
            <a:ext cx="809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b="1">
                <a:solidFill>
                  <a:srgbClr val="FF0000"/>
                </a:solidFill>
                <a:latin typeface="Cambria" panose="02040503050406030204" pitchFamily="18" charset="0"/>
              </a:rPr>
              <a:t>Stop</a:t>
            </a:r>
          </a:p>
        </p:txBody>
      </p:sp>
      <p:sp>
        <p:nvSpPr>
          <p:cNvPr id="32" name="Ovale 31"/>
          <p:cNvSpPr>
            <a:spLocks noChangeArrowheads="1"/>
          </p:cNvSpPr>
          <p:nvPr/>
        </p:nvSpPr>
        <p:spPr bwMode="auto">
          <a:xfrm>
            <a:off x="2571750" y="5072063"/>
            <a:ext cx="714375" cy="357187"/>
          </a:xfrm>
          <a:prstGeom prst="ellipse">
            <a:avLst/>
          </a:prstGeom>
          <a:noFill/>
          <a:ln w="57150" algn="ctr">
            <a:solidFill>
              <a:schemeClr val="accent2"/>
            </a:solidFill>
            <a:rou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a:latin typeface="Cambria" panose="02040503050406030204" pitchFamily="18" charset="0"/>
            </a:endParaRPr>
          </a:p>
        </p:txBody>
      </p:sp>
      <p:sp>
        <p:nvSpPr>
          <p:cNvPr id="33" name="Ovale 32"/>
          <p:cNvSpPr>
            <a:spLocks noChangeArrowheads="1"/>
          </p:cNvSpPr>
          <p:nvPr/>
        </p:nvSpPr>
        <p:spPr bwMode="auto">
          <a:xfrm>
            <a:off x="3448050" y="3605213"/>
            <a:ext cx="714375" cy="357187"/>
          </a:xfrm>
          <a:prstGeom prst="ellipse">
            <a:avLst/>
          </a:prstGeom>
          <a:noFill/>
          <a:ln w="57150" algn="ctr">
            <a:solidFill>
              <a:schemeClr val="accent2"/>
            </a:solidFill>
            <a:rou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a:latin typeface="Cambria" panose="02040503050406030204" pitchFamily="18" charset="0"/>
            </a:endParaRPr>
          </a:p>
        </p:txBody>
      </p:sp>
      <p:sp>
        <p:nvSpPr>
          <p:cNvPr id="34" name="Ovale 33"/>
          <p:cNvSpPr>
            <a:spLocks noChangeArrowheads="1"/>
          </p:cNvSpPr>
          <p:nvPr/>
        </p:nvSpPr>
        <p:spPr bwMode="auto">
          <a:xfrm>
            <a:off x="5292090" y="4364990"/>
            <a:ext cx="714375" cy="357188"/>
          </a:xfrm>
          <a:prstGeom prst="ellipse">
            <a:avLst/>
          </a:prstGeom>
          <a:noFill/>
          <a:ln w="57150" algn="ctr">
            <a:solidFill>
              <a:schemeClr val="accent2"/>
            </a:solidFill>
            <a:rou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a:latin typeface="Cambria" panose="02040503050406030204" pitchFamily="18" charset="0"/>
            </a:endParaRPr>
          </a:p>
        </p:txBody>
      </p:sp>
      <p:sp>
        <p:nvSpPr>
          <p:cNvPr id="35" name="Ovale 34"/>
          <p:cNvSpPr>
            <a:spLocks noChangeArrowheads="1"/>
          </p:cNvSpPr>
          <p:nvPr/>
        </p:nvSpPr>
        <p:spPr bwMode="auto">
          <a:xfrm>
            <a:off x="2555875" y="6021070"/>
            <a:ext cx="714375" cy="357188"/>
          </a:xfrm>
          <a:prstGeom prst="ellipse">
            <a:avLst/>
          </a:prstGeom>
          <a:noFill/>
          <a:ln w="57150" algn="ctr">
            <a:solidFill>
              <a:schemeClr val="accent2"/>
            </a:solidFill>
            <a:rou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a:latin typeface="Cambria" panose="02040503050406030204" pitchFamily="18" charset="0"/>
            </a:endParaRPr>
          </a:p>
        </p:txBody>
      </p:sp>
      <p:sp>
        <p:nvSpPr>
          <p:cNvPr id="2" name="Oval 1"/>
          <p:cNvSpPr/>
          <p:nvPr/>
        </p:nvSpPr>
        <p:spPr>
          <a:xfrm>
            <a:off x="7446963" y="699249"/>
            <a:ext cx="648335" cy="504190"/>
          </a:xfrm>
          <a:prstGeom prst="ellipse">
            <a:avLst/>
          </a:prstGeom>
          <a:solidFill>
            <a:schemeClr val="accent1">
              <a:alpha val="23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3200" b="0" i="0" u="none" strike="noStrike" cap="none" normalizeH="0" baseline="0">
              <a:ln>
                <a:noFill/>
              </a:ln>
              <a:solidFill>
                <a:schemeClr val="tx1"/>
              </a:solidFill>
              <a:effectLst/>
              <a:latin typeface="Comic Sans MS" panose="030F0702030302020204" pitchFamily="66" charset="0"/>
            </a:endParaRPr>
          </a:p>
        </p:txBody>
      </p:sp>
      <p:sp>
        <p:nvSpPr>
          <p:cNvPr id="4" name="Oval 3"/>
          <p:cNvSpPr/>
          <p:nvPr/>
        </p:nvSpPr>
        <p:spPr>
          <a:xfrm>
            <a:off x="4500245" y="2276475"/>
            <a:ext cx="648335" cy="504190"/>
          </a:xfrm>
          <a:prstGeom prst="ellipse">
            <a:avLst/>
          </a:prstGeom>
          <a:solidFill>
            <a:schemeClr val="accent1">
              <a:alpha val="23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3200" b="0" i="0" u="none" strike="noStrike" cap="none" normalizeH="0" baseline="0">
              <a:ln>
                <a:noFill/>
              </a:ln>
              <a:solidFill>
                <a:schemeClr val="tx1"/>
              </a:solidFill>
              <a:effectLst/>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424"/>
                                        </p:tgtEl>
                                        <p:attrNameLst>
                                          <p:attrName>style.visibility</p:attrName>
                                        </p:attrNameLst>
                                      </p:cBhvr>
                                      <p:to>
                                        <p:strVal val="visible"/>
                                      </p:to>
                                    </p:set>
                                    <p:animEffect transition="in" filter="wipe(left)">
                                      <p:cBhvr>
                                        <p:cTn id="7" dur="500"/>
                                        <p:tgtEl>
                                          <p:spTgt spid="174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426"/>
                                        </p:tgtEl>
                                        <p:attrNameLst>
                                          <p:attrName>style.visibility</p:attrName>
                                        </p:attrNameLst>
                                      </p:cBhvr>
                                      <p:to>
                                        <p:strVal val="visible"/>
                                      </p:to>
                                    </p:set>
                                    <p:animEffect transition="in" filter="wipe(left)">
                                      <p:cBhvr>
                                        <p:cTn id="12" dur="500"/>
                                        <p:tgtEl>
                                          <p:spTgt spid="174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427"/>
                                        </p:tgtEl>
                                        <p:attrNameLst>
                                          <p:attrName>style.visibility</p:attrName>
                                        </p:attrNameLst>
                                      </p:cBhvr>
                                      <p:to>
                                        <p:strVal val="visible"/>
                                      </p:to>
                                    </p:set>
                                    <p:animEffect transition="in" filter="wipe(left)">
                                      <p:cBhvr>
                                        <p:cTn id="17" dur="500"/>
                                        <p:tgtEl>
                                          <p:spTgt spid="1742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ox(in)">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ox(in)">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box(in)">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box(in)">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7453"/>
                                        </p:tgtEl>
                                        <p:attrNameLst>
                                          <p:attrName>style.visibility</p:attrName>
                                        </p:attrNameLst>
                                      </p:cBhvr>
                                      <p:to>
                                        <p:strVal val="visible"/>
                                      </p:to>
                                    </p:set>
                                    <p:animEffect transition="in" filter="wipe(left)">
                                      <p:cBhvr>
                                        <p:cTn id="42" dur="500"/>
                                        <p:tgtEl>
                                          <p:spTgt spid="17453"/>
                                        </p:tgtEl>
                                      </p:cBhvr>
                                    </p:animEffect>
                                  </p:childTnLst>
                                </p:cTn>
                              </p:par>
                              <p:par>
                                <p:cTn id="43" presetID="4" presetClass="entr" presetSubtype="16"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box(in)">
                                      <p:cBhvr>
                                        <p:cTn id="45" dur="500"/>
                                        <p:tgtEl>
                                          <p:spTgt spid="32"/>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xit" presetSubtype="16" fill="hold" grpId="1" nodeType="clickEffect">
                                  <p:stCondLst>
                                    <p:cond delay="0"/>
                                  </p:stCondLst>
                                  <p:childTnLst>
                                    <p:animEffect transition="out" filter="box(in)">
                                      <p:cBhvr>
                                        <p:cTn id="49" dur="500"/>
                                        <p:tgtEl>
                                          <p:spTgt spid="36"/>
                                        </p:tgtEl>
                                      </p:cBhvr>
                                    </p:animEffect>
                                    <p:set>
                                      <p:cBhvr>
                                        <p:cTn id="50" dur="1" fill="hold">
                                          <p:stCondLst>
                                            <p:cond delay="499"/>
                                          </p:stCondLst>
                                        </p:cTn>
                                        <p:tgtEl>
                                          <p:spTgt spid="36"/>
                                        </p:tgtEl>
                                        <p:attrNameLst>
                                          <p:attrName>style.visibility</p:attrName>
                                        </p:attrNameLst>
                                      </p:cBhvr>
                                      <p:to>
                                        <p:strVal val="hidden"/>
                                      </p:to>
                                    </p:set>
                                  </p:childTnLst>
                                </p:cTn>
                              </p:par>
                              <p:par>
                                <p:cTn id="51" presetID="4" presetClass="exit" presetSubtype="16" fill="hold" grpId="1" nodeType="withEffect">
                                  <p:stCondLst>
                                    <p:cond delay="0"/>
                                  </p:stCondLst>
                                  <p:childTnLst>
                                    <p:animEffect transition="out" filter="box(in)">
                                      <p:cBhvr>
                                        <p:cTn id="52" dur="500"/>
                                        <p:tgtEl>
                                          <p:spTgt spid="38"/>
                                        </p:tgtEl>
                                      </p:cBhvr>
                                    </p:animEffect>
                                    <p:set>
                                      <p:cBhvr>
                                        <p:cTn id="53" dur="1" fill="hold">
                                          <p:stCondLst>
                                            <p:cond delay="499"/>
                                          </p:stCondLst>
                                        </p:cTn>
                                        <p:tgtEl>
                                          <p:spTgt spid="38"/>
                                        </p:tgtEl>
                                        <p:attrNameLst>
                                          <p:attrName>style.visibility</p:attrName>
                                        </p:attrNameLst>
                                      </p:cBhvr>
                                      <p:to>
                                        <p:strVal val="hidden"/>
                                      </p:to>
                                    </p:set>
                                  </p:childTnLst>
                                </p:cTn>
                              </p:par>
                              <p:par>
                                <p:cTn id="54" presetID="4" presetClass="exit" presetSubtype="16" fill="hold" grpId="1" nodeType="withEffect">
                                  <p:stCondLst>
                                    <p:cond delay="0"/>
                                  </p:stCondLst>
                                  <p:childTnLst>
                                    <p:animEffect transition="out" filter="box(in)">
                                      <p:cBhvr>
                                        <p:cTn id="55" dur="500"/>
                                        <p:tgtEl>
                                          <p:spTgt spid="39"/>
                                        </p:tgtEl>
                                      </p:cBhvr>
                                    </p:animEffect>
                                    <p:set>
                                      <p:cBhvr>
                                        <p:cTn id="56" dur="1" fill="hold">
                                          <p:stCondLst>
                                            <p:cond delay="499"/>
                                          </p:stCondLst>
                                        </p:cTn>
                                        <p:tgtEl>
                                          <p:spTgt spid="3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4" presetClass="entr" presetSubtype="16" fill="hold" grpId="0" nodeType="click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box(in)">
                                      <p:cBhvr>
                                        <p:cTn id="61" dur="500"/>
                                        <p:tgtEl>
                                          <p:spTgt spid="4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7442"/>
                                        </p:tgtEl>
                                        <p:attrNameLst>
                                          <p:attrName>style.visibility</p:attrName>
                                        </p:attrNameLst>
                                      </p:cBhvr>
                                      <p:to>
                                        <p:strVal val="visible"/>
                                      </p:to>
                                    </p:set>
                                    <p:animEffect transition="in" filter="wipe(left)">
                                      <p:cBhvr>
                                        <p:cTn id="66" dur="500"/>
                                        <p:tgtEl>
                                          <p:spTgt spid="17442"/>
                                        </p:tgtEl>
                                      </p:cBhvr>
                                    </p:animEffect>
                                  </p:childTnLst>
                                </p:cTn>
                              </p:par>
                              <p:par>
                                <p:cTn id="67" presetID="4" presetClass="entr" presetSubtype="16"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box(in)">
                                      <p:cBhvr>
                                        <p:cTn id="69" dur="500"/>
                                        <p:tgtEl>
                                          <p:spTgt spid="33"/>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17443"/>
                                        </p:tgtEl>
                                        <p:attrNameLst>
                                          <p:attrName>style.visibility</p:attrName>
                                        </p:attrNameLst>
                                      </p:cBhvr>
                                      <p:to>
                                        <p:strVal val="visible"/>
                                      </p:to>
                                    </p:set>
                                    <p:animEffect transition="in" filter="wipe(left)">
                                      <p:cBhvr>
                                        <p:cTn id="74" dur="500"/>
                                        <p:tgtEl>
                                          <p:spTgt spid="17443"/>
                                        </p:tgtEl>
                                      </p:cBhvr>
                                    </p:animEffect>
                                  </p:childTnLst>
                                </p:cTn>
                              </p:par>
                              <p:par>
                                <p:cTn id="75" presetID="4" presetClass="entr" presetSubtype="16"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box(in)">
                                      <p:cBhvr>
                                        <p:cTn id="77" dur="500"/>
                                        <p:tgtEl>
                                          <p:spTgt spid="3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7445"/>
                                        </p:tgtEl>
                                        <p:attrNameLst>
                                          <p:attrName>style.visibility</p:attrName>
                                        </p:attrNameLst>
                                      </p:cBhvr>
                                      <p:to>
                                        <p:strVal val="visible"/>
                                      </p:to>
                                    </p:set>
                                    <p:animEffect transition="in" filter="wipe(left)">
                                      <p:cBhvr>
                                        <p:cTn id="82" dur="500"/>
                                        <p:tgtEl>
                                          <p:spTgt spid="17445"/>
                                        </p:tgtEl>
                                      </p:cBhvr>
                                    </p:animEffect>
                                  </p:childTnLst>
                                </p:cTn>
                              </p:par>
                              <p:par>
                                <p:cTn id="83" presetID="4" presetClass="entr" presetSubtype="16" fill="hold" grpId="0" nodeType="with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box(in)">
                                      <p:cBhvr>
                                        <p:cTn id="85" dur="500"/>
                                        <p:tgtEl>
                                          <p:spTgt spid="35"/>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17444"/>
                                        </p:tgtEl>
                                        <p:attrNameLst>
                                          <p:attrName>style.visibility</p:attrName>
                                        </p:attrNameLst>
                                      </p:cBhvr>
                                      <p:to>
                                        <p:strVal val="visible"/>
                                      </p:to>
                                    </p:set>
                                    <p:animEffect transition="in" filter="wipe(left)">
                                      <p:cBhvr>
                                        <p:cTn id="90" dur="500"/>
                                        <p:tgtEl>
                                          <p:spTgt spid="17444"/>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17447"/>
                                        </p:tgtEl>
                                        <p:attrNameLst>
                                          <p:attrName>style.visibility</p:attrName>
                                        </p:attrNameLst>
                                      </p:cBhvr>
                                      <p:to>
                                        <p:strVal val="visible"/>
                                      </p:to>
                                    </p:set>
                                    <p:animEffect transition="in" filter="wipe(left)">
                                      <p:cBhvr>
                                        <p:cTn id="95" dur="500"/>
                                        <p:tgtEl>
                                          <p:spTgt spid="1744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17448"/>
                                        </p:tgtEl>
                                        <p:attrNameLst>
                                          <p:attrName>style.visibility</p:attrName>
                                        </p:attrNameLst>
                                      </p:cBhvr>
                                      <p:to>
                                        <p:strVal val="visible"/>
                                      </p:to>
                                    </p:set>
                                    <p:animEffect transition="in" filter="wipe(left)">
                                      <p:cBhvr>
                                        <p:cTn id="100" dur="500"/>
                                        <p:tgtEl>
                                          <p:spTgt spid="17448"/>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17449"/>
                                        </p:tgtEl>
                                        <p:attrNameLst>
                                          <p:attrName>style.visibility</p:attrName>
                                        </p:attrNameLst>
                                      </p:cBhvr>
                                      <p:to>
                                        <p:strVal val="visible"/>
                                      </p:to>
                                    </p:set>
                                    <p:animEffect transition="in" filter="wipe(left)">
                                      <p:cBhvr>
                                        <p:cTn id="105" dur="500"/>
                                        <p:tgtEl>
                                          <p:spTgt spid="17449"/>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17450"/>
                                        </p:tgtEl>
                                        <p:attrNameLst>
                                          <p:attrName>style.visibility</p:attrName>
                                        </p:attrNameLst>
                                      </p:cBhvr>
                                      <p:to>
                                        <p:strVal val="visible"/>
                                      </p:to>
                                    </p:set>
                                    <p:animEffect transition="in" filter="wipe(left)">
                                      <p:cBhvr>
                                        <p:cTn id="110" dur="500"/>
                                        <p:tgtEl>
                                          <p:spTgt spid="17450"/>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17451"/>
                                        </p:tgtEl>
                                        <p:attrNameLst>
                                          <p:attrName>style.visibility</p:attrName>
                                        </p:attrNameLst>
                                      </p:cBhvr>
                                      <p:to>
                                        <p:strVal val="visible"/>
                                      </p:to>
                                    </p:set>
                                    <p:animEffect transition="in" filter="wipe(left)">
                                      <p:cBhvr>
                                        <p:cTn id="115" dur="500"/>
                                        <p:tgtEl>
                                          <p:spTgt spid="17451"/>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nodeType="clickEffect">
                                  <p:stCondLst>
                                    <p:cond delay="0"/>
                                  </p:stCondLst>
                                  <p:childTnLst>
                                    <p:set>
                                      <p:cBhvr>
                                        <p:cTn id="119" dur="1" fill="hold">
                                          <p:stCondLst>
                                            <p:cond delay="0"/>
                                          </p:stCondLst>
                                        </p:cTn>
                                        <p:tgtEl>
                                          <p:spTgt spid="3"/>
                                        </p:tgtEl>
                                        <p:attrNameLst>
                                          <p:attrName>style.visibility</p:attrName>
                                        </p:attrNameLst>
                                      </p:cBhvr>
                                      <p:to>
                                        <p:strVal val="visible"/>
                                      </p:to>
                                    </p:set>
                                    <p:animEffect transition="in" filter="wipe(left)">
                                      <p:cBhvr>
                                        <p:cTn id="120" dur="500"/>
                                        <p:tgtEl>
                                          <p:spTgt spid="3"/>
                                        </p:tgtEl>
                                      </p:cBhvr>
                                    </p:animEffec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2"/>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4"/>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174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7" grpId="0" animBg="1"/>
      <p:bldP spid="17424" grpId="0" autoUpdateAnimBg="0"/>
      <p:bldP spid="36" grpId="0" animBg="1"/>
      <p:bldP spid="36" grpId="1" animBg="1"/>
      <p:bldP spid="38" grpId="0" animBg="1"/>
      <p:bldP spid="38" grpId="1" animBg="1"/>
      <p:bldP spid="39" grpId="0" animBg="1"/>
      <p:bldP spid="39" grpId="1" animBg="1"/>
      <p:bldP spid="17426" grpId="0" autoUpdateAnimBg="0"/>
      <p:bldP spid="17427" grpId="0" autoUpdateAnimBg="0"/>
      <p:bldP spid="17442" grpId="0" autoUpdateAnimBg="0"/>
      <p:bldP spid="17443" grpId="0" autoUpdateAnimBg="0"/>
      <p:bldP spid="17444" grpId="0" autoUpdateAnimBg="0"/>
      <p:bldP spid="17445" grpId="0" autoUpdateAnimBg="0"/>
      <p:bldP spid="17447" grpId="0" autoUpdateAnimBg="0"/>
      <p:bldP spid="17448" grpId="0" autoUpdateAnimBg="0"/>
      <p:bldP spid="17449" grpId="0" autoUpdateAnimBg="0"/>
      <p:bldP spid="17450" grpId="0" autoUpdateAnimBg="0"/>
      <p:bldP spid="17451" grpId="0" autoUpdateAnimBg="0"/>
      <p:bldP spid="17453" grpId="0" autoUpdateAnimBg="0"/>
      <p:bldP spid="17459" grpId="0"/>
      <p:bldP spid="17459" grpId="1"/>
      <p:bldP spid="32" grpId="0" animBg="1"/>
      <p:bldP spid="33" grpId="0" bldLvl="0" animBg="1"/>
      <p:bldP spid="34" grpId="0" bldLvl="0" animBg="1"/>
      <p:bldP spid="35" grpId="0" bldLvl="0" animBg="1"/>
      <p:bldP spid="2" grpId="0" animBg="1"/>
      <p:bldP spid="2" grpId="1" animBg="1"/>
      <p:bldP spid="4" grpId="0" animBg="1"/>
      <p:bldP spid="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15474" y="44242"/>
            <a:ext cx="7772400" cy="1143000"/>
          </a:xfrm>
        </p:spPr>
        <p:txBody>
          <a:bodyPr/>
          <a:lstStyle/>
          <a:p>
            <a:r>
              <a:rPr lang="en-US" altLang="it-IT" sz="3200" b="1" dirty="0">
                <a:latin typeface="Arial" panose="020B0604020202020204" pitchFamily="34" charset="0"/>
                <a:cs typeface="Arial" panose="020B0604020202020204" pitchFamily="34" charset="0"/>
              </a:rPr>
              <a:t>Deciphering</a:t>
            </a:r>
            <a:r>
              <a:rPr lang="en-US" altLang="it-IT" sz="3200" b="1" dirty="0">
                <a:latin typeface="Arial Narrow" panose="020B0606020202030204" pitchFamily="34" charset="0"/>
              </a:rPr>
              <a:t> the Code</a:t>
            </a:r>
          </a:p>
        </p:txBody>
      </p:sp>
      <p:sp>
        <p:nvSpPr>
          <p:cNvPr id="23555" name="Rectangle 3"/>
          <p:cNvSpPr>
            <a:spLocks noGrp="1" noChangeArrowheads="1"/>
          </p:cNvSpPr>
          <p:nvPr>
            <p:ph type="body" idx="1"/>
          </p:nvPr>
        </p:nvSpPr>
        <p:spPr>
          <a:xfrm>
            <a:off x="0" y="980440"/>
            <a:ext cx="8676005" cy="4401820"/>
          </a:xfrm>
        </p:spPr>
        <p:txBody>
          <a:bodyPr/>
          <a:lstStyle/>
          <a:p>
            <a:r>
              <a:rPr lang="en-US" altLang="it-IT" sz="1800" dirty="0">
                <a:latin typeface="Arial" panose="020B0604020202020204" pitchFamily="34" charset="0"/>
                <a:cs typeface="Arial" panose="020B0604020202020204" pitchFamily="34" charset="0"/>
              </a:rPr>
              <a:t>Add Poly(U) RNA to “</a:t>
            </a:r>
            <a:r>
              <a:rPr lang="en-US" altLang="it-IT" sz="1800" b="1" dirty="0">
                <a:latin typeface="Arial" panose="020B0604020202020204" pitchFamily="34" charset="0"/>
                <a:cs typeface="Arial" panose="020B0604020202020204" pitchFamily="34" charset="0"/>
              </a:rPr>
              <a:t>cell-free translation system</a:t>
            </a:r>
            <a:r>
              <a:rPr lang="en-US" altLang="it-IT" sz="1800" dirty="0">
                <a:latin typeface="Arial" panose="020B0604020202020204" pitchFamily="34" charset="0"/>
                <a:cs typeface="Arial" panose="020B0604020202020204" pitchFamily="34" charset="0"/>
              </a:rPr>
              <a:t>” </a:t>
            </a:r>
          </a:p>
          <a:p>
            <a:pPr lvl="1"/>
            <a:r>
              <a:rPr lang="en-US" altLang="it-IT" sz="1800" dirty="0">
                <a:latin typeface="Arial" panose="020B0604020202020204" pitchFamily="34" charset="0"/>
                <a:cs typeface="Arial" panose="020B0604020202020204" pitchFamily="34" charset="0"/>
              </a:rPr>
              <a:t>Extract of E. coli (gently break open cells), add </a:t>
            </a:r>
            <a:r>
              <a:rPr lang="en-US" altLang="it-IT" sz="1800" dirty="0" err="1">
                <a:latin typeface="Arial" panose="020B0604020202020204" pitchFamily="34" charset="0"/>
                <a:cs typeface="Arial" panose="020B0604020202020204" pitchFamily="34" charset="0"/>
              </a:rPr>
              <a:t>Dnase</a:t>
            </a:r>
            <a:r>
              <a:rPr lang="en-US" altLang="it-IT" sz="1800" dirty="0">
                <a:latin typeface="Arial" panose="020B0604020202020204" pitchFamily="34" charset="0"/>
                <a:cs typeface="Arial" panose="020B0604020202020204" pitchFamily="34" charset="0"/>
              </a:rPr>
              <a:t>. Extract contains ribosomes, enzymes, ATP, GTP, etc.</a:t>
            </a:r>
          </a:p>
          <a:p>
            <a:endParaRPr lang="en-US" altLang="it-IT" sz="1800" dirty="0">
              <a:latin typeface="Arial" panose="020B0604020202020204" pitchFamily="34" charset="0"/>
              <a:cs typeface="Arial" panose="020B0604020202020204" pitchFamily="34" charset="0"/>
            </a:endParaRPr>
          </a:p>
          <a:p>
            <a:r>
              <a:rPr lang="en-US" altLang="it-IT" sz="1800" dirty="0">
                <a:latin typeface="Arial" panose="020B0604020202020204" pitchFamily="34" charset="0"/>
                <a:cs typeface="Arial" panose="020B0604020202020204" pitchFamily="34" charset="0"/>
              </a:rPr>
              <a:t>Examine Polypeptide chain: poly(</a:t>
            </a:r>
            <a:r>
              <a:rPr lang="en-US" altLang="it-IT" sz="1800" dirty="0" err="1">
                <a:latin typeface="Arial" panose="020B0604020202020204" pitchFamily="34" charset="0"/>
                <a:cs typeface="Arial" panose="020B0604020202020204" pitchFamily="34" charset="0"/>
              </a:rPr>
              <a:t>Phe</a:t>
            </a:r>
            <a:r>
              <a:rPr lang="en-US" altLang="it-IT" sz="1800" dirty="0">
                <a:latin typeface="Arial" panose="020B0604020202020204" pitchFamily="34" charset="0"/>
                <a:cs typeface="Arial" panose="020B0604020202020204" pitchFamily="34" charset="0"/>
              </a:rPr>
              <a:t>)</a:t>
            </a:r>
          </a:p>
          <a:p>
            <a:pPr lvl="1"/>
            <a:r>
              <a:rPr lang="en-US" altLang="it-IT" sz="1800" dirty="0">
                <a:latin typeface="Arial" panose="020B0604020202020204" pitchFamily="34" charset="0"/>
                <a:cs typeface="Arial" panose="020B0604020202020204" pitchFamily="34" charset="0"/>
              </a:rPr>
              <a:t>UUU must be codon for </a:t>
            </a:r>
            <a:r>
              <a:rPr lang="en-US" altLang="it-IT" sz="1800" dirty="0" err="1">
                <a:latin typeface="Arial" panose="020B0604020202020204" pitchFamily="34" charset="0"/>
                <a:cs typeface="Arial" panose="020B0604020202020204" pitchFamily="34" charset="0"/>
              </a:rPr>
              <a:t>Phe</a:t>
            </a:r>
            <a:endParaRPr lang="en-US" altLang="it-IT" sz="1800" dirty="0">
              <a:latin typeface="Arial" panose="020B0604020202020204" pitchFamily="34" charset="0"/>
              <a:cs typeface="Arial" panose="020B0604020202020204" pitchFamily="34" charset="0"/>
            </a:endParaRPr>
          </a:p>
          <a:p>
            <a:pPr lvl="1"/>
            <a:r>
              <a:rPr lang="en-US" altLang="it-IT" sz="1800" dirty="0">
                <a:latin typeface="Arial" panose="020B0604020202020204" pitchFamily="34" charset="0"/>
                <a:cs typeface="Arial" panose="020B0604020202020204" pitchFamily="34" charset="0"/>
              </a:rPr>
              <a:t>Similarly, AAA = Lys, CCC=Pro, etc.</a:t>
            </a:r>
          </a:p>
          <a:p>
            <a:pPr lvl="1">
              <a:buFontTx/>
              <a:buNone/>
            </a:pPr>
            <a:endParaRPr lang="en-US" altLang="it-IT" sz="1800" dirty="0">
              <a:latin typeface="Arial" panose="020B0604020202020204" pitchFamily="34" charset="0"/>
              <a:cs typeface="Arial" panose="020B0604020202020204" pitchFamily="34" charset="0"/>
            </a:endParaRPr>
          </a:p>
          <a:p>
            <a:r>
              <a:rPr lang="en-US" altLang="it-IT" sz="1800" dirty="0">
                <a:latin typeface="Arial" panose="020B0604020202020204" pitchFamily="34" charset="0"/>
                <a:cs typeface="Arial" panose="020B0604020202020204" pitchFamily="34" charset="0"/>
              </a:rPr>
              <a:t>Eventually chemical synthesis of RNA allowed:</a:t>
            </a:r>
          </a:p>
          <a:p>
            <a:pPr lvl="1"/>
            <a:r>
              <a:rPr lang="en-US" altLang="it-IT" sz="1800" dirty="0">
                <a:latin typeface="Arial" panose="020B0604020202020204" pitchFamily="34" charset="0"/>
                <a:cs typeface="Arial" panose="020B0604020202020204" pitchFamily="34" charset="0"/>
              </a:rPr>
              <a:t>UCUCUCUCUC --&gt; </a:t>
            </a:r>
            <a:r>
              <a:rPr lang="en-US" altLang="it-IT" sz="1800" dirty="0" err="1">
                <a:latin typeface="Arial" panose="020B0604020202020204" pitchFamily="34" charset="0"/>
                <a:cs typeface="Arial" panose="020B0604020202020204" pitchFamily="34" charset="0"/>
              </a:rPr>
              <a:t>Ser-Leu-Ser-Leu</a:t>
            </a:r>
            <a:br>
              <a:rPr lang="en-US" altLang="it-IT" sz="1800" dirty="0">
                <a:latin typeface="Arial" panose="020B0604020202020204" pitchFamily="34" charset="0"/>
                <a:cs typeface="Arial" panose="020B0604020202020204" pitchFamily="34" charset="0"/>
              </a:rPr>
            </a:br>
            <a:r>
              <a:rPr lang="en-US" altLang="it-IT" sz="1800" dirty="0">
                <a:latin typeface="Arial" panose="020B0604020202020204" pitchFamily="34" charset="0"/>
                <a:cs typeface="Arial" panose="020B0604020202020204" pitchFamily="34" charset="0"/>
              </a:rPr>
              <a:t>UCU = </a:t>
            </a:r>
            <a:r>
              <a:rPr lang="en-US" altLang="it-IT" sz="1800" dirty="0" err="1">
                <a:latin typeface="Arial" panose="020B0604020202020204" pitchFamily="34" charset="0"/>
                <a:cs typeface="Arial" panose="020B0604020202020204" pitchFamily="34" charset="0"/>
              </a:rPr>
              <a:t>Ser</a:t>
            </a:r>
            <a:r>
              <a:rPr lang="en-US" altLang="it-IT" sz="1800" dirty="0">
                <a:latin typeface="Arial" panose="020B0604020202020204" pitchFamily="34" charset="0"/>
                <a:cs typeface="Arial" panose="020B0604020202020204" pitchFamily="34" charset="0"/>
              </a:rPr>
              <a:t>, CUC = </a:t>
            </a:r>
            <a:r>
              <a:rPr lang="en-US" altLang="it-IT" sz="1800" dirty="0" err="1">
                <a:latin typeface="Arial" panose="020B0604020202020204" pitchFamily="34" charset="0"/>
                <a:cs typeface="Arial" panose="020B0604020202020204" pitchFamily="34" charset="0"/>
              </a:rPr>
              <a:t>Leu</a:t>
            </a:r>
            <a:r>
              <a:rPr lang="en-US" altLang="it-IT" sz="1800" dirty="0">
                <a:latin typeface="Arial" panose="020B0604020202020204" pitchFamily="34" charset="0"/>
                <a:cs typeface="Arial" panose="020B0604020202020204" pitchFamily="34" charset="0"/>
              </a:rPr>
              <a:t> (only 2 reading frames exist)</a:t>
            </a:r>
          </a:p>
          <a:p>
            <a:pPr lvl="1"/>
            <a:r>
              <a:rPr lang="en-US" altLang="it-IT" sz="1800" dirty="0">
                <a:latin typeface="Arial" panose="020B0604020202020204" pitchFamily="34" charset="0"/>
                <a:cs typeface="Arial" panose="020B0604020202020204" pitchFamily="34" charset="0"/>
              </a:rPr>
              <a:t>UACUACUAC --&gt; combination of poly(Tyr), poly(</a:t>
            </a:r>
            <a:r>
              <a:rPr lang="en-US" altLang="it-IT" sz="1800" dirty="0" err="1">
                <a:latin typeface="Arial" panose="020B0604020202020204" pitchFamily="34" charset="0"/>
                <a:cs typeface="Arial" panose="020B0604020202020204" pitchFamily="34" charset="0"/>
              </a:rPr>
              <a:t>Thr</a:t>
            </a:r>
            <a:r>
              <a:rPr lang="en-US" altLang="it-IT" sz="1800" dirty="0">
                <a:latin typeface="Arial" panose="020B0604020202020204" pitchFamily="34" charset="0"/>
                <a:cs typeface="Arial" panose="020B0604020202020204" pitchFamily="34" charset="0"/>
              </a:rPr>
              <a:t>), poly(</a:t>
            </a:r>
            <a:r>
              <a:rPr lang="en-US" altLang="it-IT" sz="1800" dirty="0" err="1">
                <a:latin typeface="Arial" panose="020B0604020202020204" pitchFamily="34" charset="0"/>
                <a:cs typeface="Arial" panose="020B0604020202020204" pitchFamily="34" charset="0"/>
              </a:rPr>
              <a:t>Leu</a:t>
            </a:r>
            <a:r>
              <a:rPr lang="en-US" altLang="it-IT" sz="1800" dirty="0">
                <a:latin typeface="Arial" panose="020B0604020202020204" pitchFamily="34" charset="0"/>
                <a:cs typeface="Arial" panose="020B0604020202020204" pitchFamily="34" charset="0"/>
              </a:rPr>
              <a:t>)</a:t>
            </a:r>
            <a:br>
              <a:rPr lang="en-US" altLang="it-IT" sz="1800" dirty="0">
                <a:latin typeface="Arial" panose="020B0604020202020204" pitchFamily="34" charset="0"/>
                <a:cs typeface="Arial" panose="020B0604020202020204" pitchFamily="34" charset="0"/>
              </a:rPr>
            </a:br>
            <a:r>
              <a:rPr lang="en-US" altLang="it-IT" sz="1800" dirty="0">
                <a:latin typeface="Arial" panose="020B0604020202020204" pitchFamily="34" charset="0"/>
                <a:cs typeface="Arial" panose="020B0604020202020204" pitchFamily="34" charset="0"/>
              </a:rPr>
              <a:t>UAC = Tyr, ACU=</a:t>
            </a:r>
            <a:r>
              <a:rPr lang="en-US" altLang="it-IT" sz="1800" dirty="0" err="1">
                <a:latin typeface="Arial" panose="020B0604020202020204" pitchFamily="34" charset="0"/>
                <a:cs typeface="Arial" panose="020B0604020202020204" pitchFamily="34" charset="0"/>
              </a:rPr>
              <a:t>Thr</a:t>
            </a:r>
            <a:r>
              <a:rPr lang="en-US" altLang="it-IT" sz="1800" dirty="0">
                <a:latin typeface="Arial" panose="020B0604020202020204" pitchFamily="34" charset="0"/>
                <a:cs typeface="Arial" panose="020B0604020202020204" pitchFamily="34" charset="0"/>
              </a:rPr>
              <a:t>, CUA=</a:t>
            </a:r>
            <a:r>
              <a:rPr lang="en-US" altLang="it-IT" sz="1800" dirty="0" err="1">
                <a:latin typeface="Arial" panose="020B0604020202020204" pitchFamily="34" charset="0"/>
                <a:cs typeface="Arial" panose="020B0604020202020204" pitchFamily="34" charset="0"/>
              </a:rPr>
              <a:t>Leu</a:t>
            </a:r>
            <a:endParaRPr lang="en-US" altLang="it-IT" sz="1800" dirty="0">
              <a:latin typeface="Arial" panose="020B0604020202020204" pitchFamily="34" charset="0"/>
              <a:cs typeface="Arial" panose="020B0604020202020204" pitchFamily="34" charset="0"/>
            </a:endParaRPr>
          </a:p>
          <a:p>
            <a:pPr lvl="1"/>
            <a:r>
              <a:rPr lang="en-US" altLang="it-IT" sz="1800" dirty="0">
                <a:latin typeface="Arial" panose="020B0604020202020204" pitchFamily="34" charset="0"/>
                <a:cs typeface="Arial" panose="020B0604020202020204" pitchFamily="34" charset="0"/>
              </a:rPr>
              <a:t>Etc.</a:t>
            </a:r>
          </a:p>
        </p:txBody>
      </p:sp>
      <p:pic>
        <p:nvPicPr>
          <p:cNvPr id="102" name="Picture 101"/>
          <p:cNvPicPr/>
          <p:nvPr/>
        </p:nvPicPr>
        <p:blipFill>
          <a:blip r:embed="rId3"/>
          <a:stretch>
            <a:fillRect/>
          </a:stretch>
        </p:blipFill>
        <p:spPr>
          <a:xfrm>
            <a:off x="4572000" y="3429000"/>
            <a:ext cx="0" cy="0"/>
          </a:xfrm>
          <a:prstGeom prst="rect">
            <a:avLst/>
          </a:prstGeom>
          <a:noFill/>
          <a:ln w="9525">
            <a:noFill/>
          </a:ln>
        </p:spPr>
      </p:pic>
      <p:pic>
        <p:nvPicPr>
          <p:cNvPr id="103" name="Picture 102"/>
          <p:cNvPicPr/>
          <p:nvPr/>
        </p:nvPicPr>
        <p:blipFill>
          <a:blip r:embed="rId3"/>
          <a:srcRect l="12530" t="7474" r="12154" b="2513"/>
          <a:stretch>
            <a:fillRect/>
          </a:stretch>
        </p:blipFill>
        <p:spPr>
          <a:xfrm>
            <a:off x="6660515" y="4868545"/>
            <a:ext cx="2376805" cy="1905635"/>
          </a:xfrm>
          <a:prstGeom prst="rect">
            <a:avLst/>
          </a:prstGeom>
          <a:noFill/>
          <a:ln w="9525">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261620"/>
            <a:ext cx="7772400" cy="1143000"/>
          </a:xfrm>
        </p:spPr>
        <p:txBody>
          <a:bodyPr/>
          <a:lstStyle/>
          <a:p>
            <a:r>
              <a:rPr lang="en-US" altLang="it-IT" sz="3200" dirty="0">
                <a:latin typeface="Arial" panose="020B0604020202020204" pitchFamily="34" charset="0"/>
                <a:cs typeface="Arial" panose="020B0604020202020204" pitchFamily="34" charset="0"/>
              </a:rPr>
              <a:t>Features of the Genetic Code</a:t>
            </a:r>
          </a:p>
        </p:txBody>
      </p:sp>
      <p:sp>
        <p:nvSpPr>
          <p:cNvPr id="21507" name="Rectangle 3"/>
          <p:cNvSpPr>
            <a:spLocks noGrp="1" noChangeArrowheads="1"/>
          </p:cNvSpPr>
          <p:nvPr>
            <p:ph sz="half" idx="2"/>
          </p:nvPr>
        </p:nvSpPr>
        <p:spPr>
          <a:xfrm>
            <a:off x="685800" y="1508760"/>
            <a:ext cx="7965440" cy="4114800"/>
          </a:xfrm>
        </p:spPr>
        <p:txBody>
          <a:bodyPr/>
          <a:lstStyle/>
          <a:p>
            <a:r>
              <a:rPr lang="en-US" altLang="it-IT" sz="2800" b="1" dirty="0">
                <a:solidFill>
                  <a:srgbClr val="FF0000"/>
                </a:solidFill>
                <a:latin typeface="Arial" panose="020B0604020202020204" pitchFamily="34" charset="0"/>
                <a:cs typeface="Arial" panose="020B0604020202020204" pitchFamily="34" charset="0"/>
              </a:rPr>
              <a:t>Degenerate</a:t>
            </a:r>
          </a:p>
          <a:p>
            <a:endParaRPr lang="en-US" altLang="it-IT" sz="2400" dirty="0">
              <a:latin typeface="Arial" panose="020B0604020202020204" pitchFamily="34" charset="0"/>
              <a:cs typeface="Arial" panose="020B0604020202020204" pitchFamily="34" charset="0"/>
            </a:endParaRPr>
          </a:p>
          <a:p>
            <a:pPr lvl="1"/>
            <a:r>
              <a:rPr lang="en-US" altLang="it-IT" sz="2200" dirty="0" err="1">
                <a:latin typeface="Arial" panose="020B0604020202020204" pitchFamily="34" charset="0"/>
                <a:cs typeface="Arial" panose="020B0604020202020204" pitchFamily="34" charset="0"/>
              </a:rPr>
              <a:t>Arg</a:t>
            </a:r>
            <a:r>
              <a:rPr lang="en-US" altLang="it-IT" sz="2200" dirty="0">
                <a:latin typeface="Arial" panose="020B0604020202020204" pitchFamily="34" charset="0"/>
                <a:cs typeface="Arial" panose="020B0604020202020204" pitchFamily="34" charset="0"/>
              </a:rPr>
              <a:t>, </a:t>
            </a:r>
            <a:r>
              <a:rPr lang="en-US" altLang="it-IT" sz="2200" dirty="0" err="1">
                <a:latin typeface="Arial" panose="020B0604020202020204" pitchFamily="34" charset="0"/>
                <a:cs typeface="Arial" panose="020B0604020202020204" pitchFamily="34" charset="0"/>
              </a:rPr>
              <a:t>Leu</a:t>
            </a:r>
            <a:r>
              <a:rPr lang="en-US" altLang="it-IT" sz="2200" dirty="0">
                <a:latin typeface="Arial" panose="020B0604020202020204" pitchFamily="34" charset="0"/>
                <a:cs typeface="Arial" panose="020B0604020202020204" pitchFamily="34" charset="0"/>
              </a:rPr>
              <a:t>, </a:t>
            </a:r>
            <a:r>
              <a:rPr lang="en-US" altLang="it-IT" sz="2200" dirty="0" err="1">
                <a:latin typeface="Arial" panose="020B0604020202020204" pitchFamily="34" charset="0"/>
                <a:cs typeface="Arial" panose="020B0604020202020204" pitchFamily="34" charset="0"/>
              </a:rPr>
              <a:t>Ser</a:t>
            </a:r>
            <a:r>
              <a:rPr lang="en-US" altLang="it-IT" sz="2200" dirty="0">
                <a:latin typeface="Arial" panose="020B0604020202020204" pitchFamily="34" charset="0"/>
                <a:cs typeface="Arial" panose="020B0604020202020204" pitchFamily="34" charset="0"/>
              </a:rPr>
              <a:t> have </a:t>
            </a:r>
            <a:r>
              <a:rPr lang="en-US" altLang="it-IT" sz="2200" b="1" dirty="0">
                <a:latin typeface="Arial" panose="020B0604020202020204" pitchFamily="34" charset="0"/>
                <a:cs typeface="Arial" panose="020B0604020202020204" pitchFamily="34" charset="0"/>
              </a:rPr>
              <a:t>6 codons</a:t>
            </a:r>
          </a:p>
          <a:p>
            <a:pPr lvl="1"/>
            <a:r>
              <a:rPr lang="en-US" altLang="it-IT" sz="2200" dirty="0">
                <a:latin typeface="Arial" panose="020B0604020202020204" pitchFamily="34" charset="0"/>
                <a:cs typeface="Arial" panose="020B0604020202020204" pitchFamily="34" charset="0"/>
              </a:rPr>
              <a:t>Most aa have </a:t>
            </a:r>
            <a:r>
              <a:rPr lang="en-US" altLang="it-IT" sz="2200" b="1" dirty="0">
                <a:latin typeface="Arial" panose="020B0604020202020204" pitchFamily="34" charset="0"/>
                <a:cs typeface="Arial" panose="020B0604020202020204" pitchFamily="34" charset="0"/>
              </a:rPr>
              <a:t>4 codons</a:t>
            </a:r>
          </a:p>
          <a:p>
            <a:pPr lvl="1"/>
            <a:r>
              <a:rPr lang="en-US" altLang="it-IT" sz="2200" b="1" dirty="0">
                <a:latin typeface="Arial" panose="020B0604020202020204" pitchFamily="34" charset="0"/>
                <a:cs typeface="Arial" panose="020B0604020202020204" pitchFamily="34" charset="0"/>
              </a:rPr>
              <a:t>Met</a:t>
            </a:r>
            <a:r>
              <a:rPr lang="en-US" altLang="it-IT" sz="2200" dirty="0">
                <a:latin typeface="Arial" panose="020B0604020202020204" pitchFamily="34" charset="0"/>
                <a:cs typeface="Arial" panose="020B0604020202020204" pitchFamily="34" charset="0"/>
              </a:rPr>
              <a:t> and  </a:t>
            </a:r>
            <a:r>
              <a:rPr lang="en-US" altLang="it-IT" sz="2200" dirty="0" err="1">
                <a:latin typeface="Arial" panose="020B0604020202020204" pitchFamily="34" charset="0"/>
                <a:cs typeface="Arial" panose="020B0604020202020204" pitchFamily="34" charset="0"/>
              </a:rPr>
              <a:t>Trp</a:t>
            </a:r>
            <a:r>
              <a:rPr lang="en-US" altLang="it-IT" sz="2200" dirty="0">
                <a:latin typeface="Arial" panose="020B0604020202020204" pitchFamily="34" charset="0"/>
                <a:cs typeface="Arial" panose="020B0604020202020204" pitchFamily="34" charset="0"/>
              </a:rPr>
              <a:t> have only </a:t>
            </a:r>
            <a:r>
              <a:rPr lang="en-US" altLang="it-IT" sz="2200" b="1" dirty="0">
                <a:latin typeface="Arial" panose="020B0604020202020204" pitchFamily="34" charset="0"/>
                <a:cs typeface="Arial" panose="020B0604020202020204" pitchFamily="34" charset="0"/>
              </a:rPr>
              <a:t>1</a:t>
            </a:r>
          </a:p>
          <a:p>
            <a:pPr lvl="1"/>
            <a:endParaRPr lang="en-US" altLang="it-IT" sz="2400" dirty="0">
              <a:solidFill>
                <a:srgbClr val="FF0000"/>
              </a:solidFill>
              <a:latin typeface="Arial" panose="020B0604020202020204" pitchFamily="34" charset="0"/>
              <a:cs typeface="Arial" panose="020B0604020202020204" pitchFamily="34" charset="0"/>
            </a:endParaRPr>
          </a:p>
          <a:p>
            <a:r>
              <a:rPr lang="en-US" altLang="it-IT" sz="2400" b="1" dirty="0">
                <a:solidFill>
                  <a:srgbClr val="FF0000"/>
                </a:solidFill>
                <a:latin typeface="Arial" panose="020B0604020202020204" pitchFamily="34" charset="0"/>
                <a:cs typeface="Arial" panose="020B0604020202020204" pitchFamily="34" charset="0"/>
              </a:rPr>
              <a:t>Non random </a:t>
            </a:r>
            <a:r>
              <a:rPr lang="en-US" altLang="it-IT" sz="2400" dirty="0">
                <a:solidFill>
                  <a:srgbClr val="FF0000"/>
                </a:solidFill>
                <a:latin typeface="Arial" panose="020B0604020202020204" pitchFamily="34" charset="0"/>
                <a:cs typeface="Arial" panose="020B0604020202020204" pitchFamily="34" charset="0"/>
              </a:rPr>
              <a:t>–</a:t>
            </a:r>
            <a:r>
              <a:rPr lang="en-US" altLang="it-IT" sz="2400" dirty="0">
                <a:latin typeface="Arial" panose="020B0604020202020204" pitchFamily="34" charset="0"/>
                <a:cs typeface="Arial" panose="020B0604020202020204" pitchFamily="34" charset="0"/>
              </a:rPr>
              <a:t> </a:t>
            </a:r>
          </a:p>
          <a:p>
            <a:pPr lvl="1"/>
            <a:r>
              <a:rPr lang="en-US" altLang="it-IT" sz="2400" dirty="0">
                <a:latin typeface="Arial" panose="020B0604020202020204" pitchFamily="34" charset="0"/>
                <a:cs typeface="Arial" panose="020B0604020202020204" pitchFamily="34" charset="0"/>
              </a:rPr>
              <a:t>Usually codons that </a:t>
            </a:r>
            <a:r>
              <a:rPr lang="en-US" altLang="it-IT" sz="2400" b="1" dirty="0">
                <a:solidFill>
                  <a:schemeClr val="accent2"/>
                </a:solidFill>
                <a:latin typeface="Arial" panose="020B0604020202020204" pitchFamily="34" charset="0"/>
                <a:cs typeface="Arial" panose="020B0604020202020204" pitchFamily="34" charset="0"/>
              </a:rPr>
              <a:t>only differ at 3</a:t>
            </a:r>
            <a:r>
              <a:rPr lang="en-US" altLang="it-IT" sz="2400" b="1" baseline="30000" dirty="0">
                <a:solidFill>
                  <a:schemeClr val="accent2"/>
                </a:solidFill>
                <a:latin typeface="Arial" panose="020B0604020202020204" pitchFamily="34" charset="0"/>
                <a:cs typeface="Arial" panose="020B0604020202020204" pitchFamily="34" charset="0"/>
              </a:rPr>
              <a:t>rd</a:t>
            </a:r>
            <a:r>
              <a:rPr lang="en-US" altLang="it-IT" sz="2400" b="1" dirty="0">
                <a:solidFill>
                  <a:schemeClr val="accent2"/>
                </a:solidFill>
                <a:latin typeface="Arial" panose="020B0604020202020204" pitchFamily="34" charset="0"/>
                <a:cs typeface="Arial" panose="020B0604020202020204" pitchFamily="34" charset="0"/>
              </a:rPr>
              <a:t> position </a:t>
            </a:r>
            <a:r>
              <a:rPr lang="en-US" altLang="it-IT" sz="2400" dirty="0">
                <a:latin typeface="Arial" panose="020B0604020202020204" pitchFamily="34" charset="0"/>
                <a:cs typeface="Arial" panose="020B0604020202020204" pitchFamily="34" charset="0"/>
              </a:rPr>
              <a:t>code for the same aa. (Silent base changes)</a:t>
            </a:r>
          </a:p>
          <a:p>
            <a:pPr lvl="1">
              <a:buFontTx/>
              <a:buNone/>
            </a:pPr>
            <a:endParaRPr lang="en-US" altLang="it-IT"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1507">
                                            <p:txEl>
                                              <p:pRg st="2" end="2"/>
                                            </p:txEl>
                                          </p:spTgt>
                                        </p:tgtEl>
                                        <p:attrNameLst>
                                          <p:attrName>style.visibility</p:attrName>
                                        </p:attrNameLst>
                                      </p:cBhvr>
                                      <p:to>
                                        <p:strVal val="visible"/>
                                      </p:to>
                                    </p:set>
                                    <p:animEffect transition="in" filter="box(in)">
                                      <p:cBhvr>
                                        <p:cTn id="7" dur="500"/>
                                        <p:tgtEl>
                                          <p:spTgt spid="21507">
                                            <p:txEl>
                                              <p:pRg st="2" end="2"/>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21507">
                                            <p:txEl>
                                              <p:pRg st="3" end="3"/>
                                            </p:txEl>
                                          </p:spTgt>
                                        </p:tgtEl>
                                        <p:attrNameLst>
                                          <p:attrName>style.visibility</p:attrName>
                                        </p:attrNameLst>
                                      </p:cBhvr>
                                      <p:to>
                                        <p:strVal val="visible"/>
                                      </p:to>
                                    </p:set>
                                    <p:animEffect transition="in" filter="box(in)">
                                      <p:cBhvr>
                                        <p:cTn id="10" dur="500"/>
                                        <p:tgtEl>
                                          <p:spTgt spid="21507">
                                            <p:txEl>
                                              <p:pRg st="3" end="3"/>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21507">
                                            <p:txEl>
                                              <p:pRg st="4" end="4"/>
                                            </p:txEl>
                                          </p:spTgt>
                                        </p:tgtEl>
                                        <p:attrNameLst>
                                          <p:attrName>style.visibility</p:attrName>
                                        </p:attrNameLst>
                                      </p:cBhvr>
                                      <p:to>
                                        <p:strVal val="visible"/>
                                      </p:to>
                                    </p:set>
                                    <p:animEffect transition="in" filter="box(in)">
                                      <p:cBhvr>
                                        <p:cTn id="13" dur="500"/>
                                        <p:tgtEl>
                                          <p:spTgt spid="21507">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21507">
                                            <p:txEl>
                                              <p:pRg st="6" end="6"/>
                                            </p:txEl>
                                          </p:spTgt>
                                        </p:tgtEl>
                                        <p:attrNameLst>
                                          <p:attrName>style.visibility</p:attrName>
                                        </p:attrNameLst>
                                      </p:cBhvr>
                                      <p:to>
                                        <p:strVal val="visible"/>
                                      </p:to>
                                    </p:set>
                                    <p:animEffect transition="in" filter="box(in)">
                                      <p:cBhvr>
                                        <p:cTn id="18" dur="500"/>
                                        <p:tgtEl>
                                          <p:spTgt spid="21507">
                                            <p:txEl>
                                              <p:pRg st="6" end="6"/>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21507">
                                            <p:txEl>
                                              <p:pRg st="7" end="7"/>
                                            </p:txEl>
                                          </p:spTgt>
                                        </p:tgtEl>
                                        <p:attrNameLst>
                                          <p:attrName>style.visibility</p:attrName>
                                        </p:attrNameLst>
                                      </p:cBhvr>
                                      <p:to>
                                        <p:strVal val="visible"/>
                                      </p:to>
                                    </p:set>
                                    <p:animEffect transition="in" filter="box(in)">
                                      <p:cBhvr>
                                        <p:cTn id="21" dur="500"/>
                                        <p:tgtEl>
                                          <p:spTgt spid="2150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vale 36"/>
          <p:cNvSpPr>
            <a:spLocks noChangeArrowheads="1"/>
          </p:cNvSpPr>
          <p:nvPr/>
        </p:nvSpPr>
        <p:spPr bwMode="auto">
          <a:xfrm>
            <a:off x="698500" y="692150"/>
            <a:ext cx="719138" cy="504825"/>
          </a:xfrm>
          <a:prstGeom prst="ellipse">
            <a:avLst/>
          </a:prstGeom>
          <a:solidFill>
            <a:schemeClr val="accent1"/>
          </a:solidFill>
          <a:ln w="9525" algn="ctr">
            <a:solidFill>
              <a:schemeClr val="tx1"/>
            </a:solidFill>
            <a:rou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a:latin typeface="Comic Sans MS" panose="030F0702030302020204" pitchFamily="66" charset="0"/>
            </a:endParaRPr>
          </a:p>
        </p:txBody>
      </p:sp>
      <p:sp>
        <p:nvSpPr>
          <p:cNvPr id="17424" name="Text Box 16"/>
          <p:cNvSpPr txBox="1">
            <a:spLocks noChangeArrowheads="1"/>
          </p:cNvSpPr>
          <p:nvPr/>
        </p:nvSpPr>
        <p:spPr bwMode="auto">
          <a:xfrm>
            <a:off x="34925" y="746125"/>
            <a:ext cx="875474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he-IL" sz="2000" b="1" dirty="0">
                <a:latin typeface="Cambria" panose="02040503050406030204" pitchFamily="18" charset="0"/>
              </a:rPr>
              <a:t>             AUG     CC</a:t>
            </a:r>
            <a:r>
              <a:rPr lang="it-IT" altLang="en-US" sz="2000" b="1" dirty="0">
                <a:latin typeface="Cambria" panose="02040503050406030204" pitchFamily="18" charset="0"/>
              </a:rPr>
              <a:t>A</a:t>
            </a:r>
            <a:r>
              <a:rPr lang="en-US" altLang="he-IL" sz="2000" b="1" dirty="0">
                <a:latin typeface="Cambria" panose="02040503050406030204" pitchFamily="18" charset="0"/>
              </a:rPr>
              <a:t>   AG</a:t>
            </a:r>
            <a:r>
              <a:rPr lang="it-IT" altLang="en-US" sz="2000" b="1" dirty="0">
                <a:latin typeface="Cambria" panose="02040503050406030204" pitchFamily="18" charset="0"/>
              </a:rPr>
              <a:t>U</a:t>
            </a:r>
            <a:r>
              <a:rPr lang="en-US" altLang="he-IL" sz="2000" b="1" dirty="0">
                <a:latin typeface="Cambria" panose="02040503050406030204" pitchFamily="18" charset="0"/>
              </a:rPr>
              <a:t>   GU</a:t>
            </a:r>
            <a:r>
              <a:rPr lang="it-IT" altLang="en-US" sz="2000" b="1" dirty="0">
                <a:latin typeface="Cambria" panose="02040503050406030204" pitchFamily="18" charset="0"/>
              </a:rPr>
              <a:t>A</a:t>
            </a:r>
            <a:r>
              <a:rPr lang="en-US" altLang="he-IL" sz="2000" b="1" dirty="0">
                <a:latin typeface="Cambria" panose="02040503050406030204" pitchFamily="18" charset="0"/>
              </a:rPr>
              <a:t>   ACC    UCA    GCG   UUA   CCA   UCU   UAA   CCG </a:t>
            </a:r>
          </a:p>
        </p:txBody>
      </p:sp>
      <p:grpSp>
        <p:nvGrpSpPr>
          <p:cNvPr id="22536" name="Group 30"/>
          <p:cNvGrpSpPr/>
          <p:nvPr/>
        </p:nvGrpSpPr>
        <p:grpSpPr bwMode="auto">
          <a:xfrm>
            <a:off x="2039938" y="1450975"/>
            <a:ext cx="4589462" cy="5254625"/>
            <a:chOff x="444" y="50"/>
            <a:chExt cx="2891" cy="3310"/>
          </a:xfrm>
        </p:grpSpPr>
        <p:sp>
          <p:nvSpPr>
            <p:cNvPr id="22559" name="Line 14"/>
            <p:cNvSpPr>
              <a:spLocks noChangeShapeType="1"/>
            </p:cNvSpPr>
            <p:nvPr/>
          </p:nvSpPr>
          <p:spPr bwMode="auto">
            <a:xfrm>
              <a:off x="445" y="3360"/>
              <a:ext cx="2819" cy="0"/>
            </a:xfrm>
            <a:prstGeom prst="line">
              <a:avLst/>
            </a:prstGeom>
            <a:noFill/>
            <a:ln w="9525">
              <a:solidFill>
                <a:srgbClr val="FF0000"/>
              </a:solidFill>
              <a:round/>
            </a:ln>
            <a:extLst>
              <a:ext uri="{909E8E84-426E-40DD-AFC4-6F175D3DCCD1}">
                <a14:hiddenFill xmlns:a14="http://schemas.microsoft.com/office/drawing/2010/main">
                  <a:noFill/>
                </a14:hiddenFill>
              </a:ext>
            </a:extLst>
          </p:spPr>
          <p:txBody>
            <a:bodyPr wrap="none" anchor="ctr"/>
            <a:lstStyle/>
            <a:p>
              <a:endParaRPr lang="it-IT"/>
            </a:p>
          </p:txBody>
        </p:sp>
        <p:sp>
          <p:nvSpPr>
            <p:cNvPr id="22560" name="Line 9"/>
            <p:cNvSpPr>
              <a:spLocks noChangeShapeType="1"/>
            </p:cNvSpPr>
            <p:nvPr/>
          </p:nvSpPr>
          <p:spPr bwMode="auto">
            <a:xfrm>
              <a:off x="445" y="336"/>
              <a:ext cx="2819" cy="0"/>
            </a:xfrm>
            <a:prstGeom prst="line">
              <a:avLst/>
            </a:prstGeom>
            <a:noFill/>
            <a:ln w="9525">
              <a:solidFill>
                <a:srgbClr val="FF0000"/>
              </a:solidFill>
              <a:round/>
            </a:ln>
            <a:extLst>
              <a:ext uri="{909E8E84-426E-40DD-AFC4-6F175D3DCCD1}">
                <a14:hiddenFill xmlns:a14="http://schemas.microsoft.com/office/drawing/2010/main">
                  <a:noFill/>
                </a14:hiddenFill>
              </a:ext>
            </a:extLst>
          </p:spPr>
          <p:txBody>
            <a:bodyPr wrap="none" anchor="ctr"/>
            <a:lstStyle/>
            <a:p>
              <a:endParaRPr lang="it-IT"/>
            </a:p>
          </p:txBody>
        </p:sp>
        <p:sp>
          <p:nvSpPr>
            <p:cNvPr id="22561" name="Line 11"/>
            <p:cNvSpPr>
              <a:spLocks noChangeShapeType="1"/>
            </p:cNvSpPr>
            <p:nvPr/>
          </p:nvSpPr>
          <p:spPr bwMode="auto">
            <a:xfrm>
              <a:off x="445" y="1056"/>
              <a:ext cx="2819" cy="0"/>
            </a:xfrm>
            <a:prstGeom prst="line">
              <a:avLst/>
            </a:prstGeom>
            <a:noFill/>
            <a:ln w="9525">
              <a:solidFill>
                <a:srgbClr val="FF0000"/>
              </a:solidFill>
              <a:round/>
            </a:ln>
            <a:extLst>
              <a:ext uri="{909E8E84-426E-40DD-AFC4-6F175D3DCCD1}">
                <a14:hiddenFill xmlns:a14="http://schemas.microsoft.com/office/drawing/2010/main">
                  <a:noFill/>
                </a14:hiddenFill>
              </a:ext>
            </a:extLst>
          </p:spPr>
          <p:txBody>
            <a:bodyPr wrap="none" anchor="ctr"/>
            <a:lstStyle/>
            <a:p>
              <a:endParaRPr lang="it-IT"/>
            </a:p>
          </p:txBody>
        </p:sp>
        <p:sp>
          <p:nvSpPr>
            <p:cNvPr id="22562" name="Line 12"/>
            <p:cNvSpPr>
              <a:spLocks noChangeShapeType="1"/>
            </p:cNvSpPr>
            <p:nvPr/>
          </p:nvSpPr>
          <p:spPr bwMode="auto">
            <a:xfrm>
              <a:off x="444" y="1824"/>
              <a:ext cx="2820" cy="0"/>
            </a:xfrm>
            <a:prstGeom prst="line">
              <a:avLst/>
            </a:prstGeom>
            <a:noFill/>
            <a:ln w="9525">
              <a:solidFill>
                <a:srgbClr val="FF0000"/>
              </a:solidFill>
              <a:round/>
            </a:ln>
            <a:extLst>
              <a:ext uri="{909E8E84-426E-40DD-AFC4-6F175D3DCCD1}">
                <a14:hiddenFill xmlns:a14="http://schemas.microsoft.com/office/drawing/2010/main">
                  <a:noFill/>
                </a14:hiddenFill>
              </a:ext>
            </a:extLst>
          </p:spPr>
          <p:txBody>
            <a:bodyPr wrap="none" anchor="ctr"/>
            <a:lstStyle/>
            <a:p>
              <a:endParaRPr lang="it-IT"/>
            </a:p>
          </p:txBody>
        </p:sp>
        <p:sp>
          <p:nvSpPr>
            <p:cNvPr id="22563" name="Line 13"/>
            <p:cNvSpPr>
              <a:spLocks noChangeShapeType="1"/>
            </p:cNvSpPr>
            <p:nvPr/>
          </p:nvSpPr>
          <p:spPr bwMode="auto">
            <a:xfrm>
              <a:off x="492" y="2592"/>
              <a:ext cx="2820" cy="0"/>
            </a:xfrm>
            <a:prstGeom prst="line">
              <a:avLst/>
            </a:prstGeom>
            <a:noFill/>
            <a:ln w="9525">
              <a:solidFill>
                <a:srgbClr val="FF0000"/>
              </a:solidFill>
              <a:round/>
            </a:ln>
            <a:extLst>
              <a:ext uri="{909E8E84-426E-40DD-AFC4-6F175D3DCCD1}">
                <a14:hiddenFill xmlns:a14="http://schemas.microsoft.com/office/drawing/2010/main">
                  <a:noFill/>
                </a14:hiddenFill>
              </a:ext>
            </a:extLst>
          </p:spPr>
          <p:txBody>
            <a:bodyPr wrap="none" anchor="ctr"/>
            <a:lstStyle/>
            <a:p>
              <a:endParaRPr lang="it-IT"/>
            </a:p>
          </p:txBody>
        </p:sp>
        <p:sp>
          <p:nvSpPr>
            <p:cNvPr id="22564" name="Text Box 2"/>
            <p:cNvSpPr txBox="1">
              <a:spLocks noChangeArrowheads="1"/>
            </p:cNvSpPr>
            <p:nvPr/>
          </p:nvSpPr>
          <p:spPr bwMode="auto">
            <a:xfrm>
              <a:off x="821" y="338"/>
              <a:ext cx="2514" cy="2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he-IL" sz="1600" b="1" dirty="0" err="1">
                  <a:latin typeface="Cambria" panose="02040503050406030204" pitchFamily="18" charset="0"/>
                </a:rPr>
                <a:t>Phe</a:t>
              </a:r>
              <a:r>
                <a:rPr lang="en-US" altLang="he-IL" sz="1600" b="1" dirty="0">
                  <a:latin typeface="Cambria" panose="02040503050406030204" pitchFamily="18" charset="0"/>
                </a:rPr>
                <a:t>	Ser	Tyr	</a:t>
              </a:r>
              <a:r>
                <a:rPr lang="en-US" altLang="he-IL" sz="1600" b="1" dirty="0" err="1">
                  <a:latin typeface="Cambria" panose="02040503050406030204" pitchFamily="18" charset="0"/>
                </a:rPr>
                <a:t>Cys</a:t>
              </a:r>
              <a:r>
                <a:rPr lang="en-US" altLang="he-IL" sz="1600" b="1" dirty="0">
                  <a:latin typeface="Cambria" panose="02040503050406030204" pitchFamily="18" charset="0"/>
                </a:rPr>
                <a:t>	</a:t>
              </a:r>
              <a:r>
                <a:rPr lang="en-US" altLang="he-IL" sz="1600" b="1" dirty="0">
                  <a:solidFill>
                    <a:srgbClr val="FF0000"/>
                  </a:solidFill>
                  <a:latin typeface="Cambria" panose="02040503050406030204" pitchFamily="18" charset="0"/>
                </a:rPr>
                <a:t>U</a:t>
              </a:r>
              <a:endParaRPr lang="en-US" altLang="he-IL" sz="1600" b="1" dirty="0">
                <a:latin typeface="Cambria" panose="02040503050406030204" pitchFamily="18" charset="0"/>
              </a:endParaRPr>
            </a:p>
            <a:p>
              <a:pPr>
                <a:spcBef>
                  <a:spcPct val="0"/>
                </a:spcBef>
                <a:buFontTx/>
                <a:buNone/>
              </a:pPr>
              <a:r>
                <a:rPr lang="en-US" altLang="he-IL" sz="1600" b="1" dirty="0" err="1">
                  <a:latin typeface="Cambria" panose="02040503050406030204" pitchFamily="18" charset="0"/>
                </a:rPr>
                <a:t>Phe</a:t>
              </a:r>
              <a:r>
                <a:rPr lang="en-US" altLang="he-IL" sz="1600" b="1" dirty="0">
                  <a:latin typeface="Cambria" panose="02040503050406030204" pitchFamily="18" charset="0"/>
                </a:rPr>
                <a:t>	Ser	Tyr	</a:t>
              </a:r>
              <a:r>
                <a:rPr lang="en-US" altLang="he-IL" sz="1600" b="1" dirty="0" err="1">
                  <a:latin typeface="Cambria" panose="02040503050406030204" pitchFamily="18" charset="0"/>
                </a:rPr>
                <a:t>Cys</a:t>
              </a:r>
              <a:r>
                <a:rPr lang="en-US" altLang="he-IL" sz="1600" b="1" dirty="0">
                  <a:latin typeface="Cambria" panose="02040503050406030204" pitchFamily="18" charset="0"/>
                </a:rPr>
                <a:t>	</a:t>
              </a:r>
              <a:r>
                <a:rPr lang="en-US" altLang="he-IL" sz="1600" b="1" dirty="0">
                  <a:solidFill>
                    <a:srgbClr val="FF0000"/>
                  </a:solidFill>
                  <a:latin typeface="Cambria" panose="02040503050406030204" pitchFamily="18" charset="0"/>
                </a:rPr>
                <a:t>C</a:t>
              </a:r>
              <a:endParaRPr lang="en-US" altLang="he-IL" sz="1600" b="1" dirty="0">
                <a:latin typeface="Cambria" panose="02040503050406030204" pitchFamily="18" charset="0"/>
              </a:endParaRPr>
            </a:p>
            <a:p>
              <a:pPr>
                <a:spcBef>
                  <a:spcPct val="0"/>
                </a:spcBef>
                <a:buFontTx/>
                <a:buNone/>
              </a:pPr>
              <a:r>
                <a:rPr lang="en-US" altLang="he-IL" sz="1600" b="1" dirty="0">
                  <a:latin typeface="Cambria" panose="02040503050406030204" pitchFamily="18" charset="0"/>
                </a:rPr>
                <a:t>Leu	Ser	STOP	STOP	</a:t>
              </a:r>
              <a:r>
                <a:rPr lang="en-US" altLang="he-IL" sz="1600" b="1" dirty="0">
                  <a:solidFill>
                    <a:srgbClr val="FF0000"/>
                  </a:solidFill>
                  <a:latin typeface="Cambria" panose="02040503050406030204" pitchFamily="18" charset="0"/>
                </a:rPr>
                <a:t>A</a:t>
              </a:r>
              <a:endParaRPr lang="en-US" altLang="he-IL" sz="1600" b="1" dirty="0">
                <a:latin typeface="Cambria" panose="02040503050406030204" pitchFamily="18" charset="0"/>
              </a:endParaRPr>
            </a:p>
            <a:p>
              <a:pPr>
                <a:spcBef>
                  <a:spcPct val="0"/>
                </a:spcBef>
                <a:buFontTx/>
                <a:buNone/>
              </a:pPr>
              <a:r>
                <a:rPr lang="en-US" altLang="he-IL" sz="1600" b="1" dirty="0">
                  <a:latin typeface="Cambria" panose="02040503050406030204" pitchFamily="18" charset="0"/>
                </a:rPr>
                <a:t>Leu	Ser	STOP	</a:t>
              </a:r>
              <a:r>
                <a:rPr lang="en-US" altLang="he-IL" sz="1600" b="1" dirty="0" err="1">
                  <a:latin typeface="Cambria" panose="02040503050406030204" pitchFamily="18" charset="0"/>
                </a:rPr>
                <a:t>Trp</a:t>
              </a:r>
              <a:r>
                <a:rPr lang="en-US" altLang="he-IL" sz="1600" b="1" dirty="0">
                  <a:latin typeface="Cambria" panose="02040503050406030204" pitchFamily="18" charset="0"/>
                </a:rPr>
                <a:t>	</a:t>
              </a:r>
              <a:r>
                <a:rPr lang="en-US" altLang="he-IL" sz="1600" b="1" dirty="0">
                  <a:solidFill>
                    <a:srgbClr val="FF0000"/>
                  </a:solidFill>
                  <a:latin typeface="Cambria" panose="02040503050406030204" pitchFamily="18" charset="0"/>
                </a:rPr>
                <a:t>G</a:t>
              </a:r>
              <a:endParaRPr lang="en-US" altLang="he-IL" sz="1600" b="1" dirty="0">
                <a:latin typeface="Cambria" panose="02040503050406030204" pitchFamily="18" charset="0"/>
              </a:endParaRPr>
            </a:p>
            <a:p>
              <a:pPr>
                <a:spcBef>
                  <a:spcPct val="0"/>
                </a:spcBef>
                <a:buFontTx/>
                <a:buNone/>
              </a:pPr>
              <a:endParaRPr lang="en-US" altLang="he-IL" sz="1600" b="1" dirty="0">
                <a:latin typeface="Cambria" panose="02040503050406030204" pitchFamily="18" charset="0"/>
              </a:endParaRPr>
            </a:p>
            <a:p>
              <a:pPr>
                <a:spcBef>
                  <a:spcPct val="0"/>
                </a:spcBef>
                <a:buFontTx/>
                <a:buNone/>
              </a:pPr>
              <a:r>
                <a:rPr lang="en-US" altLang="he-IL" sz="1600" b="1" dirty="0">
                  <a:latin typeface="Cambria" panose="02040503050406030204" pitchFamily="18" charset="0"/>
                </a:rPr>
                <a:t>Leu	Pro	His	Arg	</a:t>
              </a:r>
              <a:r>
                <a:rPr lang="en-US" altLang="he-IL" sz="1600" b="1" dirty="0">
                  <a:solidFill>
                    <a:srgbClr val="FF0000"/>
                  </a:solidFill>
                  <a:latin typeface="Cambria" panose="02040503050406030204" pitchFamily="18" charset="0"/>
                </a:rPr>
                <a:t>U</a:t>
              </a:r>
              <a:endParaRPr lang="en-US" altLang="he-IL" sz="1600" b="1" dirty="0">
                <a:latin typeface="Cambria" panose="02040503050406030204" pitchFamily="18" charset="0"/>
              </a:endParaRPr>
            </a:p>
            <a:p>
              <a:pPr>
                <a:spcBef>
                  <a:spcPct val="0"/>
                </a:spcBef>
                <a:buFontTx/>
                <a:buNone/>
              </a:pPr>
              <a:r>
                <a:rPr lang="en-US" altLang="he-IL" sz="1600" b="1" dirty="0">
                  <a:latin typeface="Cambria" panose="02040503050406030204" pitchFamily="18" charset="0"/>
                </a:rPr>
                <a:t>Leu	Pro	His	Arg	</a:t>
              </a:r>
              <a:r>
                <a:rPr lang="en-US" altLang="he-IL" sz="1600" b="1" dirty="0">
                  <a:solidFill>
                    <a:srgbClr val="FF0000"/>
                  </a:solidFill>
                  <a:latin typeface="Cambria" panose="02040503050406030204" pitchFamily="18" charset="0"/>
                </a:rPr>
                <a:t>C</a:t>
              </a:r>
            </a:p>
            <a:p>
              <a:pPr>
                <a:spcBef>
                  <a:spcPct val="0"/>
                </a:spcBef>
                <a:buFontTx/>
                <a:buNone/>
              </a:pPr>
              <a:r>
                <a:rPr lang="en-US" altLang="he-IL" sz="1600" b="1" dirty="0">
                  <a:latin typeface="Cambria" panose="02040503050406030204" pitchFamily="18" charset="0"/>
                </a:rPr>
                <a:t>Leu	Pro	Gln	Arg	</a:t>
              </a:r>
              <a:r>
                <a:rPr lang="en-US" altLang="he-IL" sz="1600" b="1" dirty="0">
                  <a:solidFill>
                    <a:srgbClr val="FF0000"/>
                  </a:solidFill>
                  <a:latin typeface="Cambria" panose="02040503050406030204" pitchFamily="18" charset="0"/>
                </a:rPr>
                <a:t>A</a:t>
              </a:r>
              <a:endParaRPr lang="en-US" altLang="he-IL" sz="1600" b="1" dirty="0">
                <a:latin typeface="Cambria" panose="02040503050406030204" pitchFamily="18" charset="0"/>
              </a:endParaRPr>
            </a:p>
            <a:p>
              <a:pPr>
                <a:spcBef>
                  <a:spcPct val="0"/>
                </a:spcBef>
                <a:buFontTx/>
                <a:buNone/>
              </a:pPr>
              <a:r>
                <a:rPr lang="en-US" altLang="he-IL" sz="1600" b="1" dirty="0">
                  <a:latin typeface="Cambria" panose="02040503050406030204" pitchFamily="18" charset="0"/>
                </a:rPr>
                <a:t>Leu	Pro	Gln	Arg	</a:t>
              </a:r>
              <a:r>
                <a:rPr lang="en-US" altLang="he-IL" sz="1600" b="1" dirty="0">
                  <a:solidFill>
                    <a:srgbClr val="FF0000"/>
                  </a:solidFill>
                  <a:latin typeface="Cambria" panose="02040503050406030204" pitchFamily="18" charset="0"/>
                </a:rPr>
                <a:t>G</a:t>
              </a:r>
              <a:endParaRPr lang="en-US" altLang="he-IL" sz="1600" b="1" dirty="0">
                <a:latin typeface="Cambria" panose="02040503050406030204" pitchFamily="18" charset="0"/>
              </a:endParaRPr>
            </a:p>
            <a:p>
              <a:pPr>
                <a:spcBef>
                  <a:spcPct val="0"/>
                </a:spcBef>
                <a:buFontTx/>
                <a:buNone/>
              </a:pPr>
              <a:endParaRPr lang="en-US" altLang="he-IL" sz="1600" b="1" dirty="0">
                <a:latin typeface="Cambria" panose="02040503050406030204" pitchFamily="18" charset="0"/>
              </a:endParaRPr>
            </a:p>
            <a:p>
              <a:pPr>
                <a:spcBef>
                  <a:spcPct val="0"/>
                </a:spcBef>
                <a:buFontTx/>
                <a:buNone/>
              </a:pPr>
              <a:r>
                <a:rPr lang="en-US" altLang="he-IL" sz="1600" b="1" dirty="0">
                  <a:latin typeface="Cambria" panose="02040503050406030204" pitchFamily="18" charset="0"/>
                </a:rPr>
                <a:t>Ile	</a:t>
              </a:r>
              <a:r>
                <a:rPr lang="en-US" altLang="he-IL" sz="1600" b="1" dirty="0" err="1">
                  <a:latin typeface="Cambria" panose="02040503050406030204" pitchFamily="18" charset="0"/>
                </a:rPr>
                <a:t>Thr</a:t>
              </a:r>
              <a:r>
                <a:rPr lang="en-US" altLang="he-IL" sz="1600" b="1" dirty="0">
                  <a:latin typeface="Cambria" panose="02040503050406030204" pitchFamily="18" charset="0"/>
                </a:rPr>
                <a:t>	</a:t>
              </a:r>
              <a:r>
                <a:rPr lang="en-US" altLang="he-IL" sz="1600" b="1" dirty="0" err="1">
                  <a:latin typeface="Cambria" panose="02040503050406030204" pitchFamily="18" charset="0"/>
                </a:rPr>
                <a:t>Asn</a:t>
              </a:r>
              <a:r>
                <a:rPr lang="en-US" altLang="he-IL" sz="1600" b="1" dirty="0">
                  <a:latin typeface="Cambria" panose="02040503050406030204" pitchFamily="18" charset="0"/>
                </a:rPr>
                <a:t>	Ser	</a:t>
              </a:r>
              <a:r>
                <a:rPr lang="en-US" altLang="he-IL" sz="1600" b="1" dirty="0">
                  <a:solidFill>
                    <a:srgbClr val="FF0000"/>
                  </a:solidFill>
                  <a:latin typeface="Cambria" panose="02040503050406030204" pitchFamily="18" charset="0"/>
                </a:rPr>
                <a:t>U</a:t>
              </a:r>
              <a:endParaRPr lang="en-US" altLang="he-IL" sz="1600" b="1" dirty="0">
                <a:latin typeface="Cambria" panose="02040503050406030204" pitchFamily="18" charset="0"/>
              </a:endParaRPr>
            </a:p>
            <a:p>
              <a:pPr>
                <a:spcBef>
                  <a:spcPct val="0"/>
                </a:spcBef>
                <a:buFontTx/>
                <a:buNone/>
              </a:pPr>
              <a:r>
                <a:rPr lang="en-US" altLang="he-IL" sz="1600" b="1" dirty="0">
                  <a:latin typeface="Cambria" panose="02040503050406030204" pitchFamily="18" charset="0"/>
                </a:rPr>
                <a:t>Ile	</a:t>
              </a:r>
              <a:r>
                <a:rPr lang="en-US" altLang="he-IL" sz="1600" b="1" dirty="0" err="1">
                  <a:latin typeface="Cambria" panose="02040503050406030204" pitchFamily="18" charset="0"/>
                </a:rPr>
                <a:t>Thr</a:t>
              </a:r>
              <a:r>
                <a:rPr lang="en-US" altLang="he-IL" sz="1600" b="1" dirty="0">
                  <a:latin typeface="Cambria" panose="02040503050406030204" pitchFamily="18" charset="0"/>
                </a:rPr>
                <a:t>	</a:t>
              </a:r>
              <a:r>
                <a:rPr lang="en-US" altLang="he-IL" sz="1600" b="1" dirty="0" err="1">
                  <a:latin typeface="Cambria" panose="02040503050406030204" pitchFamily="18" charset="0"/>
                </a:rPr>
                <a:t>Asn</a:t>
              </a:r>
              <a:r>
                <a:rPr lang="en-US" altLang="he-IL" sz="1600" b="1" dirty="0">
                  <a:latin typeface="Cambria" panose="02040503050406030204" pitchFamily="18" charset="0"/>
                </a:rPr>
                <a:t>	Ser	</a:t>
              </a:r>
              <a:r>
                <a:rPr lang="en-US" altLang="he-IL" sz="1600" b="1" dirty="0">
                  <a:solidFill>
                    <a:srgbClr val="FF0000"/>
                  </a:solidFill>
                  <a:latin typeface="Cambria" panose="02040503050406030204" pitchFamily="18" charset="0"/>
                </a:rPr>
                <a:t>C</a:t>
              </a:r>
              <a:endParaRPr lang="en-US" altLang="he-IL" sz="1600" b="1" dirty="0">
                <a:latin typeface="Cambria" panose="02040503050406030204" pitchFamily="18" charset="0"/>
              </a:endParaRPr>
            </a:p>
            <a:p>
              <a:pPr>
                <a:spcBef>
                  <a:spcPct val="0"/>
                </a:spcBef>
                <a:buFontTx/>
                <a:buNone/>
              </a:pPr>
              <a:r>
                <a:rPr lang="en-US" altLang="he-IL" sz="1600" b="1" dirty="0">
                  <a:latin typeface="Cambria" panose="02040503050406030204" pitchFamily="18" charset="0"/>
                </a:rPr>
                <a:t>Ile	</a:t>
              </a:r>
              <a:r>
                <a:rPr lang="en-US" altLang="he-IL" sz="1600" b="1" dirty="0" err="1">
                  <a:latin typeface="Cambria" panose="02040503050406030204" pitchFamily="18" charset="0"/>
                </a:rPr>
                <a:t>Thr</a:t>
              </a:r>
              <a:r>
                <a:rPr lang="en-US" altLang="he-IL" sz="1600" b="1" dirty="0">
                  <a:latin typeface="Cambria" panose="02040503050406030204" pitchFamily="18" charset="0"/>
                </a:rPr>
                <a:t>	Lys	Arg	</a:t>
              </a:r>
              <a:r>
                <a:rPr lang="en-US" altLang="he-IL" sz="1600" b="1" dirty="0">
                  <a:solidFill>
                    <a:srgbClr val="FF0000"/>
                  </a:solidFill>
                  <a:latin typeface="Cambria" panose="02040503050406030204" pitchFamily="18" charset="0"/>
                </a:rPr>
                <a:t>A</a:t>
              </a:r>
            </a:p>
            <a:p>
              <a:pPr>
                <a:spcBef>
                  <a:spcPct val="0"/>
                </a:spcBef>
                <a:buFontTx/>
                <a:buNone/>
              </a:pPr>
              <a:r>
                <a:rPr lang="en-US" altLang="he-IL" sz="1600" b="1" dirty="0">
                  <a:latin typeface="Cambria" panose="02040503050406030204" pitchFamily="18" charset="0"/>
                </a:rPr>
                <a:t>Met	</a:t>
              </a:r>
              <a:r>
                <a:rPr lang="en-US" altLang="he-IL" sz="1600" b="1" dirty="0" err="1">
                  <a:latin typeface="Cambria" panose="02040503050406030204" pitchFamily="18" charset="0"/>
                </a:rPr>
                <a:t>Thr</a:t>
              </a:r>
              <a:r>
                <a:rPr lang="en-US" altLang="he-IL" sz="1600" b="1" dirty="0">
                  <a:latin typeface="Cambria" panose="02040503050406030204" pitchFamily="18" charset="0"/>
                </a:rPr>
                <a:t>	Lys	Arg	</a:t>
              </a:r>
              <a:r>
                <a:rPr lang="en-US" altLang="he-IL" sz="1600" b="1" dirty="0">
                  <a:solidFill>
                    <a:srgbClr val="FF0000"/>
                  </a:solidFill>
                  <a:latin typeface="Cambria" panose="02040503050406030204" pitchFamily="18" charset="0"/>
                </a:rPr>
                <a:t>G</a:t>
              </a:r>
              <a:endParaRPr lang="en-US" altLang="he-IL" sz="1600" b="1" dirty="0">
                <a:latin typeface="Cambria" panose="02040503050406030204" pitchFamily="18" charset="0"/>
              </a:endParaRPr>
            </a:p>
            <a:p>
              <a:pPr>
                <a:spcBef>
                  <a:spcPct val="0"/>
                </a:spcBef>
                <a:buFontTx/>
                <a:buNone/>
              </a:pPr>
              <a:endParaRPr lang="en-US" altLang="he-IL" sz="1600" b="1" dirty="0">
                <a:latin typeface="Cambria" panose="02040503050406030204" pitchFamily="18" charset="0"/>
              </a:endParaRPr>
            </a:p>
            <a:p>
              <a:pPr>
                <a:spcBef>
                  <a:spcPct val="0"/>
                </a:spcBef>
                <a:buFontTx/>
                <a:buNone/>
              </a:pPr>
              <a:r>
                <a:rPr lang="en-US" altLang="he-IL" sz="1600" b="1" dirty="0">
                  <a:latin typeface="Cambria" panose="02040503050406030204" pitchFamily="18" charset="0"/>
                </a:rPr>
                <a:t>Val	Ala	Asp	</a:t>
              </a:r>
              <a:r>
                <a:rPr lang="en-US" altLang="he-IL" sz="1600" b="1" dirty="0" err="1">
                  <a:latin typeface="Cambria" panose="02040503050406030204" pitchFamily="18" charset="0"/>
                </a:rPr>
                <a:t>Gly</a:t>
              </a:r>
              <a:r>
                <a:rPr lang="en-US" altLang="he-IL" sz="1600" b="1" dirty="0">
                  <a:latin typeface="Cambria" panose="02040503050406030204" pitchFamily="18" charset="0"/>
                </a:rPr>
                <a:t>	</a:t>
              </a:r>
              <a:r>
                <a:rPr lang="en-US" altLang="he-IL" sz="1600" b="1" dirty="0">
                  <a:solidFill>
                    <a:srgbClr val="FF0000"/>
                  </a:solidFill>
                  <a:latin typeface="Cambria" panose="02040503050406030204" pitchFamily="18" charset="0"/>
                </a:rPr>
                <a:t>U</a:t>
              </a:r>
              <a:endParaRPr lang="en-US" altLang="he-IL" sz="1600" b="1" dirty="0">
                <a:latin typeface="Cambria" panose="02040503050406030204" pitchFamily="18" charset="0"/>
              </a:endParaRPr>
            </a:p>
            <a:p>
              <a:pPr>
                <a:spcBef>
                  <a:spcPct val="0"/>
                </a:spcBef>
                <a:buFontTx/>
                <a:buNone/>
              </a:pPr>
              <a:r>
                <a:rPr lang="en-US" altLang="he-IL" sz="1600" b="1" dirty="0">
                  <a:latin typeface="Cambria" panose="02040503050406030204" pitchFamily="18" charset="0"/>
                </a:rPr>
                <a:t>Val	Ala	Asp	</a:t>
              </a:r>
              <a:r>
                <a:rPr lang="en-US" altLang="he-IL" sz="1600" b="1" dirty="0" err="1">
                  <a:latin typeface="Cambria" panose="02040503050406030204" pitchFamily="18" charset="0"/>
                </a:rPr>
                <a:t>Gly</a:t>
              </a:r>
              <a:r>
                <a:rPr lang="en-US" altLang="he-IL" sz="1600" b="1" dirty="0">
                  <a:latin typeface="Cambria" panose="02040503050406030204" pitchFamily="18" charset="0"/>
                </a:rPr>
                <a:t>	</a:t>
              </a:r>
              <a:r>
                <a:rPr lang="en-US" altLang="he-IL" sz="1600" b="1" dirty="0">
                  <a:solidFill>
                    <a:srgbClr val="FF0000"/>
                  </a:solidFill>
                  <a:latin typeface="Cambria" panose="02040503050406030204" pitchFamily="18" charset="0"/>
                </a:rPr>
                <a:t>C</a:t>
              </a:r>
              <a:endParaRPr lang="en-US" altLang="he-IL" sz="1600" b="1" dirty="0">
                <a:latin typeface="Cambria" panose="02040503050406030204" pitchFamily="18" charset="0"/>
              </a:endParaRPr>
            </a:p>
            <a:p>
              <a:pPr>
                <a:spcBef>
                  <a:spcPct val="0"/>
                </a:spcBef>
                <a:buFontTx/>
                <a:buNone/>
              </a:pPr>
              <a:r>
                <a:rPr lang="en-US" altLang="he-IL" sz="1600" b="1" dirty="0">
                  <a:latin typeface="Cambria" panose="02040503050406030204" pitchFamily="18" charset="0"/>
                </a:rPr>
                <a:t>Val	Ala	Glu	</a:t>
              </a:r>
              <a:r>
                <a:rPr lang="en-US" altLang="he-IL" sz="1600" b="1" dirty="0" err="1">
                  <a:latin typeface="Cambria" panose="02040503050406030204" pitchFamily="18" charset="0"/>
                </a:rPr>
                <a:t>Gly</a:t>
              </a:r>
              <a:r>
                <a:rPr lang="en-US" altLang="he-IL" sz="1600" b="1" dirty="0">
                  <a:latin typeface="Cambria" panose="02040503050406030204" pitchFamily="18" charset="0"/>
                </a:rPr>
                <a:t>	</a:t>
              </a:r>
              <a:r>
                <a:rPr lang="en-US" altLang="he-IL" sz="1600" b="1" dirty="0">
                  <a:solidFill>
                    <a:srgbClr val="FF0000"/>
                  </a:solidFill>
                  <a:latin typeface="Cambria" panose="02040503050406030204" pitchFamily="18" charset="0"/>
                </a:rPr>
                <a:t>A</a:t>
              </a:r>
              <a:endParaRPr lang="en-US" altLang="he-IL" sz="1600" b="1" dirty="0">
                <a:latin typeface="Cambria" panose="02040503050406030204" pitchFamily="18" charset="0"/>
              </a:endParaRPr>
            </a:p>
            <a:p>
              <a:pPr>
                <a:spcBef>
                  <a:spcPct val="0"/>
                </a:spcBef>
                <a:buFontTx/>
                <a:buNone/>
              </a:pPr>
              <a:r>
                <a:rPr lang="en-US" altLang="he-IL" sz="1600" b="1" dirty="0">
                  <a:latin typeface="Cambria" panose="02040503050406030204" pitchFamily="18" charset="0"/>
                </a:rPr>
                <a:t>Val	Ala	Glu	</a:t>
              </a:r>
              <a:r>
                <a:rPr lang="en-US" altLang="he-IL" sz="1600" b="1" dirty="0" err="1">
                  <a:latin typeface="Cambria" panose="02040503050406030204" pitchFamily="18" charset="0"/>
                </a:rPr>
                <a:t>Gly</a:t>
              </a:r>
              <a:r>
                <a:rPr lang="en-US" altLang="he-IL" sz="1600" b="1" dirty="0">
                  <a:latin typeface="Cambria" panose="02040503050406030204" pitchFamily="18" charset="0"/>
                </a:rPr>
                <a:t>	</a:t>
              </a:r>
              <a:r>
                <a:rPr lang="en-US" altLang="he-IL" sz="1600" b="1" dirty="0">
                  <a:solidFill>
                    <a:srgbClr val="FF0000"/>
                  </a:solidFill>
                  <a:latin typeface="Cambria" panose="02040503050406030204" pitchFamily="18" charset="0"/>
                </a:rPr>
                <a:t>G</a:t>
              </a:r>
              <a:endParaRPr lang="en-US" altLang="he-IL" sz="1600" b="1" dirty="0">
                <a:latin typeface="Cambria" panose="02040503050406030204" pitchFamily="18" charset="0"/>
              </a:endParaRPr>
            </a:p>
          </p:txBody>
        </p:sp>
        <p:sp>
          <p:nvSpPr>
            <p:cNvPr id="22565" name="Text Box 4"/>
            <p:cNvSpPr txBox="1">
              <a:spLocks noChangeArrowheads="1"/>
            </p:cNvSpPr>
            <p:nvPr/>
          </p:nvSpPr>
          <p:spPr bwMode="auto">
            <a:xfrm>
              <a:off x="459" y="440"/>
              <a:ext cx="334" cy="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he-IL" sz="4000" b="1">
                  <a:solidFill>
                    <a:srgbClr val="FF0000"/>
                  </a:solidFill>
                  <a:latin typeface="Cambria" panose="02040503050406030204" pitchFamily="18" charset="0"/>
                </a:rPr>
                <a:t>U</a:t>
              </a:r>
            </a:p>
            <a:p>
              <a:pPr>
                <a:spcBef>
                  <a:spcPct val="0"/>
                </a:spcBef>
                <a:buFontTx/>
                <a:buNone/>
              </a:pPr>
              <a:endParaRPr lang="en-US" altLang="he-IL" sz="4000" b="1">
                <a:solidFill>
                  <a:srgbClr val="FF0000"/>
                </a:solidFill>
                <a:latin typeface="Cambria" panose="02040503050406030204" pitchFamily="18" charset="0"/>
              </a:endParaRPr>
            </a:p>
            <a:p>
              <a:pPr>
                <a:spcBef>
                  <a:spcPct val="0"/>
                </a:spcBef>
                <a:buFontTx/>
                <a:buNone/>
              </a:pPr>
              <a:r>
                <a:rPr lang="en-US" altLang="he-IL" sz="4000" b="1">
                  <a:solidFill>
                    <a:srgbClr val="FF0000"/>
                  </a:solidFill>
                  <a:latin typeface="Cambria" panose="02040503050406030204" pitchFamily="18" charset="0"/>
                </a:rPr>
                <a:t>C</a:t>
              </a:r>
            </a:p>
            <a:p>
              <a:pPr>
                <a:spcBef>
                  <a:spcPct val="0"/>
                </a:spcBef>
                <a:buFontTx/>
                <a:buNone/>
              </a:pPr>
              <a:endParaRPr lang="en-US" altLang="he-IL" sz="4000" b="1">
                <a:solidFill>
                  <a:srgbClr val="FF0000"/>
                </a:solidFill>
                <a:latin typeface="Cambria" panose="02040503050406030204" pitchFamily="18" charset="0"/>
              </a:endParaRPr>
            </a:p>
            <a:p>
              <a:pPr>
                <a:spcBef>
                  <a:spcPct val="0"/>
                </a:spcBef>
                <a:buFontTx/>
                <a:buNone/>
              </a:pPr>
              <a:r>
                <a:rPr lang="en-US" altLang="he-IL" sz="4000" b="1">
                  <a:solidFill>
                    <a:srgbClr val="FF0000"/>
                  </a:solidFill>
                  <a:latin typeface="Cambria" panose="02040503050406030204" pitchFamily="18" charset="0"/>
                </a:rPr>
                <a:t>A</a:t>
              </a:r>
            </a:p>
            <a:p>
              <a:pPr>
                <a:spcBef>
                  <a:spcPct val="0"/>
                </a:spcBef>
                <a:buFontTx/>
                <a:buNone/>
              </a:pPr>
              <a:endParaRPr lang="en-US" altLang="he-IL" sz="4000" b="1">
                <a:solidFill>
                  <a:srgbClr val="FF0000"/>
                </a:solidFill>
                <a:latin typeface="Cambria" panose="02040503050406030204" pitchFamily="18" charset="0"/>
              </a:endParaRPr>
            </a:p>
            <a:p>
              <a:pPr>
                <a:spcBef>
                  <a:spcPct val="0"/>
                </a:spcBef>
                <a:buFontTx/>
                <a:buNone/>
              </a:pPr>
              <a:r>
                <a:rPr lang="en-US" altLang="he-IL" sz="4000" b="1">
                  <a:solidFill>
                    <a:srgbClr val="FF0000"/>
                  </a:solidFill>
                  <a:latin typeface="Cambria" panose="02040503050406030204" pitchFamily="18" charset="0"/>
                </a:rPr>
                <a:t>G</a:t>
              </a:r>
            </a:p>
          </p:txBody>
        </p:sp>
        <p:sp>
          <p:nvSpPr>
            <p:cNvPr id="22566" name="Text Box 5"/>
            <p:cNvSpPr txBox="1">
              <a:spLocks noChangeArrowheads="1"/>
            </p:cNvSpPr>
            <p:nvPr/>
          </p:nvSpPr>
          <p:spPr bwMode="auto">
            <a:xfrm>
              <a:off x="827" y="50"/>
              <a:ext cx="242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he-IL" sz="2400" b="1" dirty="0">
                  <a:solidFill>
                    <a:srgbClr val="FF0000"/>
                  </a:solidFill>
                  <a:latin typeface="Cambria" panose="02040503050406030204" pitchFamily="18" charset="0"/>
                </a:rPr>
                <a:t>U	 C	 A	 G	</a:t>
              </a:r>
            </a:p>
          </p:txBody>
        </p:sp>
        <p:sp>
          <p:nvSpPr>
            <p:cNvPr id="22567" name="Line 10"/>
            <p:cNvSpPr>
              <a:spLocks noChangeShapeType="1"/>
            </p:cNvSpPr>
            <p:nvPr/>
          </p:nvSpPr>
          <p:spPr bwMode="auto">
            <a:xfrm>
              <a:off x="816" y="96"/>
              <a:ext cx="0" cy="3264"/>
            </a:xfrm>
            <a:prstGeom prst="line">
              <a:avLst/>
            </a:prstGeom>
            <a:noFill/>
            <a:ln w="9525">
              <a:solidFill>
                <a:srgbClr val="FF0000"/>
              </a:solidFill>
              <a:round/>
            </a:ln>
            <a:extLst>
              <a:ext uri="{909E8E84-426E-40DD-AFC4-6F175D3DCCD1}">
                <a14:hiddenFill xmlns:a14="http://schemas.microsoft.com/office/drawing/2010/main">
                  <a:noFill/>
                </a14:hiddenFill>
              </a:ext>
            </a:extLst>
          </p:spPr>
          <p:txBody>
            <a:bodyPr wrap="none" anchor="ctr"/>
            <a:lstStyle/>
            <a:p>
              <a:endParaRPr lang="it-IT"/>
            </a:p>
          </p:txBody>
        </p:sp>
        <p:sp>
          <p:nvSpPr>
            <p:cNvPr id="22568" name="Line 15"/>
            <p:cNvSpPr>
              <a:spLocks noChangeShapeType="1"/>
            </p:cNvSpPr>
            <p:nvPr/>
          </p:nvSpPr>
          <p:spPr bwMode="auto">
            <a:xfrm>
              <a:off x="3024" y="144"/>
              <a:ext cx="0" cy="3216"/>
            </a:xfrm>
            <a:prstGeom prst="line">
              <a:avLst/>
            </a:prstGeom>
            <a:noFill/>
            <a:ln w="9525">
              <a:solidFill>
                <a:srgbClr val="FF0000"/>
              </a:solidFill>
              <a:round/>
            </a:ln>
            <a:extLst>
              <a:ext uri="{909E8E84-426E-40DD-AFC4-6F175D3DCCD1}">
                <a14:hiddenFill xmlns:a14="http://schemas.microsoft.com/office/drawing/2010/main">
                  <a:noFill/>
                </a14:hiddenFill>
              </a:ext>
            </a:extLst>
          </p:spPr>
          <p:txBody>
            <a:bodyPr wrap="none" anchor="ctr"/>
            <a:lstStyle/>
            <a:p>
              <a:endParaRPr lang="it-IT"/>
            </a:p>
          </p:txBody>
        </p:sp>
      </p:grpSp>
      <p:sp>
        <p:nvSpPr>
          <p:cNvPr id="17426" name="Text Box 18"/>
          <p:cNvSpPr txBox="1">
            <a:spLocks noChangeArrowheads="1"/>
          </p:cNvSpPr>
          <p:nvPr/>
        </p:nvSpPr>
        <p:spPr bwMode="auto">
          <a:xfrm>
            <a:off x="193675" y="692150"/>
            <a:ext cx="43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a:latin typeface="Cambria" panose="02040503050406030204" pitchFamily="18" charset="0"/>
              </a:rPr>
              <a:t>5’</a:t>
            </a:r>
          </a:p>
        </p:txBody>
      </p:sp>
      <p:sp>
        <p:nvSpPr>
          <p:cNvPr id="17427" name="Text Box 19"/>
          <p:cNvSpPr txBox="1">
            <a:spLocks noChangeArrowheads="1"/>
          </p:cNvSpPr>
          <p:nvPr/>
        </p:nvSpPr>
        <p:spPr bwMode="auto">
          <a:xfrm>
            <a:off x="8705850" y="739775"/>
            <a:ext cx="43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a:latin typeface="Cambria" panose="02040503050406030204" pitchFamily="18" charset="0"/>
              </a:rPr>
              <a:t>3’</a:t>
            </a:r>
          </a:p>
        </p:txBody>
      </p:sp>
      <p:sp>
        <p:nvSpPr>
          <p:cNvPr id="17442" name="Text Box 34"/>
          <p:cNvSpPr txBox="1">
            <a:spLocks noChangeArrowheads="1"/>
          </p:cNvSpPr>
          <p:nvPr/>
        </p:nvSpPr>
        <p:spPr bwMode="auto">
          <a:xfrm>
            <a:off x="1500188" y="1066800"/>
            <a:ext cx="67881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en-US" sz="2400" b="1">
                <a:solidFill>
                  <a:schemeClr val="accent2"/>
                </a:solidFill>
                <a:latin typeface="Cambria" panose="02040503050406030204" pitchFamily="18" charset="0"/>
              </a:rPr>
              <a:t>Pro</a:t>
            </a:r>
            <a:endParaRPr lang="en-US" altLang="it-IT" sz="2400" b="1">
              <a:solidFill>
                <a:schemeClr val="accent2"/>
              </a:solidFill>
              <a:latin typeface="Cambria" panose="02040503050406030204" pitchFamily="18" charset="0"/>
            </a:endParaRPr>
          </a:p>
        </p:txBody>
      </p:sp>
      <p:sp>
        <p:nvSpPr>
          <p:cNvPr id="17443" name="Text Box 35"/>
          <p:cNvSpPr txBox="1">
            <a:spLocks noChangeArrowheads="1"/>
          </p:cNvSpPr>
          <p:nvPr/>
        </p:nvSpPr>
        <p:spPr bwMode="auto">
          <a:xfrm>
            <a:off x="2109788" y="1066800"/>
            <a:ext cx="719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b="1">
                <a:solidFill>
                  <a:schemeClr val="accent2"/>
                </a:solidFill>
                <a:latin typeface="Cambria" panose="02040503050406030204" pitchFamily="18" charset="0"/>
              </a:rPr>
              <a:t> Ser</a:t>
            </a:r>
          </a:p>
        </p:txBody>
      </p:sp>
      <p:sp>
        <p:nvSpPr>
          <p:cNvPr id="17444" name="Text Box 36"/>
          <p:cNvSpPr txBox="1">
            <a:spLocks noChangeArrowheads="1"/>
          </p:cNvSpPr>
          <p:nvPr/>
        </p:nvSpPr>
        <p:spPr bwMode="auto">
          <a:xfrm>
            <a:off x="3492500" y="1066800"/>
            <a:ext cx="719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b="1">
                <a:solidFill>
                  <a:schemeClr val="accent2"/>
                </a:solidFill>
                <a:latin typeface="Cambria" panose="02040503050406030204" pitchFamily="18" charset="0"/>
              </a:rPr>
              <a:t>Thr</a:t>
            </a:r>
          </a:p>
        </p:txBody>
      </p:sp>
      <p:sp>
        <p:nvSpPr>
          <p:cNvPr id="17445" name="Text Box 37"/>
          <p:cNvSpPr txBox="1">
            <a:spLocks noChangeArrowheads="1"/>
          </p:cNvSpPr>
          <p:nvPr/>
        </p:nvSpPr>
        <p:spPr bwMode="auto">
          <a:xfrm>
            <a:off x="2760663" y="1066800"/>
            <a:ext cx="687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b="1">
                <a:solidFill>
                  <a:schemeClr val="accent2"/>
                </a:solidFill>
                <a:latin typeface="Cambria" panose="02040503050406030204" pitchFamily="18" charset="0"/>
              </a:rPr>
              <a:t> Val</a:t>
            </a:r>
          </a:p>
        </p:txBody>
      </p:sp>
      <p:sp>
        <p:nvSpPr>
          <p:cNvPr id="17447" name="Text Box 39"/>
          <p:cNvSpPr txBox="1">
            <a:spLocks noChangeArrowheads="1"/>
          </p:cNvSpPr>
          <p:nvPr/>
        </p:nvSpPr>
        <p:spPr bwMode="auto">
          <a:xfrm>
            <a:off x="4206875" y="1066800"/>
            <a:ext cx="6524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b="1">
                <a:solidFill>
                  <a:schemeClr val="accent2"/>
                </a:solidFill>
                <a:latin typeface="Cambria" panose="02040503050406030204" pitchFamily="18" charset="0"/>
              </a:rPr>
              <a:t>Ser</a:t>
            </a:r>
          </a:p>
        </p:txBody>
      </p:sp>
      <p:sp>
        <p:nvSpPr>
          <p:cNvPr id="17448" name="Text Box 40"/>
          <p:cNvSpPr txBox="1">
            <a:spLocks noChangeArrowheads="1"/>
          </p:cNvSpPr>
          <p:nvPr/>
        </p:nvSpPr>
        <p:spPr bwMode="auto">
          <a:xfrm>
            <a:off x="4848225" y="1066800"/>
            <a:ext cx="66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b="1">
                <a:solidFill>
                  <a:schemeClr val="accent2"/>
                </a:solidFill>
                <a:latin typeface="Cambria" panose="02040503050406030204" pitchFamily="18" charset="0"/>
              </a:rPr>
              <a:t>Ala</a:t>
            </a:r>
          </a:p>
        </p:txBody>
      </p:sp>
      <p:sp>
        <p:nvSpPr>
          <p:cNvPr id="17449" name="Text Box 41"/>
          <p:cNvSpPr txBox="1">
            <a:spLocks noChangeArrowheads="1"/>
          </p:cNvSpPr>
          <p:nvPr/>
        </p:nvSpPr>
        <p:spPr bwMode="auto">
          <a:xfrm>
            <a:off x="5526088" y="1066800"/>
            <a:ext cx="701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b="1">
                <a:solidFill>
                  <a:schemeClr val="accent2"/>
                </a:solidFill>
                <a:latin typeface="Cambria" panose="02040503050406030204" pitchFamily="18" charset="0"/>
              </a:rPr>
              <a:t>Leu</a:t>
            </a:r>
          </a:p>
        </p:txBody>
      </p:sp>
      <p:sp>
        <p:nvSpPr>
          <p:cNvPr id="17450" name="Text Box 42"/>
          <p:cNvSpPr txBox="1">
            <a:spLocks noChangeArrowheads="1"/>
          </p:cNvSpPr>
          <p:nvPr/>
        </p:nvSpPr>
        <p:spPr bwMode="auto">
          <a:xfrm>
            <a:off x="6189663" y="10668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b="1">
                <a:solidFill>
                  <a:schemeClr val="accent2"/>
                </a:solidFill>
                <a:latin typeface="Cambria" panose="02040503050406030204" pitchFamily="18" charset="0"/>
              </a:rPr>
              <a:t>Pro</a:t>
            </a:r>
          </a:p>
        </p:txBody>
      </p:sp>
      <p:sp>
        <p:nvSpPr>
          <p:cNvPr id="17451" name="Text Box 43"/>
          <p:cNvSpPr txBox="1">
            <a:spLocks noChangeArrowheads="1"/>
          </p:cNvSpPr>
          <p:nvPr/>
        </p:nvSpPr>
        <p:spPr bwMode="auto">
          <a:xfrm>
            <a:off x="6799263" y="1066800"/>
            <a:ext cx="6524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b="1">
                <a:solidFill>
                  <a:schemeClr val="accent2"/>
                </a:solidFill>
                <a:latin typeface="Cambria" panose="02040503050406030204" pitchFamily="18" charset="0"/>
              </a:rPr>
              <a:t>Ser</a:t>
            </a:r>
          </a:p>
        </p:txBody>
      </p:sp>
      <p:sp>
        <p:nvSpPr>
          <p:cNvPr id="17453" name="Text Box 45"/>
          <p:cNvSpPr txBox="1">
            <a:spLocks noChangeArrowheads="1"/>
          </p:cNvSpPr>
          <p:nvPr/>
        </p:nvSpPr>
        <p:spPr bwMode="auto">
          <a:xfrm>
            <a:off x="796925" y="1066800"/>
            <a:ext cx="720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b="1">
                <a:solidFill>
                  <a:schemeClr val="accent2"/>
                </a:solidFill>
                <a:latin typeface="Cambria" panose="02040503050406030204" pitchFamily="18" charset="0"/>
              </a:rPr>
              <a:t>Met</a:t>
            </a:r>
          </a:p>
        </p:txBody>
      </p:sp>
      <p:grpSp>
        <p:nvGrpSpPr>
          <p:cNvPr id="3" name="Group 50"/>
          <p:cNvGrpSpPr/>
          <p:nvPr/>
        </p:nvGrpSpPr>
        <p:grpSpPr bwMode="auto">
          <a:xfrm>
            <a:off x="1159574" y="44624"/>
            <a:ext cx="6094966" cy="609600"/>
            <a:chOff x="768" y="96"/>
            <a:chExt cx="4009" cy="384"/>
          </a:xfrm>
        </p:grpSpPr>
        <p:sp>
          <p:nvSpPr>
            <p:cNvPr id="22555" name="Text Box 44"/>
            <p:cNvSpPr txBox="1">
              <a:spLocks noChangeArrowheads="1"/>
            </p:cNvSpPr>
            <p:nvPr/>
          </p:nvSpPr>
          <p:spPr bwMode="auto">
            <a:xfrm>
              <a:off x="1584" y="96"/>
              <a:ext cx="253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he-IL" sz="2400" b="1" dirty="0">
                  <a:solidFill>
                    <a:srgbClr val="FF66CC"/>
                  </a:solidFill>
                  <a:latin typeface="Cambria" panose="02040503050406030204" pitchFamily="18" charset="0"/>
                </a:rPr>
                <a:t>Open Reading Frame (ORF)</a:t>
              </a:r>
            </a:p>
          </p:txBody>
        </p:sp>
        <p:sp>
          <p:nvSpPr>
            <p:cNvPr id="22556" name="Line 47"/>
            <p:cNvSpPr>
              <a:spLocks noChangeShapeType="1"/>
            </p:cNvSpPr>
            <p:nvPr/>
          </p:nvSpPr>
          <p:spPr bwMode="auto">
            <a:xfrm flipV="1">
              <a:off x="768" y="384"/>
              <a:ext cx="0" cy="96"/>
            </a:xfrm>
            <a:prstGeom prst="line">
              <a:avLst/>
            </a:prstGeom>
            <a:noFill/>
            <a:ln w="28575">
              <a:solidFill>
                <a:srgbClr val="FF66CC"/>
              </a:solidFill>
              <a:round/>
            </a:ln>
            <a:extLst>
              <a:ext uri="{909E8E84-426E-40DD-AFC4-6F175D3DCCD1}">
                <a14:hiddenFill xmlns:a14="http://schemas.microsoft.com/office/drawing/2010/main">
                  <a:noFill/>
                </a14:hiddenFill>
              </a:ext>
            </a:extLst>
          </p:spPr>
          <p:txBody>
            <a:bodyPr/>
            <a:lstStyle/>
            <a:p>
              <a:endParaRPr lang="it-IT"/>
            </a:p>
          </p:txBody>
        </p:sp>
        <p:sp>
          <p:nvSpPr>
            <p:cNvPr id="22557" name="Line 48"/>
            <p:cNvSpPr>
              <a:spLocks noChangeShapeType="1"/>
            </p:cNvSpPr>
            <p:nvPr/>
          </p:nvSpPr>
          <p:spPr bwMode="auto">
            <a:xfrm flipV="1">
              <a:off x="4760" y="384"/>
              <a:ext cx="0" cy="96"/>
            </a:xfrm>
            <a:prstGeom prst="line">
              <a:avLst/>
            </a:prstGeom>
            <a:noFill/>
            <a:ln w="28575">
              <a:solidFill>
                <a:srgbClr val="FF66CC"/>
              </a:solidFill>
              <a:round/>
            </a:ln>
            <a:extLst>
              <a:ext uri="{909E8E84-426E-40DD-AFC4-6F175D3DCCD1}">
                <a14:hiddenFill xmlns:a14="http://schemas.microsoft.com/office/drawing/2010/main">
                  <a:noFill/>
                </a14:hiddenFill>
              </a:ext>
            </a:extLst>
          </p:spPr>
          <p:txBody>
            <a:bodyPr/>
            <a:lstStyle/>
            <a:p>
              <a:endParaRPr lang="it-IT"/>
            </a:p>
          </p:txBody>
        </p:sp>
        <p:sp>
          <p:nvSpPr>
            <p:cNvPr id="22558" name="Line 49"/>
            <p:cNvSpPr>
              <a:spLocks noChangeShapeType="1"/>
            </p:cNvSpPr>
            <p:nvPr/>
          </p:nvSpPr>
          <p:spPr bwMode="auto">
            <a:xfrm>
              <a:off x="780" y="384"/>
              <a:ext cx="3997" cy="0"/>
            </a:xfrm>
            <a:prstGeom prst="line">
              <a:avLst/>
            </a:prstGeom>
            <a:noFill/>
            <a:ln w="28575">
              <a:solidFill>
                <a:srgbClr val="FF66CC"/>
              </a:solidFill>
              <a:round/>
            </a:ln>
            <a:extLst>
              <a:ext uri="{909E8E84-426E-40DD-AFC4-6F175D3DCCD1}">
                <a14:hiddenFill xmlns:a14="http://schemas.microsoft.com/office/drawing/2010/main">
                  <a:noFill/>
                </a14:hiddenFill>
              </a:ext>
            </a:extLst>
          </p:spPr>
          <p:txBody>
            <a:bodyPr/>
            <a:lstStyle/>
            <a:p>
              <a:endParaRPr lang="it-IT"/>
            </a:p>
          </p:txBody>
        </p:sp>
      </p:grpSp>
      <p:sp>
        <p:nvSpPr>
          <p:cNvPr id="17459" name="Text Box 51"/>
          <p:cNvSpPr txBox="1">
            <a:spLocks noChangeArrowheads="1"/>
          </p:cNvSpPr>
          <p:nvPr/>
        </p:nvSpPr>
        <p:spPr bwMode="auto">
          <a:xfrm>
            <a:off x="7362825" y="1066800"/>
            <a:ext cx="809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b="1">
                <a:solidFill>
                  <a:srgbClr val="FF0000"/>
                </a:solidFill>
                <a:latin typeface="Cambria" panose="02040503050406030204" pitchFamily="18" charset="0"/>
              </a:rPr>
              <a:t>Stop</a:t>
            </a:r>
          </a:p>
        </p:txBody>
      </p:sp>
      <p:sp>
        <p:nvSpPr>
          <p:cNvPr id="2" name="Oval 1"/>
          <p:cNvSpPr/>
          <p:nvPr/>
        </p:nvSpPr>
        <p:spPr>
          <a:xfrm>
            <a:off x="7446963" y="699249"/>
            <a:ext cx="648335" cy="504190"/>
          </a:xfrm>
          <a:prstGeom prst="ellipse">
            <a:avLst/>
          </a:prstGeom>
          <a:solidFill>
            <a:schemeClr val="accent1">
              <a:alpha val="23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3200" b="0" i="0" u="none" strike="noStrike" cap="none" normalizeH="0" baseline="0">
              <a:ln>
                <a:noFill/>
              </a:ln>
              <a:solidFill>
                <a:schemeClr val="tx1"/>
              </a:solidFill>
              <a:effectLst/>
              <a:latin typeface="Comic Sans MS" panose="030F0702030302020204" pitchFamily="66" charset="0"/>
            </a:endParaRPr>
          </a:p>
        </p:txBody>
      </p:sp>
    </p:spTree>
    <p:extLst>
      <p:ext uri="{BB962C8B-B14F-4D97-AF65-F5344CB8AC3E}">
        <p14:creationId xmlns:p14="http://schemas.microsoft.com/office/powerpoint/2010/main" val="1364935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3568" y="140154"/>
            <a:ext cx="7487716" cy="908720"/>
          </a:xfrm>
        </p:spPr>
        <p:txBody>
          <a:bodyPr/>
          <a:lstStyle/>
          <a:p>
            <a:r>
              <a:rPr lang="en-US" altLang="it-IT" sz="3200" b="1" dirty="0">
                <a:latin typeface="Arial Narrow" panose="020B0606020202030204" pitchFamily="34" charset="0"/>
              </a:rPr>
              <a:t>Features of the Genetic Code</a:t>
            </a:r>
          </a:p>
        </p:txBody>
      </p:sp>
      <p:sp>
        <p:nvSpPr>
          <p:cNvPr id="20483" name="Rectangle 3"/>
          <p:cNvSpPr>
            <a:spLocks noGrp="1" noChangeArrowheads="1"/>
          </p:cNvSpPr>
          <p:nvPr>
            <p:ph type="body" idx="1"/>
          </p:nvPr>
        </p:nvSpPr>
        <p:spPr>
          <a:xfrm>
            <a:off x="467544" y="1196752"/>
            <a:ext cx="8206680" cy="5531912"/>
          </a:xfrm>
        </p:spPr>
        <p:txBody>
          <a:bodyPr/>
          <a:lstStyle/>
          <a:p>
            <a:pPr>
              <a:lnSpc>
                <a:spcPct val="90000"/>
              </a:lnSpc>
            </a:pPr>
            <a:r>
              <a:rPr lang="en-US" altLang="it-IT" sz="2400" b="1" dirty="0">
                <a:solidFill>
                  <a:srgbClr val="FF0000"/>
                </a:solidFill>
                <a:latin typeface="Arial Narrow" panose="020B0606020202030204" pitchFamily="34" charset="0"/>
              </a:rPr>
              <a:t>AUG is the start codon</a:t>
            </a:r>
          </a:p>
          <a:p>
            <a:pPr lvl="1">
              <a:lnSpc>
                <a:spcPct val="90000"/>
              </a:lnSpc>
            </a:pPr>
            <a:r>
              <a:rPr lang="en-US" altLang="it-IT" sz="2400" b="1" dirty="0">
                <a:latin typeface="Arial Narrow" panose="020B0606020202030204" pitchFamily="34" charset="0"/>
              </a:rPr>
              <a:t>First codon in the translated region of a gene is </a:t>
            </a:r>
            <a:r>
              <a:rPr lang="en-US" altLang="it-IT" sz="2400" b="1" dirty="0">
                <a:solidFill>
                  <a:schemeClr val="accent2">
                    <a:lumMod val="75000"/>
                  </a:schemeClr>
                </a:solidFill>
                <a:latin typeface="Arial Narrow" panose="020B0606020202030204" pitchFamily="34" charset="0"/>
              </a:rPr>
              <a:t>AUG</a:t>
            </a:r>
            <a:r>
              <a:rPr lang="en-US" altLang="it-IT" sz="2400" dirty="0">
                <a:solidFill>
                  <a:schemeClr val="accent2">
                    <a:lumMod val="75000"/>
                  </a:schemeClr>
                </a:solidFill>
                <a:latin typeface="Arial Narrow" panose="020B0606020202030204" pitchFamily="34" charset="0"/>
              </a:rPr>
              <a:t>. </a:t>
            </a:r>
          </a:p>
          <a:p>
            <a:pPr>
              <a:lnSpc>
                <a:spcPct val="90000"/>
              </a:lnSpc>
            </a:pPr>
            <a:r>
              <a:rPr lang="en-US" altLang="it-IT" sz="2400" dirty="0">
                <a:latin typeface="Arial Narrow" panose="020B0606020202030204" pitchFamily="34" charset="0"/>
              </a:rPr>
              <a:t>Codes for Met. In some cases Met gets cleaved.</a:t>
            </a:r>
            <a:r>
              <a:rPr lang="en-US" altLang="it-IT" sz="2400" b="1" dirty="0">
                <a:solidFill>
                  <a:srgbClr val="FF0000"/>
                </a:solidFill>
                <a:latin typeface="Arial Narrow" panose="020B0606020202030204" pitchFamily="34" charset="0"/>
              </a:rPr>
              <a:t> </a:t>
            </a:r>
          </a:p>
          <a:p>
            <a:pPr>
              <a:lnSpc>
                <a:spcPct val="90000"/>
              </a:lnSpc>
            </a:pPr>
            <a:endParaRPr lang="en-US" altLang="it-IT" sz="2400" b="1" dirty="0">
              <a:solidFill>
                <a:srgbClr val="FF0000"/>
              </a:solidFill>
              <a:latin typeface="Arial Narrow" panose="020B0606020202030204" pitchFamily="34" charset="0"/>
            </a:endParaRPr>
          </a:p>
          <a:p>
            <a:pPr>
              <a:lnSpc>
                <a:spcPct val="90000"/>
              </a:lnSpc>
            </a:pPr>
            <a:r>
              <a:rPr lang="en-US" altLang="it-IT" sz="2400" b="1" dirty="0">
                <a:solidFill>
                  <a:srgbClr val="FF0000"/>
                </a:solidFill>
                <a:latin typeface="Arial Narrow" panose="020B0606020202030204" pitchFamily="34" charset="0"/>
              </a:rPr>
              <a:t>STOP codons</a:t>
            </a:r>
            <a:r>
              <a:rPr lang="en-US" altLang="it-IT" sz="2400" dirty="0">
                <a:latin typeface="Arial Narrow" panose="020B0606020202030204" pitchFamily="34" charset="0"/>
              </a:rPr>
              <a:t>: </a:t>
            </a:r>
            <a:r>
              <a:rPr lang="en-US" altLang="it-IT" sz="2400" b="1" dirty="0">
                <a:solidFill>
                  <a:srgbClr val="00B0F0"/>
                </a:solidFill>
                <a:latin typeface="Arial Narrow" panose="020B0606020202030204" pitchFamily="34" charset="0"/>
              </a:rPr>
              <a:t>UAG</a:t>
            </a:r>
            <a:r>
              <a:rPr lang="en-US" altLang="it-IT" sz="2400" b="1" dirty="0">
                <a:latin typeface="Arial Narrow" panose="020B0606020202030204" pitchFamily="34" charset="0"/>
              </a:rPr>
              <a:t> </a:t>
            </a:r>
            <a:r>
              <a:rPr lang="en-US" altLang="it-IT" sz="2400" dirty="0">
                <a:latin typeface="Arial Narrow" panose="020B0606020202030204" pitchFamily="34" charset="0"/>
              </a:rPr>
              <a:t>(amber) </a:t>
            </a:r>
            <a:r>
              <a:rPr lang="en-US" altLang="it-IT" sz="2400" b="1" dirty="0">
                <a:solidFill>
                  <a:srgbClr val="00B0F0"/>
                </a:solidFill>
                <a:latin typeface="Arial Narrow" panose="020B0606020202030204" pitchFamily="34" charset="0"/>
              </a:rPr>
              <a:t>UAA</a:t>
            </a:r>
            <a:r>
              <a:rPr lang="en-US" altLang="it-IT" sz="2400" dirty="0">
                <a:latin typeface="Arial Narrow" panose="020B0606020202030204" pitchFamily="34" charset="0"/>
              </a:rPr>
              <a:t> (ochre), </a:t>
            </a:r>
            <a:r>
              <a:rPr lang="en-US" altLang="it-IT" sz="2400" b="1" dirty="0">
                <a:solidFill>
                  <a:srgbClr val="00B0F0"/>
                </a:solidFill>
                <a:latin typeface="Arial Narrow" panose="020B0606020202030204" pitchFamily="34" charset="0"/>
              </a:rPr>
              <a:t>UGA</a:t>
            </a:r>
            <a:r>
              <a:rPr lang="en-US" altLang="it-IT" sz="2400" dirty="0">
                <a:latin typeface="Arial Narrow" panose="020B0606020202030204" pitchFamily="34" charset="0"/>
              </a:rPr>
              <a:t> (opal).</a:t>
            </a:r>
          </a:p>
          <a:p>
            <a:pPr lvl="1">
              <a:lnSpc>
                <a:spcPct val="90000"/>
              </a:lnSpc>
            </a:pPr>
            <a:r>
              <a:rPr lang="en-US" altLang="it-IT" sz="2400" b="1" dirty="0">
                <a:latin typeface="Arial Narrow" panose="020B0606020202030204" pitchFamily="34" charset="0"/>
              </a:rPr>
              <a:t>Signal termination of the peptide chain</a:t>
            </a:r>
            <a:r>
              <a:rPr lang="en-US" altLang="it-IT" sz="2400" dirty="0">
                <a:latin typeface="Arial Narrow" panose="020B0606020202030204" pitchFamily="34" charset="0"/>
              </a:rPr>
              <a:t>.</a:t>
            </a:r>
          </a:p>
          <a:p>
            <a:pPr lvl="1">
              <a:lnSpc>
                <a:spcPct val="90000"/>
              </a:lnSpc>
              <a:buFontTx/>
              <a:buNone/>
            </a:pPr>
            <a:endParaRPr lang="en-US" altLang="it-IT" sz="2400" dirty="0">
              <a:latin typeface="Arial Narrow" panose="020B0606020202030204" pitchFamily="34" charset="0"/>
            </a:endParaRPr>
          </a:p>
          <a:p>
            <a:pPr>
              <a:lnSpc>
                <a:spcPct val="90000"/>
              </a:lnSpc>
            </a:pPr>
            <a:r>
              <a:rPr lang="en-US" altLang="it-IT" sz="2400" b="1" dirty="0">
                <a:solidFill>
                  <a:srgbClr val="FF0000"/>
                </a:solidFill>
                <a:latin typeface="Arial Narrow" panose="020B0606020202030204" pitchFamily="34" charset="0"/>
              </a:rPr>
              <a:t>Code is identical in most organisms</a:t>
            </a:r>
            <a:r>
              <a:rPr lang="en-US" altLang="it-IT" sz="2400" dirty="0">
                <a:latin typeface="Arial Narrow" panose="020B0606020202030204" pitchFamily="34" charset="0"/>
              </a:rPr>
              <a:t>. </a:t>
            </a:r>
          </a:p>
          <a:p>
            <a:pPr>
              <a:lnSpc>
                <a:spcPct val="90000"/>
              </a:lnSpc>
            </a:pPr>
            <a:r>
              <a:rPr lang="en-US" altLang="it-IT" sz="2400" b="1" dirty="0">
                <a:latin typeface="Arial Narrow" panose="020B0606020202030204" pitchFamily="34" charset="0"/>
              </a:rPr>
              <a:t>But, code is not </a:t>
            </a:r>
            <a:r>
              <a:rPr lang="en-US" altLang="it-IT" sz="2400" b="1" dirty="0">
                <a:solidFill>
                  <a:schemeClr val="accent2"/>
                </a:solidFill>
                <a:latin typeface="Arial Narrow" panose="020B0606020202030204" pitchFamily="34" charset="0"/>
              </a:rPr>
              <a:t>universal</a:t>
            </a:r>
          </a:p>
          <a:p>
            <a:pPr lvl="1">
              <a:lnSpc>
                <a:spcPct val="90000"/>
              </a:lnSpc>
            </a:pPr>
            <a:r>
              <a:rPr lang="en-US" altLang="it-IT" sz="2400" dirty="0" err="1">
                <a:latin typeface="Arial Narrow" panose="020B0606020202030204" pitchFamily="34" charset="0"/>
              </a:rPr>
              <a:t>Mitchondria</a:t>
            </a:r>
            <a:r>
              <a:rPr lang="en-US" altLang="it-IT" sz="2400" dirty="0">
                <a:latin typeface="Arial Narrow" panose="020B0606020202030204" pitchFamily="34" charset="0"/>
              </a:rPr>
              <a:t> (and chloroplasts) have their own transcription/translation machinery. </a:t>
            </a:r>
          </a:p>
          <a:p>
            <a:pPr lvl="1">
              <a:lnSpc>
                <a:spcPct val="90000"/>
              </a:lnSpc>
            </a:pPr>
            <a:r>
              <a:rPr lang="en-US" altLang="it-IT" sz="2400" dirty="0">
                <a:latin typeface="Arial Narrow" panose="020B0606020202030204" pitchFamily="34" charset="0"/>
              </a:rPr>
              <a:t>They have their own code: AUA &amp;AUG code for Met ,UGA codes for </a:t>
            </a:r>
            <a:r>
              <a:rPr lang="en-US" altLang="it-IT" sz="2400" dirty="0" err="1">
                <a:latin typeface="Arial Narrow" panose="020B0606020202030204" pitchFamily="34" charset="0"/>
              </a:rPr>
              <a:t>Trp</a:t>
            </a:r>
            <a:r>
              <a:rPr lang="en-US" altLang="it-IT" sz="2400" dirty="0">
                <a:latin typeface="Arial Narrow" panose="020B0606020202030204" pitchFamily="34" charset="0"/>
              </a:rPr>
              <a:t> (not stop) AGA &amp; AGG are stop codons (not </a:t>
            </a:r>
            <a:r>
              <a:rPr lang="en-US" altLang="it-IT" sz="2400" dirty="0" err="1">
                <a:latin typeface="Arial Narrow" panose="020B0606020202030204" pitchFamily="34" charset="0"/>
              </a:rPr>
              <a:t>Arg</a:t>
            </a:r>
            <a:r>
              <a:rPr lang="en-US" altLang="it-IT" sz="2400" dirty="0">
                <a:latin typeface="Arial Narrow" panose="020B0606020202030204" pitchFamily="34" charset="0"/>
              </a:rPr>
              <a:t>), etc.</a:t>
            </a:r>
            <a:endParaRPr lang="en-US" altLang="it-IT" sz="2000" dirty="0">
              <a:latin typeface="Arial Narrow" panose="020B0606020202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0483">
                                            <p:txEl>
                                              <p:pRg st="4" end="4"/>
                                            </p:txEl>
                                          </p:spTgt>
                                        </p:tgtEl>
                                        <p:attrNameLst>
                                          <p:attrName>style.visibility</p:attrName>
                                        </p:attrNameLst>
                                      </p:cBhvr>
                                      <p:to>
                                        <p:strVal val="visible"/>
                                      </p:to>
                                    </p:set>
                                    <p:animEffect transition="in" filter="box(in)">
                                      <p:cBhvr>
                                        <p:cTn id="7" dur="500"/>
                                        <p:tgtEl>
                                          <p:spTgt spid="20483">
                                            <p:txEl>
                                              <p:pRg st="4" end="4"/>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20483">
                                            <p:txEl>
                                              <p:pRg st="5" end="5"/>
                                            </p:txEl>
                                          </p:spTgt>
                                        </p:tgtEl>
                                        <p:attrNameLst>
                                          <p:attrName>style.visibility</p:attrName>
                                        </p:attrNameLst>
                                      </p:cBhvr>
                                      <p:to>
                                        <p:strVal val="visible"/>
                                      </p:to>
                                    </p:set>
                                    <p:animEffect transition="in" filter="box(in)">
                                      <p:cBhvr>
                                        <p:cTn id="10" dur="500"/>
                                        <p:tgtEl>
                                          <p:spTgt spid="2048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20483">
                                            <p:txEl>
                                              <p:pRg st="7" end="7"/>
                                            </p:txEl>
                                          </p:spTgt>
                                        </p:tgtEl>
                                        <p:attrNameLst>
                                          <p:attrName>style.visibility</p:attrName>
                                        </p:attrNameLst>
                                      </p:cBhvr>
                                      <p:to>
                                        <p:strVal val="visible"/>
                                      </p:to>
                                    </p:set>
                                    <p:animEffect transition="in" filter="box(in)">
                                      <p:cBhvr>
                                        <p:cTn id="15" dur="500"/>
                                        <p:tgtEl>
                                          <p:spTgt spid="20483">
                                            <p:txEl>
                                              <p:pRg st="7" end="7"/>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20483">
                                            <p:txEl>
                                              <p:pRg st="8" end="8"/>
                                            </p:txEl>
                                          </p:spTgt>
                                        </p:tgtEl>
                                        <p:attrNameLst>
                                          <p:attrName>style.visibility</p:attrName>
                                        </p:attrNameLst>
                                      </p:cBhvr>
                                      <p:to>
                                        <p:strVal val="visible"/>
                                      </p:to>
                                    </p:set>
                                    <p:animEffect transition="in" filter="box(in)">
                                      <p:cBhvr>
                                        <p:cTn id="18" dur="500"/>
                                        <p:tgtEl>
                                          <p:spTgt spid="20483">
                                            <p:txEl>
                                              <p:pRg st="8" end="8"/>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20483">
                                            <p:txEl>
                                              <p:pRg st="9" end="9"/>
                                            </p:txEl>
                                          </p:spTgt>
                                        </p:tgtEl>
                                        <p:attrNameLst>
                                          <p:attrName>style.visibility</p:attrName>
                                        </p:attrNameLst>
                                      </p:cBhvr>
                                      <p:to>
                                        <p:strVal val="visible"/>
                                      </p:to>
                                    </p:set>
                                    <p:animEffect transition="in" filter="box(in)">
                                      <p:cBhvr>
                                        <p:cTn id="21" dur="500"/>
                                        <p:tgtEl>
                                          <p:spTgt spid="20483">
                                            <p:txEl>
                                              <p:pRg st="9" end="9"/>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20483">
                                            <p:txEl>
                                              <p:pRg st="10" end="10"/>
                                            </p:txEl>
                                          </p:spTgt>
                                        </p:tgtEl>
                                        <p:attrNameLst>
                                          <p:attrName>style.visibility</p:attrName>
                                        </p:attrNameLst>
                                      </p:cBhvr>
                                      <p:to>
                                        <p:strVal val="visible"/>
                                      </p:to>
                                    </p:set>
                                    <p:animEffect transition="in" filter="box(in)">
                                      <p:cBhvr>
                                        <p:cTn id="24" dur="500"/>
                                        <p:tgtEl>
                                          <p:spTgt spid="2048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945E044-614C-2D5F-9A77-88622ACD0925}"/>
              </a:ext>
            </a:extLst>
          </p:cNvPr>
          <p:cNvPicPr>
            <a:picLocks noChangeAspect="1"/>
          </p:cNvPicPr>
          <p:nvPr/>
        </p:nvPicPr>
        <p:blipFill rotWithShape="1">
          <a:blip r:embed="rId2"/>
          <a:srcRect t="12743" b="20624"/>
          <a:stretch/>
        </p:blipFill>
        <p:spPr>
          <a:xfrm>
            <a:off x="251520" y="3140968"/>
            <a:ext cx="8286922" cy="3107597"/>
          </a:xfrm>
          <a:prstGeom prst="rect">
            <a:avLst/>
          </a:prstGeom>
        </p:spPr>
      </p:pic>
      <p:sp>
        <p:nvSpPr>
          <p:cNvPr id="6" name="CasellaDiTesto 5">
            <a:extLst>
              <a:ext uri="{FF2B5EF4-FFF2-40B4-BE49-F238E27FC236}">
                <a16:creationId xmlns:a16="http://schemas.microsoft.com/office/drawing/2014/main" id="{D401C292-DC85-AA01-565E-EB567CE34A93}"/>
              </a:ext>
            </a:extLst>
          </p:cNvPr>
          <p:cNvSpPr txBox="1"/>
          <p:nvPr/>
        </p:nvSpPr>
        <p:spPr>
          <a:xfrm>
            <a:off x="251520" y="836712"/>
            <a:ext cx="8838728" cy="1754326"/>
          </a:xfrm>
          <a:prstGeom prst="rect">
            <a:avLst/>
          </a:prstGeom>
          <a:noFill/>
        </p:spPr>
        <p:txBody>
          <a:bodyPr wrap="square">
            <a:spAutoFit/>
          </a:bodyPr>
          <a:lstStyle/>
          <a:p>
            <a:pPr algn="l"/>
            <a:br>
              <a:rPr lang="en-US" sz="1800" b="0" i="0" dirty="0">
                <a:solidFill>
                  <a:srgbClr val="0A0A0A"/>
                </a:solidFill>
                <a:effectLst/>
                <a:latin typeface="Arial" panose="020B0604020202020204" pitchFamily="34" charset="0"/>
                <a:cs typeface="Arial" panose="020B0604020202020204" pitchFamily="34" charset="0"/>
              </a:rPr>
            </a:br>
            <a:endParaRPr lang="en-US" sz="1800" b="0" i="0" dirty="0">
              <a:solidFill>
                <a:srgbClr val="0A0A0A"/>
              </a:solidFill>
              <a:effectLst/>
              <a:latin typeface="Arial" panose="020B0604020202020204" pitchFamily="34" charset="0"/>
              <a:cs typeface="Arial" panose="020B0604020202020204" pitchFamily="34" charset="0"/>
            </a:endParaRPr>
          </a:p>
          <a:p>
            <a:pPr algn="l"/>
            <a:r>
              <a:rPr lang="en-US" sz="1800" b="0" i="0" dirty="0">
                <a:solidFill>
                  <a:srgbClr val="0A0A0A"/>
                </a:solidFill>
                <a:effectLst/>
                <a:latin typeface="Arial" panose="020B0604020202020204" pitchFamily="34" charset="0"/>
                <a:cs typeface="Arial" panose="020B0604020202020204" pitchFamily="34" charset="0"/>
              </a:rPr>
              <a:t>An </a:t>
            </a:r>
            <a:r>
              <a:rPr lang="en-US" sz="1800" b="1" i="0" dirty="0">
                <a:solidFill>
                  <a:srgbClr val="0A0A0A"/>
                </a:solidFill>
                <a:effectLst/>
                <a:latin typeface="Arial" panose="020B0604020202020204" pitchFamily="34" charset="0"/>
                <a:cs typeface="Arial" panose="020B0604020202020204" pitchFamily="34" charset="0"/>
              </a:rPr>
              <a:t>open reading frame</a:t>
            </a:r>
            <a:r>
              <a:rPr lang="en-US" sz="1800" b="0" i="0" dirty="0">
                <a:solidFill>
                  <a:srgbClr val="0A0A0A"/>
                </a:solidFill>
                <a:effectLst/>
                <a:latin typeface="Arial" panose="020B0604020202020204" pitchFamily="34" charset="0"/>
                <a:cs typeface="Arial" panose="020B0604020202020204" pitchFamily="34" charset="0"/>
              </a:rPr>
              <a:t>, as related to genomics, is </a:t>
            </a:r>
          </a:p>
          <a:p>
            <a:pPr algn="l"/>
            <a:endParaRPr lang="en-US" sz="1800" dirty="0">
              <a:solidFill>
                <a:srgbClr val="0A0A0A"/>
              </a:solidFill>
              <a:latin typeface="Arial" panose="020B0604020202020204" pitchFamily="34" charset="0"/>
              <a:cs typeface="Arial" panose="020B0604020202020204" pitchFamily="34" charset="0"/>
            </a:endParaRPr>
          </a:p>
          <a:p>
            <a:pPr algn="l"/>
            <a:r>
              <a:rPr lang="en-US" sz="1800" b="0" i="0" dirty="0">
                <a:solidFill>
                  <a:srgbClr val="0A0A0A"/>
                </a:solidFill>
                <a:effectLst/>
                <a:latin typeface="Arial" panose="020B0604020202020204" pitchFamily="34" charset="0"/>
                <a:cs typeface="Arial" panose="020B0604020202020204" pitchFamily="34" charset="0"/>
              </a:rPr>
              <a:t>a portion of a DNA sequence that does not include a stop codon (which functions as a stop signal).</a:t>
            </a:r>
          </a:p>
        </p:txBody>
      </p:sp>
      <p:sp>
        <p:nvSpPr>
          <p:cNvPr id="8" name="CasellaDiTesto 7">
            <a:extLst>
              <a:ext uri="{FF2B5EF4-FFF2-40B4-BE49-F238E27FC236}">
                <a16:creationId xmlns:a16="http://schemas.microsoft.com/office/drawing/2014/main" id="{02811130-7DB7-F570-0A29-BDBFB1CD79E7}"/>
              </a:ext>
            </a:extLst>
          </p:cNvPr>
          <p:cNvSpPr txBox="1"/>
          <p:nvPr/>
        </p:nvSpPr>
        <p:spPr>
          <a:xfrm>
            <a:off x="251520" y="450401"/>
            <a:ext cx="6678488" cy="584775"/>
          </a:xfrm>
          <a:prstGeom prst="rect">
            <a:avLst/>
          </a:prstGeom>
          <a:noFill/>
        </p:spPr>
        <p:txBody>
          <a:bodyPr wrap="square">
            <a:spAutoFit/>
          </a:bodyPr>
          <a:lstStyle/>
          <a:p>
            <a:r>
              <a:rPr lang="it-IT" b="1" i="0" cap="all" dirty="0">
                <a:solidFill>
                  <a:srgbClr val="FF0000"/>
                </a:solidFill>
                <a:effectLst/>
                <a:latin typeface="Helvetica Neue"/>
              </a:rPr>
              <a:t>O</a:t>
            </a:r>
            <a:r>
              <a:rPr lang="it-IT" b="1" i="0" cap="all" dirty="0">
                <a:solidFill>
                  <a:srgbClr val="00267E"/>
                </a:solidFill>
                <a:effectLst/>
                <a:latin typeface="Helvetica Neue"/>
              </a:rPr>
              <a:t>PEN </a:t>
            </a:r>
            <a:r>
              <a:rPr lang="it-IT" b="1" i="0" cap="all" dirty="0">
                <a:solidFill>
                  <a:srgbClr val="FF0000"/>
                </a:solidFill>
                <a:effectLst/>
                <a:latin typeface="Helvetica Neue"/>
              </a:rPr>
              <a:t>R</a:t>
            </a:r>
            <a:r>
              <a:rPr lang="it-IT" b="1" i="0" cap="all" dirty="0">
                <a:solidFill>
                  <a:srgbClr val="00267E"/>
                </a:solidFill>
                <a:effectLst/>
                <a:latin typeface="Helvetica Neue"/>
              </a:rPr>
              <a:t>EADING </a:t>
            </a:r>
            <a:r>
              <a:rPr lang="it-IT" b="1" i="0" cap="all" dirty="0">
                <a:solidFill>
                  <a:srgbClr val="FF0000"/>
                </a:solidFill>
                <a:effectLst/>
                <a:latin typeface="Helvetica Neue"/>
              </a:rPr>
              <a:t>F</a:t>
            </a:r>
            <a:r>
              <a:rPr lang="it-IT" b="1" i="0" cap="all" dirty="0">
                <a:solidFill>
                  <a:srgbClr val="00267E"/>
                </a:solidFill>
                <a:effectLst/>
                <a:latin typeface="Helvetica Neue"/>
              </a:rPr>
              <a:t>RAME - ORF</a:t>
            </a:r>
            <a:endParaRPr lang="it-IT" dirty="0"/>
          </a:p>
        </p:txBody>
      </p:sp>
    </p:spTree>
    <p:extLst>
      <p:ext uri="{BB962C8B-B14F-4D97-AF65-F5344CB8AC3E}">
        <p14:creationId xmlns:p14="http://schemas.microsoft.com/office/powerpoint/2010/main" val="2364852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95536" y="260648"/>
            <a:ext cx="7848872" cy="689181"/>
          </a:xfrm>
        </p:spPr>
        <p:txBody>
          <a:bodyPr/>
          <a:lstStyle/>
          <a:p>
            <a:pPr>
              <a:tabLst>
                <a:tab pos="2057400" algn="l"/>
              </a:tabLst>
            </a:pPr>
            <a:r>
              <a:rPr lang="en-US" altLang="it-IT" sz="2800" dirty="0">
                <a:solidFill>
                  <a:schemeClr val="tx1"/>
                </a:solidFill>
                <a:latin typeface="Arial Narrow" panose="020B0606020202030204" pitchFamily="34" charset="0"/>
              </a:rPr>
              <a:t>The three potential reading frames of an mRNA. Each reading frame would yield a different polypeptide.</a:t>
            </a:r>
          </a:p>
        </p:txBody>
      </p:sp>
      <p:pic>
        <p:nvPicPr>
          <p:cNvPr id="33795" name="Picture 6" descr="f06051_ISBN88-08-0789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340768"/>
            <a:ext cx="5472608" cy="506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5EAA2EB-2739-25BD-4EE3-D18F06CFD18F}"/>
              </a:ext>
            </a:extLst>
          </p:cNvPr>
          <p:cNvPicPr>
            <a:picLocks noChangeAspect="1"/>
          </p:cNvPicPr>
          <p:nvPr/>
        </p:nvPicPr>
        <p:blipFill>
          <a:blip r:embed="rId2"/>
          <a:stretch>
            <a:fillRect/>
          </a:stretch>
        </p:blipFill>
        <p:spPr>
          <a:xfrm>
            <a:off x="323528" y="404664"/>
            <a:ext cx="7422776" cy="932329"/>
          </a:xfrm>
          <a:prstGeom prst="rect">
            <a:avLst/>
          </a:prstGeom>
        </p:spPr>
      </p:pic>
      <p:pic>
        <p:nvPicPr>
          <p:cNvPr id="5" name="Immagine 4">
            <a:extLst>
              <a:ext uri="{FF2B5EF4-FFF2-40B4-BE49-F238E27FC236}">
                <a16:creationId xmlns:a16="http://schemas.microsoft.com/office/drawing/2014/main" id="{B309825D-AFDD-5B87-4FCA-8F2F20DAAC40}"/>
              </a:ext>
            </a:extLst>
          </p:cNvPr>
          <p:cNvPicPr>
            <a:picLocks noChangeAspect="1"/>
          </p:cNvPicPr>
          <p:nvPr/>
        </p:nvPicPr>
        <p:blipFill>
          <a:blip r:embed="rId3"/>
          <a:stretch>
            <a:fillRect/>
          </a:stretch>
        </p:blipFill>
        <p:spPr>
          <a:xfrm>
            <a:off x="3707904" y="2564904"/>
            <a:ext cx="4968552" cy="2808312"/>
          </a:xfrm>
          <a:prstGeom prst="rect">
            <a:avLst/>
          </a:prstGeom>
        </p:spPr>
      </p:pic>
      <p:sp>
        <p:nvSpPr>
          <p:cNvPr id="6" name="Rettangolo 5">
            <a:extLst>
              <a:ext uri="{FF2B5EF4-FFF2-40B4-BE49-F238E27FC236}">
                <a16:creationId xmlns:a16="http://schemas.microsoft.com/office/drawing/2014/main" id="{2218FEFF-C6CD-169B-B2E8-B6DE723D34BD}"/>
              </a:ext>
            </a:extLst>
          </p:cNvPr>
          <p:cNvSpPr/>
          <p:nvPr/>
        </p:nvSpPr>
        <p:spPr bwMode="auto">
          <a:xfrm>
            <a:off x="323528" y="332656"/>
            <a:ext cx="3528392" cy="288032"/>
          </a:xfrm>
          <a:prstGeom prst="rect">
            <a:avLst/>
          </a:prstGeom>
          <a:noFill/>
          <a:ln w="9525" cap="flat" cmpd="sng" algn="ctr">
            <a:solidFill>
              <a:schemeClr val="bg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3200" b="0" i="0" u="none" strike="noStrike" cap="none" normalizeH="0" baseline="0">
              <a:ln>
                <a:noFill/>
              </a:ln>
              <a:solidFill>
                <a:schemeClr val="tx1"/>
              </a:solidFill>
              <a:effectLst/>
              <a:latin typeface="Comic Sans MS" panose="030F0702030302020204" pitchFamily="66" charset="0"/>
            </a:endParaRPr>
          </a:p>
        </p:txBody>
      </p:sp>
      <p:sp>
        <p:nvSpPr>
          <p:cNvPr id="7" name="Rettangolo 6">
            <a:extLst>
              <a:ext uri="{FF2B5EF4-FFF2-40B4-BE49-F238E27FC236}">
                <a16:creationId xmlns:a16="http://schemas.microsoft.com/office/drawing/2014/main" id="{0AE6FD89-10E7-AD58-7817-BB20EE42E312}"/>
              </a:ext>
            </a:extLst>
          </p:cNvPr>
          <p:cNvSpPr/>
          <p:nvPr/>
        </p:nvSpPr>
        <p:spPr bwMode="auto">
          <a:xfrm>
            <a:off x="179512" y="332656"/>
            <a:ext cx="3672408" cy="288032"/>
          </a:xfrm>
          <a:prstGeom prst="rect">
            <a:avLst/>
          </a:prstGeom>
          <a:solidFill>
            <a:schemeClr val="bg1"/>
          </a:solidFill>
          <a:ln w="9525" cap="flat" cmpd="sng" algn="ctr">
            <a:solidFill>
              <a:schemeClr val="bg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3200" b="0" i="0" u="none" strike="noStrike" cap="none" normalizeH="0" baseline="0">
              <a:ln>
                <a:noFill/>
              </a:ln>
              <a:solidFill>
                <a:schemeClr val="tx1"/>
              </a:solidFill>
              <a:effectLst/>
              <a:latin typeface="Comic Sans MS" panose="030F0702030302020204" pitchFamily="66" charset="0"/>
            </a:endParaRPr>
          </a:p>
        </p:txBody>
      </p:sp>
      <p:sp>
        <p:nvSpPr>
          <p:cNvPr id="8" name="Rettangolo 7">
            <a:extLst>
              <a:ext uri="{FF2B5EF4-FFF2-40B4-BE49-F238E27FC236}">
                <a16:creationId xmlns:a16="http://schemas.microsoft.com/office/drawing/2014/main" id="{56EDD8A0-5BB9-D7FE-078C-C36F8786DFB8}"/>
              </a:ext>
            </a:extLst>
          </p:cNvPr>
          <p:cNvSpPr/>
          <p:nvPr/>
        </p:nvSpPr>
        <p:spPr bwMode="auto">
          <a:xfrm>
            <a:off x="3419872" y="1047480"/>
            <a:ext cx="4248472" cy="288032"/>
          </a:xfrm>
          <a:prstGeom prst="rect">
            <a:avLst/>
          </a:prstGeom>
          <a:solidFill>
            <a:schemeClr val="bg1"/>
          </a:solidFill>
          <a:ln w="9525" cap="flat" cmpd="sng" algn="ctr">
            <a:solidFill>
              <a:schemeClr val="bg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3200" b="0" i="0" u="none" strike="noStrike" cap="none" normalizeH="0" baseline="0">
              <a:ln>
                <a:noFill/>
              </a:ln>
              <a:solidFill>
                <a:schemeClr val="tx1"/>
              </a:solidFill>
              <a:effectLst/>
              <a:latin typeface="Comic Sans MS" panose="030F0702030302020204" pitchFamily="66" charset="0"/>
            </a:endParaRPr>
          </a:p>
        </p:txBody>
      </p:sp>
      <p:pic>
        <p:nvPicPr>
          <p:cNvPr id="9" name="Immagine 8">
            <a:extLst>
              <a:ext uri="{FF2B5EF4-FFF2-40B4-BE49-F238E27FC236}">
                <a16:creationId xmlns:a16="http://schemas.microsoft.com/office/drawing/2014/main" id="{92C42E8B-3066-482D-C49F-6E9FD1BF6880}"/>
              </a:ext>
            </a:extLst>
          </p:cNvPr>
          <p:cNvPicPr>
            <a:picLocks noChangeAspect="1"/>
          </p:cNvPicPr>
          <p:nvPr/>
        </p:nvPicPr>
        <p:blipFill>
          <a:blip r:embed="rId4"/>
          <a:stretch>
            <a:fillRect/>
          </a:stretch>
        </p:blipFill>
        <p:spPr>
          <a:xfrm>
            <a:off x="224724" y="2204864"/>
            <a:ext cx="3216699" cy="3347302"/>
          </a:xfrm>
          <a:prstGeom prst="rect">
            <a:avLst/>
          </a:prstGeom>
        </p:spPr>
      </p:pic>
    </p:spTree>
    <p:extLst>
      <p:ext uri="{BB962C8B-B14F-4D97-AF65-F5344CB8AC3E}">
        <p14:creationId xmlns:p14="http://schemas.microsoft.com/office/powerpoint/2010/main" val="735847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47700" y="-19769"/>
            <a:ext cx="7772400" cy="832115"/>
          </a:xfrm>
        </p:spPr>
        <p:txBody>
          <a:bodyPr/>
          <a:lstStyle/>
          <a:p>
            <a:r>
              <a:rPr lang="en-US" altLang="it-IT" sz="3200" dirty="0">
                <a:latin typeface="Arial Narrow" panose="020B0606020202030204" pitchFamily="34" charset="0"/>
              </a:rPr>
              <a:t>Reading Frames</a:t>
            </a:r>
          </a:p>
        </p:txBody>
      </p:sp>
      <p:sp>
        <p:nvSpPr>
          <p:cNvPr id="24579" name="Rectangle 3"/>
          <p:cNvSpPr>
            <a:spLocks noGrp="1" noChangeArrowheads="1"/>
          </p:cNvSpPr>
          <p:nvPr>
            <p:ph type="body" idx="1"/>
          </p:nvPr>
        </p:nvSpPr>
        <p:spPr>
          <a:xfrm>
            <a:off x="467544" y="908720"/>
            <a:ext cx="8458200" cy="4752528"/>
          </a:xfrm>
        </p:spPr>
        <p:txBody>
          <a:bodyPr/>
          <a:lstStyle/>
          <a:p>
            <a:pPr>
              <a:lnSpc>
                <a:spcPct val="90000"/>
              </a:lnSpc>
            </a:pPr>
            <a:r>
              <a:rPr lang="en-US" altLang="it-IT" sz="2000" dirty="0">
                <a:latin typeface="Arial Narrow" panose="020B0606020202030204" pitchFamily="34" charset="0"/>
              </a:rPr>
              <a:t>A single base deletion changes entire protein sequence that gets made, by changing the reading frame.</a:t>
            </a:r>
          </a:p>
          <a:p>
            <a:pPr>
              <a:lnSpc>
                <a:spcPct val="90000"/>
              </a:lnSpc>
            </a:pPr>
            <a:endParaRPr lang="en-US" altLang="it-IT" sz="2000" dirty="0">
              <a:latin typeface="Arial Narrow" panose="020B0606020202030204" pitchFamily="34" charset="0"/>
            </a:endParaRPr>
          </a:p>
          <a:p>
            <a:pPr>
              <a:lnSpc>
                <a:spcPct val="90000"/>
              </a:lnSpc>
            </a:pPr>
            <a:r>
              <a:rPr lang="en-US" altLang="it-IT" sz="2000" b="1" dirty="0">
                <a:latin typeface="Arial Narrow" panose="020B0606020202030204" pitchFamily="34" charset="0"/>
              </a:rPr>
              <a:t>  HERDOGHASONELEG</a:t>
            </a:r>
            <a:endParaRPr lang="en-US" altLang="it-IT" sz="2000" dirty="0">
              <a:latin typeface="Arial Narrow" panose="020B0606020202030204" pitchFamily="34" charset="0"/>
            </a:endParaRPr>
          </a:p>
          <a:p>
            <a:pPr>
              <a:lnSpc>
                <a:spcPct val="90000"/>
              </a:lnSpc>
            </a:pPr>
            <a:endParaRPr lang="en-US" altLang="it-IT" sz="2000" dirty="0">
              <a:latin typeface="Arial Narrow" panose="020B0606020202030204" pitchFamily="34" charset="0"/>
            </a:endParaRPr>
          </a:p>
          <a:p>
            <a:pPr lvl="1">
              <a:lnSpc>
                <a:spcPct val="90000"/>
              </a:lnSpc>
              <a:buFontTx/>
              <a:buNone/>
            </a:pPr>
            <a:r>
              <a:rPr lang="en-US" altLang="it-IT" sz="2000" b="1" dirty="0">
                <a:latin typeface="Arial Narrow" panose="020B0606020202030204" pitchFamily="34" charset="0"/>
              </a:rPr>
              <a:t>HE</a:t>
            </a:r>
            <a:r>
              <a:rPr lang="en-US" altLang="it-IT" sz="2000" b="1" dirty="0">
                <a:solidFill>
                  <a:srgbClr val="FF0000"/>
                </a:solidFill>
                <a:highlight>
                  <a:srgbClr val="00FF00"/>
                </a:highlight>
                <a:latin typeface="Arial Narrow" panose="020B0606020202030204" pitchFamily="34" charset="0"/>
              </a:rPr>
              <a:t>R</a:t>
            </a:r>
            <a:r>
              <a:rPr lang="en-US" altLang="it-IT" sz="2000" b="1" dirty="0">
                <a:latin typeface="Arial Narrow" panose="020B0606020202030204" pitchFamily="34" charset="0"/>
              </a:rPr>
              <a:t> DOG HAS ONE LEG</a:t>
            </a:r>
          </a:p>
          <a:p>
            <a:pPr lvl="1">
              <a:lnSpc>
                <a:spcPct val="90000"/>
              </a:lnSpc>
              <a:buFontTx/>
              <a:buNone/>
            </a:pPr>
            <a:r>
              <a:rPr lang="en-US" altLang="it-IT" sz="2000" dirty="0">
                <a:latin typeface="Arial Narrow" panose="020B0606020202030204" pitchFamily="34" charset="0"/>
              </a:rPr>
              <a:t>HE</a:t>
            </a:r>
            <a:r>
              <a:rPr lang="en-US" altLang="it-IT" sz="2000" dirty="0">
                <a:solidFill>
                  <a:srgbClr val="FF020B"/>
                </a:solidFill>
                <a:latin typeface="Arial Narrow" panose="020B0606020202030204" pitchFamily="34" charset="0"/>
              </a:rPr>
              <a:t>D OGH ASO NEL EG 	1 base deletion</a:t>
            </a:r>
          </a:p>
          <a:p>
            <a:pPr lvl="1">
              <a:lnSpc>
                <a:spcPct val="90000"/>
              </a:lnSpc>
              <a:buFontTx/>
              <a:buNone/>
            </a:pPr>
            <a:endParaRPr lang="en-US" altLang="it-IT" sz="2000" dirty="0">
              <a:solidFill>
                <a:srgbClr val="FF020B"/>
              </a:solidFill>
              <a:latin typeface="Arial Narrow" panose="020B0606020202030204" pitchFamily="34" charset="0"/>
            </a:endParaRPr>
          </a:p>
          <a:p>
            <a:pPr lvl="1">
              <a:lnSpc>
                <a:spcPct val="90000"/>
              </a:lnSpc>
              <a:buFontTx/>
              <a:buNone/>
            </a:pPr>
            <a:endParaRPr lang="en-US" altLang="it-IT" sz="2000" b="1" dirty="0">
              <a:latin typeface="Arial Narrow" panose="020B0606020202030204" pitchFamily="34" charset="0"/>
            </a:endParaRPr>
          </a:p>
          <a:p>
            <a:pPr lvl="1">
              <a:lnSpc>
                <a:spcPct val="90000"/>
              </a:lnSpc>
              <a:buFontTx/>
              <a:buNone/>
            </a:pPr>
            <a:r>
              <a:rPr lang="en-US" altLang="it-IT" sz="2000" b="1" dirty="0">
                <a:latin typeface="Arial Narrow" panose="020B0606020202030204" pitchFamily="34" charset="0"/>
              </a:rPr>
              <a:t>HE</a:t>
            </a:r>
            <a:r>
              <a:rPr lang="en-US" altLang="it-IT" sz="2000" b="1" dirty="0">
                <a:solidFill>
                  <a:srgbClr val="FF0000"/>
                </a:solidFill>
                <a:highlight>
                  <a:srgbClr val="00FF00"/>
                </a:highlight>
                <a:latin typeface="Arial Narrow" panose="020B0606020202030204" pitchFamily="34" charset="0"/>
              </a:rPr>
              <a:t>R</a:t>
            </a:r>
            <a:r>
              <a:rPr lang="en-US" altLang="it-IT" sz="2000" b="1" dirty="0">
                <a:latin typeface="Arial Narrow" panose="020B0606020202030204" pitchFamily="34" charset="0"/>
              </a:rPr>
              <a:t> DOG HAS ONE LEG</a:t>
            </a:r>
          </a:p>
          <a:p>
            <a:pPr lvl="1">
              <a:lnSpc>
                <a:spcPct val="90000"/>
              </a:lnSpc>
              <a:buFontTx/>
              <a:buNone/>
            </a:pPr>
            <a:r>
              <a:rPr lang="en-US" altLang="it-IT" sz="2000" dirty="0">
                <a:latin typeface="Arial Narrow" panose="020B0606020202030204" pitchFamily="34" charset="0"/>
              </a:rPr>
              <a:t>HE</a:t>
            </a:r>
            <a:r>
              <a:rPr lang="en-US" altLang="it-IT" sz="2000" b="1" dirty="0">
                <a:highlight>
                  <a:srgbClr val="00FF00"/>
                </a:highlight>
                <a:latin typeface="Arial Narrow" panose="020B0606020202030204" pitchFamily="34" charset="0"/>
              </a:rPr>
              <a:t>E</a:t>
            </a:r>
            <a:r>
              <a:rPr lang="en-US" altLang="it-IT" sz="2000" dirty="0">
                <a:latin typeface="Arial Narrow" panose="020B0606020202030204" pitchFamily="34" charset="0"/>
              </a:rPr>
              <a:t> </a:t>
            </a:r>
            <a:r>
              <a:rPr lang="en-US" altLang="it-IT" sz="2000" dirty="0">
                <a:solidFill>
                  <a:srgbClr val="00B0F0"/>
                </a:solidFill>
                <a:latin typeface="Arial Narrow" panose="020B0606020202030204" pitchFamily="34" charset="0"/>
              </a:rPr>
              <a:t>RDO GHA SON ELE G </a:t>
            </a:r>
            <a:r>
              <a:rPr lang="en-US" altLang="it-IT" sz="2000" dirty="0">
                <a:solidFill>
                  <a:srgbClr val="FF020B"/>
                </a:solidFill>
                <a:latin typeface="Arial Narrow" panose="020B0606020202030204" pitchFamily="34" charset="0"/>
              </a:rPr>
              <a:t>             </a:t>
            </a:r>
            <a:r>
              <a:rPr lang="en-US" altLang="it-IT" sz="2000" dirty="0">
                <a:solidFill>
                  <a:srgbClr val="00B0F0"/>
                </a:solidFill>
                <a:latin typeface="Arial Narrow" panose="020B0606020202030204" pitchFamily="34" charset="0"/>
              </a:rPr>
              <a:t>1 base insertion</a:t>
            </a:r>
          </a:p>
          <a:p>
            <a:pPr lvl="1">
              <a:lnSpc>
                <a:spcPct val="90000"/>
              </a:lnSpc>
              <a:buFontTx/>
              <a:buNone/>
            </a:pPr>
            <a:endParaRPr lang="en-US" altLang="it-IT" sz="2000" dirty="0">
              <a:solidFill>
                <a:srgbClr val="00B0F0"/>
              </a:solidFill>
              <a:latin typeface="Arial Narrow" panose="020B0606020202030204" pitchFamily="34" charset="0"/>
            </a:endParaRPr>
          </a:p>
          <a:p>
            <a:pPr lvl="1">
              <a:lnSpc>
                <a:spcPct val="90000"/>
              </a:lnSpc>
              <a:buFontTx/>
              <a:buNone/>
            </a:pPr>
            <a:endParaRPr lang="en-US" altLang="it-IT" sz="2000" dirty="0">
              <a:solidFill>
                <a:srgbClr val="00B0F0"/>
              </a:solidFill>
              <a:latin typeface="Arial Narrow" panose="020B0606020202030204" pitchFamily="34" charset="0"/>
            </a:endParaRPr>
          </a:p>
          <a:p>
            <a:pPr lvl="1">
              <a:lnSpc>
                <a:spcPct val="90000"/>
              </a:lnSpc>
              <a:buFontTx/>
              <a:buNone/>
            </a:pPr>
            <a:r>
              <a:rPr lang="en-US" altLang="it-IT" sz="2000" b="1" dirty="0">
                <a:latin typeface="Arial Narrow" panose="020B0606020202030204" pitchFamily="34" charset="0"/>
              </a:rPr>
              <a:t>HE</a:t>
            </a:r>
            <a:r>
              <a:rPr lang="en-US" altLang="it-IT" sz="2000" b="1" dirty="0">
                <a:solidFill>
                  <a:srgbClr val="FF0000"/>
                </a:solidFill>
                <a:highlight>
                  <a:srgbClr val="00FF00"/>
                </a:highlight>
                <a:latin typeface="Arial Narrow" panose="020B0606020202030204" pitchFamily="34" charset="0"/>
              </a:rPr>
              <a:t>R</a:t>
            </a:r>
            <a:r>
              <a:rPr lang="en-US" altLang="it-IT" sz="2000" b="1" dirty="0">
                <a:latin typeface="Arial Narrow" panose="020B0606020202030204" pitchFamily="34" charset="0"/>
              </a:rPr>
              <a:t> DOG HAS ONE LEG</a:t>
            </a:r>
          </a:p>
          <a:p>
            <a:pPr lvl="1">
              <a:lnSpc>
                <a:spcPct val="90000"/>
              </a:lnSpc>
              <a:buFontTx/>
              <a:buNone/>
            </a:pPr>
            <a:r>
              <a:rPr lang="en-US" altLang="it-IT" sz="2000" dirty="0">
                <a:latin typeface="Arial Narrow" panose="020B0606020202030204" pitchFamily="34" charset="0"/>
              </a:rPr>
              <a:t>HE</a:t>
            </a:r>
            <a:r>
              <a:rPr lang="en-US" altLang="it-IT" sz="2000" b="1" dirty="0">
                <a:highlight>
                  <a:srgbClr val="00FF00"/>
                </a:highlight>
                <a:latin typeface="Arial Narrow" panose="020B0606020202030204" pitchFamily="34" charset="0"/>
              </a:rPr>
              <a:t>E</a:t>
            </a:r>
            <a:r>
              <a:rPr lang="en-US" altLang="it-IT" sz="2000" dirty="0">
                <a:latin typeface="Arial Narrow" panose="020B0606020202030204" pitchFamily="34" charset="0"/>
              </a:rPr>
              <a:t> </a:t>
            </a:r>
            <a:r>
              <a:rPr lang="en-US" altLang="it-IT" sz="2000" dirty="0">
                <a:solidFill>
                  <a:srgbClr val="CC0099"/>
                </a:solidFill>
                <a:latin typeface="Arial Narrow" panose="020B0606020202030204" pitchFamily="34" charset="0"/>
              </a:rPr>
              <a:t>DOG HAS ONE LEG              1 base mutation</a:t>
            </a:r>
          </a:p>
          <a:p>
            <a:pPr lvl="1">
              <a:lnSpc>
                <a:spcPct val="90000"/>
              </a:lnSpc>
              <a:buFontTx/>
              <a:buNone/>
            </a:pPr>
            <a:endParaRPr lang="en-US" altLang="it-IT" sz="2000" dirty="0">
              <a:solidFill>
                <a:srgbClr val="FF020B"/>
              </a:solidFill>
              <a:latin typeface="Arial Narrow" panose="020B0606020202030204" pitchFamily="34" charset="0"/>
            </a:endParaRPr>
          </a:p>
          <a:p>
            <a:pPr lvl="1">
              <a:lnSpc>
                <a:spcPct val="90000"/>
              </a:lnSpc>
              <a:buFontTx/>
              <a:buNone/>
            </a:pPr>
            <a:endParaRPr lang="en-US" altLang="it-IT" sz="2000" dirty="0">
              <a:solidFill>
                <a:srgbClr val="FF020B"/>
              </a:solidFill>
              <a:latin typeface="Arial Narrow" panose="020B0606020202030204" pitchFamily="34" charset="0"/>
            </a:endParaRPr>
          </a:p>
          <a:p>
            <a:pPr lvl="1">
              <a:lnSpc>
                <a:spcPct val="90000"/>
              </a:lnSpc>
              <a:buFontTx/>
              <a:buNone/>
            </a:pPr>
            <a:endParaRPr lang="en-US" altLang="it-IT" sz="2000" dirty="0">
              <a:solidFill>
                <a:srgbClr val="FF020B"/>
              </a:solidFill>
              <a:latin typeface="Arial Narrow" panose="020B0606020202030204" pitchFamily="34" charset="0"/>
            </a:endParaRPr>
          </a:p>
          <a:p>
            <a:pPr lvl="1">
              <a:lnSpc>
                <a:spcPct val="90000"/>
              </a:lnSpc>
              <a:buFontTx/>
              <a:buNone/>
            </a:pPr>
            <a:endParaRPr lang="en-US" altLang="it-IT" sz="2000" dirty="0">
              <a:latin typeface="Arial Narrow" panose="020B0606020202030204" pitchFamily="34" charset="0"/>
            </a:endParaRPr>
          </a:p>
          <a:p>
            <a:pPr lvl="1">
              <a:lnSpc>
                <a:spcPct val="90000"/>
              </a:lnSpc>
            </a:pPr>
            <a:endParaRPr lang="en-US" altLang="it-IT" sz="2000" b="1" dirty="0">
              <a:solidFill>
                <a:schemeClr val="accent1"/>
              </a:solidFill>
              <a:latin typeface="Arial Narrow" panose="020B0606020202030204" pitchFamily="34" charset="0"/>
            </a:endParaRPr>
          </a:p>
        </p:txBody>
      </p:sp>
    </p:spTree>
    <p:extLst>
      <p:ext uri="{BB962C8B-B14F-4D97-AF65-F5344CB8AC3E}">
        <p14:creationId xmlns:p14="http://schemas.microsoft.com/office/powerpoint/2010/main" val="146393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79">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79">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579">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579">
                                            <p:txEl>
                                              <p:pRg st="12" end="1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579">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05474" name="Picture 2" descr="Schematic diagram of protein synthe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556792"/>
            <a:ext cx="6550496" cy="38975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7"/>
          <p:cNvGrpSpPr/>
          <p:nvPr/>
        </p:nvGrpSpPr>
        <p:grpSpPr bwMode="auto">
          <a:xfrm>
            <a:off x="176942" y="300400"/>
            <a:ext cx="8534400" cy="1104900"/>
            <a:chOff x="240" y="1188"/>
            <a:chExt cx="5376" cy="696"/>
          </a:xfrm>
        </p:grpSpPr>
        <p:graphicFrame>
          <p:nvGraphicFramePr>
            <p:cNvPr id="37910" name="Object 5"/>
            <p:cNvGraphicFramePr>
              <a:graphicFrameLocks noChangeAspect="1"/>
            </p:cNvGraphicFramePr>
            <p:nvPr/>
          </p:nvGraphicFramePr>
          <p:xfrm>
            <a:off x="2784" y="1188"/>
            <a:ext cx="2832" cy="684"/>
          </p:xfrm>
          <a:graphic>
            <a:graphicData uri="http://schemas.openxmlformats.org/presentationml/2006/ole">
              <mc:AlternateContent xmlns:mc="http://schemas.openxmlformats.org/markup-compatibility/2006">
                <mc:Choice xmlns:v="urn:schemas-microsoft-com:vml" Requires="v">
                  <p:oleObj name="Image" r:id="rId2" imgW="9359900" imgH="2260600" progId="Photoshop.Image.5">
                    <p:embed/>
                  </p:oleObj>
                </mc:Choice>
                <mc:Fallback>
                  <p:oleObj name="Image" r:id="rId2" imgW="9359900" imgH="2260600" progId="Photoshop.Image.5">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4" y="1188"/>
                          <a:ext cx="2832" cy="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7911" name="Object 6"/>
            <p:cNvGraphicFramePr>
              <a:graphicFrameLocks noChangeAspect="1"/>
            </p:cNvGraphicFramePr>
            <p:nvPr/>
          </p:nvGraphicFramePr>
          <p:xfrm>
            <a:off x="240" y="1199"/>
            <a:ext cx="2529" cy="685"/>
          </p:xfrm>
          <a:graphic>
            <a:graphicData uri="http://schemas.openxmlformats.org/presentationml/2006/ole">
              <mc:AlternateContent xmlns:mc="http://schemas.openxmlformats.org/markup-compatibility/2006">
                <mc:Choice xmlns:v="urn:schemas-microsoft-com:vml" Requires="v">
                  <p:oleObj name="Image" r:id="rId4" imgW="8293100" imgH="2247900" progId="Photoshop.Image.5">
                    <p:embed/>
                  </p:oleObj>
                </mc:Choice>
                <mc:Fallback>
                  <p:oleObj name="Image" r:id="rId4" imgW="8293100" imgH="2247900" progId="Photoshop.Image.5">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1199"/>
                          <a:ext cx="2529" cy="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37894" name="Text Box 19"/>
          <p:cNvSpPr txBox="1">
            <a:spLocks noChangeArrowheads="1"/>
          </p:cNvSpPr>
          <p:nvPr/>
        </p:nvSpPr>
        <p:spPr bwMode="auto">
          <a:xfrm>
            <a:off x="1113906" y="5680201"/>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b="1" dirty="0">
                <a:latin typeface="Arial" panose="020B0604020202020204" pitchFamily="34" charset="0"/>
                <a:cs typeface="Arial" panose="020B0604020202020204" pitchFamily="34" charset="0"/>
              </a:rPr>
              <a:t>1 2 </a:t>
            </a:r>
            <a:r>
              <a:rPr lang="en-US" altLang="it-IT" sz="2400" b="1" dirty="0">
                <a:solidFill>
                  <a:srgbClr val="FF9933"/>
                </a:solidFill>
                <a:latin typeface="Arial" panose="020B0604020202020204" pitchFamily="34" charset="0"/>
                <a:cs typeface="Arial" panose="020B0604020202020204" pitchFamily="34" charset="0"/>
              </a:rPr>
              <a:t>3</a:t>
            </a:r>
          </a:p>
        </p:txBody>
      </p:sp>
      <p:graphicFrame>
        <p:nvGraphicFramePr>
          <p:cNvPr id="37896" name="Object 9"/>
          <p:cNvGraphicFramePr>
            <a:graphicFrameLocks noChangeAspect="1"/>
          </p:cNvGraphicFramePr>
          <p:nvPr/>
        </p:nvGraphicFramePr>
        <p:xfrm>
          <a:off x="2550148" y="2265674"/>
          <a:ext cx="1835150" cy="3684588"/>
        </p:xfrm>
        <a:graphic>
          <a:graphicData uri="http://schemas.openxmlformats.org/presentationml/2006/ole">
            <mc:AlternateContent xmlns:mc="http://schemas.openxmlformats.org/markup-compatibility/2006">
              <mc:Choice xmlns:v="urn:schemas-microsoft-com:vml" Requires="v">
                <p:oleObj name="Image" r:id="rId6" imgW="3060700" imgH="5080000" progId="Photoshop.Image.5">
                  <p:embed/>
                </p:oleObj>
              </mc:Choice>
              <mc:Fallback>
                <p:oleObj name="Image" r:id="rId6" imgW="3060700" imgH="5080000" progId="Photoshop.Image.5">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0148" y="2265674"/>
                        <a:ext cx="1835150" cy="368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7897" name="Group 36"/>
          <p:cNvGrpSpPr/>
          <p:nvPr/>
        </p:nvGrpSpPr>
        <p:grpSpPr bwMode="auto">
          <a:xfrm>
            <a:off x="445122" y="5650224"/>
            <a:ext cx="2379663" cy="461963"/>
            <a:chOff x="1358" y="1892"/>
            <a:chExt cx="1499" cy="291"/>
          </a:xfrm>
        </p:grpSpPr>
        <p:sp>
          <p:nvSpPr>
            <p:cNvPr id="37908" name="Text Box 21"/>
            <p:cNvSpPr txBox="1">
              <a:spLocks noChangeArrowheads="1"/>
            </p:cNvSpPr>
            <p:nvPr/>
          </p:nvSpPr>
          <p:spPr bwMode="auto">
            <a:xfrm>
              <a:off x="1358" y="1892"/>
              <a:ext cx="149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b="1" dirty="0">
                  <a:solidFill>
                    <a:srgbClr val="33CC33"/>
                  </a:solidFill>
                  <a:latin typeface="Arial" panose="020B0604020202020204" pitchFamily="34" charset="0"/>
                  <a:cs typeface="Arial" panose="020B0604020202020204" pitchFamily="34" charset="0"/>
                </a:rPr>
                <a:t>5’</a:t>
              </a:r>
              <a:r>
                <a:rPr lang="en-US" altLang="it-IT" sz="2400" b="1" dirty="0">
                  <a:latin typeface="Arial" panose="020B0604020202020204" pitchFamily="34" charset="0"/>
                  <a:cs typeface="Arial" panose="020B0604020202020204" pitchFamily="34" charset="0"/>
                </a:rPr>
                <a:t>                   </a:t>
              </a:r>
              <a:r>
                <a:rPr lang="en-US" altLang="it-IT" sz="2400" b="1" dirty="0">
                  <a:solidFill>
                    <a:srgbClr val="FF9933"/>
                  </a:solidFill>
                  <a:latin typeface="Arial" panose="020B0604020202020204" pitchFamily="34" charset="0"/>
                  <a:cs typeface="Arial" panose="020B0604020202020204" pitchFamily="34" charset="0"/>
                </a:rPr>
                <a:t>3’</a:t>
              </a:r>
            </a:p>
          </p:txBody>
        </p:sp>
        <p:sp>
          <p:nvSpPr>
            <p:cNvPr id="37909" name="Line 22"/>
            <p:cNvSpPr>
              <a:spLocks noChangeShapeType="1"/>
            </p:cNvSpPr>
            <p:nvPr/>
          </p:nvSpPr>
          <p:spPr bwMode="auto">
            <a:xfrm flipV="1">
              <a:off x="1557" y="1920"/>
              <a:ext cx="996" cy="7"/>
            </a:xfrm>
            <a:prstGeom prst="line">
              <a:avLst/>
            </a:prstGeom>
            <a:noFill/>
            <a:ln w="38100">
              <a:solidFill>
                <a:srgbClr val="00B0F0"/>
              </a:solidFill>
              <a:round/>
            </a:ln>
            <a:extLst>
              <a:ext uri="{909E8E84-426E-40DD-AFC4-6F175D3DCCD1}">
                <a14:hiddenFill xmlns:a14="http://schemas.microsoft.com/office/drawing/2010/main">
                  <a:noFill/>
                </a14:hiddenFill>
              </a:ext>
            </a:extLst>
          </p:spPr>
          <p:txBody>
            <a:bodyPr/>
            <a:lstStyle/>
            <a:p>
              <a:endParaRPr lang="it-IT">
                <a:latin typeface="Arial" panose="020B0604020202020204" pitchFamily="34" charset="0"/>
                <a:cs typeface="Arial" panose="020B0604020202020204" pitchFamily="34" charset="0"/>
              </a:endParaRPr>
            </a:p>
          </p:txBody>
        </p:sp>
      </p:grpSp>
      <p:pic>
        <p:nvPicPr>
          <p:cNvPr id="37892" name="Picture 42" descr="f06053_ISBN88-08-07891-4"/>
          <p:cNvPicPr>
            <a:picLocks noChangeAspect="1" noChangeArrowheads="1"/>
          </p:cNvPicPr>
          <p:nvPr/>
        </p:nvPicPr>
        <p:blipFill>
          <a:blip r:embed="rId8">
            <a:extLst>
              <a:ext uri="{28A0092B-C50C-407E-A947-70E740481C1C}">
                <a14:useLocalDpi xmlns:a14="http://schemas.microsoft.com/office/drawing/2010/main" val="0"/>
              </a:ext>
            </a:extLst>
          </a:blip>
          <a:srcRect b="58003"/>
          <a:stretch>
            <a:fillRect/>
          </a:stretch>
        </p:blipFill>
        <p:spPr bwMode="auto">
          <a:xfrm>
            <a:off x="2645844" y="2268744"/>
            <a:ext cx="3073044" cy="368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43" descr="f06053_ISBN88-08-07891-4"/>
          <p:cNvPicPr>
            <a:picLocks noChangeAspect="1" noChangeArrowheads="1"/>
          </p:cNvPicPr>
          <p:nvPr/>
        </p:nvPicPr>
        <p:blipFill>
          <a:blip r:embed="rId8">
            <a:extLst>
              <a:ext uri="{28A0092B-C50C-407E-A947-70E740481C1C}">
                <a14:useLocalDpi xmlns:a14="http://schemas.microsoft.com/office/drawing/2010/main" val="0"/>
              </a:ext>
            </a:extLst>
          </a:blip>
          <a:srcRect t="46010"/>
          <a:stretch>
            <a:fillRect/>
          </a:stretch>
        </p:blipFill>
        <p:spPr bwMode="auto">
          <a:xfrm>
            <a:off x="5894388" y="2349500"/>
            <a:ext cx="2784475"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92872" y="6165304"/>
            <a:ext cx="1388522" cy="584775"/>
          </a:xfrm>
          <a:prstGeom prst="rect">
            <a:avLst/>
          </a:prstGeom>
          <a:noFill/>
        </p:spPr>
        <p:txBody>
          <a:bodyPr wrap="none" rtlCol="0">
            <a:spAutoFit/>
          </a:bodyPr>
          <a:lstStyle/>
          <a:p>
            <a:r>
              <a:rPr lang="it-IT" dirty="0" err="1">
                <a:latin typeface="Arial" panose="020B0604020202020204" pitchFamily="34" charset="0"/>
                <a:cs typeface="Arial" panose="020B0604020202020204" pitchFamily="34" charset="0"/>
              </a:rPr>
              <a:t>mRNA</a:t>
            </a:r>
            <a:endParaRPr lang="it-IT" dirty="0">
              <a:latin typeface="Arial" panose="020B0604020202020204" pitchFamily="34" charset="0"/>
              <a:cs typeface="Arial" panose="020B0604020202020204" pitchFamily="34" charset="0"/>
            </a:endParaRPr>
          </a:p>
        </p:txBody>
      </p:sp>
      <p:sp>
        <p:nvSpPr>
          <p:cNvPr id="4" name="Rettangolo 3"/>
          <p:cNvSpPr/>
          <p:nvPr/>
        </p:nvSpPr>
        <p:spPr bwMode="auto">
          <a:xfrm>
            <a:off x="2512495" y="5192776"/>
            <a:ext cx="368300" cy="41275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3200" b="0" i="0" u="none" strike="noStrike" cap="none" normalizeH="0" baseline="0">
              <a:ln>
                <a:noFill/>
              </a:ln>
              <a:solidFill>
                <a:schemeClr val="tx1"/>
              </a:solidFill>
              <a:effectLst/>
              <a:latin typeface="Comic Sans MS" panose="030F0702030302020204" pitchFamily="66" charset="0"/>
            </a:endParaRPr>
          </a:p>
        </p:txBody>
      </p:sp>
      <p:cxnSp>
        <p:nvCxnSpPr>
          <p:cNvPr id="6" name="Connettore diritto 5"/>
          <p:cNvCxnSpPr/>
          <p:nvPr/>
        </p:nvCxnSpPr>
        <p:spPr bwMode="auto">
          <a:xfrm flipV="1">
            <a:off x="1763688" y="5517232"/>
            <a:ext cx="0" cy="191490"/>
          </a:xfrm>
          <a:prstGeom prst="line">
            <a:avLst/>
          </a:prstGeom>
          <a:solidFill>
            <a:schemeClr val="accent1"/>
          </a:solidFill>
          <a:ln w="38100" cap="flat" cmpd="sng" algn="ctr">
            <a:solidFill>
              <a:srgbClr val="00B0F0"/>
            </a:solidFill>
            <a:prstDash val="solid"/>
            <a:round/>
            <a:headEnd type="none" w="med" len="med"/>
            <a:tailEnd type="none" w="med" len="med"/>
          </a:ln>
          <a:effectLst/>
        </p:spPr>
      </p:cxnSp>
      <p:cxnSp>
        <p:nvCxnSpPr>
          <p:cNvPr id="29" name="Connettore diritto 28"/>
          <p:cNvCxnSpPr/>
          <p:nvPr/>
        </p:nvCxnSpPr>
        <p:spPr bwMode="auto">
          <a:xfrm flipV="1">
            <a:off x="1520046" y="5506119"/>
            <a:ext cx="0" cy="174082"/>
          </a:xfrm>
          <a:prstGeom prst="line">
            <a:avLst/>
          </a:prstGeom>
          <a:solidFill>
            <a:schemeClr val="accent1"/>
          </a:solidFill>
          <a:ln w="38100" cap="flat" cmpd="sng" algn="ctr">
            <a:solidFill>
              <a:srgbClr val="00B0F0"/>
            </a:solidFill>
            <a:prstDash val="solid"/>
            <a:round/>
            <a:headEnd type="none" w="med" len="med"/>
            <a:tailEnd type="none" w="med" len="med"/>
          </a:ln>
          <a:effectLst/>
        </p:spPr>
      </p:cxnSp>
      <p:cxnSp>
        <p:nvCxnSpPr>
          <p:cNvPr id="30" name="Connettore diritto 29"/>
          <p:cNvCxnSpPr/>
          <p:nvPr/>
        </p:nvCxnSpPr>
        <p:spPr bwMode="auto">
          <a:xfrm flipV="1">
            <a:off x="1290118" y="5506119"/>
            <a:ext cx="0" cy="174082"/>
          </a:xfrm>
          <a:prstGeom prst="line">
            <a:avLst/>
          </a:prstGeom>
          <a:solidFill>
            <a:schemeClr val="accent1"/>
          </a:solidFill>
          <a:ln w="38100" cap="flat" cmpd="sng" algn="ctr">
            <a:solidFill>
              <a:srgbClr val="00B0F0"/>
            </a:solidFill>
            <a:prstDash val="solid"/>
            <a:round/>
            <a:headEnd type="none" w="med" len="med"/>
            <a:tailEnd type="none" w="med" len="med"/>
          </a:ln>
          <a:effectLst/>
        </p:spPr>
      </p:cxnSp>
      <p:grpSp>
        <p:nvGrpSpPr>
          <p:cNvPr id="8" name="Gruppo 7"/>
          <p:cNvGrpSpPr/>
          <p:nvPr/>
        </p:nvGrpSpPr>
        <p:grpSpPr>
          <a:xfrm>
            <a:off x="953122" y="2331331"/>
            <a:ext cx="2151917" cy="3012297"/>
            <a:chOff x="953122" y="2331331"/>
            <a:chExt cx="2151917" cy="3012297"/>
          </a:xfrm>
        </p:grpSpPr>
        <p:grpSp>
          <p:nvGrpSpPr>
            <p:cNvPr id="37899" name="Group 24"/>
            <p:cNvGrpSpPr/>
            <p:nvPr/>
          </p:nvGrpSpPr>
          <p:grpSpPr bwMode="auto">
            <a:xfrm rot="10800000" flipH="1">
              <a:off x="953122" y="2907024"/>
              <a:ext cx="1231900" cy="2265363"/>
              <a:chOff x="192" y="2373"/>
              <a:chExt cx="776" cy="1427"/>
            </a:xfrm>
          </p:grpSpPr>
          <p:sp>
            <p:nvSpPr>
              <p:cNvPr id="37903" name="Line 25"/>
              <p:cNvSpPr>
                <a:spLocks noChangeShapeType="1"/>
              </p:cNvSpPr>
              <p:nvPr/>
            </p:nvSpPr>
            <p:spPr bwMode="auto">
              <a:xfrm>
                <a:off x="336" y="2373"/>
                <a:ext cx="480" cy="0"/>
              </a:xfrm>
              <a:prstGeom prst="line">
                <a:avLst/>
              </a:prstGeom>
              <a:noFill/>
              <a:ln w="38100">
                <a:solidFill>
                  <a:schemeClr val="tx1"/>
                </a:solidFill>
                <a:round/>
              </a:ln>
              <a:extLst>
                <a:ext uri="{909E8E84-426E-40DD-AFC4-6F175D3DCCD1}">
                  <a14:hiddenFill xmlns:a14="http://schemas.microsoft.com/office/drawing/2010/main">
                    <a:noFill/>
                  </a14:hiddenFill>
                </a:ext>
              </a:extLst>
            </p:spPr>
            <p:txBody>
              <a:bodyPr/>
              <a:lstStyle/>
              <a:p>
                <a:endParaRPr lang="it-IT">
                  <a:latin typeface="Arial" panose="020B0604020202020204" pitchFamily="34" charset="0"/>
                  <a:cs typeface="Arial" panose="020B0604020202020204" pitchFamily="34" charset="0"/>
                </a:endParaRPr>
              </a:p>
            </p:txBody>
          </p:sp>
          <p:sp>
            <p:nvSpPr>
              <p:cNvPr id="37904" name="Freeform 26"/>
              <p:cNvSpPr/>
              <p:nvPr/>
            </p:nvSpPr>
            <p:spPr bwMode="auto">
              <a:xfrm>
                <a:off x="768" y="2373"/>
                <a:ext cx="200" cy="528"/>
              </a:xfrm>
              <a:custGeom>
                <a:avLst/>
                <a:gdLst>
                  <a:gd name="T0" fmla="*/ 48 w 200"/>
                  <a:gd name="T1" fmla="*/ 0 h 336"/>
                  <a:gd name="T2" fmla="*/ 192 w 200"/>
                  <a:gd name="T3" fmla="*/ 70832995 h 336"/>
                  <a:gd name="T4" fmla="*/ 0 w 200"/>
                  <a:gd name="T5" fmla="*/ 165533176 h 336"/>
                  <a:gd name="T6" fmla="*/ 0 60000 65536"/>
                  <a:gd name="T7" fmla="*/ 0 60000 65536"/>
                  <a:gd name="T8" fmla="*/ 0 60000 65536"/>
                  <a:gd name="T9" fmla="*/ 0 w 200"/>
                  <a:gd name="T10" fmla="*/ 0 h 336"/>
                  <a:gd name="T11" fmla="*/ 200 w 200"/>
                  <a:gd name="T12" fmla="*/ 336 h 336"/>
                </a:gdLst>
                <a:ahLst/>
                <a:cxnLst>
                  <a:cxn ang="T6">
                    <a:pos x="T0" y="T1"/>
                  </a:cxn>
                  <a:cxn ang="T7">
                    <a:pos x="T2" y="T3"/>
                  </a:cxn>
                  <a:cxn ang="T8">
                    <a:pos x="T4" y="T5"/>
                  </a:cxn>
                </a:cxnLst>
                <a:rect l="T9" t="T10" r="T11" b="T12"/>
                <a:pathLst>
                  <a:path w="200" h="336">
                    <a:moveTo>
                      <a:pt x="48" y="0"/>
                    </a:moveTo>
                    <a:cubicBezTo>
                      <a:pt x="124" y="44"/>
                      <a:pt x="200" y="88"/>
                      <a:pt x="192" y="144"/>
                    </a:cubicBezTo>
                    <a:cubicBezTo>
                      <a:pt x="184" y="200"/>
                      <a:pt x="32" y="304"/>
                      <a:pt x="0" y="336"/>
                    </a:cubicBezTo>
                  </a:path>
                </a:pathLst>
              </a:custGeom>
              <a:noFill/>
              <a:ln w="38100">
                <a:solidFill>
                  <a:schemeClr val="tx1"/>
                </a:solidFill>
                <a:round/>
              </a:ln>
              <a:extLst>
                <a:ext uri="{909E8E84-426E-40DD-AFC4-6F175D3DCCD1}">
                  <a14:hiddenFill xmlns:a14="http://schemas.microsoft.com/office/drawing/2010/main">
                    <a:solidFill>
                      <a:srgbClr val="FFFFFF"/>
                    </a:solidFill>
                  </a14:hiddenFill>
                </a:ext>
              </a:extLst>
            </p:spPr>
            <p:txBody>
              <a:bodyPr/>
              <a:lstStyle/>
              <a:p>
                <a:endParaRPr lang="it-IT">
                  <a:latin typeface="Arial" panose="020B0604020202020204" pitchFamily="34" charset="0"/>
                  <a:cs typeface="Arial" panose="020B0604020202020204" pitchFamily="34" charset="0"/>
                </a:endParaRPr>
              </a:p>
            </p:txBody>
          </p:sp>
          <p:sp>
            <p:nvSpPr>
              <p:cNvPr id="37905" name="Freeform 27"/>
              <p:cNvSpPr/>
              <p:nvPr/>
            </p:nvSpPr>
            <p:spPr bwMode="auto">
              <a:xfrm flipH="1">
                <a:off x="192" y="2373"/>
                <a:ext cx="200" cy="528"/>
              </a:xfrm>
              <a:custGeom>
                <a:avLst/>
                <a:gdLst>
                  <a:gd name="T0" fmla="*/ 48 w 200"/>
                  <a:gd name="T1" fmla="*/ 0 h 336"/>
                  <a:gd name="T2" fmla="*/ 192 w 200"/>
                  <a:gd name="T3" fmla="*/ 70832995 h 336"/>
                  <a:gd name="T4" fmla="*/ 0 w 200"/>
                  <a:gd name="T5" fmla="*/ 165533176 h 336"/>
                  <a:gd name="T6" fmla="*/ 0 60000 65536"/>
                  <a:gd name="T7" fmla="*/ 0 60000 65536"/>
                  <a:gd name="T8" fmla="*/ 0 60000 65536"/>
                  <a:gd name="T9" fmla="*/ 0 w 200"/>
                  <a:gd name="T10" fmla="*/ 0 h 336"/>
                  <a:gd name="T11" fmla="*/ 200 w 200"/>
                  <a:gd name="T12" fmla="*/ 336 h 336"/>
                </a:gdLst>
                <a:ahLst/>
                <a:cxnLst>
                  <a:cxn ang="T6">
                    <a:pos x="T0" y="T1"/>
                  </a:cxn>
                  <a:cxn ang="T7">
                    <a:pos x="T2" y="T3"/>
                  </a:cxn>
                  <a:cxn ang="T8">
                    <a:pos x="T4" y="T5"/>
                  </a:cxn>
                </a:cxnLst>
                <a:rect l="T9" t="T10" r="T11" b="T12"/>
                <a:pathLst>
                  <a:path w="200" h="336">
                    <a:moveTo>
                      <a:pt x="48" y="0"/>
                    </a:moveTo>
                    <a:cubicBezTo>
                      <a:pt x="124" y="44"/>
                      <a:pt x="200" y="88"/>
                      <a:pt x="192" y="144"/>
                    </a:cubicBezTo>
                    <a:cubicBezTo>
                      <a:pt x="184" y="200"/>
                      <a:pt x="32" y="304"/>
                      <a:pt x="0" y="336"/>
                    </a:cubicBezTo>
                  </a:path>
                </a:pathLst>
              </a:custGeom>
              <a:noFill/>
              <a:ln w="38100">
                <a:solidFill>
                  <a:schemeClr val="tx1"/>
                </a:solidFill>
                <a:round/>
              </a:ln>
              <a:extLst>
                <a:ext uri="{909E8E84-426E-40DD-AFC4-6F175D3DCCD1}">
                  <a14:hiddenFill xmlns:a14="http://schemas.microsoft.com/office/drawing/2010/main">
                    <a:solidFill>
                      <a:srgbClr val="FFFFFF"/>
                    </a:solidFill>
                  </a14:hiddenFill>
                </a:ext>
              </a:extLst>
            </p:spPr>
            <p:txBody>
              <a:bodyPr/>
              <a:lstStyle/>
              <a:p>
                <a:endParaRPr lang="it-IT">
                  <a:latin typeface="Arial" panose="020B0604020202020204" pitchFamily="34" charset="0"/>
                  <a:cs typeface="Arial" panose="020B0604020202020204" pitchFamily="34" charset="0"/>
                </a:endParaRPr>
              </a:p>
            </p:txBody>
          </p:sp>
          <p:sp>
            <p:nvSpPr>
              <p:cNvPr id="37906" name="Line 28"/>
              <p:cNvSpPr>
                <a:spLocks noChangeShapeType="1"/>
              </p:cNvSpPr>
              <p:nvPr/>
            </p:nvSpPr>
            <p:spPr bwMode="auto">
              <a:xfrm>
                <a:off x="768" y="2880"/>
                <a:ext cx="0" cy="528"/>
              </a:xfrm>
              <a:prstGeom prst="line">
                <a:avLst/>
              </a:prstGeom>
              <a:noFill/>
              <a:ln w="38100">
                <a:solidFill>
                  <a:schemeClr val="tx1"/>
                </a:solidFill>
                <a:round/>
              </a:ln>
              <a:extLst>
                <a:ext uri="{909E8E84-426E-40DD-AFC4-6F175D3DCCD1}">
                  <a14:hiddenFill xmlns:a14="http://schemas.microsoft.com/office/drawing/2010/main">
                    <a:noFill/>
                  </a14:hiddenFill>
                </a:ext>
              </a:extLst>
            </p:spPr>
            <p:txBody>
              <a:bodyPr/>
              <a:lstStyle/>
              <a:p>
                <a:endParaRPr lang="it-IT">
                  <a:latin typeface="Arial" panose="020B0604020202020204" pitchFamily="34" charset="0"/>
                  <a:cs typeface="Arial" panose="020B0604020202020204" pitchFamily="34" charset="0"/>
                </a:endParaRPr>
              </a:p>
            </p:txBody>
          </p:sp>
          <p:sp>
            <p:nvSpPr>
              <p:cNvPr id="37907" name="Line 29"/>
              <p:cNvSpPr>
                <a:spLocks noChangeShapeType="1"/>
              </p:cNvSpPr>
              <p:nvPr/>
            </p:nvSpPr>
            <p:spPr bwMode="auto">
              <a:xfrm>
                <a:off x="392" y="2888"/>
                <a:ext cx="0" cy="912"/>
              </a:xfrm>
              <a:prstGeom prst="line">
                <a:avLst/>
              </a:prstGeom>
              <a:noFill/>
              <a:ln w="38100">
                <a:solidFill>
                  <a:schemeClr val="tx1"/>
                </a:solidFill>
                <a:round/>
              </a:ln>
              <a:extLst>
                <a:ext uri="{909E8E84-426E-40DD-AFC4-6F175D3DCCD1}">
                  <a14:hiddenFill xmlns:a14="http://schemas.microsoft.com/office/drawing/2010/main">
                    <a:noFill/>
                  </a14:hiddenFill>
                </a:ext>
              </a:extLst>
            </p:spPr>
            <p:txBody>
              <a:bodyPr/>
              <a:lstStyle/>
              <a:p>
                <a:endParaRPr lang="it-IT">
                  <a:latin typeface="Arial" panose="020B0604020202020204" pitchFamily="34" charset="0"/>
                  <a:cs typeface="Arial" panose="020B0604020202020204" pitchFamily="34" charset="0"/>
                </a:endParaRPr>
              </a:p>
            </p:txBody>
          </p:sp>
        </p:grpSp>
        <p:sp>
          <p:nvSpPr>
            <p:cNvPr id="37900" name="Text Box 30"/>
            <p:cNvSpPr txBox="1">
              <a:spLocks noChangeArrowheads="1"/>
            </p:cNvSpPr>
            <p:nvPr/>
          </p:nvSpPr>
          <p:spPr bwMode="auto">
            <a:xfrm flipH="1">
              <a:off x="1899682" y="3215132"/>
              <a:ext cx="43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b="1" dirty="0">
                  <a:solidFill>
                    <a:srgbClr val="33CC33"/>
                  </a:solidFill>
                  <a:latin typeface="Arial" panose="020B0604020202020204" pitchFamily="34" charset="0"/>
                  <a:cs typeface="Arial" panose="020B0604020202020204" pitchFamily="34" charset="0"/>
                </a:rPr>
                <a:t>5’</a:t>
              </a:r>
            </a:p>
          </p:txBody>
        </p:sp>
        <p:sp>
          <p:nvSpPr>
            <p:cNvPr id="37901" name="Text Box 32"/>
            <p:cNvSpPr txBox="1">
              <a:spLocks noChangeArrowheads="1"/>
            </p:cNvSpPr>
            <p:nvPr/>
          </p:nvSpPr>
          <p:spPr bwMode="auto">
            <a:xfrm>
              <a:off x="1108697" y="4619936"/>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b="1" dirty="0">
                  <a:latin typeface="Arial" panose="020B0604020202020204" pitchFamily="34" charset="0"/>
                  <a:cs typeface="Arial" panose="020B0604020202020204" pitchFamily="34" charset="0"/>
                </a:rPr>
                <a:t>3 2 </a:t>
              </a:r>
              <a:r>
                <a:rPr lang="en-US" altLang="it-IT" sz="2400" b="1" dirty="0">
                  <a:solidFill>
                    <a:srgbClr val="33CC33"/>
                  </a:solidFill>
                  <a:latin typeface="Arial" panose="020B0604020202020204" pitchFamily="34" charset="0"/>
                  <a:cs typeface="Arial" panose="020B0604020202020204" pitchFamily="34" charset="0"/>
                </a:rPr>
                <a:t>1</a:t>
              </a:r>
            </a:p>
          </p:txBody>
        </p:sp>
        <p:sp>
          <p:nvSpPr>
            <p:cNvPr id="37902" name="Text Box 33"/>
            <p:cNvSpPr txBox="1">
              <a:spLocks noChangeArrowheads="1"/>
            </p:cNvSpPr>
            <p:nvPr/>
          </p:nvSpPr>
          <p:spPr bwMode="auto">
            <a:xfrm flipH="1">
              <a:off x="1308276" y="2534165"/>
              <a:ext cx="43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b="1" dirty="0">
                  <a:solidFill>
                    <a:srgbClr val="FF9933"/>
                  </a:solidFill>
                  <a:latin typeface="Arial" panose="020B0604020202020204" pitchFamily="34" charset="0"/>
                  <a:cs typeface="Arial" panose="020B0604020202020204" pitchFamily="34" charset="0"/>
                </a:rPr>
                <a:t>3’</a:t>
              </a:r>
            </a:p>
          </p:txBody>
        </p:sp>
        <p:cxnSp>
          <p:nvCxnSpPr>
            <p:cNvPr id="31" name="Connettore diritto 30"/>
            <p:cNvCxnSpPr/>
            <p:nvPr/>
          </p:nvCxnSpPr>
          <p:spPr bwMode="auto">
            <a:xfrm flipV="1">
              <a:off x="1763688" y="5157192"/>
              <a:ext cx="0" cy="17408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32" name="Connettore diritto 31"/>
            <p:cNvCxnSpPr/>
            <p:nvPr/>
          </p:nvCxnSpPr>
          <p:spPr bwMode="auto">
            <a:xfrm flipV="1">
              <a:off x="1533785" y="5169546"/>
              <a:ext cx="0" cy="17408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33" name="Connettore diritto 32"/>
            <p:cNvCxnSpPr/>
            <p:nvPr/>
          </p:nvCxnSpPr>
          <p:spPr bwMode="auto">
            <a:xfrm flipV="1">
              <a:off x="1290118" y="5164145"/>
              <a:ext cx="0" cy="174082"/>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34" name="CasellaDiTesto 33"/>
            <p:cNvSpPr txBox="1"/>
            <p:nvPr/>
          </p:nvSpPr>
          <p:spPr>
            <a:xfrm>
              <a:off x="1939335" y="2331331"/>
              <a:ext cx="1165704" cy="584775"/>
            </a:xfrm>
            <a:prstGeom prst="rect">
              <a:avLst/>
            </a:prstGeom>
            <a:noFill/>
          </p:spPr>
          <p:txBody>
            <a:bodyPr wrap="none" rtlCol="0">
              <a:spAutoFit/>
            </a:bodyPr>
            <a:lstStyle/>
            <a:p>
              <a:r>
                <a:rPr lang="it-IT" dirty="0" err="1">
                  <a:latin typeface="Arial" panose="020B0604020202020204" pitchFamily="34" charset="0"/>
                  <a:cs typeface="Arial" panose="020B0604020202020204" pitchFamily="34" charset="0"/>
                </a:rPr>
                <a:t>tRNA</a:t>
              </a:r>
              <a:endParaRPr lang="it-IT" dirty="0">
                <a:latin typeface="Arial" panose="020B0604020202020204" pitchFamily="34" charset="0"/>
                <a:cs typeface="Arial" panose="020B0604020202020204" pitchFamily="34" charset="0"/>
              </a:endParaRPr>
            </a:p>
          </p:txBody>
        </p:sp>
      </p:grpSp>
      <p:sp>
        <p:nvSpPr>
          <p:cNvPr id="3" name="Ovale 2">
            <a:extLst>
              <a:ext uri="{FF2B5EF4-FFF2-40B4-BE49-F238E27FC236}">
                <a16:creationId xmlns:a16="http://schemas.microsoft.com/office/drawing/2014/main" id="{167F1D8E-A01E-B543-DD6D-9FAAD97F5553}"/>
              </a:ext>
            </a:extLst>
          </p:cNvPr>
          <p:cNvSpPr/>
          <p:nvPr/>
        </p:nvSpPr>
        <p:spPr bwMode="auto">
          <a:xfrm>
            <a:off x="323528" y="2534165"/>
            <a:ext cx="896340" cy="584774"/>
          </a:xfrm>
          <a:prstGeom prst="ellipse">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r>
              <a:rPr kumimoji="0" lang="it-IT" sz="2000" b="0" i="0" u="none" strike="noStrike" cap="none" normalizeH="0" baseline="0" dirty="0">
                <a:ln>
                  <a:noFill/>
                </a:ln>
                <a:solidFill>
                  <a:schemeClr val="tx1"/>
                </a:solidFill>
                <a:effectLst/>
                <a:latin typeface="Comic Sans MS" panose="030F0702030302020204" pitchFamily="66" charset="0"/>
              </a:rPr>
              <a:t>AA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3" name="Object 3"/>
          <p:cNvGraphicFramePr>
            <a:graphicFrameLocks noChangeAspect="1"/>
          </p:cNvGraphicFramePr>
          <p:nvPr>
            <p:extLst>
              <p:ext uri="{D42A27DB-BD31-4B8C-83A1-F6EECF244321}">
                <p14:modId xmlns:p14="http://schemas.microsoft.com/office/powerpoint/2010/main" val="3486544701"/>
              </p:ext>
            </p:extLst>
          </p:nvPr>
        </p:nvGraphicFramePr>
        <p:xfrm>
          <a:off x="5796136" y="1831040"/>
          <a:ext cx="3252787" cy="4079875"/>
        </p:xfrm>
        <a:graphic>
          <a:graphicData uri="http://schemas.openxmlformats.org/presentationml/2006/ole">
            <mc:AlternateContent xmlns:mc="http://schemas.openxmlformats.org/markup-compatibility/2006">
              <mc:Choice xmlns:v="urn:schemas-microsoft-com:vml" Requires="v">
                <p:oleObj name="Image" r:id="rId3" imgW="3251200" imgH="4076700" progId="Photoshop.Image.5">
                  <p:embed/>
                </p:oleObj>
              </mc:Choice>
              <mc:Fallback>
                <p:oleObj name="Image" r:id="rId3" imgW="3251200" imgH="4076700" progId="Photoshop.Image.5">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1831040"/>
                        <a:ext cx="3252787" cy="407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966" name="Text Box 8"/>
          <p:cNvSpPr txBox="1">
            <a:spLocks noChangeArrowheads="1"/>
          </p:cNvSpPr>
          <p:nvPr/>
        </p:nvSpPr>
        <p:spPr bwMode="auto">
          <a:xfrm>
            <a:off x="5508104" y="1109935"/>
            <a:ext cx="33061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he-IL" sz="2400" b="1" dirty="0">
                <a:latin typeface="Arial" panose="020B0604020202020204" pitchFamily="34" charset="0"/>
                <a:cs typeface="Arial" panose="020B0604020202020204" pitchFamily="34" charset="0"/>
              </a:rPr>
              <a:t>Transfer RNA (t-RNA)</a:t>
            </a:r>
          </a:p>
        </p:txBody>
      </p:sp>
      <p:graphicFrame>
        <p:nvGraphicFramePr>
          <p:cNvPr id="15" name="Object 2">
            <a:extLst>
              <a:ext uri="{FF2B5EF4-FFF2-40B4-BE49-F238E27FC236}">
                <a16:creationId xmlns:a16="http://schemas.microsoft.com/office/drawing/2014/main" id="{CAD86314-601D-CA17-8C89-4A21CE5D0B0C}"/>
              </a:ext>
            </a:extLst>
          </p:cNvPr>
          <p:cNvGraphicFramePr>
            <a:graphicFrameLocks noChangeAspect="1"/>
          </p:cNvGraphicFramePr>
          <p:nvPr>
            <p:extLst>
              <p:ext uri="{D42A27DB-BD31-4B8C-83A1-F6EECF244321}">
                <p14:modId xmlns:p14="http://schemas.microsoft.com/office/powerpoint/2010/main" val="1662472341"/>
              </p:ext>
            </p:extLst>
          </p:nvPr>
        </p:nvGraphicFramePr>
        <p:xfrm>
          <a:off x="611560" y="982662"/>
          <a:ext cx="4524375" cy="4892675"/>
        </p:xfrm>
        <a:graphic>
          <a:graphicData uri="http://schemas.openxmlformats.org/presentationml/2006/ole">
            <mc:AlternateContent xmlns:mc="http://schemas.openxmlformats.org/markup-compatibility/2006">
              <mc:Choice xmlns:v="urn:schemas-microsoft-com:vml" Requires="v">
                <p:oleObj name="Image" r:id="rId5" imgW="4521200" imgH="4889500" progId="Photoshop.Image.5">
                  <p:embed/>
                </p:oleObj>
              </mc:Choice>
              <mc:Fallback>
                <p:oleObj name="Image" r:id="rId5" imgW="4521200" imgH="4889500" progId="Photoshop.Image.5">
                  <p:embed/>
                  <p:pic>
                    <p:nvPicPr>
                      <p:cNvPr id="38914"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982662"/>
                        <a:ext cx="4524375" cy="489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 name="Rectangles 4">
            <a:extLst>
              <a:ext uri="{FF2B5EF4-FFF2-40B4-BE49-F238E27FC236}">
                <a16:creationId xmlns:a16="http://schemas.microsoft.com/office/drawing/2014/main" id="{10610E35-7842-9F78-B822-136B0FAD8B3D}"/>
              </a:ext>
            </a:extLst>
          </p:cNvPr>
          <p:cNvSpPr/>
          <p:nvPr/>
        </p:nvSpPr>
        <p:spPr>
          <a:xfrm>
            <a:off x="1187624" y="1521386"/>
            <a:ext cx="575945" cy="216535"/>
          </a:xfrm>
          <a:prstGeom prst="rect">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3200" b="0" i="0" u="none" strike="noStrike" cap="none" normalizeH="0" baseline="0">
              <a:ln>
                <a:noFill/>
              </a:ln>
              <a:solidFill>
                <a:schemeClr val="tx1"/>
              </a:solidFill>
              <a:effectLst/>
              <a:latin typeface="Comic Sans MS" panose="030F0702030302020204" pitchFamily="66"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323528" y="-12032"/>
            <a:ext cx="7772400" cy="741636"/>
          </a:xfrm>
        </p:spPr>
        <p:txBody>
          <a:bodyPr/>
          <a:lstStyle/>
          <a:p>
            <a:r>
              <a:rPr lang="en-US" altLang="it-IT" sz="3200" dirty="0">
                <a:latin typeface="Arial" panose="020B0604020202020204" pitchFamily="34" charset="0"/>
                <a:cs typeface="Arial" panose="020B0604020202020204" pitchFamily="34" charset="0"/>
              </a:rPr>
              <a:t>tRNA</a:t>
            </a: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044248" y="3031993"/>
            <a:ext cx="2921295" cy="3096402"/>
          </a:xfrm>
          <a:prstGeom prst="rect">
            <a:avLst/>
          </a:prstGeom>
        </p:spPr>
      </p:pic>
      <p:sp>
        <p:nvSpPr>
          <p:cNvPr id="3" name="CasellaDiTesto 2">
            <a:extLst>
              <a:ext uri="{FF2B5EF4-FFF2-40B4-BE49-F238E27FC236}">
                <a16:creationId xmlns:a16="http://schemas.microsoft.com/office/drawing/2014/main" id="{C2D7A811-B42E-82C3-27CE-BE3C5E928F9C}"/>
              </a:ext>
            </a:extLst>
          </p:cNvPr>
          <p:cNvSpPr txBox="1"/>
          <p:nvPr/>
        </p:nvSpPr>
        <p:spPr>
          <a:xfrm>
            <a:off x="178456" y="729604"/>
            <a:ext cx="8858039" cy="1938992"/>
          </a:xfrm>
          <a:prstGeom prst="rect">
            <a:avLst/>
          </a:prstGeom>
          <a:noFill/>
        </p:spPr>
        <p:txBody>
          <a:bodyPr wrap="square">
            <a:spAutoFit/>
          </a:bodyPr>
          <a:lstStyle/>
          <a:p>
            <a:r>
              <a:rPr lang="en-US" altLang="it-IT" sz="2000" dirty="0">
                <a:latin typeface="Arial Narrow" panose="020B0606020202030204" pitchFamily="34" charset="0"/>
              </a:rPr>
              <a:t>Stabilized by </a:t>
            </a:r>
            <a:r>
              <a:rPr lang="en-US" altLang="it-IT" sz="2000" b="1" dirty="0">
                <a:latin typeface="Arial Narrow" panose="020B0606020202030204" pitchFamily="34" charset="0"/>
              </a:rPr>
              <a:t>base-pairing</a:t>
            </a:r>
            <a:r>
              <a:rPr lang="en-US" altLang="it-IT" sz="2000" dirty="0">
                <a:latin typeface="Arial Narrow" panose="020B0606020202030204" pitchFamily="34" charset="0"/>
              </a:rPr>
              <a:t> and long-range interactions between non-</a:t>
            </a:r>
            <a:r>
              <a:rPr lang="en-US" altLang="it-IT" sz="2000" dirty="0" err="1">
                <a:latin typeface="Arial Narrow" panose="020B0606020202030204" pitchFamily="34" charset="0"/>
              </a:rPr>
              <a:t>continguous</a:t>
            </a:r>
            <a:r>
              <a:rPr lang="en-US" altLang="it-IT" sz="2000" dirty="0">
                <a:latin typeface="Arial Narrow" panose="020B0606020202030204" pitchFamily="34" charset="0"/>
              </a:rPr>
              <a:t> parts of arms and loops</a:t>
            </a:r>
          </a:p>
          <a:p>
            <a:endParaRPr lang="en-US" altLang="it-IT" sz="2000" dirty="0">
              <a:latin typeface="Arial Narrow" panose="020B0606020202030204" pitchFamily="34" charset="0"/>
            </a:endParaRPr>
          </a:p>
          <a:p>
            <a:r>
              <a:rPr lang="en-US" altLang="it-IT" sz="2000" dirty="0">
                <a:latin typeface="Arial Narrow" panose="020B0606020202030204" pitchFamily="34" charset="0"/>
              </a:rPr>
              <a:t>Most interactions are between invariant or conserved bases</a:t>
            </a:r>
          </a:p>
          <a:p>
            <a:endParaRPr lang="en-US" altLang="it-IT" sz="2000" dirty="0">
              <a:latin typeface="Arial Narrow" panose="020B0606020202030204" pitchFamily="34" charset="0"/>
            </a:endParaRPr>
          </a:p>
          <a:p>
            <a:r>
              <a:rPr lang="en-US" altLang="it-IT" sz="2000" dirty="0">
                <a:latin typeface="Arial Narrow" panose="020B0606020202030204" pitchFamily="34" charset="0"/>
              </a:rPr>
              <a:t>Buries most of tRNA except acceptor stem, aa, anticodon</a:t>
            </a:r>
          </a:p>
        </p:txBody>
      </p:sp>
      <p:pic>
        <p:nvPicPr>
          <p:cNvPr id="2" name="Immagine 1">
            <a:extLst>
              <a:ext uri="{FF2B5EF4-FFF2-40B4-BE49-F238E27FC236}">
                <a16:creationId xmlns:a16="http://schemas.microsoft.com/office/drawing/2014/main" id="{2C367CCD-3F1D-F6FB-D4C5-12A8DE27F0C7}"/>
              </a:ext>
            </a:extLst>
          </p:cNvPr>
          <p:cNvPicPr>
            <a:picLocks noChangeAspect="1"/>
          </p:cNvPicPr>
          <p:nvPr/>
        </p:nvPicPr>
        <p:blipFill rotWithShape="1">
          <a:blip r:embed="rId4"/>
          <a:srcRect r="28407"/>
          <a:stretch/>
        </p:blipFill>
        <p:spPr>
          <a:xfrm>
            <a:off x="362921" y="2852936"/>
            <a:ext cx="5473663" cy="309440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f06056_ISBN88-08-0789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052513"/>
            <a:ext cx="8569325"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5"/>
          <p:cNvSpPr txBox="1">
            <a:spLocks noChangeArrowheads="1"/>
          </p:cNvSpPr>
          <p:nvPr/>
        </p:nvSpPr>
        <p:spPr bwMode="auto">
          <a:xfrm>
            <a:off x="1763713" y="333375"/>
            <a:ext cx="591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2400" dirty="0">
                <a:latin typeface="Arial" panose="020B0604020202020204" pitchFamily="34" charset="0"/>
                <a:cs typeface="Arial" panose="020B0604020202020204" pitchFamily="34" charset="0"/>
              </a:rPr>
              <a:t>Caricamento del </a:t>
            </a:r>
            <a:r>
              <a:rPr lang="it-IT" altLang="it-IT" sz="2400" dirty="0" err="1">
                <a:latin typeface="Arial" panose="020B0604020202020204" pitchFamily="34" charset="0"/>
                <a:cs typeface="Arial" panose="020B0604020202020204" pitchFamily="34" charset="0"/>
              </a:rPr>
              <a:t>tRNA</a:t>
            </a:r>
            <a:r>
              <a:rPr lang="it-IT" altLang="it-IT" sz="2400" dirty="0">
                <a:latin typeface="Arial" panose="020B0604020202020204" pitchFamily="34" charset="0"/>
                <a:cs typeface="Arial" panose="020B0604020202020204" pitchFamily="34" charset="0"/>
              </a:rPr>
              <a:t> con l’amminoacido</a:t>
            </a:r>
          </a:p>
        </p:txBody>
      </p:sp>
      <p:sp>
        <p:nvSpPr>
          <p:cNvPr id="140294" name="Rectangle 6"/>
          <p:cNvSpPr>
            <a:spLocks noChangeArrowheads="1"/>
          </p:cNvSpPr>
          <p:nvPr/>
        </p:nvSpPr>
        <p:spPr bwMode="auto">
          <a:xfrm>
            <a:off x="6208713" y="836613"/>
            <a:ext cx="2808287" cy="5616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140294"/>
                                        </p:tgtEl>
                                      </p:cBhvr>
                                    </p:animEffect>
                                    <p:set>
                                      <p:cBhvr>
                                        <p:cTn id="7" dur="1" fill="hold">
                                          <p:stCondLst>
                                            <p:cond delay="499"/>
                                          </p:stCondLst>
                                        </p:cTn>
                                        <p:tgtEl>
                                          <p:spTgt spid="1402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50" name="Object 6"/>
          <p:cNvGraphicFramePr>
            <a:graphicFrameLocks noChangeAspect="1"/>
          </p:cNvGraphicFramePr>
          <p:nvPr>
            <p:extLst>
              <p:ext uri="{D42A27DB-BD31-4B8C-83A1-F6EECF244321}">
                <p14:modId xmlns:p14="http://schemas.microsoft.com/office/powerpoint/2010/main" val="2189888276"/>
              </p:ext>
            </p:extLst>
          </p:nvPr>
        </p:nvGraphicFramePr>
        <p:xfrm>
          <a:off x="457200" y="353616"/>
          <a:ext cx="2984500" cy="3455988"/>
        </p:xfrm>
        <a:graphic>
          <a:graphicData uri="http://schemas.openxmlformats.org/presentationml/2006/ole">
            <mc:AlternateContent xmlns:mc="http://schemas.openxmlformats.org/markup-compatibility/2006">
              <mc:Choice xmlns:v="urn:schemas-microsoft-com:vml" Requires="v">
                <p:oleObj name="Image" r:id="rId2" imgW="4254500" imgH="4927600" progId="Photoshop.Image.5">
                  <p:embed/>
                </p:oleObj>
              </mc:Choice>
              <mc:Fallback>
                <p:oleObj name="Image" r:id="rId2" imgW="4254500" imgH="4927600" progId="Photoshop.Image.5">
                  <p:embed/>
                  <p:pic>
                    <p:nvPicPr>
                      <p:cNvPr id="0"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53616"/>
                        <a:ext cx="2984500" cy="345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271" name="Object 7"/>
          <p:cNvGraphicFramePr>
            <a:graphicFrameLocks noChangeAspect="1"/>
          </p:cNvGraphicFramePr>
          <p:nvPr>
            <p:extLst>
              <p:ext uri="{D42A27DB-BD31-4B8C-83A1-F6EECF244321}">
                <p14:modId xmlns:p14="http://schemas.microsoft.com/office/powerpoint/2010/main" val="4193350824"/>
              </p:ext>
            </p:extLst>
          </p:nvPr>
        </p:nvGraphicFramePr>
        <p:xfrm>
          <a:off x="3429000" y="277416"/>
          <a:ext cx="3165475" cy="3182938"/>
        </p:xfrm>
        <a:graphic>
          <a:graphicData uri="http://schemas.openxmlformats.org/presentationml/2006/ole">
            <mc:AlternateContent xmlns:mc="http://schemas.openxmlformats.org/markup-compatibility/2006">
              <mc:Choice xmlns:v="urn:schemas-microsoft-com:vml" Requires="v">
                <p:oleObj name="Image" r:id="rId4" imgW="4813300" imgH="4838700" progId="Photoshop.Image.5">
                  <p:embed/>
                </p:oleObj>
              </mc:Choice>
              <mc:Fallback>
                <p:oleObj name="Image" r:id="rId4" imgW="4813300" imgH="4838700" progId="Photoshop.Image.5">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277416"/>
                        <a:ext cx="3165475" cy="318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11"/>
          <p:cNvGrpSpPr/>
          <p:nvPr/>
        </p:nvGrpSpPr>
        <p:grpSpPr bwMode="auto">
          <a:xfrm>
            <a:off x="5141913" y="2618981"/>
            <a:ext cx="3511550" cy="1663701"/>
            <a:chOff x="3239" y="2723"/>
            <a:chExt cx="2212" cy="1048"/>
          </a:xfrm>
        </p:grpSpPr>
        <p:graphicFrame>
          <p:nvGraphicFramePr>
            <p:cNvPr id="53265" name="Object 8"/>
            <p:cNvGraphicFramePr>
              <a:graphicFrameLocks noChangeAspect="1"/>
            </p:cNvGraphicFramePr>
            <p:nvPr/>
          </p:nvGraphicFramePr>
          <p:xfrm>
            <a:off x="3239" y="3078"/>
            <a:ext cx="1657" cy="570"/>
          </p:xfrm>
          <a:graphic>
            <a:graphicData uri="http://schemas.openxmlformats.org/presentationml/2006/ole">
              <mc:AlternateContent xmlns:mc="http://schemas.openxmlformats.org/markup-compatibility/2006">
                <mc:Choice xmlns:v="urn:schemas-microsoft-com:vml" Requires="v">
                  <p:oleObj name="Image" r:id="rId6" imgW="3467100" imgH="1193800" progId="Photoshop.Image.5">
                    <p:embed/>
                  </p:oleObj>
                </mc:Choice>
                <mc:Fallback>
                  <p:oleObj name="Image" r:id="rId6" imgW="3467100" imgH="1193800" progId="Photoshop.Image.5">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9" y="3078"/>
                          <a:ext cx="1657" cy="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3266" name="Text Box 9"/>
            <p:cNvSpPr txBox="1">
              <a:spLocks noChangeArrowheads="1"/>
            </p:cNvSpPr>
            <p:nvPr/>
          </p:nvSpPr>
          <p:spPr bwMode="auto">
            <a:xfrm>
              <a:off x="4154" y="2723"/>
              <a:ext cx="1297" cy="5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dirty="0">
                  <a:latin typeface="Arial Narrow" panose="020B0606020202030204" pitchFamily="34" charset="0"/>
                </a:rPr>
                <a:t>codon-anticodon</a:t>
              </a:r>
            </a:p>
            <a:p>
              <a:pPr>
                <a:spcBef>
                  <a:spcPct val="0"/>
                </a:spcBef>
                <a:buFontTx/>
                <a:buNone/>
              </a:pPr>
              <a:r>
                <a:rPr lang="en-US" altLang="it-IT" sz="2400" dirty="0">
                  <a:latin typeface="Arial Narrow" panose="020B0606020202030204" pitchFamily="34" charset="0"/>
                </a:rPr>
                <a:t>base pairing</a:t>
              </a:r>
            </a:p>
          </p:txBody>
        </p:sp>
        <p:sp>
          <p:nvSpPr>
            <p:cNvPr id="53267" name="Text Box 10"/>
            <p:cNvSpPr txBox="1">
              <a:spLocks noChangeArrowheads="1"/>
            </p:cNvSpPr>
            <p:nvPr/>
          </p:nvSpPr>
          <p:spPr bwMode="auto">
            <a:xfrm>
              <a:off x="3456" y="3480"/>
              <a:ext cx="585" cy="2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a:latin typeface="Arial Narrow" panose="020B0606020202030204" pitchFamily="34" charset="0"/>
                </a:rPr>
                <a:t>mRNA</a:t>
              </a:r>
            </a:p>
          </p:txBody>
        </p:sp>
      </p:grpSp>
      <p:grpSp>
        <p:nvGrpSpPr>
          <p:cNvPr id="3" name="Group 15"/>
          <p:cNvGrpSpPr/>
          <p:nvPr/>
        </p:nvGrpSpPr>
        <p:grpSpPr bwMode="auto">
          <a:xfrm>
            <a:off x="304800" y="-27384"/>
            <a:ext cx="1295400" cy="762000"/>
            <a:chOff x="192" y="240"/>
            <a:chExt cx="816" cy="480"/>
          </a:xfrm>
        </p:grpSpPr>
        <p:sp>
          <p:nvSpPr>
            <p:cNvPr id="53263" name="Text Box 12"/>
            <p:cNvSpPr txBox="1">
              <a:spLocks noChangeArrowheads="1"/>
            </p:cNvSpPr>
            <p:nvPr/>
          </p:nvSpPr>
          <p:spPr bwMode="auto">
            <a:xfrm>
              <a:off x="192" y="240"/>
              <a:ext cx="70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a:solidFill>
                    <a:srgbClr val="FF0000"/>
                  </a:solidFill>
                  <a:latin typeface="Arial Narrow" panose="020B0606020202030204" pitchFamily="34" charset="0"/>
                </a:rPr>
                <a:t>AA (Trp)</a:t>
              </a:r>
            </a:p>
          </p:txBody>
        </p:sp>
        <p:sp>
          <p:nvSpPr>
            <p:cNvPr id="53264" name="Line 13"/>
            <p:cNvSpPr>
              <a:spLocks noChangeShapeType="1"/>
            </p:cNvSpPr>
            <p:nvPr/>
          </p:nvSpPr>
          <p:spPr bwMode="auto">
            <a:xfrm>
              <a:off x="768" y="480"/>
              <a:ext cx="240" cy="240"/>
            </a:xfrm>
            <a:prstGeom prst="line">
              <a:avLst/>
            </a:prstGeom>
            <a:noFill/>
            <a:ln w="38100">
              <a:solidFill>
                <a:srgbClr val="FF0000"/>
              </a:solidFill>
              <a:round/>
            </a:ln>
            <a:extLst>
              <a:ext uri="{909E8E84-426E-40DD-AFC4-6F175D3DCCD1}">
                <a14:hiddenFill xmlns:a14="http://schemas.microsoft.com/office/drawing/2010/main">
                  <a:noFill/>
                </a14:hiddenFill>
              </a:ext>
            </a:extLst>
          </p:spPr>
          <p:txBody>
            <a:bodyPr/>
            <a:lstStyle/>
            <a:p>
              <a:endParaRPr lang="it-IT">
                <a:latin typeface="Arial Narrow" panose="020B0606020202030204" pitchFamily="34" charset="0"/>
              </a:endParaRPr>
            </a:p>
          </p:txBody>
        </p:sp>
      </p:grpSp>
      <p:grpSp>
        <p:nvGrpSpPr>
          <p:cNvPr id="4" name="Group 23"/>
          <p:cNvGrpSpPr/>
          <p:nvPr/>
        </p:nvGrpSpPr>
        <p:grpSpPr bwMode="auto">
          <a:xfrm>
            <a:off x="1403351" y="3249216"/>
            <a:ext cx="2806701" cy="1660525"/>
            <a:chOff x="884" y="2304"/>
            <a:chExt cx="1768" cy="1046"/>
          </a:xfrm>
        </p:grpSpPr>
        <p:sp>
          <p:nvSpPr>
            <p:cNvPr id="53261" name="Text Box 3"/>
            <p:cNvSpPr txBox="1">
              <a:spLocks noChangeArrowheads="1"/>
            </p:cNvSpPr>
            <p:nvPr/>
          </p:nvSpPr>
          <p:spPr bwMode="auto">
            <a:xfrm>
              <a:off x="989" y="2594"/>
              <a:ext cx="1663"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he-IL" sz="2400" dirty="0">
                  <a:solidFill>
                    <a:srgbClr val="FF0000"/>
                  </a:solidFill>
                  <a:latin typeface="Arial Narrow" panose="020B0606020202030204" pitchFamily="34" charset="0"/>
                </a:rPr>
                <a:t>Aminoacyl-</a:t>
              </a:r>
            </a:p>
            <a:p>
              <a:pPr>
                <a:spcBef>
                  <a:spcPct val="0"/>
                </a:spcBef>
                <a:buFontTx/>
                <a:buNone/>
              </a:pPr>
              <a:r>
                <a:rPr lang="en-US" altLang="he-IL" sz="2400" dirty="0" err="1">
                  <a:solidFill>
                    <a:srgbClr val="FF0000"/>
                  </a:solidFill>
                  <a:latin typeface="Arial Narrow" panose="020B0606020202030204" pitchFamily="34" charset="0"/>
                </a:rPr>
                <a:t>tRNA</a:t>
              </a:r>
              <a:r>
                <a:rPr lang="en-US" altLang="he-IL" sz="2400" dirty="0">
                  <a:solidFill>
                    <a:srgbClr val="FF0000"/>
                  </a:solidFill>
                  <a:latin typeface="Arial Narrow" panose="020B0606020202030204" pitchFamily="34" charset="0"/>
                </a:rPr>
                <a:t> </a:t>
              </a:r>
              <a:r>
                <a:rPr lang="en-US" altLang="he-IL" sz="2400" dirty="0" err="1">
                  <a:solidFill>
                    <a:srgbClr val="FF0000"/>
                  </a:solidFill>
                  <a:latin typeface="Arial Narrow" panose="020B0606020202030204" pitchFamily="34" charset="0"/>
                </a:rPr>
                <a:t>synthetase</a:t>
              </a:r>
              <a:r>
                <a:rPr lang="en-US" altLang="he-IL" sz="2400" dirty="0">
                  <a:solidFill>
                    <a:srgbClr val="FF0000"/>
                  </a:solidFill>
                  <a:latin typeface="Arial Narrow" panose="020B0606020202030204" pitchFamily="34" charset="0"/>
                </a:rPr>
                <a:t> (</a:t>
              </a:r>
              <a:r>
                <a:rPr lang="en-US" altLang="he-IL" sz="2400" dirty="0" err="1">
                  <a:solidFill>
                    <a:srgbClr val="FF0000"/>
                  </a:solidFill>
                  <a:latin typeface="Arial Narrow" panose="020B0606020202030204" pitchFamily="34" charset="0"/>
                </a:rPr>
                <a:t>Trp</a:t>
              </a:r>
              <a:r>
                <a:rPr lang="en-US" altLang="he-IL" sz="2400" dirty="0">
                  <a:solidFill>
                    <a:srgbClr val="FF0000"/>
                  </a:solidFill>
                  <a:latin typeface="Arial Narrow" panose="020B0606020202030204" pitchFamily="34" charset="0"/>
                </a:rPr>
                <a:t>)</a:t>
              </a:r>
            </a:p>
          </p:txBody>
        </p:sp>
        <p:sp>
          <p:nvSpPr>
            <p:cNvPr id="53262" name="Line 16"/>
            <p:cNvSpPr>
              <a:spLocks noChangeShapeType="1"/>
            </p:cNvSpPr>
            <p:nvPr/>
          </p:nvSpPr>
          <p:spPr bwMode="auto">
            <a:xfrm flipH="1">
              <a:off x="884" y="2304"/>
              <a:ext cx="28" cy="648"/>
            </a:xfrm>
            <a:prstGeom prst="line">
              <a:avLst/>
            </a:prstGeom>
            <a:noFill/>
            <a:ln w="38100">
              <a:solidFill>
                <a:srgbClr val="FF0000"/>
              </a:solidFill>
              <a:round/>
            </a:ln>
            <a:extLst>
              <a:ext uri="{909E8E84-426E-40DD-AFC4-6F175D3DCCD1}">
                <a14:hiddenFill xmlns:a14="http://schemas.microsoft.com/office/drawing/2010/main">
                  <a:noFill/>
                </a14:hiddenFill>
              </a:ext>
            </a:extLst>
          </p:spPr>
          <p:txBody>
            <a:bodyPr/>
            <a:lstStyle/>
            <a:p>
              <a:endParaRPr lang="it-IT">
                <a:latin typeface="Arial Narrow" panose="020B0606020202030204" pitchFamily="34" charset="0"/>
              </a:endParaRPr>
            </a:p>
          </p:txBody>
        </p:sp>
      </p:grpSp>
      <p:grpSp>
        <p:nvGrpSpPr>
          <p:cNvPr id="5" name="Group 24"/>
          <p:cNvGrpSpPr/>
          <p:nvPr/>
        </p:nvGrpSpPr>
        <p:grpSpPr bwMode="auto">
          <a:xfrm>
            <a:off x="2709863" y="429816"/>
            <a:ext cx="873125" cy="1066800"/>
            <a:chOff x="1707" y="528"/>
            <a:chExt cx="550" cy="672"/>
          </a:xfrm>
        </p:grpSpPr>
        <p:sp>
          <p:nvSpPr>
            <p:cNvPr id="53259" name="Text Box 17"/>
            <p:cNvSpPr txBox="1">
              <a:spLocks noChangeArrowheads="1"/>
            </p:cNvSpPr>
            <p:nvPr/>
          </p:nvSpPr>
          <p:spPr bwMode="auto">
            <a:xfrm>
              <a:off x="1707" y="528"/>
              <a:ext cx="550"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a:solidFill>
                    <a:srgbClr val="FF0000"/>
                  </a:solidFill>
                  <a:latin typeface="Arial Narrow" panose="020B0606020202030204" pitchFamily="34" charset="0"/>
                </a:rPr>
                <a:t>t-RNA</a:t>
              </a:r>
            </a:p>
            <a:p>
              <a:pPr>
                <a:spcBef>
                  <a:spcPct val="0"/>
                </a:spcBef>
                <a:buFontTx/>
                <a:buNone/>
              </a:pPr>
              <a:r>
                <a:rPr lang="en-US" altLang="it-IT" sz="2400">
                  <a:solidFill>
                    <a:srgbClr val="FF0000"/>
                  </a:solidFill>
                  <a:latin typeface="Arial Narrow" panose="020B0606020202030204" pitchFamily="34" charset="0"/>
                </a:rPr>
                <a:t> (Trp)</a:t>
              </a:r>
            </a:p>
          </p:txBody>
        </p:sp>
        <p:sp>
          <p:nvSpPr>
            <p:cNvPr id="53260" name="Line 18"/>
            <p:cNvSpPr>
              <a:spLocks noChangeShapeType="1"/>
            </p:cNvSpPr>
            <p:nvPr/>
          </p:nvSpPr>
          <p:spPr bwMode="auto">
            <a:xfrm flipV="1">
              <a:off x="1728" y="1008"/>
              <a:ext cx="288" cy="192"/>
            </a:xfrm>
            <a:prstGeom prst="line">
              <a:avLst/>
            </a:prstGeom>
            <a:noFill/>
            <a:ln w="38100">
              <a:solidFill>
                <a:srgbClr val="FF0000"/>
              </a:solidFill>
              <a:round/>
            </a:ln>
            <a:extLst>
              <a:ext uri="{909E8E84-426E-40DD-AFC4-6F175D3DCCD1}">
                <a14:hiddenFill xmlns:a14="http://schemas.microsoft.com/office/drawing/2010/main">
                  <a:noFill/>
                </a14:hiddenFill>
              </a:ext>
            </a:extLst>
          </p:spPr>
          <p:txBody>
            <a:bodyPr/>
            <a:lstStyle/>
            <a:p>
              <a:endParaRPr lang="it-IT">
                <a:latin typeface="Arial Narrow" panose="020B0606020202030204" pitchFamily="34" charset="0"/>
              </a:endParaRPr>
            </a:p>
          </p:txBody>
        </p:sp>
      </p:grpSp>
      <p:grpSp>
        <p:nvGrpSpPr>
          <p:cNvPr id="6" name="Group 22"/>
          <p:cNvGrpSpPr/>
          <p:nvPr/>
        </p:nvGrpSpPr>
        <p:grpSpPr bwMode="auto">
          <a:xfrm>
            <a:off x="6288347" y="390129"/>
            <a:ext cx="2403475" cy="801688"/>
            <a:chOff x="3936" y="503"/>
            <a:chExt cx="1514" cy="505"/>
          </a:xfrm>
        </p:grpSpPr>
        <p:sp>
          <p:nvSpPr>
            <p:cNvPr id="53257" name="Text Box 19"/>
            <p:cNvSpPr txBox="1">
              <a:spLocks noChangeArrowheads="1"/>
            </p:cNvSpPr>
            <p:nvPr/>
          </p:nvSpPr>
          <p:spPr bwMode="auto">
            <a:xfrm>
              <a:off x="4092" y="503"/>
              <a:ext cx="135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dirty="0">
                  <a:latin typeface="Arial Narrow" panose="020B0606020202030204" pitchFamily="34" charset="0"/>
                </a:rPr>
                <a:t>high-energy bond</a:t>
              </a:r>
            </a:p>
          </p:txBody>
        </p:sp>
        <p:sp>
          <p:nvSpPr>
            <p:cNvPr id="53258" name="Line 21"/>
            <p:cNvSpPr>
              <a:spLocks noChangeShapeType="1"/>
            </p:cNvSpPr>
            <p:nvPr/>
          </p:nvSpPr>
          <p:spPr bwMode="auto">
            <a:xfrm flipH="1">
              <a:off x="3936" y="864"/>
              <a:ext cx="480" cy="144"/>
            </a:xfrm>
            <a:prstGeom prst="line">
              <a:avLst/>
            </a:prstGeom>
            <a:noFill/>
            <a:ln w="2857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it-IT">
                <a:latin typeface="Arial Narrow" panose="020B0606020202030204" pitchFamily="34" charset="0"/>
              </a:endParaRPr>
            </a:p>
          </p:txBody>
        </p:sp>
      </p:grpSp>
      <p:sp>
        <p:nvSpPr>
          <p:cNvPr id="7" name="Rectangle 2">
            <a:extLst>
              <a:ext uri="{FF2B5EF4-FFF2-40B4-BE49-F238E27FC236}">
                <a16:creationId xmlns:a16="http://schemas.microsoft.com/office/drawing/2014/main" id="{1C2748A9-5937-52CA-CB46-6CEC199F5A55}"/>
              </a:ext>
            </a:extLst>
          </p:cNvPr>
          <p:cNvSpPr txBox="1">
            <a:spLocks noChangeArrowheads="1"/>
          </p:cNvSpPr>
          <p:nvPr/>
        </p:nvSpPr>
        <p:spPr>
          <a:xfrm>
            <a:off x="36140" y="5338402"/>
            <a:ext cx="8458200" cy="55638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a:lstStyle>
          <a:p>
            <a:pPr>
              <a:defRPr/>
            </a:pPr>
            <a:r>
              <a:rPr lang="en-US" sz="2000" kern="0" dirty="0">
                <a:effectLst>
                  <a:outerShdw blurRad="38100" dist="38100" dir="2700000" algn="tl">
                    <a:srgbClr val="C0C0C0"/>
                  </a:outerShdw>
                </a:effectLst>
                <a:latin typeface="Arial Narrow" panose="020B0606020202030204" pitchFamily="34" charset="0"/>
              </a:rPr>
              <a:t>Le </a:t>
            </a:r>
            <a:r>
              <a:rPr lang="en-US" sz="2000" b="1" kern="0" dirty="0" err="1">
                <a:effectLst>
                  <a:outerShdw blurRad="38100" dist="38100" dir="2700000" algn="tl">
                    <a:srgbClr val="C0C0C0"/>
                  </a:outerShdw>
                </a:effectLst>
                <a:latin typeface="Arial Narrow" panose="020B0606020202030204" pitchFamily="34" charset="0"/>
              </a:rPr>
              <a:t>Aminoacil</a:t>
            </a:r>
            <a:r>
              <a:rPr lang="en-US" sz="2000" b="1" kern="0" dirty="0">
                <a:effectLst>
                  <a:outerShdw blurRad="38100" dist="38100" dir="2700000" algn="tl">
                    <a:srgbClr val="C0C0C0"/>
                  </a:outerShdw>
                </a:effectLst>
                <a:latin typeface="Arial Narrow" panose="020B0606020202030204" pitchFamily="34" charset="0"/>
              </a:rPr>
              <a:t>-tRNA </a:t>
            </a:r>
            <a:r>
              <a:rPr lang="en-US" sz="2000" b="1" kern="0" dirty="0" err="1">
                <a:effectLst>
                  <a:outerShdw blurRad="38100" dist="38100" dir="2700000" algn="tl">
                    <a:srgbClr val="C0C0C0"/>
                  </a:outerShdw>
                </a:effectLst>
                <a:latin typeface="Arial Narrow" panose="020B0606020202030204" pitchFamily="34" charset="0"/>
              </a:rPr>
              <a:t>sintetasi</a:t>
            </a:r>
            <a:r>
              <a:rPr lang="en-US" sz="2000" b="1" kern="0" dirty="0">
                <a:effectLst>
                  <a:outerShdw blurRad="38100" dist="38100" dir="2700000" algn="tl">
                    <a:srgbClr val="C0C0C0"/>
                  </a:outerShdw>
                </a:effectLst>
                <a:latin typeface="Arial Narrow" panose="020B0606020202030204" pitchFamily="34" charset="0"/>
              </a:rPr>
              <a:t> </a:t>
            </a:r>
            <a:r>
              <a:rPr lang="en-US" sz="2000" kern="0" dirty="0" err="1">
                <a:effectLst>
                  <a:outerShdw blurRad="38100" dist="38100" dir="2700000" algn="tl">
                    <a:srgbClr val="C0C0C0"/>
                  </a:outerShdw>
                </a:effectLst>
                <a:latin typeface="Arial Narrow" panose="020B0606020202030204" pitchFamily="34" charset="0"/>
              </a:rPr>
              <a:t>attivano</a:t>
            </a:r>
            <a:r>
              <a:rPr lang="en-US" sz="2000" kern="0" dirty="0">
                <a:effectLst>
                  <a:outerShdw blurRad="38100" dist="38100" dir="2700000" algn="tl">
                    <a:srgbClr val="C0C0C0"/>
                  </a:outerShdw>
                </a:effectLst>
                <a:latin typeface="Arial Narrow" panose="020B0606020202030204" pitchFamily="34" charset="0"/>
              </a:rPr>
              <a:t> </a:t>
            </a:r>
            <a:r>
              <a:rPr lang="en-US" sz="2000" kern="0" dirty="0" err="1">
                <a:effectLst>
                  <a:outerShdw blurRad="38100" dist="38100" dir="2700000" algn="tl">
                    <a:srgbClr val="C0C0C0"/>
                  </a:outerShdw>
                </a:effectLst>
                <a:latin typeface="Arial Narrow" panose="020B0606020202030204" pitchFamily="34" charset="0"/>
              </a:rPr>
              <a:t>i</a:t>
            </a:r>
            <a:r>
              <a:rPr lang="en-US" sz="2000" kern="0" dirty="0">
                <a:effectLst>
                  <a:outerShdw blurRad="38100" dist="38100" dir="2700000" algn="tl">
                    <a:srgbClr val="C0C0C0"/>
                  </a:outerShdw>
                </a:effectLst>
                <a:latin typeface="Arial Narrow" panose="020B0606020202030204" pitchFamily="34" charset="0"/>
              </a:rPr>
              <a:t> tRNAs con </a:t>
            </a:r>
            <a:r>
              <a:rPr lang="en-US" sz="2000" kern="0" dirty="0" err="1">
                <a:effectLst>
                  <a:outerShdw blurRad="38100" dist="38100" dir="2700000" algn="tl">
                    <a:srgbClr val="C0C0C0"/>
                  </a:outerShdw>
                </a:effectLst>
                <a:latin typeface="Arial Narrow" panose="020B0606020202030204" pitchFamily="34" charset="0"/>
              </a:rPr>
              <a:t>specifici</a:t>
            </a:r>
            <a:r>
              <a:rPr lang="en-US" sz="2000" kern="0" dirty="0">
                <a:effectLst>
                  <a:outerShdw blurRad="38100" dist="38100" dir="2700000" algn="tl">
                    <a:srgbClr val="C0C0C0"/>
                  </a:outerShdw>
                </a:effectLst>
                <a:latin typeface="Arial Narrow" panose="020B0606020202030204" pitchFamily="34" charset="0"/>
              </a:rPr>
              <a:t> amino </a:t>
            </a:r>
            <a:r>
              <a:rPr lang="en-US" sz="2000" kern="0" dirty="0" err="1">
                <a:effectLst>
                  <a:outerShdw blurRad="38100" dist="38100" dir="2700000" algn="tl">
                    <a:srgbClr val="C0C0C0"/>
                  </a:outerShdw>
                </a:effectLst>
                <a:latin typeface="Arial Narrow" panose="020B0606020202030204" pitchFamily="34" charset="0"/>
              </a:rPr>
              <a:t>acidi</a:t>
            </a:r>
            <a:endParaRPr lang="en-US" sz="2000" kern="0" dirty="0">
              <a:effectLst>
                <a:outerShdw blurRad="38100" dist="38100" dir="2700000" algn="tl">
                  <a:srgbClr val="C0C0C0"/>
                </a:outerShdw>
              </a:effectLst>
              <a:latin typeface="Arial Narrow" panose="020B0606020202030204" pitchFamily="34" charset="0"/>
            </a:endParaRPr>
          </a:p>
        </p:txBody>
      </p:sp>
      <p:sp>
        <p:nvSpPr>
          <p:cNvPr id="8" name="Text Box 3">
            <a:extLst>
              <a:ext uri="{FF2B5EF4-FFF2-40B4-BE49-F238E27FC236}">
                <a16:creationId xmlns:a16="http://schemas.microsoft.com/office/drawing/2014/main" id="{5E1F6566-A0F6-D90B-6EA7-CDE350C8C657}"/>
              </a:ext>
            </a:extLst>
          </p:cNvPr>
          <p:cNvSpPr txBox="1">
            <a:spLocks noChangeArrowheads="1"/>
          </p:cNvSpPr>
          <p:nvPr/>
        </p:nvSpPr>
        <p:spPr bwMode="auto">
          <a:xfrm>
            <a:off x="304800" y="6035386"/>
            <a:ext cx="81895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90000"/>
              </a:lnSpc>
              <a:spcBef>
                <a:spcPct val="0"/>
              </a:spcBef>
              <a:buFontTx/>
              <a:buNone/>
            </a:pPr>
            <a:r>
              <a:rPr lang="en-US" altLang="it-IT" sz="2000" dirty="0">
                <a:latin typeface="Arial Narrow" panose="020B0606020202030204" pitchFamily="34" charset="0"/>
              </a:rPr>
              <a:t>Una </a:t>
            </a:r>
            <a:r>
              <a:rPr lang="en-US" altLang="it-IT" sz="2000" dirty="0" err="1">
                <a:latin typeface="Arial Narrow" panose="020B0606020202030204" pitchFamily="34" charset="0"/>
              </a:rPr>
              <a:t>singola</a:t>
            </a:r>
            <a:r>
              <a:rPr lang="en-US" altLang="it-IT" sz="2000" dirty="0">
                <a:latin typeface="Arial Narrow" panose="020B0606020202030204" pitchFamily="34" charset="0"/>
              </a:rPr>
              <a:t> e </a:t>
            </a:r>
            <a:r>
              <a:rPr lang="en-US" altLang="it-IT" sz="2000" dirty="0" err="1">
                <a:latin typeface="Arial Narrow" panose="020B0606020202030204" pitchFamily="34" charset="0"/>
              </a:rPr>
              <a:t>specifica</a:t>
            </a:r>
            <a:r>
              <a:rPr lang="en-US" altLang="it-IT" sz="2000" dirty="0">
                <a:latin typeface="Arial Narrow" panose="020B0606020202030204" pitchFamily="34" charset="0"/>
              </a:rPr>
              <a:t> </a:t>
            </a:r>
            <a:r>
              <a:rPr lang="en-US" altLang="it-IT" sz="2000" dirty="0" err="1">
                <a:latin typeface="Arial Narrow" panose="020B0606020202030204" pitchFamily="34" charset="0"/>
              </a:rPr>
              <a:t>aminoacil</a:t>
            </a:r>
            <a:r>
              <a:rPr lang="en-US" altLang="it-IT" sz="2000" dirty="0">
                <a:latin typeface="Arial Narrow" panose="020B0606020202030204" pitchFamily="34" charset="0"/>
              </a:rPr>
              <a:t>-tRNA </a:t>
            </a:r>
            <a:r>
              <a:rPr lang="en-US" altLang="it-IT" sz="2000" dirty="0" err="1">
                <a:latin typeface="Arial Narrow" panose="020B0606020202030204" pitchFamily="34" charset="0"/>
              </a:rPr>
              <a:t>sintetasi</a:t>
            </a:r>
            <a:r>
              <a:rPr lang="en-US" altLang="it-IT" sz="2000" dirty="0">
                <a:latin typeface="Arial Narrow" panose="020B0606020202030204" pitchFamily="34" charset="0"/>
              </a:rPr>
              <a:t> (ARS) </a:t>
            </a:r>
            <a:r>
              <a:rPr lang="en-US" altLang="it-IT" sz="2000" b="1" dirty="0" err="1">
                <a:latin typeface="Arial Narrow" panose="020B0606020202030204" pitchFamily="34" charset="0"/>
              </a:rPr>
              <a:t>riconosce</a:t>
            </a:r>
            <a:r>
              <a:rPr lang="en-US" altLang="it-IT" sz="2000" b="1" dirty="0">
                <a:latin typeface="Arial Narrow" panose="020B0606020202030204" pitchFamily="34" charset="0"/>
              </a:rPr>
              <a:t> </a:t>
            </a:r>
            <a:r>
              <a:rPr lang="en-US" altLang="it-IT" sz="2000" b="1" dirty="0" err="1">
                <a:latin typeface="Arial Narrow" panose="020B0606020202030204" pitchFamily="34" charset="0"/>
              </a:rPr>
              <a:t>tutti</a:t>
            </a:r>
            <a:r>
              <a:rPr lang="en-US" altLang="it-IT" sz="2000" b="1" dirty="0">
                <a:latin typeface="Arial Narrow" panose="020B0606020202030204" pitchFamily="34" charset="0"/>
              </a:rPr>
              <a:t> </a:t>
            </a:r>
            <a:r>
              <a:rPr lang="en-US" altLang="it-IT" sz="2000" b="1" dirty="0" err="1">
                <a:latin typeface="Arial Narrow" panose="020B0606020202030204" pitchFamily="34" charset="0"/>
              </a:rPr>
              <a:t>i</a:t>
            </a:r>
            <a:r>
              <a:rPr lang="en-US" altLang="it-IT" sz="2000" b="1" dirty="0">
                <a:latin typeface="Arial Narrow" panose="020B0606020202030204" pitchFamily="34" charset="0"/>
              </a:rPr>
              <a:t> tRNA per un </a:t>
            </a:r>
            <a:r>
              <a:rPr lang="en-US" altLang="it-IT" sz="2000" b="1" dirty="0" err="1">
                <a:latin typeface="Arial Narrow" panose="020B0606020202030204" pitchFamily="34" charset="0"/>
              </a:rPr>
              <a:t>dato</a:t>
            </a:r>
            <a:r>
              <a:rPr lang="en-US" altLang="it-IT" sz="2000" b="1" dirty="0">
                <a:latin typeface="Arial Narrow" panose="020B0606020202030204" pitchFamily="34" charset="0"/>
              </a:rPr>
              <a:t> amino </a:t>
            </a:r>
            <a:r>
              <a:rPr lang="en-US" altLang="it-IT" sz="2000" b="1" dirty="0" err="1">
                <a:latin typeface="Arial Narrow" panose="020B0606020202030204" pitchFamily="34" charset="0"/>
              </a:rPr>
              <a:t>acido</a:t>
            </a:r>
            <a:r>
              <a:rPr lang="en-US" altLang="it-IT" sz="2000" b="1" dirty="0">
                <a:latin typeface="Arial Narrow" panose="020B060602020203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271"/>
                                        </p:tgtEl>
                                        <p:attrNameLst>
                                          <p:attrName>style.visibility</p:attrName>
                                        </p:attrNameLst>
                                      </p:cBhvr>
                                      <p:to>
                                        <p:strVal val="visible"/>
                                      </p:to>
                                    </p:set>
                                    <p:animEffect transition="in" filter="wipe(left)">
                                      <p:cBhvr>
                                        <p:cTn id="22" dur="500"/>
                                        <p:tgtEl>
                                          <p:spTgt spid="1127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f06058_ISBN88-08-0789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301876"/>
            <a:ext cx="8748712"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5"/>
          <p:cNvSpPr txBox="1">
            <a:spLocks noChangeArrowheads="1"/>
          </p:cNvSpPr>
          <p:nvPr/>
        </p:nvSpPr>
        <p:spPr bwMode="auto">
          <a:xfrm>
            <a:off x="539750" y="6211888"/>
            <a:ext cx="21185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2400">
                <a:latin typeface="Arial" panose="020B0604020202020204" pitchFamily="34" charset="0"/>
                <a:cs typeface="Arial" panose="020B0604020202020204" pitchFamily="34" charset="0"/>
              </a:rPr>
              <a:t>tRNA sintetasi</a:t>
            </a:r>
          </a:p>
        </p:txBody>
      </p:sp>
      <p:sp>
        <p:nvSpPr>
          <p:cNvPr id="54276" name="Text Box 6"/>
          <p:cNvSpPr txBox="1">
            <a:spLocks noChangeArrowheads="1"/>
          </p:cNvSpPr>
          <p:nvPr/>
        </p:nvSpPr>
        <p:spPr bwMode="auto">
          <a:xfrm>
            <a:off x="526417" y="1756231"/>
            <a:ext cx="20185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2400">
                <a:latin typeface="Arial" panose="020B0604020202020204" pitchFamily="34" charset="0"/>
                <a:cs typeface="Arial" panose="020B0604020202020204" pitchFamily="34" charset="0"/>
              </a:rPr>
              <a:t>amminoacido</a:t>
            </a:r>
          </a:p>
        </p:txBody>
      </p:sp>
      <p:sp>
        <p:nvSpPr>
          <p:cNvPr id="54277" name="Text Box 7"/>
          <p:cNvSpPr txBox="1">
            <a:spLocks noChangeArrowheads="1"/>
          </p:cNvSpPr>
          <p:nvPr/>
        </p:nvSpPr>
        <p:spPr bwMode="auto">
          <a:xfrm>
            <a:off x="3184525" y="1773238"/>
            <a:ext cx="9204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2400">
                <a:latin typeface="Arial" panose="020B0604020202020204" pitchFamily="34" charset="0"/>
                <a:cs typeface="Arial" panose="020B0604020202020204" pitchFamily="34" charset="0"/>
              </a:rPr>
              <a:t>tRNA</a:t>
            </a:r>
          </a:p>
        </p:txBody>
      </p:sp>
      <p:sp>
        <p:nvSpPr>
          <p:cNvPr id="54278" name="Line 8"/>
          <p:cNvSpPr>
            <a:spLocks noChangeShapeType="1"/>
          </p:cNvSpPr>
          <p:nvPr/>
        </p:nvSpPr>
        <p:spPr bwMode="auto">
          <a:xfrm flipH="1" flipV="1">
            <a:off x="1116013" y="4772025"/>
            <a:ext cx="431800" cy="1368425"/>
          </a:xfrm>
          <a:prstGeom prst="line">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it-IT">
              <a:latin typeface="Arial" panose="020B0604020202020204" pitchFamily="34" charset="0"/>
              <a:cs typeface="Arial" panose="020B0604020202020204" pitchFamily="34" charset="0"/>
            </a:endParaRPr>
          </a:p>
        </p:txBody>
      </p:sp>
      <p:sp>
        <p:nvSpPr>
          <p:cNvPr id="54279" name="Line 9"/>
          <p:cNvSpPr>
            <a:spLocks noChangeShapeType="1"/>
          </p:cNvSpPr>
          <p:nvPr/>
        </p:nvSpPr>
        <p:spPr bwMode="auto">
          <a:xfrm flipH="1">
            <a:off x="1763713" y="2252663"/>
            <a:ext cx="71437" cy="287337"/>
          </a:xfrm>
          <a:prstGeom prst="line">
            <a:avLst/>
          </a:prstGeom>
          <a:noFill/>
          <a:ln w="2857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it-IT">
              <a:latin typeface="Arial" panose="020B0604020202020204" pitchFamily="34" charset="0"/>
              <a:cs typeface="Arial" panose="020B0604020202020204" pitchFamily="34" charset="0"/>
            </a:endParaRPr>
          </a:p>
        </p:txBody>
      </p:sp>
      <p:sp>
        <p:nvSpPr>
          <p:cNvPr id="54280" name="Line 10"/>
          <p:cNvSpPr>
            <a:spLocks noChangeShapeType="1"/>
          </p:cNvSpPr>
          <p:nvPr/>
        </p:nvSpPr>
        <p:spPr bwMode="auto">
          <a:xfrm flipH="1">
            <a:off x="2060256" y="2252663"/>
            <a:ext cx="1584325" cy="2016125"/>
          </a:xfrm>
          <a:prstGeom prst="line">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it-IT">
              <a:latin typeface="Arial" panose="020B0604020202020204" pitchFamily="34" charset="0"/>
              <a:cs typeface="Arial" panose="020B0604020202020204" pitchFamily="34" charset="0"/>
            </a:endParaRPr>
          </a:p>
        </p:txBody>
      </p:sp>
      <p:sp>
        <p:nvSpPr>
          <p:cNvPr id="143371" name="Rectangle 11"/>
          <p:cNvSpPr>
            <a:spLocks noChangeArrowheads="1"/>
          </p:cNvSpPr>
          <p:nvPr/>
        </p:nvSpPr>
        <p:spPr bwMode="auto">
          <a:xfrm>
            <a:off x="0" y="-100013"/>
            <a:ext cx="9144000" cy="782638"/>
          </a:xfrm>
          <a:prstGeom prst="rect">
            <a:avLst/>
          </a:prstGeom>
          <a:noFill/>
          <a:ln w="9525">
            <a:noFill/>
            <a:miter lim="800000"/>
          </a:ln>
          <a:effectLst/>
        </p:spPr>
        <p:txBody>
          <a:bodyPr anchor="ctr"/>
          <a:lstStyle/>
          <a:p>
            <a:pPr algn="ctr">
              <a:defRPr/>
            </a:pPr>
            <a:r>
              <a:rPr lang="en-US" sz="1800" b="1" dirty="0">
                <a:solidFill>
                  <a:schemeClr val="tx2"/>
                </a:solidFill>
                <a:latin typeface="Arial" panose="020B0604020202020204" pitchFamily="34" charset="0"/>
                <a:cs typeface="Arial" panose="020B0604020202020204" pitchFamily="34" charset="0"/>
              </a:rPr>
              <a:t>Le due </a:t>
            </a:r>
            <a:r>
              <a:rPr lang="en-US" sz="1800" b="1" dirty="0" err="1">
                <a:solidFill>
                  <a:schemeClr val="tx2"/>
                </a:solidFill>
                <a:latin typeface="Arial" panose="020B0604020202020204" pitchFamily="34" charset="0"/>
                <a:cs typeface="Arial" panose="020B0604020202020204" pitchFamily="34" charset="0"/>
              </a:rPr>
              <a:t>fasi</a:t>
            </a:r>
            <a:r>
              <a:rPr lang="en-US" sz="1800" b="1" dirty="0">
                <a:solidFill>
                  <a:schemeClr val="tx2"/>
                </a:solidFill>
                <a:latin typeface="Arial" panose="020B0604020202020204" pitchFamily="34" charset="0"/>
                <a:cs typeface="Arial" panose="020B0604020202020204" pitchFamily="34" charset="0"/>
              </a:rPr>
              <a:t> </a:t>
            </a:r>
            <a:r>
              <a:rPr lang="en-US" sz="1800" b="1" dirty="0" err="1">
                <a:solidFill>
                  <a:schemeClr val="tx2"/>
                </a:solidFill>
                <a:latin typeface="Arial" panose="020B0604020202020204" pitchFamily="34" charset="0"/>
                <a:cs typeface="Arial" panose="020B0604020202020204" pitchFamily="34" charset="0"/>
              </a:rPr>
              <a:t>più</a:t>
            </a:r>
            <a:r>
              <a:rPr lang="en-US" sz="1800" b="1" dirty="0">
                <a:solidFill>
                  <a:schemeClr val="tx2"/>
                </a:solidFill>
                <a:latin typeface="Arial" panose="020B0604020202020204" pitchFamily="34" charset="0"/>
                <a:cs typeface="Arial" panose="020B0604020202020204" pitchFamily="34" charset="0"/>
              </a:rPr>
              <a:t> </a:t>
            </a:r>
            <a:r>
              <a:rPr lang="en-US" sz="1800" b="1" dirty="0" err="1">
                <a:solidFill>
                  <a:schemeClr val="tx2"/>
                </a:solidFill>
                <a:latin typeface="Arial" panose="020B0604020202020204" pitchFamily="34" charset="0"/>
                <a:cs typeface="Arial" panose="020B0604020202020204" pitchFamily="34" charset="0"/>
              </a:rPr>
              <a:t>importanti</a:t>
            </a:r>
            <a:r>
              <a:rPr lang="en-US" sz="1800" b="1" dirty="0">
                <a:solidFill>
                  <a:schemeClr val="tx2"/>
                </a:solidFill>
                <a:latin typeface="Arial" panose="020B0604020202020204" pitchFamily="34" charset="0"/>
                <a:cs typeface="Arial" panose="020B0604020202020204" pitchFamily="34" charset="0"/>
              </a:rPr>
              <a:t> del </a:t>
            </a:r>
            <a:r>
              <a:rPr lang="en-US" sz="1800" b="1" dirty="0" err="1">
                <a:solidFill>
                  <a:schemeClr val="tx2"/>
                </a:solidFill>
                <a:latin typeface="Arial" panose="020B0604020202020204" pitchFamily="34" charset="0"/>
                <a:cs typeface="Arial" panose="020B0604020202020204" pitchFamily="34" charset="0"/>
              </a:rPr>
              <a:t>processo</a:t>
            </a:r>
            <a:r>
              <a:rPr lang="en-US" sz="1800" b="1" dirty="0">
                <a:solidFill>
                  <a:schemeClr val="tx2"/>
                </a:solidFill>
                <a:latin typeface="Arial" panose="020B0604020202020204" pitchFamily="34" charset="0"/>
                <a:cs typeface="Arial" panose="020B0604020202020204" pitchFamily="34" charset="0"/>
              </a:rPr>
              <a:t> di </a:t>
            </a:r>
            <a:r>
              <a:rPr lang="en-US" sz="1800" b="1" dirty="0" err="1">
                <a:solidFill>
                  <a:schemeClr val="tx2"/>
                </a:solidFill>
                <a:latin typeface="Arial" panose="020B0604020202020204" pitchFamily="34" charset="0"/>
                <a:cs typeface="Arial" panose="020B0604020202020204" pitchFamily="34" charset="0"/>
              </a:rPr>
              <a:t>decodificazione</a:t>
            </a:r>
            <a:r>
              <a:rPr lang="en-US" sz="1800" b="1" dirty="0">
                <a:solidFill>
                  <a:schemeClr val="tx2"/>
                </a:solidFill>
                <a:latin typeface="Arial" panose="020B0604020202020204" pitchFamily="34" charset="0"/>
                <a:cs typeface="Arial" panose="020B0604020202020204" pitchFamily="34" charset="0"/>
              </a:rPr>
              <a:t>.</a:t>
            </a:r>
          </a:p>
        </p:txBody>
      </p:sp>
      <p:sp>
        <p:nvSpPr>
          <p:cNvPr id="143372" name="Text Box 12"/>
          <p:cNvSpPr txBox="1">
            <a:spLocks noChangeArrowheads="1"/>
          </p:cNvSpPr>
          <p:nvPr/>
        </p:nvSpPr>
        <p:spPr bwMode="auto">
          <a:xfrm>
            <a:off x="673946" y="802080"/>
            <a:ext cx="4095698" cy="707886"/>
          </a:xfrm>
          <a:prstGeom prst="rect">
            <a:avLst/>
          </a:prstGeom>
          <a:noFill/>
          <a:ln w="9525">
            <a:noFill/>
            <a:miter lim="800000"/>
          </a:ln>
          <a:effectLst/>
        </p:spPr>
        <p:txBody>
          <a:bodyPr wrap="square">
            <a:spAutoFit/>
          </a:bodyPr>
          <a:lstStyle/>
          <a:p>
            <a:pPr>
              <a:defRPr/>
            </a:pPr>
            <a:r>
              <a:rPr kumimoji="1" lang="en-US" sz="2000" b="1" dirty="0">
                <a:solidFill>
                  <a:schemeClr val="tx2"/>
                </a:solidFill>
                <a:latin typeface="Arial" panose="020B0604020202020204" pitchFamily="34" charset="0"/>
                <a:cs typeface="Arial" panose="020B0604020202020204" pitchFamily="34" charset="0"/>
              </a:rPr>
              <a:t>1- </a:t>
            </a:r>
            <a:r>
              <a:rPr kumimoji="1" lang="en-US" sz="2000" b="1" dirty="0" err="1">
                <a:solidFill>
                  <a:schemeClr val="tx2"/>
                </a:solidFill>
                <a:latin typeface="Arial" panose="020B0604020202020204" pitchFamily="34" charset="0"/>
                <a:cs typeface="Arial" panose="020B0604020202020204" pitchFamily="34" charset="0"/>
              </a:rPr>
              <a:t>Caricamento</a:t>
            </a:r>
            <a:r>
              <a:rPr kumimoji="1" lang="en-US" sz="2000" b="1" dirty="0">
                <a:solidFill>
                  <a:schemeClr val="tx2"/>
                </a:solidFill>
                <a:latin typeface="Arial" panose="020B0604020202020204" pitchFamily="34" charset="0"/>
                <a:cs typeface="Arial" panose="020B0604020202020204" pitchFamily="34" charset="0"/>
              </a:rPr>
              <a:t> del tRNA con </a:t>
            </a:r>
            <a:r>
              <a:rPr kumimoji="1" lang="en-US" sz="2000" b="1" dirty="0" err="1">
                <a:solidFill>
                  <a:schemeClr val="tx2"/>
                </a:solidFill>
                <a:latin typeface="Arial" panose="020B0604020202020204" pitchFamily="34" charset="0"/>
                <a:cs typeface="Arial" panose="020B0604020202020204" pitchFamily="34" charset="0"/>
              </a:rPr>
              <a:t>l’amminoacido</a:t>
            </a:r>
            <a:r>
              <a:rPr kumimoji="1" lang="en-US" sz="2000" b="1" dirty="0">
                <a:solidFill>
                  <a:schemeClr val="tx2"/>
                </a:solidFill>
                <a:latin typeface="Arial" panose="020B0604020202020204" pitchFamily="34" charset="0"/>
                <a:cs typeface="Arial" panose="020B0604020202020204" pitchFamily="34" charset="0"/>
              </a:rPr>
              <a:t> (</a:t>
            </a:r>
            <a:r>
              <a:rPr kumimoji="1" lang="en-US" sz="2000" b="1" dirty="0" err="1">
                <a:solidFill>
                  <a:schemeClr val="tx2"/>
                </a:solidFill>
                <a:latin typeface="Arial" panose="020B0604020202020204" pitchFamily="34" charset="0"/>
                <a:cs typeface="Arial" panose="020B0604020202020204" pitchFamily="34" charset="0"/>
              </a:rPr>
              <a:t>attivazione</a:t>
            </a:r>
            <a:r>
              <a:rPr kumimoji="1" lang="en-US" sz="2000" b="1" dirty="0">
                <a:solidFill>
                  <a:schemeClr val="tx2"/>
                </a:solidFill>
                <a:latin typeface="Arial" panose="020B0604020202020204" pitchFamily="34" charset="0"/>
                <a:cs typeface="Arial" panose="020B0604020202020204" pitchFamily="34" charset="0"/>
              </a:rPr>
              <a:t>)</a:t>
            </a:r>
          </a:p>
        </p:txBody>
      </p:sp>
      <p:sp>
        <p:nvSpPr>
          <p:cNvPr id="2" name="Rettangolo 1"/>
          <p:cNvSpPr/>
          <p:nvPr/>
        </p:nvSpPr>
        <p:spPr>
          <a:xfrm>
            <a:off x="6012160" y="841245"/>
            <a:ext cx="3888432" cy="1015663"/>
          </a:xfrm>
          <a:prstGeom prst="rect">
            <a:avLst/>
          </a:prstGeom>
        </p:spPr>
        <p:txBody>
          <a:bodyPr wrap="square">
            <a:spAutoFit/>
          </a:bodyPr>
          <a:lstStyle/>
          <a:p>
            <a:pPr>
              <a:defRPr/>
            </a:pPr>
            <a:r>
              <a:rPr kumimoji="1" lang="en-US" sz="2000" b="1" dirty="0">
                <a:solidFill>
                  <a:schemeClr val="tx2"/>
                </a:solidFill>
                <a:latin typeface="Arial" panose="020B0604020202020204" pitchFamily="34" charset="0"/>
                <a:cs typeface="Arial" panose="020B0604020202020204" pitchFamily="34" charset="0"/>
              </a:rPr>
              <a:t>2- </a:t>
            </a:r>
            <a:r>
              <a:rPr kumimoji="1" lang="en-US" sz="2000" b="1" dirty="0" err="1">
                <a:solidFill>
                  <a:schemeClr val="tx2"/>
                </a:solidFill>
                <a:latin typeface="Arial" panose="020B0604020202020204" pitchFamily="34" charset="0"/>
                <a:cs typeface="Arial" panose="020B0604020202020204" pitchFamily="34" charset="0"/>
              </a:rPr>
              <a:t>Appaiamento</a:t>
            </a:r>
            <a:r>
              <a:rPr kumimoji="1" lang="en-US" sz="2000" b="1" dirty="0">
                <a:solidFill>
                  <a:schemeClr val="tx2"/>
                </a:solidFill>
                <a:latin typeface="Arial" panose="020B0604020202020204" pitchFamily="34" charset="0"/>
                <a:cs typeface="Arial" panose="020B0604020202020204" pitchFamily="34" charset="0"/>
              </a:rPr>
              <a:t> </a:t>
            </a:r>
            <a:r>
              <a:rPr kumimoji="1" lang="en-US" sz="2000" b="1" dirty="0" err="1">
                <a:solidFill>
                  <a:schemeClr val="tx2"/>
                </a:solidFill>
                <a:latin typeface="Arial" panose="020B0604020202020204" pitchFamily="34" charset="0"/>
                <a:cs typeface="Arial" panose="020B0604020202020204" pitchFamily="34" charset="0"/>
              </a:rPr>
              <a:t>anticodone</a:t>
            </a:r>
            <a:r>
              <a:rPr kumimoji="1" lang="en-US" sz="2000" b="1" dirty="0">
                <a:solidFill>
                  <a:schemeClr val="tx2"/>
                </a:solidFill>
                <a:latin typeface="Arial" panose="020B0604020202020204" pitchFamily="34" charset="0"/>
                <a:cs typeface="Arial" panose="020B0604020202020204" pitchFamily="34" charset="0"/>
              </a:rPr>
              <a:t>/</a:t>
            </a:r>
            <a:r>
              <a:rPr kumimoji="1" lang="en-US" sz="2000" b="1" dirty="0" err="1">
                <a:solidFill>
                  <a:schemeClr val="tx2"/>
                </a:solidFill>
                <a:latin typeface="Arial" panose="020B0604020202020204" pitchFamily="34" charset="0"/>
                <a:cs typeface="Arial" panose="020B0604020202020204" pitchFamily="34" charset="0"/>
              </a:rPr>
              <a:t>codone</a:t>
            </a:r>
            <a:r>
              <a:rPr kumimoji="1" lang="en-US" sz="2000" b="1" dirty="0">
                <a:solidFill>
                  <a:schemeClr val="tx2"/>
                </a:solidFill>
                <a:latin typeface="Arial" panose="020B0604020202020204" pitchFamily="34" charset="0"/>
                <a:cs typeface="Arial" panose="020B0604020202020204" pitchFamily="34" charset="0"/>
              </a:rPr>
              <a:t> </a:t>
            </a:r>
            <a:r>
              <a:rPr kumimoji="1" lang="en-US" sz="2000" b="1" dirty="0" err="1">
                <a:solidFill>
                  <a:schemeClr val="tx2"/>
                </a:solidFill>
                <a:latin typeface="Arial" panose="020B0604020202020204" pitchFamily="34" charset="0"/>
                <a:cs typeface="Arial" panose="020B0604020202020204" pitchFamily="34" charset="0"/>
              </a:rPr>
              <a:t>nel</a:t>
            </a:r>
            <a:r>
              <a:rPr kumimoji="1" lang="en-US" sz="2000" b="1" dirty="0">
                <a:solidFill>
                  <a:schemeClr val="tx2"/>
                </a:solidFill>
                <a:latin typeface="Arial" panose="020B0604020202020204" pitchFamily="34" charset="0"/>
                <a:cs typeface="Arial" panose="020B0604020202020204" pitchFamily="34" charset="0"/>
              </a:rPr>
              <a:t> </a:t>
            </a:r>
            <a:r>
              <a:rPr kumimoji="1" lang="en-US" sz="2000" b="1" dirty="0" err="1">
                <a:solidFill>
                  <a:schemeClr val="tx2"/>
                </a:solidFill>
                <a:latin typeface="Arial" panose="020B0604020202020204" pitchFamily="34" charset="0"/>
                <a:cs typeface="Arial" panose="020B0604020202020204" pitchFamily="34" charset="0"/>
              </a:rPr>
              <a:t>ribosoma</a:t>
            </a:r>
            <a:endParaRPr kumimoji="1" lang="en-US" sz="2000" b="1" dirty="0">
              <a:solidFill>
                <a:schemeClr val="tx2"/>
              </a:solidFill>
              <a:latin typeface="Arial" panose="020B0604020202020204" pitchFamily="34" charset="0"/>
              <a:cs typeface="Arial" panose="020B0604020202020204" pitchFamily="34" charset="0"/>
            </a:endParaRPr>
          </a:p>
        </p:txBody>
      </p:sp>
      <p:sp>
        <p:nvSpPr>
          <p:cNvPr id="3" name="Rettangolo 2"/>
          <p:cNvSpPr/>
          <p:nvPr/>
        </p:nvSpPr>
        <p:spPr bwMode="auto">
          <a:xfrm>
            <a:off x="5981504" y="682625"/>
            <a:ext cx="3162495" cy="591472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3200" b="0" i="0" u="none" strike="noStrike" cap="none" normalizeH="0" baseline="0">
              <a:ln>
                <a:noFill/>
              </a:ln>
              <a:solidFill>
                <a:schemeClr val="tx1"/>
              </a:solidFill>
              <a:effectLst/>
              <a:latin typeface="Comic Sans MS" panose="030F0702030302020204" pitchFamily="66" charset="0"/>
            </a:endParaRPr>
          </a:p>
        </p:txBody>
      </p:sp>
      <p:cxnSp>
        <p:nvCxnSpPr>
          <p:cNvPr id="5" name="Connettore diritto 4"/>
          <p:cNvCxnSpPr/>
          <p:nvPr/>
        </p:nvCxnSpPr>
        <p:spPr bwMode="auto">
          <a:xfrm>
            <a:off x="5979533" y="682625"/>
            <a:ext cx="0" cy="6016755"/>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6" name="Rettangolo 5"/>
          <p:cNvSpPr/>
          <p:nvPr/>
        </p:nvSpPr>
        <p:spPr bwMode="auto">
          <a:xfrm>
            <a:off x="6012160" y="682625"/>
            <a:ext cx="3131839" cy="6175375"/>
          </a:xfrm>
          <a:prstGeom prst="rect">
            <a:avLst/>
          </a:prstGeom>
          <a:solidFill>
            <a:srgbClr val="00CC99">
              <a:alpha val="5882"/>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3200" b="0" i="0" u="none" strike="noStrike" cap="none" normalizeH="0" baseline="0">
              <a:ln>
                <a:noFill/>
              </a:ln>
              <a:solidFill>
                <a:schemeClr val="tx1"/>
              </a:solidFill>
              <a:effectLst/>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69" descr="f06002_ISBN88-08-07891-4">
            <a:extLst>
              <a:ext uri="{FF2B5EF4-FFF2-40B4-BE49-F238E27FC236}">
                <a16:creationId xmlns:a16="http://schemas.microsoft.com/office/drawing/2014/main" id="{0BAC93D9-C442-2778-F3D2-A6F8F0533B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620712"/>
            <a:ext cx="480695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79175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tom mRNA synthesis – RiboPr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929" y="631088"/>
            <a:ext cx="7956884" cy="2968636"/>
          </a:xfrm>
          <a:prstGeom prst="rect">
            <a:avLst/>
          </a:prstGeom>
          <a:noFill/>
          <a:extLst>
            <a:ext uri="{909E8E84-426E-40DD-AFC4-6F175D3DCCD1}">
              <a14:hiddenFill xmlns:a14="http://schemas.microsoft.com/office/drawing/2010/main">
                <a:solidFill>
                  <a:srgbClr val="FFFFFF"/>
                </a:solidFill>
              </a14:hiddenFill>
            </a:ext>
          </a:extLst>
        </p:spPr>
      </p:pic>
      <p:sp>
        <p:nvSpPr>
          <p:cNvPr id="93186" name="Rectangle 2"/>
          <p:cNvSpPr>
            <a:spLocks noGrp="1" noChangeArrowheads="1"/>
          </p:cNvSpPr>
          <p:nvPr>
            <p:ph type="title"/>
          </p:nvPr>
        </p:nvSpPr>
        <p:spPr>
          <a:xfrm>
            <a:off x="251520" y="-80078"/>
            <a:ext cx="8475703" cy="1096299"/>
          </a:xfrm>
        </p:spPr>
        <p:txBody>
          <a:bodyPr/>
          <a:lstStyle/>
          <a:p>
            <a:pPr>
              <a:defRPr/>
            </a:pPr>
            <a:r>
              <a:rPr lang="it-IT" sz="2800" dirty="0">
                <a:latin typeface="Arial Narrow" panose="020B0606020202030204" pitchFamily="34" charset="0"/>
              </a:rPr>
              <a:t>Costituenti principali dell’officina </a:t>
            </a:r>
            <a:r>
              <a:rPr lang="it-IT" sz="2800" dirty="0" err="1">
                <a:latin typeface="Arial Narrow" panose="020B0606020202030204" pitchFamily="34" charset="0"/>
              </a:rPr>
              <a:t>traduzionale</a:t>
            </a:r>
            <a:r>
              <a:rPr lang="it-IT" sz="2800" dirty="0">
                <a:latin typeface="Arial Narrow" panose="020B0606020202030204" pitchFamily="34" charset="0"/>
              </a:rPr>
              <a:t>: </a:t>
            </a:r>
            <a:r>
              <a:rPr lang="en-US" sz="2800" b="1" dirty="0">
                <a:latin typeface="Arial Narrow" panose="020B0606020202030204" pitchFamily="34" charset="0"/>
              </a:rPr>
              <a:t>mRNA</a:t>
            </a:r>
          </a:p>
        </p:txBody>
      </p:sp>
      <p:sp>
        <p:nvSpPr>
          <p:cNvPr id="58371" name="Text Box 3"/>
          <p:cNvSpPr txBox="1">
            <a:spLocks noChangeArrowheads="1"/>
          </p:cNvSpPr>
          <p:nvPr/>
        </p:nvSpPr>
        <p:spPr bwMode="auto">
          <a:xfrm>
            <a:off x="376330" y="3727940"/>
            <a:ext cx="8604956"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it-IT" altLang="it-IT" sz="1800" dirty="0">
                <a:solidFill>
                  <a:srgbClr val="FF0000"/>
                </a:solidFill>
                <a:latin typeface="Arial" panose="020B0604020202020204" pitchFamily="34" charset="0"/>
                <a:cs typeface="Arial" panose="020B0604020202020204" pitchFamily="34" charset="0"/>
              </a:rPr>
              <a:t>La </a:t>
            </a:r>
            <a:r>
              <a:rPr lang="it-IT" altLang="it-IT" sz="1800" b="1" dirty="0">
                <a:solidFill>
                  <a:srgbClr val="FF0000"/>
                </a:solidFill>
                <a:latin typeface="Arial" panose="020B0604020202020204" pitchFamily="34" charset="0"/>
                <a:cs typeface="Arial" panose="020B0604020202020204" pitchFamily="34" charset="0"/>
              </a:rPr>
              <a:t>sequenza codificante (CDS) </a:t>
            </a:r>
            <a:r>
              <a:rPr lang="it-IT" altLang="it-IT" sz="1800" dirty="0">
                <a:solidFill>
                  <a:srgbClr val="FF0000"/>
                </a:solidFill>
                <a:latin typeface="Arial" panose="020B0604020202020204" pitchFamily="34" charset="0"/>
                <a:cs typeface="Arial" panose="020B0604020202020204" pitchFamily="34" charset="0"/>
              </a:rPr>
              <a:t>è solo una porzione del </a:t>
            </a:r>
            <a:r>
              <a:rPr lang="it-IT" altLang="it-IT" sz="1800" dirty="0" err="1">
                <a:solidFill>
                  <a:srgbClr val="FF0000"/>
                </a:solidFill>
                <a:latin typeface="Arial" panose="020B0604020202020204" pitchFamily="34" charset="0"/>
                <a:cs typeface="Arial" panose="020B0604020202020204" pitchFamily="34" charset="0"/>
              </a:rPr>
              <a:t>mRNA</a:t>
            </a:r>
            <a:r>
              <a:rPr lang="it-IT" altLang="it-IT" sz="1800" dirty="0">
                <a:latin typeface="Arial" panose="020B0604020202020204" pitchFamily="34" charset="0"/>
                <a:cs typeface="Arial" panose="020B0604020202020204" pitchFamily="34" charset="0"/>
              </a:rPr>
              <a:t> </a:t>
            </a:r>
          </a:p>
          <a:p>
            <a:pPr>
              <a:spcBef>
                <a:spcPct val="50000"/>
              </a:spcBef>
              <a:buFontTx/>
              <a:buNone/>
            </a:pPr>
            <a:r>
              <a:rPr lang="it-IT" altLang="it-IT" sz="1800" dirty="0">
                <a:latin typeface="Arial" panose="020B0604020202020204" pitchFamily="34" charset="0"/>
                <a:cs typeface="Arial" panose="020B0604020202020204" pitchFamily="34" charset="0"/>
              </a:rPr>
              <a:t>- dal primo codone tradotto (</a:t>
            </a:r>
            <a:r>
              <a:rPr lang="it-IT" altLang="it-IT" sz="1800" b="1" dirty="0">
                <a:latin typeface="Arial" panose="020B0604020202020204" pitchFamily="34" charset="0"/>
                <a:cs typeface="Arial" panose="020B0604020202020204" pitchFamily="34" charset="0"/>
              </a:rPr>
              <a:t>AUG</a:t>
            </a:r>
            <a:r>
              <a:rPr lang="it-IT" altLang="it-IT" sz="1800" dirty="0">
                <a:latin typeface="Arial" panose="020B0604020202020204" pitchFamily="34" charset="0"/>
                <a:cs typeface="Arial" panose="020B0604020202020204" pitchFamily="34" charset="0"/>
              </a:rPr>
              <a:t>) al primo codone di stop (</a:t>
            </a:r>
            <a:r>
              <a:rPr lang="it-IT" altLang="it-IT" sz="1800" b="1" dirty="0">
                <a:latin typeface="Arial" panose="020B0604020202020204" pitchFamily="34" charset="0"/>
                <a:cs typeface="Arial" panose="020B0604020202020204" pitchFamily="34" charset="0"/>
              </a:rPr>
              <a:t>UAG,UGA,UAA</a:t>
            </a:r>
            <a:r>
              <a:rPr lang="it-IT" altLang="it-IT" sz="1800" dirty="0">
                <a:latin typeface="Arial" panose="020B0604020202020204" pitchFamily="34" charset="0"/>
                <a:cs typeface="Arial" panose="020B0604020202020204" pitchFamily="34" charset="0"/>
              </a:rPr>
              <a:t>).</a:t>
            </a:r>
          </a:p>
          <a:p>
            <a:pPr>
              <a:spcBef>
                <a:spcPct val="50000"/>
              </a:spcBef>
              <a:buFontTx/>
              <a:buNone/>
            </a:pPr>
            <a:endParaRPr lang="it-IT" altLang="it-IT" sz="1800" b="1" dirty="0">
              <a:latin typeface="Arial" panose="020B0604020202020204" pitchFamily="34" charset="0"/>
              <a:cs typeface="Arial" panose="020B0604020202020204" pitchFamily="34" charset="0"/>
            </a:endParaRPr>
          </a:p>
        </p:txBody>
      </p:sp>
      <p:sp>
        <p:nvSpPr>
          <p:cNvPr id="2" name="Ovale 1"/>
          <p:cNvSpPr/>
          <p:nvPr/>
        </p:nvSpPr>
        <p:spPr bwMode="auto">
          <a:xfrm>
            <a:off x="1259630" y="2069246"/>
            <a:ext cx="1512168" cy="468563"/>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3200" b="0" i="0" u="none" strike="noStrike" cap="none" normalizeH="0" baseline="0">
              <a:ln>
                <a:noFill/>
              </a:ln>
              <a:solidFill>
                <a:schemeClr val="tx1"/>
              </a:solidFill>
              <a:effectLst/>
              <a:latin typeface="Comic Sans MS" panose="030F0702030302020204" pitchFamily="66" charset="0"/>
            </a:endParaRPr>
          </a:p>
        </p:txBody>
      </p:sp>
      <p:sp>
        <p:nvSpPr>
          <p:cNvPr id="6" name="Ovale 5"/>
          <p:cNvSpPr/>
          <p:nvPr/>
        </p:nvSpPr>
        <p:spPr bwMode="auto">
          <a:xfrm>
            <a:off x="5616120" y="2098590"/>
            <a:ext cx="1512168" cy="468563"/>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3200" b="0" i="0" u="none" strike="noStrike" cap="none" normalizeH="0" baseline="0">
              <a:ln>
                <a:noFill/>
              </a:ln>
              <a:solidFill>
                <a:schemeClr val="tx1"/>
              </a:solidFill>
              <a:effectLst/>
              <a:latin typeface="Comic Sans MS" panose="030F0702030302020204" pitchFamily="66" charset="0"/>
            </a:endParaRPr>
          </a:p>
        </p:txBody>
      </p:sp>
      <p:sp>
        <p:nvSpPr>
          <p:cNvPr id="7" name="Text Box 6"/>
          <p:cNvSpPr txBox="1"/>
          <p:nvPr/>
        </p:nvSpPr>
        <p:spPr>
          <a:xfrm>
            <a:off x="376330" y="4687906"/>
            <a:ext cx="7942580" cy="2031325"/>
          </a:xfrm>
          <a:prstGeom prst="rect">
            <a:avLst/>
          </a:prstGeom>
          <a:noFill/>
        </p:spPr>
        <p:txBody>
          <a:bodyPr wrap="square" rtlCol="0" anchor="t">
            <a:spAutoFit/>
          </a:bodyPr>
          <a:lstStyle/>
          <a:p>
            <a:pPr>
              <a:spcBef>
                <a:spcPct val="50000"/>
              </a:spcBef>
              <a:buFontTx/>
              <a:buNone/>
            </a:pPr>
            <a:r>
              <a:rPr lang="it-IT" altLang="it-IT" sz="1800" dirty="0">
                <a:latin typeface="Arial" panose="020B0604020202020204" pitchFamily="34" charset="0"/>
                <a:cs typeface="Arial" panose="020B0604020202020204" pitchFamily="34" charset="0"/>
                <a:sym typeface="+mn-ea"/>
              </a:rPr>
              <a:t> Le sequenze adiacenti quella codificante sono </a:t>
            </a:r>
            <a:r>
              <a:rPr lang="it-IT" altLang="it-IT" sz="1800" dirty="0">
                <a:solidFill>
                  <a:srgbClr val="7030A0"/>
                </a:solidFill>
                <a:latin typeface="Arial" panose="020B0604020202020204" pitchFamily="34" charset="0"/>
                <a:cs typeface="Arial" panose="020B0604020202020204" pitchFamily="34" charset="0"/>
                <a:sym typeface="+mn-ea"/>
              </a:rPr>
              <a:t>definite </a:t>
            </a:r>
          </a:p>
          <a:p>
            <a:pPr>
              <a:spcBef>
                <a:spcPct val="50000"/>
              </a:spcBef>
              <a:buFontTx/>
              <a:buNone/>
            </a:pPr>
            <a:r>
              <a:rPr lang="it-IT" altLang="it-IT" sz="1800" b="1" dirty="0">
                <a:solidFill>
                  <a:srgbClr val="7030A0"/>
                </a:solidFill>
                <a:latin typeface="Arial" panose="020B0604020202020204" pitchFamily="34" charset="0"/>
                <a:cs typeface="Arial" panose="020B0604020202020204" pitchFamily="34" charset="0"/>
                <a:sym typeface="+mn-ea"/>
              </a:rPr>
              <a:t>regioni non tradotte – </a:t>
            </a:r>
            <a:r>
              <a:rPr lang="it-IT" altLang="it-IT" sz="1800" b="1" dirty="0" err="1">
                <a:solidFill>
                  <a:srgbClr val="7030A0"/>
                </a:solidFill>
                <a:latin typeface="Arial" panose="020B0604020202020204" pitchFamily="34" charset="0"/>
                <a:cs typeface="Arial" panose="020B0604020202020204" pitchFamily="34" charset="0"/>
                <a:sym typeface="+mn-ea"/>
              </a:rPr>
              <a:t>UnTranslated</a:t>
            </a:r>
            <a:r>
              <a:rPr lang="it-IT" altLang="it-IT" sz="1800" b="1" dirty="0">
                <a:solidFill>
                  <a:srgbClr val="7030A0"/>
                </a:solidFill>
                <a:latin typeface="Arial" panose="020B0604020202020204" pitchFamily="34" charset="0"/>
                <a:cs typeface="Arial" panose="020B0604020202020204" pitchFamily="34" charset="0"/>
                <a:sym typeface="+mn-ea"/>
              </a:rPr>
              <a:t> </a:t>
            </a:r>
            <a:r>
              <a:rPr lang="it-IT" altLang="it-IT" sz="1800" b="1" dirty="0" err="1">
                <a:solidFill>
                  <a:srgbClr val="7030A0"/>
                </a:solidFill>
                <a:latin typeface="Arial" panose="020B0604020202020204" pitchFamily="34" charset="0"/>
                <a:cs typeface="Arial" panose="020B0604020202020204" pitchFamily="34" charset="0"/>
                <a:sym typeface="+mn-ea"/>
              </a:rPr>
              <a:t>Regions</a:t>
            </a:r>
            <a:r>
              <a:rPr lang="it-IT" altLang="it-IT" sz="1800" b="1" dirty="0">
                <a:solidFill>
                  <a:srgbClr val="7030A0"/>
                </a:solidFill>
                <a:latin typeface="Arial" panose="020B0604020202020204" pitchFamily="34" charset="0"/>
                <a:cs typeface="Arial" panose="020B0604020202020204" pitchFamily="34" charset="0"/>
                <a:sym typeface="+mn-ea"/>
              </a:rPr>
              <a:t>  </a:t>
            </a:r>
            <a:r>
              <a:rPr lang="it-IT" altLang="it-IT" sz="1800" b="1" dirty="0">
                <a:latin typeface="Arial" panose="020B0604020202020204" pitchFamily="34" charset="0"/>
                <a:cs typeface="Arial" panose="020B0604020202020204" pitchFamily="34" charset="0"/>
                <a:sym typeface="+mn-ea"/>
              </a:rPr>
              <a:t>(UTR) e sono presenti al </a:t>
            </a:r>
          </a:p>
          <a:p>
            <a:pPr>
              <a:spcBef>
                <a:spcPct val="50000"/>
              </a:spcBef>
              <a:buFontTx/>
              <a:buNone/>
            </a:pPr>
            <a:r>
              <a:rPr lang="it-IT" altLang="it-IT" sz="1800" b="1" dirty="0">
                <a:latin typeface="Arial" panose="020B0604020202020204" pitchFamily="34" charset="0"/>
                <a:cs typeface="Arial" panose="020B0604020202020204" pitchFamily="34" charset="0"/>
                <a:sym typeface="+mn-ea"/>
              </a:rPr>
              <a:t>5’  = </a:t>
            </a:r>
            <a:r>
              <a:rPr lang="it-IT" altLang="it-IT" sz="18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sym typeface="+mn-ea"/>
              </a:rPr>
              <a:t>5’ UTR</a:t>
            </a:r>
          </a:p>
          <a:p>
            <a:pPr>
              <a:spcBef>
                <a:spcPct val="50000"/>
              </a:spcBef>
              <a:buFontTx/>
              <a:buNone/>
            </a:pPr>
            <a:r>
              <a:rPr lang="it-IT" altLang="it-IT" sz="1800" b="1" dirty="0">
                <a:latin typeface="Arial" panose="020B0604020202020204" pitchFamily="34" charset="0"/>
                <a:cs typeface="Arial" panose="020B0604020202020204" pitchFamily="34" charset="0"/>
                <a:sym typeface="+mn-ea"/>
              </a:rPr>
              <a:t> e al </a:t>
            </a:r>
          </a:p>
          <a:p>
            <a:pPr>
              <a:spcBef>
                <a:spcPct val="50000"/>
              </a:spcBef>
              <a:buFontTx/>
              <a:buNone/>
            </a:pPr>
            <a:r>
              <a:rPr lang="it-IT" altLang="it-IT" sz="1800" b="1" dirty="0">
                <a:latin typeface="Arial" panose="020B0604020202020204" pitchFamily="34" charset="0"/>
                <a:cs typeface="Arial" panose="020B0604020202020204" pitchFamily="34" charset="0"/>
                <a:sym typeface="+mn-ea"/>
              </a:rPr>
              <a:t>3’  = </a:t>
            </a:r>
            <a:r>
              <a:rPr lang="it-IT" altLang="it-IT" sz="18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sym typeface="+mn-ea"/>
              </a:rPr>
              <a:t>3’ UTR</a:t>
            </a:r>
            <a:endParaRPr lang="en-US" sz="1800" dirty="0">
              <a:latin typeface="Arial" panose="020B0604020202020204" pitchFamily="34" charset="0"/>
              <a:cs typeface="Arial" panose="020B0604020202020204" pitchFamily="34" charset="0"/>
            </a:endParaRPr>
          </a:p>
        </p:txBody>
      </p:sp>
      <p:sp>
        <p:nvSpPr>
          <p:cNvPr id="8" name="Rectangles 7"/>
          <p:cNvSpPr/>
          <p:nvPr/>
        </p:nvSpPr>
        <p:spPr>
          <a:xfrm>
            <a:off x="200522" y="1539143"/>
            <a:ext cx="1111885" cy="1152525"/>
          </a:xfrm>
          <a:prstGeom prst="rect">
            <a:avLst/>
          </a:prstGeom>
          <a:solidFill>
            <a:schemeClr val="bg1"/>
          </a:solidFill>
          <a:ln w="9525" cap="flat" cmpd="sng" algn="ctr">
            <a:solidFill>
              <a:schemeClr val="bg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3200" b="0" i="0" u="none" strike="noStrike" cap="none" normalizeH="0" baseline="0">
              <a:ln>
                <a:noFill/>
              </a:ln>
              <a:solidFill>
                <a:schemeClr val="tx1"/>
              </a:solidFill>
              <a:effectLst/>
              <a:latin typeface="Comic Sans MS" panose="030F0702030302020204" pitchFamily="66" charset="0"/>
            </a:endParaRPr>
          </a:p>
        </p:txBody>
      </p:sp>
      <p:sp>
        <p:nvSpPr>
          <p:cNvPr id="9" name="Rectangles 8"/>
          <p:cNvSpPr/>
          <p:nvPr/>
        </p:nvSpPr>
        <p:spPr>
          <a:xfrm>
            <a:off x="6996322" y="1533240"/>
            <a:ext cx="1776095" cy="1152525"/>
          </a:xfrm>
          <a:prstGeom prst="rect">
            <a:avLst/>
          </a:prstGeom>
          <a:solidFill>
            <a:schemeClr val="bg1"/>
          </a:solidFill>
          <a:ln w="9525" cap="flat" cmpd="sng" algn="ctr">
            <a:solidFill>
              <a:schemeClr val="bg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3200" b="0" i="0" u="none" strike="noStrike" cap="none" normalizeH="0" baseline="0">
              <a:ln>
                <a:noFill/>
              </a:ln>
              <a:solidFill>
                <a:schemeClr val="tx1"/>
              </a:solidFill>
              <a:effectLst/>
              <a:latin typeface="Comic Sans MS" panose="030F0702030302020204" pitchFamily="66" charset="0"/>
            </a:endParaRPr>
          </a:p>
        </p:txBody>
      </p:sp>
      <p:sp>
        <p:nvSpPr>
          <p:cNvPr id="10" name="Rettangolo con angoli arrotondati 9">
            <a:extLst>
              <a:ext uri="{FF2B5EF4-FFF2-40B4-BE49-F238E27FC236}">
                <a16:creationId xmlns:a16="http://schemas.microsoft.com/office/drawing/2014/main" id="{866D63D6-7620-D7C9-432E-38595B7582F3}"/>
              </a:ext>
            </a:extLst>
          </p:cNvPr>
          <p:cNvSpPr/>
          <p:nvPr/>
        </p:nvSpPr>
        <p:spPr bwMode="auto">
          <a:xfrm>
            <a:off x="1481925" y="1764661"/>
            <a:ext cx="1008112" cy="176369"/>
          </a:xfrm>
          <a:prstGeom prst="round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3200" b="0" i="0" u="none" strike="noStrike" cap="none" normalizeH="0" baseline="0">
              <a:ln>
                <a:noFill/>
              </a:ln>
              <a:solidFill>
                <a:schemeClr val="tx1"/>
              </a:solidFill>
              <a:effectLst/>
              <a:latin typeface="Comic Sans MS" panose="030F0702030302020204" pitchFamily="66" charset="0"/>
            </a:endParaRPr>
          </a:p>
        </p:txBody>
      </p:sp>
      <p:sp>
        <p:nvSpPr>
          <p:cNvPr id="4" name="Rectangles 3"/>
          <p:cNvSpPr/>
          <p:nvPr/>
        </p:nvSpPr>
        <p:spPr>
          <a:xfrm>
            <a:off x="1256301" y="1469532"/>
            <a:ext cx="1511935" cy="1152525"/>
          </a:xfrm>
          <a:prstGeom prst="rect">
            <a:avLst/>
          </a:prstGeom>
          <a:solidFill>
            <a:schemeClr val="bg1"/>
          </a:solidFill>
          <a:ln w="9525" cap="flat" cmpd="sng" algn="ctr">
            <a:solidFill>
              <a:schemeClr val="bg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3200" b="0" i="0" u="none" strike="noStrike" cap="none" normalizeH="0" baseline="0">
              <a:ln>
                <a:noFill/>
              </a:ln>
              <a:solidFill>
                <a:schemeClr val="tx1"/>
              </a:solidFill>
              <a:effectLst/>
              <a:latin typeface="Comic Sans MS" panose="030F0702030302020204" pitchFamily="66" charset="0"/>
            </a:endParaRPr>
          </a:p>
        </p:txBody>
      </p:sp>
      <p:sp>
        <p:nvSpPr>
          <p:cNvPr id="11" name="Rettangolo con angoli arrotondati 10">
            <a:extLst>
              <a:ext uri="{FF2B5EF4-FFF2-40B4-BE49-F238E27FC236}">
                <a16:creationId xmlns:a16="http://schemas.microsoft.com/office/drawing/2014/main" id="{D9F62475-8BDC-1DED-B8A4-9D67C446CCF8}"/>
              </a:ext>
            </a:extLst>
          </p:cNvPr>
          <p:cNvSpPr/>
          <p:nvPr/>
        </p:nvSpPr>
        <p:spPr bwMode="auto">
          <a:xfrm>
            <a:off x="5858506" y="1764661"/>
            <a:ext cx="1008112" cy="176369"/>
          </a:xfrm>
          <a:prstGeom prst="round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3200" b="0" i="0" u="none" strike="noStrike" cap="none" normalizeH="0" baseline="0" dirty="0">
              <a:ln>
                <a:noFill/>
              </a:ln>
              <a:solidFill>
                <a:schemeClr val="tx1"/>
              </a:solidFill>
              <a:effectLst/>
              <a:latin typeface="Comic Sans MS" panose="030F0702030302020204" pitchFamily="66" charset="0"/>
            </a:endParaRPr>
          </a:p>
        </p:txBody>
      </p:sp>
      <p:sp>
        <p:nvSpPr>
          <p:cNvPr id="5" name="Rectangles 4"/>
          <p:cNvSpPr/>
          <p:nvPr/>
        </p:nvSpPr>
        <p:spPr>
          <a:xfrm>
            <a:off x="5606277" y="1502853"/>
            <a:ext cx="1512570" cy="1294130"/>
          </a:xfrm>
          <a:prstGeom prst="rect">
            <a:avLst/>
          </a:prstGeom>
          <a:solidFill>
            <a:schemeClr val="bg1"/>
          </a:solidFill>
          <a:ln w="9525" cap="flat" cmpd="sng" algn="ctr">
            <a:solidFill>
              <a:schemeClr val="bg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3200" b="0" i="0" u="none" strike="noStrike" cap="none" normalizeH="0" baseline="0" dirty="0">
              <a:ln>
                <a:noFill/>
              </a:ln>
              <a:solidFill>
                <a:schemeClr val="tx1"/>
              </a:solidFill>
              <a:effectLst/>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3" presetClass="exit" presetSubtype="10" fill="hold" grpId="0" nodeType="withEffect">
                                  <p:stCondLst>
                                    <p:cond delay="0"/>
                                  </p:stCondLst>
                                  <p:childTnLst>
                                    <p:animEffect transition="out" filter="blinds(horizontal)">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animBg="1"/>
      <p:bldP spid="8" grpId="1" animBg="1"/>
      <p:bldP spid="9" grpId="0" animBg="1"/>
      <p:bldP spid="9" grpId="1" animBg="1"/>
      <p:bldP spid="4" grpId="0" animBg="1"/>
      <p:bldP spid="4" grpId="1" animBg="1"/>
      <p:bldP spid="5" grpId="0" animBg="1"/>
      <p:bldP spid="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0E78037-7064-6CD2-94B8-CD8CA32DCC37}"/>
              </a:ext>
            </a:extLst>
          </p:cNvPr>
          <p:cNvPicPr>
            <a:picLocks noChangeAspect="1"/>
          </p:cNvPicPr>
          <p:nvPr/>
        </p:nvPicPr>
        <p:blipFill>
          <a:blip r:embed="rId2"/>
          <a:stretch>
            <a:fillRect/>
          </a:stretch>
        </p:blipFill>
        <p:spPr>
          <a:xfrm>
            <a:off x="287016" y="1196752"/>
            <a:ext cx="8856984" cy="4146284"/>
          </a:xfrm>
          <a:prstGeom prst="rect">
            <a:avLst/>
          </a:prstGeom>
        </p:spPr>
      </p:pic>
    </p:spTree>
    <p:extLst>
      <p:ext uri="{BB962C8B-B14F-4D97-AF65-F5344CB8AC3E}">
        <p14:creationId xmlns:p14="http://schemas.microsoft.com/office/powerpoint/2010/main" val="27397795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4C91E5BD-B4E3-6E29-F927-AD899DE3B272}"/>
              </a:ext>
            </a:extLst>
          </p:cNvPr>
          <p:cNvSpPr txBox="1"/>
          <p:nvPr/>
        </p:nvSpPr>
        <p:spPr>
          <a:xfrm>
            <a:off x="539552" y="4922754"/>
            <a:ext cx="8496944" cy="1477328"/>
          </a:xfrm>
          <a:prstGeom prst="rect">
            <a:avLst/>
          </a:prstGeom>
          <a:noFill/>
        </p:spPr>
        <p:txBody>
          <a:bodyPr wrap="square">
            <a:spAutoFit/>
          </a:bodyPr>
          <a:lstStyle/>
          <a:p>
            <a:r>
              <a:rPr lang="en-US" sz="1800" b="0" i="0" dirty="0">
                <a:solidFill>
                  <a:srgbClr val="202124"/>
                </a:solidFill>
                <a:effectLst/>
                <a:latin typeface="Arial" panose="020B0604020202020204" pitchFamily="34" charset="0"/>
                <a:cs typeface="Arial" panose="020B0604020202020204" pitchFamily="34" charset="0"/>
              </a:rPr>
              <a:t>The untranslated regions (UTRs) in mRNA </a:t>
            </a:r>
            <a:r>
              <a:rPr lang="en-US" sz="1800" b="0" i="0" dirty="0">
                <a:solidFill>
                  <a:srgbClr val="040C28"/>
                </a:solidFill>
                <a:effectLst/>
                <a:latin typeface="Arial" panose="020B0604020202020204" pitchFamily="34" charset="0"/>
                <a:cs typeface="Arial" panose="020B0604020202020204" pitchFamily="34" charset="0"/>
              </a:rPr>
              <a:t>play critical role of regulating the </a:t>
            </a:r>
            <a:r>
              <a:rPr lang="en-US" sz="1800" b="1" i="0" dirty="0">
                <a:solidFill>
                  <a:srgbClr val="040C28"/>
                </a:solidFill>
                <a:effectLst/>
                <a:latin typeface="Arial" panose="020B0604020202020204" pitchFamily="34" charset="0"/>
                <a:cs typeface="Arial" panose="020B0604020202020204" pitchFamily="34" charset="0"/>
              </a:rPr>
              <a:t>stability</a:t>
            </a:r>
            <a:r>
              <a:rPr lang="en-US" sz="1800" b="0" i="0" dirty="0">
                <a:solidFill>
                  <a:srgbClr val="040C28"/>
                </a:solidFill>
                <a:effectLst/>
                <a:latin typeface="Arial" panose="020B0604020202020204" pitchFamily="34" charset="0"/>
                <a:cs typeface="Arial" panose="020B0604020202020204" pitchFamily="34" charset="0"/>
              </a:rPr>
              <a:t>, </a:t>
            </a:r>
            <a:r>
              <a:rPr lang="en-US" sz="1800" b="1" i="0" dirty="0">
                <a:solidFill>
                  <a:srgbClr val="040C28"/>
                </a:solidFill>
                <a:effectLst/>
                <a:latin typeface="Arial" panose="020B0604020202020204" pitchFamily="34" charset="0"/>
                <a:cs typeface="Arial" panose="020B0604020202020204" pitchFamily="34" charset="0"/>
              </a:rPr>
              <a:t>function</a:t>
            </a:r>
            <a:r>
              <a:rPr lang="en-US" sz="1800" b="0" i="0" dirty="0">
                <a:solidFill>
                  <a:srgbClr val="040C28"/>
                </a:solidFill>
                <a:effectLst/>
                <a:latin typeface="Arial" panose="020B0604020202020204" pitchFamily="34" charset="0"/>
                <a:cs typeface="Arial" panose="020B0604020202020204" pitchFamily="34" charset="0"/>
              </a:rPr>
              <a:t>, and </a:t>
            </a:r>
            <a:r>
              <a:rPr lang="en-US" sz="1800" b="1" i="0" dirty="0">
                <a:solidFill>
                  <a:srgbClr val="040C28"/>
                </a:solidFill>
                <a:effectLst/>
                <a:latin typeface="Arial" panose="020B0604020202020204" pitchFamily="34" charset="0"/>
                <a:cs typeface="Arial" panose="020B0604020202020204" pitchFamily="34" charset="0"/>
              </a:rPr>
              <a:t>localization of mRNA</a:t>
            </a:r>
            <a:r>
              <a:rPr lang="en-US" sz="1800" b="0" i="0" dirty="0">
                <a:solidFill>
                  <a:srgbClr val="202124"/>
                </a:solidFill>
                <a:effectLst/>
                <a:latin typeface="Arial" panose="020B0604020202020204" pitchFamily="34" charset="0"/>
                <a:cs typeface="Arial" panose="020B0604020202020204" pitchFamily="34" charset="0"/>
              </a:rPr>
              <a:t>. T</a:t>
            </a:r>
          </a:p>
          <a:p>
            <a:endParaRPr lang="en-US" sz="1800" dirty="0">
              <a:solidFill>
                <a:srgbClr val="202124"/>
              </a:solidFill>
              <a:latin typeface="Arial" panose="020B0604020202020204" pitchFamily="34" charset="0"/>
              <a:cs typeface="Arial" panose="020B0604020202020204" pitchFamily="34" charset="0"/>
            </a:endParaRPr>
          </a:p>
          <a:p>
            <a:r>
              <a:rPr lang="en-US" sz="1800" b="0" i="0" dirty="0">
                <a:solidFill>
                  <a:srgbClr val="202124"/>
                </a:solidFill>
                <a:effectLst/>
                <a:latin typeface="Arial" panose="020B0604020202020204" pitchFamily="34" charset="0"/>
                <a:cs typeface="Arial" panose="020B0604020202020204" pitchFamily="34" charset="0"/>
              </a:rPr>
              <a:t>he </a:t>
            </a:r>
            <a:r>
              <a:rPr lang="en-US" sz="1800" b="1" i="0" dirty="0">
                <a:solidFill>
                  <a:srgbClr val="202124"/>
                </a:solidFill>
                <a:effectLst/>
                <a:latin typeface="Arial" panose="020B0604020202020204" pitchFamily="34" charset="0"/>
                <a:cs typeface="Arial" panose="020B0604020202020204" pitchFamily="34" charset="0"/>
              </a:rPr>
              <a:t>3'-UTRs </a:t>
            </a:r>
            <a:r>
              <a:rPr lang="en-US" sz="1800" b="0" i="0" dirty="0">
                <a:solidFill>
                  <a:srgbClr val="202124"/>
                </a:solidFill>
                <a:effectLst/>
                <a:latin typeface="Arial" panose="020B0604020202020204" pitchFamily="34" charset="0"/>
                <a:cs typeface="Arial" panose="020B0604020202020204" pitchFamily="34" charset="0"/>
              </a:rPr>
              <a:t>of mRNA also serve as templates for </a:t>
            </a:r>
            <a:r>
              <a:rPr lang="en-US" sz="1800" b="1" i="0" dirty="0">
                <a:solidFill>
                  <a:srgbClr val="202124"/>
                </a:solidFill>
                <a:effectLst/>
                <a:latin typeface="Arial" panose="020B0604020202020204" pitchFamily="34" charset="0"/>
                <a:cs typeface="Arial" panose="020B0604020202020204" pitchFamily="34" charset="0"/>
              </a:rPr>
              <a:t>miRNA binding </a:t>
            </a:r>
            <a:r>
              <a:rPr lang="en-US" sz="1800" b="0" i="0" dirty="0">
                <a:solidFill>
                  <a:srgbClr val="202124"/>
                </a:solidFill>
                <a:effectLst/>
                <a:latin typeface="Arial" panose="020B0604020202020204" pitchFamily="34" charset="0"/>
                <a:cs typeface="Arial" panose="020B0604020202020204" pitchFamily="34" charset="0"/>
              </a:rPr>
              <a:t>that regulates the turnover and/or function of the mRNA</a:t>
            </a:r>
            <a:endParaRPr lang="it-IT" sz="1800" dirty="0">
              <a:latin typeface="Arial" panose="020B0604020202020204" pitchFamily="34" charset="0"/>
              <a:cs typeface="Arial" panose="020B0604020202020204" pitchFamily="34" charset="0"/>
            </a:endParaRPr>
          </a:p>
        </p:txBody>
      </p:sp>
      <p:pic>
        <p:nvPicPr>
          <p:cNvPr id="6" name="Immagine 5">
            <a:extLst>
              <a:ext uri="{FF2B5EF4-FFF2-40B4-BE49-F238E27FC236}">
                <a16:creationId xmlns:a16="http://schemas.microsoft.com/office/drawing/2014/main" id="{811C09FE-338A-3122-5B2F-D4BD74DB9FEB}"/>
              </a:ext>
            </a:extLst>
          </p:cNvPr>
          <p:cNvPicPr>
            <a:picLocks noChangeAspect="1"/>
          </p:cNvPicPr>
          <p:nvPr/>
        </p:nvPicPr>
        <p:blipFill>
          <a:blip r:embed="rId2"/>
          <a:stretch>
            <a:fillRect/>
          </a:stretch>
        </p:blipFill>
        <p:spPr>
          <a:xfrm>
            <a:off x="899592" y="457918"/>
            <a:ext cx="7056784" cy="4081173"/>
          </a:xfrm>
          <a:prstGeom prst="rect">
            <a:avLst/>
          </a:prstGeom>
        </p:spPr>
      </p:pic>
    </p:spTree>
    <p:extLst>
      <p:ext uri="{BB962C8B-B14F-4D97-AF65-F5344CB8AC3E}">
        <p14:creationId xmlns:p14="http://schemas.microsoft.com/office/powerpoint/2010/main" val="42254095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ttp://www.mdpi.com/ijms/ijms-14-00480/article_deploy/html/images/ijms-14-00480f1-102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115" y="404664"/>
            <a:ext cx="8318953" cy="3168352"/>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bwMode="auto">
          <a:xfrm>
            <a:off x="2488344" y="3037516"/>
            <a:ext cx="2232248" cy="216024"/>
          </a:xfrm>
          <a:prstGeom prst="rect">
            <a:avLst/>
          </a:prstGeom>
          <a:solidFill>
            <a:srgbClr val="92D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3200" b="0" i="0" u="none" strike="noStrike" cap="none" normalizeH="0" baseline="0">
              <a:ln>
                <a:noFill/>
              </a:ln>
              <a:solidFill>
                <a:schemeClr val="tx1"/>
              </a:solidFill>
              <a:effectLst/>
              <a:latin typeface="Comic Sans MS" panose="030F0702030302020204" pitchFamily="66" charset="0"/>
            </a:endParaRPr>
          </a:p>
        </p:txBody>
      </p:sp>
      <p:sp>
        <p:nvSpPr>
          <p:cNvPr id="3" name="Freccia a destra 2"/>
          <p:cNvSpPr/>
          <p:nvPr/>
        </p:nvSpPr>
        <p:spPr bwMode="auto">
          <a:xfrm rot="5400000">
            <a:off x="3540844" y="4149080"/>
            <a:ext cx="432048" cy="21602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3200" b="0" i="0" u="none" strike="noStrike" cap="none" normalizeH="0" baseline="0">
              <a:ln>
                <a:noFill/>
              </a:ln>
              <a:solidFill>
                <a:schemeClr val="tx1"/>
              </a:solidFill>
              <a:effectLst/>
              <a:latin typeface="Comic Sans MS" panose="030F0702030302020204" pitchFamily="66" charset="0"/>
            </a:endParaRPr>
          </a:p>
        </p:txBody>
      </p:sp>
      <p:sp>
        <p:nvSpPr>
          <p:cNvPr id="5" name="Rettangolo 4"/>
          <p:cNvSpPr/>
          <p:nvPr/>
        </p:nvSpPr>
        <p:spPr bwMode="auto">
          <a:xfrm>
            <a:off x="2640744" y="4941168"/>
            <a:ext cx="2232248" cy="216024"/>
          </a:xfrm>
          <a:prstGeom prst="rect">
            <a:avLst/>
          </a:prstGeom>
          <a:solidFill>
            <a:srgbClr val="92D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3200" b="0" i="0" u="none" strike="noStrike" cap="none" normalizeH="0" baseline="0">
              <a:ln>
                <a:noFill/>
              </a:ln>
              <a:solidFill>
                <a:schemeClr val="tx1"/>
              </a:solidFill>
              <a:effectLst/>
              <a:latin typeface="Comic Sans MS" panose="030F0702030302020204" pitchFamily="66" charset="0"/>
            </a:endParaRPr>
          </a:p>
        </p:txBody>
      </p:sp>
      <p:sp>
        <p:nvSpPr>
          <p:cNvPr id="4" name="CasellaDiTesto 3"/>
          <p:cNvSpPr txBox="1"/>
          <p:nvPr/>
        </p:nvSpPr>
        <p:spPr>
          <a:xfrm>
            <a:off x="5580112" y="4756792"/>
            <a:ext cx="1436612" cy="584775"/>
          </a:xfrm>
          <a:prstGeom prst="rect">
            <a:avLst/>
          </a:prstGeom>
          <a:noFill/>
        </p:spPr>
        <p:txBody>
          <a:bodyPr wrap="none" rtlCol="0">
            <a:spAutoFit/>
          </a:bodyPr>
          <a:lstStyle/>
          <a:p>
            <a:r>
              <a:rPr lang="it-IT" dirty="0" err="1">
                <a:latin typeface="Arial" panose="020B0604020202020204" pitchFamily="34" charset="0"/>
                <a:cs typeface="Arial" panose="020B0604020202020204" pitchFamily="34" charset="0"/>
              </a:rPr>
              <a:t>protein</a:t>
            </a:r>
            <a:endParaRPr lang="it-IT" dirty="0">
              <a:latin typeface="Arial" panose="020B0604020202020204" pitchFamily="34" charset="0"/>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f06061_ISBN88-08-0789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644" y="404664"/>
            <a:ext cx="8748712" cy="318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5800" y="-228600"/>
            <a:ext cx="7772400" cy="1143000"/>
          </a:xfrm>
        </p:spPr>
        <p:txBody>
          <a:bodyPr/>
          <a:lstStyle/>
          <a:p>
            <a:r>
              <a:rPr lang="en-US" altLang="it-IT" sz="3200" b="1" dirty="0">
                <a:latin typeface="Arial Narrow" panose="020B0606020202030204" pitchFamily="34" charset="0"/>
              </a:rPr>
              <a:t>Ribosome</a:t>
            </a:r>
          </a:p>
        </p:txBody>
      </p:sp>
      <p:sp>
        <p:nvSpPr>
          <p:cNvPr id="35843" name="Rectangle 3"/>
          <p:cNvSpPr>
            <a:spLocks noGrp="1" noChangeArrowheads="1"/>
          </p:cNvSpPr>
          <p:nvPr>
            <p:ph type="body" idx="1"/>
          </p:nvPr>
        </p:nvSpPr>
        <p:spPr>
          <a:xfrm>
            <a:off x="539552" y="692697"/>
            <a:ext cx="8064896" cy="1080120"/>
          </a:xfrm>
        </p:spPr>
        <p:txBody>
          <a:bodyPr/>
          <a:lstStyle/>
          <a:p>
            <a:pPr>
              <a:lnSpc>
                <a:spcPct val="80000"/>
              </a:lnSpc>
            </a:pPr>
            <a:r>
              <a:rPr lang="en-US" altLang="it-IT" sz="2000" dirty="0">
                <a:latin typeface="Arial Narrow" panose="020B0606020202030204" pitchFamily="34" charset="0"/>
              </a:rPr>
              <a:t>Small organelles, </a:t>
            </a:r>
            <a:r>
              <a:rPr lang="en-US" altLang="it-IT" sz="2000" dirty="0">
                <a:solidFill>
                  <a:srgbClr val="FF0000"/>
                </a:solidFill>
                <a:latin typeface="Arial Narrow" panose="020B0606020202030204" pitchFamily="34" charset="0"/>
              </a:rPr>
              <a:t>site of polypeptide synthesis</a:t>
            </a:r>
          </a:p>
          <a:p>
            <a:pPr>
              <a:lnSpc>
                <a:spcPct val="80000"/>
              </a:lnSpc>
            </a:pPr>
            <a:r>
              <a:rPr lang="en-US" altLang="it-IT" sz="2000" dirty="0">
                <a:latin typeface="Arial Narrow" panose="020B0606020202030204" pitchFamily="34" charset="0"/>
              </a:rPr>
              <a:t>Enormous, complex</a:t>
            </a:r>
          </a:p>
          <a:p>
            <a:pPr>
              <a:lnSpc>
                <a:spcPct val="80000"/>
              </a:lnSpc>
            </a:pPr>
            <a:r>
              <a:rPr lang="en-US" altLang="it-IT" sz="2000" dirty="0">
                <a:latin typeface="Arial Narrow" panose="020B0606020202030204" pitchFamily="34" charset="0"/>
              </a:rPr>
              <a:t>Several </a:t>
            </a:r>
            <a:r>
              <a:rPr lang="en-US" altLang="it-IT" sz="2000" b="1" dirty="0">
                <a:solidFill>
                  <a:srgbClr val="00B0F0"/>
                </a:solidFill>
                <a:latin typeface="Arial Narrow" panose="020B0606020202030204" pitchFamily="34" charset="0"/>
              </a:rPr>
              <a:t>large RNAs </a:t>
            </a:r>
            <a:r>
              <a:rPr lang="en-US" altLang="it-IT" sz="2000" dirty="0">
                <a:latin typeface="Arial Narrow" panose="020B0606020202030204" pitchFamily="34" charset="0"/>
              </a:rPr>
              <a:t>plus </a:t>
            </a:r>
            <a:r>
              <a:rPr lang="en-US" altLang="it-IT" sz="2000" dirty="0">
                <a:solidFill>
                  <a:srgbClr val="FF0000"/>
                </a:solidFill>
                <a:latin typeface="Arial Narrow" panose="020B0606020202030204" pitchFamily="34" charset="0"/>
              </a:rPr>
              <a:t>&gt;80 proteins</a:t>
            </a:r>
            <a:endParaRPr lang="en-US" altLang="it-IT" sz="2000" dirty="0">
              <a:latin typeface="Arial Narrow" panose="020B0606020202030204" pitchFamily="34" charset="0"/>
            </a:endParaRPr>
          </a:p>
          <a:p>
            <a:pPr>
              <a:lnSpc>
                <a:spcPct val="80000"/>
              </a:lnSpc>
            </a:pPr>
            <a:endParaRPr lang="en-US" altLang="it-IT" sz="2000" dirty="0">
              <a:latin typeface="Arial Narrow" panose="020B0606020202030204" pitchFamily="34" charset="0"/>
            </a:endParaRPr>
          </a:p>
        </p:txBody>
      </p:sp>
      <p:pic>
        <p:nvPicPr>
          <p:cNvPr id="2" name="Picture 6">
            <a:extLst>
              <a:ext uri="{FF2B5EF4-FFF2-40B4-BE49-F238E27FC236}">
                <a16:creationId xmlns:a16="http://schemas.microsoft.com/office/drawing/2014/main" id="{5A42B999-9A5B-FA2F-EB54-43561F784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7888" y="1818795"/>
            <a:ext cx="6588224" cy="4898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401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5800" y="-228600"/>
            <a:ext cx="7772400" cy="1143000"/>
          </a:xfrm>
        </p:spPr>
        <p:txBody>
          <a:bodyPr/>
          <a:lstStyle/>
          <a:p>
            <a:r>
              <a:rPr lang="en-US" altLang="it-IT" sz="3200" b="1" dirty="0">
                <a:latin typeface="Arial Narrow" panose="020B0606020202030204" pitchFamily="34" charset="0"/>
              </a:rPr>
              <a:t>Ribosome</a:t>
            </a:r>
          </a:p>
        </p:txBody>
      </p:sp>
      <p:sp>
        <p:nvSpPr>
          <p:cNvPr id="35843" name="Rectangle 3"/>
          <p:cNvSpPr>
            <a:spLocks noGrp="1" noChangeArrowheads="1"/>
          </p:cNvSpPr>
          <p:nvPr>
            <p:ph type="body" idx="1"/>
          </p:nvPr>
        </p:nvSpPr>
        <p:spPr>
          <a:xfrm>
            <a:off x="233746" y="731541"/>
            <a:ext cx="4554278" cy="5976664"/>
          </a:xfrm>
        </p:spPr>
        <p:txBody>
          <a:bodyPr/>
          <a:lstStyle/>
          <a:p>
            <a:pPr>
              <a:lnSpc>
                <a:spcPct val="80000"/>
              </a:lnSpc>
            </a:pPr>
            <a:r>
              <a:rPr lang="en-US" altLang="it-IT" sz="2000" dirty="0">
                <a:solidFill>
                  <a:srgbClr val="FF0000"/>
                </a:solidFill>
                <a:latin typeface="Arial Narrow" panose="020B0606020202030204" pitchFamily="34" charset="0"/>
              </a:rPr>
              <a:t>Functions:</a:t>
            </a:r>
            <a:r>
              <a:rPr lang="en-US" altLang="it-IT" sz="2000" dirty="0">
                <a:latin typeface="Arial Narrow" panose="020B0606020202030204" pitchFamily="34" charset="0"/>
              </a:rPr>
              <a:t> </a:t>
            </a:r>
          </a:p>
          <a:p>
            <a:pPr lvl="1">
              <a:lnSpc>
                <a:spcPct val="80000"/>
              </a:lnSpc>
            </a:pPr>
            <a:r>
              <a:rPr lang="en-US" altLang="it-IT" sz="2000" dirty="0">
                <a:latin typeface="Arial Narrow" panose="020B0606020202030204" pitchFamily="34" charset="0"/>
              </a:rPr>
              <a:t>Binds </a:t>
            </a:r>
            <a:r>
              <a:rPr lang="en-US" altLang="it-IT" sz="2000" b="1" dirty="0">
                <a:latin typeface="Arial Narrow" panose="020B0606020202030204" pitchFamily="34" charset="0"/>
              </a:rPr>
              <a:t>mRNA</a:t>
            </a:r>
            <a:r>
              <a:rPr lang="en-US" altLang="it-IT" sz="2000" dirty="0">
                <a:latin typeface="Arial Narrow" panose="020B0606020202030204" pitchFamily="34" charset="0"/>
              </a:rPr>
              <a:t> so codons can be read</a:t>
            </a:r>
          </a:p>
          <a:p>
            <a:pPr lvl="1">
              <a:lnSpc>
                <a:spcPct val="80000"/>
              </a:lnSpc>
            </a:pPr>
            <a:r>
              <a:rPr lang="en-US" altLang="it-IT" sz="2000" dirty="0">
                <a:latin typeface="Arial Narrow" panose="020B0606020202030204" pitchFamily="34" charset="0"/>
              </a:rPr>
              <a:t>3 binding sites for </a:t>
            </a:r>
            <a:r>
              <a:rPr lang="en-US" altLang="it-IT" sz="2000" b="1" dirty="0" err="1">
                <a:latin typeface="Arial Narrow" panose="020B0606020202030204" pitchFamily="34" charset="0"/>
              </a:rPr>
              <a:t>tRNAs</a:t>
            </a:r>
            <a:endParaRPr lang="en-US" altLang="it-IT" sz="2000" dirty="0">
              <a:latin typeface="Arial Narrow" panose="020B0606020202030204" pitchFamily="34" charset="0"/>
            </a:endParaRPr>
          </a:p>
          <a:p>
            <a:pPr lvl="1">
              <a:lnSpc>
                <a:spcPct val="80000"/>
              </a:lnSpc>
            </a:pPr>
            <a:r>
              <a:rPr lang="en-US" altLang="it-IT" sz="2000" dirty="0">
                <a:latin typeface="Arial Narrow" panose="020B0606020202030204" pitchFamily="34" charset="0"/>
              </a:rPr>
              <a:t>Binding, interaction of other (non-ribosomal proteins) that promote Initiation, Elongation, Termination</a:t>
            </a:r>
          </a:p>
          <a:p>
            <a:pPr lvl="1">
              <a:lnSpc>
                <a:spcPct val="80000"/>
              </a:lnSpc>
            </a:pPr>
            <a:r>
              <a:rPr lang="en-US" altLang="it-IT" sz="2000" b="1" dirty="0">
                <a:latin typeface="Arial Narrow" panose="020B0606020202030204" pitchFamily="34" charset="0"/>
              </a:rPr>
              <a:t>Catalyzes peptide bond formation</a:t>
            </a:r>
            <a:endParaRPr lang="en-US" altLang="it-IT" sz="2000" dirty="0">
              <a:latin typeface="Arial Narrow" panose="020B0606020202030204" pitchFamily="34" charset="0"/>
            </a:endParaRPr>
          </a:p>
          <a:p>
            <a:pPr lvl="1">
              <a:lnSpc>
                <a:spcPct val="80000"/>
              </a:lnSpc>
            </a:pPr>
            <a:r>
              <a:rPr lang="en-US" altLang="it-IT" sz="2000" b="1" dirty="0">
                <a:latin typeface="Arial Narrow" panose="020B0606020202030204" pitchFamily="34" charset="0"/>
              </a:rPr>
              <a:t>Translates</a:t>
            </a:r>
            <a:r>
              <a:rPr lang="en-US" altLang="it-IT" sz="2000" dirty="0">
                <a:latin typeface="Arial Narrow" panose="020B0606020202030204" pitchFamily="34" charset="0"/>
              </a:rPr>
              <a:t> along mRNA</a:t>
            </a:r>
          </a:p>
          <a:p>
            <a:pPr lvl="1">
              <a:lnSpc>
                <a:spcPct val="80000"/>
              </a:lnSpc>
            </a:pPr>
            <a:endParaRPr lang="en-US" altLang="it-IT" sz="2000" dirty="0">
              <a:latin typeface="Arial Narrow" panose="020B0606020202030204" pitchFamily="34" charset="0"/>
            </a:endParaRPr>
          </a:p>
          <a:p>
            <a:pPr lvl="1">
              <a:lnSpc>
                <a:spcPct val="80000"/>
              </a:lnSpc>
            </a:pPr>
            <a:endParaRPr lang="en-US" altLang="it-IT" sz="2000" dirty="0">
              <a:latin typeface="Arial Narrow" panose="020B0606020202030204" pitchFamily="34" charset="0"/>
            </a:endParaRPr>
          </a:p>
          <a:p>
            <a:pPr>
              <a:lnSpc>
                <a:spcPct val="80000"/>
              </a:lnSpc>
            </a:pPr>
            <a:r>
              <a:rPr lang="en-US" altLang="it-IT" sz="2000" dirty="0">
                <a:solidFill>
                  <a:srgbClr val="FF0000"/>
                </a:solidFill>
                <a:latin typeface="Arial Narrow" panose="020B0606020202030204" pitchFamily="34" charset="0"/>
              </a:rPr>
              <a:t>Old View</a:t>
            </a:r>
            <a:r>
              <a:rPr lang="en-US" altLang="it-IT" sz="2000" dirty="0">
                <a:latin typeface="Arial Narrow" panose="020B0606020202030204" pitchFamily="34" charset="0"/>
              </a:rPr>
              <a:t>: RNA scaffold, Proteins carry out peptide synth</a:t>
            </a:r>
          </a:p>
          <a:p>
            <a:pPr>
              <a:lnSpc>
                <a:spcPct val="80000"/>
              </a:lnSpc>
            </a:pPr>
            <a:endParaRPr lang="en-US" altLang="it-IT" sz="2000" dirty="0">
              <a:latin typeface="Arial Narrow" panose="020B0606020202030204" pitchFamily="34" charset="0"/>
            </a:endParaRPr>
          </a:p>
          <a:p>
            <a:pPr>
              <a:lnSpc>
                <a:spcPct val="80000"/>
              </a:lnSpc>
            </a:pPr>
            <a:r>
              <a:rPr lang="en-US" altLang="it-IT" sz="2000" b="1" dirty="0">
                <a:solidFill>
                  <a:srgbClr val="FF0000"/>
                </a:solidFill>
                <a:latin typeface="Arial Narrow" panose="020B0606020202030204" pitchFamily="34" charset="0"/>
              </a:rPr>
              <a:t>New View</a:t>
            </a:r>
            <a:r>
              <a:rPr lang="en-US" altLang="it-IT" sz="2000" b="1" dirty="0">
                <a:latin typeface="Arial Narrow" panose="020B0606020202030204" pitchFamily="34" charset="0"/>
              </a:rPr>
              <a:t>: Ribosome is a ribozyme; </a:t>
            </a:r>
            <a:r>
              <a:rPr lang="en-US" altLang="it-IT" sz="2000" dirty="0">
                <a:latin typeface="Arial Narrow" panose="020B0606020202030204" pitchFamily="34" charset="0"/>
              </a:rPr>
              <a:t>proteins are present at every region except where peptide </a:t>
            </a:r>
            <a:r>
              <a:rPr lang="en-US" altLang="it-IT" sz="2000" dirty="0" err="1">
                <a:latin typeface="Arial Narrow" panose="020B0606020202030204" pitchFamily="34" charset="0"/>
              </a:rPr>
              <a:t>sythesis</a:t>
            </a:r>
            <a:r>
              <a:rPr lang="en-US" altLang="it-IT" sz="2000" dirty="0">
                <a:latin typeface="Arial Narrow" panose="020B0606020202030204" pitchFamily="34" charset="0"/>
              </a:rPr>
              <a:t> occurs. Proteins are “mortar” to stabilize RNA helices and hold together.</a:t>
            </a:r>
          </a:p>
        </p:txBody>
      </p:sp>
      <p:pic>
        <p:nvPicPr>
          <p:cNvPr id="2" name="Picture 2">
            <a:extLst>
              <a:ext uri="{FF2B5EF4-FFF2-40B4-BE49-F238E27FC236}">
                <a16:creationId xmlns:a16="http://schemas.microsoft.com/office/drawing/2014/main" id="{405669F0-CA95-5F3A-92CF-971CED786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3221" y="656692"/>
            <a:ext cx="3780779" cy="554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Effect transition="in" filter="box(in)">
                                      <p:cBhvr>
                                        <p:cTn id="7" dur="500"/>
                                        <p:tgtEl>
                                          <p:spTgt spid="35843">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35843">
                                            <p:txEl>
                                              <p:pRg st="1" end="1"/>
                                            </p:txEl>
                                          </p:spTgt>
                                        </p:tgtEl>
                                        <p:attrNameLst>
                                          <p:attrName>style.visibility</p:attrName>
                                        </p:attrNameLst>
                                      </p:cBhvr>
                                      <p:to>
                                        <p:strVal val="visible"/>
                                      </p:to>
                                    </p:set>
                                    <p:animEffect transition="in" filter="box(in)">
                                      <p:cBhvr>
                                        <p:cTn id="10" dur="500"/>
                                        <p:tgtEl>
                                          <p:spTgt spid="35843">
                                            <p:txEl>
                                              <p:pRg st="1" end="1"/>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35843">
                                            <p:txEl>
                                              <p:pRg st="2" end="2"/>
                                            </p:txEl>
                                          </p:spTgt>
                                        </p:tgtEl>
                                        <p:attrNameLst>
                                          <p:attrName>style.visibility</p:attrName>
                                        </p:attrNameLst>
                                      </p:cBhvr>
                                      <p:to>
                                        <p:strVal val="visible"/>
                                      </p:to>
                                    </p:set>
                                    <p:animEffect transition="in" filter="box(in)">
                                      <p:cBhvr>
                                        <p:cTn id="13" dur="500"/>
                                        <p:tgtEl>
                                          <p:spTgt spid="35843">
                                            <p:txEl>
                                              <p:pRg st="2" end="2"/>
                                            </p:txEl>
                                          </p:spTgt>
                                        </p:tgtEl>
                                      </p:cBhvr>
                                    </p:animEffect>
                                  </p:childTnLst>
                                </p:cTn>
                              </p:par>
                              <p:par>
                                <p:cTn id="14" presetID="4" presetClass="entr" presetSubtype="16" fill="hold" nodeType="withEffect">
                                  <p:stCondLst>
                                    <p:cond delay="0"/>
                                  </p:stCondLst>
                                  <p:childTnLst>
                                    <p:set>
                                      <p:cBhvr>
                                        <p:cTn id="15" dur="1" fill="hold">
                                          <p:stCondLst>
                                            <p:cond delay="0"/>
                                          </p:stCondLst>
                                        </p:cTn>
                                        <p:tgtEl>
                                          <p:spTgt spid="35843">
                                            <p:txEl>
                                              <p:pRg st="3" end="3"/>
                                            </p:txEl>
                                          </p:spTgt>
                                        </p:tgtEl>
                                        <p:attrNameLst>
                                          <p:attrName>style.visibility</p:attrName>
                                        </p:attrNameLst>
                                      </p:cBhvr>
                                      <p:to>
                                        <p:strVal val="visible"/>
                                      </p:to>
                                    </p:set>
                                    <p:animEffect transition="in" filter="box(in)">
                                      <p:cBhvr>
                                        <p:cTn id="16" dur="500"/>
                                        <p:tgtEl>
                                          <p:spTgt spid="35843">
                                            <p:txEl>
                                              <p:pRg st="3" end="3"/>
                                            </p:txEl>
                                          </p:spTgt>
                                        </p:tgtEl>
                                      </p:cBhvr>
                                    </p:animEffect>
                                  </p:childTnLst>
                                </p:cTn>
                              </p:par>
                              <p:par>
                                <p:cTn id="17" presetID="4" presetClass="entr" presetSubtype="16" fill="hold" nodeType="withEffect">
                                  <p:stCondLst>
                                    <p:cond delay="0"/>
                                  </p:stCondLst>
                                  <p:childTnLst>
                                    <p:set>
                                      <p:cBhvr>
                                        <p:cTn id="18" dur="1" fill="hold">
                                          <p:stCondLst>
                                            <p:cond delay="0"/>
                                          </p:stCondLst>
                                        </p:cTn>
                                        <p:tgtEl>
                                          <p:spTgt spid="35843">
                                            <p:txEl>
                                              <p:pRg st="4" end="4"/>
                                            </p:txEl>
                                          </p:spTgt>
                                        </p:tgtEl>
                                        <p:attrNameLst>
                                          <p:attrName>style.visibility</p:attrName>
                                        </p:attrNameLst>
                                      </p:cBhvr>
                                      <p:to>
                                        <p:strVal val="visible"/>
                                      </p:to>
                                    </p:set>
                                    <p:animEffect transition="in" filter="box(in)">
                                      <p:cBhvr>
                                        <p:cTn id="19" dur="500"/>
                                        <p:tgtEl>
                                          <p:spTgt spid="35843">
                                            <p:txEl>
                                              <p:pRg st="4" end="4"/>
                                            </p:txEl>
                                          </p:spTgt>
                                        </p:tgtEl>
                                      </p:cBhvr>
                                    </p:animEffect>
                                  </p:childTnLst>
                                </p:cTn>
                              </p:par>
                              <p:par>
                                <p:cTn id="20" presetID="4" presetClass="entr" presetSubtype="16" fill="hold" nodeType="withEffect">
                                  <p:stCondLst>
                                    <p:cond delay="0"/>
                                  </p:stCondLst>
                                  <p:childTnLst>
                                    <p:set>
                                      <p:cBhvr>
                                        <p:cTn id="21" dur="1" fill="hold">
                                          <p:stCondLst>
                                            <p:cond delay="0"/>
                                          </p:stCondLst>
                                        </p:cTn>
                                        <p:tgtEl>
                                          <p:spTgt spid="35843">
                                            <p:txEl>
                                              <p:pRg st="5" end="5"/>
                                            </p:txEl>
                                          </p:spTgt>
                                        </p:tgtEl>
                                        <p:attrNameLst>
                                          <p:attrName>style.visibility</p:attrName>
                                        </p:attrNameLst>
                                      </p:cBhvr>
                                      <p:to>
                                        <p:strVal val="visible"/>
                                      </p:to>
                                    </p:set>
                                    <p:animEffect transition="in" filter="box(in)">
                                      <p:cBhvr>
                                        <p:cTn id="22" dur="500"/>
                                        <p:tgtEl>
                                          <p:spTgt spid="3584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5843">
                                            <p:txEl>
                                              <p:pRg st="8" end="8"/>
                                            </p:txEl>
                                          </p:spTgt>
                                        </p:tgtEl>
                                        <p:attrNameLst>
                                          <p:attrName>style.visibility</p:attrName>
                                        </p:attrNameLst>
                                      </p:cBhvr>
                                      <p:to>
                                        <p:strVal val="visible"/>
                                      </p:to>
                                    </p:set>
                                    <p:animEffect transition="in" filter="box(in)">
                                      <p:cBhvr>
                                        <p:cTn id="27" dur="500"/>
                                        <p:tgtEl>
                                          <p:spTgt spid="35843">
                                            <p:txEl>
                                              <p:pRg st="8" end="8"/>
                                            </p:txEl>
                                          </p:spTgt>
                                        </p:tgtEl>
                                      </p:cBhvr>
                                    </p:animEffect>
                                  </p:childTnLst>
                                </p:cTn>
                              </p:par>
                              <p:par>
                                <p:cTn id="28" presetID="4" presetClass="entr" presetSubtype="16" fill="hold" nodeType="withEffect">
                                  <p:stCondLst>
                                    <p:cond delay="0"/>
                                  </p:stCondLst>
                                  <p:childTnLst>
                                    <p:set>
                                      <p:cBhvr>
                                        <p:cTn id="29" dur="1" fill="hold">
                                          <p:stCondLst>
                                            <p:cond delay="0"/>
                                          </p:stCondLst>
                                        </p:cTn>
                                        <p:tgtEl>
                                          <p:spTgt spid="35843">
                                            <p:txEl>
                                              <p:pRg st="10" end="10"/>
                                            </p:txEl>
                                          </p:spTgt>
                                        </p:tgtEl>
                                        <p:attrNameLst>
                                          <p:attrName>style.visibility</p:attrName>
                                        </p:attrNameLst>
                                      </p:cBhvr>
                                      <p:to>
                                        <p:strVal val="visible"/>
                                      </p:to>
                                    </p:set>
                                    <p:animEffect transition="in" filter="box(in)">
                                      <p:cBhvr>
                                        <p:cTn id="30" dur="500"/>
                                        <p:tgtEl>
                                          <p:spTgt spid="3584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3"/>
          <p:cNvSpPr>
            <a:spLocks noChangeArrowheads="1"/>
          </p:cNvSpPr>
          <p:nvPr/>
        </p:nvSpPr>
        <p:spPr bwMode="auto">
          <a:xfrm>
            <a:off x="82095" y="-869183"/>
            <a:ext cx="8979810" cy="1944216"/>
          </a:xfrm>
          <a:prstGeom prst="rect">
            <a:avLst/>
          </a:prstGeom>
          <a:noFill/>
          <a:ln w="9525">
            <a:noFill/>
            <a:miter lim="800000"/>
          </a:ln>
        </p:spPr>
        <p:txBody>
          <a:bodyPr anchor="b"/>
          <a:lstStyle/>
          <a:p>
            <a:pPr algn="ctr">
              <a:defRPr/>
            </a:pPr>
            <a:r>
              <a:rPr lang="it-IT" sz="2800" b="1" dirty="0">
                <a:solidFill>
                  <a:schemeClr val="tx2"/>
                </a:solidFill>
                <a:latin typeface="Arial" panose="020B0604020202020204" pitchFamily="34" charset="0"/>
                <a:cs typeface="Arial" panose="020B0604020202020204" pitchFamily="34" charset="0"/>
              </a:rPr>
              <a:t>L’assemblaggio delle due </a:t>
            </a:r>
            <a:r>
              <a:rPr lang="it-IT" sz="2800" b="1" dirty="0" err="1">
                <a:solidFill>
                  <a:schemeClr val="tx2"/>
                </a:solidFill>
                <a:latin typeface="Arial" panose="020B0604020202020204" pitchFamily="34" charset="0"/>
                <a:cs typeface="Arial" panose="020B0604020202020204" pitchFamily="34" charset="0"/>
              </a:rPr>
              <a:t>subunità</a:t>
            </a:r>
            <a:r>
              <a:rPr lang="it-IT" sz="2800" b="1" dirty="0">
                <a:solidFill>
                  <a:schemeClr val="tx2"/>
                </a:solidFill>
                <a:latin typeface="Arial" panose="020B0604020202020204" pitchFamily="34" charset="0"/>
                <a:cs typeface="Arial" panose="020B0604020202020204" pitchFamily="34" charset="0"/>
              </a:rPr>
              <a:t> avviene nel </a:t>
            </a:r>
            <a:r>
              <a:rPr lang="it-IT" sz="2800" b="1" dirty="0">
                <a:solidFill>
                  <a:srgbClr val="FF0000"/>
                </a:solidFill>
                <a:latin typeface="Arial" panose="020B0604020202020204" pitchFamily="34" charset="0"/>
                <a:cs typeface="Arial" panose="020B0604020202020204" pitchFamily="34" charset="0"/>
              </a:rPr>
              <a:t>nucleolo</a:t>
            </a:r>
          </a:p>
        </p:txBody>
      </p:sp>
      <p:pic>
        <p:nvPicPr>
          <p:cNvPr id="2" name="Immagine 1">
            <a:extLst>
              <a:ext uri="{FF2B5EF4-FFF2-40B4-BE49-F238E27FC236}">
                <a16:creationId xmlns:a16="http://schemas.microsoft.com/office/drawing/2014/main" id="{E2CC5627-1A8E-4A36-9B95-F5ED3DF23FCA}"/>
              </a:ext>
            </a:extLst>
          </p:cNvPr>
          <p:cNvPicPr>
            <a:picLocks noChangeAspect="1"/>
          </p:cNvPicPr>
          <p:nvPr/>
        </p:nvPicPr>
        <p:blipFill>
          <a:blip r:embed="rId3"/>
          <a:stretch>
            <a:fillRect/>
          </a:stretch>
        </p:blipFill>
        <p:spPr>
          <a:xfrm>
            <a:off x="1309687" y="1133475"/>
            <a:ext cx="6524625" cy="572452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http://www.hfsp.org/sites/www.hfsp.org/files/Yusupov2010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73" y="836712"/>
            <a:ext cx="4249624" cy="4249624"/>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91473" y="5423488"/>
            <a:ext cx="5321349" cy="1195600"/>
          </a:xfrm>
          <a:prstGeom prst="rect">
            <a:avLst/>
          </a:prstGeom>
        </p:spPr>
        <p:txBody>
          <a:bodyPr wrap="square">
            <a:spAutoFit/>
          </a:bodyPr>
          <a:lstStyle/>
          <a:p>
            <a:r>
              <a:rPr lang="en-US" sz="1800" dirty="0">
                <a:solidFill>
                  <a:srgbClr val="333333"/>
                </a:solidFill>
                <a:latin typeface="Arial" panose="020B0604020202020204" pitchFamily="34" charset="0"/>
              </a:rPr>
              <a:t>Structure of 80S ribosome from yeast. Proteins and RNA of </a:t>
            </a:r>
            <a:r>
              <a:rPr lang="en-US" sz="1800" b="1" dirty="0">
                <a:solidFill>
                  <a:schemeClr val="accent6">
                    <a:lumMod val="60000"/>
                    <a:lumOff val="40000"/>
                  </a:schemeClr>
                </a:solidFill>
                <a:latin typeface="Arial" panose="020B0604020202020204" pitchFamily="34" charset="0"/>
              </a:rPr>
              <a:t>small subunit </a:t>
            </a:r>
            <a:r>
              <a:rPr lang="en-US" sz="1800" dirty="0">
                <a:solidFill>
                  <a:srgbClr val="333333"/>
                </a:solidFill>
                <a:latin typeface="Arial" panose="020B0604020202020204" pitchFamily="34" charset="0"/>
              </a:rPr>
              <a:t>are colored in blue, and </a:t>
            </a:r>
            <a:r>
              <a:rPr lang="en-US" sz="1800" b="1" dirty="0">
                <a:solidFill>
                  <a:srgbClr val="FFCC00"/>
                </a:solidFill>
                <a:effectLst>
                  <a:outerShdw blurRad="38100" dist="38100" dir="2700000" algn="tl">
                    <a:srgbClr val="000000">
                      <a:alpha val="43137"/>
                    </a:srgbClr>
                  </a:outerShdw>
                </a:effectLst>
                <a:latin typeface="Arial" panose="020B0604020202020204" pitchFamily="34" charset="0"/>
              </a:rPr>
              <a:t>large subunit </a:t>
            </a:r>
            <a:r>
              <a:rPr lang="en-US" sz="1800" dirty="0">
                <a:solidFill>
                  <a:srgbClr val="333333"/>
                </a:solidFill>
                <a:latin typeface="Arial" panose="020B0604020202020204" pitchFamily="34" charset="0"/>
              </a:rPr>
              <a:t>is colored in yellow. Expansion segments are colored in red.</a:t>
            </a:r>
            <a:endParaRPr lang="it-IT" sz="1800" dirty="0"/>
          </a:p>
        </p:txBody>
      </p:sp>
      <p:pic>
        <p:nvPicPr>
          <p:cNvPr id="3" name="Picture 2" descr="Risultati immagini per Structure of ribosome large subunit">
            <a:extLst>
              <a:ext uri="{FF2B5EF4-FFF2-40B4-BE49-F238E27FC236}">
                <a16:creationId xmlns:a16="http://schemas.microsoft.com/office/drawing/2014/main" id="{7D1B0F55-E909-F179-AA50-7B74A9BD73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6132" b="-1492"/>
          <a:stretch>
            <a:fillRect/>
          </a:stretch>
        </p:blipFill>
        <p:spPr bwMode="auto">
          <a:xfrm>
            <a:off x="5072117" y="404664"/>
            <a:ext cx="3978897" cy="43639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body" idx="1"/>
          </p:nvPr>
        </p:nvSpPr>
        <p:spPr>
          <a:xfrm>
            <a:off x="225747" y="910577"/>
            <a:ext cx="8692505" cy="4032448"/>
          </a:xfrm>
        </p:spPr>
        <p:txBody>
          <a:bodyPr/>
          <a:lstStyle/>
          <a:p>
            <a:r>
              <a:rPr lang="en-US" altLang="it-IT" sz="2000" dirty="0">
                <a:latin typeface="Arial" panose="020B0604020202020204" pitchFamily="34" charset="0"/>
                <a:cs typeface="Arial" panose="020B0604020202020204" pitchFamily="34" charset="0"/>
              </a:rPr>
              <a:t>Ribosome has </a:t>
            </a:r>
            <a:r>
              <a:rPr lang="en-US" altLang="it-IT" sz="2000" dirty="0">
                <a:solidFill>
                  <a:srgbClr val="FF0000"/>
                </a:solidFill>
                <a:latin typeface="Arial" panose="020B0604020202020204" pitchFamily="34" charset="0"/>
                <a:cs typeface="Arial" panose="020B0604020202020204" pitchFamily="34" charset="0"/>
              </a:rPr>
              <a:t>3 binding sites</a:t>
            </a:r>
            <a:r>
              <a:rPr lang="en-US" altLang="it-IT" sz="2000" dirty="0">
                <a:latin typeface="Arial" panose="020B0604020202020204" pitchFamily="34" charset="0"/>
                <a:cs typeface="Arial" panose="020B0604020202020204" pitchFamily="34" charset="0"/>
              </a:rPr>
              <a:t> for </a:t>
            </a:r>
            <a:r>
              <a:rPr lang="en-US" altLang="it-IT" sz="2000" dirty="0" err="1">
                <a:latin typeface="Arial" panose="020B0604020202020204" pitchFamily="34" charset="0"/>
                <a:cs typeface="Arial" panose="020B0604020202020204" pitchFamily="34" charset="0"/>
              </a:rPr>
              <a:t>tRNAs</a:t>
            </a:r>
            <a:endParaRPr lang="en-US" altLang="it-IT" sz="2000" dirty="0">
              <a:latin typeface="Arial" panose="020B0604020202020204" pitchFamily="34" charset="0"/>
              <a:cs typeface="Arial" panose="020B0604020202020204" pitchFamily="34" charset="0"/>
            </a:endParaRPr>
          </a:p>
          <a:p>
            <a:endParaRPr lang="en-US" altLang="it-IT" sz="2000" dirty="0">
              <a:latin typeface="Arial" panose="020B0604020202020204" pitchFamily="34" charset="0"/>
              <a:cs typeface="Arial" panose="020B0604020202020204" pitchFamily="34" charset="0"/>
            </a:endParaRPr>
          </a:p>
          <a:p>
            <a:r>
              <a:rPr lang="en-US" altLang="it-IT" sz="2000" b="1" dirty="0">
                <a:solidFill>
                  <a:srgbClr val="FFCC00"/>
                </a:solidFill>
                <a:latin typeface="Arial" panose="020B0604020202020204" pitchFamily="34" charset="0"/>
                <a:cs typeface="Arial" panose="020B0604020202020204" pitchFamily="34" charset="0"/>
              </a:rPr>
              <a:t>A</a:t>
            </a:r>
            <a:r>
              <a:rPr lang="en-US" altLang="it-IT" sz="2000" dirty="0">
                <a:solidFill>
                  <a:srgbClr val="FFCC00"/>
                </a:solidFill>
                <a:latin typeface="Arial" panose="020B0604020202020204" pitchFamily="34" charset="0"/>
                <a:cs typeface="Arial" panose="020B0604020202020204" pitchFamily="34" charset="0"/>
              </a:rPr>
              <a:t> – </a:t>
            </a:r>
            <a:r>
              <a:rPr lang="en-US" altLang="it-IT" sz="2000" b="1" u="sng" dirty="0">
                <a:solidFill>
                  <a:srgbClr val="FFCC00"/>
                </a:solidFill>
                <a:latin typeface="Arial" panose="020B0604020202020204" pitchFamily="34" charset="0"/>
                <a:cs typeface="Arial" panose="020B0604020202020204" pitchFamily="34" charset="0"/>
              </a:rPr>
              <a:t>Aminoacyl site </a:t>
            </a:r>
            <a:r>
              <a:rPr lang="en-US" altLang="it-IT" sz="2000" dirty="0">
                <a:latin typeface="Arial" panose="020B0604020202020204" pitchFamily="34" charset="0"/>
                <a:cs typeface="Arial" panose="020B0604020202020204" pitchFamily="34" charset="0"/>
              </a:rPr>
              <a:t>– incoming aminoacyl </a:t>
            </a:r>
            <a:r>
              <a:rPr lang="en-US" altLang="it-IT" sz="2000" dirty="0" err="1">
                <a:latin typeface="Arial" panose="020B0604020202020204" pitchFamily="34" charset="0"/>
                <a:cs typeface="Arial" panose="020B0604020202020204" pitchFamily="34" charset="0"/>
              </a:rPr>
              <a:t>tRNA</a:t>
            </a:r>
            <a:endParaRPr lang="en-US" altLang="it-IT" sz="2000" dirty="0">
              <a:latin typeface="Arial" panose="020B0604020202020204" pitchFamily="34" charset="0"/>
              <a:cs typeface="Arial" panose="020B0604020202020204" pitchFamily="34" charset="0"/>
            </a:endParaRPr>
          </a:p>
          <a:p>
            <a:endParaRPr lang="en-US" altLang="it-IT" sz="2000" dirty="0">
              <a:latin typeface="Arial" panose="020B0604020202020204" pitchFamily="34" charset="0"/>
              <a:cs typeface="Arial" panose="020B0604020202020204" pitchFamily="34" charset="0"/>
            </a:endParaRPr>
          </a:p>
          <a:p>
            <a:r>
              <a:rPr lang="en-US" altLang="it-IT" sz="2000" b="1" dirty="0">
                <a:solidFill>
                  <a:srgbClr val="FF9933"/>
                </a:solidFill>
                <a:latin typeface="Arial" panose="020B0604020202020204" pitchFamily="34" charset="0"/>
                <a:cs typeface="Arial" panose="020B0604020202020204" pitchFamily="34" charset="0"/>
              </a:rPr>
              <a:t>P</a:t>
            </a:r>
            <a:r>
              <a:rPr lang="en-US" altLang="it-IT" sz="2000" dirty="0">
                <a:solidFill>
                  <a:srgbClr val="FF9933"/>
                </a:solidFill>
                <a:latin typeface="Arial" panose="020B0604020202020204" pitchFamily="34" charset="0"/>
                <a:cs typeface="Arial" panose="020B0604020202020204" pitchFamily="34" charset="0"/>
              </a:rPr>
              <a:t> – </a:t>
            </a:r>
            <a:r>
              <a:rPr lang="en-US" altLang="it-IT" sz="2000" b="1" u="sng" dirty="0">
                <a:solidFill>
                  <a:srgbClr val="FF9933"/>
                </a:solidFill>
                <a:latin typeface="Arial" panose="020B0604020202020204" pitchFamily="34" charset="0"/>
                <a:cs typeface="Arial" panose="020B0604020202020204" pitchFamily="34" charset="0"/>
              </a:rPr>
              <a:t>peptidyl site</a:t>
            </a:r>
            <a:r>
              <a:rPr lang="en-US" altLang="it-IT" sz="2000" b="1" dirty="0">
                <a:solidFill>
                  <a:srgbClr val="FF9933"/>
                </a:solidFill>
                <a:latin typeface="Arial" panose="020B0604020202020204" pitchFamily="34" charset="0"/>
                <a:cs typeface="Arial" panose="020B0604020202020204" pitchFamily="34" charset="0"/>
              </a:rPr>
              <a:t> </a:t>
            </a:r>
            <a:r>
              <a:rPr lang="en-US" altLang="it-IT" sz="2000" dirty="0">
                <a:latin typeface="Arial" panose="020B0604020202020204" pitchFamily="34" charset="0"/>
                <a:cs typeface="Arial" panose="020B0604020202020204" pitchFamily="34" charset="0"/>
              </a:rPr>
              <a:t>– </a:t>
            </a:r>
            <a:r>
              <a:rPr lang="en-US" altLang="it-IT" sz="2000" dirty="0" err="1">
                <a:latin typeface="Arial" panose="020B0604020202020204" pitchFamily="34" charset="0"/>
                <a:cs typeface="Arial" panose="020B0604020202020204" pitchFamily="34" charset="0"/>
              </a:rPr>
              <a:t>tRNA</a:t>
            </a:r>
            <a:r>
              <a:rPr lang="en-US" altLang="it-IT" sz="2000" dirty="0">
                <a:latin typeface="Arial" panose="020B0604020202020204" pitchFamily="34" charset="0"/>
                <a:cs typeface="Arial" panose="020B0604020202020204" pitchFamily="34" charset="0"/>
              </a:rPr>
              <a:t> to which growing chain is attached</a:t>
            </a:r>
          </a:p>
          <a:p>
            <a:endParaRPr lang="en-US" altLang="it-IT" sz="2000" dirty="0">
              <a:latin typeface="Arial" panose="020B0604020202020204" pitchFamily="34" charset="0"/>
              <a:cs typeface="Arial" panose="020B0604020202020204" pitchFamily="34" charset="0"/>
            </a:endParaRPr>
          </a:p>
          <a:p>
            <a:r>
              <a:rPr lang="en-US" altLang="it-IT" sz="2000" b="1" dirty="0">
                <a:solidFill>
                  <a:srgbClr val="FF0000"/>
                </a:solidFill>
                <a:latin typeface="Arial" panose="020B0604020202020204" pitchFamily="34" charset="0"/>
                <a:cs typeface="Arial" panose="020B0604020202020204" pitchFamily="34" charset="0"/>
              </a:rPr>
              <a:t>E</a:t>
            </a:r>
            <a:r>
              <a:rPr lang="en-US" altLang="it-IT" sz="2000" dirty="0">
                <a:solidFill>
                  <a:srgbClr val="FF0000"/>
                </a:solidFill>
                <a:latin typeface="Arial" panose="020B0604020202020204" pitchFamily="34" charset="0"/>
                <a:cs typeface="Arial" panose="020B0604020202020204" pitchFamily="34" charset="0"/>
              </a:rPr>
              <a:t> – </a:t>
            </a:r>
            <a:r>
              <a:rPr lang="en-US" altLang="it-IT" sz="2000" b="1" u="sng" dirty="0">
                <a:solidFill>
                  <a:srgbClr val="FF0000"/>
                </a:solidFill>
                <a:latin typeface="Arial" panose="020B0604020202020204" pitchFamily="34" charset="0"/>
                <a:cs typeface="Arial" panose="020B0604020202020204" pitchFamily="34" charset="0"/>
              </a:rPr>
              <a:t>exit site </a:t>
            </a:r>
            <a:r>
              <a:rPr lang="en-US" altLang="it-IT" sz="2000" dirty="0">
                <a:latin typeface="Arial" panose="020B0604020202020204" pitchFamily="34" charset="0"/>
                <a:cs typeface="Arial" panose="020B0604020202020204" pitchFamily="34" charset="0"/>
              </a:rPr>
              <a:t>– </a:t>
            </a:r>
            <a:r>
              <a:rPr lang="en-US" altLang="it-IT" sz="2000" dirty="0" err="1">
                <a:latin typeface="Arial" panose="020B0604020202020204" pitchFamily="34" charset="0"/>
                <a:cs typeface="Arial" panose="020B0604020202020204" pitchFamily="34" charset="0"/>
              </a:rPr>
              <a:t>deacylated</a:t>
            </a:r>
            <a:r>
              <a:rPr lang="en-US" altLang="it-IT" sz="2000" dirty="0">
                <a:latin typeface="Arial" panose="020B0604020202020204" pitchFamily="34" charset="0"/>
                <a:cs typeface="Arial" panose="020B0604020202020204" pitchFamily="34" charset="0"/>
              </a:rPr>
              <a:t> </a:t>
            </a:r>
            <a:r>
              <a:rPr lang="en-US" altLang="it-IT" sz="2000" dirty="0" err="1">
                <a:latin typeface="Arial" panose="020B0604020202020204" pitchFamily="34" charset="0"/>
                <a:cs typeface="Arial" panose="020B0604020202020204" pitchFamily="34" charset="0"/>
              </a:rPr>
              <a:t>tRNA</a:t>
            </a:r>
            <a:endParaRPr lang="en-US" altLang="it-IT" sz="2000" dirty="0">
              <a:latin typeface="Arial" panose="020B0604020202020204" pitchFamily="34" charset="0"/>
              <a:cs typeface="Arial" panose="020B0604020202020204" pitchFamily="34" charset="0"/>
            </a:endParaRPr>
          </a:p>
          <a:p>
            <a:endParaRPr lang="en-US" altLang="it-IT" sz="2000" dirty="0">
              <a:latin typeface="Arial" panose="020B0604020202020204" pitchFamily="34" charset="0"/>
              <a:cs typeface="Arial" panose="020B0604020202020204" pitchFamily="34" charset="0"/>
            </a:endParaRPr>
          </a:p>
        </p:txBody>
      </p:sp>
      <p:sp>
        <p:nvSpPr>
          <p:cNvPr id="77827" name="Rectangle 3"/>
          <p:cNvSpPr>
            <a:spLocks noGrp="1" noChangeArrowheads="1"/>
          </p:cNvSpPr>
          <p:nvPr>
            <p:ph type="title"/>
          </p:nvPr>
        </p:nvSpPr>
        <p:spPr>
          <a:xfrm>
            <a:off x="827584" y="24737"/>
            <a:ext cx="7170340" cy="733988"/>
          </a:xfrm>
        </p:spPr>
        <p:txBody>
          <a:bodyPr/>
          <a:lstStyle/>
          <a:p>
            <a:r>
              <a:rPr lang="en-US" altLang="it-IT" sz="3200" b="1" dirty="0">
                <a:latin typeface="Arial" panose="020B0604020202020204" pitchFamily="34" charset="0"/>
                <a:cs typeface="Arial" panose="020B0604020202020204" pitchFamily="34" charset="0"/>
              </a:rPr>
              <a:t>Ribosome Structure</a:t>
            </a:r>
          </a:p>
        </p:txBody>
      </p:sp>
      <p:pic>
        <p:nvPicPr>
          <p:cNvPr id="2" name="Immagine 1">
            <a:extLst>
              <a:ext uri="{FF2B5EF4-FFF2-40B4-BE49-F238E27FC236}">
                <a16:creationId xmlns:a16="http://schemas.microsoft.com/office/drawing/2014/main" id="{9F4BB582-9E7B-D62E-78FF-5F4CAB90D6C2}"/>
              </a:ext>
            </a:extLst>
          </p:cNvPr>
          <p:cNvPicPr>
            <a:picLocks noChangeAspect="1"/>
          </p:cNvPicPr>
          <p:nvPr/>
        </p:nvPicPr>
        <p:blipFill>
          <a:blip r:embed="rId3"/>
          <a:stretch>
            <a:fillRect/>
          </a:stretch>
        </p:blipFill>
        <p:spPr>
          <a:xfrm>
            <a:off x="3808373" y="3789040"/>
            <a:ext cx="5112587" cy="2878494"/>
          </a:xfrm>
          <a:prstGeom prst="rect">
            <a:avLst/>
          </a:prstGeom>
        </p:spPr>
      </p:pic>
      <p:sp>
        <p:nvSpPr>
          <p:cNvPr id="4" name="CasellaDiTesto 3">
            <a:extLst>
              <a:ext uri="{FF2B5EF4-FFF2-40B4-BE49-F238E27FC236}">
                <a16:creationId xmlns:a16="http://schemas.microsoft.com/office/drawing/2014/main" id="{122550B4-3AC8-EA7F-5BBF-AEABCFD1B880}"/>
              </a:ext>
            </a:extLst>
          </p:cNvPr>
          <p:cNvSpPr txBox="1"/>
          <p:nvPr/>
        </p:nvSpPr>
        <p:spPr>
          <a:xfrm>
            <a:off x="185571" y="4941445"/>
            <a:ext cx="3827909" cy="707886"/>
          </a:xfrm>
          <a:prstGeom prst="rect">
            <a:avLst/>
          </a:prstGeom>
          <a:noFill/>
        </p:spPr>
        <p:txBody>
          <a:bodyPr wrap="square">
            <a:spAutoFit/>
          </a:bodyPr>
          <a:lstStyle/>
          <a:p>
            <a:r>
              <a:rPr lang="en-US" altLang="it-IT" sz="2000" b="1" dirty="0">
                <a:latin typeface="Arial" panose="020B0604020202020204" pitchFamily="34" charset="0"/>
                <a:cs typeface="Arial" panose="020B0604020202020204" pitchFamily="34" charset="0"/>
              </a:rPr>
              <a:t>Channel</a:t>
            </a:r>
            <a:r>
              <a:rPr lang="en-US" altLang="it-IT" sz="2000" dirty="0">
                <a:latin typeface="Arial" panose="020B0604020202020204" pitchFamily="34" charset="0"/>
                <a:cs typeface="Arial" panose="020B0604020202020204" pitchFamily="34" charset="0"/>
              </a:rPr>
              <a:t> for 1 mRNA, to align codon w/ anticodon.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descr="figure 6-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535987" cy="568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f06061_ISBN88-08-0789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628800"/>
            <a:ext cx="8748712" cy="318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8A4A25AD-B8EA-0989-E964-BD0186EB5C0A}"/>
              </a:ext>
            </a:extLst>
          </p:cNvPr>
          <p:cNvSpPr txBox="1"/>
          <p:nvPr/>
        </p:nvSpPr>
        <p:spPr>
          <a:xfrm>
            <a:off x="251520" y="2708920"/>
            <a:ext cx="2719940" cy="3108543"/>
          </a:xfrm>
          <a:prstGeom prst="rect">
            <a:avLst/>
          </a:prstGeom>
          <a:noFill/>
        </p:spPr>
        <p:txBody>
          <a:bodyPr wrap="square">
            <a:spAutoFit/>
          </a:bodyPr>
          <a:lstStyle/>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Once the cell determines that an mRNA must be destroyed, one of two irreversible routes is taken (FIG. 1a). Either the 5′ cap is removed by a process known as </a:t>
            </a:r>
            <a:r>
              <a:rPr lang="en-US" sz="1400" dirty="0" err="1">
                <a:latin typeface="Arial" panose="020B0604020202020204" pitchFamily="34" charset="0"/>
                <a:cs typeface="Arial" panose="020B0604020202020204" pitchFamily="34" charset="0"/>
              </a:rPr>
              <a:t>decapping</a:t>
            </a:r>
            <a:r>
              <a:rPr lang="en-US" sz="1400" dirty="0">
                <a:latin typeface="Arial" panose="020B0604020202020204" pitchFamily="34" charset="0"/>
                <a:cs typeface="Arial" panose="020B0604020202020204" pitchFamily="34" charset="0"/>
              </a:rPr>
              <a:t>, which allows the mRNA body to be degraded in the 5′→3′ direction by the XRN1 exoribonuclease, or the unprotected 3′ end is attacked by a large complex of 3′→5′ exonucleases known as the exosome. </a:t>
            </a:r>
            <a:endParaRPr lang="it-IT" sz="1400" dirty="0">
              <a:latin typeface="Arial" panose="020B0604020202020204" pitchFamily="34" charset="0"/>
              <a:cs typeface="Arial" panose="020B0604020202020204" pitchFamily="34" charset="0"/>
            </a:endParaRPr>
          </a:p>
        </p:txBody>
      </p:sp>
      <p:pic>
        <p:nvPicPr>
          <p:cNvPr id="7" name="Immagine 6">
            <a:extLst>
              <a:ext uri="{FF2B5EF4-FFF2-40B4-BE49-F238E27FC236}">
                <a16:creationId xmlns:a16="http://schemas.microsoft.com/office/drawing/2014/main" id="{94AA6BC8-D473-4749-3514-147BDEBC8BF2}"/>
              </a:ext>
            </a:extLst>
          </p:cNvPr>
          <p:cNvPicPr>
            <a:picLocks noChangeAspect="1"/>
          </p:cNvPicPr>
          <p:nvPr/>
        </p:nvPicPr>
        <p:blipFill>
          <a:blip r:embed="rId2"/>
          <a:stretch>
            <a:fillRect/>
          </a:stretch>
        </p:blipFill>
        <p:spPr>
          <a:xfrm>
            <a:off x="3266833" y="1844824"/>
            <a:ext cx="5536843" cy="4118538"/>
          </a:xfrm>
          <a:prstGeom prst="rect">
            <a:avLst/>
          </a:prstGeom>
        </p:spPr>
      </p:pic>
      <p:sp>
        <p:nvSpPr>
          <p:cNvPr id="3" name="CasellaDiTesto 2">
            <a:extLst>
              <a:ext uri="{FF2B5EF4-FFF2-40B4-BE49-F238E27FC236}">
                <a16:creationId xmlns:a16="http://schemas.microsoft.com/office/drawing/2014/main" id="{FC971EE5-91EF-6756-A42D-39CFB23C059C}"/>
              </a:ext>
            </a:extLst>
          </p:cNvPr>
          <p:cNvSpPr txBox="1"/>
          <p:nvPr/>
        </p:nvSpPr>
        <p:spPr>
          <a:xfrm>
            <a:off x="356562" y="332656"/>
            <a:ext cx="8463910" cy="830997"/>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In eukaryotes, the bulk of mRNAs undergo decay by a pathway that is initiated by poly(A)-tail shortening. </a:t>
            </a:r>
          </a:p>
        </p:txBody>
      </p:sp>
    </p:spTree>
    <p:extLst>
      <p:ext uri="{BB962C8B-B14F-4D97-AF65-F5344CB8AC3E}">
        <p14:creationId xmlns:p14="http://schemas.microsoft.com/office/powerpoint/2010/main" val="21187709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ttp://www.mdpi.com/ijms/ijms-14-00480/article_deploy/html/images/ijms-14-00480f1-102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84784"/>
            <a:ext cx="8318953" cy="3168352"/>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bwMode="auto">
          <a:xfrm>
            <a:off x="2524784" y="4108971"/>
            <a:ext cx="2232248" cy="216024"/>
          </a:xfrm>
          <a:prstGeom prst="rect">
            <a:avLst/>
          </a:prstGeom>
          <a:solidFill>
            <a:srgbClr val="92D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3200" b="0" i="0" u="none" strike="noStrike" cap="none" normalizeH="0" baseline="0">
              <a:ln>
                <a:noFill/>
              </a:ln>
              <a:solidFill>
                <a:schemeClr val="tx1"/>
              </a:solidFill>
              <a:effectLst/>
              <a:latin typeface="Comic Sans MS" panose="030F0702030302020204" pitchFamily="66"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3"/>
          <p:cNvSpPr txBox="1">
            <a:spLocks noChangeArrowheads="1"/>
          </p:cNvSpPr>
          <p:nvPr/>
        </p:nvSpPr>
        <p:spPr bwMode="auto">
          <a:xfrm>
            <a:off x="179512" y="260648"/>
            <a:ext cx="4673600" cy="396875"/>
          </a:xfrm>
          <a:prstGeom prst="rect">
            <a:avLst/>
          </a:prstGeom>
          <a:solidFill>
            <a:srgbClr val="FF99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he-IL" sz="2000" b="1" dirty="0">
                <a:latin typeface="Arial" panose="020B0604020202020204" pitchFamily="34" charset="0"/>
                <a:cs typeface="Arial" panose="020B0604020202020204" pitchFamily="34" charset="0"/>
              </a:rPr>
              <a:t>Initiation (eukaryotes)</a:t>
            </a:r>
          </a:p>
        </p:txBody>
      </p:sp>
      <p:graphicFrame>
        <p:nvGraphicFramePr>
          <p:cNvPr id="27692" name="Object 44"/>
          <p:cNvGraphicFramePr>
            <a:graphicFrameLocks noChangeAspect="1"/>
          </p:cNvGraphicFramePr>
          <p:nvPr>
            <p:extLst>
              <p:ext uri="{D42A27DB-BD31-4B8C-83A1-F6EECF244321}">
                <p14:modId xmlns:p14="http://schemas.microsoft.com/office/powerpoint/2010/main" val="1023929175"/>
              </p:ext>
            </p:extLst>
          </p:nvPr>
        </p:nvGraphicFramePr>
        <p:xfrm>
          <a:off x="1413876" y="836712"/>
          <a:ext cx="6316248" cy="2232248"/>
        </p:xfrm>
        <a:graphic>
          <a:graphicData uri="http://schemas.openxmlformats.org/presentationml/2006/ole">
            <mc:AlternateContent xmlns:mc="http://schemas.openxmlformats.org/markup-compatibility/2006">
              <mc:Choice xmlns:v="urn:schemas-microsoft-com:vml" Requires="v">
                <p:oleObj name="Image" r:id="rId2" imgW="3556000" imgH="1257300" progId="Photoshop.Image.5">
                  <p:embed/>
                </p:oleObj>
              </mc:Choice>
              <mc:Fallback>
                <p:oleObj name="Image" r:id="rId2" imgW="3556000" imgH="1257300" progId="Photoshop.Image.5">
                  <p:embed/>
                  <p:pic>
                    <p:nvPicPr>
                      <p:cNvPr id="0" name="Object 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3876" y="836712"/>
                        <a:ext cx="6316248" cy="2232248"/>
                      </a:xfrm>
                      <a:prstGeom prst="rect">
                        <a:avLst/>
                      </a:prstGeom>
                      <a:noFill/>
                      <a:ln>
                        <a:noFill/>
                      </a:ln>
                      <a:effectLst/>
                    </p:spPr>
                  </p:pic>
                </p:oleObj>
              </mc:Fallback>
            </mc:AlternateContent>
          </a:graphicData>
        </a:graphic>
      </p:graphicFrame>
      <p:sp>
        <p:nvSpPr>
          <p:cNvPr id="4" name="Rettangolo 3"/>
          <p:cNvSpPr/>
          <p:nvPr/>
        </p:nvSpPr>
        <p:spPr bwMode="auto">
          <a:xfrm>
            <a:off x="4283968" y="2348880"/>
            <a:ext cx="2232248" cy="216024"/>
          </a:xfrm>
          <a:prstGeom prst="rect">
            <a:avLst/>
          </a:prstGeom>
          <a:solidFill>
            <a:srgbClr val="92D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3200" b="0" i="0" u="none" strike="noStrike" cap="none" normalizeH="0" baseline="0">
              <a:ln>
                <a:noFill/>
              </a:ln>
              <a:solidFill>
                <a:schemeClr val="tx1"/>
              </a:solidFill>
              <a:effectLst/>
              <a:latin typeface="Comic Sans MS" panose="030F0702030302020204" pitchFamily="66"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3"/>
          <p:cNvSpPr txBox="1">
            <a:spLocks noChangeArrowheads="1"/>
          </p:cNvSpPr>
          <p:nvPr/>
        </p:nvSpPr>
        <p:spPr bwMode="auto">
          <a:xfrm>
            <a:off x="76200" y="228600"/>
            <a:ext cx="4673600" cy="396875"/>
          </a:xfrm>
          <a:prstGeom prst="rect">
            <a:avLst/>
          </a:prstGeom>
          <a:solidFill>
            <a:srgbClr val="FF99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he-IL" sz="2000" b="1">
                <a:latin typeface="Arial" panose="020B0604020202020204" pitchFamily="34" charset="0"/>
                <a:cs typeface="Arial" panose="020B0604020202020204" pitchFamily="34" charset="0"/>
              </a:rPr>
              <a:t>Initiation (eukaryotes)</a:t>
            </a:r>
          </a:p>
        </p:txBody>
      </p:sp>
      <p:grpSp>
        <p:nvGrpSpPr>
          <p:cNvPr id="2" name="Group 21"/>
          <p:cNvGrpSpPr/>
          <p:nvPr/>
        </p:nvGrpSpPr>
        <p:grpSpPr bwMode="auto">
          <a:xfrm>
            <a:off x="5334001" y="482600"/>
            <a:ext cx="3233738" cy="2350102"/>
            <a:chOff x="3913" y="672"/>
            <a:chExt cx="2037" cy="1590"/>
          </a:xfrm>
        </p:grpSpPr>
        <p:graphicFrame>
          <p:nvGraphicFramePr>
            <p:cNvPr id="89131" name="Object 6"/>
            <p:cNvGraphicFramePr>
              <a:graphicFrameLocks noChangeAspect="1"/>
            </p:cNvGraphicFramePr>
            <p:nvPr/>
          </p:nvGraphicFramePr>
          <p:xfrm>
            <a:off x="4272" y="672"/>
            <a:ext cx="792" cy="784"/>
          </p:xfrm>
          <a:graphic>
            <a:graphicData uri="http://schemas.openxmlformats.org/presentationml/2006/ole">
              <mc:AlternateContent xmlns:mc="http://schemas.openxmlformats.org/markup-compatibility/2006">
                <mc:Choice xmlns:v="urn:schemas-microsoft-com:vml" Requires="v">
                  <p:oleObj name="Image" r:id="rId2" imgW="1257300" imgH="1244600" progId="Photoshop.Image.5">
                    <p:embed/>
                  </p:oleObj>
                </mc:Choice>
                <mc:Fallback>
                  <p:oleObj name="Image" r:id="rId2" imgW="1257300" imgH="1244600" progId="Photoshop.Image.5">
                    <p:embed/>
                    <p:pic>
                      <p:nvPicPr>
                        <p:cNvPr id="0"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 y="672"/>
                          <a:ext cx="792" cy="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9132" name="Text Box 20"/>
            <p:cNvSpPr txBox="1">
              <a:spLocks noChangeArrowheads="1"/>
            </p:cNvSpPr>
            <p:nvPr/>
          </p:nvSpPr>
          <p:spPr bwMode="auto">
            <a:xfrm>
              <a:off x="3913" y="1450"/>
              <a:ext cx="2037" cy="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b="1" dirty="0">
                  <a:latin typeface="Arial" panose="020B0604020202020204" pitchFamily="34" charset="0"/>
                  <a:cs typeface="Arial" panose="020B0604020202020204" pitchFamily="34" charset="0"/>
                </a:rPr>
                <a:t>40S</a:t>
              </a:r>
              <a:r>
                <a:rPr lang="en-US" altLang="it-IT" sz="2400" dirty="0">
                  <a:latin typeface="Arial" panose="020B0604020202020204" pitchFamily="34" charset="0"/>
                  <a:cs typeface="Arial" panose="020B0604020202020204" pitchFamily="34" charset="0"/>
                </a:rPr>
                <a:t> ribosomal subunit</a:t>
              </a:r>
            </a:p>
            <a:p>
              <a:pPr>
                <a:spcBef>
                  <a:spcPct val="0"/>
                </a:spcBef>
                <a:buFontTx/>
                <a:buNone/>
              </a:pPr>
              <a:r>
                <a:rPr lang="en-US" altLang="it-IT" sz="2400" dirty="0">
                  <a:latin typeface="Arial" panose="020B0604020202020204" pitchFamily="34" charset="0"/>
                  <a:cs typeface="Arial" panose="020B0604020202020204" pitchFamily="34" charset="0"/>
                </a:rPr>
                <a:t>+ initiation factors</a:t>
              </a:r>
            </a:p>
            <a:p>
              <a:pPr>
                <a:spcBef>
                  <a:spcPct val="0"/>
                </a:spcBef>
                <a:buFontTx/>
                <a:buNone/>
              </a:pPr>
              <a:endParaRPr lang="en-US" altLang="it-IT" sz="2400" dirty="0">
                <a:latin typeface="Arial" panose="020B0604020202020204" pitchFamily="34" charset="0"/>
                <a:cs typeface="Arial" panose="020B0604020202020204" pitchFamily="34" charset="0"/>
              </a:endParaRPr>
            </a:p>
          </p:txBody>
        </p:sp>
      </p:grpSp>
      <p:grpSp>
        <p:nvGrpSpPr>
          <p:cNvPr id="3" name="Group 32"/>
          <p:cNvGrpSpPr/>
          <p:nvPr/>
        </p:nvGrpSpPr>
        <p:grpSpPr bwMode="auto">
          <a:xfrm>
            <a:off x="3833813" y="3830639"/>
            <a:ext cx="3557587" cy="1308100"/>
            <a:chOff x="2415" y="2768"/>
            <a:chExt cx="2241" cy="824"/>
          </a:xfrm>
        </p:grpSpPr>
        <p:graphicFrame>
          <p:nvGraphicFramePr>
            <p:cNvPr id="89129" name="Object 25"/>
            <p:cNvGraphicFramePr>
              <a:graphicFrameLocks noChangeAspect="1"/>
            </p:cNvGraphicFramePr>
            <p:nvPr/>
          </p:nvGraphicFramePr>
          <p:xfrm>
            <a:off x="2415" y="3408"/>
            <a:ext cx="2241" cy="184"/>
          </p:xfrm>
          <a:graphic>
            <a:graphicData uri="http://schemas.openxmlformats.org/presentationml/2006/ole">
              <mc:AlternateContent xmlns:mc="http://schemas.openxmlformats.org/markup-compatibility/2006">
                <mc:Choice xmlns:v="urn:schemas-microsoft-com:vml" Requires="v">
                  <p:oleObj name="Image" r:id="rId4" imgW="3556000" imgH="292100" progId="Photoshop.Image.5">
                    <p:embed/>
                  </p:oleObj>
                </mc:Choice>
                <mc:Fallback>
                  <p:oleObj name="Image" r:id="rId4" imgW="3556000" imgH="292100" progId="Photoshop.Image.5">
                    <p:embed/>
                    <p:pic>
                      <p:nvPicPr>
                        <p:cNvPr id="0" name="Object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5" y="3408"/>
                          <a:ext cx="2241"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9128" name="Object 8"/>
            <p:cNvGraphicFramePr>
              <a:graphicFrameLocks noChangeAspect="1"/>
            </p:cNvGraphicFramePr>
            <p:nvPr/>
          </p:nvGraphicFramePr>
          <p:xfrm>
            <a:off x="2544" y="2768"/>
            <a:ext cx="720" cy="736"/>
          </p:xfrm>
          <a:graphic>
            <a:graphicData uri="http://schemas.openxmlformats.org/presentationml/2006/ole">
              <mc:AlternateContent xmlns:mc="http://schemas.openxmlformats.org/markup-compatibility/2006">
                <mc:Choice xmlns:v="urn:schemas-microsoft-com:vml" Requires="v">
                  <p:oleObj name="Image" r:id="rId6" imgW="1143000" imgH="1168400" progId="Photoshop.Image.5">
                    <p:embed/>
                  </p:oleObj>
                </mc:Choice>
                <mc:Fallback>
                  <p:oleObj name="Image" r:id="rId6" imgW="1143000" imgH="1168400" progId="Photoshop.Image.5">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4" y="2768"/>
                          <a:ext cx="720" cy="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5" name="Group 31"/>
          <p:cNvGrpSpPr/>
          <p:nvPr/>
        </p:nvGrpSpPr>
        <p:grpSpPr bwMode="auto">
          <a:xfrm>
            <a:off x="3833813" y="3830640"/>
            <a:ext cx="3557587" cy="1308100"/>
            <a:chOff x="2400" y="3728"/>
            <a:chExt cx="2241" cy="824"/>
          </a:xfrm>
        </p:grpSpPr>
        <p:graphicFrame>
          <p:nvGraphicFramePr>
            <p:cNvPr id="89125" name="Object 28"/>
            <p:cNvGraphicFramePr>
              <a:graphicFrameLocks noChangeAspect="1"/>
            </p:cNvGraphicFramePr>
            <p:nvPr/>
          </p:nvGraphicFramePr>
          <p:xfrm>
            <a:off x="2400" y="4368"/>
            <a:ext cx="2241" cy="184"/>
          </p:xfrm>
          <a:graphic>
            <a:graphicData uri="http://schemas.openxmlformats.org/presentationml/2006/ole">
              <mc:AlternateContent xmlns:mc="http://schemas.openxmlformats.org/markup-compatibility/2006">
                <mc:Choice xmlns:v="urn:schemas-microsoft-com:vml" Requires="v">
                  <p:oleObj name="Image" r:id="rId8" imgW="3556000" imgH="292100" progId="Photoshop.Image.5">
                    <p:embed/>
                  </p:oleObj>
                </mc:Choice>
                <mc:Fallback>
                  <p:oleObj name="Image" r:id="rId8" imgW="3556000" imgH="292100" progId="Photoshop.Image.5">
                    <p:embed/>
                    <p:pic>
                      <p:nvPicPr>
                        <p:cNvPr id="0" name="Object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0" y="4368"/>
                          <a:ext cx="2241"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9124" name="Object 30"/>
            <p:cNvGraphicFramePr>
              <a:graphicFrameLocks noChangeAspect="1"/>
            </p:cNvGraphicFramePr>
            <p:nvPr/>
          </p:nvGraphicFramePr>
          <p:xfrm>
            <a:off x="2784" y="3728"/>
            <a:ext cx="720" cy="736"/>
          </p:xfrm>
          <a:graphic>
            <a:graphicData uri="http://schemas.openxmlformats.org/presentationml/2006/ole">
              <mc:AlternateContent xmlns:mc="http://schemas.openxmlformats.org/markup-compatibility/2006">
                <mc:Choice xmlns:v="urn:schemas-microsoft-com:vml" Requires="v">
                  <p:oleObj name="Image" r:id="rId9" imgW="1143000" imgH="1168400" progId="Photoshop.Image.5">
                    <p:embed/>
                  </p:oleObj>
                </mc:Choice>
                <mc:Fallback>
                  <p:oleObj name="Image" r:id="rId9" imgW="1143000" imgH="1168400" progId="Photoshop.Image.5">
                    <p:embed/>
                    <p:pic>
                      <p:nvPicPr>
                        <p:cNvPr id="0" name="Object 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4" y="3728"/>
                          <a:ext cx="720" cy="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7" name="Group 62"/>
          <p:cNvGrpSpPr/>
          <p:nvPr/>
        </p:nvGrpSpPr>
        <p:grpSpPr bwMode="auto">
          <a:xfrm>
            <a:off x="4062413" y="2476500"/>
            <a:ext cx="3709987" cy="1257300"/>
            <a:chOff x="2559" y="1344"/>
            <a:chExt cx="2337" cy="792"/>
          </a:xfrm>
        </p:grpSpPr>
        <p:graphicFrame>
          <p:nvGraphicFramePr>
            <p:cNvPr id="89121" name="Object 7"/>
            <p:cNvGraphicFramePr>
              <a:graphicFrameLocks noChangeAspect="1"/>
            </p:cNvGraphicFramePr>
            <p:nvPr/>
          </p:nvGraphicFramePr>
          <p:xfrm>
            <a:off x="2559" y="1344"/>
            <a:ext cx="2337" cy="792"/>
          </p:xfrm>
          <a:graphic>
            <a:graphicData uri="http://schemas.openxmlformats.org/presentationml/2006/ole">
              <mc:AlternateContent xmlns:mc="http://schemas.openxmlformats.org/markup-compatibility/2006">
                <mc:Choice xmlns:v="urn:schemas-microsoft-com:vml" Requires="v">
                  <p:oleObj name="Image" r:id="rId10" imgW="3708400" imgH="1257300" progId="Photoshop.Image.5">
                    <p:embed/>
                  </p:oleObj>
                </mc:Choice>
                <mc:Fallback>
                  <p:oleObj name="Image" r:id="rId10" imgW="3708400" imgH="1257300" progId="Photoshop.Image.5">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59" y="1344"/>
                          <a:ext cx="2337" cy="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9122" name="Oval 12"/>
            <p:cNvSpPr>
              <a:spLocks noChangeArrowheads="1"/>
            </p:cNvSpPr>
            <p:nvPr/>
          </p:nvSpPr>
          <p:spPr bwMode="auto">
            <a:xfrm>
              <a:off x="2688" y="1920"/>
              <a:ext cx="96" cy="96"/>
            </a:xfrm>
            <a:prstGeom prst="ellipse">
              <a:avLst/>
            </a:prstGeom>
            <a:solidFill>
              <a:srgbClr val="FFCC00"/>
            </a:solidFill>
            <a:ln w="9525">
              <a:solidFill>
                <a:schemeClr val="tx1"/>
              </a:solidFill>
              <a:rou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a:latin typeface="Arial" panose="020B0604020202020204" pitchFamily="34" charset="0"/>
                <a:cs typeface="Arial" panose="020B0604020202020204" pitchFamily="34" charset="0"/>
              </a:endParaRPr>
            </a:p>
          </p:txBody>
        </p:sp>
      </p:grpSp>
      <p:graphicFrame>
        <p:nvGraphicFramePr>
          <p:cNvPr id="27689" name="Object 41"/>
          <p:cNvGraphicFramePr>
            <a:graphicFrameLocks noChangeAspect="1"/>
          </p:cNvGraphicFramePr>
          <p:nvPr>
            <p:extLst>
              <p:ext uri="{D42A27DB-BD31-4B8C-83A1-F6EECF244321}">
                <p14:modId xmlns:p14="http://schemas.microsoft.com/office/powerpoint/2010/main" val="596174550"/>
              </p:ext>
            </p:extLst>
          </p:nvPr>
        </p:nvGraphicFramePr>
        <p:xfrm>
          <a:off x="3923928" y="3848100"/>
          <a:ext cx="3595687" cy="1257300"/>
        </p:xfrm>
        <a:graphic>
          <a:graphicData uri="http://schemas.openxmlformats.org/presentationml/2006/ole">
            <mc:AlternateContent xmlns:mc="http://schemas.openxmlformats.org/markup-compatibility/2006">
              <mc:Choice xmlns:v="urn:schemas-microsoft-com:vml" Requires="v">
                <p:oleObj name="Image" r:id="rId12" imgW="3594100" imgH="1257300" progId="Photoshop.Image.5">
                  <p:embed/>
                </p:oleObj>
              </mc:Choice>
              <mc:Fallback>
                <p:oleObj name="Image" r:id="rId12" imgW="3594100" imgH="1257300" progId="Photoshop.Image.5">
                  <p:embed/>
                  <p:pic>
                    <p:nvPicPr>
                      <p:cNvPr id="0" name="Object 4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23928" y="3848100"/>
                        <a:ext cx="3595687"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90" name="Text Box 42"/>
          <p:cNvSpPr txBox="1">
            <a:spLocks noChangeArrowheads="1"/>
          </p:cNvSpPr>
          <p:nvPr/>
        </p:nvSpPr>
        <p:spPr bwMode="auto">
          <a:xfrm>
            <a:off x="659606" y="4492627"/>
            <a:ext cx="2185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dirty="0">
                <a:latin typeface="Arial" panose="020B0604020202020204" pitchFamily="34" charset="0"/>
                <a:cs typeface="Arial" panose="020B0604020202020204" pitchFamily="34" charset="0"/>
              </a:rPr>
              <a:t>Linear </a:t>
            </a:r>
            <a:r>
              <a:rPr lang="en-US" altLang="it-IT" sz="2400" dirty="0" err="1">
                <a:latin typeface="Arial" panose="020B0604020202020204" pitchFamily="34" charset="0"/>
                <a:cs typeface="Arial" panose="020B0604020202020204" pitchFamily="34" charset="0"/>
              </a:rPr>
              <a:t>scaning</a:t>
            </a:r>
            <a:endParaRPr lang="en-US" altLang="it-IT" sz="2400" dirty="0">
              <a:latin typeface="Arial" panose="020B0604020202020204" pitchFamily="34" charset="0"/>
              <a:cs typeface="Arial" panose="020B0604020202020204" pitchFamily="34" charset="0"/>
            </a:endParaRPr>
          </a:p>
        </p:txBody>
      </p:sp>
      <p:graphicFrame>
        <p:nvGraphicFramePr>
          <p:cNvPr id="27692" name="Object 44"/>
          <p:cNvGraphicFramePr>
            <a:graphicFrameLocks noChangeAspect="1"/>
          </p:cNvGraphicFramePr>
          <p:nvPr>
            <p:extLst>
              <p:ext uri="{D42A27DB-BD31-4B8C-83A1-F6EECF244321}">
                <p14:modId xmlns:p14="http://schemas.microsoft.com/office/powerpoint/2010/main" val="1994295091"/>
              </p:ext>
            </p:extLst>
          </p:nvPr>
        </p:nvGraphicFramePr>
        <p:xfrm>
          <a:off x="4267200" y="5524500"/>
          <a:ext cx="3557588" cy="1257300"/>
        </p:xfrm>
        <a:graphic>
          <a:graphicData uri="http://schemas.openxmlformats.org/presentationml/2006/ole">
            <mc:AlternateContent xmlns:mc="http://schemas.openxmlformats.org/markup-compatibility/2006">
              <mc:Choice xmlns:v="urn:schemas-microsoft-com:vml" Requires="v">
                <p:oleObj name="Image" r:id="rId14" imgW="3556000" imgH="1257300" progId="Photoshop.Image.5">
                  <p:embed/>
                </p:oleObj>
              </mc:Choice>
              <mc:Fallback>
                <p:oleObj name="Image" r:id="rId14" imgW="3556000" imgH="1257300" progId="Photoshop.Image.5">
                  <p:embed/>
                  <p:pic>
                    <p:nvPicPr>
                      <p:cNvPr id="0" name="Object 4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67200" y="5524500"/>
                        <a:ext cx="3557588"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8" name="Group 49"/>
          <p:cNvGrpSpPr/>
          <p:nvPr/>
        </p:nvGrpSpPr>
        <p:grpSpPr bwMode="auto">
          <a:xfrm>
            <a:off x="265112" y="5257802"/>
            <a:ext cx="4800601" cy="1381126"/>
            <a:chOff x="336" y="3312"/>
            <a:chExt cx="3024" cy="870"/>
          </a:xfrm>
        </p:grpSpPr>
        <p:grpSp>
          <p:nvGrpSpPr>
            <p:cNvPr id="89117" name="Group 47"/>
            <p:cNvGrpSpPr/>
            <p:nvPr/>
          </p:nvGrpSpPr>
          <p:grpSpPr bwMode="auto">
            <a:xfrm>
              <a:off x="336" y="3312"/>
              <a:ext cx="2280" cy="870"/>
              <a:chOff x="336" y="3312"/>
              <a:chExt cx="2280" cy="870"/>
            </a:xfrm>
          </p:grpSpPr>
          <p:graphicFrame>
            <p:nvGraphicFramePr>
              <p:cNvPr id="89119" name="Object 45"/>
              <p:cNvGraphicFramePr>
                <a:graphicFrameLocks noChangeAspect="1"/>
              </p:cNvGraphicFramePr>
              <p:nvPr/>
            </p:nvGraphicFramePr>
            <p:xfrm>
              <a:off x="1920" y="3312"/>
              <a:ext cx="696" cy="664"/>
            </p:xfrm>
            <a:graphic>
              <a:graphicData uri="http://schemas.openxmlformats.org/presentationml/2006/ole">
                <mc:AlternateContent xmlns:mc="http://schemas.openxmlformats.org/markup-compatibility/2006">
                  <mc:Choice xmlns:v="urn:schemas-microsoft-com:vml" Requires="v">
                    <p:oleObj name="Image" r:id="rId16" imgW="1104900" imgH="1054100" progId="Photoshop.Image.5">
                      <p:embed/>
                    </p:oleObj>
                  </mc:Choice>
                  <mc:Fallback>
                    <p:oleObj name="Image" r:id="rId16" imgW="1104900" imgH="1054100" progId="Photoshop.Image.5">
                      <p:embed/>
                      <p:pic>
                        <p:nvPicPr>
                          <p:cNvPr id="0" name="Object 4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20" y="3312"/>
                            <a:ext cx="696" cy="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9120" name="Text Box 46"/>
              <p:cNvSpPr txBox="1">
                <a:spLocks noChangeArrowheads="1"/>
              </p:cNvSpPr>
              <p:nvPr/>
            </p:nvSpPr>
            <p:spPr bwMode="auto">
              <a:xfrm>
                <a:off x="336" y="3894"/>
                <a:ext cx="21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b="1" dirty="0">
                    <a:latin typeface="Arial" panose="020B0604020202020204" pitchFamily="34" charset="0"/>
                    <a:cs typeface="Arial" panose="020B0604020202020204" pitchFamily="34" charset="0"/>
                  </a:rPr>
                  <a:t>60S</a:t>
                </a:r>
                <a:r>
                  <a:rPr lang="en-US" altLang="it-IT" sz="2400" dirty="0">
                    <a:latin typeface="Arial" panose="020B0604020202020204" pitchFamily="34" charset="0"/>
                    <a:cs typeface="Arial" panose="020B0604020202020204" pitchFamily="34" charset="0"/>
                  </a:rPr>
                  <a:t> ribosomal subunit</a:t>
                </a:r>
              </a:p>
            </p:txBody>
          </p:sp>
        </p:grpSp>
        <p:sp>
          <p:nvSpPr>
            <p:cNvPr id="89118" name="Freeform 48"/>
            <p:cNvSpPr/>
            <p:nvPr/>
          </p:nvSpPr>
          <p:spPr bwMode="auto">
            <a:xfrm>
              <a:off x="2640" y="3472"/>
              <a:ext cx="720" cy="224"/>
            </a:xfrm>
            <a:custGeom>
              <a:avLst/>
              <a:gdLst>
                <a:gd name="T0" fmla="*/ 0 w 720"/>
                <a:gd name="T1" fmla="*/ 32 h 224"/>
                <a:gd name="T2" fmla="*/ 432 w 720"/>
                <a:gd name="T3" fmla="*/ 32 h 224"/>
                <a:gd name="T4" fmla="*/ 720 w 720"/>
                <a:gd name="T5" fmla="*/ 224 h 224"/>
                <a:gd name="T6" fmla="*/ 0 60000 65536"/>
                <a:gd name="T7" fmla="*/ 0 60000 65536"/>
                <a:gd name="T8" fmla="*/ 0 60000 65536"/>
                <a:gd name="T9" fmla="*/ 0 w 720"/>
                <a:gd name="T10" fmla="*/ 0 h 224"/>
                <a:gd name="T11" fmla="*/ 720 w 720"/>
                <a:gd name="T12" fmla="*/ 224 h 224"/>
              </a:gdLst>
              <a:ahLst/>
              <a:cxnLst>
                <a:cxn ang="T6">
                  <a:pos x="T0" y="T1"/>
                </a:cxn>
                <a:cxn ang="T7">
                  <a:pos x="T2" y="T3"/>
                </a:cxn>
                <a:cxn ang="T8">
                  <a:pos x="T4" y="T5"/>
                </a:cxn>
              </a:cxnLst>
              <a:rect l="T9" t="T10" r="T11" b="T12"/>
              <a:pathLst>
                <a:path w="720" h="224">
                  <a:moveTo>
                    <a:pt x="0" y="32"/>
                  </a:moveTo>
                  <a:cubicBezTo>
                    <a:pt x="156" y="16"/>
                    <a:pt x="312" y="0"/>
                    <a:pt x="432" y="32"/>
                  </a:cubicBezTo>
                  <a:cubicBezTo>
                    <a:pt x="552" y="64"/>
                    <a:pt x="672" y="192"/>
                    <a:pt x="720" y="224"/>
                  </a:cubicBezTo>
                </a:path>
              </a:pathLst>
            </a:custGeom>
            <a:noFill/>
            <a:ln w="38100">
              <a:solidFill>
                <a:schemeClr val="tx1"/>
              </a:solidFill>
              <a:round/>
              <a:tailEnd type="triangle" w="med" len="med"/>
            </a:ln>
            <a:extLst>
              <a:ext uri="{909E8E84-426E-40DD-AFC4-6F175D3DCCD1}">
                <a14:hiddenFill xmlns:a14="http://schemas.microsoft.com/office/drawing/2010/main">
                  <a:solidFill>
                    <a:srgbClr val="FFFFFF"/>
                  </a:solidFill>
                </a14:hiddenFill>
              </a:ext>
            </a:extLst>
          </p:spPr>
          <p:txBody>
            <a:bodyPr/>
            <a:lstStyle/>
            <a:p>
              <a:endParaRPr lang="it-IT">
                <a:latin typeface="Arial" panose="020B0604020202020204" pitchFamily="34" charset="0"/>
                <a:cs typeface="Arial" panose="020B0604020202020204" pitchFamily="34" charset="0"/>
              </a:endParaRPr>
            </a:p>
          </p:txBody>
        </p:sp>
      </p:grpSp>
      <p:grpSp>
        <p:nvGrpSpPr>
          <p:cNvPr id="10" name="Group 51"/>
          <p:cNvGrpSpPr/>
          <p:nvPr/>
        </p:nvGrpSpPr>
        <p:grpSpPr bwMode="auto">
          <a:xfrm>
            <a:off x="6172200" y="5334000"/>
            <a:ext cx="990600" cy="825500"/>
            <a:chOff x="3888" y="3360"/>
            <a:chExt cx="624" cy="520"/>
          </a:xfrm>
        </p:grpSpPr>
        <p:graphicFrame>
          <p:nvGraphicFramePr>
            <p:cNvPr id="89115" name="Object 43"/>
            <p:cNvGraphicFramePr>
              <a:graphicFrameLocks noChangeAspect="1"/>
            </p:cNvGraphicFramePr>
            <p:nvPr/>
          </p:nvGraphicFramePr>
          <p:xfrm>
            <a:off x="4224" y="3360"/>
            <a:ext cx="288" cy="520"/>
          </p:xfrm>
          <a:graphic>
            <a:graphicData uri="http://schemas.openxmlformats.org/presentationml/2006/ole">
              <mc:AlternateContent xmlns:mc="http://schemas.openxmlformats.org/markup-compatibility/2006">
                <mc:Choice xmlns:v="urn:schemas-microsoft-com:vml" Requires="v">
                  <p:oleObj name="Image" r:id="rId18" imgW="457200" imgH="825500" progId="Photoshop.Image.5">
                    <p:embed/>
                  </p:oleObj>
                </mc:Choice>
                <mc:Fallback>
                  <p:oleObj name="Image" r:id="rId18" imgW="457200" imgH="825500" progId="Photoshop.Image.5">
                    <p:embed/>
                    <p:pic>
                      <p:nvPicPr>
                        <p:cNvPr id="0" name="Object 4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224" y="3360"/>
                          <a:ext cx="288"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9116" name="Freeform 50"/>
            <p:cNvSpPr/>
            <p:nvPr/>
          </p:nvSpPr>
          <p:spPr bwMode="auto">
            <a:xfrm>
              <a:off x="3888" y="3648"/>
              <a:ext cx="384" cy="144"/>
            </a:xfrm>
            <a:custGeom>
              <a:avLst/>
              <a:gdLst>
                <a:gd name="T0" fmla="*/ 384 w 384"/>
                <a:gd name="T1" fmla="*/ 0 h 144"/>
                <a:gd name="T2" fmla="*/ 96 w 384"/>
                <a:gd name="T3" fmla="*/ 48 h 144"/>
                <a:gd name="T4" fmla="*/ 0 w 384"/>
                <a:gd name="T5" fmla="*/ 144 h 144"/>
                <a:gd name="T6" fmla="*/ 0 60000 65536"/>
                <a:gd name="T7" fmla="*/ 0 60000 65536"/>
                <a:gd name="T8" fmla="*/ 0 60000 65536"/>
                <a:gd name="T9" fmla="*/ 0 w 384"/>
                <a:gd name="T10" fmla="*/ 0 h 144"/>
                <a:gd name="T11" fmla="*/ 384 w 384"/>
                <a:gd name="T12" fmla="*/ 144 h 144"/>
              </a:gdLst>
              <a:ahLst/>
              <a:cxnLst>
                <a:cxn ang="T6">
                  <a:pos x="T0" y="T1"/>
                </a:cxn>
                <a:cxn ang="T7">
                  <a:pos x="T2" y="T3"/>
                </a:cxn>
                <a:cxn ang="T8">
                  <a:pos x="T4" y="T5"/>
                </a:cxn>
              </a:cxnLst>
              <a:rect l="T9" t="T10" r="T11" b="T12"/>
              <a:pathLst>
                <a:path w="384" h="144">
                  <a:moveTo>
                    <a:pt x="384" y="0"/>
                  </a:moveTo>
                  <a:cubicBezTo>
                    <a:pt x="272" y="12"/>
                    <a:pt x="160" y="24"/>
                    <a:pt x="96" y="48"/>
                  </a:cubicBezTo>
                  <a:cubicBezTo>
                    <a:pt x="32" y="72"/>
                    <a:pt x="16" y="128"/>
                    <a:pt x="0" y="144"/>
                  </a:cubicBezTo>
                </a:path>
              </a:pathLst>
            </a:custGeom>
            <a:noFill/>
            <a:ln w="38100">
              <a:solidFill>
                <a:schemeClr val="tx1"/>
              </a:solidFill>
              <a:round/>
              <a:tailEnd type="triangle" w="med" len="med"/>
            </a:ln>
            <a:extLst>
              <a:ext uri="{909E8E84-426E-40DD-AFC4-6F175D3DCCD1}">
                <a14:hiddenFill xmlns:a14="http://schemas.microsoft.com/office/drawing/2010/main">
                  <a:solidFill>
                    <a:srgbClr val="FFFFFF"/>
                  </a:solidFill>
                </a14:hiddenFill>
              </a:ext>
            </a:extLst>
          </p:spPr>
          <p:txBody>
            <a:bodyPr/>
            <a:lstStyle/>
            <a:p>
              <a:endParaRPr lang="it-IT">
                <a:latin typeface="Arial" panose="020B0604020202020204" pitchFamily="34" charset="0"/>
                <a:cs typeface="Arial" panose="020B0604020202020204" pitchFamily="34" charset="0"/>
              </a:endParaRPr>
            </a:p>
          </p:txBody>
        </p:sp>
      </p:grpSp>
      <p:grpSp>
        <p:nvGrpSpPr>
          <p:cNvPr id="11" name="Group 18"/>
          <p:cNvGrpSpPr/>
          <p:nvPr/>
        </p:nvGrpSpPr>
        <p:grpSpPr bwMode="auto">
          <a:xfrm>
            <a:off x="2017713" y="2203450"/>
            <a:ext cx="1982787" cy="542925"/>
            <a:chOff x="134" y="2544"/>
            <a:chExt cx="1249" cy="342"/>
          </a:xfrm>
        </p:grpSpPr>
        <p:sp>
          <p:nvSpPr>
            <p:cNvPr id="89113" name="Text Box 13"/>
            <p:cNvSpPr txBox="1">
              <a:spLocks noChangeArrowheads="1"/>
            </p:cNvSpPr>
            <p:nvPr/>
          </p:nvSpPr>
          <p:spPr bwMode="auto">
            <a:xfrm>
              <a:off x="134" y="2634"/>
              <a:ext cx="124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000">
                  <a:latin typeface="Arial" panose="020B0604020202020204" pitchFamily="34" charset="0"/>
                  <a:cs typeface="Arial" panose="020B0604020202020204" pitchFamily="34" charset="0"/>
                </a:rPr>
                <a:t>5’ Cap structure</a:t>
              </a:r>
            </a:p>
          </p:txBody>
        </p:sp>
        <p:sp>
          <p:nvSpPr>
            <p:cNvPr id="89114" name="Line 17"/>
            <p:cNvSpPr>
              <a:spLocks noChangeShapeType="1"/>
            </p:cNvSpPr>
            <p:nvPr/>
          </p:nvSpPr>
          <p:spPr bwMode="auto">
            <a:xfrm flipV="1">
              <a:off x="288" y="2544"/>
              <a:ext cx="96" cy="144"/>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it-IT">
                <a:latin typeface="Arial" panose="020B0604020202020204" pitchFamily="34" charset="0"/>
                <a:cs typeface="Arial" panose="020B0604020202020204" pitchFamily="34" charset="0"/>
              </a:endParaRPr>
            </a:p>
          </p:txBody>
        </p:sp>
      </p:grpSp>
      <p:grpSp>
        <p:nvGrpSpPr>
          <p:cNvPr id="12" name="Group 63"/>
          <p:cNvGrpSpPr/>
          <p:nvPr/>
        </p:nvGrpSpPr>
        <p:grpSpPr bwMode="auto">
          <a:xfrm>
            <a:off x="1560513" y="838200"/>
            <a:ext cx="1657350" cy="609600"/>
            <a:chOff x="983" y="528"/>
            <a:chExt cx="1044" cy="384"/>
          </a:xfrm>
        </p:grpSpPr>
        <p:sp>
          <p:nvSpPr>
            <p:cNvPr id="89111" name="Text Box 56"/>
            <p:cNvSpPr txBox="1">
              <a:spLocks noChangeArrowheads="1"/>
            </p:cNvSpPr>
            <p:nvPr/>
          </p:nvSpPr>
          <p:spPr bwMode="auto">
            <a:xfrm>
              <a:off x="983" y="528"/>
              <a:ext cx="104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000">
                  <a:latin typeface="Arial" panose="020B0604020202020204" pitchFamily="34" charset="0"/>
                  <a:cs typeface="Arial" panose="020B0604020202020204" pitchFamily="34" charset="0"/>
                </a:rPr>
                <a:t>3’ poly(A) tail</a:t>
              </a:r>
            </a:p>
          </p:txBody>
        </p:sp>
        <p:sp>
          <p:nvSpPr>
            <p:cNvPr id="89112" name="Line 57"/>
            <p:cNvSpPr>
              <a:spLocks noChangeShapeType="1"/>
            </p:cNvSpPr>
            <p:nvPr/>
          </p:nvSpPr>
          <p:spPr bwMode="auto">
            <a:xfrm flipH="1">
              <a:off x="1488" y="768"/>
              <a:ext cx="48" cy="144"/>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it-IT">
                <a:latin typeface="Arial" panose="020B0604020202020204" pitchFamily="34" charset="0"/>
                <a:cs typeface="Arial" panose="020B0604020202020204" pitchFamily="34" charset="0"/>
              </a:endParaRPr>
            </a:p>
          </p:txBody>
        </p:sp>
      </p:grpSp>
      <p:grpSp>
        <p:nvGrpSpPr>
          <p:cNvPr id="13" name="Group 66"/>
          <p:cNvGrpSpPr/>
          <p:nvPr/>
        </p:nvGrpSpPr>
        <p:grpSpPr bwMode="auto">
          <a:xfrm>
            <a:off x="1636713" y="1189038"/>
            <a:ext cx="3021013" cy="1236662"/>
            <a:chOff x="1031" y="749"/>
            <a:chExt cx="1903" cy="779"/>
          </a:xfrm>
        </p:grpSpPr>
        <p:graphicFrame>
          <p:nvGraphicFramePr>
            <p:cNvPr id="89106" name="Object 55"/>
            <p:cNvGraphicFramePr>
              <a:graphicFrameLocks noChangeAspect="1"/>
            </p:cNvGraphicFramePr>
            <p:nvPr/>
          </p:nvGraphicFramePr>
          <p:xfrm>
            <a:off x="1031" y="912"/>
            <a:ext cx="1249" cy="616"/>
          </p:xfrm>
          <a:graphic>
            <a:graphicData uri="http://schemas.openxmlformats.org/presentationml/2006/ole">
              <mc:AlternateContent xmlns:mc="http://schemas.openxmlformats.org/markup-compatibility/2006">
                <mc:Choice xmlns:v="urn:schemas-microsoft-com:vml" Requires="v">
                  <p:oleObj name="Image" r:id="rId20" imgW="1981200" imgH="977900" progId="Photoshop.Image.5">
                    <p:embed/>
                  </p:oleObj>
                </mc:Choice>
                <mc:Fallback>
                  <p:oleObj name="Image" r:id="rId20" imgW="1981200" imgH="977900" progId="Photoshop.Image.5">
                    <p:embed/>
                    <p:pic>
                      <p:nvPicPr>
                        <p:cNvPr id="0" name="Object 5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31" y="912"/>
                          <a:ext cx="1249" cy="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9107" name="Oval 59"/>
            <p:cNvSpPr>
              <a:spLocks noChangeArrowheads="1"/>
            </p:cNvSpPr>
            <p:nvPr/>
          </p:nvSpPr>
          <p:spPr bwMode="auto">
            <a:xfrm>
              <a:off x="1488" y="1296"/>
              <a:ext cx="96" cy="96"/>
            </a:xfrm>
            <a:prstGeom prst="ellipse">
              <a:avLst/>
            </a:prstGeom>
            <a:solidFill>
              <a:srgbClr val="FFCC00"/>
            </a:solidFill>
            <a:ln w="9525">
              <a:solidFill>
                <a:schemeClr val="tx1"/>
              </a:solidFill>
              <a:rou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a:latin typeface="Arial" panose="020B0604020202020204" pitchFamily="34" charset="0"/>
                <a:cs typeface="Arial" panose="020B0604020202020204" pitchFamily="34" charset="0"/>
              </a:endParaRPr>
            </a:p>
          </p:txBody>
        </p:sp>
        <p:grpSp>
          <p:nvGrpSpPr>
            <p:cNvPr id="89108" name="Group 65"/>
            <p:cNvGrpSpPr/>
            <p:nvPr/>
          </p:nvGrpSpPr>
          <p:grpSpPr bwMode="auto">
            <a:xfrm>
              <a:off x="2246" y="749"/>
              <a:ext cx="688" cy="403"/>
              <a:chOff x="2246" y="749"/>
              <a:chExt cx="688" cy="403"/>
            </a:xfrm>
          </p:grpSpPr>
          <p:sp>
            <p:nvSpPr>
              <p:cNvPr id="89109" name="Text Box 60"/>
              <p:cNvSpPr txBox="1">
                <a:spLocks noChangeArrowheads="1"/>
              </p:cNvSpPr>
              <p:nvPr/>
            </p:nvSpPr>
            <p:spPr bwMode="auto">
              <a:xfrm>
                <a:off x="2246" y="749"/>
                <a:ext cx="68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a:latin typeface="Arial" panose="020B0604020202020204" pitchFamily="34" charset="0"/>
                    <a:cs typeface="Arial" panose="020B0604020202020204" pitchFamily="34" charset="0"/>
                  </a:rPr>
                  <a:t>mRNA</a:t>
                </a:r>
              </a:p>
            </p:txBody>
          </p:sp>
          <p:sp>
            <p:nvSpPr>
              <p:cNvPr id="89110" name="Line 61"/>
              <p:cNvSpPr>
                <a:spLocks noChangeShapeType="1"/>
              </p:cNvSpPr>
              <p:nvPr/>
            </p:nvSpPr>
            <p:spPr bwMode="auto">
              <a:xfrm flipH="1">
                <a:off x="2304" y="1008"/>
                <a:ext cx="192" cy="144"/>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it-IT">
                  <a:latin typeface="Arial" panose="020B0604020202020204" pitchFamily="34" charset="0"/>
                  <a:cs typeface="Arial" panose="020B0604020202020204" pitchFamily="34" charset="0"/>
                </a:endParaRPr>
              </a:p>
            </p:txBody>
          </p:sp>
        </p:grpSp>
      </p:grpSp>
      <p:grpSp>
        <p:nvGrpSpPr>
          <p:cNvPr id="15" name="Group 64"/>
          <p:cNvGrpSpPr/>
          <p:nvPr/>
        </p:nvGrpSpPr>
        <p:grpSpPr bwMode="auto">
          <a:xfrm>
            <a:off x="304800" y="1828800"/>
            <a:ext cx="1752600" cy="708025"/>
            <a:chOff x="192" y="1152"/>
            <a:chExt cx="1104" cy="446"/>
          </a:xfrm>
        </p:grpSpPr>
        <p:sp>
          <p:nvSpPr>
            <p:cNvPr id="89104" name="Text Box 14"/>
            <p:cNvSpPr txBox="1">
              <a:spLocks noChangeArrowheads="1"/>
            </p:cNvSpPr>
            <p:nvPr/>
          </p:nvSpPr>
          <p:spPr bwMode="auto">
            <a:xfrm>
              <a:off x="192" y="1152"/>
              <a:ext cx="718"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000">
                  <a:latin typeface="Arial" panose="020B0604020202020204" pitchFamily="34" charset="0"/>
                  <a:cs typeface="Arial" panose="020B0604020202020204" pitchFamily="34" charset="0"/>
                </a:rPr>
                <a:t>Initiation</a:t>
              </a:r>
            </a:p>
            <a:p>
              <a:pPr>
                <a:spcBef>
                  <a:spcPct val="0"/>
                </a:spcBef>
                <a:buFontTx/>
                <a:buNone/>
              </a:pPr>
              <a:r>
                <a:rPr lang="en-US" altLang="it-IT" sz="2000">
                  <a:latin typeface="Arial" panose="020B0604020202020204" pitchFamily="34" charset="0"/>
                  <a:cs typeface="Arial" panose="020B0604020202020204" pitchFamily="34" charset="0"/>
                </a:rPr>
                <a:t> factors </a:t>
              </a:r>
            </a:p>
          </p:txBody>
        </p:sp>
        <p:sp>
          <p:nvSpPr>
            <p:cNvPr id="89105" name="Line 58"/>
            <p:cNvSpPr>
              <a:spLocks noChangeShapeType="1"/>
            </p:cNvSpPr>
            <p:nvPr/>
          </p:nvSpPr>
          <p:spPr bwMode="auto">
            <a:xfrm flipV="1">
              <a:off x="960" y="1248"/>
              <a:ext cx="336" cy="192"/>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it-IT">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499"/>
                                          </p:stCondLst>
                                        </p:cTn>
                                        <p:tgtEl>
                                          <p:spTgt spid="27690"/>
                                        </p:tgtEl>
                                        <p:attrNameLst>
                                          <p:attrName>style.visibility</p:attrName>
                                        </p:attrNameLst>
                                      </p:cBhvr>
                                      <p:to>
                                        <p:strVal val="visible"/>
                                      </p:to>
                                    </p:set>
                                  </p:childTnLst>
                                </p:cTn>
                              </p:par>
                            </p:childTnLst>
                          </p:cTn>
                        </p:par>
                        <p:par>
                          <p:cTn id="32" fill="hold">
                            <p:stCondLst>
                              <p:cond delay="500"/>
                            </p:stCondLst>
                            <p:childTnLst>
                              <p:par>
                                <p:cTn id="33" presetID="1" presetClass="entr" presetSubtype="0" fill="hold" nodeType="afterEffect">
                                  <p:stCondLst>
                                    <p:cond delay="1500"/>
                                  </p:stCondLst>
                                  <p:childTnLst>
                                    <p:set>
                                      <p:cBhvr>
                                        <p:cTn id="34" dur="1" fill="hold">
                                          <p:stCondLst>
                                            <p:cond delay="499"/>
                                          </p:stCondLst>
                                        </p:cTn>
                                        <p:tgtEl>
                                          <p:spTgt spid="3"/>
                                        </p:tgtEl>
                                        <p:attrNameLst>
                                          <p:attrName>style.visibility</p:attrName>
                                        </p:attrNameLst>
                                      </p:cBhvr>
                                      <p:to>
                                        <p:strVal val="visible"/>
                                      </p:to>
                                    </p:set>
                                  </p:childTnLst>
                                  <p:subTnLst>
                                    <p:set>
                                      <p:cBhvr override="childStyle">
                                        <p:cTn dur="1" fill="hold" display="0" masterRel="sameClick" afterEffect="1">
                                          <p:stCondLst>
                                            <p:cond evt="end" delay="0">
                                              <p:tn val="33"/>
                                            </p:cond>
                                          </p:stCondLst>
                                        </p:cTn>
                                        <p:tgtEl>
                                          <p:spTgt spid="3"/>
                                        </p:tgtEl>
                                        <p:attrNameLst>
                                          <p:attrName>style.visibility</p:attrName>
                                        </p:attrNameLst>
                                      </p:cBhvr>
                                      <p:to>
                                        <p:strVal val="hidden"/>
                                      </p:to>
                                    </p:set>
                                  </p:subTnLst>
                                </p:cTn>
                              </p:par>
                            </p:childTnLst>
                          </p:cTn>
                        </p:par>
                        <p:par>
                          <p:cTn id="35" fill="hold">
                            <p:stCondLst>
                              <p:cond delay="2500"/>
                            </p:stCondLst>
                            <p:childTnLst>
                              <p:par>
                                <p:cTn id="36" presetID="1" presetClass="entr" presetSubtype="0" fill="hold" nodeType="afterEffect">
                                  <p:stCondLst>
                                    <p:cond delay="1500"/>
                                  </p:stCondLst>
                                  <p:childTnLst>
                                    <p:set>
                                      <p:cBhvr>
                                        <p:cTn id="37" dur="1" fill="hold">
                                          <p:stCondLst>
                                            <p:cond delay="499"/>
                                          </p:stCondLst>
                                        </p:cTn>
                                        <p:tgtEl>
                                          <p:spTgt spid="5"/>
                                        </p:tgtEl>
                                        <p:attrNameLst>
                                          <p:attrName>style.visibility</p:attrName>
                                        </p:attrNameLst>
                                      </p:cBhvr>
                                      <p:to>
                                        <p:strVal val="visible"/>
                                      </p:to>
                                    </p:set>
                                  </p:childTnLst>
                                  <p:subTnLst>
                                    <p:set>
                                      <p:cBhvr override="childStyle">
                                        <p:cTn dur="1" fill="hold" display="0" masterRel="sameClick" afterEffect="1">
                                          <p:stCondLst>
                                            <p:cond evt="end" delay="0">
                                              <p:tn val="36"/>
                                            </p:cond>
                                          </p:stCondLst>
                                        </p:cTn>
                                        <p:tgtEl>
                                          <p:spTgt spid="5"/>
                                        </p:tgtEl>
                                        <p:attrNameLst>
                                          <p:attrName>style.visibility</p:attrName>
                                        </p:attrNameLst>
                                      </p:cBhvr>
                                      <p:to>
                                        <p:strVal val="hidden"/>
                                      </p:to>
                                    </p:set>
                                  </p:subTnLst>
                                </p:cTn>
                              </p:par>
                            </p:childTnLst>
                          </p:cTn>
                        </p:par>
                        <p:par>
                          <p:cTn id="38" fill="hold">
                            <p:stCondLst>
                              <p:cond delay="4500"/>
                            </p:stCondLst>
                            <p:childTnLst>
                              <p:par>
                                <p:cTn id="39" presetID="1" presetClass="entr" presetSubtype="0" fill="hold" nodeType="afterEffect">
                                  <p:stCondLst>
                                    <p:cond delay="0"/>
                                  </p:stCondLst>
                                  <p:childTnLst>
                                    <p:set>
                                      <p:cBhvr>
                                        <p:cTn id="40" dur="1" fill="hold">
                                          <p:stCondLst>
                                            <p:cond delay="499"/>
                                          </p:stCondLst>
                                        </p:cTn>
                                        <p:tgtEl>
                                          <p:spTgt spid="2768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par>
                          <p:cTn id="46" fill="hold">
                            <p:stCondLst>
                              <p:cond delay="500"/>
                            </p:stCondLst>
                            <p:childTnLst>
                              <p:par>
                                <p:cTn id="47" presetID="1" presetClass="entr" presetSubtype="0" fill="hold" nodeType="afterEffect">
                                  <p:stCondLst>
                                    <p:cond delay="0"/>
                                  </p:stCondLst>
                                  <p:childTnLst>
                                    <p:set>
                                      <p:cBhvr>
                                        <p:cTn id="48" dur="1" fill="hold">
                                          <p:stCondLst>
                                            <p:cond delay="499"/>
                                          </p:stCondLst>
                                        </p:cTn>
                                        <p:tgtEl>
                                          <p:spTgt spid="2769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right)">
                                      <p:cBhvr>
                                        <p:cTn id="5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90"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Formation of the translation initiation complex in eukaryotes"/>
          <p:cNvPicPr>
            <a:picLocks noChangeAspect="1" noChangeArrowheads="1"/>
          </p:cNvPicPr>
          <p:nvPr/>
        </p:nvPicPr>
        <p:blipFill rotWithShape="1">
          <a:blip r:embed="rId2">
            <a:extLst>
              <a:ext uri="{28A0092B-C50C-407E-A947-70E740481C1C}">
                <a14:useLocalDpi xmlns:a14="http://schemas.microsoft.com/office/drawing/2010/main" val="0"/>
              </a:ext>
            </a:extLst>
          </a:blip>
          <a:srcRect l="1852" r="1852" b="7428"/>
          <a:stretch>
            <a:fillRect/>
          </a:stretch>
        </p:blipFill>
        <p:spPr bwMode="auto">
          <a:xfrm>
            <a:off x="683568" y="0"/>
            <a:ext cx="7776864" cy="6504152"/>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bwMode="auto">
          <a:xfrm>
            <a:off x="467544" y="0"/>
            <a:ext cx="8496944" cy="566124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3200" b="0" i="0" u="none" strike="noStrike" cap="none" normalizeH="0" baseline="0">
              <a:ln>
                <a:noFill/>
              </a:ln>
              <a:solidFill>
                <a:schemeClr val="tx1"/>
              </a:solidFill>
              <a:effectLst/>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71438"/>
            <a:ext cx="3890963" cy="664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6313" y="285750"/>
            <a:ext cx="3429000"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3"/>
          <p:cNvSpPr>
            <a:spLocks noChangeArrowheads="1"/>
          </p:cNvSpPr>
          <p:nvPr/>
        </p:nvSpPr>
        <p:spPr bwMode="auto">
          <a:xfrm>
            <a:off x="71438" y="4500563"/>
            <a:ext cx="4429125" cy="2286000"/>
          </a:xfrm>
          <a:prstGeom prst="rect">
            <a:avLst/>
          </a:prstGeom>
          <a:solidFill>
            <a:schemeClr val="bg1"/>
          </a:solidFill>
          <a:ln w="9525" algn="ctr">
            <a:solidFill>
              <a:schemeClr val="bg1"/>
            </a:solidFill>
            <a:rou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a:latin typeface="Comic Sans MS" panose="030F0702030302020204" pitchFamily="66" charset="0"/>
            </a:endParaRPr>
          </a:p>
        </p:txBody>
      </p:sp>
      <p:sp>
        <p:nvSpPr>
          <p:cNvPr id="5" name="Rettangolo 4"/>
          <p:cNvSpPr>
            <a:spLocks noChangeArrowheads="1"/>
          </p:cNvSpPr>
          <p:nvPr/>
        </p:nvSpPr>
        <p:spPr bwMode="auto">
          <a:xfrm>
            <a:off x="4357688" y="285750"/>
            <a:ext cx="4429125" cy="2286000"/>
          </a:xfrm>
          <a:prstGeom prst="rect">
            <a:avLst/>
          </a:prstGeom>
          <a:solidFill>
            <a:schemeClr val="bg1"/>
          </a:solidFill>
          <a:ln w="9525" algn="ctr">
            <a:solidFill>
              <a:schemeClr val="bg1"/>
            </a:solidFill>
            <a:rou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a:latin typeface="Comic Sans MS" panose="030F0702030302020204" pitchFamily="66" charset="0"/>
            </a:endParaRPr>
          </a:p>
        </p:txBody>
      </p:sp>
      <p:sp>
        <p:nvSpPr>
          <p:cNvPr id="6" name="Rettangolo 5"/>
          <p:cNvSpPr>
            <a:spLocks noChangeArrowheads="1"/>
          </p:cNvSpPr>
          <p:nvPr/>
        </p:nvSpPr>
        <p:spPr bwMode="auto">
          <a:xfrm>
            <a:off x="4510088" y="2571750"/>
            <a:ext cx="4429125" cy="2428875"/>
          </a:xfrm>
          <a:prstGeom prst="rect">
            <a:avLst/>
          </a:prstGeom>
          <a:solidFill>
            <a:schemeClr val="bg1"/>
          </a:solidFill>
          <a:ln w="9525" algn="ctr">
            <a:solidFill>
              <a:schemeClr val="bg1"/>
            </a:solidFill>
            <a:rou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a:latin typeface="Comic Sans MS" panose="030F0702030302020204" pitchFamily="66" charset="0"/>
            </a:endParaRPr>
          </a:p>
        </p:txBody>
      </p:sp>
      <p:sp>
        <p:nvSpPr>
          <p:cNvPr id="7" name="Rettangolo 6"/>
          <p:cNvSpPr>
            <a:spLocks noChangeArrowheads="1"/>
          </p:cNvSpPr>
          <p:nvPr/>
        </p:nvSpPr>
        <p:spPr bwMode="auto">
          <a:xfrm>
            <a:off x="4429125" y="5000625"/>
            <a:ext cx="4429125" cy="1643063"/>
          </a:xfrm>
          <a:prstGeom prst="rect">
            <a:avLst/>
          </a:prstGeom>
          <a:solidFill>
            <a:schemeClr val="bg1"/>
          </a:solidFill>
          <a:ln w="9525" algn="ctr">
            <a:solidFill>
              <a:schemeClr val="bg1"/>
            </a:solidFill>
            <a:rou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0" nodeType="clickEffect">
                                  <p:stCondLst>
                                    <p:cond delay="0"/>
                                  </p:stCondLst>
                                  <p:childTnLst>
                                    <p:animEffect transition="out" filter="box(in)">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grpId="0" nodeType="clickEffect">
                                  <p:stCondLst>
                                    <p:cond delay="0"/>
                                  </p:stCondLst>
                                  <p:childTnLst>
                                    <p:animEffect transition="out" filter="box(in)">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grpId="0" nodeType="clickEffect">
                                  <p:stCondLst>
                                    <p:cond delay="0"/>
                                  </p:stCondLst>
                                  <p:childTnLst>
                                    <p:animEffect transition="out" filter="box(in)">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a:extLst>
              <a:ext uri="{FF2B5EF4-FFF2-40B4-BE49-F238E27FC236}">
                <a16:creationId xmlns:a16="http://schemas.microsoft.com/office/drawing/2014/main" id="{BA7B3189-89C2-D787-C849-91E1CCB7CF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34" y="260648"/>
            <a:ext cx="5608612" cy="2545889"/>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F5FB33DE-212C-B4B2-B308-0AB3563B0581}"/>
              </a:ext>
            </a:extLst>
          </p:cNvPr>
          <p:cNvSpPr txBox="1"/>
          <p:nvPr/>
        </p:nvSpPr>
        <p:spPr>
          <a:xfrm>
            <a:off x="179512" y="3291354"/>
            <a:ext cx="8964488" cy="1631216"/>
          </a:xfrm>
          <a:prstGeom prst="rect">
            <a:avLst/>
          </a:prstGeom>
          <a:noFill/>
        </p:spPr>
        <p:txBody>
          <a:bodyPr wrap="square">
            <a:spAutoFit/>
          </a:bodyPr>
          <a:lstStyle/>
          <a:p>
            <a:pPr algn="l" fontAlgn="t"/>
            <a:r>
              <a:rPr lang="en-US" sz="2000" b="1" i="0" cap="all" dirty="0">
                <a:solidFill>
                  <a:srgbClr val="303545"/>
                </a:solidFill>
                <a:effectLst/>
                <a:latin typeface="Arial" panose="020B0604020202020204" pitchFamily="34" charset="0"/>
                <a:cs typeface="Arial" panose="020B0604020202020204" pitchFamily="34" charset="0"/>
              </a:rPr>
              <a:t>TERM</a:t>
            </a:r>
          </a:p>
          <a:p>
            <a:pPr algn="l" fontAlgn="t"/>
            <a:r>
              <a:rPr lang="en-US" sz="2000" b="0" i="0" u="none" strike="noStrike" dirty="0">
                <a:solidFill>
                  <a:srgbClr val="303545"/>
                </a:solidFill>
                <a:effectLst/>
                <a:latin typeface="Arial" panose="020B0604020202020204" pitchFamily="34" charset="0"/>
                <a:cs typeface="Arial" panose="020B0604020202020204" pitchFamily="34" charset="0"/>
              </a:rPr>
              <a:t>Kozak sequence</a:t>
            </a:r>
          </a:p>
          <a:p>
            <a:pPr algn="l" fontAlgn="t"/>
            <a:endParaRPr lang="en-US" sz="2000" b="0" i="0" dirty="0">
              <a:solidFill>
                <a:srgbClr val="303545"/>
              </a:solidFill>
              <a:effectLst/>
              <a:latin typeface="Arial" panose="020B0604020202020204" pitchFamily="34" charset="0"/>
              <a:cs typeface="Arial" panose="020B0604020202020204" pitchFamily="34" charset="0"/>
            </a:endParaRPr>
          </a:p>
          <a:p>
            <a:pPr algn="l" fontAlgn="t"/>
            <a:r>
              <a:rPr lang="en-US" sz="2000" b="1" i="0" cap="all" dirty="0">
                <a:solidFill>
                  <a:srgbClr val="303545"/>
                </a:solidFill>
                <a:effectLst/>
                <a:latin typeface="Arial" panose="020B0604020202020204" pitchFamily="34" charset="0"/>
                <a:cs typeface="Arial" panose="020B0604020202020204" pitchFamily="34" charset="0"/>
              </a:rPr>
              <a:t>DEFINITION</a:t>
            </a:r>
          </a:p>
          <a:p>
            <a:pPr algn="l" fontAlgn="t"/>
            <a:r>
              <a:rPr lang="en-US" sz="2000" b="0" i="0" u="none" strike="noStrike" dirty="0">
                <a:solidFill>
                  <a:srgbClr val="303545"/>
                </a:solidFill>
                <a:effectLst/>
                <a:latin typeface="Arial" panose="020B0604020202020204" pitchFamily="34" charset="0"/>
                <a:cs typeface="Arial" panose="020B0604020202020204" pitchFamily="34" charset="0"/>
              </a:rPr>
              <a:t>helps the ribosome identify the start codon in eukaryotes</a:t>
            </a:r>
            <a:endParaRPr lang="en-US" sz="2000" b="0" i="0" dirty="0">
              <a:solidFill>
                <a:srgbClr val="303545"/>
              </a:solidFill>
              <a:effectLst/>
              <a:latin typeface="Arial" panose="020B0604020202020204" pitchFamily="34" charset="0"/>
              <a:cs typeface="Arial" panose="020B0604020202020204" pitchFamily="34" charset="0"/>
            </a:endParaRPr>
          </a:p>
        </p:txBody>
      </p:sp>
      <p:pic>
        <p:nvPicPr>
          <p:cNvPr id="3" name="Immagine 2">
            <a:extLst>
              <a:ext uri="{FF2B5EF4-FFF2-40B4-BE49-F238E27FC236}">
                <a16:creationId xmlns:a16="http://schemas.microsoft.com/office/drawing/2014/main" id="{99D331E6-A21B-A9AE-7A36-D6FFB81633B4}"/>
              </a:ext>
            </a:extLst>
          </p:cNvPr>
          <p:cNvPicPr>
            <a:picLocks noChangeAspect="1"/>
          </p:cNvPicPr>
          <p:nvPr/>
        </p:nvPicPr>
        <p:blipFill>
          <a:blip r:embed="rId3"/>
          <a:stretch>
            <a:fillRect/>
          </a:stretch>
        </p:blipFill>
        <p:spPr>
          <a:xfrm>
            <a:off x="3275856" y="2693969"/>
            <a:ext cx="5688632" cy="1527119"/>
          </a:xfrm>
          <a:prstGeom prst="rect">
            <a:avLst/>
          </a:prstGeom>
        </p:spPr>
      </p:pic>
      <p:sp>
        <p:nvSpPr>
          <p:cNvPr id="5" name="CasellaDiTesto 4">
            <a:extLst>
              <a:ext uri="{FF2B5EF4-FFF2-40B4-BE49-F238E27FC236}">
                <a16:creationId xmlns:a16="http://schemas.microsoft.com/office/drawing/2014/main" id="{9D302B95-178E-0C53-6002-89DAA99ABD01}"/>
              </a:ext>
            </a:extLst>
          </p:cNvPr>
          <p:cNvSpPr txBox="1"/>
          <p:nvPr/>
        </p:nvSpPr>
        <p:spPr>
          <a:xfrm>
            <a:off x="188828" y="5407387"/>
            <a:ext cx="8578632" cy="1323439"/>
          </a:xfrm>
          <a:prstGeom prst="rect">
            <a:avLst/>
          </a:prstGeom>
          <a:noFill/>
        </p:spPr>
        <p:txBody>
          <a:bodyPr wrap="square">
            <a:spAutoFit/>
          </a:bodyPr>
          <a:lstStyle/>
          <a:p>
            <a:pPr algn="l"/>
            <a:r>
              <a:rPr lang="en-US" sz="1600" b="0" i="0" u="none" strike="noStrike" baseline="0" dirty="0">
                <a:latin typeface="Arial" panose="020B0604020202020204" pitchFamily="34" charset="0"/>
                <a:cs typeface="Arial" panose="020B0604020202020204" pitchFamily="34" charset="0"/>
              </a:rPr>
              <a:t>The nucleotides immediately surrounding the start site in eukaryotic mRNAs influence the efficiency of AUG recognition during the scanning process. If this recognition site differs substantially from the consensus recognition sequence (5′-ACCAUGG-3′, known as the Kozak sequence after its discoverer), scanning ribosomal subunits will sometimes ignore the first AUG codon in the mRNA and move to the second or third AUG codon instead</a:t>
            </a:r>
            <a:endParaRPr lang="it-IT"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76790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93" name="Object 5"/>
          <p:cNvGraphicFramePr>
            <a:graphicFrameLocks noChangeAspect="1"/>
          </p:cNvGraphicFramePr>
          <p:nvPr>
            <p:extLst>
              <p:ext uri="{D42A27DB-BD31-4B8C-83A1-F6EECF244321}">
                <p14:modId xmlns:p14="http://schemas.microsoft.com/office/powerpoint/2010/main" val="407813419"/>
              </p:ext>
            </p:extLst>
          </p:nvPr>
        </p:nvGraphicFramePr>
        <p:xfrm>
          <a:off x="2932113" y="3733800"/>
          <a:ext cx="2393950" cy="1373188"/>
        </p:xfrm>
        <a:graphic>
          <a:graphicData uri="http://schemas.openxmlformats.org/presentationml/2006/ole">
            <mc:AlternateContent xmlns:mc="http://schemas.openxmlformats.org/markup-compatibility/2006">
              <mc:Choice xmlns:v="urn:schemas-microsoft-com:vml" Requires="v">
                <p:oleObj name="Image" r:id="rId3" imgW="3987800" imgH="2286000" progId="Photoshop.Image.5">
                  <p:embed/>
                </p:oleObj>
              </mc:Choice>
              <mc:Fallback>
                <p:oleObj name="Image" r:id="rId3" imgW="3987800" imgH="2286000" progId="Photoshop.Image.5">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2113" y="3733800"/>
                        <a:ext cx="239395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7894" name="Object 6"/>
          <p:cNvGraphicFramePr>
            <a:graphicFrameLocks noChangeAspect="1"/>
          </p:cNvGraphicFramePr>
          <p:nvPr>
            <p:extLst>
              <p:ext uri="{D42A27DB-BD31-4B8C-83A1-F6EECF244321}">
                <p14:modId xmlns:p14="http://schemas.microsoft.com/office/powerpoint/2010/main" val="1074485780"/>
              </p:ext>
            </p:extLst>
          </p:nvPr>
        </p:nvGraphicFramePr>
        <p:xfrm>
          <a:off x="2932113" y="5257800"/>
          <a:ext cx="2401887" cy="1403350"/>
        </p:xfrm>
        <a:graphic>
          <a:graphicData uri="http://schemas.openxmlformats.org/presentationml/2006/ole">
            <mc:AlternateContent xmlns:mc="http://schemas.openxmlformats.org/markup-compatibility/2006">
              <mc:Choice xmlns:v="urn:schemas-microsoft-com:vml" Requires="v">
                <p:oleObj name="Image" r:id="rId5" imgW="4000500" imgH="2336800" progId="Photoshop.Image.5">
                  <p:embed/>
                </p:oleObj>
              </mc:Choice>
              <mc:Fallback>
                <p:oleObj name="Image" r:id="rId5" imgW="4000500" imgH="2336800" progId="Photoshop.Image.5">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2113" y="5257800"/>
                        <a:ext cx="2401887" cy="140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164" name="Object 8"/>
          <p:cNvGraphicFramePr>
            <a:graphicFrameLocks noChangeAspect="1"/>
          </p:cNvGraphicFramePr>
          <p:nvPr>
            <p:extLst>
              <p:ext uri="{D42A27DB-BD31-4B8C-83A1-F6EECF244321}">
                <p14:modId xmlns:p14="http://schemas.microsoft.com/office/powerpoint/2010/main" val="623631768"/>
              </p:ext>
            </p:extLst>
          </p:nvPr>
        </p:nvGraphicFramePr>
        <p:xfrm>
          <a:off x="2932113" y="381000"/>
          <a:ext cx="2478087" cy="1443038"/>
        </p:xfrm>
        <a:graphic>
          <a:graphicData uri="http://schemas.openxmlformats.org/presentationml/2006/ole">
            <mc:AlternateContent xmlns:mc="http://schemas.openxmlformats.org/markup-compatibility/2006">
              <mc:Choice xmlns:v="urn:schemas-microsoft-com:vml" Requires="v">
                <p:oleObj name="Image" r:id="rId7" imgW="3924300" imgH="2286000" progId="Photoshop.Image.5">
                  <p:embed/>
                </p:oleObj>
              </mc:Choice>
              <mc:Fallback>
                <p:oleObj name="Image" r:id="rId7" imgW="3924300" imgH="2286000" progId="Photoshop.Image.5">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32113" y="381000"/>
                        <a:ext cx="2478087" cy="1443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11"/>
          <p:cNvGrpSpPr/>
          <p:nvPr/>
        </p:nvGrpSpPr>
        <p:grpSpPr bwMode="auto">
          <a:xfrm>
            <a:off x="5715001" y="430212"/>
            <a:ext cx="2876551" cy="1019176"/>
            <a:chOff x="3744" y="271"/>
            <a:chExt cx="1812" cy="642"/>
          </a:xfrm>
        </p:grpSpPr>
        <p:graphicFrame>
          <p:nvGraphicFramePr>
            <p:cNvPr id="92178" name="Object 3"/>
            <p:cNvGraphicFramePr>
              <a:graphicFrameLocks noChangeAspect="1"/>
            </p:cNvGraphicFramePr>
            <p:nvPr/>
          </p:nvGraphicFramePr>
          <p:xfrm>
            <a:off x="3744" y="432"/>
            <a:ext cx="207" cy="481"/>
          </p:xfrm>
          <a:graphic>
            <a:graphicData uri="http://schemas.openxmlformats.org/presentationml/2006/ole">
              <mc:AlternateContent xmlns:mc="http://schemas.openxmlformats.org/markup-compatibility/2006">
                <mc:Choice xmlns:v="urn:schemas-microsoft-com:vml" Requires="v">
                  <p:oleObj name="Image" r:id="rId9" imgW="546100" imgH="1270000" progId="Photoshop.Image.5">
                    <p:embed/>
                  </p:oleObj>
                </mc:Choice>
                <mc:Fallback>
                  <p:oleObj name="Image" r:id="rId9" imgW="546100" imgH="1270000" progId="Photoshop.Image.5">
                    <p:embed/>
                    <p:pic>
                      <p:nvPicPr>
                        <p:cNvPr id="0" name="Object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44" y="432"/>
                          <a:ext cx="207" cy="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179" name="Text Box 9"/>
            <p:cNvSpPr txBox="1">
              <a:spLocks noChangeArrowheads="1"/>
            </p:cNvSpPr>
            <p:nvPr/>
          </p:nvSpPr>
          <p:spPr bwMode="auto">
            <a:xfrm>
              <a:off x="3951" y="271"/>
              <a:ext cx="160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dirty="0">
                  <a:latin typeface="Arial" panose="020B0604020202020204" pitchFamily="34" charset="0"/>
                  <a:cs typeface="Arial" panose="020B0604020202020204" pitchFamily="34" charset="0"/>
                </a:rPr>
                <a:t>Aminoacyl-t-RNA</a:t>
              </a:r>
            </a:p>
          </p:txBody>
        </p:sp>
      </p:grpSp>
      <p:sp>
        <p:nvSpPr>
          <p:cNvPr id="37898" name="Text Box 10"/>
          <p:cNvSpPr txBox="1">
            <a:spLocks noChangeArrowheads="1"/>
          </p:cNvSpPr>
          <p:nvPr/>
        </p:nvSpPr>
        <p:spPr bwMode="auto">
          <a:xfrm>
            <a:off x="710030" y="773325"/>
            <a:ext cx="22220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dirty="0">
                <a:latin typeface="Arial" panose="020B0604020202020204" pitchFamily="34" charset="0"/>
                <a:cs typeface="Arial" panose="020B0604020202020204" pitchFamily="34" charset="0"/>
              </a:rPr>
              <a:t>Peptidyl-t-RNA</a:t>
            </a:r>
          </a:p>
        </p:txBody>
      </p:sp>
      <p:grpSp>
        <p:nvGrpSpPr>
          <p:cNvPr id="3" name="Group 15"/>
          <p:cNvGrpSpPr/>
          <p:nvPr/>
        </p:nvGrpSpPr>
        <p:grpSpPr bwMode="auto">
          <a:xfrm>
            <a:off x="2932113" y="1676400"/>
            <a:ext cx="2986087" cy="1724025"/>
            <a:chOff x="1847" y="1056"/>
            <a:chExt cx="1881" cy="1086"/>
          </a:xfrm>
        </p:grpSpPr>
        <p:graphicFrame>
          <p:nvGraphicFramePr>
            <p:cNvPr id="92176" name="Object 4"/>
            <p:cNvGraphicFramePr>
              <a:graphicFrameLocks noChangeAspect="1"/>
            </p:cNvGraphicFramePr>
            <p:nvPr/>
          </p:nvGraphicFramePr>
          <p:xfrm>
            <a:off x="1847" y="1248"/>
            <a:ext cx="1509" cy="894"/>
          </p:xfrm>
          <a:graphic>
            <a:graphicData uri="http://schemas.openxmlformats.org/presentationml/2006/ole">
              <mc:AlternateContent xmlns:mc="http://schemas.openxmlformats.org/markup-compatibility/2006">
                <mc:Choice xmlns:v="urn:schemas-microsoft-com:vml" Requires="v">
                  <p:oleObj name="Image" r:id="rId11" imgW="3987800" imgH="2362200" progId="Photoshop.Image.5">
                    <p:embed/>
                  </p:oleObj>
                </mc:Choice>
                <mc:Fallback>
                  <p:oleObj name="Image" r:id="rId11" imgW="3987800" imgH="2362200" progId="Photoshop.Image.5">
                    <p:embed/>
                    <p:pic>
                      <p:nvPicPr>
                        <p:cNvPr id="0" name="Object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47" y="1248"/>
                          <a:ext cx="1509" cy="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177" name="Freeform 14"/>
            <p:cNvSpPr/>
            <p:nvPr/>
          </p:nvSpPr>
          <p:spPr bwMode="auto">
            <a:xfrm>
              <a:off x="2784" y="1056"/>
              <a:ext cx="944" cy="624"/>
            </a:xfrm>
            <a:custGeom>
              <a:avLst/>
              <a:gdLst>
                <a:gd name="T0" fmla="*/ 17232 w 848"/>
                <a:gd name="T1" fmla="*/ 0 h 576"/>
                <a:gd name="T2" fmla="*/ 16145 w 848"/>
                <a:gd name="T3" fmla="*/ 3423 h 576"/>
                <a:gd name="T4" fmla="*/ 0 w 848"/>
                <a:gd name="T5" fmla="*/ 5871 h 576"/>
                <a:gd name="T6" fmla="*/ 0 60000 65536"/>
                <a:gd name="T7" fmla="*/ 0 60000 65536"/>
                <a:gd name="T8" fmla="*/ 0 60000 65536"/>
                <a:gd name="T9" fmla="*/ 0 w 848"/>
                <a:gd name="T10" fmla="*/ 0 h 576"/>
                <a:gd name="T11" fmla="*/ 848 w 848"/>
                <a:gd name="T12" fmla="*/ 576 h 576"/>
              </a:gdLst>
              <a:ahLst/>
              <a:cxnLst>
                <a:cxn ang="T6">
                  <a:pos x="T0" y="T1"/>
                </a:cxn>
                <a:cxn ang="T7">
                  <a:pos x="T2" y="T3"/>
                </a:cxn>
                <a:cxn ang="T8">
                  <a:pos x="T4" y="T5"/>
                </a:cxn>
              </a:cxnLst>
              <a:rect l="T9" t="T10" r="T11" b="T12"/>
              <a:pathLst>
                <a:path w="848" h="576">
                  <a:moveTo>
                    <a:pt x="768" y="0"/>
                  </a:moveTo>
                  <a:cubicBezTo>
                    <a:pt x="808" y="120"/>
                    <a:pt x="848" y="240"/>
                    <a:pt x="720" y="336"/>
                  </a:cubicBezTo>
                  <a:cubicBezTo>
                    <a:pt x="592" y="432"/>
                    <a:pt x="120" y="536"/>
                    <a:pt x="0" y="576"/>
                  </a:cubicBezTo>
                </a:path>
              </a:pathLst>
            </a:custGeom>
            <a:noFill/>
            <a:ln w="28575">
              <a:solidFill>
                <a:schemeClr val="tx1"/>
              </a:solidFill>
              <a:round/>
              <a:tailEnd type="triangle" w="med" len="med"/>
            </a:ln>
            <a:extLst>
              <a:ext uri="{909E8E84-426E-40DD-AFC4-6F175D3DCCD1}">
                <a14:hiddenFill xmlns:a14="http://schemas.microsoft.com/office/drawing/2010/main">
                  <a:solidFill>
                    <a:srgbClr val="FFFFFF"/>
                  </a:solidFill>
                </a14:hiddenFill>
              </a:ext>
            </a:extLst>
          </p:spPr>
          <p:txBody>
            <a:bodyPr/>
            <a:lstStyle/>
            <a:p>
              <a:endParaRPr lang="it-IT">
                <a:latin typeface="Arial" panose="020B0604020202020204" pitchFamily="34" charset="0"/>
                <a:cs typeface="Arial" panose="020B0604020202020204" pitchFamily="34" charset="0"/>
              </a:endParaRPr>
            </a:p>
          </p:txBody>
        </p:sp>
      </p:grpSp>
      <p:sp>
        <p:nvSpPr>
          <p:cNvPr id="37904" name="Text Box 16"/>
          <p:cNvSpPr txBox="1">
            <a:spLocks noChangeArrowheads="1"/>
          </p:cNvSpPr>
          <p:nvPr/>
        </p:nvSpPr>
        <p:spPr bwMode="auto">
          <a:xfrm>
            <a:off x="0" y="4196816"/>
            <a:ext cx="29065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a:latin typeface="Arial" panose="020B0604020202020204" pitchFamily="34" charset="0"/>
                <a:cs typeface="Arial" panose="020B0604020202020204" pitchFamily="34" charset="0"/>
              </a:rPr>
              <a:t>Peptidyl transferase</a:t>
            </a:r>
          </a:p>
        </p:txBody>
      </p:sp>
      <p:grpSp>
        <p:nvGrpSpPr>
          <p:cNvPr id="4" name="Group 19"/>
          <p:cNvGrpSpPr/>
          <p:nvPr/>
        </p:nvGrpSpPr>
        <p:grpSpPr bwMode="auto">
          <a:xfrm>
            <a:off x="2133600" y="5613400"/>
            <a:ext cx="1828800" cy="635000"/>
            <a:chOff x="1407" y="3600"/>
            <a:chExt cx="1089" cy="304"/>
          </a:xfrm>
        </p:grpSpPr>
        <p:graphicFrame>
          <p:nvGraphicFramePr>
            <p:cNvPr id="92174" name="Object 17"/>
            <p:cNvGraphicFramePr>
              <a:graphicFrameLocks noChangeAspect="1"/>
            </p:cNvGraphicFramePr>
            <p:nvPr/>
          </p:nvGraphicFramePr>
          <p:xfrm>
            <a:off x="1407" y="3600"/>
            <a:ext cx="225" cy="304"/>
          </p:xfrm>
          <a:graphic>
            <a:graphicData uri="http://schemas.openxmlformats.org/presentationml/2006/ole">
              <mc:AlternateContent xmlns:mc="http://schemas.openxmlformats.org/markup-compatibility/2006">
                <mc:Choice xmlns:v="urn:schemas-microsoft-com:vml" Requires="v">
                  <p:oleObj name="Image" r:id="rId13" imgW="584200" imgH="787400" progId="Photoshop.Image.5">
                    <p:embed/>
                  </p:oleObj>
                </mc:Choice>
                <mc:Fallback>
                  <p:oleObj name="Image" r:id="rId13" imgW="584200" imgH="787400" progId="Photoshop.Image.5">
                    <p:embed/>
                    <p:pic>
                      <p:nvPicPr>
                        <p:cNvPr id="0" name="Object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07" y="3600"/>
                          <a:ext cx="225" cy="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175" name="Freeform 18"/>
            <p:cNvSpPr/>
            <p:nvPr/>
          </p:nvSpPr>
          <p:spPr bwMode="auto">
            <a:xfrm>
              <a:off x="1632" y="3680"/>
              <a:ext cx="864" cy="208"/>
            </a:xfrm>
            <a:custGeom>
              <a:avLst/>
              <a:gdLst>
                <a:gd name="T0" fmla="*/ 73622892 w 576"/>
                <a:gd name="T1" fmla="*/ 193447 h 160"/>
                <a:gd name="T2" fmla="*/ 24541218 w 576"/>
                <a:gd name="T3" fmla="*/ 289830 h 160"/>
                <a:gd name="T4" fmla="*/ 0 w 576"/>
                <a:gd name="T5" fmla="*/ 0 h 160"/>
                <a:gd name="T6" fmla="*/ 0 60000 65536"/>
                <a:gd name="T7" fmla="*/ 0 60000 65536"/>
                <a:gd name="T8" fmla="*/ 0 60000 65536"/>
                <a:gd name="T9" fmla="*/ 0 w 576"/>
                <a:gd name="T10" fmla="*/ 0 h 160"/>
                <a:gd name="T11" fmla="*/ 576 w 576"/>
                <a:gd name="T12" fmla="*/ 160 h 160"/>
              </a:gdLst>
              <a:ahLst/>
              <a:cxnLst>
                <a:cxn ang="T6">
                  <a:pos x="T0" y="T1"/>
                </a:cxn>
                <a:cxn ang="T7">
                  <a:pos x="T2" y="T3"/>
                </a:cxn>
                <a:cxn ang="T8">
                  <a:pos x="T4" y="T5"/>
                </a:cxn>
              </a:cxnLst>
              <a:rect l="T9" t="T10" r="T11" b="T12"/>
              <a:pathLst>
                <a:path w="576" h="160">
                  <a:moveTo>
                    <a:pt x="576" y="96"/>
                  </a:moveTo>
                  <a:cubicBezTo>
                    <a:pt x="432" y="128"/>
                    <a:pt x="288" y="160"/>
                    <a:pt x="192" y="144"/>
                  </a:cubicBezTo>
                  <a:cubicBezTo>
                    <a:pt x="96" y="128"/>
                    <a:pt x="32" y="24"/>
                    <a:pt x="0" y="0"/>
                  </a:cubicBezTo>
                </a:path>
              </a:pathLst>
            </a:custGeom>
            <a:noFill/>
            <a:ln w="28575">
              <a:solidFill>
                <a:schemeClr val="tx1"/>
              </a:solidFill>
              <a:round/>
              <a:tailEnd type="triangle" w="med" len="med"/>
            </a:ln>
            <a:extLst>
              <a:ext uri="{909E8E84-426E-40DD-AFC4-6F175D3DCCD1}">
                <a14:hiddenFill xmlns:a14="http://schemas.microsoft.com/office/drawing/2010/main">
                  <a:solidFill>
                    <a:srgbClr val="FFFFFF"/>
                  </a:solidFill>
                </a14:hiddenFill>
              </a:ext>
            </a:extLst>
          </p:spPr>
          <p:txBody>
            <a:bodyPr/>
            <a:lstStyle/>
            <a:p>
              <a:endParaRPr lang="it-IT">
                <a:latin typeface="Arial" panose="020B0604020202020204" pitchFamily="34" charset="0"/>
                <a:cs typeface="Arial" panose="020B0604020202020204" pitchFamily="34" charset="0"/>
              </a:endParaRPr>
            </a:p>
          </p:txBody>
        </p:sp>
      </p:grpSp>
      <p:sp>
        <p:nvSpPr>
          <p:cNvPr id="92170" name="Text Box 20"/>
          <p:cNvSpPr txBox="1">
            <a:spLocks noChangeArrowheads="1"/>
          </p:cNvSpPr>
          <p:nvPr/>
        </p:nvSpPr>
        <p:spPr bwMode="auto">
          <a:xfrm>
            <a:off x="92075" y="76200"/>
            <a:ext cx="1771639" cy="461665"/>
          </a:xfrm>
          <a:prstGeom prst="rect">
            <a:avLst/>
          </a:prstGeom>
          <a:solidFill>
            <a:srgbClr val="FF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b="1">
                <a:latin typeface="Arial" panose="020B0604020202020204" pitchFamily="34" charset="0"/>
                <a:cs typeface="Arial" panose="020B0604020202020204" pitchFamily="34" charset="0"/>
              </a:rPr>
              <a:t>Elongation</a:t>
            </a:r>
          </a:p>
        </p:txBody>
      </p:sp>
      <p:sp>
        <p:nvSpPr>
          <p:cNvPr id="37910" name="Text Box 22"/>
          <p:cNvSpPr txBox="1">
            <a:spLocks noChangeArrowheads="1"/>
          </p:cNvSpPr>
          <p:nvPr/>
        </p:nvSpPr>
        <p:spPr bwMode="auto">
          <a:xfrm>
            <a:off x="5564803" y="4876155"/>
            <a:ext cx="2023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dirty="0">
                <a:latin typeface="Arial" panose="020B0604020202020204" pitchFamily="34" charset="0"/>
                <a:cs typeface="Arial" panose="020B0604020202020204" pitchFamily="34" charset="0"/>
              </a:rPr>
              <a:t>Translocation</a:t>
            </a:r>
          </a:p>
        </p:txBody>
      </p:sp>
      <p:sp>
        <p:nvSpPr>
          <p:cNvPr id="37912" name="Text Box 24"/>
          <p:cNvSpPr txBox="1">
            <a:spLocks noChangeArrowheads="1"/>
          </p:cNvSpPr>
          <p:nvPr/>
        </p:nvSpPr>
        <p:spPr bwMode="auto">
          <a:xfrm>
            <a:off x="5907740" y="2898814"/>
            <a:ext cx="3031214" cy="1200329"/>
          </a:xfrm>
          <a:prstGeom prst="rect">
            <a:avLst/>
          </a:prstGeom>
          <a:noFill/>
          <a:ln w="9525">
            <a:solidFill>
              <a:srgbClr val="CC0099"/>
            </a:solidFill>
            <a:miter lim="800000"/>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b="1" u="sng">
                <a:latin typeface="Arial" panose="020B0604020202020204" pitchFamily="34" charset="0"/>
                <a:cs typeface="Arial" panose="020B0604020202020204" pitchFamily="34" charset="0"/>
              </a:rPr>
              <a:t>Elongation factors:</a:t>
            </a:r>
          </a:p>
          <a:p>
            <a:pPr>
              <a:spcBef>
                <a:spcPct val="0"/>
              </a:spcBef>
              <a:buFontTx/>
              <a:buNone/>
            </a:pPr>
            <a:r>
              <a:rPr lang="en-US" altLang="it-IT" sz="2400" b="1">
                <a:latin typeface="Arial" panose="020B0604020202020204" pitchFamily="34" charset="0"/>
                <a:cs typeface="Arial" panose="020B0604020202020204" pitchFamily="34" charset="0"/>
              </a:rPr>
              <a:t>EF-Tu (EF-1) </a:t>
            </a:r>
            <a:r>
              <a:rPr lang="en-US" altLang="it-IT" sz="2400" b="1">
                <a:solidFill>
                  <a:srgbClr val="FF0000"/>
                </a:solidFill>
                <a:latin typeface="Arial" panose="020B0604020202020204" pitchFamily="34" charset="0"/>
                <a:cs typeface="Arial" panose="020B0604020202020204" pitchFamily="34" charset="0"/>
              </a:rPr>
              <a:t>(*GTP)</a:t>
            </a:r>
          </a:p>
          <a:p>
            <a:pPr>
              <a:spcBef>
                <a:spcPct val="0"/>
              </a:spcBef>
              <a:buFontTx/>
              <a:buNone/>
            </a:pPr>
            <a:r>
              <a:rPr lang="en-US" altLang="it-IT" sz="2400" b="1">
                <a:latin typeface="Arial" panose="020B0604020202020204" pitchFamily="34" charset="0"/>
                <a:cs typeface="Arial" panose="020B0604020202020204" pitchFamily="34" charset="0"/>
              </a:rPr>
              <a:t>EF-G (EF-2)  </a:t>
            </a:r>
            <a:r>
              <a:rPr lang="en-US" altLang="it-IT" sz="2400" b="1">
                <a:solidFill>
                  <a:srgbClr val="FF0000"/>
                </a:solidFill>
                <a:latin typeface="Arial" panose="020B0604020202020204" pitchFamily="34" charset="0"/>
                <a:cs typeface="Arial" panose="020B0604020202020204" pitchFamily="34" charset="0"/>
              </a:rPr>
              <a:t>(*GTP)</a:t>
            </a:r>
          </a:p>
        </p:txBody>
      </p:sp>
      <p:sp>
        <p:nvSpPr>
          <p:cNvPr id="92173" name="AutoShape 25">
            <a:hlinkClick r:id="rId15" action="ppaction://program" highlightClick="1"/>
          </p:cNvPr>
          <p:cNvSpPr>
            <a:spLocks noChangeArrowheads="1"/>
          </p:cNvSpPr>
          <p:nvPr/>
        </p:nvSpPr>
        <p:spPr bwMode="auto">
          <a:xfrm>
            <a:off x="7714991" y="5997742"/>
            <a:ext cx="1223963" cy="720725"/>
          </a:xfrm>
          <a:prstGeom prst="actionButtonMovie">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a:latin typeface="Arial" panose="020B0604020202020204" pitchFamily="34" charset="0"/>
              <a:cs typeface="Arial" panose="020B0604020202020204" pitchFamily="34" charset="0"/>
            </a:endParaRPr>
          </a:p>
        </p:txBody>
      </p:sp>
      <p:sp>
        <p:nvSpPr>
          <p:cNvPr id="5" name="CasellaDiTesto 4"/>
          <p:cNvSpPr txBox="1"/>
          <p:nvPr/>
        </p:nvSpPr>
        <p:spPr>
          <a:xfrm>
            <a:off x="7053774" y="6212912"/>
            <a:ext cx="540533" cy="400110"/>
          </a:xfrm>
          <a:prstGeom prst="rect">
            <a:avLst/>
          </a:prstGeom>
          <a:noFill/>
        </p:spPr>
        <p:txBody>
          <a:bodyPr wrap="none" rtlCol="0">
            <a:spAutoFit/>
          </a:bodyPr>
          <a:lstStyle/>
          <a:p>
            <a:r>
              <a:rPr lang="it-IT" sz="2000" dirty="0">
                <a:latin typeface="Arial" panose="020B0604020202020204" pitchFamily="34" charset="0"/>
                <a:cs typeface="Arial" panose="020B0604020202020204" pitchFamily="34" charset="0"/>
              </a:rPr>
              <a:t>7.8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78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righ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3790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7893"/>
                                        </p:tgtEl>
                                        <p:attrNameLst>
                                          <p:attrName>style.visibility</p:attrName>
                                        </p:attrNameLst>
                                      </p:cBhvr>
                                      <p:to>
                                        <p:strVal val="visible"/>
                                      </p:to>
                                    </p:set>
                                    <p:animEffect transition="in" filter="wipe(up)">
                                      <p:cBhvr>
                                        <p:cTn id="24" dur="500"/>
                                        <p:tgtEl>
                                          <p:spTgt spid="3789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379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37894"/>
                                        </p:tgtEl>
                                        <p:attrNameLst>
                                          <p:attrName>style.visibility</p:attrName>
                                        </p:attrNameLst>
                                      </p:cBhvr>
                                      <p:to>
                                        <p:strVal val="visible"/>
                                      </p:to>
                                    </p:set>
                                    <p:animEffect transition="in" filter="wipe(up)">
                                      <p:cBhvr>
                                        <p:cTn id="33" dur="500"/>
                                        <p:tgtEl>
                                          <p:spTgt spid="3789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right)">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37912"/>
                                        </p:tgtEl>
                                        <p:attrNameLst>
                                          <p:attrName>style.visibility</p:attrName>
                                        </p:attrNameLst>
                                      </p:cBhvr>
                                      <p:to>
                                        <p:strVal val="visible"/>
                                      </p:to>
                                    </p:set>
                                    <p:animEffect transition="in" filter="dissolve">
                                      <p:cBhvr>
                                        <p:cTn id="43" dur="500"/>
                                        <p:tgtEl>
                                          <p:spTgt spid="379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8" grpId="0" autoUpdateAnimBg="0"/>
      <p:bldP spid="37904" grpId="0" autoUpdateAnimBg="0"/>
      <p:bldP spid="37910" grpId="0" autoUpdateAnimBg="0"/>
      <p:bldP spid="37912"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AutoShape 4">
            <a:hlinkClick r:id="rId3" action="ppaction://program" highlightClick="1"/>
          </p:cNvPr>
          <p:cNvSpPr>
            <a:spLocks noChangeArrowheads="1"/>
          </p:cNvSpPr>
          <p:nvPr/>
        </p:nvSpPr>
        <p:spPr bwMode="auto">
          <a:xfrm>
            <a:off x="173183" y="5767075"/>
            <a:ext cx="1042987" cy="1042987"/>
          </a:xfrm>
          <a:prstGeom prst="actionButtonMovie">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a:latin typeface="Comic Sans MS" panose="030F0702030302020204" pitchFamily="66" charset="0"/>
            </a:endParaRPr>
          </a:p>
        </p:txBody>
      </p:sp>
      <p:sp>
        <p:nvSpPr>
          <p:cNvPr id="2" name="CasellaDiTesto 1"/>
          <p:cNvSpPr txBox="1"/>
          <p:nvPr/>
        </p:nvSpPr>
        <p:spPr>
          <a:xfrm>
            <a:off x="1500615" y="6096000"/>
            <a:ext cx="787395" cy="584775"/>
          </a:xfrm>
          <a:prstGeom prst="rect">
            <a:avLst/>
          </a:prstGeom>
          <a:noFill/>
        </p:spPr>
        <p:txBody>
          <a:bodyPr wrap="none" rtlCol="0">
            <a:spAutoFit/>
          </a:bodyPr>
          <a:lstStyle/>
          <a:p>
            <a:r>
              <a:rPr lang="it-IT" dirty="0"/>
              <a:t>7.7</a:t>
            </a:r>
          </a:p>
        </p:txBody>
      </p:sp>
      <p:sp>
        <p:nvSpPr>
          <p:cNvPr id="3" name="Segnaposto contenuto 2">
            <a:extLst>
              <a:ext uri="{FF2B5EF4-FFF2-40B4-BE49-F238E27FC236}">
                <a16:creationId xmlns:a16="http://schemas.microsoft.com/office/drawing/2014/main" id="{CA4FC074-8C1D-785D-EF2D-5A36B469F98F}"/>
              </a:ext>
            </a:extLst>
          </p:cNvPr>
          <p:cNvSpPr>
            <a:spLocks noGrp="1"/>
          </p:cNvSpPr>
          <p:nvPr>
            <p:ph sz="half" idx="2"/>
          </p:nvPr>
        </p:nvSpPr>
        <p:spPr/>
        <p:txBody>
          <a:bodyPr/>
          <a:lstStyle/>
          <a:p>
            <a:endParaRPr lang="it-IT"/>
          </a:p>
        </p:txBody>
      </p:sp>
      <p:pic>
        <p:nvPicPr>
          <p:cNvPr id="2050" name="Picture 2" descr="Translation in Eukaryotes">
            <a:extLst>
              <a:ext uri="{FF2B5EF4-FFF2-40B4-BE49-F238E27FC236}">
                <a16:creationId xmlns:a16="http://schemas.microsoft.com/office/drawing/2014/main" id="{CA3C4CC8-E90E-EACA-744B-505B82C6FD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980728"/>
            <a:ext cx="8064896" cy="42340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306" name="Object 2"/>
          <p:cNvGraphicFramePr>
            <a:graphicFrameLocks noChangeAspect="1"/>
          </p:cNvGraphicFramePr>
          <p:nvPr/>
        </p:nvGraphicFramePr>
        <p:xfrm>
          <a:off x="1998663" y="639763"/>
          <a:ext cx="5451475" cy="5883275"/>
        </p:xfrm>
        <a:graphic>
          <a:graphicData uri="http://schemas.openxmlformats.org/presentationml/2006/ole">
            <mc:AlternateContent xmlns:mc="http://schemas.openxmlformats.org/markup-compatibility/2006">
              <mc:Choice xmlns:v="urn:schemas-microsoft-com:vml" Requires="v">
                <p:oleObj name="Image" r:id="rId3" imgW="5448300" imgH="5880100" progId="Photoshop.Image.5">
                  <p:embed/>
                </p:oleObj>
              </mc:Choice>
              <mc:Fallback>
                <p:oleObj name="Image" r:id="rId3" imgW="5448300" imgH="5880100" progId="Photoshop.Image.5">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8663" y="639763"/>
                        <a:ext cx="5451475" cy="588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8131" name="Object 3"/>
          <p:cNvGraphicFramePr>
            <a:graphicFrameLocks noChangeAspect="1"/>
          </p:cNvGraphicFramePr>
          <p:nvPr/>
        </p:nvGraphicFramePr>
        <p:xfrm>
          <a:off x="1852613" y="487363"/>
          <a:ext cx="5438775" cy="5883275"/>
        </p:xfrm>
        <a:graphic>
          <a:graphicData uri="http://schemas.openxmlformats.org/presentationml/2006/ole">
            <mc:AlternateContent xmlns:mc="http://schemas.openxmlformats.org/markup-compatibility/2006">
              <mc:Choice xmlns:v="urn:schemas-microsoft-com:vml" Requires="v">
                <p:oleObj name="Image" r:id="rId5" imgW="5435600" imgH="5880100" progId="Photoshop.Image.5">
                  <p:embed/>
                </p:oleObj>
              </mc:Choice>
              <mc:Fallback>
                <p:oleObj name="Image" r:id="rId5" imgW="5435600" imgH="5880100" progId="Photoshop.Image.5">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2613" y="487363"/>
                        <a:ext cx="5438775" cy="588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8308" name="Text Box 4"/>
          <p:cNvSpPr txBox="1">
            <a:spLocks noChangeArrowheads="1"/>
          </p:cNvSpPr>
          <p:nvPr/>
        </p:nvSpPr>
        <p:spPr bwMode="auto">
          <a:xfrm>
            <a:off x="228600" y="304800"/>
            <a:ext cx="1684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b="1">
                <a:latin typeface="Comic Sans MS" panose="030F0702030302020204" pitchFamily="66" charset="0"/>
              </a:rPr>
              <a:t>polisomi</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8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354" name="Object 2"/>
          <p:cNvGraphicFramePr>
            <a:graphicFrameLocks noChangeAspect="1"/>
          </p:cNvGraphicFramePr>
          <p:nvPr/>
        </p:nvGraphicFramePr>
        <p:xfrm>
          <a:off x="1897063" y="487363"/>
          <a:ext cx="5349875" cy="5883275"/>
        </p:xfrm>
        <a:graphic>
          <a:graphicData uri="http://schemas.openxmlformats.org/presentationml/2006/ole">
            <mc:AlternateContent xmlns:mc="http://schemas.openxmlformats.org/markup-compatibility/2006">
              <mc:Choice xmlns:v="urn:schemas-microsoft-com:vml" Requires="v">
                <p:oleObj name="Image" r:id="rId3" imgW="5346700" imgH="5880100" progId="Photoshop.Image.5">
                  <p:embed/>
                </p:oleObj>
              </mc:Choice>
              <mc:Fallback>
                <p:oleObj name="Image" r:id="rId3" imgW="5346700" imgH="5880100" progId="Photoshop.Image.5">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7063" y="487363"/>
                        <a:ext cx="5349875" cy="588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0355" name="Object 5"/>
          <p:cNvGraphicFramePr>
            <a:graphicFrameLocks noChangeAspect="1"/>
          </p:cNvGraphicFramePr>
          <p:nvPr/>
        </p:nvGraphicFramePr>
        <p:xfrm>
          <a:off x="1890713" y="474663"/>
          <a:ext cx="5362575" cy="5908675"/>
        </p:xfrm>
        <a:graphic>
          <a:graphicData uri="http://schemas.openxmlformats.org/presentationml/2006/ole">
            <mc:AlternateContent xmlns:mc="http://schemas.openxmlformats.org/markup-compatibility/2006">
              <mc:Choice xmlns:v="urn:schemas-microsoft-com:vml" Requires="v">
                <p:oleObj name="Image" r:id="rId5" imgW="5359400" imgH="5905500" progId="Photoshop.Image.5">
                  <p:embed/>
                </p:oleObj>
              </mc:Choice>
              <mc:Fallback>
                <p:oleObj name="Image" r:id="rId5" imgW="5359400" imgH="5905500" progId="Photoshop.Image.5">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0713" y="474663"/>
                        <a:ext cx="5362575" cy="590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0356" name="Text Box 6"/>
          <p:cNvSpPr txBox="1">
            <a:spLocks noChangeArrowheads="1"/>
          </p:cNvSpPr>
          <p:nvPr/>
        </p:nvSpPr>
        <p:spPr bwMode="auto">
          <a:xfrm>
            <a:off x="228600" y="304800"/>
            <a:ext cx="18694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b="1" dirty="0" err="1">
                <a:latin typeface="Arial" panose="020B0604020202020204" pitchFamily="34" charset="0"/>
                <a:cs typeface="Arial" panose="020B0604020202020204" pitchFamily="34" charset="0"/>
              </a:rPr>
              <a:t>polisomi</a:t>
            </a:r>
            <a:endParaRPr lang="en-US" altLang="it-IT" b="1" dirty="0">
              <a:latin typeface="Arial" panose="020B0604020202020204" pitchFamily="34" charset="0"/>
              <a:cs typeface="Arial" panose="020B0604020202020204" pitchFamily="34" charset="0"/>
            </a:endParaRPr>
          </a:p>
        </p:txBody>
      </p:sp>
    </p:spTree>
  </p:cSld>
  <p:clrMapOvr>
    <a:masterClrMapping/>
  </p:clrMapOvr>
  <p:transition advClick="0" advTm="1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755015" y="332740"/>
            <a:ext cx="7772400" cy="1143000"/>
          </a:xfrm>
        </p:spPr>
        <p:txBody>
          <a:bodyPr/>
          <a:lstStyle/>
          <a:p>
            <a:r>
              <a:rPr lang="en-US" altLang="it-IT" sz="2000" b="1">
                <a:latin typeface="Arial" panose="020B0604020202020204" pitchFamily="34" charset="0"/>
                <a:cs typeface="Arial" panose="020B0604020202020204" pitchFamily="34" charset="0"/>
              </a:rPr>
              <a:t>La diversa stabilità dei mRNA  contribuisce alla regolazione dell’espressione genica</a:t>
            </a:r>
          </a:p>
        </p:txBody>
      </p:sp>
      <p:pic>
        <p:nvPicPr>
          <p:cNvPr id="100" name="Picture 99"/>
          <p:cNvPicPr/>
          <p:nvPr/>
        </p:nvPicPr>
        <p:blipFill>
          <a:blip r:embed="rId3"/>
          <a:stretch>
            <a:fillRect/>
          </a:stretch>
        </p:blipFill>
        <p:spPr>
          <a:xfrm>
            <a:off x="4572000" y="3429000"/>
            <a:ext cx="0" cy="0"/>
          </a:xfrm>
          <a:prstGeom prst="rect">
            <a:avLst/>
          </a:prstGeom>
          <a:noFill/>
          <a:ln w="9525">
            <a:noFill/>
          </a:ln>
        </p:spPr>
      </p:pic>
      <p:pic>
        <p:nvPicPr>
          <p:cNvPr id="2" name="Content Placeholder 1"/>
          <p:cNvPicPr>
            <a:picLocks noGrp="1" noChangeAspect="1"/>
          </p:cNvPicPr>
          <p:nvPr>
            <p:ph idx="1"/>
          </p:nvPr>
        </p:nvPicPr>
        <p:blipFill>
          <a:blip r:embed="rId4"/>
          <a:stretch>
            <a:fillRect/>
          </a:stretch>
        </p:blipFill>
        <p:spPr>
          <a:xfrm>
            <a:off x="685800" y="2420620"/>
            <a:ext cx="7772400" cy="2698115"/>
          </a:xfrm>
          <a:prstGeom prst="rect">
            <a:avLst/>
          </a:prstGeom>
        </p:spPr>
      </p:pic>
      <p:sp>
        <p:nvSpPr>
          <p:cNvPr id="3" name="Down Arrow 2"/>
          <p:cNvSpPr/>
          <p:nvPr/>
        </p:nvSpPr>
        <p:spPr>
          <a:xfrm rot="10440000">
            <a:off x="2448560" y="5173980"/>
            <a:ext cx="360045" cy="720090"/>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he-IL" altLang="en-US" sz="2400" b="0" i="0" u="none" strike="noStrike" cap="none" normalizeH="0" baseline="0">
              <a:ln>
                <a:noFill/>
              </a:ln>
              <a:solidFill>
                <a:schemeClr val="tx1"/>
              </a:solidFill>
              <a:effectLst/>
              <a:latin typeface="Comic Sans MS" panose="030F0702030302020204" pitchFamily="66" charset="0"/>
            </a:endParaRPr>
          </a:p>
        </p:txBody>
      </p:sp>
      <p:sp>
        <p:nvSpPr>
          <p:cNvPr id="4" name="Down Arrow 3"/>
          <p:cNvSpPr/>
          <p:nvPr/>
        </p:nvSpPr>
        <p:spPr>
          <a:xfrm rot="10440000">
            <a:off x="4897120" y="5174615"/>
            <a:ext cx="360045" cy="720090"/>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he-IL" altLang="en-US" sz="2400" b="0" i="0" u="none" strike="noStrike" cap="none" normalizeH="0" baseline="0">
              <a:ln>
                <a:noFill/>
              </a:ln>
              <a:solidFill>
                <a:schemeClr val="tx1"/>
              </a:solidFill>
              <a:effectLst/>
              <a:latin typeface="Comic Sans MS" panose="030F0702030302020204" pitchFamily="66" charset="0"/>
            </a:endParaRPr>
          </a:p>
        </p:txBody>
      </p:sp>
      <p:sp>
        <p:nvSpPr>
          <p:cNvPr id="5" name="Down Arrow 4"/>
          <p:cNvSpPr/>
          <p:nvPr/>
        </p:nvSpPr>
        <p:spPr>
          <a:xfrm rot="10440000">
            <a:off x="7777480" y="5246370"/>
            <a:ext cx="360045" cy="720090"/>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he-IL" altLang="en-US" sz="2400" b="0" i="0" u="none" strike="noStrike" cap="none" normalizeH="0" baseline="0">
              <a:ln>
                <a:noFill/>
              </a:ln>
              <a:solidFill>
                <a:schemeClr val="tx1"/>
              </a:solidFill>
              <a:effectLst/>
              <a:latin typeface="Comic Sans MS" panose="030F0702030302020204" pitchFamily="66" charset="0"/>
            </a:endParaRPr>
          </a:p>
        </p:txBody>
      </p:sp>
      <p:pic>
        <p:nvPicPr>
          <p:cNvPr id="101" name="Picture 100"/>
          <p:cNvPicPr/>
          <p:nvPr/>
        </p:nvPicPr>
        <p:blipFill>
          <a:blip r:embed="rId5"/>
          <a:stretch>
            <a:fillRect/>
          </a:stretch>
        </p:blipFill>
        <p:spPr>
          <a:xfrm>
            <a:off x="4572000" y="3429000"/>
            <a:ext cx="0" cy="0"/>
          </a:xfrm>
          <a:prstGeom prst="rect">
            <a:avLst/>
          </a:prstGeom>
          <a:noFill/>
          <a:ln w="9525">
            <a:noFill/>
          </a:ln>
        </p:spPr>
      </p:pic>
      <p:pic>
        <p:nvPicPr>
          <p:cNvPr id="6" name="Picture 5"/>
          <p:cNvPicPr>
            <a:picLocks noChangeAspect="1"/>
          </p:cNvPicPr>
          <p:nvPr/>
        </p:nvPicPr>
        <p:blipFill>
          <a:blip r:embed="rId6"/>
          <a:stretch>
            <a:fillRect/>
          </a:stretch>
        </p:blipFill>
        <p:spPr>
          <a:xfrm>
            <a:off x="8172450" y="5157470"/>
            <a:ext cx="796290" cy="1090930"/>
          </a:xfrm>
          <a:prstGeom prst="rect">
            <a:avLst/>
          </a:prstGeom>
        </p:spPr>
      </p:pic>
      <p:sp>
        <p:nvSpPr>
          <p:cNvPr id="8" name="Rectangles 7"/>
          <p:cNvSpPr/>
          <p:nvPr/>
        </p:nvSpPr>
        <p:spPr>
          <a:xfrm>
            <a:off x="899160" y="2348865"/>
            <a:ext cx="720090" cy="360045"/>
          </a:xfrm>
          <a:prstGeom prst="rect">
            <a:avLst/>
          </a:prstGeom>
          <a:solidFill>
            <a:schemeClr val="bg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he-IL" altLang="en-US" sz="2400" b="0" i="0" u="none" strike="noStrike" cap="none" normalizeH="0" baseline="0">
              <a:ln>
                <a:noFill/>
              </a:ln>
              <a:solidFill>
                <a:schemeClr val="tx1"/>
              </a:solidFill>
              <a:effectLst/>
              <a:latin typeface="Comic Sans MS" panose="030F0702030302020204" pitchFamily="66" charset="0"/>
            </a:endParaRPr>
          </a:p>
        </p:txBody>
      </p:sp>
      <p:sp>
        <p:nvSpPr>
          <p:cNvPr id="9" name="Rectangles 8"/>
          <p:cNvSpPr/>
          <p:nvPr/>
        </p:nvSpPr>
        <p:spPr>
          <a:xfrm>
            <a:off x="3203575" y="2348865"/>
            <a:ext cx="960120" cy="320040"/>
          </a:xfrm>
          <a:prstGeom prst="rect">
            <a:avLst/>
          </a:prstGeom>
          <a:solidFill>
            <a:schemeClr val="bg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he-IL" altLang="en-US" sz="2400" b="0" i="0" u="none" strike="noStrike" cap="none" normalizeH="0" baseline="0">
              <a:ln>
                <a:noFill/>
              </a:ln>
              <a:solidFill>
                <a:schemeClr val="tx1"/>
              </a:solidFill>
              <a:effectLst/>
              <a:latin typeface="Comic Sans MS" panose="030F0702030302020204" pitchFamily="66" charset="0"/>
            </a:endParaRPr>
          </a:p>
        </p:txBody>
      </p:sp>
      <p:sp>
        <p:nvSpPr>
          <p:cNvPr id="10" name="Rectangles 9"/>
          <p:cNvSpPr/>
          <p:nvPr/>
        </p:nvSpPr>
        <p:spPr>
          <a:xfrm>
            <a:off x="6155690" y="2348865"/>
            <a:ext cx="960120" cy="320040"/>
          </a:xfrm>
          <a:prstGeom prst="rect">
            <a:avLst/>
          </a:prstGeom>
          <a:solidFill>
            <a:schemeClr val="bg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he-IL" altLang="en-US" sz="2400" b="0" i="0" u="none" strike="noStrike" cap="none" normalizeH="0" baseline="0">
              <a:ln>
                <a:noFill/>
              </a:ln>
              <a:solidFill>
                <a:schemeClr val="tx1"/>
              </a:solidFill>
              <a:effectLst/>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3" presetClass="exit" presetSubtype="10" fill="hold" grpId="0" nodeType="withEffect">
                                  <p:stCondLst>
                                    <p:cond delay="0"/>
                                  </p:stCondLst>
                                  <p:childTnLst>
                                    <p:animEffect transition="out" filter="blinds(horizontal)">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02" name="Object 2"/>
          <p:cNvGraphicFramePr>
            <a:graphicFrameLocks noChangeAspect="1"/>
          </p:cNvGraphicFramePr>
          <p:nvPr/>
        </p:nvGraphicFramePr>
        <p:xfrm>
          <a:off x="1871663" y="474663"/>
          <a:ext cx="5400675" cy="5908675"/>
        </p:xfrm>
        <a:graphic>
          <a:graphicData uri="http://schemas.openxmlformats.org/presentationml/2006/ole">
            <mc:AlternateContent xmlns:mc="http://schemas.openxmlformats.org/markup-compatibility/2006">
              <mc:Choice xmlns:v="urn:schemas-microsoft-com:vml" Requires="v">
                <p:oleObj name="Image" r:id="rId3" imgW="5397500" imgH="5905500" progId="Photoshop.Image.5">
                  <p:embed/>
                </p:oleObj>
              </mc:Choice>
              <mc:Fallback>
                <p:oleObj name="Image" r:id="rId3" imgW="5397500" imgH="5905500" progId="Photoshop.Image.5">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1663" y="474663"/>
                        <a:ext cx="5400675" cy="590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03" name="Object 3"/>
          <p:cNvGraphicFramePr>
            <a:graphicFrameLocks noChangeAspect="1"/>
          </p:cNvGraphicFramePr>
          <p:nvPr/>
        </p:nvGraphicFramePr>
        <p:xfrm>
          <a:off x="1897063" y="487363"/>
          <a:ext cx="5349875" cy="5883275"/>
        </p:xfrm>
        <a:graphic>
          <a:graphicData uri="http://schemas.openxmlformats.org/presentationml/2006/ole">
            <mc:AlternateContent xmlns:mc="http://schemas.openxmlformats.org/markup-compatibility/2006">
              <mc:Choice xmlns:v="urn:schemas-microsoft-com:vml" Requires="v">
                <p:oleObj name="Image" r:id="rId5" imgW="5346700" imgH="5880100" progId="Photoshop.Image.5">
                  <p:embed/>
                </p:oleObj>
              </mc:Choice>
              <mc:Fallback>
                <p:oleObj name="Image" r:id="rId5" imgW="5346700" imgH="5880100" progId="Photoshop.Image.5">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7063" y="487363"/>
                        <a:ext cx="5349875" cy="588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04" name="Text Box 4"/>
          <p:cNvSpPr txBox="1">
            <a:spLocks noChangeArrowheads="1"/>
          </p:cNvSpPr>
          <p:nvPr/>
        </p:nvSpPr>
        <p:spPr bwMode="auto">
          <a:xfrm>
            <a:off x="228600" y="304800"/>
            <a:ext cx="18694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b="1" dirty="0" err="1">
                <a:latin typeface="Arial" panose="020B0604020202020204" pitchFamily="34" charset="0"/>
                <a:cs typeface="Arial" panose="020B0604020202020204" pitchFamily="34" charset="0"/>
              </a:rPr>
              <a:t>polisomi</a:t>
            </a:r>
            <a:endParaRPr lang="en-US" altLang="it-IT" b="1" dirty="0">
              <a:latin typeface="Arial" panose="020B0604020202020204" pitchFamily="34" charset="0"/>
              <a:cs typeface="Arial" panose="020B0604020202020204" pitchFamily="34" charset="0"/>
            </a:endParaRPr>
          </a:p>
        </p:txBody>
      </p:sp>
    </p:spTree>
  </p:cSld>
  <p:clrMapOvr>
    <a:masterClrMapping/>
  </p:clrMapOvr>
  <p:transition advClick="0" advTm="100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4450" name="Object 4"/>
          <p:cNvGraphicFramePr>
            <a:graphicFrameLocks noChangeAspect="1"/>
          </p:cNvGraphicFramePr>
          <p:nvPr/>
        </p:nvGraphicFramePr>
        <p:xfrm>
          <a:off x="2049463" y="639763"/>
          <a:ext cx="5349875" cy="5883275"/>
        </p:xfrm>
        <a:graphic>
          <a:graphicData uri="http://schemas.openxmlformats.org/presentationml/2006/ole">
            <mc:AlternateContent xmlns:mc="http://schemas.openxmlformats.org/markup-compatibility/2006">
              <mc:Choice xmlns:v="urn:schemas-microsoft-com:vml" Requires="v">
                <p:oleObj name="Image" r:id="rId3" imgW="5346700" imgH="5880100" progId="Photoshop.Image.5">
                  <p:embed/>
                </p:oleObj>
              </mc:Choice>
              <mc:Fallback>
                <p:oleObj name="Image" r:id="rId3" imgW="5346700" imgH="5880100" progId="Photoshop.Image.5">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9463" y="639763"/>
                        <a:ext cx="5349875" cy="588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4451" name="Object 5"/>
          <p:cNvGraphicFramePr>
            <a:graphicFrameLocks noChangeAspect="1"/>
          </p:cNvGraphicFramePr>
          <p:nvPr/>
        </p:nvGraphicFramePr>
        <p:xfrm>
          <a:off x="2054225" y="474663"/>
          <a:ext cx="5337175" cy="5908675"/>
        </p:xfrm>
        <a:graphic>
          <a:graphicData uri="http://schemas.openxmlformats.org/presentationml/2006/ole">
            <mc:AlternateContent xmlns:mc="http://schemas.openxmlformats.org/markup-compatibility/2006">
              <mc:Choice xmlns:v="urn:schemas-microsoft-com:vml" Requires="v">
                <p:oleObj name="Image" r:id="rId5" imgW="5334000" imgH="5905500" progId="Photoshop.Image.5">
                  <p:embed/>
                </p:oleObj>
              </mc:Choice>
              <mc:Fallback>
                <p:oleObj name="Image" r:id="rId5" imgW="5334000" imgH="5905500" progId="Photoshop.Image.5">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4225" y="474663"/>
                        <a:ext cx="5337175" cy="590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 Box 4">
            <a:extLst>
              <a:ext uri="{FF2B5EF4-FFF2-40B4-BE49-F238E27FC236}">
                <a16:creationId xmlns:a16="http://schemas.microsoft.com/office/drawing/2014/main" id="{ABCF3E04-77CC-C9A8-8A13-EB8C25698858}"/>
              </a:ext>
            </a:extLst>
          </p:cNvPr>
          <p:cNvSpPr txBox="1">
            <a:spLocks noChangeArrowheads="1"/>
          </p:cNvSpPr>
          <p:nvPr/>
        </p:nvSpPr>
        <p:spPr bwMode="auto">
          <a:xfrm>
            <a:off x="228600" y="304800"/>
            <a:ext cx="18694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b="1" dirty="0" err="1">
                <a:latin typeface="Arial" panose="020B0604020202020204" pitchFamily="34" charset="0"/>
                <a:cs typeface="Arial" panose="020B0604020202020204" pitchFamily="34" charset="0"/>
              </a:rPr>
              <a:t>polisomi</a:t>
            </a:r>
            <a:endParaRPr lang="en-US" altLang="it-IT" b="1" dirty="0">
              <a:latin typeface="Arial" panose="020B0604020202020204" pitchFamily="34" charset="0"/>
              <a:cs typeface="Arial" panose="020B0604020202020204" pitchFamily="34" charset="0"/>
            </a:endParaRPr>
          </a:p>
        </p:txBody>
      </p:sp>
    </p:spTree>
  </p:cSld>
  <p:clrMapOvr>
    <a:masterClrMapping/>
  </p:clrMapOvr>
  <p:transition advClick="0" advTm="100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9" name="Picture 17" descr="f06075_ISBN88-08-07891-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31" y="755934"/>
            <a:ext cx="8135938"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4">
            <a:extLst>
              <a:ext uri="{FF2B5EF4-FFF2-40B4-BE49-F238E27FC236}">
                <a16:creationId xmlns:a16="http://schemas.microsoft.com/office/drawing/2014/main" id="{3A8AB167-6E89-AC94-C858-97CB57FBFA5F}"/>
              </a:ext>
            </a:extLst>
          </p:cNvPr>
          <p:cNvSpPr txBox="1">
            <a:spLocks noChangeArrowheads="1"/>
          </p:cNvSpPr>
          <p:nvPr/>
        </p:nvSpPr>
        <p:spPr bwMode="auto">
          <a:xfrm>
            <a:off x="7092280" y="171159"/>
            <a:ext cx="18694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b="1" dirty="0" err="1">
                <a:latin typeface="Arial" panose="020B0604020202020204" pitchFamily="34" charset="0"/>
                <a:cs typeface="Arial" panose="020B0604020202020204" pitchFamily="34" charset="0"/>
              </a:rPr>
              <a:t>polisomi</a:t>
            </a:r>
            <a:endParaRPr lang="en-US" altLang="it-IT" b="1" dirty="0">
              <a:latin typeface="Arial" panose="020B0604020202020204" pitchFamily="34" charset="0"/>
              <a:cs typeface="Arial" panose="020B0604020202020204" pitchFamily="34"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n-US" altLang="it-IT"/>
              <a:t>07_34_stop codon.jpg</a:t>
            </a:r>
          </a:p>
        </p:txBody>
      </p:sp>
      <p:pic>
        <p:nvPicPr>
          <p:cNvPr id="1085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738"/>
            <a:ext cx="9144000" cy="679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738"/>
            <a:ext cx="9144000" cy="679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Text Box 5"/>
          <p:cNvSpPr txBox="1">
            <a:spLocks noChangeArrowheads="1"/>
          </p:cNvSpPr>
          <p:nvPr/>
        </p:nvSpPr>
        <p:spPr bwMode="auto">
          <a:xfrm>
            <a:off x="0" y="2133600"/>
            <a:ext cx="2763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a:latin typeface="Comic Sans MS" panose="030F0702030302020204" pitchFamily="66" charset="0"/>
              </a:rPr>
              <a:t>Molecular mimicry</a:t>
            </a:r>
          </a:p>
        </p:txBody>
      </p:sp>
      <p:sp>
        <p:nvSpPr>
          <p:cNvPr id="108550" name="Text Box 6"/>
          <p:cNvSpPr txBox="1">
            <a:spLocks noChangeArrowheads="1"/>
          </p:cNvSpPr>
          <p:nvPr/>
        </p:nvSpPr>
        <p:spPr bwMode="auto">
          <a:xfrm>
            <a:off x="3419475" y="163513"/>
            <a:ext cx="1914525" cy="457200"/>
          </a:xfrm>
          <a:prstGeom prst="rect">
            <a:avLst/>
          </a:prstGeom>
          <a:solidFill>
            <a:srgbClr val="FF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he-IL" sz="2400" b="1">
                <a:latin typeface="Comic Sans MS" panose="030F0702030302020204" pitchFamily="66" charset="0"/>
              </a:rPr>
              <a:t>Termination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4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4393096" y="244115"/>
            <a:ext cx="3526160" cy="417240"/>
          </a:xfrm>
        </p:spPr>
        <p:txBody>
          <a:bodyPr/>
          <a:lstStyle/>
          <a:p>
            <a:r>
              <a:rPr lang="en-US" altLang="it-IT" sz="2600" b="1" dirty="0">
                <a:latin typeface="Arial" panose="020B0604020202020204" pitchFamily="34" charset="0"/>
                <a:cs typeface="Arial" panose="020B0604020202020204" pitchFamily="34" charset="0"/>
              </a:rPr>
              <a:t>Termination</a:t>
            </a:r>
          </a:p>
        </p:txBody>
      </p:sp>
      <p:sp>
        <p:nvSpPr>
          <p:cNvPr id="112644" name="Rectangle 6"/>
          <p:cNvSpPr>
            <a:spLocks noGrp="1" noChangeArrowheads="1"/>
          </p:cNvSpPr>
          <p:nvPr>
            <p:ph type="body" idx="1"/>
          </p:nvPr>
        </p:nvSpPr>
        <p:spPr>
          <a:xfrm>
            <a:off x="107504" y="476672"/>
            <a:ext cx="4175628" cy="6175096"/>
          </a:xfrm>
        </p:spPr>
        <p:txBody>
          <a:bodyPr/>
          <a:lstStyle/>
          <a:p>
            <a:pPr>
              <a:lnSpc>
                <a:spcPct val="90000"/>
              </a:lnSpc>
            </a:pPr>
            <a:r>
              <a:rPr lang="en-US" altLang="it-IT" sz="2000" dirty="0">
                <a:latin typeface="Arial Narrow" panose="020B0606020202030204" pitchFamily="34" charset="0"/>
              </a:rPr>
              <a:t>Termination codon required.  UAA, UGA, UAG. </a:t>
            </a:r>
            <a:r>
              <a:rPr lang="en-US" altLang="it-IT" sz="2000" b="1" dirty="0">
                <a:latin typeface="Arial Narrow" panose="020B0606020202030204" pitchFamily="34" charset="0"/>
              </a:rPr>
              <a:t>No </a:t>
            </a:r>
            <a:r>
              <a:rPr lang="en-US" altLang="it-IT" sz="2000" b="1" dirty="0" err="1">
                <a:latin typeface="Arial Narrow" panose="020B0606020202030204" pitchFamily="34" charset="0"/>
              </a:rPr>
              <a:t>tRNAs</a:t>
            </a:r>
            <a:r>
              <a:rPr lang="en-US" altLang="it-IT" sz="2000" b="1" dirty="0">
                <a:latin typeface="Arial Narrow" panose="020B0606020202030204" pitchFamily="34" charset="0"/>
              </a:rPr>
              <a:t> for these codons</a:t>
            </a:r>
            <a:r>
              <a:rPr lang="en-US" altLang="it-IT" sz="2000" dirty="0">
                <a:latin typeface="Arial Narrow" panose="020B0606020202030204" pitchFamily="34" charset="0"/>
              </a:rPr>
              <a:t>.</a:t>
            </a:r>
          </a:p>
          <a:p>
            <a:pPr>
              <a:lnSpc>
                <a:spcPct val="90000"/>
              </a:lnSpc>
            </a:pPr>
            <a:endParaRPr lang="en-US" altLang="it-IT" sz="2000" dirty="0">
              <a:latin typeface="Arial Narrow" panose="020B0606020202030204" pitchFamily="34" charset="0"/>
            </a:endParaRPr>
          </a:p>
          <a:p>
            <a:pPr>
              <a:lnSpc>
                <a:spcPct val="90000"/>
              </a:lnSpc>
            </a:pPr>
            <a:r>
              <a:rPr lang="en-US" altLang="it-IT" sz="2000" dirty="0">
                <a:latin typeface="Arial Narrow" panose="020B0606020202030204" pitchFamily="34" charset="0"/>
              </a:rPr>
              <a:t>Recognized by Release Factors: </a:t>
            </a:r>
            <a:r>
              <a:rPr lang="en-US" altLang="it-IT" sz="2000" b="1" dirty="0">
                <a:latin typeface="Arial Narrow" panose="020B0606020202030204" pitchFamily="34" charset="0"/>
              </a:rPr>
              <a:t>RF-1</a:t>
            </a:r>
            <a:r>
              <a:rPr lang="en-US" altLang="it-IT" sz="2000" dirty="0">
                <a:latin typeface="Arial Narrow" panose="020B0606020202030204" pitchFamily="34" charset="0"/>
              </a:rPr>
              <a:t> (UAA, UAG; </a:t>
            </a:r>
            <a:r>
              <a:rPr lang="en-US" altLang="it-IT" sz="2000" b="1" dirty="0">
                <a:latin typeface="Arial Narrow" panose="020B0606020202030204" pitchFamily="34" charset="0"/>
              </a:rPr>
              <a:t>RF-2 </a:t>
            </a:r>
            <a:r>
              <a:rPr lang="en-US" altLang="it-IT" sz="2000" dirty="0">
                <a:latin typeface="Arial Narrow" panose="020B0606020202030204" pitchFamily="34" charset="0"/>
              </a:rPr>
              <a:t>(UAA, UGA).</a:t>
            </a:r>
          </a:p>
          <a:p>
            <a:pPr>
              <a:lnSpc>
                <a:spcPct val="90000"/>
              </a:lnSpc>
            </a:pPr>
            <a:endParaRPr lang="en-US" altLang="it-IT" sz="2000" dirty="0">
              <a:latin typeface="Arial Narrow" panose="020B0606020202030204" pitchFamily="34" charset="0"/>
            </a:endParaRPr>
          </a:p>
          <a:p>
            <a:pPr>
              <a:lnSpc>
                <a:spcPct val="90000"/>
              </a:lnSpc>
            </a:pPr>
            <a:r>
              <a:rPr lang="en-US" altLang="it-IT" sz="2000" b="1" dirty="0">
                <a:latin typeface="Arial Narrow" panose="020B0606020202030204" pitchFamily="34" charset="0"/>
              </a:rPr>
              <a:t>RF-3</a:t>
            </a:r>
            <a:r>
              <a:rPr lang="en-US" altLang="it-IT" sz="2000" dirty="0">
                <a:latin typeface="Arial Narrow" panose="020B0606020202030204" pitchFamily="34" charset="0"/>
              </a:rPr>
              <a:t> increases RF-1 &amp; RF-2 binding. </a:t>
            </a:r>
          </a:p>
          <a:p>
            <a:pPr lvl="1">
              <a:lnSpc>
                <a:spcPct val="90000"/>
              </a:lnSpc>
            </a:pPr>
            <a:r>
              <a:rPr lang="en-US" altLang="it-IT" sz="2000" dirty="0">
                <a:latin typeface="Arial Narrow" panose="020B0606020202030204" pitchFamily="34" charset="0"/>
              </a:rPr>
              <a:t>[</a:t>
            </a:r>
            <a:r>
              <a:rPr lang="en-US" altLang="it-IT" sz="2000" dirty="0" err="1">
                <a:latin typeface="Arial Narrow" panose="020B0606020202030204" pitchFamily="34" charset="0"/>
              </a:rPr>
              <a:t>Eucaryotes</a:t>
            </a:r>
            <a:r>
              <a:rPr lang="en-US" altLang="it-IT" sz="2000" dirty="0">
                <a:latin typeface="Arial Narrow" panose="020B0606020202030204" pitchFamily="34" charset="0"/>
              </a:rPr>
              <a:t>: </a:t>
            </a:r>
            <a:r>
              <a:rPr lang="en-US" altLang="it-IT" sz="2000" dirty="0" err="1">
                <a:latin typeface="Arial Narrow" panose="020B0606020202030204" pitchFamily="34" charset="0"/>
              </a:rPr>
              <a:t>eRF</a:t>
            </a:r>
            <a:r>
              <a:rPr lang="en-US" altLang="it-IT" sz="2000" dirty="0">
                <a:latin typeface="Arial Narrow" panose="020B0606020202030204" pitchFamily="34" charset="0"/>
              </a:rPr>
              <a:t> = RF-1 &amp; RF-2]</a:t>
            </a:r>
          </a:p>
          <a:p>
            <a:pPr lvl="1">
              <a:lnSpc>
                <a:spcPct val="90000"/>
              </a:lnSpc>
            </a:pPr>
            <a:endParaRPr lang="en-US" altLang="it-IT" sz="2000" dirty="0">
              <a:latin typeface="Arial Narrow" panose="020B0606020202030204" pitchFamily="34" charset="0"/>
            </a:endParaRPr>
          </a:p>
          <a:p>
            <a:pPr>
              <a:lnSpc>
                <a:spcPct val="90000"/>
              </a:lnSpc>
            </a:pPr>
            <a:r>
              <a:rPr lang="en-US" altLang="it-IT" sz="2000" b="1" dirty="0">
                <a:latin typeface="Arial Narrow" panose="020B0606020202030204" pitchFamily="34" charset="0"/>
              </a:rPr>
              <a:t>RF binding causes ribosome</a:t>
            </a:r>
            <a:br>
              <a:rPr lang="en-US" altLang="it-IT" sz="2000" b="1" dirty="0">
                <a:latin typeface="Arial Narrow" panose="020B0606020202030204" pitchFamily="34" charset="0"/>
              </a:rPr>
            </a:br>
            <a:r>
              <a:rPr lang="en-US" altLang="it-IT" sz="2000" b="1" dirty="0">
                <a:latin typeface="Arial Narrow" panose="020B0606020202030204" pitchFamily="34" charset="0"/>
              </a:rPr>
              <a:t>/ribozyme to transfer </a:t>
            </a:r>
            <a:br>
              <a:rPr lang="en-US" altLang="it-IT" sz="2000" b="1" dirty="0">
                <a:latin typeface="Arial Narrow" panose="020B0606020202030204" pitchFamily="34" charset="0"/>
              </a:rPr>
            </a:br>
            <a:r>
              <a:rPr lang="en-US" altLang="it-IT" sz="2000" b="1" dirty="0">
                <a:latin typeface="Arial Narrow" panose="020B0606020202030204" pitchFamily="34" charset="0"/>
              </a:rPr>
              <a:t>peptide group to H</a:t>
            </a:r>
            <a:r>
              <a:rPr lang="en-US" altLang="it-IT" sz="2000" b="1" baseline="-25000" dirty="0">
                <a:latin typeface="Arial Narrow" panose="020B0606020202030204" pitchFamily="34" charset="0"/>
              </a:rPr>
              <a:t>2</a:t>
            </a:r>
            <a:r>
              <a:rPr lang="en-US" altLang="it-IT" sz="2000" b="1" dirty="0">
                <a:latin typeface="Arial Narrow" panose="020B0606020202030204" pitchFamily="34" charset="0"/>
              </a:rPr>
              <a:t>O. </a:t>
            </a:r>
            <a:br>
              <a:rPr lang="en-US" altLang="it-IT" sz="2000" b="1" dirty="0">
                <a:latin typeface="Arial Narrow" panose="020B0606020202030204" pitchFamily="34" charset="0"/>
              </a:rPr>
            </a:br>
            <a:r>
              <a:rPr lang="en-US" altLang="it-IT" sz="2000" b="1" dirty="0">
                <a:latin typeface="Arial Narrow" panose="020B0606020202030204" pitchFamily="34" charset="0"/>
              </a:rPr>
              <a:t>Creates COO- terminus </a:t>
            </a:r>
          </a:p>
          <a:p>
            <a:pPr>
              <a:lnSpc>
                <a:spcPct val="90000"/>
              </a:lnSpc>
            </a:pPr>
            <a:endParaRPr lang="en-US" altLang="it-IT" sz="2000" dirty="0">
              <a:latin typeface="Arial Narrow" panose="020B0606020202030204" pitchFamily="34" charset="0"/>
            </a:endParaRPr>
          </a:p>
          <a:p>
            <a:pPr>
              <a:lnSpc>
                <a:spcPct val="90000"/>
              </a:lnSpc>
            </a:pPr>
            <a:r>
              <a:rPr lang="en-US" altLang="it-IT" sz="2000" dirty="0">
                <a:latin typeface="Arial Narrow" panose="020B0606020202030204" pitchFamily="34" charset="0"/>
              </a:rPr>
              <a:t>Release of RFs coupled </a:t>
            </a:r>
            <a:br>
              <a:rPr lang="en-US" altLang="it-IT" sz="2000" dirty="0">
                <a:latin typeface="Arial Narrow" panose="020B0606020202030204" pitchFamily="34" charset="0"/>
              </a:rPr>
            </a:br>
            <a:r>
              <a:rPr lang="en-US" altLang="it-IT" sz="2000" dirty="0">
                <a:latin typeface="Arial Narrow" panose="020B0606020202030204" pitchFamily="34" charset="0"/>
              </a:rPr>
              <a:t>to GTP hydrolysis</a:t>
            </a:r>
          </a:p>
          <a:p>
            <a:pPr>
              <a:lnSpc>
                <a:spcPct val="90000"/>
              </a:lnSpc>
            </a:pPr>
            <a:endParaRPr lang="en-US" altLang="it-IT" sz="2000" dirty="0">
              <a:latin typeface="Arial Narrow" panose="020B0606020202030204" pitchFamily="34" charset="0"/>
            </a:endParaRPr>
          </a:p>
          <a:p>
            <a:pPr>
              <a:lnSpc>
                <a:spcPct val="90000"/>
              </a:lnSpc>
            </a:pPr>
            <a:r>
              <a:rPr lang="en-US" altLang="it-IT" sz="2000" dirty="0">
                <a:latin typeface="Arial Narrow" panose="020B0606020202030204" pitchFamily="34" charset="0"/>
              </a:rPr>
              <a:t>Release of mRNA</a:t>
            </a:r>
            <a:endParaRPr lang="en-US" altLang="it-IT" sz="2000" b="1" dirty="0">
              <a:latin typeface="Arial Narrow" panose="020B0606020202030204" pitchFamily="34" charset="0"/>
            </a:endParaRPr>
          </a:p>
        </p:txBody>
      </p:sp>
      <p:sp>
        <p:nvSpPr>
          <p:cNvPr id="112645" name="Text Box 7"/>
          <p:cNvSpPr txBox="1">
            <a:spLocks noChangeArrowheads="1"/>
          </p:cNvSpPr>
          <p:nvPr/>
        </p:nvSpPr>
        <p:spPr bwMode="auto">
          <a:xfrm>
            <a:off x="6156176" y="5943600"/>
            <a:ext cx="19014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dirty="0">
                <a:latin typeface="Arial Narrow" panose="020B0606020202030204" pitchFamily="34" charset="0"/>
              </a:rPr>
              <a:t>Release Factor</a:t>
            </a:r>
          </a:p>
        </p:txBody>
      </p:sp>
      <p:pic>
        <p:nvPicPr>
          <p:cNvPr id="2" name="Picture 2">
            <a:extLst>
              <a:ext uri="{FF2B5EF4-FFF2-40B4-BE49-F238E27FC236}">
                <a16:creationId xmlns:a16="http://schemas.microsoft.com/office/drawing/2014/main" id="{78E86088-C0FE-98AA-0262-002D5B0C3C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268760"/>
            <a:ext cx="4175628" cy="40987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07751" y="0"/>
            <a:ext cx="7532465" cy="976536"/>
          </a:xfrm>
        </p:spPr>
        <p:txBody>
          <a:bodyPr/>
          <a:lstStyle/>
          <a:p>
            <a:r>
              <a:rPr lang="en-US" altLang="it-IT" sz="3200" b="1" dirty="0">
                <a:latin typeface="Arial Narrow" panose="020B0606020202030204" pitchFamily="34" charset="0"/>
              </a:rPr>
              <a:t>Termination</a:t>
            </a:r>
          </a:p>
        </p:txBody>
      </p:sp>
      <p:pic>
        <p:nvPicPr>
          <p:cNvPr id="107522" name="Picture 2" descr="Termination of translation rea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653" y="764704"/>
            <a:ext cx="7554416" cy="5949103"/>
          </a:xfrm>
          <a:prstGeom prst="rect">
            <a:avLst/>
          </a:prstGeom>
          <a:noFill/>
          <a:extLst>
            <a:ext uri="{909E8E84-426E-40DD-AFC4-6F175D3DCCD1}">
              <a14:hiddenFill xmlns:a14="http://schemas.microsoft.com/office/drawing/2010/main">
                <a:solidFill>
                  <a:srgbClr val="FFFFFF"/>
                </a:solidFill>
              </a14:hiddenFill>
            </a:ext>
          </a:extLst>
        </p:spPr>
      </p:pic>
      <p:sp>
        <p:nvSpPr>
          <p:cNvPr id="110597" name="AutoShape 9">
            <a:hlinkClick r:id="rId4" action="ppaction://program" highlightClick="1"/>
          </p:cNvPr>
          <p:cNvSpPr>
            <a:spLocks noChangeArrowheads="1"/>
          </p:cNvSpPr>
          <p:nvPr/>
        </p:nvSpPr>
        <p:spPr bwMode="auto">
          <a:xfrm>
            <a:off x="179512" y="5936849"/>
            <a:ext cx="1367482" cy="776958"/>
          </a:xfrm>
          <a:prstGeom prst="actionButtonMovie">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dirty="0">
              <a:latin typeface="Comic Sans MS" panose="030F0702030302020204" pitchFamily="66" charset="0"/>
            </a:endParaRPr>
          </a:p>
        </p:txBody>
      </p:sp>
      <p:sp>
        <p:nvSpPr>
          <p:cNvPr id="2" name="CasellaDiTesto 1"/>
          <p:cNvSpPr txBox="1"/>
          <p:nvPr/>
        </p:nvSpPr>
        <p:spPr>
          <a:xfrm>
            <a:off x="1573363" y="6088631"/>
            <a:ext cx="787395" cy="584775"/>
          </a:xfrm>
          <a:prstGeom prst="rect">
            <a:avLst/>
          </a:prstGeom>
          <a:noFill/>
        </p:spPr>
        <p:txBody>
          <a:bodyPr wrap="none" rtlCol="0">
            <a:spAutoFit/>
          </a:bodyPr>
          <a:lstStyle/>
          <a:p>
            <a:r>
              <a:rPr lang="it-IT" dirty="0"/>
              <a:t>7.5</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Immagine 3"/>
          <p:cNvPicPr>
            <a:picLocks noChangeAspect="1"/>
          </p:cNvPicPr>
          <p:nvPr/>
        </p:nvPicPr>
        <p:blipFill rotWithShape="1">
          <a:blip r:embed="rId2"/>
          <a:srcRect l="24800" t="24801" r="27163" b="41599"/>
          <a:stretch>
            <a:fillRect/>
          </a:stretch>
        </p:blipFill>
        <p:spPr>
          <a:xfrm>
            <a:off x="891702" y="476672"/>
            <a:ext cx="7360596" cy="2895972"/>
          </a:xfrm>
          <a:prstGeom prst="rect">
            <a:avLst/>
          </a:prstGeom>
        </p:spPr>
      </p:pic>
      <p:sp>
        <p:nvSpPr>
          <p:cNvPr id="6" name="CasellaDiTesto 5"/>
          <p:cNvSpPr txBox="1"/>
          <p:nvPr/>
        </p:nvSpPr>
        <p:spPr>
          <a:xfrm>
            <a:off x="467544" y="4005064"/>
            <a:ext cx="8208912" cy="1631216"/>
          </a:xfrm>
          <a:prstGeom prst="rect">
            <a:avLst/>
          </a:prstGeom>
          <a:noFill/>
        </p:spPr>
        <p:txBody>
          <a:bodyPr wrap="square">
            <a:spAutoFit/>
          </a:bodyPr>
          <a:lstStyle/>
          <a:p>
            <a:r>
              <a:rPr lang="en-US" sz="2000" b="0" i="0" dirty="0">
                <a:solidFill>
                  <a:srgbClr val="2E2E2E"/>
                </a:solidFill>
                <a:effectLst/>
                <a:latin typeface="NexusSerif"/>
              </a:rPr>
              <a:t>Assuming that the synchronization period of length 3 in DNA or RNA is violated during the transcription or translation processes</a:t>
            </a:r>
            <a:r>
              <a:rPr lang="en-US" sz="2000" b="1" i="0" dirty="0">
                <a:solidFill>
                  <a:srgbClr val="2E2E2E"/>
                </a:solidFill>
                <a:effectLst/>
                <a:latin typeface="NexusSerif"/>
              </a:rPr>
              <a:t>, the probability of reading a frameshifted stop codon is higher than if the code would have only one stop codon</a:t>
            </a:r>
            <a:r>
              <a:rPr lang="en-US" sz="2000" b="0" i="0" dirty="0">
                <a:solidFill>
                  <a:srgbClr val="2E2E2E"/>
                </a:solidFill>
                <a:effectLst/>
                <a:latin typeface="NexusSerif"/>
              </a:rPr>
              <a:t>. Consequently, the synthesis of RNA or proteins will soon terminate.</a:t>
            </a:r>
            <a:endParaRPr lang="it-IT"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225425" y="4116705"/>
            <a:ext cx="7858760" cy="982980"/>
          </a:xfrm>
        </p:spPr>
        <p:txBody>
          <a:bodyPr/>
          <a:lstStyle/>
          <a:p>
            <a:pPr>
              <a:defRPr/>
            </a:pPr>
            <a:r>
              <a:rPr lang="en-US" sz="1800" dirty="0">
                <a:effectLst>
                  <a:outerShdw blurRad="38100" dist="38100" dir="2700000" algn="tl">
                    <a:srgbClr val="C0C0C0"/>
                  </a:outerShdw>
                </a:effectLst>
                <a:latin typeface="Arial" panose="020B0604020202020204" pitchFamily="34" charset="0"/>
                <a:cs typeface="Arial" panose="020B0604020202020204" pitchFamily="34" charset="0"/>
              </a:rPr>
              <a:t>Il </a:t>
            </a:r>
            <a:r>
              <a:rPr lang="en-US" sz="1800" dirty="0" err="1">
                <a:effectLst>
                  <a:outerShdw blurRad="38100" dist="38100" dir="2700000" algn="tl">
                    <a:srgbClr val="C0C0C0"/>
                  </a:outerShdw>
                </a:effectLst>
                <a:latin typeface="Arial" panose="020B0604020202020204" pitchFamily="34" charset="0"/>
                <a:cs typeface="Arial" panose="020B0604020202020204" pitchFamily="34" charset="0"/>
              </a:rPr>
              <a:t>destino</a:t>
            </a:r>
            <a:r>
              <a:rPr lang="en-US" sz="1800" dirty="0">
                <a:effectLst>
                  <a:outerShdw blurRad="38100" dist="38100" dir="2700000" algn="tl">
                    <a:srgbClr val="C0C0C0"/>
                  </a:outerShdw>
                </a:effectLst>
                <a:latin typeface="Arial" panose="020B0604020202020204" pitchFamily="34" charset="0"/>
                <a:cs typeface="Arial" panose="020B0604020202020204" pitchFamily="34" charset="0"/>
              </a:rPr>
              <a:t> di un mRNA </a:t>
            </a:r>
            <a:r>
              <a:rPr lang="en-US" sz="1800" dirty="0" err="1">
                <a:effectLst>
                  <a:outerShdw blurRad="38100" dist="38100" dir="2700000" algn="tl">
                    <a:srgbClr val="C0C0C0"/>
                  </a:outerShdw>
                </a:effectLst>
                <a:latin typeface="Arial" panose="020B0604020202020204" pitchFamily="34" charset="0"/>
                <a:cs typeface="Arial" panose="020B0604020202020204" pitchFamily="34" charset="0"/>
              </a:rPr>
              <a:t>che</a:t>
            </a:r>
            <a:r>
              <a:rPr lang="en-US" sz="1800" dirty="0">
                <a:effectLst>
                  <a:outerShdw blurRad="38100" dist="38100" dir="2700000" algn="tl">
                    <a:srgbClr val="C0C0C0"/>
                  </a:outerShdw>
                </a:effectLst>
                <a:latin typeface="Arial" panose="020B0604020202020204" pitchFamily="34" charset="0"/>
                <a:cs typeface="Arial" panose="020B0604020202020204" pitchFamily="34" charset="0"/>
              </a:rPr>
              <a:t> </a:t>
            </a:r>
            <a:r>
              <a:rPr lang="en-US" sz="1800" dirty="0" err="1">
                <a:effectLst>
                  <a:outerShdw blurRad="38100" dist="38100" dir="2700000" algn="tl">
                    <a:srgbClr val="C0C0C0"/>
                  </a:outerShdw>
                </a:effectLst>
                <a:latin typeface="Arial" panose="020B0604020202020204" pitchFamily="34" charset="0"/>
                <a:cs typeface="Arial" panose="020B0604020202020204" pitchFamily="34" charset="0"/>
              </a:rPr>
              <a:t>raggiunge</a:t>
            </a:r>
            <a:r>
              <a:rPr lang="en-US" sz="1800" dirty="0">
                <a:effectLst>
                  <a:outerShdw blurRad="38100" dist="38100" dir="2700000" algn="tl">
                    <a:srgbClr val="C0C0C0"/>
                  </a:outerShdw>
                </a:effectLst>
                <a:latin typeface="Arial" panose="020B0604020202020204" pitchFamily="34" charset="0"/>
                <a:cs typeface="Arial" panose="020B0604020202020204" pitchFamily="34" charset="0"/>
              </a:rPr>
              <a:t> </a:t>
            </a:r>
            <a:r>
              <a:rPr lang="en-US" sz="1800" dirty="0" err="1">
                <a:effectLst>
                  <a:outerShdw blurRad="38100" dist="38100" dir="2700000" algn="tl">
                    <a:srgbClr val="C0C0C0"/>
                  </a:outerShdw>
                </a:effectLst>
                <a:latin typeface="Arial" panose="020B0604020202020204" pitchFamily="34" charset="0"/>
                <a:cs typeface="Arial" panose="020B0604020202020204" pitchFamily="34" charset="0"/>
              </a:rPr>
              <a:t>il</a:t>
            </a:r>
            <a:r>
              <a:rPr lang="en-US" sz="1800" dirty="0">
                <a:effectLst>
                  <a:outerShdw blurRad="38100" dist="38100" dir="2700000" algn="tl">
                    <a:srgbClr val="C0C0C0"/>
                  </a:outerShdw>
                </a:effectLst>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citoplasma</a:t>
            </a:r>
            <a:r>
              <a:rPr lang="en-US" sz="1800" dirty="0">
                <a:effectLst>
                  <a:outerShdw blurRad="38100" dist="38100" dir="2700000" algn="tl">
                    <a:srgbClr val="C0C0C0"/>
                  </a:outerShdw>
                </a:effectLst>
                <a:latin typeface="Arial" panose="020B0604020202020204" pitchFamily="34" charset="0"/>
                <a:cs typeface="Arial" panose="020B0604020202020204" pitchFamily="34" charset="0"/>
              </a:rPr>
              <a:t> è di </a:t>
            </a:r>
            <a:r>
              <a:rPr lang="en-US" sz="1800" dirty="0" err="1">
                <a:effectLst>
                  <a:outerShdw blurRad="38100" dist="38100" dir="2700000" algn="tl">
                    <a:srgbClr val="C0C0C0"/>
                  </a:outerShdw>
                </a:effectLst>
                <a:latin typeface="Arial" panose="020B0604020202020204" pitchFamily="34" charset="0"/>
                <a:cs typeface="Arial" panose="020B0604020202020204" pitchFamily="34" charset="0"/>
              </a:rPr>
              <a:t>essere</a:t>
            </a:r>
            <a:r>
              <a:rPr lang="en-US" sz="1800" dirty="0">
                <a:effectLst>
                  <a:outerShdw blurRad="38100" dist="38100" dir="2700000" algn="tl">
                    <a:srgbClr val="C0C0C0"/>
                  </a:outerShdw>
                </a:effectLst>
                <a:latin typeface="Arial" panose="020B0604020202020204" pitchFamily="34" charset="0"/>
                <a:cs typeface="Arial" panose="020B0604020202020204" pitchFamily="34" charset="0"/>
              </a:rPr>
              <a:t> </a:t>
            </a:r>
            <a:r>
              <a:rPr lang="en-US" sz="1800" dirty="0" err="1">
                <a:effectLst>
                  <a:outerShdw blurRad="38100" dist="38100" dir="2700000" algn="tl">
                    <a:srgbClr val="C0C0C0"/>
                  </a:outerShdw>
                </a:effectLst>
                <a:latin typeface="Arial" panose="020B0604020202020204" pitchFamily="34" charset="0"/>
                <a:cs typeface="Arial" panose="020B0604020202020204" pitchFamily="34" charset="0"/>
              </a:rPr>
              <a:t>tradotto</a:t>
            </a:r>
            <a:r>
              <a:rPr lang="en-US" sz="1800" dirty="0">
                <a:effectLst>
                  <a:outerShdw blurRad="38100" dist="38100" dir="2700000" algn="tl">
                    <a:srgbClr val="C0C0C0"/>
                  </a:outerShdw>
                </a:effectLst>
                <a:latin typeface="Arial" panose="020B0604020202020204" pitchFamily="34" charset="0"/>
                <a:cs typeface="Arial" panose="020B0604020202020204" pitchFamily="34" charset="0"/>
              </a:rPr>
              <a:t> in </a:t>
            </a:r>
            <a:r>
              <a:rPr lang="en-US" sz="1800" dirty="0" err="1">
                <a:effectLst>
                  <a:outerShdw blurRad="38100" dist="38100" dir="2700000" algn="tl">
                    <a:srgbClr val="C0C0C0"/>
                  </a:outerShdw>
                </a:effectLst>
                <a:latin typeface="Arial" panose="020B0604020202020204" pitchFamily="34" charset="0"/>
                <a:cs typeface="Arial" panose="020B0604020202020204" pitchFamily="34" charset="0"/>
              </a:rPr>
              <a:t>proteina</a:t>
            </a:r>
            <a:r>
              <a:rPr lang="en-US" sz="1800" dirty="0">
                <a:effectLst>
                  <a:outerShdw blurRad="38100" dist="38100" dir="2700000" algn="tl">
                    <a:srgbClr val="C0C0C0"/>
                  </a:outerShdw>
                </a:effectLst>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p:txBody>
      </p:sp>
      <p:pic>
        <p:nvPicPr>
          <p:cNvPr id="114691" name="Picture 4" descr="f07005_ISBN88-08-0789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698" y="641366"/>
            <a:ext cx="8316540" cy="296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
          <p:cNvSpPr txBox="1"/>
          <p:nvPr/>
        </p:nvSpPr>
        <p:spPr>
          <a:xfrm>
            <a:off x="310515" y="5361305"/>
            <a:ext cx="8522970" cy="706755"/>
          </a:xfrm>
          <a:prstGeom prst="rect">
            <a:avLst/>
          </a:prstGeom>
          <a:noFill/>
        </p:spPr>
        <p:txBody>
          <a:bodyPr wrap="square" rtlCol="0" anchor="t">
            <a:spAutoFit/>
          </a:bodyPr>
          <a:lstStyle/>
          <a:p>
            <a:pPr>
              <a:defRPr/>
            </a:pPr>
            <a:r>
              <a:rPr lang="en-US" sz="2000" dirty="0" err="1">
                <a:effectLst>
                  <a:outerShdw blurRad="38100" dist="38100" dir="2700000" algn="tl">
                    <a:srgbClr val="C0C0C0"/>
                  </a:outerShdw>
                </a:effectLst>
                <a:latin typeface="Arial" panose="020B0604020202020204" pitchFamily="34" charset="0"/>
                <a:cs typeface="Arial" panose="020B0604020202020204" pitchFamily="34" charset="0"/>
                <a:sym typeface="+mn-ea"/>
              </a:rPr>
              <a:t>Anche</a:t>
            </a:r>
            <a:r>
              <a:rPr lang="en-US" sz="2000" dirty="0">
                <a:effectLst>
                  <a:outerShdw blurRad="38100" dist="38100" dir="2700000" algn="tl">
                    <a:srgbClr val="C0C0C0"/>
                  </a:outerShdw>
                </a:effectLst>
                <a:latin typeface="Arial" panose="020B0604020202020204" pitchFamily="34" charset="0"/>
                <a:cs typeface="Arial" panose="020B0604020202020204" pitchFamily="34" charset="0"/>
                <a:sym typeface="+mn-ea"/>
              </a:rPr>
              <a:t> a </a:t>
            </a:r>
            <a:r>
              <a:rPr lang="en-US" sz="2000" dirty="0" err="1">
                <a:effectLst>
                  <a:outerShdw blurRad="38100" dist="38100" dir="2700000" algn="tl">
                    <a:srgbClr val="C0C0C0"/>
                  </a:outerShdw>
                </a:effectLst>
                <a:latin typeface="Arial" panose="020B0604020202020204" pitchFamily="34" charset="0"/>
                <a:cs typeface="Arial" panose="020B0604020202020204" pitchFamily="34" charset="0"/>
                <a:sym typeface="+mn-ea"/>
              </a:rPr>
              <a:t>questo</a:t>
            </a:r>
            <a:r>
              <a:rPr lang="en-US" sz="2000" dirty="0">
                <a:effectLst>
                  <a:outerShdw blurRad="38100" dist="38100" dir="2700000" algn="tl">
                    <a:srgbClr val="C0C0C0"/>
                  </a:outerShdw>
                </a:effectLst>
                <a:latin typeface="Arial" panose="020B0604020202020204" pitchFamily="34" charset="0"/>
                <a:cs typeface="Arial" panose="020B0604020202020204" pitchFamily="34" charset="0"/>
                <a:sym typeface="+mn-ea"/>
              </a:rPr>
              <a:t> </a:t>
            </a:r>
            <a:r>
              <a:rPr lang="en-US" sz="2000" dirty="0" err="1">
                <a:effectLst>
                  <a:outerShdw blurRad="38100" dist="38100" dir="2700000" algn="tl">
                    <a:srgbClr val="C0C0C0"/>
                  </a:outerShdw>
                </a:effectLst>
                <a:latin typeface="Arial" panose="020B0604020202020204" pitchFamily="34" charset="0"/>
                <a:cs typeface="Arial" panose="020B0604020202020204" pitchFamily="34" charset="0"/>
                <a:sym typeface="+mn-ea"/>
              </a:rPr>
              <a:t>livello</a:t>
            </a:r>
            <a:r>
              <a:rPr lang="en-US" sz="2000" dirty="0">
                <a:effectLst>
                  <a:outerShdw blurRad="38100" dist="38100" dir="2700000" algn="tl">
                    <a:srgbClr val="C0C0C0"/>
                  </a:outerShdw>
                </a:effectLst>
                <a:latin typeface="Arial" panose="020B0604020202020204" pitchFamily="34" charset="0"/>
                <a:cs typeface="Arial" panose="020B0604020202020204" pitchFamily="34" charset="0"/>
                <a:sym typeface="+mn-ea"/>
              </a:rPr>
              <a:t> </a:t>
            </a:r>
            <a:r>
              <a:rPr lang="en-US" sz="2000" dirty="0" err="1">
                <a:effectLst>
                  <a:outerShdw blurRad="38100" dist="38100" dir="2700000" algn="tl">
                    <a:srgbClr val="C0C0C0"/>
                  </a:outerShdw>
                </a:effectLst>
                <a:latin typeface="Arial" panose="020B0604020202020204" pitchFamily="34" charset="0"/>
                <a:cs typeface="Arial" panose="020B0604020202020204" pitchFamily="34" charset="0"/>
                <a:sym typeface="+mn-ea"/>
              </a:rPr>
              <a:t>più</a:t>
            </a:r>
            <a:r>
              <a:rPr lang="en-US" sz="2000" dirty="0">
                <a:effectLst>
                  <a:outerShdw blurRad="38100" dist="38100" dir="2700000" algn="tl">
                    <a:srgbClr val="C0C0C0"/>
                  </a:outerShdw>
                </a:effectLst>
                <a:latin typeface="Arial" panose="020B0604020202020204" pitchFamily="34" charset="0"/>
                <a:cs typeface="Arial" panose="020B0604020202020204" pitchFamily="34" charset="0"/>
                <a:sym typeface="+mn-ea"/>
              </a:rPr>
              <a:t> </a:t>
            </a:r>
            <a:r>
              <a:rPr lang="en-US" sz="2000" dirty="0" err="1">
                <a:effectLst>
                  <a:outerShdw blurRad="38100" dist="38100" dir="2700000" algn="tl">
                    <a:srgbClr val="C0C0C0"/>
                  </a:outerShdw>
                </a:effectLst>
                <a:latin typeface="Arial" panose="020B0604020202020204" pitchFamily="34" charset="0"/>
                <a:cs typeface="Arial" panose="020B0604020202020204" pitchFamily="34" charset="0"/>
                <a:sym typeface="+mn-ea"/>
              </a:rPr>
              <a:t>meccanismi</a:t>
            </a:r>
            <a:r>
              <a:rPr lang="en-US" sz="2000" dirty="0">
                <a:effectLst>
                  <a:outerShdw blurRad="38100" dist="38100" dir="2700000" algn="tl">
                    <a:srgbClr val="C0C0C0"/>
                  </a:outerShdw>
                </a:effectLst>
                <a:latin typeface="Arial" panose="020B0604020202020204" pitchFamily="34" charset="0"/>
                <a:cs typeface="Arial" panose="020B0604020202020204" pitchFamily="34" charset="0"/>
                <a:sym typeface="+mn-ea"/>
              </a:rPr>
              <a:t> </a:t>
            </a:r>
            <a:r>
              <a:rPr lang="en-US" sz="2000" dirty="0" err="1">
                <a:effectLst>
                  <a:outerShdw blurRad="38100" dist="38100" dir="2700000" algn="tl">
                    <a:srgbClr val="C0C0C0"/>
                  </a:outerShdw>
                </a:effectLst>
                <a:latin typeface="Arial" panose="020B0604020202020204" pitchFamily="34" charset="0"/>
                <a:cs typeface="Arial" panose="020B0604020202020204" pitchFamily="34" charset="0"/>
                <a:sym typeface="+mn-ea"/>
              </a:rPr>
              <a:t>partecipano</a:t>
            </a:r>
            <a:r>
              <a:rPr lang="en-US" sz="2000" dirty="0">
                <a:effectLst>
                  <a:outerShdw blurRad="38100" dist="38100" dir="2700000" algn="tl">
                    <a:srgbClr val="C0C0C0"/>
                  </a:outerShdw>
                </a:effectLst>
                <a:latin typeface="Arial" panose="020B0604020202020204" pitchFamily="34" charset="0"/>
                <a:cs typeface="Arial" panose="020B0604020202020204" pitchFamily="34" charset="0"/>
                <a:sym typeface="+mn-ea"/>
              </a:rPr>
              <a:t> </a:t>
            </a:r>
            <a:r>
              <a:rPr lang="en-US" sz="2000" dirty="0" err="1">
                <a:effectLst>
                  <a:outerShdw blurRad="38100" dist="38100" dir="2700000" algn="tl">
                    <a:srgbClr val="C0C0C0"/>
                  </a:outerShdw>
                </a:effectLst>
                <a:latin typeface="Arial" panose="020B0604020202020204" pitchFamily="34" charset="0"/>
                <a:cs typeface="Arial" panose="020B0604020202020204" pitchFamily="34" charset="0"/>
                <a:sym typeface="+mn-ea"/>
              </a:rPr>
              <a:t>alla</a:t>
            </a:r>
            <a:r>
              <a:rPr lang="en-US" sz="2000" dirty="0">
                <a:effectLst>
                  <a:outerShdw blurRad="38100" dist="38100" dir="2700000" algn="tl">
                    <a:srgbClr val="C0C0C0"/>
                  </a:outerShdw>
                </a:effectLst>
                <a:latin typeface="Arial" panose="020B0604020202020204" pitchFamily="34" charset="0"/>
                <a:cs typeface="Arial" panose="020B0604020202020204" pitchFamily="34" charset="0"/>
                <a:sym typeface="+mn-ea"/>
              </a:rPr>
              <a:t> </a:t>
            </a:r>
            <a:r>
              <a:rPr lang="en-US" sz="2000" dirty="0" err="1">
                <a:effectLst>
                  <a:outerShdw blurRad="38100" dist="38100" dir="2700000" algn="tl">
                    <a:srgbClr val="C0C0C0"/>
                  </a:outerShdw>
                </a:effectLst>
                <a:latin typeface="Arial" panose="020B0604020202020204" pitchFamily="34" charset="0"/>
                <a:cs typeface="Arial" panose="020B0604020202020204" pitchFamily="34" charset="0"/>
                <a:sym typeface="+mn-ea"/>
              </a:rPr>
              <a:t>regolazione</a:t>
            </a:r>
            <a:r>
              <a:rPr lang="en-US" sz="2000" dirty="0">
                <a:effectLst>
                  <a:outerShdw blurRad="38100" dist="38100" dir="2700000" algn="tl">
                    <a:srgbClr val="C0C0C0"/>
                  </a:outerShdw>
                </a:effectLst>
                <a:latin typeface="Arial" panose="020B0604020202020204" pitchFamily="34" charset="0"/>
                <a:cs typeface="Arial" panose="020B0604020202020204" pitchFamily="34" charset="0"/>
                <a:sym typeface="+mn-ea"/>
              </a:rPr>
              <a:t> </a:t>
            </a:r>
            <a:r>
              <a:rPr lang="en-US" sz="2000" dirty="0" err="1">
                <a:effectLst>
                  <a:outerShdw blurRad="38100" dist="38100" dir="2700000" algn="tl">
                    <a:srgbClr val="C0C0C0"/>
                  </a:outerShdw>
                </a:effectLst>
                <a:latin typeface="Arial" panose="020B0604020202020204" pitchFamily="34" charset="0"/>
                <a:cs typeface="Arial" panose="020B0604020202020204" pitchFamily="34" charset="0"/>
                <a:sym typeface="+mn-ea"/>
              </a:rPr>
              <a:t>dell’espressione</a:t>
            </a:r>
            <a:r>
              <a:rPr lang="en-US" sz="2000" dirty="0">
                <a:effectLst>
                  <a:outerShdw blurRad="38100" dist="38100" dir="2700000" algn="tl">
                    <a:srgbClr val="C0C0C0"/>
                  </a:outerShdw>
                </a:effectLst>
                <a:latin typeface="Arial" panose="020B0604020202020204" pitchFamily="34" charset="0"/>
                <a:cs typeface="Arial" panose="020B0604020202020204" pitchFamily="34" charset="0"/>
                <a:sym typeface="+mn-ea"/>
              </a:rPr>
              <a:t> </a:t>
            </a:r>
            <a:r>
              <a:rPr lang="en-US" sz="2000" dirty="0" err="1">
                <a:effectLst>
                  <a:outerShdw blurRad="38100" dist="38100" dir="2700000" algn="tl">
                    <a:srgbClr val="C0C0C0"/>
                  </a:outerShdw>
                </a:effectLst>
                <a:latin typeface="Arial" panose="020B0604020202020204" pitchFamily="34" charset="0"/>
                <a:cs typeface="Arial" panose="020B0604020202020204" pitchFamily="34" charset="0"/>
                <a:sym typeface="+mn-ea"/>
              </a:rPr>
              <a:t>genica</a:t>
            </a:r>
            <a:r>
              <a:rPr lang="en-US" sz="2000" dirty="0">
                <a:effectLst>
                  <a:outerShdw blurRad="38100" dist="38100" dir="2700000" algn="tl">
                    <a:srgbClr val="C0C0C0"/>
                  </a:outerShdw>
                </a:effectLst>
                <a:latin typeface="Arial" panose="020B0604020202020204" pitchFamily="34" charset="0"/>
                <a:cs typeface="Arial" panose="020B0604020202020204" pitchFamily="34" charset="0"/>
                <a:sym typeface="+mn-ea"/>
              </a:rPr>
              <a:t>.</a:t>
            </a:r>
            <a:endParaRPr lang="en-US" sz="20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5" descr="f06081_ISBN88-08-0789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9038" y="833438"/>
            <a:ext cx="6696075"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4" descr="f06083_ISBN88-08-0789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8654" y="3501008"/>
            <a:ext cx="5496320" cy="1997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Text Box 5"/>
          <p:cNvSpPr txBox="1">
            <a:spLocks noChangeArrowheads="1"/>
          </p:cNvSpPr>
          <p:nvPr/>
        </p:nvSpPr>
        <p:spPr bwMode="auto">
          <a:xfrm>
            <a:off x="4860476" y="5678905"/>
            <a:ext cx="25126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2400" b="1" dirty="0">
                <a:latin typeface="Arial Narrow" panose="020B0606020202030204" pitchFamily="34" charset="0"/>
              </a:rPr>
              <a:t>HSP 70  </a:t>
            </a:r>
            <a:r>
              <a:rPr lang="it-IT" altLang="it-IT" sz="2400" b="1" dirty="0" err="1">
                <a:latin typeface="Arial Narrow" panose="020B0606020202030204" pitchFamily="34" charset="0"/>
              </a:rPr>
              <a:t>Chaperone</a:t>
            </a:r>
            <a:endParaRPr lang="it-IT" altLang="it-IT" sz="2400" b="1" dirty="0">
              <a:latin typeface="Arial Narrow" panose="020B0606020202030204" pitchFamily="34" charset="0"/>
            </a:endParaRPr>
          </a:p>
        </p:txBody>
      </p:sp>
      <p:sp>
        <p:nvSpPr>
          <p:cNvPr id="5" name="Rectangle 3"/>
          <p:cNvSpPr txBox="1">
            <a:spLocks noChangeArrowheads="1"/>
          </p:cNvSpPr>
          <p:nvPr/>
        </p:nvSpPr>
        <p:spPr>
          <a:xfrm>
            <a:off x="467544" y="1196752"/>
            <a:ext cx="7992566" cy="166214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defRPr/>
            </a:pPr>
            <a:r>
              <a:rPr lang="en-US" altLang="it-IT" sz="2000" kern="0" dirty="0">
                <a:latin typeface="Arial" panose="020B0604020202020204" pitchFamily="34" charset="0"/>
                <a:cs typeface="Arial" panose="020B0604020202020204" pitchFamily="34" charset="0"/>
              </a:rPr>
              <a:t>Folding (30 – 40 aa can start while still on ribosome as chain emerges)</a:t>
            </a:r>
          </a:p>
          <a:p>
            <a:pPr>
              <a:defRPr/>
            </a:pPr>
            <a:endParaRPr lang="en-US" altLang="it-IT" sz="2000" kern="0" dirty="0">
              <a:latin typeface="Arial" panose="020B0604020202020204" pitchFamily="34" charset="0"/>
              <a:cs typeface="Arial" panose="020B0604020202020204" pitchFamily="34" charset="0"/>
            </a:endParaRPr>
          </a:p>
          <a:p>
            <a:pPr>
              <a:defRPr/>
            </a:pPr>
            <a:r>
              <a:rPr lang="en-US" altLang="it-IT" sz="2000" b="1" kern="0" dirty="0">
                <a:solidFill>
                  <a:srgbClr val="FF0000"/>
                </a:solidFill>
                <a:latin typeface="Arial" panose="020B0604020202020204" pitchFamily="34" charset="0"/>
                <a:cs typeface="Arial" panose="020B0604020202020204" pitchFamily="34" charset="0"/>
              </a:rPr>
              <a:t>Chaperones</a:t>
            </a:r>
            <a:r>
              <a:rPr lang="en-US" altLang="it-IT" sz="2000" kern="0" dirty="0">
                <a:latin typeface="Arial" panose="020B0604020202020204" pitchFamily="34" charset="0"/>
                <a:cs typeface="Arial" panose="020B0604020202020204" pitchFamily="34" charset="0"/>
              </a:rPr>
              <a:t> to assist folding / prevent </a:t>
            </a:r>
            <a:r>
              <a:rPr lang="en-US" altLang="it-IT" sz="2000" kern="0" dirty="0" err="1">
                <a:latin typeface="Arial" panose="020B0604020202020204" pitchFamily="34" charset="0"/>
                <a:cs typeface="Arial" panose="020B0604020202020204" pitchFamily="34" charset="0"/>
              </a:rPr>
              <a:t>misfolding</a:t>
            </a:r>
            <a:r>
              <a:rPr lang="en-US" altLang="it-IT" sz="2000" kern="0" dirty="0">
                <a:latin typeface="Arial" panose="020B0604020202020204" pitchFamily="34" charset="0"/>
                <a:cs typeface="Arial" panose="020B0604020202020204" pitchFamily="34" charset="0"/>
              </a:rPr>
              <a:t> and aggregation</a:t>
            </a:r>
            <a:endParaRPr lang="en-US" altLang="it-IT" sz="2000" kern="0" dirty="0">
              <a:latin typeface="Arial" panose="020B0604020202020204" pitchFamily="34" charset="0"/>
              <a:cs typeface="Arial" panose="020B0604020202020204" pitchFamily="34" charset="0"/>
              <a:sym typeface="Symbol" panose="05050102010706020507" pitchFamily="18" charset="2"/>
            </a:endParaRPr>
          </a:p>
        </p:txBody>
      </p:sp>
      <p:sp>
        <p:nvSpPr>
          <p:cNvPr id="6" name="Rectangle 2"/>
          <p:cNvSpPr txBox="1">
            <a:spLocks noChangeArrowheads="1"/>
          </p:cNvSpPr>
          <p:nvPr/>
        </p:nvSpPr>
        <p:spPr>
          <a:xfrm>
            <a:off x="-252319" y="442902"/>
            <a:ext cx="9117293" cy="54868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a:lstStyle>
          <a:p>
            <a:pPr>
              <a:defRPr/>
            </a:pPr>
            <a:r>
              <a:rPr lang="en-US" altLang="it-IT" sz="2400" b="1" kern="0" dirty="0">
                <a:solidFill>
                  <a:srgbClr val="F1030E"/>
                </a:solidFill>
                <a:latin typeface="Arial" panose="020B0604020202020204" pitchFamily="34" charset="0"/>
                <a:cs typeface="Arial" panose="020B0604020202020204" pitchFamily="34" charset="0"/>
              </a:rPr>
              <a:t>What happens after protein synthesis?</a:t>
            </a:r>
          </a:p>
        </p:txBody>
      </p:sp>
      <p:grpSp>
        <p:nvGrpSpPr>
          <p:cNvPr id="2" name="Group 4">
            <a:extLst>
              <a:ext uri="{FF2B5EF4-FFF2-40B4-BE49-F238E27FC236}">
                <a16:creationId xmlns:a16="http://schemas.microsoft.com/office/drawing/2014/main" id="{AB45652C-B237-8E93-0C96-4903C31C4043}"/>
              </a:ext>
            </a:extLst>
          </p:cNvPr>
          <p:cNvGrpSpPr/>
          <p:nvPr/>
        </p:nvGrpSpPr>
        <p:grpSpPr bwMode="auto">
          <a:xfrm>
            <a:off x="404242" y="3284984"/>
            <a:ext cx="2702767" cy="3053944"/>
            <a:chOff x="3452" y="672"/>
            <a:chExt cx="3371" cy="4599"/>
          </a:xfrm>
        </p:grpSpPr>
        <p:pic>
          <p:nvPicPr>
            <p:cNvPr id="3" name="Picture 5">
              <a:extLst>
                <a:ext uri="{FF2B5EF4-FFF2-40B4-BE49-F238E27FC236}">
                  <a16:creationId xmlns:a16="http://schemas.microsoft.com/office/drawing/2014/main" id="{251633F8-5FFD-40EA-755A-F66F16F120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7" y="873"/>
              <a:ext cx="2176" cy="3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6">
              <a:extLst>
                <a:ext uri="{FF2B5EF4-FFF2-40B4-BE49-F238E27FC236}">
                  <a16:creationId xmlns:a16="http://schemas.microsoft.com/office/drawing/2014/main" id="{EF395ECF-711B-9994-6DDA-EE78D7A5216A}"/>
                </a:ext>
              </a:extLst>
            </p:cNvPr>
            <p:cNvSpPr txBox="1">
              <a:spLocks noChangeArrowheads="1"/>
            </p:cNvSpPr>
            <p:nvPr/>
          </p:nvSpPr>
          <p:spPr bwMode="auto">
            <a:xfrm>
              <a:off x="3452" y="4576"/>
              <a:ext cx="3371" cy="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dirty="0">
                  <a:latin typeface="Arial" panose="020B0604020202020204" pitchFamily="34" charset="0"/>
                  <a:cs typeface="Arial" panose="020B0604020202020204" pitchFamily="34" charset="0"/>
                </a:rPr>
                <a:t>HSP60 chaperone</a:t>
              </a:r>
            </a:p>
          </p:txBody>
        </p:sp>
        <p:sp>
          <p:nvSpPr>
            <p:cNvPr id="7" name="Rectangle 7">
              <a:extLst>
                <a:ext uri="{FF2B5EF4-FFF2-40B4-BE49-F238E27FC236}">
                  <a16:creationId xmlns:a16="http://schemas.microsoft.com/office/drawing/2014/main" id="{98801748-B65A-CF70-E6CB-70EF40CB5B88}"/>
                </a:ext>
              </a:extLst>
            </p:cNvPr>
            <p:cNvSpPr>
              <a:spLocks noChangeArrowheads="1"/>
            </p:cNvSpPr>
            <p:nvPr/>
          </p:nvSpPr>
          <p:spPr bwMode="auto">
            <a:xfrm>
              <a:off x="5376" y="672"/>
              <a:ext cx="336" cy="9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a:latin typeface="Cambria" panose="02040503050406030204" pitchFamily="18" charset="0"/>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400050" y="188640"/>
            <a:ext cx="7772400" cy="1143000"/>
          </a:xfrm>
        </p:spPr>
        <p:txBody>
          <a:bodyPr/>
          <a:lstStyle/>
          <a:p>
            <a:r>
              <a:rPr lang="en-US" altLang="it-IT" sz="2000" b="1" dirty="0">
                <a:latin typeface="Arial" panose="020B0604020202020204" pitchFamily="34" charset="0"/>
                <a:cs typeface="Arial" panose="020B0604020202020204" pitchFamily="34" charset="0"/>
              </a:rPr>
              <a:t>La </a:t>
            </a:r>
            <a:r>
              <a:rPr lang="en-US" altLang="it-IT" sz="2000" b="1" dirty="0" err="1">
                <a:latin typeface="Arial" panose="020B0604020202020204" pitchFamily="34" charset="0"/>
                <a:cs typeface="Arial" panose="020B0604020202020204" pitchFamily="34" charset="0"/>
              </a:rPr>
              <a:t>diversa</a:t>
            </a:r>
            <a:r>
              <a:rPr lang="en-US" altLang="it-IT" sz="2000" b="1" dirty="0">
                <a:latin typeface="Arial" panose="020B0604020202020204" pitchFamily="34" charset="0"/>
                <a:cs typeface="Arial" panose="020B0604020202020204" pitchFamily="34" charset="0"/>
              </a:rPr>
              <a:t> </a:t>
            </a:r>
            <a:r>
              <a:rPr lang="en-US" altLang="it-IT" sz="2000" b="1" dirty="0" err="1">
                <a:latin typeface="Arial" panose="020B0604020202020204" pitchFamily="34" charset="0"/>
                <a:cs typeface="Arial" panose="020B0604020202020204" pitchFamily="34" charset="0"/>
              </a:rPr>
              <a:t>stabilità</a:t>
            </a:r>
            <a:r>
              <a:rPr lang="en-US" altLang="it-IT" sz="2000" b="1" dirty="0">
                <a:latin typeface="Arial" panose="020B0604020202020204" pitchFamily="34" charset="0"/>
                <a:cs typeface="Arial" panose="020B0604020202020204" pitchFamily="34" charset="0"/>
              </a:rPr>
              <a:t> </a:t>
            </a:r>
            <a:r>
              <a:rPr lang="en-US" altLang="it-IT" sz="2000" b="1" dirty="0" err="1">
                <a:latin typeface="Arial" panose="020B0604020202020204" pitchFamily="34" charset="0"/>
                <a:cs typeface="Arial" panose="020B0604020202020204" pitchFamily="34" charset="0"/>
              </a:rPr>
              <a:t>dei</a:t>
            </a:r>
            <a:r>
              <a:rPr lang="en-US" altLang="it-IT" sz="2000" b="1" dirty="0">
                <a:latin typeface="Arial" panose="020B0604020202020204" pitchFamily="34" charset="0"/>
                <a:cs typeface="Arial" panose="020B0604020202020204" pitchFamily="34" charset="0"/>
              </a:rPr>
              <a:t> mRNA  </a:t>
            </a:r>
            <a:r>
              <a:rPr lang="en-US" altLang="it-IT" sz="2000" b="1" dirty="0" err="1">
                <a:latin typeface="Arial" panose="020B0604020202020204" pitchFamily="34" charset="0"/>
                <a:cs typeface="Arial" panose="020B0604020202020204" pitchFamily="34" charset="0"/>
              </a:rPr>
              <a:t>contribuisce</a:t>
            </a:r>
            <a:r>
              <a:rPr lang="en-US" altLang="it-IT" sz="2000" b="1" dirty="0">
                <a:latin typeface="Arial" panose="020B0604020202020204" pitchFamily="34" charset="0"/>
                <a:cs typeface="Arial" panose="020B0604020202020204" pitchFamily="34" charset="0"/>
              </a:rPr>
              <a:t> </a:t>
            </a:r>
            <a:r>
              <a:rPr lang="en-US" altLang="it-IT" sz="2000" b="1" dirty="0" err="1">
                <a:latin typeface="Arial" panose="020B0604020202020204" pitchFamily="34" charset="0"/>
                <a:cs typeface="Arial" panose="020B0604020202020204" pitchFamily="34" charset="0"/>
              </a:rPr>
              <a:t>alla</a:t>
            </a:r>
            <a:r>
              <a:rPr lang="en-US" altLang="it-IT" sz="2000" b="1" dirty="0">
                <a:latin typeface="Arial" panose="020B0604020202020204" pitchFamily="34" charset="0"/>
                <a:cs typeface="Arial" panose="020B0604020202020204" pitchFamily="34" charset="0"/>
              </a:rPr>
              <a:t> </a:t>
            </a:r>
            <a:r>
              <a:rPr lang="en-US" altLang="it-IT" sz="2000" b="1" dirty="0" err="1">
                <a:latin typeface="Arial" panose="020B0604020202020204" pitchFamily="34" charset="0"/>
                <a:cs typeface="Arial" panose="020B0604020202020204" pitchFamily="34" charset="0"/>
              </a:rPr>
              <a:t>regolazione</a:t>
            </a:r>
            <a:r>
              <a:rPr lang="en-US" altLang="it-IT" sz="2000" b="1" dirty="0">
                <a:latin typeface="Arial" panose="020B0604020202020204" pitchFamily="34" charset="0"/>
                <a:cs typeface="Arial" panose="020B0604020202020204" pitchFamily="34" charset="0"/>
              </a:rPr>
              <a:t> </a:t>
            </a:r>
            <a:r>
              <a:rPr lang="en-US" altLang="it-IT" sz="2000" b="1" dirty="0" err="1">
                <a:latin typeface="Arial" panose="020B0604020202020204" pitchFamily="34" charset="0"/>
                <a:cs typeface="Arial" panose="020B0604020202020204" pitchFamily="34" charset="0"/>
              </a:rPr>
              <a:t>dell’espressione</a:t>
            </a:r>
            <a:r>
              <a:rPr lang="en-US" altLang="it-IT" sz="2000" b="1" dirty="0">
                <a:latin typeface="Arial" panose="020B0604020202020204" pitchFamily="34" charset="0"/>
                <a:cs typeface="Arial" panose="020B0604020202020204" pitchFamily="34" charset="0"/>
              </a:rPr>
              <a:t> </a:t>
            </a:r>
            <a:r>
              <a:rPr lang="en-US" altLang="it-IT" sz="2000" b="1" dirty="0" err="1">
                <a:latin typeface="Arial" panose="020B0604020202020204" pitchFamily="34" charset="0"/>
                <a:cs typeface="Arial" panose="020B0604020202020204" pitchFamily="34" charset="0"/>
              </a:rPr>
              <a:t>genica</a:t>
            </a:r>
            <a:endParaRPr lang="en-US" altLang="it-IT" sz="2000" b="1" dirty="0">
              <a:latin typeface="Arial" panose="020B0604020202020204" pitchFamily="34" charset="0"/>
              <a:cs typeface="Arial" panose="020B0604020202020204" pitchFamily="34" charset="0"/>
            </a:endParaRPr>
          </a:p>
        </p:txBody>
      </p:sp>
      <p:pic>
        <p:nvPicPr>
          <p:cNvPr id="100" name="Picture 99"/>
          <p:cNvPicPr/>
          <p:nvPr/>
        </p:nvPicPr>
        <p:blipFill>
          <a:blip r:embed="rId3"/>
          <a:stretch>
            <a:fillRect/>
          </a:stretch>
        </p:blipFill>
        <p:spPr>
          <a:xfrm>
            <a:off x="4572000" y="3429000"/>
            <a:ext cx="0" cy="0"/>
          </a:xfrm>
          <a:prstGeom prst="rect">
            <a:avLst/>
          </a:prstGeom>
          <a:noFill/>
          <a:ln w="9525">
            <a:noFill/>
          </a:ln>
        </p:spPr>
      </p:pic>
      <p:pic>
        <p:nvPicPr>
          <p:cNvPr id="2" name="Content Placeholder 1"/>
          <p:cNvPicPr>
            <a:picLocks noGrp="1" noChangeAspect="1"/>
          </p:cNvPicPr>
          <p:nvPr>
            <p:ph idx="1"/>
          </p:nvPr>
        </p:nvPicPr>
        <p:blipFill rotWithShape="1">
          <a:blip r:embed="rId4"/>
          <a:srcRect l="65131"/>
          <a:stretch/>
        </p:blipFill>
        <p:spPr>
          <a:xfrm>
            <a:off x="2339752" y="1772816"/>
            <a:ext cx="3744416" cy="3727747"/>
          </a:xfrm>
          <a:prstGeom prst="rect">
            <a:avLst/>
          </a:prstGeom>
        </p:spPr>
      </p:pic>
      <p:pic>
        <p:nvPicPr>
          <p:cNvPr id="101" name="Picture 100"/>
          <p:cNvPicPr/>
          <p:nvPr/>
        </p:nvPicPr>
        <p:blipFill>
          <a:blip r:embed="rId5"/>
          <a:stretch>
            <a:fillRect/>
          </a:stretch>
        </p:blipFill>
        <p:spPr>
          <a:xfrm>
            <a:off x="4572000" y="3429000"/>
            <a:ext cx="0" cy="0"/>
          </a:xfrm>
          <a:prstGeom prst="rect">
            <a:avLst/>
          </a:prstGeom>
          <a:noFill/>
          <a:ln w="9525">
            <a:noFill/>
          </a:ln>
        </p:spPr>
      </p:pic>
      <p:pic>
        <p:nvPicPr>
          <p:cNvPr id="6" name="Picture 5"/>
          <p:cNvPicPr>
            <a:picLocks noChangeAspect="1"/>
          </p:cNvPicPr>
          <p:nvPr/>
        </p:nvPicPr>
        <p:blipFill>
          <a:blip r:embed="rId6"/>
          <a:stretch>
            <a:fillRect/>
          </a:stretch>
        </p:blipFill>
        <p:spPr>
          <a:xfrm>
            <a:off x="7373416" y="3140968"/>
            <a:ext cx="1184791" cy="1623183"/>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Text Box 6"/>
          <p:cNvSpPr txBox="1">
            <a:spLocks noChangeArrowheads="1"/>
          </p:cNvSpPr>
          <p:nvPr/>
        </p:nvSpPr>
        <p:spPr bwMode="auto">
          <a:xfrm>
            <a:off x="179512" y="229237"/>
            <a:ext cx="30180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2400" b="1" dirty="0">
                <a:latin typeface="Arial" panose="020B0604020202020204" pitchFamily="34" charset="0"/>
                <a:cs typeface="Arial" panose="020B0604020202020204" pitchFamily="34" charset="0"/>
              </a:rPr>
              <a:t>HSP 60  </a:t>
            </a:r>
            <a:r>
              <a:rPr lang="it-IT" altLang="it-IT" sz="2400" b="1" dirty="0" err="1">
                <a:latin typeface="Arial" panose="020B0604020202020204" pitchFamily="34" charset="0"/>
                <a:cs typeface="Arial" panose="020B0604020202020204" pitchFamily="34" charset="0"/>
              </a:rPr>
              <a:t>Chaperone</a:t>
            </a:r>
            <a:endParaRPr lang="it-IT" altLang="it-IT" sz="2400" b="1" dirty="0">
              <a:latin typeface="Arial" panose="020B0604020202020204" pitchFamily="34" charset="0"/>
              <a:cs typeface="Arial" panose="020B0604020202020204" pitchFamily="34" charset="0"/>
            </a:endParaRPr>
          </a:p>
        </p:txBody>
      </p:sp>
      <p:pic>
        <p:nvPicPr>
          <p:cNvPr id="4" name="Immagine 3">
            <a:extLst>
              <a:ext uri="{FF2B5EF4-FFF2-40B4-BE49-F238E27FC236}">
                <a16:creationId xmlns:a16="http://schemas.microsoft.com/office/drawing/2014/main" id="{FEF15944-A266-DA89-F8A0-6E4686BD4545}"/>
              </a:ext>
            </a:extLst>
          </p:cNvPr>
          <p:cNvPicPr>
            <a:picLocks noChangeAspect="1"/>
          </p:cNvPicPr>
          <p:nvPr/>
        </p:nvPicPr>
        <p:blipFill>
          <a:blip r:embed="rId3"/>
          <a:stretch>
            <a:fillRect/>
          </a:stretch>
        </p:blipFill>
        <p:spPr>
          <a:xfrm>
            <a:off x="251520" y="905259"/>
            <a:ext cx="5491598" cy="1800200"/>
          </a:xfrm>
          <a:prstGeom prst="rect">
            <a:avLst/>
          </a:prstGeom>
        </p:spPr>
      </p:pic>
      <p:pic>
        <p:nvPicPr>
          <p:cNvPr id="7" name="Immagine 6">
            <a:extLst>
              <a:ext uri="{FF2B5EF4-FFF2-40B4-BE49-F238E27FC236}">
                <a16:creationId xmlns:a16="http://schemas.microsoft.com/office/drawing/2014/main" id="{EA400665-2449-5D6F-8D52-1157E5B23DF7}"/>
              </a:ext>
            </a:extLst>
          </p:cNvPr>
          <p:cNvPicPr>
            <a:picLocks noChangeAspect="1"/>
          </p:cNvPicPr>
          <p:nvPr/>
        </p:nvPicPr>
        <p:blipFill>
          <a:blip r:embed="rId4"/>
          <a:stretch>
            <a:fillRect/>
          </a:stretch>
        </p:blipFill>
        <p:spPr>
          <a:xfrm>
            <a:off x="395536" y="3955245"/>
            <a:ext cx="7560840" cy="2812263"/>
          </a:xfrm>
          <a:prstGeom prst="rect">
            <a:avLst/>
          </a:prstGeom>
        </p:spPr>
      </p:pic>
      <p:sp>
        <p:nvSpPr>
          <p:cNvPr id="8" name="Text Box 6">
            <a:extLst>
              <a:ext uri="{FF2B5EF4-FFF2-40B4-BE49-F238E27FC236}">
                <a16:creationId xmlns:a16="http://schemas.microsoft.com/office/drawing/2014/main" id="{95B45B77-2C3D-B4F6-3E4B-6506FF1BD986}"/>
              </a:ext>
            </a:extLst>
          </p:cNvPr>
          <p:cNvSpPr txBox="1">
            <a:spLocks noChangeArrowheads="1"/>
          </p:cNvSpPr>
          <p:nvPr/>
        </p:nvSpPr>
        <p:spPr bwMode="auto">
          <a:xfrm>
            <a:off x="146508" y="3373561"/>
            <a:ext cx="30180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2400" b="1" dirty="0">
                <a:latin typeface="Arial" panose="020B0604020202020204" pitchFamily="34" charset="0"/>
                <a:cs typeface="Arial" panose="020B0604020202020204" pitchFamily="34" charset="0"/>
              </a:rPr>
              <a:t>HSP 70  </a:t>
            </a:r>
            <a:r>
              <a:rPr lang="it-IT" altLang="it-IT" sz="2400" b="1" dirty="0" err="1">
                <a:latin typeface="Arial" panose="020B0604020202020204" pitchFamily="34" charset="0"/>
                <a:cs typeface="Arial" panose="020B0604020202020204" pitchFamily="34" charset="0"/>
              </a:rPr>
              <a:t>Chaperone</a:t>
            </a:r>
            <a:endParaRPr lang="it-IT" altLang="it-IT" sz="2400" b="1" dirty="0">
              <a:latin typeface="Arial" panose="020B0604020202020204" pitchFamily="34" charset="0"/>
              <a:cs typeface="Arial" panose="020B0604020202020204" pitchFamily="34" charset="0"/>
            </a:endParaRPr>
          </a:p>
        </p:txBody>
      </p:sp>
      <p:pic>
        <p:nvPicPr>
          <p:cNvPr id="2" name="Immagine 1">
            <a:extLst>
              <a:ext uri="{FF2B5EF4-FFF2-40B4-BE49-F238E27FC236}">
                <a16:creationId xmlns:a16="http://schemas.microsoft.com/office/drawing/2014/main" id="{9668CFA9-B30C-0140-AD01-CDD1F3DADBD1}"/>
              </a:ext>
            </a:extLst>
          </p:cNvPr>
          <p:cNvPicPr>
            <a:picLocks noChangeAspect="1"/>
          </p:cNvPicPr>
          <p:nvPr/>
        </p:nvPicPr>
        <p:blipFill>
          <a:blip r:embed="rId5"/>
          <a:stretch>
            <a:fillRect/>
          </a:stretch>
        </p:blipFill>
        <p:spPr>
          <a:xfrm>
            <a:off x="5970431" y="919335"/>
            <a:ext cx="3066065" cy="2367808"/>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A4492D6-CDFB-EB7C-9270-6D4402089E82}"/>
              </a:ext>
            </a:extLst>
          </p:cNvPr>
          <p:cNvPicPr>
            <a:picLocks noChangeAspect="1"/>
          </p:cNvPicPr>
          <p:nvPr/>
        </p:nvPicPr>
        <p:blipFill>
          <a:blip r:embed="rId2"/>
          <a:stretch>
            <a:fillRect/>
          </a:stretch>
        </p:blipFill>
        <p:spPr>
          <a:xfrm>
            <a:off x="395536" y="947586"/>
            <a:ext cx="8352928" cy="4962828"/>
          </a:xfrm>
          <a:prstGeom prst="rect">
            <a:avLst/>
          </a:prstGeom>
        </p:spPr>
      </p:pic>
    </p:spTree>
    <p:extLst>
      <p:ext uri="{BB962C8B-B14F-4D97-AF65-F5344CB8AC3E}">
        <p14:creationId xmlns:p14="http://schemas.microsoft.com/office/powerpoint/2010/main" val="12042794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3" name="Picture 5" descr="f06085_ISBN88-08-0789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620688"/>
            <a:ext cx="8119731"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BB0D121-8EA1-7369-1A75-F061BDAA2B0E}"/>
              </a:ext>
            </a:extLst>
          </p:cNvPr>
          <p:cNvSpPr txBox="1"/>
          <p:nvPr/>
        </p:nvSpPr>
        <p:spPr>
          <a:xfrm>
            <a:off x="467544" y="372085"/>
            <a:ext cx="8208912" cy="1692771"/>
          </a:xfrm>
          <a:prstGeom prst="rect">
            <a:avLst/>
          </a:prstGeom>
          <a:noFill/>
        </p:spPr>
        <p:txBody>
          <a:bodyPr wrap="square">
            <a:spAutoFit/>
          </a:bodyPr>
          <a:lstStyle/>
          <a:p>
            <a:pPr algn="l"/>
            <a:r>
              <a:rPr lang="en-US" sz="2400" b="1" i="0" u="none" strike="noStrike" baseline="0" dirty="0">
                <a:solidFill>
                  <a:schemeClr val="accent6">
                    <a:lumMod val="75000"/>
                  </a:schemeClr>
                </a:solidFill>
                <a:latin typeface="Arial" panose="020B0604020202020204" pitchFamily="34" charset="0"/>
                <a:cs typeface="Arial" panose="020B0604020202020204" pitchFamily="34" charset="0"/>
              </a:rPr>
              <a:t>Ubiquitin</a:t>
            </a:r>
            <a:r>
              <a:rPr lang="en-US" sz="1600" b="1" i="0" u="none" strike="noStrike" baseline="0" dirty="0">
                <a:latin typeface="Arial" panose="020B0604020202020204" pitchFamily="34" charset="0"/>
                <a:cs typeface="Arial" panose="020B0604020202020204" pitchFamily="34" charset="0"/>
              </a:rPr>
              <a:t> can be covalently attached to target proteins</a:t>
            </a:r>
          </a:p>
          <a:p>
            <a:pPr algn="l"/>
            <a:endParaRPr lang="en-US" sz="1600" b="0" i="0" u="none" strike="noStrike" baseline="0" dirty="0">
              <a:latin typeface="Arial" panose="020B0604020202020204" pitchFamily="34" charset="0"/>
              <a:cs typeface="Arial" panose="020B0604020202020204" pitchFamily="34" charset="0"/>
            </a:endParaRPr>
          </a:p>
          <a:p>
            <a:pPr algn="l"/>
            <a:r>
              <a:rPr lang="en-US" sz="1600" b="0" i="0" u="none" strike="noStrike" baseline="0" dirty="0">
                <a:latin typeface="Arial" panose="020B0604020202020204" pitchFamily="34" charset="0"/>
                <a:cs typeface="Arial" panose="020B0604020202020204" pitchFamily="34" charset="0"/>
              </a:rPr>
              <a:t>The major form of ubiquitin addition produces </a:t>
            </a:r>
            <a:r>
              <a:rPr lang="en-US" sz="1600" b="1" i="1" u="none" strike="noStrike" baseline="0" dirty="0">
                <a:latin typeface="Arial" panose="020B0604020202020204" pitchFamily="34" charset="0"/>
                <a:cs typeface="Arial" panose="020B0604020202020204" pitchFamily="34" charset="0"/>
              </a:rPr>
              <a:t>polyubiquitin </a:t>
            </a:r>
            <a:r>
              <a:rPr lang="en-US" sz="1600" b="1" i="0" u="none" strike="noStrike" baseline="0" dirty="0">
                <a:latin typeface="Arial" panose="020B0604020202020204" pitchFamily="34" charset="0"/>
                <a:cs typeface="Arial" panose="020B0604020202020204" pitchFamily="34" charset="0"/>
              </a:rPr>
              <a:t>chains </a:t>
            </a:r>
            <a:r>
              <a:rPr lang="en-US" sz="1600" b="0" i="0" u="none" strike="noStrike" baseline="0" dirty="0">
                <a:latin typeface="Arial" panose="020B0604020202020204" pitchFamily="34" charset="0"/>
                <a:cs typeface="Arial" panose="020B0604020202020204" pitchFamily="34" charset="0"/>
              </a:rPr>
              <a:t>in which</a:t>
            </a:r>
          </a:p>
          <a:p>
            <a:pPr algn="l"/>
            <a:r>
              <a:rPr lang="en-US" sz="1600" b="0" i="0" u="none" strike="noStrike" baseline="0" dirty="0">
                <a:latin typeface="Arial" panose="020B0604020202020204" pitchFamily="34" charset="0"/>
                <a:cs typeface="Arial" panose="020B0604020202020204" pitchFamily="34" charset="0"/>
              </a:rPr>
              <a:t> —once the first ubiquitin molecule is attached to the target—each subsequent ubiquitin molecule links to Lys48 of the previous ubiquitin, creating a chain of Lys48-linked </a:t>
            </a:r>
            <a:r>
              <a:rPr lang="en-US" sz="1600" b="0" i="0" u="none" strike="noStrike" baseline="0" dirty="0" err="1">
                <a:latin typeface="Arial" panose="020B0604020202020204" pitchFamily="34" charset="0"/>
                <a:cs typeface="Arial" panose="020B0604020202020204" pitchFamily="34" charset="0"/>
              </a:rPr>
              <a:t>ubiquitins</a:t>
            </a:r>
            <a:r>
              <a:rPr lang="en-US" sz="1600" b="0" i="0" u="none" strike="noStrike" baseline="0" dirty="0">
                <a:latin typeface="Arial" panose="020B0604020202020204" pitchFamily="34" charset="0"/>
                <a:cs typeface="Arial" panose="020B0604020202020204" pitchFamily="34" charset="0"/>
              </a:rPr>
              <a:t> that are attached to a single lysine side chain of the target protein</a:t>
            </a:r>
            <a:endParaRPr lang="it-IT" sz="1600" dirty="0">
              <a:latin typeface="Arial" panose="020B0604020202020204" pitchFamily="34" charset="0"/>
              <a:cs typeface="Arial" panose="020B0604020202020204" pitchFamily="34" charset="0"/>
            </a:endParaRPr>
          </a:p>
        </p:txBody>
      </p:sp>
      <p:pic>
        <p:nvPicPr>
          <p:cNvPr id="5" name="Immagine 4">
            <a:extLst>
              <a:ext uri="{FF2B5EF4-FFF2-40B4-BE49-F238E27FC236}">
                <a16:creationId xmlns:a16="http://schemas.microsoft.com/office/drawing/2014/main" id="{F16033A0-EC5F-BCEB-A981-70E54CBC4D0D}"/>
              </a:ext>
            </a:extLst>
          </p:cNvPr>
          <p:cNvPicPr>
            <a:picLocks noChangeAspect="1"/>
          </p:cNvPicPr>
          <p:nvPr/>
        </p:nvPicPr>
        <p:blipFill rotWithShape="1">
          <a:blip r:embed="rId2"/>
          <a:srcRect r="66138"/>
          <a:stretch/>
        </p:blipFill>
        <p:spPr>
          <a:xfrm>
            <a:off x="395536" y="2636912"/>
            <a:ext cx="3524717" cy="3350518"/>
          </a:xfrm>
          <a:prstGeom prst="rect">
            <a:avLst/>
          </a:prstGeom>
        </p:spPr>
      </p:pic>
      <p:pic>
        <p:nvPicPr>
          <p:cNvPr id="6" name="Immagine 5">
            <a:extLst>
              <a:ext uri="{FF2B5EF4-FFF2-40B4-BE49-F238E27FC236}">
                <a16:creationId xmlns:a16="http://schemas.microsoft.com/office/drawing/2014/main" id="{4D5D3FEC-7ABA-BD4B-8F20-BA8A3383C9C1}"/>
              </a:ext>
            </a:extLst>
          </p:cNvPr>
          <p:cNvPicPr>
            <a:picLocks noChangeAspect="1"/>
          </p:cNvPicPr>
          <p:nvPr/>
        </p:nvPicPr>
        <p:blipFill rotWithShape="1">
          <a:blip r:embed="rId2"/>
          <a:srcRect l="66138"/>
          <a:stretch/>
        </p:blipFill>
        <p:spPr>
          <a:xfrm>
            <a:off x="4298403" y="2636912"/>
            <a:ext cx="3924435" cy="3730480"/>
          </a:xfrm>
          <a:prstGeom prst="rect">
            <a:avLst/>
          </a:prstGeom>
        </p:spPr>
      </p:pic>
      <p:sp>
        <p:nvSpPr>
          <p:cNvPr id="7" name="Rettangolo 6">
            <a:extLst>
              <a:ext uri="{FF2B5EF4-FFF2-40B4-BE49-F238E27FC236}">
                <a16:creationId xmlns:a16="http://schemas.microsoft.com/office/drawing/2014/main" id="{7D112FD5-10AE-CB90-A3E0-ECB6253180CF}"/>
              </a:ext>
            </a:extLst>
          </p:cNvPr>
          <p:cNvSpPr/>
          <p:nvPr/>
        </p:nvSpPr>
        <p:spPr bwMode="auto">
          <a:xfrm>
            <a:off x="6272774" y="3320410"/>
            <a:ext cx="1800200" cy="2664296"/>
          </a:xfrm>
          <a:prstGeom prst="rect">
            <a:avLst/>
          </a:prstGeom>
          <a:solidFill>
            <a:schemeClr val="bg1"/>
          </a:solidFill>
          <a:ln w="9525" cap="flat" cmpd="sng" algn="ctr">
            <a:solidFill>
              <a:schemeClr val="bg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3200" b="0" i="0" u="none" strike="noStrike" cap="none" normalizeH="0" baseline="0">
              <a:ln>
                <a:noFill/>
              </a:ln>
              <a:solidFill>
                <a:schemeClr val="tx1"/>
              </a:solidFill>
              <a:effectLst/>
              <a:latin typeface="Comic Sans MS" panose="030F0702030302020204" pitchFamily="66" charset="0"/>
            </a:endParaRPr>
          </a:p>
        </p:txBody>
      </p:sp>
    </p:spTree>
    <p:extLst>
      <p:ext uri="{BB962C8B-B14F-4D97-AF65-F5344CB8AC3E}">
        <p14:creationId xmlns:p14="http://schemas.microsoft.com/office/powerpoint/2010/main" val="25321384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E2A38DD-855F-3502-CB66-6717D6234FFD}"/>
              </a:ext>
            </a:extLst>
          </p:cNvPr>
          <p:cNvPicPr>
            <a:picLocks noChangeAspect="1"/>
          </p:cNvPicPr>
          <p:nvPr/>
        </p:nvPicPr>
        <p:blipFill>
          <a:blip r:embed="rId2"/>
          <a:stretch>
            <a:fillRect/>
          </a:stretch>
        </p:blipFill>
        <p:spPr>
          <a:xfrm>
            <a:off x="611560" y="692696"/>
            <a:ext cx="8136904" cy="3697186"/>
          </a:xfrm>
          <a:prstGeom prst="rect">
            <a:avLst/>
          </a:prstGeom>
        </p:spPr>
      </p:pic>
      <p:pic>
        <p:nvPicPr>
          <p:cNvPr id="5" name="Immagine 4">
            <a:extLst>
              <a:ext uri="{FF2B5EF4-FFF2-40B4-BE49-F238E27FC236}">
                <a16:creationId xmlns:a16="http://schemas.microsoft.com/office/drawing/2014/main" id="{55072547-C01A-67AE-36AF-EC37DB448532}"/>
              </a:ext>
            </a:extLst>
          </p:cNvPr>
          <p:cNvPicPr>
            <a:picLocks noChangeAspect="1"/>
          </p:cNvPicPr>
          <p:nvPr/>
        </p:nvPicPr>
        <p:blipFill>
          <a:blip r:embed="rId3"/>
          <a:stretch>
            <a:fillRect/>
          </a:stretch>
        </p:blipFill>
        <p:spPr>
          <a:xfrm>
            <a:off x="323528" y="4941168"/>
            <a:ext cx="8640960" cy="850095"/>
          </a:xfrm>
          <a:prstGeom prst="rect">
            <a:avLst/>
          </a:prstGeom>
        </p:spPr>
      </p:pic>
    </p:spTree>
    <p:extLst>
      <p:ext uri="{BB962C8B-B14F-4D97-AF65-F5344CB8AC3E}">
        <p14:creationId xmlns:p14="http://schemas.microsoft.com/office/powerpoint/2010/main" val="24529531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4" descr="f06086_ISBN88-08-0789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2904" y="4610120"/>
            <a:ext cx="2521096" cy="2132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a:extLst>
              <a:ext uri="{FF2B5EF4-FFF2-40B4-BE49-F238E27FC236}">
                <a16:creationId xmlns:a16="http://schemas.microsoft.com/office/drawing/2014/main" id="{0B353441-C36A-6C06-6DE5-468D5FC0F55F}"/>
              </a:ext>
            </a:extLst>
          </p:cNvPr>
          <p:cNvPicPr>
            <a:picLocks noChangeAspect="1"/>
          </p:cNvPicPr>
          <p:nvPr/>
        </p:nvPicPr>
        <p:blipFill>
          <a:blip r:embed="rId4"/>
          <a:stretch>
            <a:fillRect/>
          </a:stretch>
        </p:blipFill>
        <p:spPr>
          <a:xfrm>
            <a:off x="323528" y="939677"/>
            <a:ext cx="7128792" cy="3430473"/>
          </a:xfrm>
          <a:prstGeom prst="rect">
            <a:avLst/>
          </a:prstGeom>
        </p:spPr>
      </p:pic>
      <p:sp>
        <p:nvSpPr>
          <p:cNvPr id="4" name="CasellaDiTesto 3">
            <a:extLst>
              <a:ext uri="{FF2B5EF4-FFF2-40B4-BE49-F238E27FC236}">
                <a16:creationId xmlns:a16="http://schemas.microsoft.com/office/drawing/2014/main" id="{6A4F2FD3-6C66-AA4B-0EB7-BAABDE5FAFBD}"/>
              </a:ext>
            </a:extLst>
          </p:cNvPr>
          <p:cNvSpPr txBox="1"/>
          <p:nvPr/>
        </p:nvSpPr>
        <p:spPr>
          <a:xfrm>
            <a:off x="1196380" y="71917"/>
            <a:ext cx="6377067" cy="584775"/>
          </a:xfrm>
          <a:prstGeom prst="rect">
            <a:avLst/>
          </a:prstGeom>
          <a:noFill/>
        </p:spPr>
        <p:txBody>
          <a:bodyPr wrap="none" rtlCol="0">
            <a:spAutoFit/>
          </a:bodyPr>
          <a:lstStyle/>
          <a:p>
            <a:r>
              <a:rPr lang="it-IT" dirty="0">
                <a:latin typeface="Arial" panose="020B0604020202020204" pitchFamily="34" charset="0"/>
                <a:cs typeface="Arial" panose="020B0604020202020204" pitchFamily="34" charset="0"/>
              </a:rPr>
              <a:t>Degradazione tramite proteasoma</a:t>
            </a:r>
          </a:p>
        </p:txBody>
      </p:sp>
      <p:sp>
        <p:nvSpPr>
          <p:cNvPr id="5" name="CasellaDiTesto 4">
            <a:extLst>
              <a:ext uri="{FF2B5EF4-FFF2-40B4-BE49-F238E27FC236}">
                <a16:creationId xmlns:a16="http://schemas.microsoft.com/office/drawing/2014/main" id="{DA609D33-1093-3D9E-BBBA-C69FD96BE14C}"/>
              </a:ext>
            </a:extLst>
          </p:cNvPr>
          <p:cNvSpPr txBox="1"/>
          <p:nvPr/>
        </p:nvSpPr>
        <p:spPr>
          <a:xfrm>
            <a:off x="107504" y="5214928"/>
            <a:ext cx="6300700" cy="923330"/>
          </a:xfrm>
          <a:prstGeom prst="rect">
            <a:avLst/>
          </a:prstGeom>
          <a:noFill/>
        </p:spPr>
        <p:txBody>
          <a:bodyPr wrap="square">
            <a:spAutoFit/>
          </a:bodyPr>
          <a:lstStyle/>
          <a:p>
            <a:pPr algn="l"/>
            <a:r>
              <a:rPr lang="en-US" sz="1800" b="1" i="0" u="none" strike="noStrike" baseline="0" dirty="0">
                <a:latin typeface="Arial" panose="020B0604020202020204" pitchFamily="34" charset="0"/>
                <a:cs typeface="Arial" panose="020B0604020202020204" pitchFamily="34" charset="0"/>
              </a:rPr>
              <a:t>Proteasomes </a:t>
            </a:r>
            <a:r>
              <a:rPr lang="en-US" sz="1800" b="0" i="0" u="none" strike="noStrike" baseline="0" dirty="0">
                <a:latin typeface="Arial" panose="020B0604020202020204" pitchFamily="34" charset="0"/>
                <a:cs typeface="Arial" panose="020B0604020202020204" pitchFamily="34" charset="0"/>
              </a:rPr>
              <a:t>are very abundant, constituting approximately </a:t>
            </a:r>
            <a:r>
              <a:rPr lang="en-US" sz="1800" b="1" i="0" u="none" strike="noStrike" baseline="0" dirty="0">
                <a:latin typeface="Arial" panose="020B0604020202020204" pitchFamily="34" charset="0"/>
                <a:cs typeface="Arial" panose="020B0604020202020204" pitchFamily="34" charset="0"/>
              </a:rPr>
              <a:t>1% of the total proteins in cells. </a:t>
            </a:r>
            <a:r>
              <a:rPr lang="en-US" sz="1800" b="0" i="0" u="none" strike="noStrike" baseline="0" dirty="0">
                <a:latin typeface="Arial" panose="020B0604020202020204" pitchFamily="34" charset="0"/>
                <a:cs typeface="Arial" panose="020B0604020202020204" pitchFamily="34" charset="0"/>
              </a:rPr>
              <a:t>They are dispersed throughout the cytosol and the nucleus.</a:t>
            </a:r>
            <a:endParaRPr lang="it-IT"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60901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4" descr="f06082_ISBN88-08-0789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27" y="1124744"/>
            <a:ext cx="3902182" cy="422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02">
            <a:extLst>
              <a:ext uri="{FF2B5EF4-FFF2-40B4-BE49-F238E27FC236}">
                <a16:creationId xmlns:a16="http://schemas.microsoft.com/office/drawing/2014/main" id="{A8E0EA9E-6E13-59B1-FA9C-45A9021DAA47}"/>
              </a:ext>
            </a:extLst>
          </p:cNvPr>
          <p:cNvPicPr/>
          <p:nvPr/>
        </p:nvPicPr>
        <p:blipFill rotWithShape="1">
          <a:blip r:embed="rId4"/>
          <a:srcRect l="51951"/>
          <a:stretch/>
        </p:blipFill>
        <p:spPr>
          <a:xfrm>
            <a:off x="4860032" y="1506699"/>
            <a:ext cx="3960440" cy="3456384"/>
          </a:xfrm>
          <a:prstGeom prst="rect">
            <a:avLst/>
          </a:prstGeom>
          <a:noFill/>
          <a:ln w="9525">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0" y="-76200"/>
            <a:ext cx="9144000" cy="1143000"/>
          </a:xfrm>
        </p:spPr>
        <p:txBody>
          <a:bodyPr/>
          <a:lstStyle/>
          <a:p>
            <a:r>
              <a:rPr lang="en-US" altLang="it-IT" sz="3600" b="1">
                <a:latin typeface="Arial Narrow" panose="020B0606020202030204" pitchFamily="34" charset="0"/>
              </a:rPr>
              <a:t>What happens after protein synthesis?</a:t>
            </a:r>
          </a:p>
        </p:txBody>
      </p:sp>
      <p:sp>
        <p:nvSpPr>
          <p:cNvPr id="125955" name="Rectangle 3"/>
          <p:cNvSpPr>
            <a:spLocks noGrp="1" noChangeArrowheads="1"/>
          </p:cNvSpPr>
          <p:nvPr>
            <p:ph type="body" idx="1"/>
          </p:nvPr>
        </p:nvSpPr>
        <p:spPr>
          <a:xfrm>
            <a:off x="467544" y="1196752"/>
            <a:ext cx="7990656" cy="5394325"/>
          </a:xfrm>
        </p:spPr>
        <p:txBody>
          <a:bodyPr/>
          <a:lstStyle/>
          <a:p>
            <a:pPr marL="457200" indent="-457200">
              <a:buFont typeface="Times New Roman" panose="02020603050405020304" pitchFamily="18" charset="0"/>
              <a:buAutoNum type="arabicPeriod"/>
            </a:pPr>
            <a:r>
              <a:rPr lang="en-US" altLang="it-IT" sz="2400" b="1" dirty="0">
                <a:solidFill>
                  <a:srgbClr val="FF0000"/>
                </a:solidFill>
                <a:latin typeface="Arial Narrow" panose="020B0606020202030204" pitchFamily="34" charset="0"/>
              </a:rPr>
              <a:t>S-S formation </a:t>
            </a:r>
            <a:r>
              <a:rPr lang="en-US" altLang="it-IT" sz="2400" dirty="0">
                <a:latin typeface="Arial Narrow" panose="020B0606020202030204" pitchFamily="34" charset="0"/>
              </a:rPr>
              <a:t>(once leave the reducing environment of cytoplasm)</a:t>
            </a:r>
          </a:p>
          <a:p>
            <a:pPr marL="457200" indent="-457200">
              <a:buFont typeface="Times New Roman" panose="02020603050405020304" pitchFamily="18" charset="0"/>
              <a:buAutoNum type="arabicPeriod"/>
            </a:pPr>
            <a:endParaRPr lang="en-US" altLang="it-IT" sz="2400" dirty="0">
              <a:latin typeface="Arial Narrow" panose="020B0606020202030204" pitchFamily="34" charset="0"/>
              <a:sym typeface="Symbol" panose="05050102010706020507" pitchFamily="18" charset="2"/>
            </a:endParaRPr>
          </a:p>
          <a:p>
            <a:pPr marL="457200" indent="-457200">
              <a:buFont typeface="Times New Roman" panose="02020603050405020304" pitchFamily="18" charset="0"/>
              <a:buAutoNum type="arabicPeriod"/>
            </a:pPr>
            <a:r>
              <a:rPr lang="en-US" altLang="it-IT" sz="2400" b="1" dirty="0">
                <a:solidFill>
                  <a:srgbClr val="FF0000"/>
                </a:solidFill>
                <a:latin typeface="Arial Narrow" panose="020B0606020202030204" pitchFamily="34" charset="0"/>
              </a:rPr>
              <a:t>Associate w/other subunits </a:t>
            </a:r>
            <a:r>
              <a:rPr lang="en-US" altLang="it-IT" sz="2400" dirty="0">
                <a:latin typeface="Arial Narrow" panose="020B0606020202030204" pitchFamily="34" charset="0"/>
              </a:rPr>
              <a:t>(assisted by chaperones?)</a:t>
            </a:r>
          </a:p>
          <a:p>
            <a:pPr marL="457200" indent="-457200">
              <a:buFont typeface="Times New Roman" panose="02020603050405020304" pitchFamily="18" charset="0"/>
              <a:buAutoNum type="arabicPeriod"/>
            </a:pPr>
            <a:endParaRPr lang="en-US" altLang="it-IT" sz="2400" dirty="0">
              <a:latin typeface="Arial Narrow" panose="020B0606020202030204" pitchFamily="34" charset="0"/>
              <a:sym typeface="Symbol" panose="05050102010706020507" pitchFamily="18" charset="2"/>
            </a:endParaRPr>
          </a:p>
          <a:p>
            <a:pPr marL="457200" indent="-457200">
              <a:buFont typeface="Times New Roman" panose="02020603050405020304" pitchFamily="18" charset="0"/>
              <a:buAutoNum type="arabicPeriod"/>
            </a:pPr>
            <a:r>
              <a:rPr lang="en-US" altLang="it-IT" sz="2400" dirty="0">
                <a:latin typeface="Arial Narrow" panose="020B0606020202030204" pitchFamily="34" charset="0"/>
              </a:rPr>
              <a:t>Covalent </a:t>
            </a:r>
            <a:r>
              <a:rPr lang="en-US" altLang="it-IT" sz="2400" b="1" dirty="0">
                <a:solidFill>
                  <a:srgbClr val="FF0000"/>
                </a:solidFill>
                <a:latin typeface="Arial Narrow" panose="020B0606020202030204" pitchFamily="34" charset="0"/>
              </a:rPr>
              <a:t>Post-translational modifications</a:t>
            </a:r>
          </a:p>
        </p:txBody>
      </p:sp>
      <p:grpSp>
        <p:nvGrpSpPr>
          <p:cNvPr id="125956" name="Group 4"/>
          <p:cNvGrpSpPr/>
          <p:nvPr/>
        </p:nvGrpSpPr>
        <p:grpSpPr bwMode="auto">
          <a:xfrm>
            <a:off x="1826615" y="4235450"/>
            <a:ext cx="4751387" cy="2160588"/>
            <a:chOff x="864" y="1536"/>
            <a:chExt cx="4080" cy="1968"/>
          </a:xfrm>
        </p:grpSpPr>
        <p:pic>
          <p:nvPicPr>
            <p:cNvPr id="12595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 y="1632"/>
              <a:ext cx="3496" cy="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9" name="Rectangle 6"/>
            <p:cNvSpPr>
              <a:spLocks noChangeArrowheads="1"/>
            </p:cNvSpPr>
            <p:nvPr/>
          </p:nvSpPr>
          <p:spPr bwMode="auto">
            <a:xfrm>
              <a:off x="3552" y="1632"/>
              <a:ext cx="1392" cy="3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a:latin typeface="Cambria" panose="02040503050406030204" pitchFamily="18" charset="0"/>
              </a:endParaRPr>
            </a:p>
          </p:txBody>
        </p:sp>
        <p:sp>
          <p:nvSpPr>
            <p:cNvPr id="125960" name="Rectangle 7"/>
            <p:cNvSpPr>
              <a:spLocks noChangeArrowheads="1"/>
            </p:cNvSpPr>
            <p:nvPr/>
          </p:nvSpPr>
          <p:spPr bwMode="auto">
            <a:xfrm>
              <a:off x="3792" y="3168"/>
              <a:ext cx="768" cy="3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a:latin typeface="Cambria" panose="02040503050406030204" pitchFamily="18" charset="0"/>
              </a:endParaRPr>
            </a:p>
          </p:txBody>
        </p:sp>
        <p:sp>
          <p:nvSpPr>
            <p:cNvPr id="125961" name="Rectangle 8"/>
            <p:cNvSpPr>
              <a:spLocks noChangeArrowheads="1"/>
            </p:cNvSpPr>
            <p:nvPr/>
          </p:nvSpPr>
          <p:spPr bwMode="auto">
            <a:xfrm>
              <a:off x="4080" y="2880"/>
              <a:ext cx="768" cy="3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a:latin typeface="Cambria" panose="02040503050406030204" pitchFamily="18" charset="0"/>
              </a:endParaRPr>
            </a:p>
          </p:txBody>
        </p:sp>
        <p:sp>
          <p:nvSpPr>
            <p:cNvPr id="125962" name="Rectangle 9"/>
            <p:cNvSpPr>
              <a:spLocks noChangeArrowheads="1"/>
            </p:cNvSpPr>
            <p:nvPr/>
          </p:nvSpPr>
          <p:spPr bwMode="auto">
            <a:xfrm>
              <a:off x="3456" y="1536"/>
              <a:ext cx="576" cy="2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a:latin typeface="Cambria" panose="02040503050406030204" pitchFamily="18" charset="0"/>
              </a:endParaRPr>
            </a:p>
          </p:txBody>
        </p:sp>
      </p:grpSp>
      <p:sp>
        <p:nvSpPr>
          <p:cNvPr id="125957" name="Text Box 10"/>
          <p:cNvSpPr txBox="1">
            <a:spLocks noChangeArrowheads="1"/>
          </p:cNvSpPr>
          <p:nvPr/>
        </p:nvSpPr>
        <p:spPr bwMode="auto">
          <a:xfrm>
            <a:off x="6300192" y="4932829"/>
            <a:ext cx="1041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sz="2400">
                <a:latin typeface="Cambria" panose="02040503050406030204" pitchFamily="18" charset="0"/>
              </a:rPr>
              <a:t>Hsp70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4" descr="f06090_ISBN88-08-0789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375" y="44450"/>
            <a:ext cx="5197475" cy="674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bosome-targeting antibiotics and mechanisms of bacterial resistance |  Nature Reviews Microbiology">
            <a:extLst>
              <a:ext uri="{FF2B5EF4-FFF2-40B4-BE49-F238E27FC236}">
                <a16:creationId xmlns:a16="http://schemas.microsoft.com/office/drawing/2014/main" id="{646D6DC2-9997-CD7D-EA8D-E5B91C2D054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88640"/>
            <a:ext cx="6048672" cy="4528103"/>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D9CCAE5D-8EEC-4A91-9B0C-F5031DC4A0D2}"/>
              </a:ext>
            </a:extLst>
          </p:cNvPr>
          <p:cNvSpPr txBox="1"/>
          <p:nvPr/>
        </p:nvSpPr>
        <p:spPr>
          <a:xfrm>
            <a:off x="341530" y="5157192"/>
            <a:ext cx="8460940" cy="1323439"/>
          </a:xfrm>
          <a:prstGeom prst="rect">
            <a:avLst/>
          </a:prstGeom>
          <a:noFill/>
        </p:spPr>
        <p:txBody>
          <a:bodyPr wrap="square" rtlCol="0">
            <a:spAutoFit/>
          </a:bodyPr>
          <a:lstStyle/>
          <a:p>
            <a:r>
              <a:rPr lang="it-IT" sz="1600" dirty="0" err="1">
                <a:latin typeface="Arial" panose="020B0604020202020204" pitchFamily="34" charset="0"/>
                <a:cs typeface="Arial" panose="020B0604020202020204" pitchFamily="34" charset="0"/>
              </a:rPr>
              <a:t>blasticidin</a:t>
            </a:r>
            <a:r>
              <a:rPr lang="it-IT" sz="1600" dirty="0">
                <a:latin typeface="Arial" panose="020B0604020202020204" pitchFamily="34" charset="0"/>
                <a:cs typeface="Arial" panose="020B0604020202020204" pitchFamily="34" charset="0"/>
              </a:rPr>
              <a:t> S (Bls), </a:t>
            </a:r>
            <a:r>
              <a:rPr lang="it-IT" sz="1600" dirty="0" err="1">
                <a:latin typeface="Arial" panose="020B0604020202020204" pitchFamily="34" charset="0"/>
                <a:cs typeface="Arial" panose="020B0604020202020204" pitchFamily="34" charset="0"/>
              </a:rPr>
              <a:t>chloramphenicol</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Cam</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clindamycin</a:t>
            </a:r>
            <a:r>
              <a:rPr lang="it-IT" sz="1600" dirty="0">
                <a:latin typeface="Arial" panose="020B0604020202020204" pitchFamily="34" charset="0"/>
                <a:cs typeface="Arial" panose="020B0604020202020204" pitchFamily="34" charset="0"/>
              </a:rPr>
              <a:t> (Cln), </a:t>
            </a:r>
            <a:r>
              <a:rPr lang="it-IT" sz="1600" dirty="0" err="1">
                <a:latin typeface="Arial" panose="020B0604020202020204" pitchFamily="34" charset="0"/>
                <a:cs typeface="Arial" panose="020B0604020202020204" pitchFamily="34" charset="0"/>
              </a:rPr>
              <a:t>linezolid</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Lnz</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pleuromutilins</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Plu</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puromycin</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Pmn</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streptogramin</a:t>
            </a:r>
            <a:r>
              <a:rPr lang="it-IT" sz="1600" dirty="0">
                <a:latin typeface="Arial" panose="020B0604020202020204" pitchFamily="34" charset="0"/>
                <a:cs typeface="Arial" panose="020B0604020202020204" pitchFamily="34" charset="0"/>
              </a:rPr>
              <a:t> A (SA) and </a:t>
            </a:r>
            <a:r>
              <a:rPr lang="it-IT" sz="1600" dirty="0" err="1">
                <a:latin typeface="Arial" panose="020B0604020202020204" pitchFamily="34" charset="0"/>
                <a:cs typeface="Arial" panose="020B0604020202020204" pitchFamily="34" charset="0"/>
              </a:rPr>
              <a:t>sparsomycin</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Spr</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tuberactinomycins</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capreomycin</a:t>
            </a:r>
            <a:r>
              <a:rPr lang="it-IT" sz="1600" dirty="0">
                <a:latin typeface="Arial" panose="020B0604020202020204" pitchFamily="34" charset="0"/>
                <a:cs typeface="Arial" panose="020B0604020202020204" pitchFamily="34" charset="0"/>
              </a:rPr>
              <a:t> (Cap) and </a:t>
            </a:r>
            <a:r>
              <a:rPr lang="it-IT" sz="1600" dirty="0" err="1">
                <a:latin typeface="Arial" panose="020B0604020202020204" pitchFamily="34" charset="0"/>
                <a:cs typeface="Arial" panose="020B0604020202020204" pitchFamily="34" charset="0"/>
              </a:rPr>
              <a:t>viomycin</a:t>
            </a:r>
            <a:r>
              <a:rPr lang="it-IT" sz="1600" dirty="0">
                <a:latin typeface="Arial" panose="020B0604020202020204" pitchFamily="34" charset="0"/>
                <a:cs typeface="Arial" panose="020B0604020202020204" pitchFamily="34" charset="0"/>
              </a:rPr>
              <a:t> (Vio), the </a:t>
            </a:r>
            <a:r>
              <a:rPr lang="it-IT" sz="1600" dirty="0" err="1">
                <a:latin typeface="Arial" panose="020B0604020202020204" pitchFamily="34" charset="0"/>
                <a:cs typeface="Arial" panose="020B0604020202020204" pitchFamily="34" charset="0"/>
              </a:rPr>
              <a:t>aminoglycosides</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hygromycin</a:t>
            </a:r>
            <a:r>
              <a:rPr lang="it-IT" sz="1600" dirty="0">
                <a:latin typeface="Arial" panose="020B0604020202020204" pitchFamily="34" charset="0"/>
                <a:cs typeface="Arial" panose="020B0604020202020204" pitchFamily="34" charset="0"/>
              </a:rPr>
              <a:t> B (</a:t>
            </a:r>
            <a:r>
              <a:rPr lang="it-IT" sz="1600" dirty="0" err="1">
                <a:latin typeface="Arial" panose="020B0604020202020204" pitchFamily="34" charset="0"/>
                <a:cs typeface="Arial" panose="020B0604020202020204" pitchFamily="34" charset="0"/>
              </a:rPr>
              <a:t>HygB</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neomycin</a:t>
            </a:r>
            <a:r>
              <a:rPr lang="it-IT" sz="1600" dirty="0">
                <a:latin typeface="Arial" panose="020B0604020202020204" pitchFamily="34" charset="0"/>
                <a:cs typeface="Arial" panose="020B0604020202020204" pitchFamily="34" charset="0"/>
              </a:rPr>
              <a:t> (Neo) and </a:t>
            </a:r>
            <a:r>
              <a:rPr lang="it-IT" sz="1600" dirty="0" err="1">
                <a:latin typeface="Arial" panose="020B0604020202020204" pitchFamily="34" charset="0"/>
                <a:cs typeface="Arial" panose="020B0604020202020204" pitchFamily="34" charset="0"/>
              </a:rPr>
              <a:t>paromomycin</a:t>
            </a:r>
            <a:r>
              <a:rPr lang="it-IT" sz="1600" dirty="0">
                <a:latin typeface="Arial" panose="020B0604020202020204" pitchFamily="34" charset="0"/>
                <a:cs typeface="Arial" panose="020B0604020202020204" pitchFamily="34" charset="0"/>
              </a:rPr>
              <a:t> (Par), </a:t>
            </a:r>
            <a:r>
              <a:rPr lang="it-IT" sz="1600" dirty="0" err="1">
                <a:latin typeface="Arial" panose="020B0604020202020204" pitchFamily="34" charset="0"/>
                <a:cs typeface="Arial" panose="020B0604020202020204" pitchFamily="34" charset="0"/>
              </a:rPr>
              <a:t>fusidic</a:t>
            </a:r>
            <a:r>
              <a:rPr lang="it-IT" sz="1600" dirty="0">
                <a:latin typeface="Arial" panose="020B0604020202020204" pitchFamily="34" charset="0"/>
                <a:cs typeface="Arial" panose="020B0604020202020204" pitchFamily="34" charset="0"/>
              </a:rPr>
              <a:t> acid (</a:t>
            </a:r>
            <a:r>
              <a:rPr lang="it-IT" sz="1600" dirty="0" err="1">
                <a:latin typeface="Arial" panose="020B0604020202020204" pitchFamily="34" charset="0"/>
                <a:cs typeface="Arial" panose="020B0604020202020204" pitchFamily="34" charset="0"/>
              </a:rPr>
              <a:t>Fus</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spectinomycin</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Spt</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erythromycin</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Ery</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streptogramin</a:t>
            </a:r>
            <a:r>
              <a:rPr lang="it-IT" sz="1600" dirty="0">
                <a:latin typeface="Arial" panose="020B0604020202020204" pitchFamily="34" charset="0"/>
                <a:cs typeface="Arial" panose="020B0604020202020204" pitchFamily="34" charset="0"/>
              </a:rPr>
              <a:t> B (SB ) </a:t>
            </a:r>
            <a:r>
              <a:rPr lang="it-IT" sz="1600" dirty="0" err="1">
                <a:latin typeface="Arial" panose="020B0604020202020204" pitchFamily="34" charset="0"/>
                <a:cs typeface="Arial" panose="020B0604020202020204" pitchFamily="34" charset="0"/>
              </a:rPr>
              <a:t>telithromycin</a:t>
            </a:r>
            <a:r>
              <a:rPr lang="it-IT" sz="1600" dirty="0">
                <a:latin typeface="Arial" panose="020B0604020202020204" pitchFamily="34" charset="0"/>
                <a:cs typeface="Arial" panose="020B0604020202020204" pitchFamily="34" charset="0"/>
              </a:rPr>
              <a:t> (Tel)). </a:t>
            </a:r>
          </a:p>
        </p:txBody>
      </p:sp>
    </p:spTree>
    <p:extLst>
      <p:ext uri="{BB962C8B-B14F-4D97-AF65-F5344CB8AC3E}">
        <p14:creationId xmlns:p14="http://schemas.microsoft.com/office/powerpoint/2010/main" val="324374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8E7538-BD43-31ED-77B7-C151BDAA5415}"/>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6247D80A-F6D6-E40F-FB2B-BCF9684EE49E}"/>
              </a:ext>
            </a:extLst>
          </p:cNvPr>
          <p:cNvSpPr>
            <a:spLocks noGrp="1"/>
          </p:cNvSpPr>
          <p:nvPr>
            <p:ph idx="1"/>
          </p:nvPr>
        </p:nvSpPr>
        <p:spPr/>
        <p:txBody>
          <a:bodyPr/>
          <a:lstStyle/>
          <a:p>
            <a:endParaRPr lang="it-IT"/>
          </a:p>
        </p:txBody>
      </p:sp>
      <p:pic>
        <p:nvPicPr>
          <p:cNvPr id="5" name="Immagine 4">
            <a:extLst>
              <a:ext uri="{FF2B5EF4-FFF2-40B4-BE49-F238E27FC236}">
                <a16:creationId xmlns:a16="http://schemas.microsoft.com/office/drawing/2014/main" id="{0FCEF58C-7047-8E36-DC18-DE59CBB4613A}"/>
              </a:ext>
            </a:extLst>
          </p:cNvPr>
          <p:cNvPicPr>
            <a:picLocks noChangeAspect="1"/>
          </p:cNvPicPr>
          <p:nvPr/>
        </p:nvPicPr>
        <p:blipFill>
          <a:blip r:embed="rId2"/>
          <a:stretch>
            <a:fillRect/>
          </a:stretch>
        </p:blipFill>
        <p:spPr>
          <a:xfrm>
            <a:off x="1187624" y="304800"/>
            <a:ext cx="2641882" cy="6248400"/>
          </a:xfrm>
          <a:prstGeom prst="rect">
            <a:avLst/>
          </a:prstGeom>
        </p:spPr>
      </p:pic>
      <p:pic>
        <p:nvPicPr>
          <p:cNvPr id="7" name="Immagine 6">
            <a:extLst>
              <a:ext uri="{FF2B5EF4-FFF2-40B4-BE49-F238E27FC236}">
                <a16:creationId xmlns:a16="http://schemas.microsoft.com/office/drawing/2014/main" id="{6D08684A-F869-E08A-86C2-DCC00F619D30}"/>
              </a:ext>
            </a:extLst>
          </p:cNvPr>
          <p:cNvPicPr>
            <a:picLocks noChangeAspect="1"/>
          </p:cNvPicPr>
          <p:nvPr/>
        </p:nvPicPr>
        <p:blipFill>
          <a:blip r:embed="rId3"/>
          <a:stretch>
            <a:fillRect/>
          </a:stretch>
        </p:blipFill>
        <p:spPr>
          <a:xfrm>
            <a:off x="4139952" y="1719822"/>
            <a:ext cx="4569947" cy="3456384"/>
          </a:xfrm>
          <a:prstGeom prst="rect">
            <a:avLst/>
          </a:prstGeom>
        </p:spPr>
      </p:pic>
    </p:spTree>
    <p:extLst>
      <p:ext uri="{BB962C8B-B14F-4D97-AF65-F5344CB8AC3E}">
        <p14:creationId xmlns:p14="http://schemas.microsoft.com/office/powerpoint/2010/main" val="32557036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175" y="714375"/>
            <a:ext cx="854868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714375"/>
            <a:ext cx="9069387"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it-IT"/>
              <a:t>07_20_Pro_v_Eucar.jpg</a:t>
            </a: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738"/>
            <a:ext cx="9144000" cy="679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738"/>
            <a:ext cx="9144000" cy="679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8738"/>
            <a:ext cx="9144000" cy="679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8738"/>
            <a:ext cx="9144000" cy="679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8738"/>
            <a:ext cx="9144000" cy="679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525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525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525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152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755650" y="4049713"/>
            <a:ext cx="8027988" cy="2808287"/>
          </a:xfrm>
        </p:spPr>
        <p:txBody>
          <a:bodyPr/>
          <a:lstStyle/>
          <a:p>
            <a:pPr algn="l">
              <a:buFont typeface="Arial" panose="020B0604020202020204" pitchFamily="34" charset="0"/>
              <a:buChar char="•"/>
              <a:defRPr/>
            </a:pPr>
            <a:r>
              <a:rPr lang="en-US" sz="2400" b="1" dirty="0">
                <a:effectLst>
                  <a:outerShdw blurRad="38100" dist="38100" dir="2700000" algn="tl">
                    <a:srgbClr val="C0C0C0"/>
                  </a:outerShdw>
                </a:effectLst>
                <a:latin typeface="Cambria" panose="02040503050406030204" pitchFamily="18" charset="0"/>
              </a:rPr>
              <a:t>Il </a:t>
            </a:r>
            <a:r>
              <a:rPr lang="en-US" sz="2400" b="1" dirty="0" err="1">
                <a:effectLst>
                  <a:outerShdw blurRad="38100" dist="38100" dir="2700000" algn="tl">
                    <a:srgbClr val="C0C0C0"/>
                  </a:outerShdw>
                </a:effectLst>
                <a:latin typeface="Cambria" panose="02040503050406030204" pitchFamily="18" charset="0"/>
              </a:rPr>
              <a:t>destino</a:t>
            </a:r>
            <a:r>
              <a:rPr lang="en-US" sz="2400" b="1" dirty="0">
                <a:effectLst>
                  <a:outerShdw blurRad="38100" dist="38100" dir="2700000" algn="tl">
                    <a:srgbClr val="C0C0C0"/>
                  </a:outerShdw>
                </a:effectLst>
                <a:latin typeface="Cambria" panose="02040503050406030204" pitchFamily="18" charset="0"/>
              </a:rPr>
              <a:t> </a:t>
            </a:r>
            <a:r>
              <a:rPr lang="en-US" sz="2400" b="1" dirty="0" err="1">
                <a:effectLst>
                  <a:outerShdw blurRad="38100" dist="38100" dir="2700000" algn="tl">
                    <a:srgbClr val="C0C0C0"/>
                  </a:outerShdw>
                </a:effectLst>
                <a:latin typeface="Cambria" panose="02040503050406030204" pitchFamily="18" charset="0"/>
              </a:rPr>
              <a:t>di</a:t>
            </a:r>
            <a:r>
              <a:rPr lang="en-US" sz="2400" b="1" dirty="0">
                <a:effectLst>
                  <a:outerShdw blurRad="38100" dist="38100" dir="2700000" algn="tl">
                    <a:srgbClr val="C0C0C0"/>
                  </a:outerShdw>
                </a:effectLst>
                <a:latin typeface="Cambria" panose="02040503050406030204" pitchFamily="18" charset="0"/>
              </a:rPr>
              <a:t> un mRNA </a:t>
            </a:r>
            <a:r>
              <a:rPr lang="en-US" sz="2400" b="1" dirty="0" err="1">
                <a:effectLst>
                  <a:outerShdw blurRad="38100" dist="38100" dir="2700000" algn="tl">
                    <a:srgbClr val="C0C0C0"/>
                  </a:outerShdw>
                </a:effectLst>
                <a:latin typeface="Cambria" panose="02040503050406030204" pitchFamily="18" charset="0"/>
              </a:rPr>
              <a:t>che</a:t>
            </a:r>
            <a:r>
              <a:rPr lang="en-US" sz="2400" b="1" dirty="0">
                <a:effectLst>
                  <a:outerShdw blurRad="38100" dist="38100" dir="2700000" algn="tl">
                    <a:srgbClr val="C0C0C0"/>
                  </a:outerShdw>
                </a:effectLst>
                <a:latin typeface="Cambria" panose="02040503050406030204" pitchFamily="18" charset="0"/>
              </a:rPr>
              <a:t> </a:t>
            </a:r>
            <a:r>
              <a:rPr lang="en-US" sz="2400" b="1" dirty="0" err="1">
                <a:effectLst>
                  <a:outerShdw blurRad="38100" dist="38100" dir="2700000" algn="tl">
                    <a:srgbClr val="C0C0C0"/>
                  </a:outerShdw>
                </a:effectLst>
                <a:latin typeface="Cambria" panose="02040503050406030204" pitchFamily="18" charset="0"/>
              </a:rPr>
              <a:t>raggiunge</a:t>
            </a:r>
            <a:r>
              <a:rPr lang="en-US" sz="2400" b="1" dirty="0">
                <a:effectLst>
                  <a:outerShdw blurRad="38100" dist="38100" dir="2700000" algn="tl">
                    <a:srgbClr val="C0C0C0"/>
                  </a:outerShdw>
                </a:effectLst>
                <a:latin typeface="Cambria" panose="02040503050406030204" pitchFamily="18" charset="0"/>
              </a:rPr>
              <a:t> </a:t>
            </a:r>
            <a:r>
              <a:rPr lang="en-US" sz="2400" b="1" dirty="0" err="1">
                <a:effectLst>
                  <a:outerShdw blurRad="38100" dist="38100" dir="2700000" algn="tl">
                    <a:srgbClr val="C0C0C0"/>
                  </a:outerShdw>
                </a:effectLst>
                <a:latin typeface="Cambria" panose="02040503050406030204" pitchFamily="18" charset="0"/>
              </a:rPr>
              <a:t>il</a:t>
            </a:r>
            <a:r>
              <a:rPr lang="en-US" sz="2400" b="1" dirty="0">
                <a:effectLst>
                  <a:outerShdw blurRad="38100" dist="38100" dir="2700000" algn="tl">
                    <a:srgbClr val="C0C0C0"/>
                  </a:outerShdw>
                </a:effectLst>
                <a:latin typeface="Cambria" panose="02040503050406030204" pitchFamily="18" charset="0"/>
              </a:rPr>
              <a:t> </a:t>
            </a:r>
            <a:r>
              <a:rPr lang="en-US" sz="2400" b="1" dirty="0" err="1">
                <a:effectLst>
                  <a:outerShdw blurRad="38100" dist="38100" dir="2700000" algn="tl">
                    <a:srgbClr val="C0C0C0"/>
                  </a:outerShdw>
                </a:effectLst>
                <a:latin typeface="Cambria" panose="02040503050406030204" pitchFamily="18" charset="0"/>
              </a:rPr>
              <a:t>citoplasma</a:t>
            </a:r>
            <a:r>
              <a:rPr lang="en-US" sz="2400" b="1" dirty="0">
                <a:effectLst>
                  <a:outerShdw blurRad="38100" dist="38100" dir="2700000" algn="tl">
                    <a:srgbClr val="C0C0C0"/>
                  </a:outerShdw>
                </a:effectLst>
                <a:latin typeface="Cambria" panose="02040503050406030204" pitchFamily="18" charset="0"/>
              </a:rPr>
              <a:t> è </a:t>
            </a:r>
            <a:r>
              <a:rPr lang="en-US" sz="2400" b="1" dirty="0" err="1">
                <a:effectLst>
                  <a:outerShdw blurRad="38100" dist="38100" dir="2700000" algn="tl">
                    <a:srgbClr val="C0C0C0"/>
                  </a:outerShdw>
                </a:effectLst>
                <a:latin typeface="Cambria" panose="02040503050406030204" pitchFamily="18" charset="0"/>
              </a:rPr>
              <a:t>di</a:t>
            </a:r>
            <a:r>
              <a:rPr lang="en-US" sz="2400" b="1" dirty="0">
                <a:effectLst>
                  <a:outerShdw blurRad="38100" dist="38100" dir="2700000" algn="tl">
                    <a:srgbClr val="C0C0C0"/>
                  </a:outerShdw>
                </a:effectLst>
                <a:latin typeface="Cambria" panose="02040503050406030204" pitchFamily="18" charset="0"/>
              </a:rPr>
              <a:t> </a:t>
            </a:r>
            <a:r>
              <a:rPr lang="en-US" sz="2400" b="1" dirty="0" err="1">
                <a:effectLst>
                  <a:outerShdw blurRad="38100" dist="38100" dir="2700000" algn="tl">
                    <a:srgbClr val="C0C0C0"/>
                  </a:outerShdw>
                </a:effectLst>
                <a:latin typeface="Cambria" panose="02040503050406030204" pitchFamily="18" charset="0"/>
              </a:rPr>
              <a:t>essere</a:t>
            </a:r>
            <a:r>
              <a:rPr lang="en-US" sz="2400" b="1" dirty="0">
                <a:effectLst>
                  <a:outerShdw blurRad="38100" dist="38100" dir="2700000" algn="tl">
                    <a:srgbClr val="C0C0C0"/>
                  </a:outerShdw>
                </a:effectLst>
                <a:latin typeface="Cambria" panose="02040503050406030204" pitchFamily="18" charset="0"/>
              </a:rPr>
              <a:t> </a:t>
            </a:r>
            <a:r>
              <a:rPr lang="en-US" sz="2400" b="1" dirty="0" err="1">
                <a:effectLst>
                  <a:outerShdw blurRad="38100" dist="38100" dir="2700000" algn="tl">
                    <a:srgbClr val="C0C0C0"/>
                  </a:outerShdw>
                </a:effectLst>
                <a:latin typeface="Cambria" panose="02040503050406030204" pitchFamily="18" charset="0"/>
              </a:rPr>
              <a:t>tradotto</a:t>
            </a:r>
            <a:r>
              <a:rPr lang="en-US" sz="2400" b="1" dirty="0">
                <a:effectLst>
                  <a:outerShdw blurRad="38100" dist="38100" dir="2700000" algn="tl">
                    <a:srgbClr val="C0C0C0"/>
                  </a:outerShdw>
                </a:effectLst>
                <a:latin typeface="Cambria" panose="02040503050406030204" pitchFamily="18" charset="0"/>
              </a:rPr>
              <a:t> in </a:t>
            </a:r>
            <a:r>
              <a:rPr lang="en-US" sz="2400" b="1" dirty="0" err="1">
                <a:effectLst>
                  <a:outerShdw blurRad="38100" dist="38100" dir="2700000" algn="tl">
                    <a:srgbClr val="C0C0C0"/>
                  </a:outerShdw>
                </a:effectLst>
                <a:latin typeface="Cambria" panose="02040503050406030204" pitchFamily="18" charset="0"/>
              </a:rPr>
              <a:t>proteina</a:t>
            </a:r>
            <a:r>
              <a:rPr lang="en-US" sz="2400" b="1" dirty="0">
                <a:effectLst>
                  <a:outerShdw blurRad="38100" dist="38100" dir="2700000" algn="tl">
                    <a:srgbClr val="C0C0C0"/>
                  </a:outerShdw>
                </a:effectLst>
                <a:latin typeface="Cambria" panose="02040503050406030204" pitchFamily="18" charset="0"/>
              </a:rPr>
              <a:t>. </a:t>
            </a:r>
            <a:br>
              <a:rPr lang="en-US" sz="2400" b="1" dirty="0">
                <a:effectLst>
                  <a:outerShdw blurRad="38100" dist="38100" dir="2700000" algn="tl">
                    <a:srgbClr val="C0C0C0"/>
                  </a:outerShdw>
                </a:effectLst>
                <a:latin typeface="Cambria" panose="02040503050406030204" pitchFamily="18" charset="0"/>
              </a:rPr>
            </a:br>
            <a:br>
              <a:rPr lang="en-US" sz="2400" b="1" dirty="0">
                <a:effectLst>
                  <a:outerShdw blurRad="38100" dist="38100" dir="2700000" algn="tl">
                    <a:srgbClr val="C0C0C0"/>
                  </a:outerShdw>
                </a:effectLst>
                <a:latin typeface="Cambria" panose="02040503050406030204" pitchFamily="18" charset="0"/>
              </a:rPr>
            </a:br>
            <a:r>
              <a:rPr lang="en-US" sz="2400" b="1" dirty="0" err="1">
                <a:effectLst>
                  <a:outerShdw blurRad="38100" dist="38100" dir="2700000" algn="tl">
                    <a:srgbClr val="C0C0C0"/>
                  </a:outerShdw>
                </a:effectLst>
                <a:latin typeface="Cambria" panose="02040503050406030204" pitchFamily="18" charset="0"/>
              </a:rPr>
              <a:t>Anche</a:t>
            </a:r>
            <a:r>
              <a:rPr lang="en-US" sz="2400" b="1" dirty="0">
                <a:effectLst>
                  <a:outerShdw blurRad="38100" dist="38100" dir="2700000" algn="tl">
                    <a:srgbClr val="C0C0C0"/>
                  </a:outerShdw>
                </a:effectLst>
                <a:latin typeface="Cambria" panose="02040503050406030204" pitchFamily="18" charset="0"/>
              </a:rPr>
              <a:t> a </a:t>
            </a:r>
            <a:r>
              <a:rPr lang="en-US" sz="2400" b="1" dirty="0" err="1">
                <a:effectLst>
                  <a:outerShdw blurRad="38100" dist="38100" dir="2700000" algn="tl">
                    <a:srgbClr val="C0C0C0"/>
                  </a:outerShdw>
                </a:effectLst>
                <a:latin typeface="Cambria" panose="02040503050406030204" pitchFamily="18" charset="0"/>
              </a:rPr>
              <a:t>questo</a:t>
            </a:r>
            <a:r>
              <a:rPr lang="en-US" sz="2400" b="1" dirty="0">
                <a:effectLst>
                  <a:outerShdw blurRad="38100" dist="38100" dir="2700000" algn="tl">
                    <a:srgbClr val="C0C0C0"/>
                  </a:outerShdw>
                </a:effectLst>
                <a:latin typeface="Cambria" panose="02040503050406030204" pitchFamily="18" charset="0"/>
              </a:rPr>
              <a:t> </a:t>
            </a:r>
            <a:r>
              <a:rPr lang="en-US" sz="2400" b="1" dirty="0" err="1">
                <a:effectLst>
                  <a:outerShdw blurRad="38100" dist="38100" dir="2700000" algn="tl">
                    <a:srgbClr val="C0C0C0"/>
                  </a:outerShdw>
                </a:effectLst>
                <a:latin typeface="Cambria" panose="02040503050406030204" pitchFamily="18" charset="0"/>
              </a:rPr>
              <a:t>livello</a:t>
            </a:r>
            <a:r>
              <a:rPr lang="en-US" sz="2400" b="1" dirty="0">
                <a:effectLst>
                  <a:outerShdw blurRad="38100" dist="38100" dir="2700000" algn="tl">
                    <a:srgbClr val="C0C0C0"/>
                  </a:outerShdw>
                </a:effectLst>
                <a:latin typeface="Cambria" panose="02040503050406030204" pitchFamily="18" charset="0"/>
              </a:rPr>
              <a:t> </a:t>
            </a:r>
            <a:r>
              <a:rPr lang="en-US" sz="2400" b="1" dirty="0" err="1">
                <a:effectLst>
                  <a:outerShdw blurRad="38100" dist="38100" dir="2700000" algn="tl">
                    <a:srgbClr val="C0C0C0"/>
                  </a:outerShdw>
                </a:effectLst>
                <a:latin typeface="Cambria" panose="02040503050406030204" pitchFamily="18" charset="0"/>
              </a:rPr>
              <a:t>più</a:t>
            </a:r>
            <a:r>
              <a:rPr lang="en-US" sz="2400" b="1" dirty="0">
                <a:effectLst>
                  <a:outerShdw blurRad="38100" dist="38100" dir="2700000" algn="tl">
                    <a:srgbClr val="C0C0C0"/>
                  </a:outerShdw>
                </a:effectLst>
                <a:latin typeface="Cambria" panose="02040503050406030204" pitchFamily="18" charset="0"/>
              </a:rPr>
              <a:t> </a:t>
            </a:r>
            <a:r>
              <a:rPr lang="en-US" sz="2400" b="1" dirty="0" err="1">
                <a:effectLst>
                  <a:outerShdw blurRad="38100" dist="38100" dir="2700000" algn="tl">
                    <a:srgbClr val="C0C0C0"/>
                  </a:outerShdw>
                </a:effectLst>
                <a:latin typeface="Cambria" panose="02040503050406030204" pitchFamily="18" charset="0"/>
              </a:rPr>
              <a:t>meccanismi</a:t>
            </a:r>
            <a:r>
              <a:rPr lang="en-US" sz="2400" b="1" dirty="0">
                <a:effectLst>
                  <a:outerShdw blurRad="38100" dist="38100" dir="2700000" algn="tl">
                    <a:srgbClr val="C0C0C0"/>
                  </a:outerShdw>
                </a:effectLst>
                <a:latin typeface="Cambria" panose="02040503050406030204" pitchFamily="18" charset="0"/>
              </a:rPr>
              <a:t> </a:t>
            </a:r>
            <a:r>
              <a:rPr lang="en-US" sz="2400" b="1" dirty="0" err="1">
                <a:effectLst>
                  <a:outerShdw blurRad="38100" dist="38100" dir="2700000" algn="tl">
                    <a:srgbClr val="C0C0C0"/>
                  </a:outerShdw>
                </a:effectLst>
                <a:latin typeface="Cambria" panose="02040503050406030204" pitchFamily="18" charset="0"/>
              </a:rPr>
              <a:t>partecipano</a:t>
            </a:r>
            <a:r>
              <a:rPr lang="en-US" sz="2400" b="1" dirty="0">
                <a:effectLst>
                  <a:outerShdw blurRad="38100" dist="38100" dir="2700000" algn="tl">
                    <a:srgbClr val="C0C0C0"/>
                  </a:outerShdw>
                </a:effectLst>
                <a:latin typeface="Cambria" panose="02040503050406030204" pitchFamily="18" charset="0"/>
              </a:rPr>
              <a:t> </a:t>
            </a:r>
            <a:r>
              <a:rPr lang="en-US" sz="2400" b="1" dirty="0" err="1">
                <a:effectLst>
                  <a:outerShdw blurRad="38100" dist="38100" dir="2700000" algn="tl">
                    <a:srgbClr val="C0C0C0"/>
                  </a:outerShdw>
                </a:effectLst>
                <a:latin typeface="Cambria" panose="02040503050406030204" pitchFamily="18" charset="0"/>
              </a:rPr>
              <a:t>alla</a:t>
            </a:r>
            <a:r>
              <a:rPr lang="en-US" sz="2400" b="1" dirty="0">
                <a:effectLst>
                  <a:outerShdw blurRad="38100" dist="38100" dir="2700000" algn="tl">
                    <a:srgbClr val="C0C0C0"/>
                  </a:outerShdw>
                </a:effectLst>
                <a:latin typeface="Cambria" panose="02040503050406030204" pitchFamily="18" charset="0"/>
              </a:rPr>
              <a:t> </a:t>
            </a:r>
            <a:r>
              <a:rPr lang="en-US" sz="2400" b="1" dirty="0" err="1">
                <a:effectLst>
                  <a:outerShdw blurRad="38100" dist="38100" dir="2700000" algn="tl">
                    <a:srgbClr val="C0C0C0"/>
                  </a:outerShdw>
                </a:effectLst>
                <a:latin typeface="Cambria" panose="02040503050406030204" pitchFamily="18" charset="0"/>
              </a:rPr>
              <a:t>regolazione</a:t>
            </a:r>
            <a:r>
              <a:rPr lang="en-US" sz="2400" b="1" dirty="0">
                <a:effectLst>
                  <a:outerShdw blurRad="38100" dist="38100" dir="2700000" algn="tl">
                    <a:srgbClr val="C0C0C0"/>
                  </a:outerShdw>
                </a:effectLst>
                <a:latin typeface="Cambria" panose="02040503050406030204" pitchFamily="18" charset="0"/>
              </a:rPr>
              <a:t> </a:t>
            </a:r>
            <a:r>
              <a:rPr lang="en-US" sz="2400" b="1" dirty="0" err="1">
                <a:effectLst>
                  <a:outerShdw blurRad="38100" dist="38100" dir="2700000" algn="tl">
                    <a:srgbClr val="C0C0C0"/>
                  </a:outerShdw>
                </a:effectLst>
                <a:latin typeface="Cambria" panose="02040503050406030204" pitchFamily="18" charset="0"/>
              </a:rPr>
              <a:t>dell’espressione</a:t>
            </a:r>
            <a:r>
              <a:rPr lang="en-US" sz="2400" b="1" dirty="0">
                <a:effectLst>
                  <a:outerShdw blurRad="38100" dist="38100" dir="2700000" algn="tl">
                    <a:srgbClr val="C0C0C0"/>
                  </a:outerShdw>
                </a:effectLst>
                <a:latin typeface="Cambria" panose="02040503050406030204" pitchFamily="18" charset="0"/>
              </a:rPr>
              <a:t> </a:t>
            </a:r>
            <a:r>
              <a:rPr lang="en-US" sz="2400" b="1" dirty="0" err="1">
                <a:effectLst>
                  <a:outerShdw blurRad="38100" dist="38100" dir="2700000" algn="tl">
                    <a:srgbClr val="C0C0C0"/>
                  </a:outerShdw>
                </a:effectLst>
                <a:latin typeface="Cambria" panose="02040503050406030204" pitchFamily="18" charset="0"/>
              </a:rPr>
              <a:t>genica</a:t>
            </a:r>
            <a:r>
              <a:rPr lang="en-US" sz="2400" b="1" dirty="0">
                <a:effectLst>
                  <a:outerShdw blurRad="38100" dist="38100" dir="2700000" algn="tl">
                    <a:srgbClr val="C0C0C0"/>
                  </a:outerShdw>
                </a:effectLst>
                <a:latin typeface="Cambria" panose="02040503050406030204" pitchFamily="18" charset="0"/>
              </a:rPr>
              <a:t>.</a:t>
            </a:r>
            <a:endParaRPr lang="en-US" sz="2400" dirty="0">
              <a:latin typeface="Cambria" panose="02040503050406030204" pitchFamily="18" charset="0"/>
            </a:endParaRPr>
          </a:p>
        </p:txBody>
      </p:sp>
      <p:pic>
        <p:nvPicPr>
          <p:cNvPr id="16387" name="Picture 4" descr="f07005_ISBN88-08-0789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476250"/>
            <a:ext cx="8928100"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ttangolo 3"/>
          <p:cNvSpPr>
            <a:spLocks noChangeArrowheads="1"/>
          </p:cNvSpPr>
          <p:nvPr/>
        </p:nvSpPr>
        <p:spPr bwMode="auto">
          <a:xfrm>
            <a:off x="5715000" y="2071688"/>
            <a:ext cx="1714500" cy="1071562"/>
          </a:xfrm>
          <a:prstGeom prst="rect">
            <a:avLst/>
          </a:prstGeom>
          <a:noFill/>
          <a:ln w="57150" algn="ctr">
            <a:solidFill>
              <a:srgbClr val="FF0000"/>
            </a:solidFill>
            <a:rou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a:latin typeface="Comic Sans MS" panose="030F0702030302020204" pitchFamily="66" charset="0"/>
            </a:endParaRP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3200" b="0" i="0" u="none" strike="noStrike" cap="none" normalizeH="0" baseline="0" smtClean="0">
            <a:ln>
              <a:noFill/>
            </a:ln>
            <a:solidFill>
              <a:schemeClr val="tx1"/>
            </a:solidFill>
            <a:effectLst/>
            <a:latin typeface="Comic Sans MS" panose="030F0702030302020204"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3200" b="0" i="0" u="none" strike="noStrike" cap="none" normalizeH="0" baseline="0" smtClean="0">
            <a:ln>
              <a:noFill/>
            </a:ln>
            <a:solidFill>
              <a:schemeClr val="tx1"/>
            </a:solidFill>
            <a:effectLst/>
            <a:latin typeface="Comic Sans MS" panose="030F0702030302020204"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564</TotalTime>
  <Words>2214</Words>
  <Application>Microsoft Office PowerPoint</Application>
  <PresentationFormat>Presentazione su schermo (4:3)</PresentationFormat>
  <Paragraphs>377</Paragraphs>
  <Slides>71</Slides>
  <Notes>45</Notes>
  <HiddenSlides>0</HiddenSlides>
  <MMClips>0</MMClips>
  <ScaleCrop>false</ScaleCrop>
  <HeadingPairs>
    <vt:vector size="8" baseType="variant">
      <vt:variant>
        <vt:lpstr>Caratteri utilizzati</vt:lpstr>
      </vt:variant>
      <vt:variant>
        <vt:i4>7</vt:i4>
      </vt:variant>
      <vt:variant>
        <vt:lpstr>Tema</vt:lpstr>
      </vt:variant>
      <vt:variant>
        <vt:i4>1</vt:i4>
      </vt:variant>
      <vt:variant>
        <vt:lpstr>Server OLE incorporati</vt:lpstr>
      </vt:variant>
      <vt:variant>
        <vt:i4>1</vt:i4>
      </vt:variant>
      <vt:variant>
        <vt:lpstr>Titoli diapositive</vt:lpstr>
      </vt:variant>
      <vt:variant>
        <vt:i4>71</vt:i4>
      </vt:variant>
    </vt:vector>
  </HeadingPairs>
  <TitlesOfParts>
    <vt:vector size="80" baseType="lpstr">
      <vt:lpstr>Arial</vt:lpstr>
      <vt:lpstr>Arial Narrow</vt:lpstr>
      <vt:lpstr>Cambria</vt:lpstr>
      <vt:lpstr>Comic Sans MS</vt:lpstr>
      <vt:lpstr>Helvetica Neue</vt:lpstr>
      <vt:lpstr>NexusSerif</vt:lpstr>
      <vt:lpstr>Times New Roman</vt:lpstr>
      <vt:lpstr>Blank Presentation</vt:lpstr>
      <vt:lpstr>Image</vt:lpstr>
      <vt:lpstr>Presentazione standard di PowerPoint</vt:lpstr>
      <vt:lpstr>Presentazione standard di PowerPoint</vt:lpstr>
      <vt:lpstr>Presentazione standard di PowerPoint</vt:lpstr>
      <vt:lpstr>Presentazione standard di PowerPoint</vt:lpstr>
      <vt:lpstr>La diversa stabilità dei mRNA  contribuisce alla regolazione dell’espressione genica</vt:lpstr>
      <vt:lpstr>La diversa stabilità dei mRNA  contribuisce alla regolazione dell’espressione genica</vt:lpstr>
      <vt:lpstr>Presentazione standard di PowerPoint</vt:lpstr>
      <vt:lpstr>07_20_Pro_v_Eucar.jpg</vt:lpstr>
      <vt:lpstr>Il destino di un mRNA che raggiunge il citoplasma è di essere tradotto in proteina.   Anche a questo livello più meccanismi partecipano alla regolazione dell’espressione genica.</vt:lpstr>
      <vt:lpstr>TRADUZIONE</vt:lpstr>
      <vt:lpstr>Presentazione standard di PowerPoint</vt:lpstr>
      <vt:lpstr>Caratteristiche del codice genetico</vt:lpstr>
      <vt:lpstr>Presentazione standard di PowerPoint</vt:lpstr>
      <vt:lpstr>Deciphering the Code</vt:lpstr>
      <vt:lpstr>Features of the Genetic Code</vt:lpstr>
      <vt:lpstr>Presentazione standard di PowerPoint</vt:lpstr>
      <vt:lpstr>Features of the Genetic Code</vt:lpstr>
      <vt:lpstr>Presentazione standard di PowerPoint</vt:lpstr>
      <vt:lpstr>The three potential reading frames of an mRNA. Each reading frame would yield a different polypeptide.</vt:lpstr>
      <vt:lpstr>Reading Frames</vt:lpstr>
      <vt:lpstr>Presentazione standard di PowerPoint</vt:lpstr>
      <vt:lpstr>Presentazione standard di PowerPoint</vt:lpstr>
      <vt:lpstr>Presentazione standard di PowerPoint</vt:lpstr>
      <vt:lpstr>tRNA</vt:lpstr>
      <vt:lpstr>Presentazione standard di PowerPoint</vt:lpstr>
      <vt:lpstr>Presentazione standard di PowerPoint</vt:lpstr>
      <vt:lpstr>Presentazione standard di PowerPoint</vt:lpstr>
      <vt:lpstr>Presentazione standard di PowerPoint</vt:lpstr>
      <vt:lpstr>Costituenti principali dell’officina traduzionale: mRNA</vt:lpstr>
      <vt:lpstr>Presentazione standard di PowerPoint</vt:lpstr>
      <vt:lpstr>Presentazione standard di PowerPoint</vt:lpstr>
      <vt:lpstr>Presentazione standard di PowerPoint</vt:lpstr>
      <vt:lpstr>Ribosome</vt:lpstr>
      <vt:lpstr>Ribosome</vt:lpstr>
      <vt:lpstr>Presentazione standard di PowerPoint</vt:lpstr>
      <vt:lpstr>Presentazione standard di PowerPoint</vt:lpstr>
      <vt:lpstr>Ribosome Structure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07_34_stop codon.jpg</vt:lpstr>
      <vt:lpstr>Termination</vt:lpstr>
      <vt:lpstr>Termination</vt:lpstr>
      <vt:lpstr>Presentazione standard di PowerPoint</vt:lpstr>
      <vt:lpstr>Il destino di un mRNA che raggiunge il citoplasma è di essere tradotto in proteina.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What happens after protein synthesis?</vt:lpstr>
      <vt:lpstr>Presentazione standard di PowerPoint</vt:lpstr>
      <vt:lpstr>Presentazione standard di PowerPoint</vt:lpstr>
      <vt:lpstr>Presentazione standard di PowerPoint</vt:lpstr>
      <vt:lpstr>Presentazione standard di PowerPoint</vt:lpstr>
    </vt:vector>
  </TitlesOfParts>
  <Company>TAU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LIFE_S</dc:creator>
  <cp:lastModifiedBy>daniele sblattero</cp:lastModifiedBy>
  <cp:revision>262</cp:revision>
  <dcterms:created xsi:type="dcterms:W3CDTF">2000-04-08T10:30:00Z</dcterms:created>
  <dcterms:modified xsi:type="dcterms:W3CDTF">2023-11-19T20:44:49Z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1033-11.2.0.11380</vt:lpwstr>
  </property>
  <property fmtid="{D5CDD505-2E9C-101B-9397-08002B2CF9AE}" pid="3" name="ICV">
    <vt:lpwstr>2DC4CB1E972F46CBBD72615FB085BE7F</vt:lpwstr>
  </property>
</Properties>
</file>