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7" r:id="rId3"/>
    <p:sldId id="288" r:id="rId4"/>
    <p:sldId id="269" r:id="rId5"/>
    <p:sldId id="308" r:id="rId6"/>
    <p:sldId id="299" r:id="rId7"/>
    <p:sldId id="301" r:id="rId8"/>
    <p:sldId id="302" r:id="rId9"/>
    <p:sldId id="257" r:id="rId10"/>
    <p:sldId id="300" r:id="rId11"/>
    <p:sldId id="303" r:id="rId12"/>
    <p:sldId id="310" r:id="rId13"/>
    <p:sldId id="263" r:id="rId14"/>
    <p:sldId id="304" r:id="rId15"/>
    <p:sldId id="265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30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87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41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03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5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81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41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0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31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80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85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BB80B8-C5C1-4B43-B8CA-6B0C352DA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96955"/>
            <a:ext cx="10972800" cy="5329210"/>
          </a:xfr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Dopo la sconfitta dell’Asse a Stalingrado nel febbraio 1943 gli alleati balcanici della Germania tentano di sganciarsi così come farà l’Italia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Gli alleati balcanici dell’Asse temono però l’Urss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governo ungherese di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Miklós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Kállay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avvia trattative con gli Alleati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Dopo l’8 settembre 1943 i territori controllati dagli italiani nella Jugoslavia occupata e nella Venezia Giulia passano sotto il controllo tedesco: creazione della Zona d’operazioni del Litorale adriatico –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Operationszone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Adriatisches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Küstenland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marzo 1944 l’Ungheria è occupata dalla Germania e Hitler in ottobre affida il governo ungherese alle Croci Frecciate di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Szálasi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444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692697"/>
            <a:ext cx="10494628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Le comunità ebraiche erano state pesantemente colpite durante la guerra e ora vengono incoraggiate ad emigrare nel nuovo stato d’Israele, fondato nel 1948</a:t>
            </a:r>
          </a:p>
          <a:p>
            <a:pPr algn="just"/>
            <a:r>
              <a:rPr lang="it-IT" sz="2800" dirty="0"/>
              <a:t>Le nuove autorità comuniste perseguitano tutti coloro che sono accusati di complicità con i nazisti e i fascisti, ma sono perseguitati anche membri della resistenza non comunisti o nazionalisti</a:t>
            </a:r>
          </a:p>
        </p:txBody>
      </p:sp>
    </p:spTree>
    <p:extLst>
      <p:ext uri="{BB962C8B-B14F-4D97-AF65-F5344CB8AC3E}">
        <p14:creationId xmlns:p14="http://schemas.microsoft.com/office/powerpoint/2010/main" val="6774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4065" y="394282"/>
            <a:ext cx="10486239" cy="494951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L’affermazione del potere comunista in Europa orientale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5343" y="1065402"/>
            <a:ext cx="10628851" cy="5060762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conquista del potere dei comunisti in Europa orientale avvenne attraverso delle tappe intermedie</a:t>
            </a:r>
          </a:p>
          <a:p>
            <a:pPr algn="just"/>
            <a:r>
              <a:rPr lang="it-IT" sz="2400" dirty="0"/>
              <a:t>In paesi come Jugoslavia e Albania, dove la liberazione era avvenuta grazie ai partiti comunisti locali, il potere fu subito detenuto da questi stessi partiti, con l’avvio di politiche di statalizzazione dell’economia</a:t>
            </a:r>
          </a:p>
          <a:p>
            <a:pPr algn="just"/>
            <a:r>
              <a:rPr lang="it-IT" sz="2400" dirty="0"/>
              <a:t>In Romania e Bulgaria, dove erano presenti altre forze politiche non comuniste, come i partiti contadini, i sovietici appoggiarono la formazione di governi di coalizione in cui però i comunisti detenevano posizioni chiave</a:t>
            </a:r>
          </a:p>
          <a:p>
            <a:pPr algn="just"/>
            <a:r>
              <a:rPr lang="it-IT" sz="2400" dirty="0"/>
              <a:t>La Polonia, strategica per l’Urss, fu saldamente nelle mani dei comunisti</a:t>
            </a:r>
          </a:p>
          <a:p>
            <a:pPr algn="just"/>
            <a:r>
              <a:rPr lang="it-IT" sz="2400" dirty="0"/>
              <a:t>In Ungheria e Cecoslovacchia si formarono governi democratici di coalizione con la presenza dei comunisti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218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0175" y="692697"/>
            <a:ext cx="10586907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1945 e il 1948 in Europa orientale si formarono le «democrazie popolari», ovvero paesi in una situazione intermedia fra democrazie tradizionali e sistemi socialisti, che nelle intenzioni dei sovietici avrebbero dovuto gradualmente evolversi in direzione del socialismo</a:t>
            </a:r>
          </a:p>
          <a:p>
            <a:pPr algn="just"/>
            <a:r>
              <a:rPr lang="it-IT" sz="2800" dirty="0"/>
              <a:t>Inizialmente nelle «democrazie popolari» le minoranze nazionali sono considerevolmente presenti nei partiti comunisti, ma dopo il 1948 questi partiti vengono progressivamente «nazionalizzati»</a:t>
            </a:r>
          </a:p>
          <a:p>
            <a:pPr algn="just"/>
            <a:r>
              <a:rPr lang="it-IT" sz="2800" dirty="0"/>
              <a:t>Le riforme agrarie puntano a colpire il latifondo, ma in particolare gli ex popoli dominanti, tedeschi e ungheresi soprattutto, a beneficio delle etnie nazionali</a:t>
            </a:r>
          </a:p>
        </p:txBody>
      </p:sp>
    </p:spTree>
    <p:extLst>
      <p:ext uri="{BB962C8B-B14F-4D97-AF65-F5344CB8AC3E}">
        <p14:creationId xmlns:p14="http://schemas.microsoft.com/office/powerpoint/2010/main" val="2393374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620463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1946 nasce la Repubblica federativa popolare di Jugoslavia, formata da Slovenia, Croazia, Bosnia-Erzegovina, Serbia, Montenegro e Macedonia, sotto la direzione del partito comunista jugoslavo guidato da Josip Broz (Tito)</a:t>
            </a:r>
          </a:p>
          <a:p>
            <a:pPr algn="just"/>
            <a:r>
              <a:rPr lang="it-IT" sz="2800" dirty="0"/>
              <a:t>L’Albania, guidata da Enver Hoxha, è sostanzialmente un’appendice della Jugoslavia</a:t>
            </a:r>
          </a:p>
          <a:p>
            <a:pPr algn="just"/>
            <a:r>
              <a:rPr lang="it-IT" sz="2800" dirty="0"/>
              <a:t>Nelle democrazie popolari i partiti comunisti assumono una posizione centrale, pur all’interno di governi di coalizione</a:t>
            </a:r>
          </a:p>
          <a:p>
            <a:pPr algn="just"/>
            <a:r>
              <a:rPr lang="it-IT" sz="2800" dirty="0"/>
              <a:t>L’Urss lega a sé i paesi dell’Europa orientale per mezzo di accordi economici, di riparazioni di guerra, di costituzione di società miste, ad esempio in Romania la </a:t>
            </a:r>
            <a:r>
              <a:rPr lang="it-IT" sz="2800" dirty="0" err="1"/>
              <a:t>Sovrompetrol</a:t>
            </a:r>
            <a:r>
              <a:rPr lang="it-IT" sz="2800" dirty="0"/>
              <a:t>, per la raffinazione del greggio</a:t>
            </a:r>
          </a:p>
        </p:txBody>
      </p:sp>
    </p:spTree>
    <p:extLst>
      <p:ext uri="{BB962C8B-B14F-4D97-AF65-F5344CB8AC3E}">
        <p14:creationId xmlns:p14="http://schemas.microsoft.com/office/powerpoint/2010/main" val="252077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603685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Progressivamente i partiti socialisti e socialdemocratici sono obbligati ad unificarsi con i partiti comunisti ai quali devono subordinarsi</a:t>
            </a:r>
          </a:p>
          <a:p>
            <a:pPr algn="just"/>
            <a:r>
              <a:rPr lang="it-IT" sz="2800" dirty="0"/>
              <a:t>In Romania e Bulgaria, dove le commissioni alleate di controllo sono nelle mani dei sovietici, le elezioni vengono pilotate dai partiti comunisti, per assicurare loro la vittoria</a:t>
            </a:r>
          </a:p>
          <a:p>
            <a:pPr algn="just"/>
            <a:r>
              <a:rPr lang="it-IT" sz="2800" dirty="0"/>
              <a:t>In Cecoslovacchia vengono prese misure punitive contro tedeschi ed ungheresi</a:t>
            </a:r>
          </a:p>
          <a:p>
            <a:pPr algn="just"/>
            <a:r>
              <a:rPr lang="it-IT" sz="2800" dirty="0"/>
              <a:t>Gli ungheresi vengono espulsi o «</a:t>
            </a:r>
            <a:r>
              <a:rPr lang="it-IT" sz="2800" dirty="0" err="1"/>
              <a:t>slovacchizzati</a:t>
            </a:r>
            <a:r>
              <a:rPr lang="it-IT" sz="2800" dirty="0"/>
              <a:t>»</a:t>
            </a:r>
          </a:p>
          <a:p>
            <a:pPr algn="just"/>
            <a:r>
              <a:rPr lang="it-IT" sz="2800" dirty="0"/>
              <a:t>Progressivamente però i sovietici fecero pressioni per risolvere i problemi nazionali all’interno dei paesi dell’Europa orientale: in Transilvania gli ungheresi sono tutelati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768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6954" y="620689"/>
            <a:ext cx="10528184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1947 e il 1948 i partiti comunisti prendono il potere in tutti i paesi dell’Europa orientale, approvando costituzioni sul modello di quella sovietica del 1936</a:t>
            </a:r>
          </a:p>
          <a:p>
            <a:pPr algn="just"/>
            <a:r>
              <a:rPr lang="it-IT" sz="2800" dirty="0"/>
              <a:t>In Ungheria e Cecoslovacchia, dove i partiti comunisti non riescono ad imporsi ai partiti non comunisti per via elettorale, nel 1948 si procede ad una presa del potere con la forza</a:t>
            </a:r>
          </a:p>
          <a:p>
            <a:pPr algn="just"/>
            <a:r>
              <a:rPr lang="it-IT" sz="2800" dirty="0"/>
              <a:t>I comunisti attaccano e sciolgono le Chiese uniate, sia nell’Ucraina sovietica che in Cecoslovacchia e in Romania, in quanto accusate di essere uno strumento dell’Occidente</a:t>
            </a:r>
          </a:p>
        </p:txBody>
      </p:sp>
    </p:spTree>
    <p:extLst>
      <p:ext uri="{BB962C8B-B14F-4D97-AF65-F5344CB8AC3E}">
        <p14:creationId xmlns:p14="http://schemas.microsoft.com/office/powerpoint/2010/main" val="375678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FAA51E9-87AB-4179-9BD8-D45295DF49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551" y="919592"/>
            <a:ext cx="5410898" cy="50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3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399" y="771787"/>
            <a:ext cx="10284903" cy="5354377"/>
          </a:xfr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Fra il 1944 e il 1945 i tedeschi resistono in Ungheria all’avanzata dell’Armata Rossa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 Romania il governo di Antonescu stermina gli ebrei in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Transnistria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e a Odessa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Nell’agosto 1944 colpo di stato monarchico di re Mihai, arresto di Antonescu e sua sostituzione con il generale S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tescu</a:t>
            </a:r>
            <a:r>
              <a:rPr lang="it-IT" sz="2400" dirty="0">
                <a:solidFill>
                  <a:prstClr val="black"/>
                </a:solidFill>
              </a:rPr>
              <a:t>,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capo di un governo di coalizione antifascista che andava dal Partito nazional-contadino ai comunisti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L’esercito romeno combatte contro i tedeschi al fianco dell’Armata Rossa</a:t>
            </a:r>
            <a:endParaRPr lang="it-IT" sz="2400" dirty="0"/>
          </a:p>
          <a:p>
            <a:pPr algn="just"/>
            <a:r>
              <a:rPr lang="it-IT" sz="2400" dirty="0"/>
              <a:t>La Bulgaria non attacca e non dichiara guerra all’Urss</a:t>
            </a:r>
          </a:p>
          <a:p>
            <a:pPr algn="just"/>
            <a:r>
              <a:rPr lang="it-IT" sz="2400" dirty="0"/>
              <a:t>Inoltre non deporta gli ebrei cittadini bulgari, ma deporta gli ebrei dei territori annessi in Macedonia e in Grecia privi di cittadinanza bulgara</a:t>
            </a:r>
          </a:p>
          <a:p>
            <a:pPr algn="just"/>
            <a:r>
              <a:rPr lang="it-IT" sz="2400" dirty="0"/>
              <a:t>Fra il 1944 e il 1945 l’Armata Rossa occupa tutta l’Europa orientale</a:t>
            </a:r>
          </a:p>
        </p:txBody>
      </p:sp>
    </p:spTree>
    <p:extLst>
      <p:ext uri="{BB962C8B-B14F-4D97-AF65-F5344CB8AC3E}">
        <p14:creationId xmlns:p14="http://schemas.microsoft.com/office/powerpoint/2010/main" val="271746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27839"/>
            <a:ext cx="10972800" cy="696286"/>
          </a:xfrm>
        </p:spPr>
        <p:txBody>
          <a:bodyPr>
            <a:normAutofit/>
          </a:bodyPr>
          <a:lstStyle/>
          <a:p>
            <a:r>
              <a:rPr lang="it-IT" sz="3200" dirty="0"/>
              <a:t>Avanzata dell’Armata Rossa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044" y="1392573"/>
            <a:ext cx="6467912" cy="4733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61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4B7D11F-32CB-46F0-8DD9-FEDA7D4DC6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70" y="940564"/>
            <a:ext cx="5966659" cy="497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56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BC8E71-C88E-4AFC-A086-A8F5F348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64067"/>
            <a:ext cx="10972800" cy="52620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Durante l’occupazione prima italiana, poi tedesca (dall’8 settembre 1943) dell’Albania, era stato favorito dagli occupanti il nazionalismo albanese in Kosovo, annesso alla stessa Albania</a:t>
            </a:r>
          </a:p>
          <a:p>
            <a:pPr algn="just"/>
            <a:r>
              <a:rPr lang="it-IT" dirty="0"/>
              <a:t>Creazione di una divisione SS </a:t>
            </a:r>
            <a:r>
              <a:rPr lang="it-IT" dirty="0" err="1"/>
              <a:t>Skanderbeg</a:t>
            </a:r>
            <a:endParaRPr lang="it-IT" dirty="0"/>
          </a:p>
          <a:p>
            <a:pPr algn="just"/>
            <a:r>
              <a:rPr lang="it-IT" dirty="0"/>
              <a:t>Rivalità fra il Balli </a:t>
            </a:r>
            <a:r>
              <a:rPr lang="it-IT" dirty="0" err="1"/>
              <a:t>Kombëtar</a:t>
            </a:r>
            <a:r>
              <a:rPr lang="it-IT" dirty="0"/>
              <a:t> (fronte nazionale) e i comunisti albanesi di Hoxha, appoggiati dai comunisti jugoslavi</a:t>
            </a:r>
          </a:p>
          <a:p>
            <a:pPr algn="just"/>
            <a:r>
              <a:rPr lang="it-IT" dirty="0"/>
              <a:t>Guerra civile in Grecia fra comunisti e governo filo-occidentale (1946-1949), sostenuto prima dai britannici poi dagli americani</a:t>
            </a:r>
          </a:p>
          <a:p>
            <a:pPr algn="just"/>
            <a:r>
              <a:rPr lang="it-IT" dirty="0"/>
              <a:t>Dopo la rottura fra Tito e Stalin (1948), la Jugoslavia non sostiene più i comunisti greci allineati a Mosca: la Grecia resta nell’orbita occidentale</a:t>
            </a:r>
          </a:p>
        </p:txBody>
      </p:sp>
    </p:spTree>
    <p:extLst>
      <p:ext uri="{BB962C8B-B14F-4D97-AF65-F5344CB8AC3E}">
        <p14:creationId xmlns:p14="http://schemas.microsoft.com/office/powerpoint/2010/main" val="52569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578518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Conferenza di Teheran (28 novembre – 1° dicembre 1943), l’Urss impone ai britannici il concetto di sfere di influenza</a:t>
            </a:r>
          </a:p>
          <a:p>
            <a:pPr algn="just"/>
            <a:r>
              <a:rPr lang="it-IT" sz="2800" dirty="0"/>
              <a:t>Incontro fra Stalin e Churchill a Mosca (9-10 ottobre 1944), accordo sulle aree di influenza in Europa orientale in base a percentuali fra sovietici e britannici: maggiore influenza dell’Urss in Romania, Bulgaria e Ungheria. La Jugoslavia doveva vedere un’influenza paritaria. La Grecia doveva andare alla Gran Bretagna</a:t>
            </a:r>
          </a:p>
          <a:p>
            <a:pPr algn="just"/>
            <a:r>
              <a:rPr lang="it-IT" sz="2800" dirty="0"/>
              <a:t>Non si trattava ancora di una spartizione, ma di una collaborazione, basata sull’equilibrio</a:t>
            </a:r>
          </a:p>
        </p:txBody>
      </p:sp>
    </p:spTree>
    <p:extLst>
      <p:ext uri="{BB962C8B-B14F-4D97-AF65-F5344CB8AC3E}">
        <p14:creationId xmlns:p14="http://schemas.microsoft.com/office/powerpoint/2010/main" val="271183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009" y="620689"/>
            <a:ext cx="10637241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Conferenza di Jalta (4-11 febbraio 1945), con i seguenti obiettivi:</a:t>
            </a:r>
          </a:p>
          <a:p>
            <a:pPr algn="just"/>
            <a:r>
              <a:rPr lang="it-IT" sz="2800" dirty="0"/>
              <a:t>Divisione della Germania fra i vincitori e suo disarmo</a:t>
            </a:r>
          </a:p>
          <a:p>
            <a:pPr algn="just"/>
            <a:r>
              <a:rPr lang="it-IT" sz="2800" dirty="0"/>
              <a:t>In Romania e Bulgaria dovevano essere stabilite delle commissioni di controllo alleate, ma sostanzialmente controllate dall’Urss</a:t>
            </a:r>
          </a:p>
          <a:p>
            <a:pPr algn="just"/>
            <a:r>
              <a:rPr lang="it-IT" sz="2800" dirty="0"/>
              <a:t>In Jugoslavia era riconosciuto il dominio dei comunisti guidati da Tito</a:t>
            </a:r>
          </a:p>
          <a:p>
            <a:pPr algn="just"/>
            <a:r>
              <a:rPr lang="it-IT" sz="2800" dirty="0"/>
              <a:t>In Polonia si insediava un «governo democratico provvisorio»</a:t>
            </a:r>
          </a:p>
          <a:p>
            <a:pPr algn="just"/>
            <a:r>
              <a:rPr lang="it-IT" sz="2800" dirty="0"/>
              <a:t>Continuava la collaborazione fra gli Alleati </a:t>
            </a:r>
          </a:p>
        </p:txBody>
      </p:sp>
    </p:spTree>
    <p:extLst>
      <p:ext uri="{BB962C8B-B14F-4D97-AF65-F5344CB8AC3E}">
        <p14:creationId xmlns:p14="http://schemas.microsoft.com/office/powerpoint/2010/main" val="425628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3731" y="394282"/>
            <a:ext cx="10469461" cy="511729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Il secondo dopoguerra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3063" y="1166070"/>
            <a:ext cx="10670797" cy="4960094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Gli Alleati vogliono evitare che si crei nuovamente un problema di minoranze etniche e puntano ad una semplificazione e omogeneizzazione del quadro etnico in Europa orientale</a:t>
            </a:r>
          </a:p>
          <a:p>
            <a:pPr algn="just"/>
            <a:r>
              <a:rPr lang="it-IT" sz="2400" dirty="0"/>
              <a:t>Si procede ad un trasferimento delle popolazioni in modo da rendere gli stati maggiormente monoetnici</a:t>
            </a:r>
          </a:p>
          <a:p>
            <a:pPr algn="just"/>
            <a:r>
              <a:rPr lang="it-IT" sz="2400" dirty="0"/>
              <a:t>I diritti nazionali non vengono più concessi a comunità intere ma ai singoli individui, sulla base della </a:t>
            </a:r>
            <a:r>
              <a:rPr lang="it-IT" sz="2400" i="1" dirty="0"/>
              <a:t>Dichiarazione universale dei diritti umani</a:t>
            </a:r>
            <a:r>
              <a:rPr lang="it-IT" sz="2400" dirty="0"/>
              <a:t> (1948)</a:t>
            </a:r>
          </a:p>
          <a:p>
            <a:pPr algn="just"/>
            <a:r>
              <a:rPr lang="it-IT" sz="2400" dirty="0"/>
              <a:t>Furono colpite soprattutto le minoranze tedesche e in parte ungheresi, accusate di essere state complici dei nazisti</a:t>
            </a:r>
          </a:p>
          <a:p>
            <a:pPr algn="just"/>
            <a:r>
              <a:rPr lang="it-IT" sz="2400" dirty="0"/>
              <a:t>Anche gli italiani di Istria e Dalmazia furono accusati di complicità con il fascismo e costretti ad abbandonare quelle terre</a:t>
            </a:r>
          </a:p>
        </p:txBody>
      </p:sp>
    </p:spTree>
    <p:extLst>
      <p:ext uri="{BB962C8B-B14F-4D97-AF65-F5344CB8AC3E}">
        <p14:creationId xmlns:p14="http://schemas.microsoft.com/office/powerpoint/2010/main" val="297305453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1135</Words>
  <Application>Microsoft Office PowerPoint</Application>
  <PresentationFormat>Widescreen</PresentationFormat>
  <Paragraphs>56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Arial</vt:lpstr>
      <vt:lpstr>Calibri</vt:lpstr>
      <vt:lpstr>1_Tema di Office</vt:lpstr>
      <vt:lpstr>Presentazione standard di PowerPoint</vt:lpstr>
      <vt:lpstr>Presentazione standard di PowerPoint</vt:lpstr>
      <vt:lpstr>Presentazione standard di PowerPoint</vt:lpstr>
      <vt:lpstr>Avanzata dell’Armata Rossa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secondo dopoguerra</vt:lpstr>
      <vt:lpstr>Presentazione standard di PowerPoint</vt:lpstr>
      <vt:lpstr>L’affermazione del potere comunista in Europa orientale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2</cp:revision>
  <dcterms:created xsi:type="dcterms:W3CDTF">2023-11-21T08:28:02Z</dcterms:created>
  <dcterms:modified xsi:type="dcterms:W3CDTF">2023-11-21T08:32:15Z</dcterms:modified>
</cp:coreProperties>
</file>