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53" r:id="rId4"/>
    <p:sldId id="328" r:id="rId5"/>
    <p:sldId id="264" r:id="rId6"/>
    <p:sldId id="275" r:id="rId7"/>
    <p:sldId id="276" r:id="rId8"/>
    <p:sldId id="277" r:id="rId9"/>
    <p:sldId id="279" r:id="rId10"/>
    <p:sldId id="325" r:id="rId11"/>
    <p:sldId id="326" r:id="rId12"/>
    <p:sldId id="263" r:id="rId13"/>
    <p:sldId id="267" r:id="rId14"/>
    <p:sldId id="269" r:id="rId15"/>
    <p:sldId id="327" r:id="rId16"/>
    <p:sldId id="338" r:id="rId17"/>
    <p:sldId id="332" r:id="rId18"/>
    <p:sldId id="354" r:id="rId19"/>
    <p:sldId id="266" r:id="rId20"/>
    <p:sldId id="369" r:id="rId21"/>
    <p:sldId id="370" r:id="rId22"/>
    <p:sldId id="355" r:id="rId23"/>
    <p:sldId id="283" r:id="rId24"/>
    <p:sldId id="352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 snapToObjects="1">
      <p:cViewPr varScale="1">
        <p:scale>
          <a:sx n="100" d="100"/>
          <a:sy n="100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259C4-71E9-4C49-9AE2-EA2913759B08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04F6E-B7C5-434A-BB34-F90F0886D5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90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59C6E-938C-AA4D-A141-12F776381F0C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48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D87B7-D416-6845-98AC-9CBF7AD5C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4907AF2-4A10-6F4D-9F15-AB4CB0DB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F23CDD-6957-5547-A44E-D9E074CA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A7DC11-D519-DF42-93B6-C69A695C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9FD428-1D5A-464B-BD53-A1123B2D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46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17EAE-A86F-6742-BAC4-B3B514F4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579591-A38E-0C44-A74A-F20B1F0B3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009D4F-1E88-EB4E-A249-21A50687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B3811B-81D4-6F4D-B7EB-A55D525A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3745A-4218-ED4A-88F5-C8362275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54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812962-E243-014C-A9BB-9C7D41DE6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B360B1-FB38-704C-A428-21883F8AF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82F8DD-1738-194B-9527-3519233A5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190A5A-C6EF-AB4D-A62A-B940AD661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4F2F25-52F2-0241-97A1-664E977F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83D139-685E-3A41-9A4E-2794AEE0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C5FDF-C967-1647-B597-1926B37D1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32F334-3AA4-F14D-A78E-5158E823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F2A4EE-F061-7846-AF48-33142E62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F34BB2-220B-EF46-B9E8-173D99AA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75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30C71-B2FA-1244-A901-FAF8CB8C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17479E-04DB-3A44-9035-788854C7F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A0D52A-76A7-D246-BF94-23E78DBEC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F94238-E21B-154B-BECC-1838127C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68790C-8475-AC46-870D-98AB67C8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69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998A7A-EBD7-F542-A884-9040FC79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C71D4E-36B7-C841-BEE8-997DE7F1F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71B330B-BA34-3842-9CA5-80920FF1B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6C5060-61CA-D249-B672-34F7074E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ACDA1B-917C-3940-A58D-518DDC78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811B9A-E0A6-1049-BD14-6FEB6DCC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17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8CBA42-C084-A749-A57B-FED8F5AF1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3C5BB8-B3E2-4044-BBDB-F873F369F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5F1E9C-9D09-C949-B736-6E3B73187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E05964-8032-F241-B8E2-E36BAD451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E4D95E9-962D-C443-AAD3-FAD923346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FF330AC-F4B1-7B4F-9DA6-E80BE04B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0738A8B-E156-2F4E-87FA-F04EB38D7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CD83F41-3AF0-8A43-9901-597F866B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46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791C26-22D3-3F4E-9EFE-DCCD86AD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BF8ACAE-89D7-A84C-B211-959939B7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578B838-B96E-E546-A50A-B39FA982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52C305-9087-0C49-8AD0-C3C1344F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856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AE7AD86-12E0-774A-9BDA-CC524BE5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94E76F5-CBAB-1343-93E5-99F08E8C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CF5E3D-BC1B-6241-8A5A-AC858181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46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286890-90B4-974A-A55D-55ACC5A2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B52320-DC3F-7244-9A47-9EDD8AF63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A59F7B-72C9-DE4D-9E86-1A7FC2133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C67B19-EDA2-0F40-81A6-F9E7FE5D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8EC32E-C7B3-0D49-AC9C-727CD27F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05E769-6EED-714A-8F1C-B0A1535D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78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00E5B-52BA-774B-9E88-FAB08261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7A7F46B-8A7E-F247-BC66-257CAAD872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26D7EE-C661-B14A-A4AE-4B10FB9A9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F65693-97A9-5B43-82DA-58D54B6C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8A43-200F-FF47-91E2-3006F735022B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D98FC1-0F0E-C147-8376-21D070B5A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215BF5-D00F-0943-A64F-312AC55B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66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40DBF64-7AA2-1D48-BEF3-E5E5184E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A5C5F7-BBB6-AD4C-8840-ABC519364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BA8940-E2E3-7F49-A784-BB8DB6231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58A43-200F-FF47-91E2-3006F735022B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72681-0EF4-1A4A-9118-B9DF278C5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6B379B-38E2-1B48-BAB7-DFFBDC2A0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F1CCF-95A5-5A42-900D-1C228C16E9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8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atrimonio.archivioluce.com/luce-web/detail/IL3000089806/1/ia-giornata-duce-nel-veneto.html?startPage=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aiplay.it/video/2018/12/Italia-viaggio-nella-bellezza---Abitare-in-epoca-industriale-i-villaggi-operai-dellItalia-settentrionale-ee4f9d2b-7178-4c46-a0b6-f86df76d02b3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E5585F-0A1D-9241-B740-39949B910C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Geografia storica dell’odierno Friuli Venezia Giulia</a:t>
            </a:r>
            <a:br>
              <a:rPr lang="it-IT" dirty="0"/>
            </a:br>
            <a:r>
              <a:rPr lang="it-IT" sz="4900" dirty="0"/>
              <a:t>641LM</a:t>
            </a:r>
            <a:r>
              <a:rPr lang="it-IT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2CE514-46D1-3544-8779-F18C2BF8B5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  <a:p>
            <a:r>
              <a:rPr lang="it-IT" dirty="0"/>
              <a:t>M-GGR/01 GEOGRAFIA</a:t>
            </a:r>
          </a:p>
          <a:p>
            <a:r>
              <a:rPr lang="it-IT" b="1" dirty="0"/>
              <a:t>LE65 - STUDI STORICI. DALL'ANTICO AL CONTEMPORANEO </a:t>
            </a:r>
            <a:endParaRPr lang="it-IT" dirty="0"/>
          </a:p>
          <a:p>
            <a:r>
              <a:rPr lang="it-IT" dirty="0"/>
              <a:t>A.A. 2023-2024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ABF38B-071B-294F-A1E5-7BC0BBE4FCC1}"/>
              </a:ext>
            </a:extLst>
          </p:cNvPr>
          <p:cNvSpPr txBox="1"/>
          <p:nvPr/>
        </p:nvSpPr>
        <p:spPr>
          <a:xfrm>
            <a:off x="4689565" y="5603966"/>
            <a:ext cx="3278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SERGIO ZILLI</a:t>
            </a:r>
          </a:p>
        </p:txBody>
      </p:sp>
    </p:spTree>
    <p:extLst>
      <p:ext uri="{BB962C8B-B14F-4D97-AF65-F5344CB8AC3E}">
        <p14:creationId xmlns:p14="http://schemas.microsoft.com/office/powerpoint/2010/main" val="122958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BD2164-B09D-BF41-B5E4-C4C198F1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431" y="223563"/>
            <a:ext cx="8054545" cy="845098"/>
          </a:xfrm>
        </p:spPr>
        <p:txBody>
          <a:bodyPr>
            <a:normAutofit/>
          </a:bodyPr>
          <a:lstStyle/>
          <a:p>
            <a:r>
              <a:rPr lang="it-IT" sz="2800" b="1" dirty="0"/>
              <a:t>I sedici consorzi di bonifica prima dei lavori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93C295B-24A8-AE44-819C-2C3E2AFC0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691" y="1314028"/>
            <a:ext cx="6344309" cy="504942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AA0944-AE59-4642-B96C-20D43D9CD131}"/>
              </a:ext>
            </a:extLst>
          </p:cNvPr>
          <p:cNvSpPr txBox="1"/>
          <p:nvPr/>
        </p:nvSpPr>
        <p:spPr>
          <a:xfrm>
            <a:off x="8602809" y="646112"/>
            <a:ext cx="22977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 ovest verso est, partendo dalla costa:</a:t>
            </a:r>
          </a:p>
          <a:p>
            <a:endParaRPr lang="it-IT" dirty="0"/>
          </a:p>
          <a:p>
            <a:r>
              <a:rPr lang="it-IT" dirty="0" err="1"/>
              <a:t>Piancure</a:t>
            </a:r>
            <a:r>
              <a:rPr lang="it-IT" dirty="0"/>
              <a:t> II recinto</a:t>
            </a:r>
          </a:p>
          <a:p>
            <a:r>
              <a:rPr lang="it-IT" dirty="0"/>
              <a:t>Val </a:t>
            </a:r>
            <a:r>
              <a:rPr lang="it-IT" dirty="0" err="1"/>
              <a:t>Lovato</a:t>
            </a:r>
            <a:endParaRPr lang="it-IT" dirty="0"/>
          </a:p>
          <a:p>
            <a:r>
              <a:rPr lang="it-IT" dirty="0"/>
              <a:t>Valle Pantani</a:t>
            </a:r>
          </a:p>
          <a:p>
            <a:r>
              <a:rPr lang="it-IT" dirty="0"/>
              <a:t>Lame di Precenicco</a:t>
            </a:r>
          </a:p>
          <a:p>
            <a:r>
              <a:rPr lang="it-IT" dirty="0" err="1"/>
              <a:t>Fraida</a:t>
            </a:r>
            <a:endParaRPr lang="it-IT" dirty="0"/>
          </a:p>
          <a:p>
            <a:r>
              <a:rPr lang="it-IT" dirty="0"/>
              <a:t>Saline di Marano</a:t>
            </a:r>
          </a:p>
          <a:p>
            <a:r>
              <a:rPr lang="it-IT" dirty="0" err="1"/>
              <a:t>Planais</a:t>
            </a:r>
            <a:endParaRPr lang="it-IT" dirty="0"/>
          </a:p>
          <a:p>
            <a:r>
              <a:rPr lang="it-IT" dirty="0"/>
              <a:t>Famula</a:t>
            </a:r>
          </a:p>
          <a:p>
            <a:r>
              <a:rPr lang="it-IT" dirty="0"/>
              <a:t>Aquileiense</a:t>
            </a:r>
          </a:p>
          <a:p>
            <a:r>
              <a:rPr lang="it-IT" dirty="0"/>
              <a:t>Boscat</a:t>
            </a:r>
          </a:p>
          <a:p>
            <a:r>
              <a:rPr lang="it-IT" dirty="0"/>
              <a:t>Rotta </a:t>
            </a:r>
            <a:r>
              <a:rPr lang="it-IT" dirty="0" err="1"/>
              <a:t>Primero</a:t>
            </a:r>
            <a:endParaRPr lang="it-IT" dirty="0"/>
          </a:p>
          <a:p>
            <a:r>
              <a:rPr lang="it-IT" dirty="0"/>
              <a:t>Vittoria</a:t>
            </a:r>
          </a:p>
          <a:p>
            <a:r>
              <a:rPr lang="it-IT" dirty="0"/>
              <a:t>Isola </a:t>
            </a:r>
            <a:r>
              <a:rPr lang="it-IT" dirty="0" err="1"/>
              <a:t>Morosini</a:t>
            </a:r>
            <a:endParaRPr lang="it-IT" dirty="0"/>
          </a:p>
          <a:p>
            <a:r>
              <a:rPr lang="it-IT" dirty="0" err="1"/>
              <a:t>Tiel</a:t>
            </a:r>
            <a:r>
              <a:rPr lang="it-IT" dirty="0"/>
              <a:t> Mondina</a:t>
            </a:r>
          </a:p>
          <a:p>
            <a:r>
              <a:rPr lang="it-IT" dirty="0"/>
              <a:t>Agro Cervignanese</a:t>
            </a:r>
          </a:p>
          <a:p>
            <a:r>
              <a:rPr lang="it-IT" dirty="0"/>
              <a:t>Bassa friulana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4792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E609A3-ED27-DF42-BC62-00EAF2DA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63" y="4000615"/>
            <a:ext cx="1688123" cy="1325563"/>
          </a:xfrm>
        </p:spPr>
        <p:txBody>
          <a:bodyPr>
            <a:normAutofit/>
          </a:bodyPr>
          <a:lstStyle/>
          <a:p>
            <a:r>
              <a:rPr lang="it-IT" sz="2800" b="1" dirty="0"/>
              <a:t>A mano...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6490F30-FDAE-524A-ABCD-061F675EF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348" y="1041980"/>
            <a:ext cx="6262982" cy="4720271"/>
          </a:xfrm>
        </p:spPr>
      </p:pic>
    </p:spTree>
    <p:extLst>
      <p:ext uri="{BB962C8B-B14F-4D97-AF65-F5344CB8AC3E}">
        <p14:creationId xmlns:p14="http://schemas.microsoft.com/office/powerpoint/2010/main" val="428663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923E98-F444-D74B-933D-16861C90D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002" y="147878"/>
            <a:ext cx="6289283" cy="673925"/>
          </a:xfrm>
        </p:spPr>
        <p:txBody>
          <a:bodyPr>
            <a:normAutofit/>
          </a:bodyPr>
          <a:lstStyle/>
          <a:p>
            <a:r>
              <a:rPr lang="it-IT" sz="2800" b="1" dirty="0"/>
              <a:t>Bonifica della Bassa friulana 1939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BDEDFA5-D7FA-FB48-99D9-9A5F3D8EC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347" y="710993"/>
            <a:ext cx="7315200" cy="5998465"/>
          </a:xfrm>
        </p:spPr>
      </p:pic>
    </p:spTree>
    <p:extLst>
      <p:ext uri="{BB962C8B-B14F-4D97-AF65-F5344CB8AC3E}">
        <p14:creationId xmlns:p14="http://schemas.microsoft.com/office/powerpoint/2010/main" val="1965263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C5A441-094E-5B41-AE32-72C11928D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604" y="259837"/>
            <a:ext cx="6935683" cy="654415"/>
          </a:xfrm>
        </p:spPr>
        <p:txBody>
          <a:bodyPr>
            <a:normAutofit/>
          </a:bodyPr>
          <a:lstStyle/>
          <a:p>
            <a:r>
              <a:rPr lang="it-IT" sz="2800" b="1" dirty="0"/>
              <a:t>Torviscosa alla fondazione (1938)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8CB5D31-9BB8-D749-98D7-142963198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187" y="922428"/>
            <a:ext cx="8009316" cy="5478372"/>
          </a:xfrm>
        </p:spPr>
      </p:pic>
    </p:spTree>
    <p:extLst>
      <p:ext uri="{BB962C8B-B14F-4D97-AF65-F5344CB8AC3E}">
        <p14:creationId xmlns:p14="http://schemas.microsoft.com/office/powerpoint/2010/main" val="181660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A2607F-069C-1B4D-B458-2778C89F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DD214A4-E664-0B44-BB07-C9B67A010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424" y="1093787"/>
            <a:ext cx="9754376" cy="4670425"/>
          </a:xfrm>
        </p:spPr>
      </p:pic>
    </p:spTree>
    <p:extLst>
      <p:ext uri="{BB962C8B-B14F-4D97-AF65-F5344CB8AC3E}">
        <p14:creationId xmlns:p14="http://schemas.microsoft.com/office/powerpoint/2010/main" val="75777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ECDB56-8FF3-DC4F-A624-03CE7E649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03" y="3096305"/>
            <a:ext cx="2174630" cy="2964229"/>
          </a:xfrm>
        </p:spPr>
        <p:txBody>
          <a:bodyPr>
            <a:normAutofit/>
          </a:bodyPr>
          <a:lstStyle/>
          <a:p>
            <a:r>
              <a:rPr lang="it-IT" sz="2800" b="1" dirty="0"/>
              <a:t>La proprietà SAICI a l’indomani della costruzione dello stabilimento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4AD2E80-9603-C14C-B4F4-6B2565C9F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119" y="185078"/>
            <a:ext cx="7613554" cy="6560536"/>
          </a:xfrm>
        </p:spPr>
      </p:pic>
    </p:spTree>
    <p:extLst>
      <p:ext uri="{BB962C8B-B14F-4D97-AF65-F5344CB8AC3E}">
        <p14:creationId xmlns:p14="http://schemas.microsoft.com/office/powerpoint/2010/main" val="2878289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98BB66-C783-574E-B0A1-79998524C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394344-201E-2447-91F2-E78080B48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https://www.youtube.com/watch?v=vDcvrZ62IGM</a:t>
            </a:r>
          </a:p>
          <a:p>
            <a:pPr marL="0" indent="0">
              <a:buNone/>
            </a:pPr>
            <a:endParaRPr lang="it-IT" dirty="0">
              <a:hlinkClick r:id="rId2"/>
            </a:endParaRPr>
          </a:p>
          <a:p>
            <a:r>
              <a:rPr lang="it-IT" dirty="0">
                <a:hlinkClick r:id="rId2"/>
              </a:rPr>
              <a:t>https://patrimonio.archivioluce.com/luce-web/detail/IL3000089806/1/ia-giornata-duce-nel-veneto.html?startPage=0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patrimonio.archivioluce.com</a:t>
            </a:r>
            <a:r>
              <a:rPr lang="it-IT" dirty="0"/>
              <a:t>/luce-web/</a:t>
            </a:r>
            <a:r>
              <a:rPr lang="it-IT" dirty="0" err="1"/>
              <a:t>detail</a:t>
            </a:r>
            <a:r>
              <a:rPr lang="it-IT" dirty="0"/>
              <a:t>/IL3000089814/1/il-duce-trieste-1.html</a:t>
            </a:r>
          </a:p>
        </p:txBody>
      </p:sp>
    </p:spTree>
    <p:extLst>
      <p:ext uri="{BB962C8B-B14F-4D97-AF65-F5344CB8AC3E}">
        <p14:creationId xmlns:p14="http://schemas.microsoft.com/office/powerpoint/2010/main" val="3303370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8E01F4-3E6D-9249-A6F9-513DD378D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744" y="99510"/>
            <a:ext cx="10032936" cy="902826"/>
          </a:xfrm>
        </p:spPr>
        <p:txBody>
          <a:bodyPr/>
          <a:lstStyle/>
          <a:p>
            <a:r>
              <a:rPr lang="it-IT" dirty="0"/>
              <a:t>Città di fondazione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74D713-9899-6340-9DCC-C48C41296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744" y="869548"/>
            <a:ext cx="9278556" cy="5888941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tx1"/>
                </a:solidFill>
              </a:rPr>
              <a:t>Villaggio Mussolini /</a:t>
            </a:r>
            <a:r>
              <a:rPr lang="it-IT" sz="2400" dirty="0" err="1">
                <a:solidFill>
                  <a:schemeClr val="tx1"/>
                </a:solidFill>
              </a:rPr>
              <a:t>Mussolinia</a:t>
            </a:r>
            <a:r>
              <a:rPr lang="it-IT" sz="2400" dirty="0">
                <a:solidFill>
                  <a:schemeClr val="tx1"/>
                </a:solidFill>
              </a:rPr>
              <a:t> nel 1928          </a:t>
            </a:r>
            <a:r>
              <a:rPr lang="it-IT" sz="2400" dirty="0"/>
              <a:t>Arborea (Oristano)</a:t>
            </a:r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Littoria nel 1932					 </a:t>
            </a:r>
            <a:r>
              <a:rPr lang="it-IT" sz="2400" dirty="0"/>
              <a:t>(Latina)</a:t>
            </a:r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Sabaudia nel 1934					 </a:t>
            </a:r>
            <a:r>
              <a:rPr lang="it-IT" sz="2400" dirty="0"/>
              <a:t>(Latina)</a:t>
            </a:r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Pontinia nel 1935 				 </a:t>
            </a:r>
            <a:r>
              <a:rPr lang="it-IT" sz="2400" dirty="0"/>
              <a:t>(</a:t>
            </a:r>
            <a:r>
              <a:rPr lang="it-IT" sz="2400" dirty="0" err="1"/>
              <a:t>fraz</a:t>
            </a:r>
            <a:r>
              <a:rPr lang="it-IT" sz="2400" dirty="0"/>
              <a:t>. Comune Alghero)</a:t>
            </a:r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Fertilia nel 1936 					</a:t>
            </a:r>
            <a:r>
              <a:rPr lang="it-IT" sz="2400" dirty="0"/>
              <a:t>(Roma)</a:t>
            </a:r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Guidonia					</a:t>
            </a:r>
            <a:r>
              <a:rPr lang="it-IT" sz="2400" dirty="0"/>
              <a:t>Guidonia/Montecelio (Roma)</a:t>
            </a:r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Aprilia	 					</a:t>
            </a:r>
            <a:r>
              <a:rPr lang="it-IT" sz="2400" dirty="0"/>
              <a:t>(Latina)</a:t>
            </a:r>
            <a:endParaRPr lang="it-IT" sz="1600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Arsia nel 1937					Rasa (Istria croata)</a:t>
            </a:r>
          </a:p>
          <a:p>
            <a:r>
              <a:rPr lang="it-IT" sz="2400" dirty="0">
                <a:solidFill>
                  <a:schemeClr val="tx1"/>
                </a:solidFill>
              </a:rPr>
              <a:t>Torviscosa						 (Udine)</a:t>
            </a:r>
          </a:p>
          <a:p>
            <a:r>
              <a:rPr lang="it-IT" sz="2400" dirty="0">
                <a:solidFill>
                  <a:schemeClr val="tx1"/>
                </a:solidFill>
              </a:rPr>
              <a:t>Carbonia nel 1938</a:t>
            </a:r>
            <a:r>
              <a:rPr lang="it-IT" sz="2400" dirty="0"/>
              <a:t>					(Carbonia)</a:t>
            </a:r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Pomezia nel 1939</a:t>
            </a:r>
            <a:r>
              <a:rPr lang="it-IT" sz="2400" dirty="0"/>
              <a:t> 					(Roma)</a:t>
            </a:r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Pozzo Littorio </a:t>
            </a:r>
            <a:r>
              <a:rPr lang="it-IT" sz="2400" dirty="0"/>
              <a:t>d’Arsia nel 1942 	</a:t>
            </a:r>
            <a:r>
              <a:rPr lang="it-IT" sz="2400" dirty="0" err="1"/>
              <a:t>PiedalbonaPodlabin</a:t>
            </a:r>
            <a:r>
              <a:rPr lang="it-IT" sz="2400" dirty="0"/>
              <a:t> </a:t>
            </a:r>
            <a:r>
              <a:rPr lang="it-IT" sz="2400" dirty="0">
                <a:solidFill>
                  <a:schemeClr val="tx1"/>
                </a:solidFill>
              </a:rPr>
              <a:t>(Istria croata)</a:t>
            </a:r>
          </a:p>
        </p:txBody>
      </p:sp>
    </p:spTree>
    <p:extLst>
      <p:ext uri="{BB962C8B-B14F-4D97-AF65-F5344CB8AC3E}">
        <p14:creationId xmlns:p14="http://schemas.microsoft.com/office/powerpoint/2010/main" val="3036790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6569B5-5B53-EF49-805D-C049403A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25508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0806A8-A58C-4748-9EC2-4EB0047B96AB}"/>
              </a:ext>
            </a:extLst>
          </p:cNvPr>
          <p:cNvSpPr txBox="1"/>
          <p:nvPr/>
        </p:nvSpPr>
        <p:spPr>
          <a:xfrm>
            <a:off x="707736" y="5808628"/>
            <a:ext cx="225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Arsia / </a:t>
            </a:r>
            <a:r>
              <a:rPr lang="it-IT" dirty="0" err="1"/>
              <a:t>Raša</a:t>
            </a:r>
            <a:endParaRPr lang="it-IT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E740FC97-BDE8-0A40-828E-DD1A68FB7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2" y="2222500"/>
            <a:ext cx="10319313" cy="3219977"/>
          </a:xfrm>
        </p:spPr>
      </p:pic>
    </p:spTree>
    <p:extLst>
      <p:ext uri="{BB962C8B-B14F-4D97-AF65-F5344CB8AC3E}">
        <p14:creationId xmlns:p14="http://schemas.microsoft.com/office/powerpoint/2010/main" val="2027113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3C1924-4A5E-A044-80FF-AA82FC0C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10" y="445556"/>
            <a:ext cx="8508060" cy="735062"/>
          </a:xfrm>
        </p:spPr>
        <p:txBody>
          <a:bodyPr>
            <a:normAutofit/>
          </a:bodyPr>
          <a:lstStyle/>
          <a:p>
            <a:r>
              <a:rPr lang="it-IT" sz="2800" b="1" dirty="0"/>
              <a:t>Città di fondazione nell’odierno FVG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A921749-9092-6F43-8662-2C6FE4ADA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086" y="1370210"/>
            <a:ext cx="5984111" cy="5061396"/>
          </a:xfrm>
        </p:spPr>
      </p:pic>
    </p:spTree>
    <p:extLst>
      <p:ext uri="{BB962C8B-B14F-4D97-AF65-F5344CB8AC3E}">
        <p14:creationId xmlns:p14="http://schemas.microsoft.com/office/powerpoint/2010/main" val="404565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0F62D-156A-1B0B-2CFB-F78B0069B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75963E-26F9-E0D3-9D7C-2932C9A08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Ppt 11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sz="4000" dirty="0"/>
              <a:t>Una lunga guerra</a:t>
            </a:r>
          </a:p>
        </p:txBody>
      </p:sp>
    </p:spTree>
    <p:extLst>
      <p:ext uri="{BB962C8B-B14F-4D97-AF65-F5344CB8AC3E}">
        <p14:creationId xmlns:p14="http://schemas.microsoft.com/office/powerpoint/2010/main" val="276224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388DD0-42D6-9AF4-0018-5323F2056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Popolazione Torviscosa</a:t>
            </a:r>
          </a:p>
        </p:txBody>
      </p:sp>
      <p:pic>
        <p:nvPicPr>
          <p:cNvPr id="5" name="Segnaposto contenuto 4" descr="Immagine che contiene Diagramma, schermata, pendio&#10;&#10;Descrizione generata automaticamente">
            <a:extLst>
              <a:ext uri="{FF2B5EF4-FFF2-40B4-BE49-F238E27FC236}">
                <a16:creationId xmlns:a16="http://schemas.microsoft.com/office/drawing/2014/main" id="{9016A7D7-D67B-5916-567F-821AF319F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838" y="1825625"/>
            <a:ext cx="8056323" cy="4351338"/>
          </a:xfrm>
        </p:spPr>
      </p:pic>
    </p:spTree>
    <p:extLst>
      <p:ext uri="{BB962C8B-B14F-4D97-AF65-F5344CB8AC3E}">
        <p14:creationId xmlns:p14="http://schemas.microsoft.com/office/powerpoint/2010/main" val="2081550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3845A1-A2FD-EA9E-EB02-C54147C0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00B022-1701-0D6C-EBD8-B53C0BB76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https://www.raiplay.it/video/2018/12/Italia-viaggio-nella-bellezza---Abitare-in-epoca-industriale-i-villaggi-operai-dellItalia-settentrionale-ee4f9d2b-7178-4c46-a0b6-f86df76d02b3.html</a:t>
            </a:r>
            <a:endParaRPr lang="it-IT" dirty="0"/>
          </a:p>
          <a:p>
            <a:r>
              <a:rPr lang="it-IT" dirty="0"/>
              <a:t>Da minuto 31:54. a 43:10</a:t>
            </a:r>
          </a:p>
        </p:txBody>
      </p:sp>
    </p:spTree>
    <p:extLst>
      <p:ext uri="{BB962C8B-B14F-4D97-AF65-F5344CB8AC3E}">
        <p14:creationId xmlns:p14="http://schemas.microsoft.com/office/powerpoint/2010/main" val="618614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4271A8-708D-DA47-8E6B-B8DD1DF7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602" y="460224"/>
            <a:ext cx="7201768" cy="836140"/>
          </a:xfrm>
        </p:spPr>
        <p:txBody>
          <a:bodyPr/>
          <a:lstStyle/>
          <a:p>
            <a:r>
              <a:rPr lang="it-IT" dirty="0"/>
              <a:t>Dopo l’inizio della guerra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E282A57-B490-6B47-96EB-EF7E4CDF1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223" y="1468533"/>
            <a:ext cx="5244697" cy="435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7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egnaposto contenuto 3" descr="alpen vorland a k.jpg">
            <a:extLst>
              <a:ext uri="{FF2B5EF4-FFF2-40B4-BE49-F238E27FC236}">
                <a16:creationId xmlns:a16="http://schemas.microsoft.com/office/drawing/2014/main" id="{F3F1C5E7-52B7-6E46-917B-C05EFC269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35" r="-14035"/>
          <a:stretch>
            <a:fillRect/>
          </a:stretch>
        </p:blipFill>
        <p:spPr>
          <a:xfrm>
            <a:off x="1939925" y="1435261"/>
            <a:ext cx="8042275" cy="4343400"/>
          </a:xfrm>
        </p:spPr>
      </p:pic>
      <p:sp>
        <p:nvSpPr>
          <p:cNvPr id="27651" name="Segnaposto piè di pagina 4">
            <a:extLst>
              <a:ext uri="{FF2B5EF4-FFF2-40B4-BE49-F238E27FC236}">
                <a16:creationId xmlns:a16="http://schemas.microsoft.com/office/drawing/2014/main" id="{E736FB2C-AC5B-9C4C-8EB9-65073F28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200">
              <a:solidFill>
                <a:schemeClr val="bg2"/>
              </a:solidFill>
            </a:endParaRPr>
          </a:p>
        </p:txBody>
      </p:sp>
      <p:sp>
        <p:nvSpPr>
          <p:cNvPr id="27652" name="Segnaposto numero diapositiva 3">
            <a:extLst>
              <a:ext uri="{FF2B5EF4-FFF2-40B4-BE49-F238E27FC236}">
                <a16:creationId xmlns:a16="http://schemas.microsoft.com/office/drawing/2014/main" id="{19AD19CB-BB0E-EC49-B1CC-CD382B7C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4D120C-F9BE-504D-B095-69BB2228B5AF}" type="slidenum">
              <a:rPr lang="it-IT" altLang="it-IT" sz="3600">
                <a:solidFill>
                  <a:schemeClr val="bg1"/>
                </a:solidFill>
              </a:rPr>
              <a:pPr eaLnBrk="1" hangingPunct="1"/>
              <a:t>23</a:t>
            </a:fld>
            <a:endParaRPr lang="it-IT" altLang="it-IT" sz="3600">
              <a:solidFill>
                <a:schemeClr val="bg1"/>
              </a:solidFill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4B72972-F26A-4646-9E48-A5AA8149E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612" y="483373"/>
            <a:ext cx="5877666" cy="951888"/>
          </a:xfrm>
        </p:spPr>
        <p:txBody>
          <a:bodyPr/>
          <a:lstStyle/>
          <a:p>
            <a:r>
              <a:rPr lang="it-IT" dirty="0"/>
              <a:t>1943-1945</a:t>
            </a:r>
          </a:p>
        </p:txBody>
      </p:sp>
    </p:spTree>
    <p:extLst>
      <p:ext uri="{BB962C8B-B14F-4D97-AF65-F5344CB8AC3E}">
        <p14:creationId xmlns:p14="http://schemas.microsoft.com/office/powerpoint/2010/main" val="4019795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E8516E-B2FE-254C-9E34-21589922F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80" y="578734"/>
            <a:ext cx="10613020" cy="5598229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it-IT" u="sng" dirty="0"/>
              <a:t>Suggerimenti bibliografici</a:t>
            </a:r>
          </a:p>
          <a:p>
            <a:pPr lvl="0"/>
            <a:r>
              <a:rPr lang="it-IT" dirty="0"/>
              <a:t>S. ZILLI </a:t>
            </a:r>
            <a:r>
              <a:rPr lang="it-IT" i="1" dirty="0"/>
              <a:t>Geografia elettorale del Friuli - Venezia Giulia (1919-1996). Consenso, territorio e società</a:t>
            </a:r>
            <a:r>
              <a:rPr lang="it-IT" dirty="0"/>
              <a:t>, Udine, I.F.S.M.L., 2000. </a:t>
            </a:r>
          </a:p>
          <a:p>
            <a:pPr lvl="0"/>
            <a:r>
              <a:rPr lang="it-IT" dirty="0"/>
              <a:t>S. ZILLI, </a:t>
            </a:r>
            <a:r>
              <a:rPr lang="it-IT" i="1" dirty="0"/>
              <a:t>Geografia del consenso elettorale nel Friuli del primo dopoguerra (1919-1924)</a:t>
            </a:r>
            <a:r>
              <a:rPr lang="it-IT" dirty="0"/>
              <a:t>, in G. Corni (a cura di),</a:t>
            </a:r>
            <a:r>
              <a:rPr lang="it-IT" i="1" dirty="0"/>
              <a:t> Il Friuli. Storia e Società. Vol. III. La crisi dello stato liberale</a:t>
            </a:r>
            <a:r>
              <a:rPr lang="it-IT" dirty="0"/>
              <a:t>, Udine, I.F.S.M.L., 2000, pp.237-271.</a:t>
            </a:r>
          </a:p>
          <a:p>
            <a:pPr lvl="0"/>
            <a:r>
              <a:rPr lang="it-IT" dirty="0"/>
              <a:t>S. </a:t>
            </a:r>
            <a:r>
              <a:rPr lang="it-IT"/>
              <a:t>ZILLI, </a:t>
            </a:r>
            <a:r>
              <a:rPr lang="it-IT" i="1" dirty="0"/>
              <a:t>La Bassa friulana e le sue bonifiche novecentesche, </a:t>
            </a:r>
            <a:r>
              <a:rPr lang="it-IT" dirty="0"/>
              <a:t>in A. M. VINCI (a cura di), </a:t>
            </a:r>
            <a:r>
              <a:rPr lang="it-IT" i="1" dirty="0"/>
              <a:t>Il Friuli. Società e storia. Vol. IV. Il regime fascista</a:t>
            </a:r>
            <a:r>
              <a:rPr lang="it-IT" dirty="0"/>
              <a:t>, Udine, I.F.S.M.L., 2006, pp. 213-240 </a:t>
            </a:r>
          </a:p>
          <a:p>
            <a:r>
              <a:rPr lang="it-IT" dirty="0"/>
              <a:t>G.BERGAMINI [</a:t>
            </a:r>
            <a:r>
              <a:rPr lang="it-IT" dirty="0" err="1"/>
              <a:t>acd</a:t>
            </a:r>
            <a:r>
              <a:rPr lang="it-IT" dirty="0"/>
              <a:t>], </a:t>
            </a:r>
            <a:r>
              <a:rPr lang="it-IT" i="1" dirty="0"/>
              <a:t>Bassa Friulana. Tre secoli di bonifica</a:t>
            </a:r>
            <a:r>
              <a:rPr lang="it-IT" dirty="0"/>
              <a:t>, Udine, </a:t>
            </a:r>
            <a:r>
              <a:rPr lang="it-IT" dirty="0" err="1"/>
              <a:t>Cons</a:t>
            </a:r>
            <a:r>
              <a:rPr lang="it-IT" dirty="0"/>
              <a:t>. bonifica Bassa Friulana, 1990</a:t>
            </a:r>
          </a:p>
          <a:p>
            <a:r>
              <a:rPr lang="it-IT" dirty="0"/>
              <a:t>A. BIANCHETTI, </a:t>
            </a:r>
            <a:r>
              <a:rPr lang="it-IT" i="1" dirty="0"/>
              <a:t>Aspetti </a:t>
            </a:r>
            <a:r>
              <a:rPr lang="it-IT" i="1" dirty="0" err="1"/>
              <a:t>el</a:t>
            </a:r>
            <a:r>
              <a:rPr lang="it-IT" i="1" dirty="0"/>
              <a:t> paesaggio agrario friulano durante il periodo fascista</a:t>
            </a:r>
            <a:r>
              <a:rPr lang="it-IT" dirty="0"/>
              <a:t>, in “Storia contemporanea in Friuli”, XV (1985), pp.35 - 76</a:t>
            </a:r>
          </a:p>
          <a:p>
            <a:r>
              <a:rPr lang="it-IT" dirty="0"/>
              <a:t>L.DONNINI, </a:t>
            </a:r>
            <a:r>
              <a:rPr lang="it-IT" i="1" dirty="0"/>
              <a:t>La bonifica del territorio di Aquileia in età teresiana. Politica del governo e strategia padronale</a:t>
            </a:r>
            <a:r>
              <a:rPr lang="it-IT" dirty="0"/>
              <a:t>, in “Annali di storia </a:t>
            </a:r>
            <a:r>
              <a:rPr lang="it-IT" dirty="0" err="1"/>
              <a:t>isontina</a:t>
            </a:r>
            <a:r>
              <a:rPr lang="it-IT" dirty="0"/>
              <a:t>”, II (1989), pp.31-49.</a:t>
            </a:r>
          </a:p>
          <a:p>
            <a:r>
              <a:rPr lang="it-IT" dirty="0"/>
              <a:t>P. GASPARI, </a:t>
            </a:r>
            <a:r>
              <a:rPr lang="it-IT" i="1" dirty="0"/>
              <a:t>Storia popolare della società contadina in Friuli,</a:t>
            </a:r>
            <a:r>
              <a:rPr lang="it-IT" dirty="0"/>
              <a:t> Monza, </a:t>
            </a:r>
            <a:r>
              <a:rPr lang="it-IT" dirty="0" err="1"/>
              <a:t>Piffarerio</a:t>
            </a:r>
            <a:r>
              <a:rPr lang="it-IT" dirty="0"/>
              <a:t>,  1976</a:t>
            </a:r>
          </a:p>
          <a:p>
            <a:r>
              <a:rPr lang="it-IT" dirty="0"/>
              <a:t>G.MARIUZ, </a:t>
            </a:r>
            <a:r>
              <a:rPr lang="it-IT" i="1" dirty="0"/>
              <a:t>Leghe bianche e rosse in un’area rurale friulana</a:t>
            </a:r>
            <a:r>
              <a:rPr lang="it-IT" dirty="0"/>
              <a:t>, in “Storia contemporanea in Friuli”, XVIII (1988), pp.67-104.</a:t>
            </a:r>
          </a:p>
          <a:p>
            <a:r>
              <a:rPr lang="it-IT" dirty="0"/>
              <a:t>M.PUPPINI,</a:t>
            </a:r>
            <a:r>
              <a:rPr lang="it-IT" i="1" dirty="0"/>
              <a:t> La terra e la fabbrica. Movimento operaio e contadino e capitalismo industriale alla </a:t>
            </a:r>
            <a:r>
              <a:rPr lang="it-IT" i="1" dirty="0" err="1"/>
              <a:t>Saici</a:t>
            </a:r>
            <a:r>
              <a:rPr lang="it-IT" i="1" dirty="0"/>
              <a:t> di Torviscosa (1937-1957),</a:t>
            </a:r>
            <a:r>
              <a:rPr lang="it-IT" dirty="0"/>
              <a:t> Udine, I.F.S.M.L., 1992.</a:t>
            </a:r>
          </a:p>
          <a:p>
            <a:r>
              <a:rPr lang="it-IT" dirty="0"/>
              <a:t>M. SETTIMO, </a:t>
            </a:r>
            <a:r>
              <a:rPr lang="it-IT" i="1" dirty="0"/>
              <a:t>Torviscosa 1940. Progetti e realizzazioni, speranze e fallimenti, truffe e soprusi nel nome dell'autarchia</a:t>
            </a:r>
            <a:r>
              <a:rPr lang="it-IT" dirty="0"/>
              <a:t>, Gruppo Consiliare Mareno Settimo, Torviscosa – UD -, 2020</a:t>
            </a:r>
          </a:p>
          <a:p>
            <a:pPr lvl="0"/>
            <a:r>
              <a:rPr lang="it-IT" dirty="0"/>
              <a:t>E. APIH, </a:t>
            </a:r>
            <a:r>
              <a:rPr lang="it-IT" i="1" dirty="0"/>
              <a:t>Italia, fascismo e antifascismo nella Venezia Giulia (1918-1943)</a:t>
            </a:r>
            <a:r>
              <a:rPr lang="it-IT" dirty="0"/>
              <a:t>, Bari, Laterza, 1966</a:t>
            </a:r>
          </a:p>
          <a:p>
            <a:pPr lvl="0"/>
            <a:r>
              <a:rPr lang="it-IT" dirty="0"/>
              <a:t>AA.VV., </a:t>
            </a:r>
            <a:r>
              <a:rPr lang="it-IT" i="1" dirty="0"/>
              <a:t>Friuli e Venezia Giulia. Storia del ‘900</a:t>
            </a:r>
            <a:r>
              <a:rPr lang="it-IT" dirty="0"/>
              <a:t>, Gorizia, LEG, 1997</a:t>
            </a:r>
          </a:p>
          <a:p>
            <a:r>
              <a:rPr lang="it-IT" dirty="0"/>
              <a:t>E. COLLOTTI, </a:t>
            </a:r>
            <a:r>
              <a:rPr lang="it-IT" i="1" dirty="0"/>
              <a:t> Il Litorale adriatico nel Nuovo Ordine Europeo 1943-1945</a:t>
            </a:r>
            <a:r>
              <a:rPr lang="it-IT" dirty="0"/>
              <a:t>, Milano, </a:t>
            </a:r>
            <a:r>
              <a:rPr lang="it-IT" dirty="0" err="1"/>
              <a:t>Vangelista</a:t>
            </a:r>
            <a:r>
              <a:rPr lang="it-IT" dirty="0"/>
              <a:t>, 1974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321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E436C1-B059-DC44-850D-E904CB64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663677"/>
            <a:ext cx="3038168" cy="1977102"/>
          </a:xfrm>
        </p:spPr>
        <p:txBody>
          <a:bodyPr>
            <a:normAutofit/>
          </a:bodyPr>
          <a:lstStyle/>
          <a:p>
            <a:r>
              <a:rPr lang="it-IT" dirty="0"/>
              <a:t>1923-1927</a:t>
            </a:r>
            <a:br>
              <a:rPr lang="it-IT" dirty="0"/>
            </a:br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EB4AD8C-8B80-B24C-833B-EFEBE4E77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1189" y="1652228"/>
            <a:ext cx="4699076" cy="3881437"/>
          </a:xfrm>
        </p:spPr>
      </p:pic>
    </p:spTree>
    <p:extLst>
      <p:ext uri="{BB962C8B-B14F-4D97-AF65-F5344CB8AC3E}">
        <p14:creationId xmlns:p14="http://schemas.microsoft.com/office/powerpoint/2010/main" val="3988091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AE4B14C9-245C-964F-80AE-4E21C72A8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6266" y="309358"/>
            <a:ext cx="4128227" cy="6265062"/>
          </a:xfr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B9C6426-4725-974E-B5B0-AC7CAAB67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11769" cy="942975"/>
          </a:xfrm>
        </p:spPr>
        <p:txBody>
          <a:bodyPr>
            <a:normAutofit fontScale="90000"/>
          </a:bodyPr>
          <a:lstStyle/>
          <a:p>
            <a:r>
              <a:rPr lang="it-IT" dirty="0"/>
              <a:t>Dopo il 1 gennaio 1928</a:t>
            </a:r>
          </a:p>
        </p:txBody>
      </p:sp>
    </p:spTree>
    <p:extLst>
      <p:ext uri="{BB962C8B-B14F-4D97-AF65-F5344CB8AC3E}">
        <p14:creationId xmlns:p14="http://schemas.microsoft.com/office/powerpoint/2010/main" val="248718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8A9F63-4BA1-8E4A-8423-05D80329D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05" y="612534"/>
            <a:ext cx="4234375" cy="1975921"/>
          </a:xfrm>
        </p:spPr>
        <p:txBody>
          <a:bodyPr>
            <a:normAutofit fontScale="90000"/>
          </a:bodyPr>
          <a:lstStyle/>
          <a:p>
            <a:r>
              <a:rPr lang="it-IT" dirty="0"/>
              <a:t>Il confine orientale </a:t>
            </a:r>
            <a:br>
              <a:rPr lang="it-IT" dirty="0"/>
            </a:br>
            <a:r>
              <a:rPr lang="it-IT" dirty="0"/>
              <a:t>dal 1 gennaio 1927 </a:t>
            </a:r>
            <a:br>
              <a:rPr lang="it-IT" dirty="0"/>
            </a:br>
            <a:r>
              <a:rPr lang="it-IT" dirty="0"/>
              <a:t>fino all’invasione della Jugoslavia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8A77484-1C52-F348-9FE5-17FAFA6B7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1755" y="79937"/>
            <a:ext cx="5657592" cy="6578597"/>
          </a:xfrm>
        </p:spPr>
      </p:pic>
    </p:spTree>
    <p:extLst>
      <p:ext uri="{BB962C8B-B14F-4D97-AF65-F5344CB8AC3E}">
        <p14:creationId xmlns:p14="http://schemas.microsoft.com/office/powerpoint/2010/main" val="851142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EF6B4AC-03AD-D33B-CD6E-AB7E214C4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221" y="703375"/>
            <a:ext cx="9023557" cy="5451249"/>
          </a:xfrm>
        </p:spPr>
      </p:pic>
    </p:spTree>
    <p:extLst>
      <p:ext uri="{BB962C8B-B14F-4D97-AF65-F5344CB8AC3E}">
        <p14:creationId xmlns:p14="http://schemas.microsoft.com/office/powerpoint/2010/main" val="412267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Immagine che contiene testo, lettera, carta, Carattere&#10;&#10;Descrizione generata automaticamente">
            <a:extLst>
              <a:ext uri="{FF2B5EF4-FFF2-40B4-BE49-F238E27FC236}">
                <a16:creationId xmlns:a16="http://schemas.microsoft.com/office/drawing/2014/main" id="{0E62B47F-CBF7-0EBA-91EF-2ADFBF1B6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99" y="203200"/>
            <a:ext cx="11970002" cy="6248400"/>
          </a:xfrm>
        </p:spPr>
      </p:pic>
    </p:spTree>
    <p:extLst>
      <p:ext uri="{BB962C8B-B14F-4D97-AF65-F5344CB8AC3E}">
        <p14:creationId xmlns:p14="http://schemas.microsoft.com/office/powerpoint/2010/main" val="2526266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 descr="Immagine che contiene testo, lettera, carta, Carattere&#10;&#10;Descrizione generata automaticamente">
            <a:extLst>
              <a:ext uri="{FF2B5EF4-FFF2-40B4-BE49-F238E27FC236}">
                <a16:creationId xmlns:a16="http://schemas.microsoft.com/office/drawing/2014/main" id="{C2729D41-27C7-50F5-741D-50C1B0675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780" y="635582"/>
            <a:ext cx="10068449" cy="5586836"/>
          </a:xfrm>
        </p:spPr>
      </p:pic>
    </p:spTree>
    <p:extLst>
      <p:ext uri="{BB962C8B-B14F-4D97-AF65-F5344CB8AC3E}">
        <p14:creationId xmlns:p14="http://schemas.microsoft.com/office/powerpoint/2010/main" val="858766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Immagine che contiene testo, carta, libro, Pubblicazione&#10;&#10;Descrizione generata automaticamente">
            <a:extLst>
              <a:ext uri="{FF2B5EF4-FFF2-40B4-BE49-F238E27FC236}">
                <a16:creationId xmlns:a16="http://schemas.microsoft.com/office/drawing/2014/main" id="{32B85144-2464-5FF9-FC73-AC40ED910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447" y="566057"/>
            <a:ext cx="9668213" cy="6002792"/>
          </a:xfrm>
        </p:spPr>
      </p:pic>
    </p:spTree>
    <p:extLst>
      <p:ext uri="{BB962C8B-B14F-4D97-AF65-F5344CB8AC3E}">
        <p14:creationId xmlns:p14="http://schemas.microsoft.com/office/powerpoint/2010/main" val="6365055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766</Words>
  <Application>Microsoft Macintosh PowerPoint</Application>
  <PresentationFormat>Widescreen</PresentationFormat>
  <Paragraphs>76</Paragraphs>
  <Slides>24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di Office</vt:lpstr>
      <vt:lpstr>Geografia storica dell’odierno Friuli Venezia Giulia 641LM </vt:lpstr>
      <vt:lpstr>Presentazione standard di PowerPoint</vt:lpstr>
      <vt:lpstr>1923-1927 </vt:lpstr>
      <vt:lpstr>Dopo il 1 gennaio 1928</vt:lpstr>
      <vt:lpstr>Il confine orientale  dal 1 gennaio 1927  fino all’invasione della Jugoslavia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sedici consorzi di bonifica prima dei lavori</vt:lpstr>
      <vt:lpstr>A mano...</vt:lpstr>
      <vt:lpstr>Bonifica della Bassa friulana 1939</vt:lpstr>
      <vt:lpstr>Torviscosa alla fondazione (1938)</vt:lpstr>
      <vt:lpstr>Presentazione standard di PowerPoint</vt:lpstr>
      <vt:lpstr>La proprietà SAICI a l’indomani della costruzione dello stabilimento</vt:lpstr>
      <vt:lpstr>Presentazione standard di PowerPoint</vt:lpstr>
      <vt:lpstr>Città di fondazione</vt:lpstr>
      <vt:lpstr>Presentazione standard di PowerPoint</vt:lpstr>
      <vt:lpstr>Città di fondazione nell’odierno FVG</vt:lpstr>
      <vt:lpstr>Popolazione Torviscosa</vt:lpstr>
      <vt:lpstr>Presentazione standard di PowerPoint</vt:lpstr>
      <vt:lpstr>Dopo l’inizio della guerra</vt:lpstr>
      <vt:lpstr>1943-1945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641LM </dc:title>
  <dc:creator>sergio zilli</dc:creator>
  <cp:lastModifiedBy>ZILLI SERGIO</cp:lastModifiedBy>
  <cp:revision>16</cp:revision>
  <dcterms:created xsi:type="dcterms:W3CDTF">2022-10-02T10:10:34Z</dcterms:created>
  <dcterms:modified xsi:type="dcterms:W3CDTF">2023-11-14T10:21:29Z</dcterms:modified>
</cp:coreProperties>
</file>