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69" r:id="rId3"/>
    <p:sldId id="349" r:id="rId4"/>
    <p:sldId id="259" r:id="rId5"/>
    <p:sldId id="368" r:id="rId6"/>
    <p:sldId id="316" r:id="rId7"/>
    <p:sldId id="258" r:id="rId8"/>
    <p:sldId id="352" r:id="rId9"/>
    <p:sldId id="35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 snapToObjects="1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59C4-71E9-4C49-9AE2-EA2913759B08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4F6E-B7C5-434A-BB34-F90F0886D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0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48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59C6E-938C-AA4D-A141-12F776381F0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86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D87B7-D416-6845-98AC-9CBF7AD5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907AF2-4A10-6F4D-9F15-AB4CB0DB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F23CDD-6957-5547-A44E-D9E074CA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A7DC11-D519-DF42-93B6-C69A695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FD428-1D5A-464B-BD53-A1123B2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17EAE-A86F-6742-BAC4-B3B514F4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2579591-A38E-0C44-A74A-F20B1F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009D4F-1E88-EB4E-A249-21A50687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3811B-81D4-6F4D-B7EB-A55D525A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03745A-4218-ED4A-88F5-C836227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5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812962-E243-014C-A9BB-9C7D41DE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B360B1-FB38-704C-A428-21883F8AF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2F8DD-1738-194B-9527-3519233A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90A5A-C6EF-AB4D-A62A-B940AD66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4F2F25-52F2-0241-97A1-664E977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747D81-B024-6B4E-9C7E-50C57E87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/>
            </a:lvl1pPr>
          </a:lstStyle>
          <a:p>
            <a:fld id="{23396CA0-7AD7-8247-81C8-212AEB15E776}" type="datetime1">
              <a:rPr lang="it-IT" altLang="it-IT" smtClean="0"/>
              <a:t>21/11/23</a:t>
            </a:fld>
            <a:endParaRPr lang="en-US" altLang="it-IT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D3AB62-8FF5-194F-A835-1114E17FF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3D139-685E-3A41-9A4E-2794AEE0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C5FDF-C967-1647-B597-1926B37D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2F334-3AA4-F14D-A78E-5158E823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2A4EE-F061-7846-AF48-33142E62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34BB2-220B-EF46-B9E8-173D99A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7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30C71-B2FA-1244-A901-FAF8CB8C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17479E-04DB-3A44-9035-788854C7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0D52A-76A7-D246-BF94-23E78DBE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F94238-E21B-154B-BECC-1838127C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68790C-8475-AC46-870D-98AB67C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98A7A-EBD7-F542-A884-9040FC79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C71D4E-36B7-C841-BEE8-997DE7F1F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1B330B-BA34-3842-9CA5-80920FF1B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6C5060-61CA-D249-B672-34F7074E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ACDA1B-917C-3940-A58D-518DDC7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811B9A-E0A6-1049-BD14-6FEB6D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BA42-C084-A749-A57B-FED8F5A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C5BB8-B3E2-4044-BBDB-F873F369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5F1E9C-9D09-C949-B736-6E3B7318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E05964-8032-F241-B8E2-E36BAD451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4D95E9-962D-C443-AAD3-FAD923346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F330AC-F4B1-7B4F-9DA6-E80BE04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738A8B-E156-2F4E-87FA-F04EB38D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CD83F41-3AF0-8A43-9901-597F866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91C26-22D3-3F4E-9EFE-DCCD86AD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F8ACAE-89D7-A84C-B211-959939B7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78B838-B96E-E546-A50A-B39FA98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52C305-9087-0C49-8AD0-C3C1344F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85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E7AD86-12E0-774A-9BDA-CC524BE5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4E76F5-CBAB-1343-93E5-99F08E8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CF5E3D-BC1B-6241-8A5A-AC85818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6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86890-90B4-974A-A55D-55ACC5A2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B52320-DC3F-7244-9A47-9EDD8AF6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A59F7B-72C9-DE4D-9E86-1A7FC21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C67B19-EDA2-0F40-81A6-F9E7FE5D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8EC32E-C7B3-0D49-AC9C-727CD27F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05E769-6EED-714A-8F1C-B0A1535D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00E5B-52BA-774B-9E88-FAB0826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A7F46B-8A7E-F247-BC66-257CAAD87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26D7EE-C661-B14A-A4AE-4B10FB9A9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65693-97A9-5B43-82DA-58D54B6C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98FC1-0F0E-C147-8376-21D070B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15BF5-D00F-0943-A64F-312AC55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6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DBF64-7AA2-1D48-BEF3-E5E5184E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5C5F7-BBB6-AD4C-8840-ABC5193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BA8940-E2E3-7F49-A784-BB8DB623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8A43-200F-FF47-91E2-3006F735022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72681-0EF4-1A4A-9118-B9DF278C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6B379B-38E2-1B48-BAB7-DFFBDC2A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1CCF-95A5-5A42-900D-1C228C16E9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grec.it/confine_orientale_2018/materiali/relazione%20commissione%20mist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pi.it/articoli/1682/il-confine-italo-sloveno-analisi-e-riflessioni" TargetMode="External"/><Relationship Id="rId4" Type="http://schemas.openxmlformats.org/officeDocument/2006/relationships/hyperlink" Target="http://www.irsrecfvg.eu/didattica/168/Vademecum-per-il-Giorno-del-Ricor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5585F-0A1D-9241-B740-39949B910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Geografia storica dell’odierno Friuli Venezia Giulia</a:t>
            </a:r>
            <a:br>
              <a:rPr lang="it-IT" dirty="0"/>
            </a:br>
            <a:r>
              <a:rPr lang="it-IT" sz="4900" dirty="0"/>
              <a:t>641LM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2CE514-46D1-3544-8779-F18C2BF8B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M-GGR/01 GEOGRAFIA</a:t>
            </a:r>
          </a:p>
          <a:p>
            <a:r>
              <a:rPr lang="it-IT" b="1" dirty="0"/>
              <a:t>LE65 - STUDI STORICI. DALL'ANTICO AL CONTEMPORANEO </a:t>
            </a:r>
            <a:endParaRPr lang="it-IT" dirty="0"/>
          </a:p>
          <a:p>
            <a:r>
              <a:rPr lang="it-IT" dirty="0"/>
              <a:t>A.A. 2023-2024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ABF38B-071B-294F-A1E5-7BC0BBE4FCC1}"/>
              </a:ext>
            </a:extLst>
          </p:cNvPr>
          <p:cNvSpPr txBox="1"/>
          <p:nvPr/>
        </p:nvSpPr>
        <p:spPr>
          <a:xfrm>
            <a:off x="4689565" y="5603966"/>
            <a:ext cx="327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122958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9C1FE-4F32-9844-863C-0481F757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2D6FF-8B86-0DBE-13EC-DBC8936F4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Ppt. 12 </a:t>
            </a:r>
          </a:p>
          <a:p>
            <a:endParaRPr lang="it-IT" dirty="0"/>
          </a:p>
          <a:p>
            <a:pPr algn="ctr"/>
            <a:endParaRPr lang="it-IT" sz="4800" dirty="0"/>
          </a:p>
          <a:p>
            <a:pPr marL="0" indent="0" algn="ctr">
              <a:buNone/>
            </a:pPr>
            <a:r>
              <a:rPr lang="it-IT" sz="4800" dirty="0"/>
              <a:t>il dopoguerra</a:t>
            </a:r>
          </a:p>
        </p:txBody>
      </p:sp>
    </p:spTree>
    <p:extLst>
      <p:ext uri="{BB962C8B-B14F-4D97-AF65-F5344CB8AC3E}">
        <p14:creationId xmlns:p14="http://schemas.microsoft.com/office/powerpoint/2010/main" val="334156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7C9B9-CC02-5B4F-8EFF-CA521E3B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82544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Camera Circoscrizione Udine-Belluno 1946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A4AD03A-4E94-1B49-AD70-8CB524F08D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565106"/>
          <a:ext cx="9208485" cy="465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013">
                  <a:extLst>
                    <a:ext uri="{9D8B030D-6E8A-4147-A177-3AD203B41FA5}">
                      <a16:colId xmlns:a16="http://schemas.microsoft.com/office/drawing/2014/main" val="3193332994"/>
                    </a:ext>
                  </a:extLst>
                </a:gridCol>
                <a:gridCol w="1648612">
                  <a:extLst>
                    <a:ext uri="{9D8B030D-6E8A-4147-A177-3AD203B41FA5}">
                      <a16:colId xmlns:a16="http://schemas.microsoft.com/office/drawing/2014/main" val="4225096288"/>
                    </a:ext>
                  </a:extLst>
                </a:gridCol>
                <a:gridCol w="1138127">
                  <a:extLst>
                    <a:ext uri="{9D8B030D-6E8A-4147-A177-3AD203B41FA5}">
                      <a16:colId xmlns:a16="http://schemas.microsoft.com/office/drawing/2014/main" val="3442005281"/>
                    </a:ext>
                  </a:extLst>
                </a:gridCol>
                <a:gridCol w="1314733">
                  <a:extLst>
                    <a:ext uri="{9D8B030D-6E8A-4147-A177-3AD203B41FA5}">
                      <a16:colId xmlns:a16="http://schemas.microsoft.com/office/drawing/2014/main" val="2855918579"/>
                    </a:ext>
                  </a:extLst>
                </a:gridCol>
              </a:tblGrid>
              <a:tr h="506575">
                <a:tc>
                  <a:txBody>
                    <a:bodyPr/>
                    <a:lstStyle/>
                    <a:p>
                      <a:r>
                        <a:rPr lang="it-IT" dirty="0"/>
                        <a:t>partito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Italia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707649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263371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57093"/>
                  </a:ext>
                </a:extLst>
              </a:tr>
              <a:tr h="512791">
                <a:tc>
                  <a:txBody>
                    <a:bodyPr/>
                    <a:lstStyle/>
                    <a:p>
                      <a:r>
                        <a:rPr lang="it-IT" sz="2400" dirty="0"/>
                        <a:t>Partito socialista di unità proletaria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171111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28296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r>
                        <a:rPr lang="it-IT" sz="2400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69117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08980"/>
                  </a:ext>
                </a:extLst>
              </a:tr>
              <a:tr h="532162">
                <a:tc>
                  <a:txBody>
                    <a:bodyPr/>
                    <a:lstStyle/>
                    <a:p>
                      <a:r>
                        <a:rPr lang="it-IT" sz="2400" dirty="0"/>
                        <a:t>Partito d’Azione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16292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72115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Fronte dell’uomo qualunque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14926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60820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Unione democratica 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10152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14130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r>
                        <a:rPr lang="it-IT" sz="2400" dirty="0" err="1"/>
                        <a:t>pri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358203"/>
                  </a:ext>
                </a:extLst>
              </a:tr>
              <a:tr h="523787">
                <a:tc>
                  <a:txBody>
                    <a:bodyPr/>
                    <a:lstStyle/>
                    <a:p>
                      <a:r>
                        <a:rPr lang="it-IT" sz="24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552058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4533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A63CA3-6462-8D46-8E1D-4CCEDE225787}"/>
              </a:ext>
            </a:extLst>
          </p:cNvPr>
          <p:cNvSpPr txBox="1"/>
          <p:nvPr/>
        </p:nvSpPr>
        <p:spPr>
          <a:xfrm>
            <a:off x="976394" y="6426410"/>
            <a:ext cx="677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Eletti: 7 dc 4 </a:t>
            </a:r>
            <a:r>
              <a:rPr lang="it-IT" dirty="0" err="1"/>
              <a:t>Psiup</a:t>
            </a:r>
            <a:r>
              <a:rPr lang="it-IT" dirty="0"/>
              <a:t>	2 Pci</a:t>
            </a:r>
          </a:p>
        </p:txBody>
      </p:sp>
    </p:spTree>
    <p:extLst>
      <p:ext uri="{BB962C8B-B14F-4D97-AF65-F5344CB8AC3E}">
        <p14:creationId xmlns:p14="http://schemas.microsoft.com/office/powerpoint/2010/main" val="389930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7AAF-0019-9544-A0C0-1278C4D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09" y="609600"/>
            <a:ext cx="10158761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1946, elezioni per la Costituente.</a:t>
            </a:r>
            <a:r>
              <a:rPr lang="it-IT" sz="2700" dirty="0"/>
              <a:t> </a:t>
            </a:r>
            <a:br>
              <a:rPr lang="it-IT" sz="2700" dirty="0"/>
            </a:br>
            <a:r>
              <a:rPr lang="it-IT" sz="2700" dirty="0"/>
              <a:t>Comuni nei quali le singole liste sono maggioritarie e superano o sfiorano la metà dei voti. (46% vs 44%)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A8A06B-FAC4-F641-B77E-E71D0361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26" y="1930400"/>
            <a:ext cx="9705157" cy="4527818"/>
          </a:xfrm>
        </p:spPr>
      </p:pic>
    </p:spTree>
    <p:extLst>
      <p:ext uri="{BB962C8B-B14F-4D97-AF65-F5344CB8AC3E}">
        <p14:creationId xmlns:p14="http://schemas.microsoft.com/office/powerpoint/2010/main" val="200780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39AC5-B2C0-D043-A351-3BFC24EE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433"/>
          </a:xfrm>
        </p:spPr>
        <p:txBody>
          <a:bodyPr/>
          <a:lstStyle/>
          <a:p>
            <a:r>
              <a:rPr lang="it-IT" dirty="0"/>
              <a:t>Confine 1947, 10 febbraio (15 settembre)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4E5DC4B-8188-6F4E-9F1D-E9BA5595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24" y="1234080"/>
            <a:ext cx="5000263" cy="4660879"/>
          </a:xfrm>
        </p:spPr>
      </p:pic>
    </p:spTree>
    <p:extLst>
      <p:ext uri="{BB962C8B-B14F-4D97-AF65-F5344CB8AC3E}">
        <p14:creationId xmlns:p14="http://schemas.microsoft.com/office/powerpoint/2010/main" val="32302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egnaposto numero diapositiva 3">
            <a:extLst>
              <a:ext uri="{FF2B5EF4-FFF2-40B4-BE49-F238E27FC236}">
                <a16:creationId xmlns:a16="http://schemas.microsoft.com/office/drawing/2014/main" id="{FD5E2416-D81C-6046-BD72-3A6334DA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325F13-7CCE-B54E-AFE7-9164B773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122850"/>
            <a:ext cx="61214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3A14A-62BF-C145-B124-E8EE0F01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87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14FE88-99A5-8749-8AD7-A052ED09D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243" y="66975"/>
            <a:ext cx="3519107" cy="626437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E31558A-4809-8F45-A245-6CE6B7431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90" y="3753498"/>
            <a:ext cx="3775256" cy="25750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ECB9DFE-6CE7-184A-9ECC-BFC46850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7" y="1590227"/>
            <a:ext cx="3865430" cy="23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8516E-B2FE-254C-9E34-21589922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80" y="578734"/>
            <a:ext cx="10613020" cy="559822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it-IT" u="sng" dirty="0"/>
              <a:t>Suggerimenti bibliografici</a:t>
            </a:r>
          </a:p>
          <a:p>
            <a:pPr lvl="0"/>
            <a:r>
              <a:rPr lang="it-IT" dirty="0"/>
              <a:t>S. ZILLI </a:t>
            </a:r>
            <a:r>
              <a:rPr lang="it-IT" i="1" dirty="0"/>
              <a:t>Geografia elettorale del Friuli - Venezia Giulia (1919-1996). Consenso, territorio e società</a:t>
            </a:r>
            <a:r>
              <a:rPr lang="it-IT" dirty="0"/>
              <a:t>, Udine, I.F.S.M.L., 2000. </a:t>
            </a:r>
          </a:p>
          <a:p>
            <a:pPr lvl="0"/>
            <a:r>
              <a:rPr lang="it-IT" dirty="0"/>
              <a:t>S. ZILLI, </a:t>
            </a:r>
            <a:r>
              <a:rPr lang="it-IT" i="1" dirty="0"/>
              <a:t>Geografia del consenso elettorale nel Friuli del primo dopoguerra (1919-1924)</a:t>
            </a:r>
            <a:r>
              <a:rPr lang="it-IT" dirty="0"/>
              <a:t>, in G. Corni (a cura di),</a:t>
            </a:r>
            <a:r>
              <a:rPr lang="it-IT" i="1" dirty="0"/>
              <a:t> Il Friuli. Storia e Società. Vol. III. La crisi dello stato liberale</a:t>
            </a:r>
            <a:r>
              <a:rPr lang="it-IT" dirty="0"/>
              <a:t>, Udine, I.F.S.M.L., 2000, pp.237-271.</a:t>
            </a:r>
          </a:p>
          <a:p>
            <a:pPr lvl="0"/>
            <a:r>
              <a:rPr lang="it-IT" dirty="0"/>
              <a:t>S. </a:t>
            </a:r>
            <a:r>
              <a:rPr lang="it-IT"/>
              <a:t>ZILLI, </a:t>
            </a:r>
            <a:r>
              <a:rPr lang="it-IT" i="1" dirty="0"/>
              <a:t>La Bassa friulana e le sue bonifiche novecentesche, </a:t>
            </a:r>
            <a:r>
              <a:rPr lang="it-IT" dirty="0"/>
              <a:t>in A. M. VINCI (a cura di), </a:t>
            </a:r>
            <a:r>
              <a:rPr lang="it-IT" i="1" dirty="0"/>
              <a:t>Il Friuli. Società e storia. Vol. IV. Il regime fascista</a:t>
            </a:r>
            <a:r>
              <a:rPr lang="it-IT" dirty="0"/>
              <a:t>, Udine, I.F.S.M.L., 2006, pp. 213-240 </a:t>
            </a:r>
          </a:p>
          <a:p>
            <a:r>
              <a:rPr lang="it-IT" dirty="0"/>
              <a:t>G.BERGAMINI [</a:t>
            </a:r>
            <a:r>
              <a:rPr lang="it-IT" dirty="0" err="1"/>
              <a:t>acd</a:t>
            </a:r>
            <a:r>
              <a:rPr lang="it-IT" dirty="0"/>
              <a:t>], </a:t>
            </a:r>
            <a:r>
              <a:rPr lang="it-IT" i="1" dirty="0"/>
              <a:t>Bassa Friulana. Tre secoli di bonifica</a:t>
            </a:r>
            <a:r>
              <a:rPr lang="it-IT" dirty="0"/>
              <a:t>, Udine, </a:t>
            </a:r>
            <a:r>
              <a:rPr lang="it-IT" dirty="0" err="1"/>
              <a:t>Cons</a:t>
            </a:r>
            <a:r>
              <a:rPr lang="it-IT" dirty="0"/>
              <a:t>. bonifica Bassa Friulana, 1990</a:t>
            </a:r>
          </a:p>
          <a:p>
            <a:r>
              <a:rPr lang="it-IT" dirty="0"/>
              <a:t>A. BIANCHETTI, </a:t>
            </a:r>
            <a:r>
              <a:rPr lang="it-IT" i="1" dirty="0"/>
              <a:t>Aspetti </a:t>
            </a:r>
            <a:r>
              <a:rPr lang="it-IT" i="1" dirty="0" err="1"/>
              <a:t>el</a:t>
            </a:r>
            <a:r>
              <a:rPr lang="it-IT" i="1" dirty="0"/>
              <a:t> paesaggio agrario friulano durante il periodo fascista</a:t>
            </a:r>
            <a:r>
              <a:rPr lang="it-IT" dirty="0"/>
              <a:t>, in “Storia contemporanea in Friuli”, XV (1985), pp.35 - 76</a:t>
            </a:r>
          </a:p>
          <a:p>
            <a:r>
              <a:rPr lang="it-IT" dirty="0"/>
              <a:t>L.DONNINI, </a:t>
            </a:r>
            <a:r>
              <a:rPr lang="it-IT" i="1" dirty="0"/>
              <a:t>La bonifica del territorio di Aquileia in età teresiana. Politica del governo e strategia padronale</a:t>
            </a:r>
            <a:r>
              <a:rPr lang="it-IT" dirty="0"/>
              <a:t>, in “Annali di storia </a:t>
            </a:r>
            <a:r>
              <a:rPr lang="it-IT" dirty="0" err="1"/>
              <a:t>isontina</a:t>
            </a:r>
            <a:r>
              <a:rPr lang="it-IT" dirty="0"/>
              <a:t>”, II (1989), pp.31-49.</a:t>
            </a:r>
          </a:p>
          <a:p>
            <a:r>
              <a:rPr lang="it-IT" dirty="0"/>
              <a:t>P. GASPARI, </a:t>
            </a:r>
            <a:r>
              <a:rPr lang="it-IT" i="1" dirty="0"/>
              <a:t>Storia popolare della società contadina in Friuli,</a:t>
            </a:r>
            <a:r>
              <a:rPr lang="it-IT" dirty="0"/>
              <a:t> Monza, </a:t>
            </a:r>
            <a:r>
              <a:rPr lang="it-IT" dirty="0" err="1"/>
              <a:t>Piffarerio</a:t>
            </a:r>
            <a:r>
              <a:rPr lang="it-IT" dirty="0"/>
              <a:t>,  1976</a:t>
            </a:r>
          </a:p>
          <a:p>
            <a:r>
              <a:rPr lang="it-IT" dirty="0"/>
              <a:t>G.MARIUZ, </a:t>
            </a:r>
            <a:r>
              <a:rPr lang="it-IT" i="1" dirty="0"/>
              <a:t>Leghe bianche e rosse in un’area rurale friulana</a:t>
            </a:r>
            <a:r>
              <a:rPr lang="it-IT" dirty="0"/>
              <a:t>, in “Storia contemporanea in Friuli”, XVIII (1988), pp.67-104.</a:t>
            </a:r>
          </a:p>
          <a:p>
            <a:r>
              <a:rPr lang="it-IT" dirty="0"/>
              <a:t>M.PUPPINI,</a:t>
            </a:r>
            <a:r>
              <a:rPr lang="it-IT" i="1" dirty="0"/>
              <a:t> La terra e la fabbrica. Movimento operaio e contadino e capitalismo industriale alla </a:t>
            </a:r>
            <a:r>
              <a:rPr lang="it-IT" i="1" dirty="0" err="1"/>
              <a:t>Saici</a:t>
            </a:r>
            <a:r>
              <a:rPr lang="it-IT" i="1" dirty="0"/>
              <a:t> di Torviscosa (1937-1957),</a:t>
            </a:r>
            <a:r>
              <a:rPr lang="it-IT" dirty="0"/>
              <a:t> Udine, I.F.S.M.L., 1992.</a:t>
            </a:r>
          </a:p>
          <a:p>
            <a:r>
              <a:rPr lang="it-IT" dirty="0"/>
              <a:t>M. SETTIMO, </a:t>
            </a:r>
            <a:r>
              <a:rPr lang="it-IT" i="1" dirty="0"/>
              <a:t>Torviscosa 1940. Progetti e realizzazioni, speranze e fallimenti, truffe e soprusi nel nome dell'autarchia</a:t>
            </a:r>
            <a:r>
              <a:rPr lang="it-IT" dirty="0"/>
              <a:t>, Gruppo Consiliare Mareno Settimo, Torviscosa – UD -, 2020</a:t>
            </a:r>
          </a:p>
          <a:p>
            <a:pPr lvl="0"/>
            <a:r>
              <a:rPr lang="it-IT" dirty="0"/>
              <a:t>E. APIH, </a:t>
            </a:r>
            <a:r>
              <a:rPr lang="it-IT" i="1" dirty="0"/>
              <a:t>Italia, fascismo e antifascismo nella Venezia Giulia (1918-1943)</a:t>
            </a:r>
            <a:r>
              <a:rPr lang="it-IT" dirty="0"/>
              <a:t>, Bari, Laterza, 1966</a:t>
            </a:r>
          </a:p>
          <a:p>
            <a:pPr lvl="0"/>
            <a:r>
              <a:rPr lang="it-IT" dirty="0"/>
              <a:t>AA.VV., </a:t>
            </a:r>
            <a:r>
              <a:rPr lang="it-IT" i="1" dirty="0"/>
              <a:t>Friuli e Venezia Giulia. Storia del ‘900</a:t>
            </a:r>
            <a:r>
              <a:rPr lang="it-IT" dirty="0"/>
              <a:t>, Gorizia, LEG, 1997</a:t>
            </a:r>
          </a:p>
          <a:p>
            <a:r>
              <a:rPr lang="it-IT" dirty="0"/>
              <a:t>E. COLLOTTI, </a:t>
            </a:r>
            <a:r>
              <a:rPr lang="it-IT" i="1" dirty="0"/>
              <a:t> Il Litorale adriatico nel Nuovo Ordine Europeo 1943-1945</a:t>
            </a:r>
            <a:r>
              <a:rPr lang="it-IT" dirty="0"/>
              <a:t>, Milano, </a:t>
            </a:r>
            <a:r>
              <a:rPr lang="it-IT" dirty="0" err="1"/>
              <a:t>Vangelista</a:t>
            </a:r>
            <a:r>
              <a:rPr lang="it-IT" dirty="0"/>
              <a:t>, 1974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21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5092E-8660-264A-99A0-0B602A1F3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29" y="173620"/>
            <a:ext cx="10589871" cy="60033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/>
              <a:t>Relazione della Commissione mista storico-culturale italo-slovena </a:t>
            </a:r>
            <a:r>
              <a:rPr lang="it-IT" dirty="0"/>
              <a:t>(1993 – 2001)</a:t>
            </a:r>
          </a:p>
          <a:p>
            <a:r>
              <a:rPr lang="it-IT" dirty="0">
                <a:hlinkClick r:id="rId3"/>
              </a:rPr>
              <a:t>https://www.isgrec.it/confine_orientale_2018/materiali/relazione%20commissione%20mista.pdf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Istituto regionale per la storia della Resistenza e dell’età contemporanea nel </a:t>
            </a:r>
            <a:r>
              <a:rPr lang="it-IT" dirty="0" err="1"/>
              <a:t>friuli</a:t>
            </a:r>
            <a:r>
              <a:rPr lang="it-IT" dirty="0"/>
              <a:t> Venezia Giulia</a:t>
            </a:r>
            <a:r>
              <a:rPr lang="it-IT" b="1" dirty="0"/>
              <a:t>, </a:t>
            </a:r>
            <a:r>
              <a:rPr lang="it-IT" b="1" i="1" dirty="0"/>
              <a:t>Vademecum per il giorno del ricordo </a:t>
            </a:r>
            <a:r>
              <a:rPr lang="it-IT" dirty="0"/>
              <a:t>(versione gennaio 2019)</a:t>
            </a:r>
          </a:p>
          <a:p>
            <a:r>
              <a:rPr lang="it-IT" dirty="0">
                <a:hlinkClick r:id="rId4"/>
              </a:rPr>
              <a:t>http://www.irsrecfvg.eu/didattica/168/Vademecum-per-il-Giorno-del-Ricordo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Il confine italo-sloveno: analisi e riflessioni - </a:t>
            </a:r>
            <a:r>
              <a:rPr lang="it-IT" dirty="0"/>
              <a:t>documento approvato dal Comitato nazionale ANPI il 9 dicembre 2016</a:t>
            </a:r>
          </a:p>
          <a:p>
            <a:r>
              <a:rPr lang="it-IT" dirty="0">
                <a:hlinkClick r:id="rId5"/>
              </a:rPr>
              <a:t>https://www.anpi.it/articoli/1682/il-confine-italo-sloveno-analisi-e-riflessioni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Ministero dell’Istruzione, </a:t>
            </a:r>
            <a:r>
              <a:rPr lang="it-IT" b="1" i="1" dirty="0"/>
              <a:t>Linee guida per la didattica della frontiera adriatica</a:t>
            </a:r>
            <a:r>
              <a:rPr lang="it-IT" dirty="0"/>
              <a:t>, 20 ottobre 2022</a:t>
            </a:r>
          </a:p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www.miur.gov.it</a:t>
            </a:r>
            <a:r>
              <a:rPr lang="it-IT" dirty="0"/>
              <a:t>/-/linee-guida-per-la-didattica-della-frontiera-adriatica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416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674</Words>
  <Application>Microsoft Macintosh PowerPoint</Application>
  <PresentationFormat>Widescreen</PresentationFormat>
  <Paragraphs>77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Geografia storica dell’odierno Friuli Venezia Giulia 641LM </vt:lpstr>
      <vt:lpstr>Presentazione standard di PowerPoint</vt:lpstr>
      <vt:lpstr>Camera Circoscrizione Udine-Belluno 1946 </vt:lpstr>
      <vt:lpstr>1946, elezioni per la Costituente.  Comuni nei quali le singole liste sono maggioritarie e superano o sfiorano la metà dei voti. (46% vs 44%)</vt:lpstr>
      <vt:lpstr>Confine 1947, 10 febbraio (15 settembre)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ZILLI SERGIO</cp:lastModifiedBy>
  <cp:revision>18</cp:revision>
  <dcterms:created xsi:type="dcterms:W3CDTF">2022-10-02T10:10:34Z</dcterms:created>
  <dcterms:modified xsi:type="dcterms:W3CDTF">2023-11-21T08:37:57Z</dcterms:modified>
</cp:coreProperties>
</file>