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6" r:id="rId2"/>
    <p:sldId id="257" r:id="rId3"/>
    <p:sldId id="368" r:id="rId4"/>
    <p:sldId id="346" r:id="rId5"/>
    <p:sldId id="356" r:id="rId6"/>
    <p:sldId id="373" r:id="rId7"/>
    <p:sldId id="372" r:id="rId8"/>
    <p:sldId id="374" r:id="rId9"/>
    <p:sldId id="375" r:id="rId10"/>
    <p:sldId id="377" r:id="rId11"/>
    <p:sldId id="340" r:id="rId12"/>
    <p:sldId id="317" r:id="rId13"/>
    <p:sldId id="348" r:id="rId14"/>
    <p:sldId id="378" r:id="rId15"/>
    <p:sldId id="339" r:id="rId16"/>
    <p:sldId id="382" r:id="rId17"/>
    <p:sldId id="260" r:id="rId18"/>
    <p:sldId id="331" r:id="rId19"/>
    <p:sldId id="335" r:id="rId20"/>
    <p:sldId id="353" r:id="rId21"/>
    <p:sldId id="354" r:id="rId22"/>
    <p:sldId id="357" r:id="rId23"/>
    <p:sldId id="336" r:id="rId24"/>
    <p:sldId id="358" r:id="rId25"/>
    <p:sldId id="342" r:id="rId26"/>
    <p:sldId id="367" r:id="rId27"/>
    <p:sldId id="383" r:id="rId28"/>
    <p:sldId id="376" r:id="rId2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87"/>
  </p:normalViewPr>
  <p:slideViewPr>
    <p:cSldViewPr snapToGrid="0" snapToObjects="1">
      <p:cViewPr varScale="1">
        <p:scale>
          <a:sx n="100" d="100"/>
          <a:sy n="100" d="100"/>
        </p:scale>
        <p:origin x="904"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5259C4-71E9-4C49-9AE2-EA2913759B08}" type="datetimeFigureOut">
              <a:rPr lang="it-IT" smtClean="0"/>
              <a:t>21/11/23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it-IT"/>
              <a:t>Modifica gli stili del testo dello schema
Secondo livello
Terzo livello
Quarto livello
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B04F6E-B7C5-434A-BB34-F90F0886D516}" type="slidenum">
              <a:rPr lang="it-IT" smtClean="0"/>
              <a:t>‹N›</a:t>
            </a:fld>
            <a:endParaRPr lang="it-IT"/>
          </a:p>
        </p:txBody>
      </p:sp>
    </p:spTree>
    <p:extLst>
      <p:ext uri="{BB962C8B-B14F-4D97-AF65-F5344CB8AC3E}">
        <p14:creationId xmlns:p14="http://schemas.microsoft.com/office/powerpoint/2010/main" val="3228907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90659C6E-938C-AA4D-A141-12F776381F0C}" type="slidenum">
              <a:rPr lang="it-IT" smtClean="0"/>
              <a:t>10</a:t>
            </a:fld>
            <a:endParaRPr lang="it-IT"/>
          </a:p>
        </p:txBody>
      </p:sp>
    </p:spTree>
    <p:extLst>
      <p:ext uri="{BB962C8B-B14F-4D97-AF65-F5344CB8AC3E}">
        <p14:creationId xmlns:p14="http://schemas.microsoft.com/office/powerpoint/2010/main" val="542862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90659C6E-938C-AA4D-A141-12F776381F0C}" type="slidenum">
              <a:rPr lang="it-IT" smtClean="0"/>
              <a:t>28</a:t>
            </a:fld>
            <a:endParaRPr lang="it-IT"/>
          </a:p>
        </p:txBody>
      </p:sp>
    </p:spTree>
    <p:extLst>
      <p:ext uri="{BB962C8B-B14F-4D97-AF65-F5344CB8AC3E}">
        <p14:creationId xmlns:p14="http://schemas.microsoft.com/office/powerpoint/2010/main" val="37944898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20D87B7-D416-6845-98AC-9CBF7AD5C855}"/>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74907AF2-4A10-6F4D-9F15-AB4CB0DBBE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0FF23CDD-6957-5547-A44E-D9E074CA9A79}"/>
              </a:ext>
            </a:extLst>
          </p:cNvPr>
          <p:cNvSpPr>
            <a:spLocks noGrp="1"/>
          </p:cNvSpPr>
          <p:nvPr>
            <p:ph type="dt" sz="half" idx="10"/>
          </p:nvPr>
        </p:nvSpPr>
        <p:spPr/>
        <p:txBody>
          <a:bodyPr/>
          <a:lstStyle/>
          <a:p>
            <a:fld id="{BD158A43-200F-FF47-91E2-3006F735022B}" type="datetimeFigureOut">
              <a:rPr lang="it-IT" smtClean="0"/>
              <a:t>21/11/23</a:t>
            </a:fld>
            <a:endParaRPr lang="it-IT"/>
          </a:p>
        </p:txBody>
      </p:sp>
      <p:sp>
        <p:nvSpPr>
          <p:cNvPr id="5" name="Segnaposto piè di pagina 4">
            <a:extLst>
              <a:ext uri="{FF2B5EF4-FFF2-40B4-BE49-F238E27FC236}">
                <a16:creationId xmlns:a16="http://schemas.microsoft.com/office/drawing/2014/main" id="{25A7DC11-D519-DF42-93B6-C69A695CE09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E9FD428-1D5A-464B-BD53-A1123B2D1F3F}"/>
              </a:ext>
            </a:extLst>
          </p:cNvPr>
          <p:cNvSpPr>
            <a:spLocks noGrp="1"/>
          </p:cNvSpPr>
          <p:nvPr>
            <p:ph type="sldNum" sz="quarter" idx="12"/>
          </p:nvPr>
        </p:nvSpPr>
        <p:spPr/>
        <p:txBody>
          <a:bodyPr/>
          <a:lstStyle/>
          <a:p>
            <a:fld id="{96EF1CCF-95A5-5A42-900D-1C228C16E919}" type="slidenum">
              <a:rPr lang="it-IT" smtClean="0"/>
              <a:t>‹N›</a:t>
            </a:fld>
            <a:endParaRPr lang="it-IT"/>
          </a:p>
        </p:txBody>
      </p:sp>
    </p:spTree>
    <p:extLst>
      <p:ext uri="{BB962C8B-B14F-4D97-AF65-F5344CB8AC3E}">
        <p14:creationId xmlns:p14="http://schemas.microsoft.com/office/powerpoint/2010/main" val="1373460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7E17EAE-A86F-6742-BAC4-B3B514F4D045}"/>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2579591-A38E-0C44-A74A-F20B1F0B391C}"/>
              </a:ext>
            </a:extLst>
          </p:cNvPr>
          <p:cNvSpPr>
            <a:spLocks noGrp="1"/>
          </p:cNvSpPr>
          <p:nvPr>
            <p:ph type="body" orient="vert" idx="1"/>
          </p:nvPr>
        </p:nvSpPr>
        <p:spPr/>
        <p:txBody>
          <a:bodyPr vert="eaVert"/>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5F009D4F-1E88-EB4E-A249-21A506878E42}"/>
              </a:ext>
            </a:extLst>
          </p:cNvPr>
          <p:cNvSpPr>
            <a:spLocks noGrp="1"/>
          </p:cNvSpPr>
          <p:nvPr>
            <p:ph type="dt" sz="half" idx="10"/>
          </p:nvPr>
        </p:nvSpPr>
        <p:spPr/>
        <p:txBody>
          <a:bodyPr/>
          <a:lstStyle/>
          <a:p>
            <a:fld id="{BD158A43-200F-FF47-91E2-3006F735022B}" type="datetimeFigureOut">
              <a:rPr lang="it-IT" smtClean="0"/>
              <a:t>21/11/23</a:t>
            </a:fld>
            <a:endParaRPr lang="it-IT"/>
          </a:p>
        </p:txBody>
      </p:sp>
      <p:sp>
        <p:nvSpPr>
          <p:cNvPr id="5" name="Segnaposto piè di pagina 4">
            <a:extLst>
              <a:ext uri="{FF2B5EF4-FFF2-40B4-BE49-F238E27FC236}">
                <a16:creationId xmlns:a16="http://schemas.microsoft.com/office/drawing/2014/main" id="{9DB3811B-81D4-6F4D-B7EB-A55D525A78D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403745A-4218-ED4A-88F5-C8362275BDD4}"/>
              </a:ext>
            </a:extLst>
          </p:cNvPr>
          <p:cNvSpPr>
            <a:spLocks noGrp="1"/>
          </p:cNvSpPr>
          <p:nvPr>
            <p:ph type="sldNum" sz="quarter" idx="12"/>
          </p:nvPr>
        </p:nvSpPr>
        <p:spPr/>
        <p:txBody>
          <a:bodyPr/>
          <a:lstStyle/>
          <a:p>
            <a:fld id="{96EF1CCF-95A5-5A42-900D-1C228C16E919}" type="slidenum">
              <a:rPr lang="it-IT" smtClean="0"/>
              <a:t>‹N›</a:t>
            </a:fld>
            <a:endParaRPr lang="it-IT"/>
          </a:p>
        </p:txBody>
      </p:sp>
    </p:spTree>
    <p:extLst>
      <p:ext uri="{BB962C8B-B14F-4D97-AF65-F5344CB8AC3E}">
        <p14:creationId xmlns:p14="http://schemas.microsoft.com/office/powerpoint/2010/main" val="3000540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D5812962-E243-014C-A9BB-9C7D41DE65D7}"/>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C0B360B1-FB38-704C-A428-21883F8AF15D}"/>
              </a:ext>
            </a:extLst>
          </p:cNvPr>
          <p:cNvSpPr>
            <a:spLocks noGrp="1"/>
          </p:cNvSpPr>
          <p:nvPr>
            <p:ph type="body" orient="vert" idx="1"/>
          </p:nvPr>
        </p:nvSpPr>
        <p:spPr>
          <a:xfrm>
            <a:off x="838200" y="365125"/>
            <a:ext cx="7734300" cy="5811838"/>
          </a:xfrm>
        </p:spPr>
        <p:txBody>
          <a:bodyPr vert="eaVert"/>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8982F8DD-1738-194B-9527-3519233A5C3A}"/>
              </a:ext>
            </a:extLst>
          </p:cNvPr>
          <p:cNvSpPr>
            <a:spLocks noGrp="1"/>
          </p:cNvSpPr>
          <p:nvPr>
            <p:ph type="dt" sz="half" idx="10"/>
          </p:nvPr>
        </p:nvSpPr>
        <p:spPr/>
        <p:txBody>
          <a:bodyPr/>
          <a:lstStyle/>
          <a:p>
            <a:fld id="{BD158A43-200F-FF47-91E2-3006F735022B}" type="datetimeFigureOut">
              <a:rPr lang="it-IT" smtClean="0"/>
              <a:t>21/11/23</a:t>
            </a:fld>
            <a:endParaRPr lang="it-IT"/>
          </a:p>
        </p:txBody>
      </p:sp>
      <p:sp>
        <p:nvSpPr>
          <p:cNvPr id="5" name="Segnaposto piè di pagina 4">
            <a:extLst>
              <a:ext uri="{FF2B5EF4-FFF2-40B4-BE49-F238E27FC236}">
                <a16:creationId xmlns:a16="http://schemas.microsoft.com/office/drawing/2014/main" id="{36190A5A-C6EF-AB4D-A62A-B940AD661D6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54F2F25-52F2-0241-97A1-664E977F3F7D}"/>
              </a:ext>
            </a:extLst>
          </p:cNvPr>
          <p:cNvSpPr>
            <a:spLocks noGrp="1"/>
          </p:cNvSpPr>
          <p:nvPr>
            <p:ph type="sldNum" sz="quarter" idx="12"/>
          </p:nvPr>
        </p:nvSpPr>
        <p:spPr/>
        <p:txBody>
          <a:bodyPr/>
          <a:lstStyle/>
          <a:p>
            <a:fld id="{96EF1CCF-95A5-5A42-900D-1C228C16E919}" type="slidenum">
              <a:rPr lang="it-IT" smtClean="0"/>
              <a:t>‹N›</a:t>
            </a:fld>
            <a:endParaRPr lang="it-IT"/>
          </a:p>
        </p:txBody>
      </p:sp>
    </p:spTree>
    <p:extLst>
      <p:ext uri="{BB962C8B-B14F-4D97-AF65-F5344CB8AC3E}">
        <p14:creationId xmlns:p14="http://schemas.microsoft.com/office/powerpoint/2010/main" val="32327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283D139-685E-3A41-9A4E-2794AEE04A76}"/>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47C5FDF-C967-1647-B597-1926B37D142E}"/>
              </a:ext>
            </a:extLst>
          </p:cNvPr>
          <p:cNvSpPr>
            <a:spLocks noGrp="1"/>
          </p:cNvSpPr>
          <p:nvPr>
            <p:ph idx="1"/>
          </p:nvPr>
        </p:nvSpPr>
        <p:spPr/>
        <p:txBody>
          <a:bodyPr/>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F332F334-3AA4-F14D-A78E-5158E8230F7A}"/>
              </a:ext>
            </a:extLst>
          </p:cNvPr>
          <p:cNvSpPr>
            <a:spLocks noGrp="1"/>
          </p:cNvSpPr>
          <p:nvPr>
            <p:ph type="dt" sz="half" idx="10"/>
          </p:nvPr>
        </p:nvSpPr>
        <p:spPr/>
        <p:txBody>
          <a:bodyPr/>
          <a:lstStyle/>
          <a:p>
            <a:fld id="{BD158A43-200F-FF47-91E2-3006F735022B}" type="datetimeFigureOut">
              <a:rPr lang="it-IT" smtClean="0"/>
              <a:t>21/11/23</a:t>
            </a:fld>
            <a:endParaRPr lang="it-IT"/>
          </a:p>
        </p:txBody>
      </p:sp>
      <p:sp>
        <p:nvSpPr>
          <p:cNvPr id="5" name="Segnaposto piè di pagina 4">
            <a:extLst>
              <a:ext uri="{FF2B5EF4-FFF2-40B4-BE49-F238E27FC236}">
                <a16:creationId xmlns:a16="http://schemas.microsoft.com/office/drawing/2014/main" id="{1BF2A4EE-F061-7846-AF48-33142E62ABF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FF34BB2-220B-EF46-B9E8-173D99AA57C2}"/>
              </a:ext>
            </a:extLst>
          </p:cNvPr>
          <p:cNvSpPr>
            <a:spLocks noGrp="1"/>
          </p:cNvSpPr>
          <p:nvPr>
            <p:ph type="sldNum" sz="quarter" idx="12"/>
          </p:nvPr>
        </p:nvSpPr>
        <p:spPr/>
        <p:txBody>
          <a:bodyPr/>
          <a:lstStyle/>
          <a:p>
            <a:fld id="{96EF1CCF-95A5-5A42-900D-1C228C16E919}" type="slidenum">
              <a:rPr lang="it-IT" smtClean="0"/>
              <a:t>‹N›</a:t>
            </a:fld>
            <a:endParaRPr lang="it-IT"/>
          </a:p>
        </p:txBody>
      </p:sp>
    </p:spTree>
    <p:extLst>
      <p:ext uri="{BB962C8B-B14F-4D97-AF65-F5344CB8AC3E}">
        <p14:creationId xmlns:p14="http://schemas.microsoft.com/office/powerpoint/2010/main" val="1773759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C30C71-B2FA-1244-A901-FAF8CB8C5BEB}"/>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5717479E-04DB-3A44-9035-788854C7FA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83A0D52A-76A7-D246-BF94-23E78DBECED6}"/>
              </a:ext>
            </a:extLst>
          </p:cNvPr>
          <p:cNvSpPr>
            <a:spLocks noGrp="1"/>
          </p:cNvSpPr>
          <p:nvPr>
            <p:ph type="dt" sz="half" idx="10"/>
          </p:nvPr>
        </p:nvSpPr>
        <p:spPr/>
        <p:txBody>
          <a:bodyPr/>
          <a:lstStyle/>
          <a:p>
            <a:fld id="{BD158A43-200F-FF47-91E2-3006F735022B}" type="datetimeFigureOut">
              <a:rPr lang="it-IT" smtClean="0"/>
              <a:t>21/11/23</a:t>
            </a:fld>
            <a:endParaRPr lang="it-IT"/>
          </a:p>
        </p:txBody>
      </p:sp>
      <p:sp>
        <p:nvSpPr>
          <p:cNvPr id="5" name="Segnaposto piè di pagina 4">
            <a:extLst>
              <a:ext uri="{FF2B5EF4-FFF2-40B4-BE49-F238E27FC236}">
                <a16:creationId xmlns:a16="http://schemas.microsoft.com/office/drawing/2014/main" id="{77F94238-E21B-154B-BECC-1838127C70F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568790C-8475-AC46-870D-98AB67C874DB}"/>
              </a:ext>
            </a:extLst>
          </p:cNvPr>
          <p:cNvSpPr>
            <a:spLocks noGrp="1"/>
          </p:cNvSpPr>
          <p:nvPr>
            <p:ph type="sldNum" sz="quarter" idx="12"/>
          </p:nvPr>
        </p:nvSpPr>
        <p:spPr/>
        <p:txBody>
          <a:bodyPr/>
          <a:lstStyle/>
          <a:p>
            <a:fld id="{96EF1CCF-95A5-5A42-900D-1C228C16E919}" type="slidenum">
              <a:rPr lang="it-IT" smtClean="0"/>
              <a:t>‹N›</a:t>
            </a:fld>
            <a:endParaRPr lang="it-IT"/>
          </a:p>
        </p:txBody>
      </p:sp>
    </p:spTree>
    <p:extLst>
      <p:ext uri="{BB962C8B-B14F-4D97-AF65-F5344CB8AC3E}">
        <p14:creationId xmlns:p14="http://schemas.microsoft.com/office/powerpoint/2010/main" val="643691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B998A7A-EBD7-F542-A884-9040FC790108}"/>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2C71D4E-36B7-C841-BEE8-997DE7F1FD1A}"/>
              </a:ext>
            </a:extLst>
          </p:cNvPr>
          <p:cNvSpPr>
            <a:spLocks noGrp="1"/>
          </p:cNvSpPr>
          <p:nvPr>
            <p:ph sz="half" idx="1"/>
          </p:nvPr>
        </p:nvSpPr>
        <p:spPr>
          <a:xfrm>
            <a:off x="838200" y="1825625"/>
            <a:ext cx="5181600" cy="4351338"/>
          </a:xfrm>
        </p:spPr>
        <p:txBody>
          <a:bodyPr/>
          <a:lstStyle/>
          <a:p>
            <a:r>
              <a:rPr lang="it-IT"/>
              <a:t>Modifica gli stili del testo dello schema
Secondo livello
Terzo livello
Quarto livello
Quinto livello</a:t>
            </a:r>
          </a:p>
        </p:txBody>
      </p:sp>
      <p:sp>
        <p:nvSpPr>
          <p:cNvPr id="4" name="Segnaposto contenuto 3">
            <a:extLst>
              <a:ext uri="{FF2B5EF4-FFF2-40B4-BE49-F238E27FC236}">
                <a16:creationId xmlns:a16="http://schemas.microsoft.com/office/drawing/2014/main" id="{971B330B-BA34-3842-9CA5-80920FF1BE6B}"/>
              </a:ext>
            </a:extLst>
          </p:cNvPr>
          <p:cNvSpPr>
            <a:spLocks noGrp="1"/>
          </p:cNvSpPr>
          <p:nvPr>
            <p:ph sz="half" idx="2"/>
          </p:nvPr>
        </p:nvSpPr>
        <p:spPr>
          <a:xfrm>
            <a:off x="6172200" y="1825625"/>
            <a:ext cx="5181600" cy="4351338"/>
          </a:xfrm>
        </p:spPr>
        <p:txBody>
          <a:bodyPr/>
          <a:lstStyle/>
          <a:p>
            <a:r>
              <a:rPr lang="it-IT"/>
              <a:t>Modifica gli stili del testo dello schema
Secondo livello
Terzo livello
Quarto livello
Quinto livello</a:t>
            </a:r>
          </a:p>
        </p:txBody>
      </p:sp>
      <p:sp>
        <p:nvSpPr>
          <p:cNvPr id="5" name="Segnaposto data 4">
            <a:extLst>
              <a:ext uri="{FF2B5EF4-FFF2-40B4-BE49-F238E27FC236}">
                <a16:creationId xmlns:a16="http://schemas.microsoft.com/office/drawing/2014/main" id="{786C5060-61CA-D249-B672-34F7074ECE75}"/>
              </a:ext>
            </a:extLst>
          </p:cNvPr>
          <p:cNvSpPr>
            <a:spLocks noGrp="1"/>
          </p:cNvSpPr>
          <p:nvPr>
            <p:ph type="dt" sz="half" idx="10"/>
          </p:nvPr>
        </p:nvSpPr>
        <p:spPr/>
        <p:txBody>
          <a:bodyPr/>
          <a:lstStyle/>
          <a:p>
            <a:fld id="{BD158A43-200F-FF47-91E2-3006F735022B}" type="datetimeFigureOut">
              <a:rPr lang="it-IT" smtClean="0"/>
              <a:t>21/11/23</a:t>
            </a:fld>
            <a:endParaRPr lang="it-IT"/>
          </a:p>
        </p:txBody>
      </p:sp>
      <p:sp>
        <p:nvSpPr>
          <p:cNvPr id="6" name="Segnaposto piè di pagina 5">
            <a:extLst>
              <a:ext uri="{FF2B5EF4-FFF2-40B4-BE49-F238E27FC236}">
                <a16:creationId xmlns:a16="http://schemas.microsoft.com/office/drawing/2014/main" id="{06ACDA1B-917C-3940-A58D-518DDC7875C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FF811B9A-E0A6-1049-BD14-6FEB6DCC7674}"/>
              </a:ext>
            </a:extLst>
          </p:cNvPr>
          <p:cNvSpPr>
            <a:spLocks noGrp="1"/>
          </p:cNvSpPr>
          <p:nvPr>
            <p:ph type="sldNum" sz="quarter" idx="12"/>
          </p:nvPr>
        </p:nvSpPr>
        <p:spPr/>
        <p:txBody>
          <a:bodyPr/>
          <a:lstStyle/>
          <a:p>
            <a:fld id="{96EF1CCF-95A5-5A42-900D-1C228C16E919}" type="slidenum">
              <a:rPr lang="it-IT" smtClean="0"/>
              <a:t>‹N›</a:t>
            </a:fld>
            <a:endParaRPr lang="it-IT"/>
          </a:p>
        </p:txBody>
      </p:sp>
    </p:spTree>
    <p:extLst>
      <p:ext uri="{BB962C8B-B14F-4D97-AF65-F5344CB8AC3E}">
        <p14:creationId xmlns:p14="http://schemas.microsoft.com/office/powerpoint/2010/main" val="1965175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28CBA42-C084-A749-A57B-FED8F5AF1D22}"/>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FE3C5BB8-B3E2-4044-BBDB-F873F369F1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it-IT"/>
              <a:t>Modifica gli stili del testo dello schema
Secondo livello
Terzo livello
Quarto livello
Quinto livello</a:t>
            </a:r>
          </a:p>
        </p:txBody>
      </p:sp>
      <p:sp>
        <p:nvSpPr>
          <p:cNvPr id="4" name="Segnaposto contenuto 3">
            <a:extLst>
              <a:ext uri="{FF2B5EF4-FFF2-40B4-BE49-F238E27FC236}">
                <a16:creationId xmlns:a16="http://schemas.microsoft.com/office/drawing/2014/main" id="{FD5F1E9C-9D09-C949-B736-6E3B73187E26}"/>
              </a:ext>
            </a:extLst>
          </p:cNvPr>
          <p:cNvSpPr>
            <a:spLocks noGrp="1"/>
          </p:cNvSpPr>
          <p:nvPr>
            <p:ph sz="half" idx="2"/>
          </p:nvPr>
        </p:nvSpPr>
        <p:spPr>
          <a:xfrm>
            <a:off x="839788" y="2505075"/>
            <a:ext cx="5157787" cy="3684588"/>
          </a:xfrm>
        </p:spPr>
        <p:txBody>
          <a:bodyPr/>
          <a:lstStyle/>
          <a:p>
            <a:r>
              <a:rPr lang="it-IT"/>
              <a:t>Modifica gli stili del testo dello schema
Secondo livello
Terzo livello
Quarto livello
Quinto livello</a:t>
            </a:r>
          </a:p>
        </p:txBody>
      </p:sp>
      <p:sp>
        <p:nvSpPr>
          <p:cNvPr id="5" name="Segnaposto testo 4">
            <a:extLst>
              <a:ext uri="{FF2B5EF4-FFF2-40B4-BE49-F238E27FC236}">
                <a16:creationId xmlns:a16="http://schemas.microsoft.com/office/drawing/2014/main" id="{03E05964-8032-F241-B8E2-E36BAD451F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it-IT"/>
              <a:t>Modifica gli stili del testo dello schema
Secondo livello
Terzo livello
Quarto livello
Quinto livello</a:t>
            </a:r>
          </a:p>
        </p:txBody>
      </p:sp>
      <p:sp>
        <p:nvSpPr>
          <p:cNvPr id="6" name="Segnaposto contenuto 5">
            <a:extLst>
              <a:ext uri="{FF2B5EF4-FFF2-40B4-BE49-F238E27FC236}">
                <a16:creationId xmlns:a16="http://schemas.microsoft.com/office/drawing/2014/main" id="{7E4D95E9-962D-C443-AAD3-FAD923346ADC}"/>
              </a:ext>
            </a:extLst>
          </p:cNvPr>
          <p:cNvSpPr>
            <a:spLocks noGrp="1"/>
          </p:cNvSpPr>
          <p:nvPr>
            <p:ph sz="quarter" idx="4"/>
          </p:nvPr>
        </p:nvSpPr>
        <p:spPr>
          <a:xfrm>
            <a:off x="6172200" y="2505075"/>
            <a:ext cx="5183188" cy="3684588"/>
          </a:xfrm>
        </p:spPr>
        <p:txBody>
          <a:bodyPr/>
          <a:lstStyle/>
          <a:p>
            <a:r>
              <a:rPr lang="it-IT"/>
              <a:t>Modifica gli stili del testo dello schema
Secondo livello
Terzo livello
Quarto livello
Quinto livello</a:t>
            </a:r>
          </a:p>
        </p:txBody>
      </p:sp>
      <p:sp>
        <p:nvSpPr>
          <p:cNvPr id="7" name="Segnaposto data 6">
            <a:extLst>
              <a:ext uri="{FF2B5EF4-FFF2-40B4-BE49-F238E27FC236}">
                <a16:creationId xmlns:a16="http://schemas.microsoft.com/office/drawing/2014/main" id="{FFF330AC-F4B1-7B4F-9DA6-E80BE04B7C85}"/>
              </a:ext>
            </a:extLst>
          </p:cNvPr>
          <p:cNvSpPr>
            <a:spLocks noGrp="1"/>
          </p:cNvSpPr>
          <p:nvPr>
            <p:ph type="dt" sz="half" idx="10"/>
          </p:nvPr>
        </p:nvSpPr>
        <p:spPr/>
        <p:txBody>
          <a:bodyPr/>
          <a:lstStyle/>
          <a:p>
            <a:fld id="{BD158A43-200F-FF47-91E2-3006F735022B}" type="datetimeFigureOut">
              <a:rPr lang="it-IT" smtClean="0"/>
              <a:t>21/11/23</a:t>
            </a:fld>
            <a:endParaRPr lang="it-IT"/>
          </a:p>
        </p:txBody>
      </p:sp>
      <p:sp>
        <p:nvSpPr>
          <p:cNvPr id="8" name="Segnaposto piè di pagina 7">
            <a:extLst>
              <a:ext uri="{FF2B5EF4-FFF2-40B4-BE49-F238E27FC236}">
                <a16:creationId xmlns:a16="http://schemas.microsoft.com/office/drawing/2014/main" id="{40738A8B-E156-2F4E-87FA-F04EB38D7E0C}"/>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3CD83F41-3AF0-8A43-9901-597F866B123E}"/>
              </a:ext>
            </a:extLst>
          </p:cNvPr>
          <p:cNvSpPr>
            <a:spLocks noGrp="1"/>
          </p:cNvSpPr>
          <p:nvPr>
            <p:ph type="sldNum" sz="quarter" idx="12"/>
          </p:nvPr>
        </p:nvSpPr>
        <p:spPr/>
        <p:txBody>
          <a:bodyPr/>
          <a:lstStyle/>
          <a:p>
            <a:fld id="{96EF1CCF-95A5-5A42-900D-1C228C16E919}" type="slidenum">
              <a:rPr lang="it-IT" smtClean="0"/>
              <a:t>‹N›</a:t>
            </a:fld>
            <a:endParaRPr lang="it-IT"/>
          </a:p>
        </p:txBody>
      </p:sp>
    </p:spTree>
    <p:extLst>
      <p:ext uri="{BB962C8B-B14F-4D97-AF65-F5344CB8AC3E}">
        <p14:creationId xmlns:p14="http://schemas.microsoft.com/office/powerpoint/2010/main" val="3707467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7791C26-22D3-3F4E-9EFE-DCCD86AD62B6}"/>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ABF8ACAE-89D7-A84C-B211-959939B7B4AF}"/>
              </a:ext>
            </a:extLst>
          </p:cNvPr>
          <p:cNvSpPr>
            <a:spLocks noGrp="1"/>
          </p:cNvSpPr>
          <p:nvPr>
            <p:ph type="dt" sz="half" idx="10"/>
          </p:nvPr>
        </p:nvSpPr>
        <p:spPr/>
        <p:txBody>
          <a:bodyPr/>
          <a:lstStyle/>
          <a:p>
            <a:fld id="{BD158A43-200F-FF47-91E2-3006F735022B}" type="datetimeFigureOut">
              <a:rPr lang="it-IT" smtClean="0"/>
              <a:t>21/11/23</a:t>
            </a:fld>
            <a:endParaRPr lang="it-IT"/>
          </a:p>
        </p:txBody>
      </p:sp>
      <p:sp>
        <p:nvSpPr>
          <p:cNvPr id="4" name="Segnaposto piè di pagina 3">
            <a:extLst>
              <a:ext uri="{FF2B5EF4-FFF2-40B4-BE49-F238E27FC236}">
                <a16:creationId xmlns:a16="http://schemas.microsoft.com/office/drawing/2014/main" id="{B578B838-B96E-E546-A50A-B39FA9820F89}"/>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9B52C305-9087-0C49-8AD0-C3C1344F0628}"/>
              </a:ext>
            </a:extLst>
          </p:cNvPr>
          <p:cNvSpPr>
            <a:spLocks noGrp="1"/>
          </p:cNvSpPr>
          <p:nvPr>
            <p:ph type="sldNum" sz="quarter" idx="12"/>
          </p:nvPr>
        </p:nvSpPr>
        <p:spPr/>
        <p:txBody>
          <a:bodyPr/>
          <a:lstStyle/>
          <a:p>
            <a:fld id="{96EF1CCF-95A5-5A42-900D-1C228C16E919}" type="slidenum">
              <a:rPr lang="it-IT" smtClean="0"/>
              <a:t>‹N›</a:t>
            </a:fld>
            <a:endParaRPr lang="it-IT"/>
          </a:p>
        </p:txBody>
      </p:sp>
    </p:spTree>
    <p:extLst>
      <p:ext uri="{BB962C8B-B14F-4D97-AF65-F5344CB8AC3E}">
        <p14:creationId xmlns:p14="http://schemas.microsoft.com/office/powerpoint/2010/main" val="4255856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BAE7AD86-12E0-774A-9BDA-CC524BE52FE0}"/>
              </a:ext>
            </a:extLst>
          </p:cNvPr>
          <p:cNvSpPr>
            <a:spLocks noGrp="1"/>
          </p:cNvSpPr>
          <p:nvPr>
            <p:ph type="dt" sz="half" idx="10"/>
          </p:nvPr>
        </p:nvSpPr>
        <p:spPr/>
        <p:txBody>
          <a:bodyPr/>
          <a:lstStyle/>
          <a:p>
            <a:fld id="{BD158A43-200F-FF47-91E2-3006F735022B}" type="datetimeFigureOut">
              <a:rPr lang="it-IT" smtClean="0"/>
              <a:t>21/11/23</a:t>
            </a:fld>
            <a:endParaRPr lang="it-IT"/>
          </a:p>
        </p:txBody>
      </p:sp>
      <p:sp>
        <p:nvSpPr>
          <p:cNvPr id="3" name="Segnaposto piè di pagina 2">
            <a:extLst>
              <a:ext uri="{FF2B5EF4-FFF2-40B4-BE49-F238E27FC236}">
                <a16:creationId xmlns:a16="http://schemas.microsoft.com/office/drawing/2014/main" id="{C94E76F5-CBAB-1343-93E5-99F08E8C9E38}"/>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57CF5E3D-BC1B-6241-8A5A-AC8581810B03}"/>
              </a:ext>
            </a:extLst>
          </p:cNvPr>
          <p:cNvSpPr>
            <a:spLocks noGrp="1"/>
          </p:cNvSpPr>
          <p:nvPr>
            <p:ph type="sldNum" sz="quarter" idx="12"/>
          </p:nvPr>
        </p:nvSpPr>
        <p:spPr/>
        <p:txBody>
          <a:bodyPr/>
          <a:lstStyle/>
          <a:p>
            <a:fld id="{96EF1CCF-95A5-5A42-900D-1C228C16E919}" type="slidenum">
              <a:rPr lang="it-IT" smtClean="0"/>
              <a:t>‹N›</a:t>
            </a:fld>
            <a:endParaRPr lang="it-IT"/>
          </a:p>
        </p:txBody>
      </p:sp>
    </p:spTree>
    <p:extLst>
      <p:ext uri="{BB962C8B-B14F-4D97-AF65-F5344CB8AC3E}">
        <p14:creationId xmlns:p14="http://schemas.microsoft.com/office/powerpoint/2010/main" val="1883463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6286890-90B4-974A-A55D-55ACC5A28EB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85B52320-DC3F-7244-9A47-9EDD8AF63F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it-IT"/>
              <a:t>Modifica gli stili del testo dello schema
Secondo livello
Terzo livello
Quarto livello
Quinto livello</a:t>
            </a:r>
          </a:p>
        </p:txBody>
      </p:sp>
      <p:sp>
        <p:nvSpPr>
          <p:cNvPr id="4" name="Segnaposto testo 3">
            <a:extLst>
              <a:ext uri="{FF2B5EF4-FFF2-40B4-BE49-F238E27FC236}">
                <a16:creationId xmlns:a16="http://schemas.microsoft.com/office/drawing/2014/main" id="{CFA59F7B-72C9-DE4D-9E86-1A7FC21330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Modifica gli stili del testo dello schema
Secondo livello
Terzo livello
Quarto livello
Quinto livello</a:t>
            </a:r>
          </a:p>
        </p:txBody>
      </p:sp>
      <p:sp>
        <p:nvSpPr>
          <p:cNvPr id="5" name="Segnaposto data 4">
            <a:extLst>
              <a:ext uri="{FF2B5EF4-FFF2-40B4-BE49-F238E27FC236}">
                <a16:creationId xmlns:a16="http://schemas.microsoft.com/office/drawing/2014/main" id="{40C67B19-EDA2-0F40-81A6-F9E7FE5D94B5}"/>
              </a:ext>
            </a:extLst>
          </p:cNvPr>
          <p:cNvSpPr>
            <a:spLocks noGrp="1"/>
          </p:cNvSpPr>
          <p:nvPr>
            <p:ph type="dt" sz="half" idx="10"/>
          </p:nvPr>
        </p:nvSpPr>
        <p:spPr/>
        <p:txBody>
          <a:bodyPr/>
          <a:lstStyle/>
          <a:p>
            <a:fld id="{BD158A43-200F-FF47-91E2-3006F735022B}" type="datetimeFigureOut">
              <a:rPr lang="it-IT" smtClean="0"/>
              <a:t>21/11/23</a:t>
            </a:fld>
            <a:endParaRPr lang="it-IT"/>
          </a:p>
        </p:txBody>
      </p:sp>
      <p:sp>
        <p:nvSpPr>
          <p:cNvPr id="6" name="Segnaposto piè di pagina 5">
            <a:extLst>
              <a:ext uri="{FF2B5EF4-FFF2-40B4-BE49-F238E27FC236}">
                <a16:creationId xmlns:a16="http://schemas.microsoft.com/office/drawing/2014/main" id="{658EC32E-C7B3-0D49-AC9C-727CD27F6F7F}"/>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7405E769-6EED-714A-8F1C-B0A1535D45E9}"/>
              </a:ext>
            </a:extLst>
          </p:cNvPr>
          <p:cNvSpPr>
            <a:spLocks noGrp="1"/>
          </p:cNvSpPr>
          <p:nvPr>
            <p:ph type="sldNum" sz="quarter" idx="12"/>
          </p:nvPr>
        </p:nvSpPr>
        <p:spPr/>
        <p:txBody>
          <a:bodyPr/>
          <a:lstStyle/>
          <a:p>
            <a:fld id="{96EF1CCF-95A5-5A42-900D-1C228C16E919}" type="slidenum">
              <a:rPr lang="it-IT" smtClean="0"/>
              <a:t>‹N›</a:t>
            </a:fld>
            <a:endParaRPr lang="it-IT"/>
          </a:p>
        </p:txBody>
      </p:sp>
    </p:spTree>
    <p:extLst>
      <p:ext uri="{BB962C8B-B14F-4D97-AF65-F5344CB8AC3E}">
        <p14:creationId xmlns:p14="http://schemas.microsoft.com/office/powerpoint/2010/main" val="2272784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F600E5B-52BA-774B-9E88-FAB082618028}"/>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67A7F46B-8A7E-F247-BC66-257CAAD872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8D26D7EE-C661-B14A-A4AE-4B10FB9A98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Modifica gli stili del testo dello schema
Secondo livello
Terzo livello
Quarto livello
Quinto livello</a:t>
            </a:r>
          </a:p>
        </p:txBody>
      </p:sp>
      <p:sp>
        <p:nvSpPr>
          <p:cNvPr id="5" name="Segnaposto data 4">
            <a:extLst>
              <a:ext uri="{FF2B5EF4-FFF2-40B4-BE49-F238E27FC236}">
                <a16:creationId xmlns:a16="http://schemas.microsoft.com/office/drawing/2014/main" id="{A3F65693-97A9-5B43-82DA-58D54B6CC629}"/>
              </a:ext>
            </a:extLst>
          </p:cNvPr>
          <p:cNvSpPr>
            <a:spLocks noGrp="1"/>
          </p:cNvSpPr>
          <p:nvPr>
            <p:ph type="dt" sz="half" idx="10"/>
          </p:nvPr>
        </p:nvSpPr>
        <p:spPr/>
        <p:txBody>
          <a:bodyPr/>
          <a:lstStyle/>
          <a:p>
            <a:fld id="{BD158A43-200F-FF47-91E2-3006F735022B}" type="datetimeFigureOut">
              <a:rPr lang="it-IT" smtClean="0"/>
              <a:t>21/11/23</a:t>
            </a:fld>
            <a:endParaRPr lang="it-IT"/>
          </a:p>
        </p:txBody>
      </p:sp>
      <p:sp>
        <p:nvSpPr>
          <p:cNvPr id="6" name="Segnaposto piè di pagina 5">
            <a:extLst>
              <a:ext uri="{FF2B5EF4-FFF2-40B4-BE49-F238E27FC236}">
                <a16:creationId xmlns:a16="http://schemas.microsoft.com/office/drawing/2014/main" id="{3CD98FC1-0F0E-C147-8376-21D070B5A29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3215BF5-D00F-0943-A64F-312AC55B1C23}"/>
              </a:ext>
            </a:extLst>
          </p:cNvPr>
          <p:cNvSpPr>
            <a:spLocks noGrp="1"/>
          </p:cNvSpPr>
          <p:nvPr>
            <p:ph type="sldNum" sz="quarter" idx="12"/>
          </p:nvPr>
        </p:nvSpPr>
        <p:spPr/>
        <p:txBody>
          <a:bodyPr/>
          <a:lstStyle/>
          <a:p>
            <a:fld id="{96EF1CCF-95A5-5A42-900D-1C228C16E919}" type="slidenum">
              <a:rPr lang="it-IT" smtClean="0"/>
              <a:t>‹N›</a:t>
            </a:fld>
            <a:endParaRPr lang="it-IT"/>
          </a:p>
        </p:txBody>
      </p:sp>
    </p:spTree>
    <p:extLst>
      <p:ext uri="{BB962C8B-B14F-4D97-AF65-F5344CB8AC3E}">
        <p14:creationId xmlns:p14="http://schemas.microsoft.com/office/powerpoint/2010/main" val="3806662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840DBF64-7AA2-1D48-BEF3-E5E5184E4F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9A5C5F7-BBB6-AD4C-8840-ABC5193649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BDBA8940-E2E3-7F49-A784-BB8DB62311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158A43-200F-FF47-91E2-3006F735022B}" type="datetimeFigureOut">
              <a:rPr lang="it-IT" smtClean="0"/>
              <a:t>21/11/23</a:t>
            </a:fld>
            <a:endParaRPr lang="it-IT"/>
          </a:p>
        </p:txBody>
      </p:sp>
      <p:sp>
        <p:nvSpPr>
          <p:cNvPr id="5" name="Segnaposto piè di pagina 4">
            <a:extLst>
              <a:ext uri="{FF2B5EF4-FFF2-40B4-BE49-F238E27FC236}">
                <a16:creationId xmlns:a16="http://schemas.microsoft.com/office/drawing/2014/main" id="{37F72681-0EF4-1A4A-9118-B9DF278C5F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DE6B379B-38E2-1B48-BAB7-DFFBDC2A01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EF1CCF-95A5-5A42-900D-1C228C16E919}" type="slidenum">
              <a:rPr lang="it-IT" smtClean="0"/>
              <a:t>‹N›</a:t>
            </a:fld>
            <a:endParaRPr lang="it-IT"/>
          </a:p>
        </p:txBody>
      </p:sp>
    </p:spTree>
    <p:extLst>
      <p:ext uri="{BB962C8B-B14F-4D97-AF65-F5344CB8AC3E}">
        <p14:creationId xmlns:p14="http://schemas.microsoft.com/office/powerpoint/2010/main" val="1845803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isgrec.it/confine_orientale_2018/materiali/relazione%20commissione%20mista.pdf"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www.anpi.it/articoli/1682/il-confine-italo-sloveno-analisi-e-riflessioni" TargetMode="External"/><Relationship Id="rId4" Type="http://schemas.openxmlformats.org/officeDocument/2006/relationships/hyperlink" Target="http://www.irsrecfvg.eu/didattica/168/Vademecum-per-il-Giorno-del-Ricordo"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raiplayradio.it/programmi/tresoldi/archivio/puntate/Le-lotte-del-Cormor-3e97a215-c2f0-4581-a37b-0631f006b912" TargetMode="External"/><Relationship Id="rId2" Type="http://schemas.openxmlformats.org/officeDocument/2006/relationships/hyperlink" Target="http://lottedelcormor.eu/it/home_ita/" TargetMode="External"/><Relationship Id="rId1" Type="http://schemas.openxmlformats.org/officeDocument/2006/relationships/slideLayout" Target="../slideLayouts/slideLayout2.xml"/><Relationship Id="rId4" Type="http://schemas.openxmlformats.org/officeDocument/2006/relationships/image" Target="../media/image10.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www.gazzettaufficiale.it/atto/serie_generale/caricaDettaglioAtto/originario?atto.dataPubblicazioneGazzetta=1950-03-03&amp;atto.codiceRedazionale=049U1141&amp;elenco30giorni=false"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hyperlink" Target="https://www.youtube.com/watch?v=pOKpRRLKoCc" TargetMode="External"/><Relationship Id="rId3" Type="http://schemas.openxmlformats.org/officeDocument/2006/relationships/hyperlink" Target="http://www.mymovies.it/biografia/?a=814" TargetMode="External"/><Relationship Id="rId7" Type="http://schemas.openxmlformats.org/officeDocument/2006/relationships/hyperlink" Target="http://www.mymovies.it/biografia/?a=4408" TargetMode="External"/><Relationship Id="rId12" Type="http://schemas.openxmlformats.org/officeDocument/2006/relationships/hyperlink" Target="https://www.youtube.com/watch?v=GVEBaVFfe5A" TargetMode="External"/><Relationship Id="rId2" Type="http://schemas.openxmlformats.org/officeDocument/2006/relationships/hyperlink" Target="http://www.mymovies.it/biografia/?r=165" TargetMode="External"/><Relationship Id="rId1" Type="http://schemas.openxmlformats.org/officeDocument/2006/relationships/slideLayout" Target="../slideLayouts/slideLayout2.xml"/><Relationship Id="rId6" Type="http://schemas.openxmlformats.org/officeDocument/2006/relationships/hyperlink" Target="http://www.mymovies.it/biografia/?a=2826" TargetMode="External"/><Relationship Id="rId11" Type="http://schemas.openxmlformats.org/officeDocument/2006/relationships/hyperlink" Target="https://www.comingsoon.it/personaggi/henry-hathaway/50728/biografia/" TargetMode="External"/><Relationship Id="rId5" Type="http://schemas.openxmlformats.org/officeDocument/2006/relationships/hyperlink" Target="http://www.mymovies.it/biografia/?a=4182" TargetMode="External"/><Relationship Id="rId10" Type="http://schemas.openxmlformats.org/officeDocument/2006/relationships/image" Target="../media/image3.tiff"/><Relationship Id="rId4" Type="http://schemas.openxmlformats.org/officeDocument/2006/relationships/hyperlink" Target="http://www.mymovies.it/biografia/?a=2668" TargetMode="External"/><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I-mPl3oYP9o" TargetMode="External"/><Relationship Id="rId2" Type="http://schemas.openxmlformats.org/officeDocument/2006/relationships/hyperlink" Target="https://www.youtube.com/watch?v=0vj26bTTl-Y"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4E5585F-0A1D-9241-B740-39949B910CD0}"/>
              </a:ext>
            </a:extLst>
          </p:cNvPr>
          <p:cNvSpPr>
            <a:spLocks noGrp="1"/>
          </p:cNvSpPr>
          <p:nvPr>
            <p:ph type="ctrTitle"/>
          </p:nvPr>
        </p:nvSpPr>
        <p:spPr/>
        <p:txBody>
          <a:bodyPr>
            <a:normAutofit fontScale="90000"/>
          </a:bodyPr>
          <a:lstStyle/>
          <a:p>
            <a:r>
              <a:rPr lang="it-IT" b="1" dirty="0"/>
              <a:t>Geografia storica dell’odierno Friuli Venezia Giulia</a:t>
            </a:r>
            <a:br>
              <a:rPr lang="it-IT" dirty="0"/>
            </a:br>
            <a:r>
              <a:rPr lang="it-IT" sz="4900" dirty="0"/>
              <a:t>641LM</a:t>
            </a:r>
            <a:r>
              <a:rPr lang="it-IT" dirty="0"/>
              <a:t> </a:t>
            </a:r>
          </a:p>
        </p:txBody>
      </p:sp>
      <p:sp>
        <p:nvSpPr>
          <p:cNvPr id="3" name="Sottotitolo 2">
            <a:extLst>
              <a:ext uri="{FF2B5EF4-FFF2-40B4-BE49-F238E27FC236}">
                <a16:creationId xmlns:a16="http://schemas.microsoft.com/office/drawing/2014/main" id="{782CE514-46D1-3544-8779-F18C2BF8B5F2}"/>
              </a:ext>
            </a:extLst>
          </p:cNvPr>
          <p:cNvSpPr>
            <a:spLocks noGrp="1"/>
          </p:cNvSpPr>
          <p:nvPr>
            <p:ph type="subTitle" idx="1"/>
          </p:nvPr>
        </p:nvSpPr>
        <p:spPr/>
        <p:txBody>
          <a:bodyPr>
            <a:normAutofit lnSpcReduction="10000"/>
          </a:bodyPr>
          <a:lstStyle/>
          <a:p>
            <a:endParaRPr lang="it-IT" dirty="0"/>
          </a:p>
          <a:p>
            <a:r>
              <a:rPr lang="it-IT" dirty="0"/>
              <a:t>M-GGR/01 GEOGRAFIA</a:t>
            </a:r>
          </a:p>
          <a:p>
            <a:r>
              <a:rPr lang="it-IT" b="1" dirty="0"/>
              <a:t>LE65 - STUDI STORICI. DALL'ANTICO AL CONTEMPORANEO </a:t>
            </a:r>
            <a:endParaRPr lang="it-IT" dirty="0"/>
          </a:p>
          <a:p>
            <a:r>
              <a:rPr lang="it-IT" dirty="0"/>
              <a:t>A.A. 2023-2024</a:t>
            </a:r>
          </a:p>
        </p:txBody>
      </p:sp>
      <p:sp>
        <p:nvSpPr>
          <p:cNvPr id="4" name="CasellaDiTesto 3">
            <a:extLst>
              <a:ext uri="{FF2B5EF4-FFF2-40B4-BE49-F238E27FC236}">
                <a16:creationId xmlns:a16="http://schemas.microsoft.com/office/drawing/2014/main" id="{56ABF38B-071B-294F-A1E5-7BC0BBE4FCC1}"/>
              </a:ext>
            </a:extLst>
          </p:cNvPr>
          <p:cNvSpPr txBox="1"/>
          <p:nvPr/>
        </p:nvSpPr>
        <p:spPr>
          <a:xfrm>
            <a:off x="4689565" y="5603966"/>
            <a:ext cx="3278778" cy="769441"/>
          </a:xfrm>
          <a:prstGeom prst="rect">
            <a:avLst/>
          </a:prstGeom>
          <a:noFill/>
        </p:spPr>
        <p:txBody>
          <a:bodyPr wrap="square" rtlCol="0">
            <a:spAutoFit/>
          </a:bodyPr>
          <a:lstStyle/>
          <a:p>
            <a:pPr algn="ctr"/>
            <a:r>
              <a:rPr lang="it-IT" sz="4400" dirty="0"/>
              <a:t>SERGIO ZILLI</a:t>
            </a:r>
          </a:p>
        </p:txBody>
      </p:sp>
    </p:spTree>
    <p:extLst>
      <p:ext uri="{BB962C8B-B14F-4D97-AF65-F5344CB8AC3E}">
        <p14:creationId xmlns:p14="http://schemas.microsoft.com/office/powerpoint/2010/main" val="1229580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A565092E-8660-264A-99A0-0B602A1F3BC0}"/>
              </a:ext>
            </a:extLst>
          </p:cNvPr>
          <p:cNvSpPr>
            <a:spLocks noGrp="1"/>
          </p:cNvSpPr>
          <p:nvPr>
            <p:ph idx="1"/>
          </p:nvPr>
        </p:nvSpPr>
        <p:spPr>
          <a:xfrm>
            <a:off x="763929" y="173620"/>
            <a:ext cx="10589871" cy="6003343"/>
          </a:xfrm>
        </p:spPr>
        <p:txBody>
          <a:bodyPr>
            <a:normAutofit fontScale="85000" lnSpcReduction="10000"/>
          </a:bodyPr>
          <a:lstStyle/>
          <a:p>
            <a:pPr marL="0" indent="0">
              <a:buNone/>
            </a:pPr>
            <a:r>
              <a:rPr lang="it-IT" b="1" dirty="0"/>
              <a:t>Relazione della Commissione mista storico-culturale italo-slovena </a:t>
            </a:r>
            <a:r>
              <a:rPr lang="it-IT" dirty="0"/>
              <a:t>(1993 – 2001)</a:t>
            </a:r>
          </a:p>
          <a:p>
            <a:r>
              <a:rPr lang="it-IT" dirty="0">
                <a:hlinkClick r:id="rId3"/>
              </a:rPr>
              <a:t>https://www.isgrec.it/confine_orientale_2018/materiali/relazione%20commissione%20mista.pdf</a:t>
            </a:r>
            <a:endParaRPr lang="it-IT" dirty="0"/>
          </a:p>
          <a:p>
            <a:endParaRPr lang="it-IT" dirty="0"/>
          </a:p>
          <a:p>
            <a:pPr marL="0" indent="0">
              <a:buNone/>
            </a:pPr>
            <a:r>
              <a:rPr lang="it-IT" dirty="0"/>
              <a:t>Istituto regionale per la storia della Resistenza e dell’età contemporanea nel </a:t>
            </a:r>
            <a:r>
              <a:rPr lang="it-IT" dirty="0" err="1"/>
              <a:t>friuli</a:t>
            </a:r>
            <a:r>
              <a:rPr lang="it-IT" dirty="0"/>
              <a:t> Venezia Giulia</a:t>
            </a:r>
            <a:r>
              <a:rPr lang="it-IT" b="1" dirty="0"/>
              <a:t>, </a:t>
            </a:r>
            <a:r>
              <a:rPr lang="it-IT" b="1" i="1" dirty="0"/>
              <a:t>Vademecum per il giorno del ricordo </a:t>
            </a:r>
            <a:r>
              <a:rPr lang="it-IT" dirty="0"/>
              <a:t>(versione gennaio 2019)</a:t>
            </a:r>
          </a:p>
          <a:p>
            <a:r>
              <a:rPr lang="it-IT" dirty="0">
                <a:hlinkClick r:id="rId4"/>
              </a:rPr>
              <a:t>http://www.irsrecfvg.eu/didattica/168/Vademecum-per-il-Giorno-del-Ricordo</a:t>
            </a:r>
            <a:endParaRPr lang="it-IT" dirty="0"/>
          </a:p>
          <a:p>
            <a:pPr marL="0" indent="0">
              <a:buNone/>
            </a:pPr>
            <a:endParaRPr lang="it-IT" dirty="0"/>
          </a:p>
          <a:p>
            <a:pPr marL="0" indent="0">
              <a:buNone/>
            </a:pPr>
            <a:r>
              <a:rPr lang="it-IT" b="1" dirty="0"/>
              <a:t>Il confine italo-sloveno: analisi e riflessioni - </a:t>
            </a:r>
            <a:r>
              <a:rPr lang="it-IT" dirty="0"/>
              <a:t>documento approvato dal Comitato nazionale ANPI il 9 dicembre 2016</a:t>
            </a:r>
          </a:p>
          <a:p>
            <a:r>
              <a:rPr lang="it-IT" dirty="0">
                <a:hlinkClick r:id="rId5"/>
              </a:rPr>
              <a:t>https://www.anpi.it/articoli/1682/il-confine-italo-sloveno-analisi-e-riflessioni</a:t>
            </a:r>
            <a:endParaRPr lang="it-IT" dirty="0"/>
          </a:p>
          <a:p>
            <a:endParaRPr lang="it-IT" dirty="0"/>
          </a:p>
          <a:p>
            <a:pPr marL="0" indent="0">
              <a:buNone/>
            </a:pPr>
            <a:r>
              <a:rPr lang="it-IT" dirty="0"/>
              <a:t>Ministero dell’Istruzione, </a:t>
            </a:r>
            <a:r>
              <a:rPr lang="it-IT" b="1" i="1" dirty="0"/>
              <a:t>Linee guida per la didattica della frontiera adriatica</a:t>
            </a:r>
            <a:r>
              <a:rPr lang="it-IT" dirty="0"/>
              <a:t>, 20 ottobre 2022</a:t>
            </a:r>
          </a:p>
          <a:p>
            <a:r>
              <a:rPr lang="it-IT" dirty="0" err="1"/>
              <a:t>https</a:t>
            </a:r>
            <a:r>
              <a:rPr lang="it-IT" dirty="0"/>
              <a:t>://</a:t>
            </a:r>
            <a:r>
              <a:rPr lang="it-IT" dirty="0" err="1"/>
              <a:t>www.miur.gov.it</a:t>
            </a:r>
            <a:r>
              <a:rPr lang="it-IT" dirty="0"/>
              <a:t>/-/linee-guida-per-la-didattica-della-frontiera-adriatica</a:t>
            </a:r>
          </a:p>
          <a:p>
            <a:endParaRPr lang="it-IT" dirty="0"/>
          </a:p>
          <a:p>
            <a:endParaRPr lang="it-IT" dirty="0"/>
          </a:p>
          <a:p>
            <a:endParaRPr lang="it-IT" dirty="0"/>
          </a:p>
          <a:p>
            <a:pPr marL="0" indent="0">
              <a:buNone/>
            </a:pPr>
            <a:endParaRPr lang="it-IT" dirty="0"/>
          </a:p>
        </p:txBody>
      </p:sp>
    </p:spTree>
    <p:extLst>
      <p:ext uri="{BB962C8B-B14F-4D97-AF65-F5344CB8AC3E}">
        <p14:creationId xmlns:p14="http://schemas.microsoft.com/office/powerpoint/2010/main" val="23236320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1BE779D-1D0C-8D41-A302-0B151351357A}"/>
              </a:ext>
            </a:extLst>
          </p:cNvPr>
          <p:cNvSpPr>
            <a:spLocks noGrp="1"/>
          </p:cNvSpPr>
          <p:nvPr>
            <p:ph type="title"/>
          </p:nvPr>
        </p:nvSpPr>
        <p:spPr>
          <a:xfrm>
            <a:off x="673608" y="681038"/>
            <a:ext cx="6007100" cy="1325563"/>
          </a:xfrm>
        </p:spPr>
        <p:txBody>
          <a:bodyPr/>
          <a:lstStyle/>
          <a:p>
            <a:r>
              <a:rPr lang="it-IT" dirty="0"/>
              <a:t>Le lotte del Cormor (1950)</a:t>
            </a:r>
          </a:p>
        </p:txBody>
      </p:sp>
      <p:sp>
        <p:nvSpPr>
          <p:cNvPr id="3" name="Segnaposto contenuto 2">
            <a:extLst>
              <a:ext uri="{FF2B5EF4-FFF2-40B4-BE49-F238E27FC236}">
                <a16:creationId xmlns:a16="http://schemas.microsoft.com/office/drawing/2014/main" id="{3398739C-D176-FF41-A3B1-EE09665DC68D}"/>
              </a:ext>
            </a:extLst>
          </p:cNvPr>
          <p:cNvSpPr>
            <a:spLocks noGrp="1"/>
          </p:cNvSpPr>
          <p:nvPr>
            <p:ph idx="1"/>
          </p:nvPr>
        </p:nvSpPr>
        <p:spPr>
          <a:xfrm>
            <a:off x="673608" y="4402137"/>
            <a:ext cx="10668000" cy="1985963"/>
          </a:xfrm>
        </p:spPr>
        <p:txBody>
          <a:bodyPr/>
          <a:lstStyle/>
          <a:p>
            <a:r>
              <a:rPr lang="it-IT" sz="1800" dirty="0">
                <a:hlinkClick r:id="rId2"/>
              </a:rPr>
              <a:t>http://lottedelcormor.eu/it/home_ita/</a:t>
            </a:r>
            <a:endParaRPr lang="it-IT" sz="1800" dirty="0"/>
          </a:p>
          <a:p>
            <a:endParaRPr lang="it-IT" sz="800" dirty="0"/>
          </a:p>
          <a:p>
            <a:r>
              <a:rPr lang="it-IT" sz="1800" dirty="0">
                <a:hlinkClick r:id="rId3"/>
              </a:rPr>
              <a:t>https://www.raiplayradio.it/programmi/tresoldi/archivio/puntate/Le-lotte-del-Cormor-3e97a215-c2f0-4581-a37b-0631f006b912</a:t>
            </a:r>
            <a:endParaRPr lang="it-IT" sz="1800" dirty="0"/>
          </a:p>
          <a:p>
            <a:endParaRPr lang="it-IT" sz="800" dirty="0"/>
          </a:p>
          <a:p>
            <a:r>
              <a:rPr lang="it-IT" dirty="0"/>
              <a:t>Pier Paolo Pasolini, </a:t>
            </a:r>
            <a:r>
              <a:rPr lang="it-IT" i="1" dirty="0"/>
              <a:t>Il sogno di una cosa</a:t>
            </a:r>
            <a:endParaRPr lang="it-IT" dirty="0"/>
          </a:p>
        </p:txBody>
      </p:sp>
      <p:pic>
        <p:nvPicPr>
          <p:cNvPr id="4" name="Immagine 3">
            <a:extLst>
              <a:ext uri="{FF2B5EF4-FFF2-40B4-BE49-F238E27FC236}">
                <a16:creationId xmlns:a16="http://schemas.microsoft.com/office/drawing/2014/main" id="{85770F87-DE33-5644-982A-A6ABA81C37C1}"/>
              </a:ext>
            </a:extLst>
          </p:cNvPr>
          <p:cNvPicPr>
            <a:picLocks noChangeAspect="1"/>
          </p:cNvPicPr>
          <p:nvPr/>
        </p:nvPicPr>
        <p:blipFill>
          <a:blip r:embed="rId4"/>
          <a:stretch>
            <a:fillRect/>
          </a:stretch>
        </p:blipFill>
        <p:spPr>
          <a:xfrm>
            <a:off x="6908496" y="571500"/>
            <a:ext cx="4533392" cy="3535574"/>
          </a:xfrm>
          <a:prstGeom prst="rect">
            <a:avLst/>
          </a:prstGeom>
        </p:spPr>
      </p:pic>
    </p:spTree>
    <p:extLst>
      <p:ext uri="{BB962C8B-B14F-4D97-AF65-F5344CB8AC3E}">
        <p14:creationId xmlns:p14="http://schemas.microsoft.com/office/powerpoint/2010/main" val="16523534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AF1660B-C00A-E54D-9D40-3023861A03AF}"/>
              </a:ext>
            </a:extLst>
          </p:cNvPr>
          <p:cNvSpPr>
            <a:spLocks noGrp="1"/>
          </p:cNvSpPr>
          <p:nvPr>
            <p:ph type="title"/>
          </p:nvPr>
        </p:nvSpPr>
        <p:spPr/>
        <p:txBody>
          <a:bodyPr/>
          <a:lstStyle/>
          <a:p>
            <a:r>
              <a:rPr lang="it-IT" dirty="0"/>
              <a:t>18 aprile 1948</a:t>
            </a:r>
          </a:p>
        </p:txBody>
      </p:sp>
      <p:sp>
        <p:nvSpPr>
          <p:cNvPr id="3" name="Segnaposto contenuto 2">
            <a:extLst>
              <a:ext uri="{FF2B5EF4-FFF2-40B4-BE49-F238E27FC236}">
                <a16:creationId xmlns:a16="http://schemas.microsoft.com/office/drawing/2014/main" id="{E634319F-D693-D44A-89EC-36345DF27E14}"/>
              </a:ext>
            </a:extLst>
          </p:cNvPr>
          <p:cNvSpPr>
            <a:spLocks noGrp="1"/>
          </p:cNvSpPr>
          <p:nvPr>
            <p:ph idx="1"/>
          </p:nvPr>
        </p:nvSpPr>
        <p:spPr/>
        <p:txBody>
          <a:bodyPr>
            <a:normAutofit/>
          </a:bodyPr>
          <a:lstStyle/>
          <a:p>
            <a:pPr marL="0" indent="0">
              <a:buNone/>
            </a:pPr>
            <a:r>
              <a:rPr lang="it-IT" sz="2400" dirty="0"/>
              <a:t>Province di Udine e Gorizia</a:t>
            </a:r>
          </a:p>
          <a:p>
            <a:r>
              <a:rPr lang="it-IT" sz="2400" dirty="0"/>
              <a:t>Voti validi 560.000 (+ 150.000 rispetto al voto per Costituente)</a:t>
            </a:r>
          </a:p>
          <a:p>
            <a:pPr marL="0" indent="0">
              <a:buNone/>
            </a:pPr>
            <a:endParaRPr lang="it-IT" sz="2400" dirty="0"/>
          </a:p>
          <a:p>
            <a:pPr algn="ctr"/>
            <a:r>
              <a:rPr lang="it-IT" sz="2400" dirty="0"/>
              <a:t>Dc 56,8% (+125.000 voti)</a:t>
            </a:r>
          </a:p>
          <a:p>
            <a:pPr algn="ctr"/>
            <a:endParaRPr lang="it-IT" sz="2400" dirty="0"/>
          </a:p>
          <a:p>
            <a:pPr algn="ctr"/>
            <a:r>
              <a:rPr lang="it-IT" sz="2400" dirty="0"/>
              <a:t>Fronte popolare 22,3% (- 55.000 rispetto a </a:t>
            </a:r>
            <a:r>
              <a:rPr lang="it-IT" sz="2400" dirty="0" err="1"/>
              <a:t>pci+psi</a:t>
            </a:r>
            <a:r>
              <a:rPr lang="it-IT" sz="2400" dirty="0"/>
              <a:t>)</a:t>
            </a:r>
          </a:p>
          <a:p>
            <a:pPr algn="ctr"/>
            <a:endParaRPr lang="it-IT" sz="2400" dirty="0"/>
          </a:p>
          <a:p>
            <a:pPr algn="ctr"/>
            <a:r>
              <a:rPr lang="it-IT" sz="2400" dirty="0"/>
              <a:t>Unione socialista 13,7%</a:t>
            </a:r>
          </a:p>
          <a:p>
            <a:endParaRPr lang="it-IT" dirty="0"/>
          </a:p>
          <a:p>
            <a:endParaRPr lang="it-IT" dirty="0"/>
          </a:p>
        </p:txBody>
      </p:sp>
    </p:spTree>
    <p:extLst>
      <p:ext uri="{BB962C8B-B14F-4D97-AF65-F5344CB8AC3E}">
        <p14:creationId xmlns:p14="http://schemas.microsoft.com/office/powerpoint/2010/main" val="18063957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377C9B9-CC02-5B4F-8EFF-CA521E3BCBEE}"/>
              </a:ext>
            </a:extLst>
          </p:cNvPr>
          <p:cNvSpPr>
            <a:spLocks noGrp="1"/>
          </p:cNvSpPr>
          <p:nvPr>
            <p:ph type="title"/>
          </p:nvPr>
        </p:nvSpPr>
        <p:spPr>
          <a:xfrm>
            <a:off x="677333" y="609600"/>
            <a:ext cx="9350069" cy="1320800"/>
          </a:xfrm>
        </p:spPr>
        <p:txBody>
          <a:bodyPr>
            <a:normAutofit fontScale="90000"/>
          </a:bodyPr>
          <a:lstStyle/>
          <a:p>
            <a:r>
              <a:rPr lang="it-IT" dirty="0"/>
              <a:t>Camera Circoscrizione Udine-Belluno-Gorizia 1948</a:t>
            </a:r>
            <a:br>
              <a:rPr lang="it-IT" dirty="0"/>
            </a:br>
            <a:endParaRPr lang="it-IT" dirty="0"/>
          </a:p>
        </p:txBody>
      </p:sp>
      <p:graphicFrame>
        <p:nvGraphicFramePr>
          <p:cNvPr id="4" name="Segnaposto contenuto 3">
            <a:extLst>
              <a:ext uri="{FF2B5EF4-FFF2-40B4-BE49-F238E27FC236}">
                <a16:creationId xmlns:a16="http://schemas.microsoft.com/office/drawing/2014/main" id="{FA4AD03A-4E94-1B49-AD70-8CB524F08D62}"/>
              </a:ext>
            </a:extLst>
          </p:cNvPr>
          <p:cNvGraphicFramePr>
            <a:graphicFrameLocks noGrp="1"/>
          </p:cNvGraphicFramePr>
          <p:nvPr>
            <p:ph idx="1"/>
          </p:nvPr>
        </p:nvGraphicFramePr>
        <p:xfrm>
          <a:off x="940804" y="1519318"/>
          <a:ext cx="9644537" cy="4766795"/>
        </p:xfrm>
        <a:graphic>
          <a:graphicData uri="http://schemas.openxmlformats.org/drawingml/2006/table">
            <a:tbl>
              <a:tblPr firstRow="1" bandRow="1">
                <a:tableStyleId>{5C22544A-7EE6-4342-B048-85BDC9FD1C3A}</a:tableStyleId>
              </a:tblPr>
              <a:tblGrid>
                <a:gridCol w="5656765">
                  <a:extLst>
                    <a:ext uri="{9D8B030D-6E8A-4147-A177-3AD203B41FA5}">
                      <a16:colId xmlns:a16="http://schemas.microsoft.com/office/drawing/2014/main" val="3193332994"/>
                    </a:ext>
                  </a:extLst>
                </a:gridCol>
                <a:gridCol w="1284542">
                  <a:extLst>
                    <a:ext uri="{9D8B030D-6E8A-4147-A177-3AD203B41FA5}">
                      <a16:colId xmlns:a16="http://schemas.microsoft.com/office/drawing/2014/main" val="4225096288"/>
                    </a:ext>
                  </a:extLst>
                </a:gridCol>
                <a:gridCol w="1117884">
                  <a:extLst>
                    <a:ext uri="{9D8B030D-6E8A-4147-A177-3AD203B41FA5}">
                      <a16:colId xmlns:a16="http://schemas.microsoft.com/office/drawing/2014/main" val="3442005281"/>
                    </a:ext>
                  </a:extLst>
                </a:gridCol>
                <a:gridCol w="1585346">
                  <a:extLst>
                    <a:ext uri="{9D8B030D-6E8A-4147-A177-3AD203B41FA5}">
                      <a16:colId xmlns:a16="http://schemas.microsoft.com/office/drawing/2014/main" val="2855918579"/>
                    </a:ext>
                  </a:extLst>
                </a:gridCol>
              </a:tblGrid>
              <a:tr h="329698">
                <a:tc>
                  <a:txBody>
                    <a:bodyPr/>
                    <a:lstStyle/>
                    <a:p>
                      <a:r>
                        <a:rPr lang="it-IT" dirty="0"/>
                        <a:t>partito</a:t>
                      </a:r>
                    </a:p>
                  </a:txBody>
                  <a:tcPr/>
                </a:tc>
                <a:tc>
                  <a:txBody>
                    <a:bodyPr/>
                    <a:lstStyle/>
                    <a:p>
                      <a:pPr algn="ctr"/>
                      <a:r>
                        <a:rPr lang="it-IT" dirty="0"/>
                        <a:t>voti</a:t>
                      </a:r>
                    </a:p>
                  </a:txBody>
                  <a:tcPr/>
                </a:tc>
                <a:tc>
                  <a:txBody>
                    <a:bodyPr/>
                    <a:lstStyle/>
                    <a:p>
                      <a:pPr algn="ctr"/>
                      <a:r>
                        <a:rPr lang="it-IT" dirty="0"/>
                        <a:t>%</a:t>
                      </a:r>
                    </a:p>
                  </a:txBody>
                  <a:tcPr/>
                </a:tc>
                <a:tc>
                  <a:txBody>
                    <a:bodyPr/>
                    <a:lstStyle/>
                    <a:p>
                      <a:pPr algn="ctr"/>
                      <a:r>
                        <a:rPr lang="it-IT" dirty="0"/>
                        <a:t>Italia %</a:t>
                      </a:r>
                    </a:p>
                  </a:txBody>
                  <a:tcPr/>
                </a:tc>
                <a:extLst>
                  <a:ext uri="{0D108BD9-81ED-4DB2-BD59-A6C34878D82A}">
                    <a16:rowId xmlns:a16="http://schemas.microsoft.com/office/drawing/2014/main" val="514707649"/>
                  </a:ext>
                </a:extLst>
              </a:tr>
              <a:tr h="340900">
                <a:tc>
                  <a:txBody>
                    <a:bodyPr/>
                    <a:lstStyle/>
                    <a:p>
                      <a:r>
                        <a:rPr lang="it-IT" dirty="0"/>
                        <a:t>Democrazia cristiana</a:t>
                      </a:r>
                    </a:p>
                  </a:txBody>
                  <a:tcPr/>
                </a:tc>
                <a:tc>
                  <a:txBody>
                    <a:bodyPr/>
                    <a:lstStyle/>
                    <a:p>
                      <a:pPr algn="ctr"/>
                      <a:r>
                        <a:rPr lang="it-IT" dirty="0"/>
                        <a:t>397471</a:t>
                      </a:r>
                    </a:p>
                  </a:txBody>
                  <a:tcPr/>
                </a:tc>
                <a:tc>
                  <a:txBody>
                    <a:bodyPr/>
                    <a:lstStyle/>
                    <a:p>
                      <a:pPr algn="ctr"/>
                      <a:r>
                        <a:rPr lang="it-IT" dirty="0"/>
                        <a:t>57,8</a:t>
                      </a:r>
                    </a:p>
                  </a:txBody>
                  <a:tcPr/>
                </a:tc>
                <a:tc>
                  <a:txBody>
                    <a:bodyPr/>
                    <a:lstStyle/>
                    <a:p>
                      <a:pPr algn="ctr"/>
                      <a:r>
                        <a:rPr lang="it-IT" dirty="0"/>
                        <a:t>48,5</a:t>
                      </a:r>
                    </a:p>
                  </a:txBody>
                  <a:tcPr/>
                </a:tc>
                <a:extLst>
                  <a:ext uri="{0D108BD9-81ED-4DB2-BD59-A6C34878D82A}">
                    <a16:rowId xmlns:a16="http://schemas.microsoft.com/office/drawing/2014/main" val="4221157093"/>
                  </a:ext>
                </a:extLst>
              </a:tr>
              <a:tr h="333743">
                <a:tc>
                  <a:txBody>
                    <a:bodyPr/>
                    <a:lstStyle/>
                    <a:p>
                      <a:r>
                        <a:rPr lang="it-IT" dirty="0"/>
                        <a:t>Fronte popolare</a:t>
                      </a:r>
                    </a:p>
                  </a:txBody>
                  <a:tcPr/>
                </a:tc>
                <a:tc>
                  <a:txBody>
                    <a:bodyPr/>
                    <a:lstStyle/>
                    <a:p>
                      <a:pPr algn="ctr"/>
                      <a:r>
                        <a:rPr lang="it-IT" dirty="0"/>
                        <a:t>144679</a:t>
                      </a:r>
                    </a:p>
                  </a:txBody>
                  <a:tcPr/>
                </a:tc>
                <a:tc>
                  <a:txBody>
                    <a:bodyPr/>
                    <a:lstStyle/>
                    <a:p>
                      <a:pPr algn="ctr"/>
                      <a:r>
                        <a:rPr lang="it-IT" dirty="0"/>
                        <a:t>21,1</a:t>
                      </a:r>
                    </a:p>
                  </a:txBody>
                  <a:tcPr/>
                </a:tc>
                <a:tc>
                  <a:txBody>
                    <a:bodyPr/>
                    <a:lstStyle/>
                    <a:p>
                      <a:pPr algn="ctr"/>
                      <a:r>
                        <a:rPr lang="it-IT" dirty="0"/>
                        <a:t>31</a:t>
                      </a:r>
                    </a:p>
                  </a:txBody>
                  <a:tcPr/>
                </a:tc>
                <a:extLst>
                  <a:ext uri="{0D108BD9-81ED-4DB2-BD59-A6C34878D82A}">
                    <a16:rowId xmlns:a16="http://schemas.microsoft.com/office/drawing/2014/main" val="3093228296"/>
                  </a:ext>
                </a:extLst>
              </a:tr>
              <a:tr h="329698">
                <a:tc>
                  <a:txBody>
                    <a:bodyPr/>
                    <a:lstStyle/>
                    <a:p>
                      <a:r>
                        <a:rPr lang="it-IT" dirty="0"/>
                        <a:t>Unità socialista</a:t>
                      </a:r>
                    </a:p>
                  </a:txBody>
                  <a:tcPr/>
                </a:tc>
                <a:tc>
                  <a:txBody>
                    <a:bodyPr/>
                    <a:lstStyle/>
                    <a:p>
                      <a:pPr algn="ctr"/>
                      <a:r>
                        <a:rPr lang="it-IT" dirty="0"/>
                        <a:t>97181</a:t>
                      </a:r>
                    </a:p>
                  </a:txBody>
                  <a:tcPr/>
                </a:tc>
                <a:tc>
                  <a:txBody>
                    <a:bodyPr/>
                    <a:lstStyle/>
                    <a:p>
                      <a:pPr algn="ctr"/>
                      <a:r>
                        <a:rPr lang="it-IT" dirty="0"/>
                        <a:t>14,1</a:t>
                      </a:r>
                    </a:p>
                  </a:txBody>
                  <a:tcPr/>
                </a:tc>
                <a:tc>
                  <a:txBody>
                    <a:bodyPr/>
                    <a:lstStyle/>
                    <a:p>
                      <a:pPr algn="ctr"/>
                      <a:r>
                        <a:rPr lang="it-IT" dirty="0"/>
                        <a:t>7,1</a:t>
                      </a:r>
                    </a:p>
                  </a:txBody>
                  <a:tcPr/>
                </a:tc>
                <a:extLst>
                  <a:ext uri="{0D108BD9-81ED-4DB2-BD59-A6C34878D82A}">
                    <a16:rowId xmlns:a16="http://schemas.microsoft.com/office/drawing/2014/main" val="1914808980"/>
                  </a:ext>
                </a:extLst>
              </a:tr>
              <a:tr h="346351">
                <a:tc>
                  <a:txBody>
                    <a:bodyPr/>
                    <a:lstStyle/>
                    <a:p>
                      <a:r>
                        <a:rPr lang="it-IT" dirty="0"/>
                        <a:t>Blocco nazionale</a:t>
                      </a:r>
                    </a:p>
                  </a:txBody>
                  <a:tcPr/>
                </a:tc>
                <a:tc>
                  <a:txBody>
                    <a:bodyPr/>
                    <a:lstStyle/>
                    <a:p>
                      <a:pPr algn="ctr"/>
                      <a:r>
                        <a:rPr lang="it-IT" dirty="0"/>
                        <a:t>15626</a:t>
                      </a:r>
                    </a:p>
                  </a:txBody>
                  <a:tcPr/>
                </a:tc>
                <a:tc>
                  <a:txBody>
                    <a:bodyPr/>
                    <a:lstStyle/>
                    <a:p>
                      <a:pPr algn="ctr"/>
                      <a:r>
                        <a:rPr lang="it-IT" dirty="0"/>
                        <a:t>2,3</a:t>
                      </a:r>
                    </a:p>
                  </a:txBody>
                  <a:tcPr/>
                </a:tc>
                <a:tc>
                  <a:txBody>
                    <a:bodyPr/>
                    <a:lstStyle/>
                    <a:p>
                      <a:pPr algn="ctr"/>
                      <a:r>
                        <a:rPr lang="it-IT" dirty="0"/>
                        <a:t>3,8</a:t>
                      </a:r>
                    </a:p>
                  </a:txBody>
                  <a:tcPr/>
                </a:tc>
                <a:extLst>
                  <a:ext uri="{0D108BD9-81ED-4DB2-BD59-A6C34878D82A}">
                    <a16:rowId xmlns:a16="http://schemas.microsoft.com/office/drawing/2014/main" val="1117372115"/>
                  </a:ext>
                </a:extLst>
              </a:tr>
              <a:tr h="340900">
                <a:tc>
                  <a:txBody>
                    <a:bodyPr/>
                    <a:lstStyle/>
                    <a:p>
                      <a:r>
                        <a:rPr lang="it-IT" dirty="0"/>
                        <a:t>Movimento sociale italiano</a:t>
                      </a:r>
                    </a:p>
                  </a:txBody>
                  <a:tcPr/>
                </a:tc>
                <a:tc>
                  <a:txBody>
                    <a:bodyPr/>
                    <a:lstStyle/>
                    <a:p>
                      <a:pPr algn="ctr"/>
                      <a:r>
                        <a:rPr lang="it-IT" dirty="0"/>
                        <a:t>8938</a:t>
                      </a:r>
                    </a:p>
                  </a:txBody>
                  <a:tcPr/>
                </a:tc>
                <a:tc>
                  <a:txBody>
                    <a:bodyPr/>
                    <a:lstStyle/>
                    <a:p>
                      <a:pPr algn="ctr"/>
                      <a:r>
                        <a:rPr lang="it-IT" dirty="0"/>
                        <a:t>1,3</a:t>
                      </a:r>
                    </a:p>
                  </a:txBody>
                  <a:tcPr/>
                </a:tc>
                <a:tc>
                  <a:txBody>
                    <a:bodyPr/>
                    <a:lstStyle/>
                    <a:p>
                      <a:pPr algn="ctr"/>
                      <a:r>
                        <a:rPr lang="it-IT" dirty="0"/>
                        <a:t>2</a:t>
                      </a:r>
                    </a:p>
                  </a:txBody>
                  <a:tcPr/>
                </a:tc>
                <a:extLst>
                  <a:ext uri="{0D108BD9-81ED-4DB2-BD59-A6C34878D82A}">
                    <a16:rowId xmlns:a16="http://schemas.microsoft.com/office/drawing/2014/main" val="3513060820"/>
                  </a:ext>
                </a:extLst>
              </a:tr>
              <a:tr h="340900">
                <a:tc>
                  <a:txBody>
                    <a:bodyPr/>
                    <a:lstStyle/>
                    <a:p>
                      <a:r>
                        <a:rPr lang="it-IT" dirty="0"/>
                        <a:t>Partito repubblicano italiano</a:t>
                      </a:r>
                    </a:p>
                  </a:txBody>
                  <a:tcPr/>
                </a:tc>
                <a:tc>
                  <a:txBody>
                    <a:bodyPr/>
                    <a:lstStyle/>
                    <a:p>
                      <a:pPr algn="ctr"/>
                      <a:r>
                        <a:rPr lang="it-IT" dirty="0"/>
                        <a:t>6891</a:t>
                      </a:r>
                    </a:p>
                  </a:txBody>
                  <a:tcPr/>
                </a:tc>
                <a:tc>
                  <a:txBody>
                    <a:bodyPr/>
                    <a:lstStyle/>
                    <a:p>
                      <a:pPr algn="ctr"/>
                      <a:r>
                        <a:rPr lang="it-IT" dirty="0"/>
                        <a:t>1</a:t>
                      </a:r>
                    </a:p>
                  </a:txBody>
                  <a:tcPr/>
                </a:tc>
                <a:tc>
                  <a:txBody>
                    <a:bodyPr/>
                    <a:lstStyle/>
                    <a:p>
                      <a:pPr algn="ctr"/>
                      <a:r>
                        <a:rPr lang="it-IT" dirty="0"/>
                        <a:t>2,5</a:t>
                      </a:r>
                    </a:p>
                  </a:txBody>
                  <a:tcPr/>
                </a:tc>
                <a:extLst>
                  <a:ext uri="{0D108BD9-81ED-4DB2-BD59-A6C34878D82A}">
                    <a16:rowId xmlns:a16="http://schemas.microsoft.com/office/drawing/2014/main" val="3890214130"/>
                  </a:ext>
                </a:extLst>
              </a:tr>
              <a:tr h="329698">
                <a:tc>
                  <a:txBody>
                    <a:bodyPr/>
                    <a:lstStyle/>
                    <a:p>
                      <a:r>
                        <a:rPr lang="it-IT" dirty="0"/>
                        <a:t>Partito cristiano sociale</a:t>
                      </a:r>
                    </a:p>
                  </a:txBody>
                  <a:tcPr/>
                </a:tc>
                <a:tc>
                  <a:txBody>
                    <a:bodyPr/>
                    <a:lstStyle/>
                    <a:p>
                      <a:pPr algn="ctr"/>
                      <a:r>
                        <a:rPr lang="it-IT" dirty="0"/>
                        <a:t>6197</a:t>
                      </a:r>
                    </a:p>
                  </a:txBody>
                  <a:tcPr/>
                </a:tc>
                <a:tc>
                  <a:txBody>
                    <a:bodyPr/>
                    <a:lstStyle/>
                    <a:p>
                      <a:pPr algn="ctr"/>
                      <a:r>
                        <a:rPr lang="it-IT" dirty="0"/>
                        <a:t>0.9</a:t>
                      </a:r>
                    </a:p>
                  </a:txBody>
                  <a:tcPr/>
                </a:tc>
                <a:tc>
                  <a:txBody>
                    <a:bodyPr/>
                    <a:lstStyle/>
                    <a:p>
                      <a:pPr algn="ctr"/>
                      <a:r>
                        <a:rPr lang="it-IT" dirty="0"/>
                        <a:t>0,3</a:t>
                      </a:r>
                    </a:p>
                  </a:txBody>
                  <a:tcPr/>
                </a:tc>
                <a:extLst>
                  <a:ext uri="{0D108BD9-81ED-4DB2-BD59-A6C34878D82A}">
                    <a16:rowId xmlns:a16="http://schemas.microsoft.com/office/drawing/2014/main" val="830358203"/>
                  </a:ext>
                </a:extLst>
              </a:tr>
              <a:tr h="353565">
                <a:tc>
                  <a:txBody>
                    <a:bodyPr/>
                    <a:lstStyle/>
                    <a:p>
                      <a:r>
                        <a:rPr lang="it-IT" dirty="0"/>
                        <a:t>Blocco popolare unionista</a:t>
                      </a:r>
                    </a:p>
                  </a:txBody>
                  <a:tcPr/>
                </a:tc>
                <a:tc>
                  <a:txBody>
                    <a:bodyPr/>
                    <a:lstStyle/>
                    <a:p>
                      <a:pPr algn="ctr"/>
                      <a:r>
                        <a:rPr lang="it-IT" dirty="0"/>
                        <a:t>4810</a:t>
                      </a:r>
                    </a:p>
                  </a:txBody>
                  <a:tcPr/>
                </a:tc>
                <a:tc>
                  <a:txBody>
                    <a:bodyPr/>
                    <a:lstStyle/>
                    <a:p>
                      <a:pPr algn="ctr"/>
                      <a:r>
                        <a:rPr lang="it-IT" dirty="0"/>
                        <a:t>0.7</a:t>
                      </a:r>
                    </a:p>
                  </a:txBody>
                  <a:tcPr/>
                </a:tc>
                <a:tc>
                  <a:txBody>
                    <a:bodyPr/>
                    <a:lstStyle/>
                    <a:p>
                      <a:pPr algn="ctr"/>
                      <a:r>
                        <a:rPr lang="it-IT" dirty="0"/>
                        <a:t>0,1</a:t>
                      </a:r>
                    </a:p>
                  </a:txBody>
                  <a:tcPr/>
                </a:tc>
                <a:extLst>
                  <a:ext uri="{0D108BD9-81ED-4DB2-BD59-A6C34878D82A}">
                    <a16:rowId xmlns:a16="http://schemas.microsoft.com/office/drawing/2014/main" val="3088407437"/>
                  </a:ext>
                </a:extLst>
              </a:tr>
              <a:tr h="369019">
                <a:tc>
                  <a:txBody>
                    <a:bodyPr/>
                    <a:lstStyle/>
                    <a:p>
                      <a:r>
                        <a:rPr lang="it-IT" dirty="0"/>
                        <a:t>Partito nazionale monarchico</a:t>
                      </a:r>
                    </a:p>
                  </a:txBody>
                  <a:tcPr/>
                </a:tc>
                <a:tc>
                  <a:txBody>
                    <a:bodyPr/>
                    <a:lstStyle/>
                    <a:p>
                      <a:pPr algn="ctr"/>
                      <a:r>
                        <a:rPr lang="it-IT" dirty="0"/>
                        <a:t>4740</a:t>
                      </a:r>
                    </a:p>
                  </a:txBody>
                  <a:tcPr/>
                </a:tc>
                <a:tc>
                  <a:txBody>
                    <a:bodyPr/>
                    <a:lstStyle/>
                    <a:p>
                      <a:pPr algn="ctr"/>
                      <a:r>
                        <a:rPr lang="it-IT" dirty="0"/>
                        <a:t>0.7</a:t>
                      </a:r>
                    </a:p>
                  </a:txBody>
                  <a:tcPr/>
                </a:tc>
                <a:tc>
                  <a:txBody>
                    <a:bodyPr/>
                    <a:lstStyle/>
                    <a:p>
                      <a:pPr algn="ctr"/>
                      <a:r>
                        <a:rPr lang="it-IT" dirty="0"/>
                        <a:t>2,8</a:t>
                      </a:r>
                    </a:p>
                  </a:txBody>
                  <a:tcPr/>
                </a:tc>
                <a:extLst>
                  <a:ext uri="{0D108BD9-81ED-4DB2-BD59-A6C34878D82A}">
                    <a16:rowId xmlns:a16="http://schemas.microsoft.com/office/drawing/2014/main" val="2226477129"/>
                  </a:ext>
                </a:extLst>
              </a:tr>
              <a:tr h="354739">
                <a:tc>
                  <a:txBody>
                    <a:bodyPr/>
                    <a:lstStyle/>
                    <a:p>
                      <a:r>
                        <a:rPr lang="it-IT" dirty="0"/>
                        <a:t>Unione movimenti federalisti</a:t>
                      </a:r>
                    </a:p>
                  </a:txBody>
                  <a:tcPr/>
                </a:tc>
                <a:tc>
                  <a:txBody>
                    <a:bodyPr/>
                    <a:lstStyle/>
                    <a:p>
                      <a:pPr algn="ctr"/>
                      <a:r>
                        <a:rPr lang="it-IT" dirty="0"/>
                        <a:t>792</a:t>
                      </a:r>
                    </a:p>
                  </a:txBody>
                  <a:tcPr/>
                </a:tc>
                <a:tc>
                  <a:txBody>
                    <a:bodyPr/>
                    <a:lstStyle/>
                    <a:p>
                      <a:pPr algn="ctr"/>
                      <a:r>
                        <a:rPr lang="it-IT" dirty="0"/>
                        <a:t>0,01</a:t>
                      </a:r>
                    </a:p>
                  </a:txBody>
                  <a:tcPr/>
                </a:tc>
                <a:tc>
                  <a:txBody>
                    <a:bodyPr/>
                    <a:lstStyle/>
                    <a:p>
                      <a:pPr algn="ctr"/>
                      <a:r>
                        <a:rPr lang="it-IT" dirty="0"/>
                        <a:t>0,2</a:t>
                      </a:r>
                    </a:p>
                  </a:txBody>
                  <a:tcPr/>
                </a:tc>
                <a:extLst>
                  <a:ext uri="{0D108BD9-81ED-4DB2-BD59-A6C34878D82A}">
                    <a16:rowId xmlns:a16="http://schemas.microsoft.com/office/drawing/2014/main" val="2466864002"/>
                  </a:ext>
                </a:extLst>
              </a:tr>
              <a:tr h="374416">
                <a:tc>
                  <a:txBody>
                    <a:bodyPr/>
                    <a:lstStyle/>
                    <a:p>
                      <a:r>
                        <a:rPr lang="it-IT" dirty="0"/>
                        <a:t>Concentrazione nazionale combattenti uniti</a:t>
                      </a:r>
                    </a:p>
                  </a:txBody>
                  <a:tcPr/>
                </a:tc>
                <a:tc>
                  <a:txBody>
                    <a:bodyPr/>
                    <a:lstStyle/>
                    <a:p>
                      <a:pPr algn="ctr"/>
                      <a:r>
                        <a:rPr lang="it-IT" dirty="0"/>
                        <a:t>581</a:t>
                      </a:r>
                    </a:p>
                  </a:txBody>
                  <a:tcPr/>
                </a:tc>
                <a:tc>
                  <a:txBody>
                    <a:bodyPr/>
                    <a:lstStyle/>
                    <a:p>
                      <a:pPr algn="ctr"/>
                      <a:r>
                        <a:rPr lang="it-IT" dirty="0"/>
                        <a:t>0,01</a:t>
                      </a:r>
                    </a:p>
                  </a:txBody>
                  <a:tcPr/>
                </a:tc>
                <a:tc>
                  <a:txBody>
                    <a:bodyPr/>
                    <a:lstStyle/>
                    <a:p>
                      <a:pPr algn="ctr"/>
                      <a:endParaRPr lang="it-IT" dirty="0"/>
                    </a:p>
                  </a:txBody>
                  <a:tcPr/>
                </a:tc>
                <a:extLst>
                  <a:ext uri="{0D108BD9-81ED-4DB2-BD59-A6C34878D82A}">
                    <a16:rowId xmlns:a16="http://schemas.microsoft.com/office/drawing/2014/main" val="367889127"/>
                  </a:ext>
                </a:extLst>
              </a:tr>
              <a:tr h="340900">
                <a:tc>
                  <a:txBody>
                    <a:bodyPr/>
                    <a:lstStyle/>
                    <a:p>
                      <a:r>
                        <a:rPr lang="it-IT" dirty="0"/>
                        <a:t>totale</a:t>
                      </a:r>
                    </a:p>
                  </a:txBody>
                  <a:tcPr/>
                </a:tc>
                <a:tc>
                  <a:txBody>
                    <a:bodyPr/>
                    <a:lstStyle/>
                    <a:p>
                      <a:pPr algn="ctr"/>
                      <a:r>
                        <a:rPr lang="it-IT" dirty="0"/>
                        <a:t>687905</a:t>
                      </a:r>
                    </a:p>
                  </a:txBody>
                  <a:tcPr/>
                </a:tc>
                <a:tc>
                  <a:txBody>
                    <a:bodyPr/>
                    <a:lstStyle/>
                    <a:p>
                      <a:pPr algn="ctr"/>
                      <a:endParaRPr lang="it-IT" dirty="0"/>
                    </a:p>
                  </a:txBody>
                  <a:tcPr/>
                </a:tc>
                <a:tc>
                  <a:txBody>
                    <a:bodyPr/>
                    <a:lstStyle/>
                    <a:p>
                      <a:pPr algn="ctr"/>
                      <a:endParaRPr lang="it-IT" dirty="0"/>
                    </a:p>
                  </a:txBody>
                  <a:tcPr/>
                </a:tc>
                <a:extLst>
                  <a:ext uri="{0D108BD9-81ED-4DB2-BD59-A6C34878D82A}">
                    <a16:rowId xmlns:a16="http://schemas.microsoft.com/office/drawing/2014/main" val="2552645331"/>
                  </a:ext>
                </a:extLst>
              </a:tr>
            </a:tbl>
          </a:graphicData>
        </a:graphic>
      </p:graphicFrame>
      <p:sp>
        <p:nvSpPr>
          <p:cNvPr id="5" name="CasellaDiTesto 4">
            <a:extLst>
              <a:ext uri="{FF2B5EF4-FFF2-40B4-BE49-F238E27FC236}">
                <a16:creationId xmlns:a16="http://schemas.microsoft.com/office/drawing/2014/main" id="{4DD16777-848A-884B-8285-BB02954C55B9}"/>
              </a:ext>
            </a:extLst>
          </p:cNvPr>
          <p:cNvSpPr txBox="1"/>
          <p:nvPr/>
        </p:nvSpPr>
        <p:spPr>
          <a:xfrm>
            <a:off x="677333" y="6488668"/>
            <a:ext cx="8234192" cy="369332"/>
          </a:xfrm>
          <a:prstGeom prst="rect">
            <a:avLst/>
          </a:prstGeom>
          <a:noFill/>
        </p:spPr>
        <p:txBody>
          <a:bodyPr wrap="square" rtlCol="0">
            <a:spAutoFit/>
          </a:bodyPr>
          <a:lstStyle/>
          <a:p>
            <a:r>
              <a:rPr lang="it-IT" dirty="0"/>
              <a:t>Eletti: 9 dc 3 fp 2 </a:t>
            </a:r>
            <a:r>
              <a:rPr lang="it-IT" dirty="0" err="1"/>
              <a:t>UnitàSoc</a:t>
            </a:r>
            <a:endParaRPr lang="it-IT" dirty="0"/>
          </a:p>
        </p:txBody>
      </p:sp>
    </p:spTree>
    <p:extLst>
      <p:ext uri="{BB962C8B-B14F-4D97-AF65-F5344CB8AC3E}">
        <p14:creationId xmlns:p14="http://schemas.microsoft.com/office/powerpoint/2010/main" val="2778250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FAADB33-E4FF-E045-A57E-83289317CAAA}"/>
              </a:ext>
            </a:extLst>
          </p:cNvPr>
          <p:cNvSpPr>
            <a:spLocks noGrp="1"/>
          </p:cNvSpPr>
          <p:nvPr>
            <p:ph type="title"/>
          </p:nvPr>
        </p:nvSpPr>
        <p:spPr>
          <a:xfrm>
            <a:off x="144898" y="1361954"/>
            <a:ext cx="2357002" cy="1959979"/>
          </a:xfrm>
        </p:spPr>
        <p:txBody>
          <a:bodyPr>
            <a:normAutofit/>
          </a:bodyPr>
          <a:lstStyle/>
          <a:p>
            <a:r>
              <a:rPr lang="it-IT" sz="3600" dirty="0"/>
              <a:t>Industrie </a:t>
            </a:r>
            <a:r>
              <a:rPr lang="it-IT" sz="3600" dirty="0" err="1"/>
              <a:t>prov</a:t>
            </a:r>
            <a:r>
              <a:rPr lang="it-IT" sz="3600" dirty="0"/>
              <a:t>. Udine 1949</a:t>
            </a:r>
          </a:p>
        </p:txBody>
      </p:sp>
      <p:pic>
        <p:nvPicPr>
          <p:cNvPr id="5" name="Segnaposto contenuto 4">
            <a:extLst>
              <a:ext uri="{FF2B5EF4-FFF2-40B4-BE49-F238E27FC236}">
                <a16:creationId xmlns:a16="http://schemas.microsoft.com/office/drawing/2014/main" id="{52AF9AF3-CEF5-C646-8878-8749D1DCA119}"/>
              </a:ext>
            </a:extLst>
          </p:cNvPr>
          <p:cNvPicPr>
            <a:picLocks noGrp="1" noChangeAspect="1"/>
          </p:cNvPicPr>
          <p:nvPr>
            <p:ph idx="1"/>
          </p:nvPr>
        </p:nvPicPr>
        <p:blipFill>
          <a:blip r:embed="rId2"/>
          <a:stretch>
            <a:fillRect/>
          </a:stretch>
        </p:blipFill>
        <p:spPr>
          <a:xfrm>
            <a:off x="2627600" y="195751"/>
            <a:ext cx="8794610" cy="6252363"/>
          </a:xfrm>
        </p:spPr>
      </p:pic>
      <p:sp>
        <p:nvSpPr>
          <p:cNvPr id="6" name="Freccia sinistra 5">
            <a:extLst>
              <a:ext uri="{FF2B5EF4-FFF2-40B4-BE49-F238E27FC236}">
                <a16:creationId xmlns:a16="http://schemas.microsoft.com/office/drawing/2014/main" id="{3F09EEA0-21C1-9F48-9FFD-E5FC83C537F5}"/>
              </a:ext>
            </a:extLst>
          </p:cNvPr>
          <p:cNvSpPr/>
          <p:nvPr/>
        </p:nvSpPr>
        <p:spPr>
          <a:xfrm>
            <a:off x="11185924" y="5554045"/>
            <a:ext cx="628100" cy="380458"/>
          </a:xfrm>
          <a:prstGeom prst="lef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Freccia sinistra 6">
            <a:extLst>
              <a:ext uri="{FF2B5EF4-FFF2-40B4-BE49-F238E27FC236}">
                <a16:creationId xmlns:a16="http://schemas.microsoft.com/office/drawing/2014/main" id="{B71F73C2-6490-8A44-BC3A-BCD2D1770918}"/>
              </a:ext>
            </a:extLst>
          </p:cNvPr>
          <p:cNvSpPr/>
          <p:nvPr/>
        </p:nvSpPr>
        <p:spPr>
          <a:xfrm>
            <a:off x="6623440" y="4517560"/>
            <a:ext cx="628100" cy="380458"/>
          </a:xfrm>
          <a:prstGeom prst="lef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Freccia sinistra 7">
            <a:extLst>
              <a:ext uri="{FF2B5EF4-FFF2-40B4-BE49-F238E27FC236}">
                <a16:creationId xmlns:a16="http://schemas.microsoft.com/office/drawing/2014/main" id="{37CB85C8-7607-DB46-9D96-088F0F509DE0}"/>
              </a:ext>
            </a:extLst>
          </p:cNvPr>
          <p:cNvSpPr/>
          <p:nvPr/>
        </p:nvSpPr>
        <p:spPr>
          <a:xfrm>
            <a:off x="11185924" y="2951588"/>
            <a:ext cx="628100" cy="380458"/>
          </a:xfrm>
          <a:prstGeom prst="lef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Freccia sinistra 8">
            <a:extLst>
              <a:ext uri="{FF2B5EF4-FFF2-40B4-BE49-F238E27FC236}">
                <a16:creationId xmlns:a16="http://schemas.microsoft.com/office/drawing/2014/main" id="{DB5AD70B-55F3-7541-B032-C3AF191C3E9C}"/>
              </a:ext>
            </a:extLst>
          </p:cNvPr>
          <p:cNvSpPr/>
          <p:nvPr/>
        </p:nvSpPr>
        <p:spPr>
          <a:xfrm>
            <a:off x="6623440" y="6139182"/>
            <a:ext cx="628100" cy="380458"/>
          </a:xfrm>
          <a:prstGeom prst="lef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7954062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4A2123-E0C5-D344-8B3B-9C5022A15AFA}"/>
              </a:ext>
            </a:extLst>
          </p:cNvPr>
          <p:cNvSpPr>
            <a:spLocks noGrp="1"/>
          </p:cNvSpPr>
          <p:nvPr>
            <p:ph type="title"/>
          </p:nvPr>
        </p:nvSpPr>
        <p:spPr/>
        <p:txBody>
          <a:bodyPr/>
          <a:lstStyle/>
          <a:p>
            <a:r>
              <a:rPr lang="it-IT" sz="4400" b="1" dirty="0"/>
              <a:t>Accordo Udine 1949 su transito confinario</a:t>
            </a:r>
            <a:endParaRPr lang="it-IT" dirty="0"/>
          </a:p>
        </p:txBody>
      </p:sp>
      <p:sp>
        <p:nvSpPr>
          <p:cNvPr id="3" name="Segnaposto contenuto 2">
            <a:extLst>
              <a:ext uri="{FF2B5EF4-FFF2-40B4-BE49-F238E27FC236}">
                <a16:creationId xmlns:a16="http://schemas.microsoft.com/office/drawing/2014/main" id="{F1AA9FB1-1B9C-E348-B496-EA57C5C07C02}"/>
              </a:ext>
            </a:extLst>
          </p:cNvPr>
          <p:cNvSpPr>
            <a:spLocks noGrp="1"/>
          </p:cNvSpPr>
          <p:nvPr>
            <p:ph idx="1"/>
          </p:nvPr>
        </p:nvSpPr>
        <p:spPr/>
        <p:txBody>
          <a:bodyPr/>
          <a:lstStyle/>
          <a:p>
            <a:r>
              <a:rPr lang="it-IT" sz="1400" dirty="0">
                <a:hlinkClick r:id="rId2"/>
              </a:rPr>
              <a:t>https://www.gazzettaufficiale.it/atto/serie_generale/caricaDettaglioAtto/originario?atto.dataPubblicazioneGazzetta=1950-03-03&amp;atto.codiceRedazionale=049U1141&amp;elenco30giorni=false</a:t>
            </a:r>
            <a:endParaRPr lang="it-IT" sz="1400" dirty="0"/>
          </a:p>
          <a:p>
            <a:endParaRPr lang="it-IT" sz="1400" dirty="0"/>
          </a:p>
          <a:p>
            <a:endParaRPr lang="it-IT" sz="1400" dirty="0"/>
          </a:p>
          <a:p>
            <a:r>
              <a:rPr lang="it-IT" sz="2400" dirty="0"/>
              <a:t>Art. 2: «Ai sensi del presente Accordo, hanno diritto al transito di frontiera per un numero illimitato di volte al fine di recarsi in determinate località, site nell'opposta zona di confine, per raggiungere le quali viene lanciata la tessera di frontiera, le sottoindicate categorie di cittadini dei due Paesi che abbiano stabile residenza rispettivamente nei Comuni o parti di essi e nei Comitati Popolari locali o parte di essi, compresi nella zona di frontiera:</a:t>
            </a:r>
          </a:p>
        </p:txBody>
      </p:sp>
    </p:spTree>
    <p:extLst>
      <p:ext uri="{BB962C8B-B14F-4D97-AF65-F5344CB8AC3E}">
        <p14:creationId xmlns:p14="http://schemas.microsoft.com/office/powerpoint/2010/main" val="28850647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7F715E8-59C5-D442-85FA-E96CD4912D00}"/>
              </a:ext>
            </a:extLst>
          </p:cNvPr>
          <p:cNvSpPr>
            <a:spLocks noGrp="1"/>
          </p:cNvSpPr>
          <p:nvPr>
            <p:ph idx="1"/>
          </p:nvPr>
        </p:nvSpPr>
        <p:spPr>
          <a:xfrm>
            <a:off x="1006997" y="844952"/>
            <a:ext cx="10148683" cy="5024142"/>
          </a:xfrm>
        </p:spPr>
        <p:txBody>
          <a:bodyPr>
            <a:normAutofit fontScale="77500" lnSpcReduction="20000"/>
          </a:bodyPr>
          <a:lstStyle/>
          <a:p>
            <a:r>
              <a:rPr lang="it-IT" dirty="0"/>
              <a:t>a) </a:t>
            </a:r>
            <a:r>
              <a:rPr lang="it-IT" b="1" dirty="0"/>
              <a:t>i proprietari di beni immobili </a:t>
            </a:r>
            <a:r>
              <a:rPr lang="it-IT" dirty="0"/>
              <a:t>(campi coltivati, orti, frutteti, vigneti, prati, pascoli, boschi, cave di pietra et </a:t>
            </a:r>
            <a:r>
              <a:rPr lang="it-IT" dirty="0" err="1"/>
              <a:t>similia</a:t>
            </a:r>
            <a:r>
              <a:rPr lang="it-IT" dirty="0"/>
              <a:t>) o di </a:t>
            </a:r>
            <a:r>
              <a:rPr lang="it-IT" b="1" dirty="0"/>
              <a:t>Aziende agricole</a:t>
            </a:r>
            <a:r>
              <a:rPr lang="it-IT" dirty="0"/>
              <a:t>, situati sulla linea di confine o entro l'opposta zona di confine, se ne erano proprietari alla data del 15 settembre 1947, come pure i loro congiunti successori legittimi anche nel caso che subentrino nella </a:t>
            </a:r>
            <a:r>
              <a:rPr lang="it-IT" dirty="0" err="1"/>
              <a:t>proprieta'</a:t>
            </a:r>
            <a:r>
              <a:rPr lang="it-IT" dirty="0"/>
              <a:t> per atto tra vivi;</a:t>
            </a:r>
          </a:p>
          <a:p>
            <a:r>
              <a:rPr lang="it-IT" dirty="0"/>
              <a:t> b) </a:t>
            </a:r>
            <a:r>
              <a:rPr lang="it-IT" b="1" dirty="0"/>
              <a:t>i conduttori di beni immobili o di Aziende agricole </a:t>
            </a:r>
            <a:r>
              <a:rPr lang="it-IT" dirty="0"/>
              <a:t>situati sulla linea di confine o entro l'opposta zona di confine, se ne erano conduttori alla data del 15 settembre 1947 e fino alla scadenza del contratto di conduzione; </a:t>
            </a:r>
          </a:p>
          <a:p>
            <a:r>
              <a:rPr lang="it-IT" dirty="0"/>
              <a:t>c) i </a:t>
            </a:r>
            <a:r>
              <a:rPr lang="it-IT" b="1" dirty="0"/>
              <a:t>congiunti conviventi</a:t>
            </a:r>
            <a:r>
              <a:rPr lang="it-IT" dirty="0"/>
              <a:t> con le persone appartenenti, alle categorie specificate in a); </a:t>
            </a:r>
          </a:p>
          <a:p>
            <a:r>
              <a:rPr lang="it-IT" dirty="0"/>
              <a:t>d) </a:t>
            </a:r>
            <a:r>
              <a:rPr lang="it-IT" b="1" dirty="0"/>
              <a:t>i prestatori d'opera fissi o stagionali </a:t>
            </a:r>
            <a:r>
              <a:rPr lang="it-IT" dirty="0"/>
              <a:t>assunti dalle persone specificate in a); </a:t>
            </a:r>
          </a:p>
          <a:p>
            <a:r>
              <a:rPr lang="it-IT" dirty="0"/>
              <a:t>e) i </a:t>
            </a:r>
            <a:r>
              <a:rPr lang="it-IT" b="1" dirty="0"/>
              <a:t>proprietari di greggi o di singoli capi di bestiame </a:t>
            </a:r>
            <a:r>
              <a:rPr lang="it-IT" dirty="0"/>
              <a:t>che, secondo gli usi locali, vengono condotti al pascolo dall'altra parte del confine; </a:t>
            </a:r>
          </a:p>
          <a:p>
            <a:r>
              <a:rPr lang="it-IT" dirty="0" err="1"/>
              <a:t>f</a:t>
            </a:r>
            <a:r>
              <a:rPr lang="it-IT" dirty="0"/>
              <a:t>) </a:t>
            </a:r>
            <a:r>
              <a:rPr lang="it-IT" b="1" dirty="0"/>
              <a:t>i custodi di greggi o di singoli capi di bestiame</a:t>
            </a:r>
            <a:r>
              <a:rPr lang="it-IT" dirty="0"/>
              <a:t>, come pure i prestatori d'opera fissi addetti alla </a:t>
            </a:r>
            <a:r>
              <a:rPr lang="it-IT" dirty="0" err="1"/>
              <a:t>lavarazione</a:t>
            </a:r>
            <a:r>
              <a:rPr lang="it-IT" dirty="0"/>
              <a:t> dei prodotti del bestiame che, secondo gli usi locali, viene condotto al pascolo, giornalmente o stagionalmente, nell'opposta zona di confine; </a:t>
            </a:r>
          </a:p>
          <a:p>
            <a:r>
              <a:rPr lang="it-IT" dirty="0"/>
              <a:t>g) </a:t>
            </a:r>
            <a:r>
              <a:rPr lang="it-IT" b="1" dirty="0"/>
              <a:t>i carbonai e i boscaioli </a:t>
            </a:r>
            <a:r>
              <a:rPr lang="it-IT" dirty="0"/>
              <a:t>che lavorano si fondi specificati al par. a) del presente articolo </a:t>
            </a:r>
          </a:p>
        </p:txBody>
      </p:sp>
    </p:spTree>
    <p:extLst>
      <p:ext uri="{BB962C8B-B14F-4D97-AF65-F5344CB8AC3E}">
        <p14:creationId xmlns:p14="http://schemas.microsoft.com/office/powerpoint/2010/main" val="17021212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83354C-3902-E543-86F8-642048F85733}"/>
              </a:ext>
            </a:extLst>
          </p:cNvPr>
          <p:cNvSpPr>
            <a:spLocks noGrp="1"/>
          </p:cNvSpPr>
          <p:nvPr>
            <p:ph type="title"/>
          </p:nvPr>
        </p:nvSpPr>
        <p:spPr>
          <a:xfrm>
            <a:off x="677334" y="609600"/>
            <a:ext cx="10372958" cy="1320800"/>
          </a:xfrm>
        </p:spPr>
        <p:txBody>
          <a:bodyPr>
            <a:normAutofit/>
          </a:bodyPr>
          <a:lstStyle/>
          <a:p>
            <a:r>
              <a:rPr lang="it-IT" dirty="0"/>
              <a:t>1953, elezioni politiche. </a:t>
            </a:r>
            <a:br>
              <a:rPr lang="it-IT" dirty="0"/>
            </a:br>
            <a:r>
              <a:rPr lang="it-IT" sz="2700" dirty="0"/>
              <a:t>Comuni nei quali la Democrazia cristiana è (nettamente) il primo partito.</a:t>
            </a:r>
          </a:p>
        </p:txBody>
      </p:sp>
      <p:pic>
        <p:nvPicPr>
          <p:cNvPr id="5" name="Segnaposto contenuto 4">
            <a:extLst>
              <a:ext uri="{FF2B5EF4-FFF2-40B4-BE49-F238E27FC236}">
                <a16:creationId xmlns:a16="http://schemas.microsoft.com/office/drawing/2014/main" id="{6E60A366-B9E2-614F-902D-5EE8FF32DFCD}"/>
              </a:ext>
            </a:extLst>
          </p:cNvPr>
          <p:cNvPicPr>
            <a:picLocks noGrp="1" noChangeAspect="1"/>
          </p:cNvPicPr>
          <p:nvPr>
            <p:ph idx="1"/>
          </p:nvPr>
        </p:nvPicPr>
        <p:blipFill>
          <a:blip r:embed="rId2"/>
          <a:stretch>
            <a:fillRect/>
          </a:stretch>
        </p:blipFill>
        <p:spPr>
          <a:xfrm>
            <a:off x="3203184" y="1930400"/>
            <a:ext cx="5321258" cy="4652667"/>
          </a:xfrm>
        </p:spPr>
      </p:pic>
    </p:spTree>
    <p:extLst>
      <p:ext uri="{BB962C8B-B14F-4D97-AF65-F5344CB8AC3E}">
        <p14:creationId xmlns:p14="http://schemas.microsoft.com/office/powerpoint/2010/main" val="9226207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9D49E7C-6004-5C4C-8E01-C28C1C5DBC36}"/>
              </a:ext>
            </a:extLst>
          </p:cNvPr>
          <p:cNvSpPr>
            <a:spLocks noGrp="1"/>
          </p:cNvSpPr>
          <p:nvPr>
            <p:ph type="title"/>
          </p:nvPr>
        </p:nvSpPr>
        <p:spPr>
          <a:xfrm>
            <a:off x="1143000" y="698500"/>
            <a:ext cx="10012680" cy="817784"/>
          </a:xfrm>
        </p:spPr>
        <p:txBody>
          <a:bodyPr/>
          <a:lstStyle/>
          <a:p>
            <a:pPr algn="ctr"/>
            <a:r>
              <a:rPr lang="it-IT" dirty="0"/>
              <a:t>1954</a:t>
            </a:r>
          </a:p>
        </p:txBody>
      </p:sp>
      <p:sp>
        <p:nvSpPr>
          <p:cNvPr id="3" name="Segnaposto contenuto 2">
            <a:extLst>
              <a:ext uri="{FF2B5EF4-FFF2-40B4-BE49-F238E27FC236}">
                <a16:creationId xmlns:a16="http://schemas.microsoft.com/office/drawing/2014/main" id="{B00F62B7-253A-6647-9CE5-3D48111952E5}"/>
              </a:ext>
            </a:extLst>
          </p:cNvPr>
          <p:cNvSpPr>
            <a:spLocks noGrp="1"/>
          </p:cNvSpPr>
          <p:nvPr>
            <p:ph idx="1"/>
          </p:nvPr>
        </p:nvSpPr>
        <p:spPr/>
        <p:txBody>
          <a:bodyPr>
            <a:normAutofit lnSpcReduction="10000"/>
          </a:bodyPr>
          <a:lstStyle/>
          <a:p>
            <a:endParaRPr lang="it-IT" dirty="0">
              <a:hlinkClick r:id="" action="ppaction://noaction"/>
            </a:endParaRPr>
          </a:p>
          <a:p>
            <a:endParaRPr lang="it-IT" dirty="0">
              <a:hlinkClick r:id="" action="ppaction://noaction"/>
            </a:endParaRPr>
          </a:p>
          <a:p>
            <a:endParaRPr lang="it-IT" dirty="0">
              <a:hlinkClick r:id="" action="ppaction://noaction"/>
            </a:endParaRPr>
          </a:p>
          <a:p>
            <a:endParaRPr lang="it-IT" dirty="0">
              <a:hlinkClick r:id="" action="ppaction://noaction"/>
            </a:endParaRPr>
          </a:p>
          <a:p>
            <a:endParaRPr lang="it-IT" dirty="0">
              <a:hlinkClick r:id="" action="ppaction://noaction"/>
            </a:endParaRPr>
          </a:p>
          <a:p>
            <a:pPr marL="0" indent="0">
              <a:buNone/>
            </a:pPr>
            <a:endParaRPr lang="it-IT" dirty="0">
              <a:hlinkClick r:id="" action="ppaction://noaction"/>
            </a:endParaRPr>
          </a:p>
          <a:p>
            <a:pPr marL="0" indent="0">
              <a:buNone/>
            </a:pPr>
            <a:endParaRPr lang="it-IT" dirty="0">
              <a:hlinkClick r:id="" action="ppaction://noaction"/>
            </a:endParaRPr>
          </a:p>
          <a:p>
            <a:r>
              <a:rPr lang="it-IT" dirty="0">
                <a:hlinkClick r:id="" action="ppaction://noaction"/>
              </a:rPr>
              <a:t>http://legislature.camera.it/_dati/leg02/lavori/stampati/pdf/011_001001.pdf</a:t>
            </a:r>
            <a:endParaRPr lang="it-IT" dirty="0"/>
          </a:p>
          <a:p>
            <a:endParaRPr lang="it-IT" dirty="0"/>
          </a:p>
        </p:txBody>
      </p:sp>
      <p:pic>
        <p:nvPicPr>
          <p:cNvPr id="5" name="Immagine 4">
            <a:extLst>
              <a:ext uri="{FF2B5EF4-FFF2-40B4-BE49-F238E27FC236}">
                <a16:creationId xmlns:a16="http://schemas.microsoft.com/office/drawing/2014/main" id="{CECEFA4A-F070-C34F-AA9B-4A43B9FC2E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917" y="2160589"/>
            <a:ext cx="11306846" cy="1525768"/>
          </a:xfrm>
          <a:prstGeom prst="rect">
            <a:avLst/>
          </a:prstGeom>
        </p:spPr>
      </p:pic>
    </p:spTree>
    <p:extLst>
      <p:ext uri="{BB962C8B-B14F-4D97-AF65-F5344CB8AC3E}">
        <p14:creationId xmlns:p14="http://schemas.microsoft.com/office/powerpoint/2010/main" val="35543056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C529FF32-78EA-604F-B091-71E2C7BCA69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4757" y="3798098"/>
            <a:ext cx="11014320" cy="2797573"/>
          </a:xfrm>
        </p:spPr>
      </p:pic>
      <p:pic>
        <p:nvPicPr>
          <p:cNvPr id="8" name="Immagine 7">
            <a:extLst>
              <a:ext uri="{FF2B5EF4-FFF2-40B4-BE49-F238E27FC236}">
                <a16:creationId xmlns:a16="http://schemas.microsoft.com/office/drawing/2014/main" id="{8E448A07-7A06-734E-BCC0-F2B0B115E597}"/>
              </a:ext>
            </a:extLst>
          </p:cNvPr>
          <p:cNvPicPr>
            <a:picLocks noChangeAspect="1"/>
          </p:cNvPicPr>
          <p:nvPr/>
        </p:nvPicPr>
        <p:blipFill>
          <a:blip r:embed="rId3"/>
          <a:stretch>
            <a:fillRect/>
          </a:stretch>
        </p:blipFill>
        <p:spPr>
          <a:xfrm>
            <a:off x="404757" y="1074520"/>
            <a:ext cx="11014320" cy="2723578"/>
          </a:xfrm>
          <a:prstGeom prst="rect">
            <a:avLst/>
          </a:prstGeom>
        </p:spPr>
      </p:pic>
      <p:cxnSp>
        <p:nvCxnSpPr>
          <p:cNvPr id="7" name="Connettore 1 6">
            <a:extLst>
              <a:ext uri="{FF2B5EF4-FFF2-40B4-BE49-F238E27FC236}">
                <a16:creationId xmlns:a16="http://schemas.microsoft.com/office/drawing/2014/main" id="{8019801C-CBC0-CF49-80E5-4851428ADC31}"/>
              </a:ext>
            </a:extLst>
          </p:cNvPr>
          <p:cNvCxnSpPr>
            <a:cxnSpLocks/>
          </p:cNvCxnSpPr>
          <p:nvPr/>
        </p:nvCxnSpPr>
        <p:spPr>
          <a:xfrm>
            <a:off x="2021840" y="5842000"/>
            <a:ext cx="250952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6677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40F62D-156A-1B0B-2CFB-F78B0069BBAD}"/>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EB75963E-26F9-E0D3-9D7C-2932C9A08071}"/>
              </a:ext>
            </a:extLst>
          </p:cNvPr>
          <p:cNvSpPr>
            <a:spLocks noGrp="1"/>
          </p:cNvSpPr>
          <p:nvPr>
            <p:ph idx="1"/>
          </p:nvPr>
        </p:nvSpPr>
        <p:spPr/>
        <p:txBody>
          <a:bodyPr/>
          <a:lstStyle/>
          <a:p>
            <a:pPr marL="0" indent="0">
              <a:buNone/>
            </a:pPr>
            <a:r>
              <a:rPr lang="it-IT" dirty="0"/>
              <a:t>Ppt 13</a:t>
            </a:r>
          </a:p>
          <a:p>
            <a:endParaRPr lang="it-IT" dirty="0"/>
          </a:p>
          <a:p>
            <a:pPr marL="0" indent="0" algn="ctr">
              <a:buNone/>
            </a:pPr>
            <a:r>
              <a:rPr lang="it-IT" sz="4000" dirty="0"/>
              <a:t>La nuova Repubblica</a:t>
            </a:r>
          </a:p>
        </p:txBody>
      </p:sp>
    </p:spTree>
    <p:extLst>
      <p:ext uri="{BB962C8B-B14F-4D97-AF65-F5344CB8AC3E}">
        <p14:creationId xmlns:p14="http://schemas.microsoft.com/office/powerpoint/2010/main" val="27622434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F84354F0-B716-934C-936E-1AD1B0BDDF53}"/>
              </a:ext>
            </a:extLst>
          </p:cNvPr>
          <p:cNvPicPr>
            <a:picLocks noGrp="1" noChangeAspect="1"/>
          </p:cNvPicPr>
          <p:nvPr>
            <p:ph idx="1"/>
          </p:nvPr>
        </p:nvPicPr>
        <p:blipFill>
          <a:blip r:embed="rId2"/>
          <a:stretch>
            <a:fillRect/>
          </a:stretch>
        </p:blipFill>
        <p:spPr>
          <a:xfrm>
            <a:off x="542777" y="1124484"/>
            <a:ext cx="10519964" cy="2428152"/>
          </a:xfrm>
          <a:prstGeom prst="rect">
            <a:avLst/>
          </a:prstGeom>
        </p:spPr>
      </p:pic>
      <p:sp>
        <p:nvSpPr>
          <p:cNvPr id="5" name="CasellaDiTesto 4">
            <a:extLst>
              <a:ext uri="{FF2B5EF4-FFF2-40B4-BE49-F238E27FC236}">
                <a16:creationId xmlns:a16="http://schemas.microsoft.com/office/drawing/2014/main" id="{7A8450C6-48CC-E147-9FC1-7F903658C3D5}"/>
              </a:ext>
            </a:extLst>
          </p:cNvPr>
          <p:cNvSpPr txBox="1"/>
          <p:nvPr/>
        </p:nvSpPr>
        <p:spPr>
          <a:xfrm>
            <a:off x="341193" y="3767716"/>
            <a:ext cx="11081312" cy="2031325"/>
          </a:xfrm>
          <a:prstGeom prst="rect">
            <a:avLst/>
          </a:prstGeom>
          <a:noFill/>
        </p:spPr>
        <p:txBody>
          <a:bodyPr wrap="square" rtlCol="0">
            <a:spAutoFit/>
          </a:bodyPr>
          <a:lstStyle/>
          <a:p>
            <a:r>
              <a:rPr lang="it-IT" dirty="0"/>
              <a:t>2. </a:t>
            </a:r>
            <a:r>
              <a:rPr lang="it-IT" dirty="0" err="1"/>
              <a:t>Aussitot</a:t>
            </a:r>
            <a:r>
              <a:rPr lang="it-IT" dirty="0"/>
              <a:t> </a:t>
            </a:r>
            <a:r>
              <a:rPr lang="it-IT" dirty="0" err="1"/>
              <a:t>que</a:t>
            </a:r>
            <a:r>
              <a:rPr lang="it-IT" dirty="0"/>
              <a:t> le </a:t>
            </a:r>
            <a:r>
              <a:rPr lang="it-IT" dirty="0" err="1"/>
              <a:t>présent</a:t>
            </a:r>
            <a:r>
              <a:rPr lang="it-IT" dirty="0"/>
              <a:t> Memorandum </a:t>
            </a:r>
            <a:r>
              <a:rPr lang="it-IT" dirty="0" err="1"/>
              <a:t>d'accord</a:t>
            </a:r>
            <a:r>
              <a:rPr lang="it-IT" dirty="0"/>
              <a:t> aura </a:t>
            </a:r>
            <a:r>
              <a:rPr lang="it-IT" dirty="0" err="1"/>
              <a:t>été</a:t>
            </a:r>
            <a:r>
              <a:rPr lang="it-IT" dirty="0"/>
              <a:t> </a:t>
            </a:r>
            <a:r>
              <a:rPr lang="it-IT" dirty="0" err="1"/>
              <a:t>paraphé</a:t>
            </a:r>
            <a:r>
              <a:rPr lang="it-IT" dirty="0"/>
              <a:t> et </a:t>
            </a:r>
            <a:r>
              <a:rPr lang="it-IT" dirty="0" err="1"/>
              <a:t>que</a:t>
            </a:r>
            <a:r>
              <a:rPr lang="it-IT" dirty="0"/>
              <a:t> </a:t>
            </a:r>
            <a:r>
              <a:rPr lang="it-IT" dirty="0" err="1"/>
              <a:t>les</a:t>
            </a:r>
            <a:r>
              <a:rPr lang="it-IT" dirty="0"/>
              <a:t> </a:t>
            </a:r>
            <a:r>
              <a:rPr lang="it-IT" dirty="0" err="1"/>
              <a:t>rectifications</a:t>
            </a:r>
            <a:r>
              <a:rPr lang="it-IT" dirty="0"/>
              <a:t> de </a:t>
            </a:r>
            <a:r>
              <a:rPr lang="it-IT" dirty="0" err="1"/>
              <a:t>frontiére</a:t>
            </a:r>
            <a:r>
              <a:rPr lang="it-IT" dirty="0"/>
              <a:t> qui y </a:t>
            </a:r>
            <a:r>
              <a:rPr lang="it-IT" dirty="0" err="1"/>
              <a:t>sont</a:t>
            </a:r>
            <a:r>
              <a:rPr lang="it-IT" dirty="0"/>
              <a:t> </a:t>
            </a:r>
            <a:r>
              <a:rPr lang="it-IT" dirty="0" err="1"/>
              <a:t>prévues</a:t>
            </a:r>
            <a:r>
              <a:rPr lang="it-IT" dirty="0"/>
              <a:t> </a:t>
            </a:r>
            <a:r>
              <a:rPr lang="it-IT" dirty="0" err="1"/>
              <a:t>auront</a:t>
            </a:r>
            <a:r>
              <a:rPr lang="it-IT" dirty="0"/>
              <a:t> </a:t>
            </a:r>
            <a:r>
              <a:rPr lang="it-IT" dirty="0" err="1"/>
              <a:t>été</a:t>
            </a:r>
            <a:r>
              <a:rPr lang="it-IT" dirty="0"/>
              <a:t> </a:t>
            </a:r>
            <a:r>
              <a:rPr lang="it-IT" dirty="0" err="1"/>
              <a:t>effectudes</a:t>
            </a:r>
            <a:r>
              <a:rPr lang="it-IT" dirty="0"/>
              <a:t>, </a:t>
            </a:r>
            <a:r>
              <a:rPr lang="it-IT" dirty="0" err="1"/>
              <a:t>les</a:t>
            </a:r>
            <a:r>
              <a:rPr lang="it-IT" dirty="0"/>
              <a:t> </a:t>
            </a:r>
            <a:r>
              <a:rPr lang="it-IT" dirty="0" err="1"/>
              <a:t>Gouvernements</a:t>
            </a:r>
            <a:r>
              <a:rPr lang="it-IT" dirty="0"/>
              <a:t> </a:t>
            </a:r>
            <a:r>
              <a:rPr lang="it-IT" dirty="0" err="1"/>
              <a:t>du</a:t>
            </a:r>
            <a:r>
              <a:rPr lang="it-IT" dirty="0"/>
              <a:t> </a:t>
            </a:r>
            <a:r>
              <a:rPr lang="it-IT" dirty="0" err="1"/>
              <a:t>Royaume</a:t>
            </a:r>
            <a:r>
              <a:rPr lang="it-IT" dirty="0"/>
              <a:t>-Uni, </a:t>
            </a:r>
            <a:r>
              <a:rPr lang="it-IT" dirty="0" err="1"/>
              <a:t>des</a:t>
            </a:r>
            <a:r>
              <a:rPr lang="it-IT" dirty="0"/>
              <a:t> </a:t>
            </a:r>
            <a:r>
              <a:rPr lang="it-IT" dirty="0" err="1"/>
              <a:t>Etats-Unis</a:t>
            </a:r>
            <a:r>
              <a:rPr lang="it-IT" dirty="0"/>
              <a:t> et de la </a:t>
            </a:r>
            <a:r>
              <a:rPr lang="it-IT" dirty="0" err="1"/>
              <a:t>Yougoslavie</a:t>
            </a:r>
            <a:r>
              <a:rPr lang="it-IT" dirty="0"/>
              <a:t> </a:t>
            </a:r>
            <a:r>
              <a:rPr lang="it-IT" dirty="0" err="1"/>
              <a:t>mettront</a:t>
            </a:r>
            <a:r>
              <a:rPr lang="it-IT" dirty="0"/>
              <a:t> fin </a:t>
            </a:r>
            <a:r>
              <a:rPr lang="it-IT" dirty="0" err="1"/>
              <a:t>au</a:t>
            </a:r>
            <a:r>
              <a:rPr lang="it-IT" dirty="0"/>
              <a:t> </a:t>
            </a:r>
            <a:r>
              <a:rPr lang="it-IT" dirty="0" err="1"/>
              <a:t>régime</a:t>
            </a:r>
            <a:r>
              <a:rPr lang="it-IT" dirty="0"/>
              <a:t> de </a:t>
            </a:r>
            <a:r>
              <a:rPr lang="it-IT" dirty="0" err="1"/>
              <a:t>gouvernement</a:t>
            </a:r>
            <a:r>
              <a:rPr lang="it-IT" dirty="0"/>
              <a:t> </a:t>
            </a:r>
            <a:r>
              <a:rPr lang="it-IT" dirty="0" err="1"/>
              <a:t>militaire</a:t>
            </a:r>
            <a:r>
              <a:rPr lang="it-IT" dirty="0"/>
              <a:t> </a:t>
            </a:r>
            <a:r>
              <a:rPr lang="it-IT" dirty="0" err="1"/>
              <a:t>dans</a:t>
            </a:r>
            <a:r>
              <a:rPr lang="it-IT" dirty="0"/>
              <a:t> </a:t>
            </a:r>
            <a:r>
              <a:rPr lang="it-IT" dirty="0" err="1"/>
              <a:t>les</a:t>
            </a:r>
            <a:r>
              <a:rPr lang="it-IT" dirty="0"/>
              <a:t> </a:t>
            </a:r>
            <a:r>
              <a:rPr lang="it-IT" dirty="0" err="1"/>
              <a:t>zones</a:t>
            </a:r>
            <a:r>
              <a:rPr lang="it-IT" dirty="0"/>
              <a:t> A et B </a:t>
            </a:r>
            <a:r>
              <a:rPr lang="it-IT" dirty="0" err="1"/>
              <a:t>du</a:t>
            </a:r>
            <a:r>
              <a:rPr lang="it-IT" dirty="0"/>
              <a:t> </a:t>
            </a:r>
            <a:r>
              <a:rPr lang="it-IT" dirty="0" err="1"/>
              <a:t>territoire</a:t>
            </a:r>
            <a:r>
              <a:rPr lang="it-IT" dirty="0"/>
              <a:t>. </a:t>
            </a:r>
            <a:r>
              <a:rPr lang="it-IT" dirty="0" err="1"/>
              <a:t>Les</a:t>
            </a:r>
            <a:r>
              <a:rPr lang="it-IT" dirty="0"/>
              <a:t> </a:t>
            </a:r>
            <a:r>
              <a:rPr lang="it-IT" dirty="0" err="1"/>
              <a:t>Gouvernements</a:t>
            </a:r>
            <a:r>
              <a:rPr lang="it-IT" dirty="0"/>
              <a:t> </a:t>
            </a:r>
            <a:r>
              <a:rPr lang="it-IT" dirty="0" err="1"/>
              <a:t>du</a:t>
            </a:r>
            <a:r>
              <a:rPr lang="it-IT" dirty="0"/>
              <a:t> </a:t>
            </a:r>
            <a:r>
              <a:rPr lang="it-IT" dirty="0" err="1"/>
              <a:t>Royaume</a:t>
            </a:r>
            <a:r>
              <a:rPr lang="it-IT" dirty="0"/>
              <a:t>-Uni et </a:t>
            </a:r>
            <a:r>
              <a:rPr lang="it-IT" dirty="0" err="1"/>
              <a:t>des</a:t>
            </a:r>
            <a:r>
              <a:rPr lang="it-IT" dirty="0"/>
              <a:t> </a:t>
            </a:r>
            <a:r>
              <a:rPr lang="it-IT" dirty="0" err="1"/>
              <a:t>Etats-Unis</a:t>
            </a:r>
            <a:r>
              <a:rPr lang="it-IT" dirty="0"/>
              <a:t> </a:t>
            </a:r>
            <a:r>
              <a:rPr lang="it-IT" dirty="0" err="1"/>
              <a:t>retireront</a:t>
            </a:r>
            <a:r>
              <a:rPr lang="it-IT" dirty="0"/>
              <a:t> </a:t>
            </a:r>
            <a:r>
              <a:rPr lang="it-IT" dirty="0" err="1"/>
              <a:t>leurs</a:t>
            </a:r>
            <a:r>
              <a:rPr lang="it-IT" dirty="0"/>
              <a:t> </a:t>
            </a:r>
            <a:r>
              <a:rPr lang="it-IT" dirty="0" err="1"/>
              <a:t>troupes</a:t>
            </a:r>
            <a:r>
              <a:rPr lang="it-IT" dirty="0"/>
              <a:t> de la zone </a:t>
            </a:r>
            <a:r>
              <a:rPr lang="it-IT" dirty="0" err="1"/>
              <a:t>située</a:t>
            </a:r>
            <a:r>
              <a:rPr lang="it-IT" dirty="0"/>
              <a:t> </a:t>
            </a:r>
            <a:r>
              <a:rPr lang="it-IT" dirty="0" err="1"/>
              <a:t>au</a:t>
            </a:r>
            <a:r>
              <a:rPr lang="it-IT" dirty="0"/>
              <a:t> nord de la nouvelle </a:t>
            </a:r>
            <a:r>
              <a:rPr lang="it-IT" dirty="0" err="1"/>
              <a:t>frontiére</a:t>
            </a:r>
            <a:r>
              <a:rPr lang="it-IT" dirty="0"/>
              <a:t> et </a:t>
            </a:r>
            <a:r>
              <a:rPr lang="it-IT" dirty="0" err="1"/>
              <a:t>remettront</a:t>
            </a:r>
            <a:r>
              <a:rPr lang="it-IT" dirty="0"/>
              <a:t> </a:t>
            </a:r>
            <a:r>
              <a:rPr lang="it-IT" dirty="0" err="1"/>
              <a:t>l'administration</a:t>
            </a:r>
            <a:r>
              <a:rPr lang="it-IT" dirty="0"/>
              <a:t> de </a:t>
            </a:r>
            <a:r>
              <a:rPr lang="it-IT" dirty="0" err="1"/>
              <a:t>cette</a:t>
            </a:r>
            <a:r>
              <a:rPr lang="it-IT" dirty="0"/>
              <a:t> zone </a:t>
            </a:r>
            <a:r>
              <a:rPr lang="it-IT" dirty="0" err="1"/>
              <a:t>au</a:t>
            </a:r>
            <a:r>
              <a:rPr lang="it-IT" dirty="0"/>
              <a:t> </a:t>
            </a:r>
            <a:r>
              <a:rPr lang="it-IT" dirty="0" err="1"/>
              <a:t>Gouvernement</a:t>
            </a:r>
            <a:r>
              <a:rPr lang="it-IT" dirty="0"/>
              <a:t> </a:t>
            </a:r>
            <a:r>
              <a:rPr lang="it-IT" dirty="0" err="1"/>
              <a:t>italien</a:t>
            </a:r>
            <a:r>
              <a:rPr lang="it-IT" dirty="0"/>
              <a:t>. Le </a:t>
            </a:r>
            <a:r>
              <a:rPr lang="it-IT" dirty="0" err="1"/>
              <a:t>Gouvernement</a:t>
            </a:r>
            <a:r>
              <a:rPr lang="it-IT" dirty="0"/>
              <a:t> </a:t>
            </a:r>
            <a:r>
              <a:rPr lang="it-IT" dirty="0" err="1"/>
              <a:t>italien</a:t>
            </a:r>
            <a:r>
              <a:rPr lang="it-IT" dirty="0"/>
              <a:t> et le </a:t>
            </a:r>
            <a:r>
              <a:rPr lang="it-IT" dirty="0" err="1"/>
              <a:t>Gouvernement</a:t>
            </a:r>
            <a:r>
              <a:rPr lang="it-IT" dirty="0"/>
              <a:t> </a:t>
            </a:r>
            <a:r>
              <a:rPr lang="it-IT" dirty="0" err="1"/>
              <a:t>yougoslave</a:t>
            </a:r>
            <a:r>
              <a:rPr lang="it-IT" dirty="0"/>
              <a:t> </a:t>
            </a:r>
            <a:r>
              <a:rPr lang="it-IT" dirty="0" err="1"/>
              <a:t>établiront</a:t>
            </a:r>
            <a:r>
              <a:rPr lang="it-IT" dirty="0"/>
              <a:t> </a:t>
            </a:r>
            <a:r>
              <a:rPr lang="it-IT" dirty="0" err="1"/>
              <a:t>immédiatement</a:t>
            </a:r>
            <a:r>
              <a:rPr lang="it-IT" dirty="0"/>
              <a:t> </a:t>
            </a:r>
            <a:r>
              <a:rPr lang="it-IT" dirty="0" err="1"/>
              <a:t>leur</a:t>
            </a:r>
            <a:r>
              <a:rPr lang="it-IT" dirty="0"/>
              <a:t> </a:t>
            </a:r>
            <a:r>
              <a:rPr lang="it-IT" dirty="0" err="1"/>
              <a:t>administration</a:t>
            </a:r>
            <a:r>
              <a:rPr lang="it-IT" dirty="0"/>
              <a:t> civile </a:t>
            </a:r>
            <a:r>
              <a:rPr lang="it-IT" dirty="0" err="1"/>
              <a:t>dans</a:t>
            </a:r>
            <a:r>
              <a:rPr lang="it-IT" dirty="0"/>
              <a:t> </a:t>
            </a:r>
            <a:r>
              <a:rPr lang="it-IT" dirty="0" err="1"/>
              <a:t>les</a:t>
            </a:r>
            <a:r>
              <a:rPr lang="it-IT" dirty="0"/>
              <a:t> </a:t>
            </a:r>
            <a:r>
              <a:rPr lang="it-IT" dirty="0" err="1"/>
              <a:t>zones</a:t>
            </a:r>
            <a:r>
              <a:rPr lang="it-IT" dirty="0"/>
              <a:t> qui </a:t>
            </a:r>
            <a:r>
              <a:rPr lang="it-IT" dirty="0" err="1"/>
              <a:t>seront</a:t>
            </a:r>
            <a:r>
              <a:rPr lang="it-IT" dirty="0"/>
              <a:t> </a:t>
            </a:r>
            <a:r>
              <a:rPr lang="it-IT" dirty="0" err="1"/>
              <a:t>placées</a:t>
            </a:r>
            <a:r>
              <a:rPr lang="it-IT" dirty="0"/>
              <a:t> </a:t>
            </a:r>
            <a:r>
              <a:rPr lang="it-IT" dirty="0" err="1"/>
              <a:t>sous</a:t>
            </a:r>
            <a:r>
              <a:rPr lang="it-IT" dirty="0"/>
              <a:t> </a:t>
            </a:r>
            <a:r>
              <a:rPr lang="it-IT" dirty="0" err="1"/>
              <a:t>leur</a:t>
            </a:r>
            <a:r>
              <a:rPr lang="it-IT" dirty="0"/>
              <a:t> </a:t>
            </a:r>
            <a:r>
              <a:rPr lang="it-IT" dirty="0" err="1"/>
              <a:t>autorité</a:t>
            </a:r>
            <a:r>
              <a:rPr lang="it-IT" dirty="0"/>
              <a:t>. </a:t>
            </a:r>
          </a:p>
          <a:p>
            <a:endParaRPr lang="it-IT" dirty="0"/>
          </a:p>
        </p:txBody>
      </p:sp>
      <p:sp>
        <p:nvSpPr>
          <p:cNvPr id="6" name="CasellaDiTesto 5">
            <a:extLst>
              <a:ext uri="{FF2B5EF4-FFF2-40B4-BE49-F238E27FC236}">
                <a16:creationId xmlns:a16="http://schemas.microsoft.com/office/drawing/2014/main" id="{B4071391-0048-F349-AA4A-6271C42A706C}"/>
              </a:ext>
            </a:extLst>
          </p:cNvPr>
          <p:cNvSpPr txBox="1"/>
          <p:nvPr/>
        </p:nvSpPr>
        <p:spPr>
          <a:xfrm>
            <a:off x="5591331" y="6460761"/>
            <a:ext cx="5831174" cy="276999"/>
          </a:xfrm>
          <a:prstGeom prst="rect">
            <a:avLst/>
          </a:prstGeom>
          <a:noFill/>
        </p:spPr>
        <p:txBody>
          <a:bodyPr wrap="square" rtlCol="0">
            <a:spAutoFit/>
          </a:bodyPr>
          <a:lstStyle/>
          <a:p>
            <a:r>
              <a:rPr lang="it-IT" sz="1200" dirty="0"/>
              <a:t>Fonte: </a:t>
            </a:r>
            <a:r>
              <a:rPr lang="it-IT" sz="1200" dirty="0" err="1"/>
              <a:t>https</a:t>
            </a:r>
            <a:r>
              <a:rPr lang="it-IT" sz="1200" dirty="0"/>
              <a:t>://</a:t>
            </a:r>
            <a:r>
              <a:rPr lang="it-IT" sz="1200" dirty="0" err="1"/>
              <a:t>treaties.un.org</a:t>
            </a:r>
            <a:r>
              <a:rPr lang="it-IT" sz="1200" dirty="0"/>
              <a:t>/doc/</a:t>
            </a:r>
            <a:r>
              <a:rPr lang="it-IT" sz="1200" dirty="0" err="1"/>
              <a:t>Publication</a:t>
            </a:r>
            <a:r>
              <a:rPr lang="it-IT" sz="1200" dirty="0"/>
              <a:t>/UNTS/Volume%20235/v235.pdf</a:t>
            </a:r>
          </a:p>
        </p:txBody>
      </p:sp>
      <p:cxnSp>
        <p:nvCxnSpPr>
          <p:cNvPr id="7" name="Connettore 1 6">
            <a:extLst>
              <a:ext uri="{FF2B5EF4-FFF2-40B4-BE49-F238E27FC236}">
                <a16:creationId xmlns:a16="http://schemas.microsoft.com/office/drawing/2014/main" id="{093611E9-87F7-1E41-9A3B-45C76B6916DE}"/>
              </a:ext>
            </a:extLst>
          </p:cNvPr>
          <p:cNvCxnSpPr/>
          <p:nvPr/>
        </p:nvCxnSpPr>
        <p:spPr>
          <a:xfrm>
            <a:off x="2804160" y="2733040"/>
            <a:ext cx="13004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Connettore 1 7">
            <a:extLst>
              <a:ext uri="{FF2B5EF4-FFF2-40B4-BE49-F238E27FC236}">
                <a16:creationId xmlns:a16="http://schemas.microsoft.com/office/drawing/2014/main" id="{DD5440B5-0249-3642-B0E9-EC88267CCEF8}"/>
              </a:ext>
            </a:extLst>
          </p:cNvPr>
          <p:cNvCxnSpPr>
            <a:cxnSpLocks/>
          </p:cNvCxnSpPr>
          <p:nvPr/>
        </p:nvCxnSpPr>
        <p:spPr>
          <a:xfrm>
            <a:off x="6456556" y="4899846"/>
            <a:ext cx="175074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82785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16AC2B3-4CB5-914C-B40E-53C78C4FFBB6}"/>
              </a:ext>
            </a:extLst>
          </p:cNvPr>
          <p:cNvSpPr>
            <a:spLocks noGrp="1"/>
          </p:cNvSpPr>
          <p:nvPr>
            <p:ph type="title"/>
          </p:nvPr>
        </p:nvSpPr>
        <p:spPr/>
        <p:txBody>
          <a:bodyPr/>
          <a:lstStyle/>
          <a:p>
            <a:endParaRPr lang="it-IT"/>
          </a:p>
        </p:txBody>
      </p:sp>
      <p:pic>
        <p:nvPicPr>
          <p:cNvPr id="7" name="Immagine 6">
            <a:extLst>
              <a:ext uri="{FF2B5EF4-FFF2-40B4-BE49-F238E27FC236}">
                <a16:creationId xmlns:a16="http://schemas.microsoft.com/office/drawing/2014/main" id="{E294BDAA-A784-464A-A81B-9A4F62AFC6F0}"/>
              </a:ext>
            </a:extLst>
          </p:cNvPr>
          <p:cNvPicPr>
            <a:picLocks noChangeAspect="1"/>
          </p:cNvPicPr>
          <p:nvPr/>
        </p:nvPicPr>
        <p:blipFill>
          <a:blip r:embed="rId2"/>
          <a:stretch>
            <a:fillRect/>
          </a:stretch>
        </p:blipFill>
        <p:spPr>
          <a:xfrm>
            <a:off x="696384" y="2493703"/>
            <a:ext cx="7658100" cy="304800"/>
          </a:xfrm>
          <a:prstGeom prst="rect">
            <a:avLst/>
          </a:prstGeom>
        </p:spPr>
      </p:pic>
      <p:pic>
        <p:nvPicPr>
          <p:cNvPr id="9" name="Immagine 8">
            <a:extLst>
              <a:ext uri="{FF2B5EF4-FFF2-40B4-BE49-F238E27FC236}">
                <a16:creationId xmlns:a16="http://schemas.microsoft.com/office/drawing/2014/main" id="{EBE308D5-86D7-3E49-A26E-4C44DA211813}"/>
              </a:ext>
            </a:extLst>
          </p:cNvPr>
          <p:cNvPicPr>
            <a:picLocks noChangeAspect="1"/>
          </p:cNvPicPr>
          <p:nvPr/>
        </p:nvPicPr>
        <p:blipFill>
          <a:blip r:embed="rId3"/>
          <a:stretch>
            <a:fillRect/>
          </a:stretch>
        </p:blipFill>
        <p:spPr>
          <a:xfrm>
            <a:off x="677334" y="3238500"/>
            <a:ext cx="7696200" cy="317500"/>
          </a:xfrm>
          <a:prstGeom prst="rect">
            <a:avLst/>
          </a:prstGeom>
        </p:spPr>
      </p:pic>
      <p:pic>
        <p:nvPicPr>
          <p:cNvPr id="13" name="Segnaposto contenuto 12">
            <a:extLst>
              <a:ext uri="{FF2B5EF4-FFF2-40B4-BE49-F238E27FC236}">
                <a16:creationId xmlns:a16="http://schemas.microsoft.com/office/drawing/2014/main" id="{85D41A75-2326-E048-BD41-2904F98B1072}"/>
              </a:ext>
            </a:extLst>
          </p:cNvPr>
          <p:cNvPicPr>
            <a:picLocks noGrp="1" noChangeAspect="1"/>
          </p:cNvPicPr>
          <p:nvPr>
            <p:ph idx="1"/>
          </p:nvPr>
        </p:nvPicPr>
        <p:blipFill>
          <a:blip r:embed="rId4"/>
          <a:stretch>
            <a:fillRect/>
          </a:stretch>
        </p:blipFill>
        <p:spPr>
          <a:xfrm>
            <a:off x="677334" y="3975362"/>
            <a:ext cx="8596312" cy="262482"/>
          </a:xfrm>
        </p:spPr>
      </p:pic>
      <p:cxnSp>
        <p:nvCxnSpPr>
          <p:cNvPr id="6" name="Connettore 1 5">
            <a:extLst>
              <a:ext uri="{FF2B5EF4-FFF2-40B4-BE49-F238E27FC236}">
                <a16:creationId xmlns:a16="http://schemas.microsoft.com/office/drawing/2014/main" id="{712D00B5-A65B-9346-AB3B-0EB538E1DD70}"/>
              </a:ext>
            </a:extLst>
          </p:cNvPr>
          <p:cNvCxnSpPr/>
          <p:nvPr/>
        </p:nvCxnSpPr>
        <p:spPr>
          <a:xfrm>
            <a:off x="1493520" y="2849303"/>
            <a:ext cx="13004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Connettore 1 7">
            <a:extLst>
              <a:ext uri="{FF2B5EF4-FFF2-40B4-BE49-F238E27FC236}">
                <a16:creationId xmlns:a16="http://schemas.microsoft.com/office/drawing/2014/main" id="{75148F92-E09C-1640-AFFF-94A934EFF511}"/>
              </a:ext>
            </a:extLst>
          </p:cNvPr>
          <p:cNvCxnSpPr/>
          <p:nvPr/>
        </p:nvCxnSpPr>
        <p:spPr>
          <a:xfrm>
            <a:off x="2794000" y="3556000"/>
            <a:ext cx="13004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Connettore 1 9">
            <a:extLst>
              <a:ext uri="{FF2B5EF4-FFF2-40B4-BE49-F238E27FC236}">
                <a16:creationId xmlns:a16="http://schemas.microsoft.com/office/drawing/2014/main" id="{5FBF09AA-9823-404F-9E61-38C5A76A92DA}"/>
              </a:ext>
            </a:extLst>
          </p:cNvPr>
          <p:cNvCxnSpPr>
            <a:cxnSpLocks/>
          </p:cNvCxnSpPr>
          <p:nvPr/>
        </p:nvCxnSpPr>
        <p:spPr>
          <a:xfrm flipV="1">
            <a:off x="3119120" y="4237844"/>
            <a:ext cx="2153920" cy="1016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93046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7A87C4E-F160-974C-9E32-FD9635E25800}"/>
              </a:ext>
            </a:extLst>
          </p:cNvPr>
          <p:cNvSpPr>
            <a:spLocks noGrp="1"/>
          </p:cNvSpPr>
          <p:nvPr>
            <p:ph type="title"/>
          </p:nvPr>
        </p:nvSpPr>
        <p:spPr/>
        <p:txBody>
          <a:bodyPr/>
          <a:lstStyle/>
          <a:p>
            <a:endParaRPr lang="it-IT"/>
          </a:p>
        </p:txBody>
      </p:sp>
      <p:pic>
        <p:nvPicPr>
          <p:cNvPr id="6" name="Segnaposto contenuto 5">
            <a:extLst>
              <a:ext uri="{FF2B5EF4-FFF2-40B4-BE49-F238E27FC236}">
                <a16:creationId xmlns:a16="http://schemas.microsoft.com/office/drawing/2014/main" id="{7B7E3D72-FBA3-A849-AB78-34EDA3862F48}"/>
              </a:ext>
            </a:extLst>
          </p:cNvPr>
          <p:cNvPicPr>
            <a:picLocks noGrp="1" noChangeAspect="1"/>
          </p:cNvPicPr>
          <p:nvPr>
            <p:ph idx="1"/>
          </p:nvPr>
        </p:nvPicPr>
        <p:blipFill>
          <a:blip r:embed="rId2"/>
          <a:stretch>
            <a:fillRect/>
          </a:stretch>
        </p:blipFill>
        <p:spPr>
          <a:xfrm>
            <a:off x="5990163" y="609600"/>
            <a:ext cx="5873264" cy="5357243"/>
          </a:xfrm>
        </p:spPr>
      </p:pic>
      <p:pic>
        <p:nvPicPr>
          <p:cNvPr id="8" name="Immagine 7">
            <a:extLst>
              <a:ext uri="{FF2B5EF4-FFF2-40B4-BE49-F238E27FC236}">
                <a16:creationId xmlns:a16="http://schemas.microsoft.com/office/drawing/2014/main" id="{70280A59-373A-6540-AF39-2C81C5708BFA}"/>
              </a:ext>
            </a:extLst>
          </p:cNvPr>
          <p:cNvPicPr>
            <a:picLocks noChangeAspect="1"/>
          </p:cNvPicPr>
          <p:nvPr/>
        </p:nvPicPr>
        <p:blipFill>
          <a:blip r:embed="rId3"/>
          <a:stretch>
            <a:fillRect/>
          </a:stretch>
        </p:blipFill>
        <p:spPr>
          <a:xfrm>
            <a:off x="475594" y="119921"/>
            <a:ext cx="5514569" cy="6858000"/>
          </a:xfrm>
          <a:prstGeom prst="rect">
            <a:avLst/>
          </a:prstGeom>
        </p:spPr>
      </p:pic>
    </p:spTree>
    <p:extLst>
      <p:ext uri="{BB962C8B-B14F-4D97-AF65-F5344CB8AC3E}">
        <p14:creationId xmlns:p14="http://schemas.microsoft.com/office/powerpoint/2010/main" val="16642897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570AE481-8120-8049-923E-CE218431F88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6478" y="978318"/>
            <a:ext cx="11796000" cy="5465658"/>
          </a:xfrm>
        </p:spPr>
      </p:pic>
    </p:spTree>
    <p:extLst>
      <p:ext uri="{BB962C8B-B14F-4D97-AF65-F5344CB8AC3E}">
        <p14:creationId xmlns:p14="http://schemas.microsoft.com/office/powerpoint/2010/main" val="6161192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EF7F4925-7A23-9D44-A22F-1860D9405C8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2931" y="245941"/>
            <a:ext cx="4818830" cy="5989941"/>
          </a:xfrm>
        </p:spPr>
      </p:pic>
      <p:pic>
        <p:nvPicPr>
          <p:cNvPr id="7" name="Immagine 6">
            <a:extLst>
              <a:ext uri="{FF2B5EF4-FFF2-40B4-BE49-F238E27FC236}">
                <a16:creationId xmlns:a16="http://schemas.microsoft.com/office/drawing/2014/main" id="{B80798F2-703A-2E45-A5F0-35E122F773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1761" y="788645"/>
            <a:ext cx="6189455" cy="2965524"/>
          </a:xfrm>
          <a:prstGeom prst="rect">
            <a:avLst/>
          </a:prstGeom>
        </p:spPr>
      </p:pic>
      <p:sp>
        <p:nvSpPr>
          <p:cNvPr id="8" name="CasellaDiTesto 7">
            <a:extLst>
              <a:ext uri="{FF2B5EF4-FFF2-40B4-BE49-F238E27FC236}">
                <a16:creationId xmlns:a16="http://schemas.microsoft.com/office/drawing/2014/main" id="{26957F31-7EC5-4243-81FE-EDA4D43B4748}"/>
              </a:ext>
            </a:extLst>
          </p:cNvPr>
          <p:cNvSpPr txBox="1"/>
          <p:nvPr/>
        </p:nvSpPr>
        <p:spPr>
          <a:xfrm>
            <a:off x="6185730" y="5556329"/>
            <a:ext cx="5192157" cy="646331"/>
          </a:xfrm>
          <a:prstGeom prst="rect">
            <a:avLst/>
          </a:prstGeom>
          <a:noFill/>
        </p:spPr>
        <p:txBody>
          <a:bodyPr wrap="square" rtlCol="0">
            <a:spAutoFit/>
          </a:bodyPr>
          <a:lstStyle/>
          <a:p>
            <a:r>
              <a:rPr lang="it-IT" sz="1200" dirty="0" err="1"/>
              <a:t>https</a:t>
            </a:r>
            <a:r>
              <a:rPr lang="it-IT" sz="1200" dirty="0"/>
              <a:t>://</a:t>
            </a:r>
            <a:r>
              <a:rPr lang="it-IT" sz="1200" dirty="0" err="1"/>
              <a:t>www.gazzettaufficiale.it</a:t>
            </a:r>
            <a:r>
              <a:rPr lang="it-IT" sz="1200" dirty="0"/>
              <a:t>/do/atto/</a:t>
            </a:r>
            <a:r>
              <a:rPr lang="it-IT" sz="1200" dirty="0" err="1"/>
              <a:t>serie_generale</a:t>
            </a:r>
            <a:r>
              <a:rPr lang="it-IT" sz="1200" dirty="0"/>
              <a:t>/</a:t>
            </a:r>
            <a:r>
              <a:rPr lang="it-IT" sz="1200" dirty="0" err="1"/>
              <a:t>caricaPdf?cdimg</a:t>
            </a:r>
            <a:r>
              <a:rPr lang="it-IT" sz="1200" dirty="0"/>
              <a:t>=055U021000100010110001&amp;dgu=1955-04-09&amp;art.dataPubblicazioneGazzetta=1955-04-09&amp;art.codiceRedazionale=055U0210&amp;art.num=1&amp;art.tiposerie=SG</a:t>
            </a:r>
          </a:p>
        </p:txBody>
      </p:sp>
      <p:sp>
        <p:nvSpPr>
          <p:cNvPr id="6" name="Titolo 1">
            <a:extLst>
              <a:ext uri="{FF2B5EF4-FFF2-40B4-BE49-F238E27FC236}">
                <a16:creationId xmlns:a16="http://schemas.microsoft.com/office/drawing/2014/main" id="{0FB8AC83-7602-574E-A333-64FDA9935726}"/>
              </a:ext>
            </a:extLst>
          </p:cNvPr>
          <p:cNvSpPr txBox="1">
            <a:spLocks/>
          </p:cNvSpPr>
          <p:nvPr/>
        </p:nvSpPr>
        <p:spPr>
          <a:xfrm>
            <a:off x="-1" y="152400"/>
            <a:ext cx="10749281" cy="339482"/>
          </a:xfrm>
          <a:prstGeom prst="rect">
            <a:avLst/>
          </a:prstGeom>
        </p:spPr>
        <p:txBody>
          <a:bodyPr vert="horz" lIns="91440" tIns="45720" rIns="91440" bIns="45720" rtlCol="0" anchor="t">
            <a:normAutofit fontScale="55000" lnSpcReduction="20000"/>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dirty="0"/>
              <a:t>Accordo Belgrado 1954 (testo in francese sulla Gazzetta Ufficiale)</a:t>
            </a:r>
          </a:p>
          <a:p>
            <a:endParaRPr lang="it-IT" dirty="0"/>
          </a:p>
        </p:txBody>
      </p:sp>
    </p:spTree>
    <p:extLst>
      <p:ext uri="{BB962C8B-B14F-4D97-AF65-F5344CB8AC3E}">
        <p14:creationId xmlns:p14="http://schemas.microsoft.com/office/powerpoint/2010/main" val="26048570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8752A953-B1E5-A546-842D-19148085948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8446" y="1791826"/>
            <a:ext cx="6045200" cy="850900"/>
          </a:xfrm>
        </p:spPr>
      </p:pic>
      <p:pic>
        <p:nvPicPr>
          <p:cNvPr id="25" name="Immagine 24">
            <a:extLst>
              <a:ext uri="{FF2B5EF4-FFF2-40B4-BE49-F238E27FC236}">
                <a16:creationId xmlns:a16="http://schemas.microsoft.com/office/drawing/2014/main" id="{2EF82966-6CC5-6648-A98D-2871CA0B88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180" y="2682112"/>
            <a:ext cx="4305300" cy="685800"/>
          </a:xfrm>
          <a:prstGeom prst="rect">
            <a:avLst/>
          </a:prstGeom>
        </p:spPr>
      </p:pic>
      <p:pic>
        <p:nvPicPr>
          <p:cNvPr id="27" name="Immagine 26">
            <a:extLst>
              <a:ext uri="{FF2B5EF4-FFF2-40B4-BE49-F238E27FC236}">
                <a16:creationId xmlns:a16="http://schemas.microsoft.com/office/drawing/2014/main" id="{29858543-9461-164E-8DA7-94B78D33F2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667" y="3408392"/>
            <a:ext cx="5295900" cy="901700"/>
          </a:xfrm>
          <a:prstGeom prst="rect">
            <a:avLst/>
          </a:prstGeom>
        </p:spPr>
      </p:pic>
      <p:pic>
        <p:nvPicPr>
          <p:cNvPr id="29" name="Immagine 28">
            <a:extLst>
              <a:ext uri="{FF2B5EF4-FFF2-40B4-BE49-F238E27FC236}">
                <a16:creationId xmlns:a16="http://schemas.microsoft.com/office/drawing/2014/main" id="{4DBE27C3-F37A-294C-B160-690F7B3C81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49780" y="5331947"/>
            <a:ext cx="2070100" cy="762000"/>
          </a:xfrm>
          <a:prstGeom prst="rect">
            <a:avLst/>
          </a:prstGeom>
        </p:spPr>
      </p:pic>
      <p:pic>
        <p:nvPicPr>
          <p:cNvPr id="35" name="Immagine 34">
            <a:extLst>
              <a:ext uri="{FF2B5EF4-FFF2-40B4-BE49-F238E27FC236}">
                <a16:creationId xmlns:a16="http://schemas.microsoft.com/office/drawing/2014/main" id="{2435762F-ADD2-6A4B-900C-02B7563CA6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60608" y="1710964"/>
            <a:ext cx="2159000" cy="698500"/>
          </a:xfrm>
          <a:prstGeom prst="rect">
            <a:avLst/>
          </a:prstGeom>
        </p:spPr>
      </p:pic>
      <p:pic>
        <p:nvPicPr>
          <p:cNvPr id="37" name="Immagine 36">
            <a:extLst>
              <a:ext uri="{FF2B5EF4-FFF2-40B4-BE49-F238E27FC236}">
                <a16:creationId xmlns:a16="http://schemas.microsoft.com/office/drawing/2014/main" id="{AF886F34-A7A3-9641-97AD-AE2FC4752D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30606" y="2576060"/>
            <a:ext cx="4000500" cy="762000"/>
          </a:xfrm>
          <a:prstGeom prst="rect">
            <a:avLst/>
          </a:prstGeom>
        </p:spPr>
      </p:pic>
      <p:pic>
        <p:nvPicPr>
          <p:cNvPr id="39" name="Immagine 38">
            <a:extLst>
              <a:ext uri="{FF2B5EF4-FFF2-40B4-BE49-F238E27FC236}">
                <a16:creationId xmlns:a16="http://schemas.microsoft.com/office/drawing/2014/main" id="{C10A54EF-AA18-1744-8EB1-D0A32F9659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70306" y="3529561"/>
            <a:ext cx="3721100" cy="685800"/>
          </a:xfrm>
          <a:prstGeom prst="rect">
            <a:avLst/>
          </a:prstGeom>
        </p:spPr>
      </p:pic>
      <p:pic>
        <p:nvPicPr>
          <p:cNvPr id="41" name="Immagine 40">
            <a:extLst>
              <a:ext uri="{FF2B5EF4-FFF2-40B4-BE49-F238E27FC236}">
                <a16:creationId xmlns:a16="http://schemas.microsoft.com/office/drawing/2014/main" id="{9C68B92F-9E40-4D40-B177-E58DDB23469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93958" y="4577437"/>
            <a:ext cx="1892300" cy="673100"/>
          </a:xfrm>
          <a:prstGeom prst="rect">
            <a:avLst/>
          </a:prstGeom>
        </p:spPr>
      </p:pic>
      <p:pic>
        <p:nvPicPr>
          <p:cNvPr id="43" name="Immagine 42">
            <a:extLst>
              <a:ext uri="{FF2B5EF4-FFF2-40B4-BE49-F238E27FC236}">
                <a16:creationId xmlns:a16="http://schemas.microsoft.com/office/drawing/2014/main" id="{BCBB1542-8795-6247-BDDD-BBA1903780A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21106" y="5560547"/>
            <a:ext cx="3670300" cy="533400"/>
          </a:xfrm>
          <a:prstGeom prst="rect">
            <a:avLst/>
          </a:prstGeom>
        </p:spPr>
      </p:pic>
      <p:pic>
        <p:nvPicPr>
          <p:cNvPr id="47" name="Immagine 46">
            <a:extLst>
              <a:ext uri="{FF2B5EF4-FFF2-40B4-BE49-F238E27FC236}">
                <a16:creationId xmlns:a16="http://schemas.microsoft.com/office/drawing/2014/main" id="{336160DA-8A8B-4F46-8C3A-C04D03F70BA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84717" y="4358082"/>
            <a:ext cx="3733800" cy="736600"/>
          </a:xfrm>
          <a:prstGeom prst="rect">
            <a:avLst/>
          </a:prstGeom>
        </p:spPr>
      </p:pic>
    </p:spTree>
    <p:extLst>
      <p:ext uri="{BB962C8B-B14F-4D97-AF65-F5344CB8AC3E}">
        <p14:creationId xmlns:p14="http://schemas.microsoft.com/office/powerpoint/2010/main" val="18139046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5BE2FD6-D504-F740-AA6C-83B6FDD49214}"/>
              </a:ext>
            </a:extLst>
          </p:cNvPr>
          <p:cNvSpPr>
            <a:spLocks noGrp="1"/>
          </p:cNvSpPr>
          <p:nvPr>
            <p:ph type="title"/>
          </p:nvPr>
        </p:nvSpPr>
        <p:spPr/>
        <p:txBody>
          <a:bodyPr/>
          <a:lstStyle/>
          <a:p>
            <a:r>
              <a:rPr lang="it-IT" dirty="0"/>
              <a:t>1964: il Lasciapassare</a:t>
            </a:r>
          </a:p>
        </p:txBody>
      </p:sp>
      <p:pic>
        <p:nvPicPr>
          <p:cNvPr id="5" name="Segnaposto contenuto 4">
            <a:extLst>
              <a:ext uri="{FF2B5EF4-FFF2-40B4-BE49-F238E27FC236}">
                <a16:creationId xmlns:a16="http://schemas.microsoft.com/office/drawing/2014/main" id="{01BFDBC1-DA62-AE44-AC5C-871A147FE005}"/>
              </a:ext>
            </a:extLst>
          </p:cNvPr>
          <p:cNvPicPr>
            <a:picLocks noGrp="1" noChangeAspect="1"/>
          </p:cNvPicPr>
          <p:nvPr>
            <p:ph idx="1"/>
          </p:nvPr>
        </p:nvPicPr>
        <p:blipFill>
          <a:blip r:embed="rId2"/>
          <a:stretch>
            <a:fillRect/>
          </a:stretch>
        </p:blipFill>
        <p:spPr>
          <a:xfrm>
            <a:off x="203199" y="1180500"/>
            <a:ext cx="6886575" cy="3000340"/>
          </a:xfrm>
        </p:spPr>
      </p:pic>
      <p:pic>
        <p:nvPicPr>
          <p:cNvPr id="6" name="Immagine 5">
            <a:extLst>
              <a:ext uri="{FF2B5EF4-FFF2-40B4-BE49-F238E27FC236}">
                <a16:creationId xmlns:a16="http://schemas.microsoft.com/office/drawing/2014/main" id="{26FCB735-C647-BF4F-BC08-2FE7341A8608}"/>
              </a:ext>
            </a:extLst>
          </p:cNvPr>
          <p:cNvPicPr>
            <a:picLocks noChangeAspect="1"/>
          </p:cNvPicPr>
          <p:nvPr/>
        </p:nvPicPr>
        <p:blipFill>
          <a:blip r:embed="rId3"/>
          <a:stretch>
            <a:fillRect/>
          </a:stretch>
        </p:blipFill>
        <p:spPr>
          <a:xfrm>
            <a:off x="7612632" y="1180500"/>
            <a:ext cx="3503949" cy="5035367"/>
          </a:xfrm>
          <a:prstGeom prst="rect">
            <a:avLst/>
          </a:prstGeom>
        </p:spPr>
      </p:pic>
      <p:pic>
        <p:nvPicPr>
          <p:cNvPr id="8" name="Immagine 7">
            <a:extLst>
              <a:ext uri="{FF2B5EF4-FFF2-40B4-BE49-F238E27FC236}">
                <a16:creationId xmlns:a16="http://schemas.microsoft.com/office/drawing/2014/main" id="{4B6038DE-DD29-C446-B124-E2CF08CFB94D}"/>
              </a:ext>
            </a:extLst>
          </p:cNvPr>
          <p:cNvPicPr>
            <a:picLocks noChangeAspect="1"/>
          </p:cNvPicPr>
          <p:nvPr/>
        </p:nvPicPr>
        <p:blipFill>
          <a:blip r:embed="rId4"/>
          <a:stretch>
            <a:fillRect/>
          </a:stretch>
        </p:blipFill>
        <p:spPr>
          <a:xfrm>
            <a:off x="1249680" y="4069081"/>
            <a:ext cx="4937760" cy="1988820"/>
          </a:xfrm>
          <a:prstGeom prst="rect">
            <a:avLst/>
          </a:prstGeom>
        </p:spPr>
      </p:pic>
    </p:spTree>
    <p:extLst>
      <p:ext uri="{BB962C8B-B14F-4D97-AF65-F5344CB8AC3E}">
        <p14:creationId xmlns:p14="http://schemas.microsoft.com/office/powerpoint/2010/main" val="36029474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testo, menu, ricevuta&#10;&#10;Descrizione generata automaticamente">
            <a:extLst>
              <a:ext uri="{FF2B5EF4-FFF2-40B4-BE49-F238E27FC236}">
                <a16:creationId xmlns:a16="http://schemas.microsoft.com/office/drawing/2014/main" id="{31DC1590-8DD4-844C-232A-735C72AA201F}"/>
              </a:ext>
            </a:extLst>
          </p:cNvPr>
          <p:cNvPicPr>
            <a:picLocks noGrp="1" noChangeAspect="1"/>
          </p:cNvPicPr>
          <p:nvPr>
            <p:ph idx="1"/>
          </p:nvPr>
        </p:nvPicPr>
        <p:blipFill>
          <a:blip r:embed="rId2"/>
          <a:stretch>
            <a:fillRect/>
          </a:stretch>
        </p:blipFill>
        <p:spPr>
          <a:xfrm>
            <a:off x="2120900" y="173795"/>
            <a:ext cx="3975100" cy="6319080"/>
          </a:xfrm>
        </p:spPr>
      </p:pic>
      <p:pic>
        <p:nvPicPr>
          <p:cNvPr id="7" name="Immagine 6" descr="Immagine che contiene testo, menu, schermata, documento&#10;&#10;Descrizione generata automaticamente">
            <a:extLst>
              <a:ext uri="{FF2B5EF4-FFF2-40B4-BE49-F238E27FC236}">
                <a16:creationId xmlns:a16="http://schemas.microsoft.com/office/drawing/2014/main" id="{07583D40-EEC3-8987-52DC-D416F8985F0B}"/>
              </a:ext>
            </a:extLst>
          </p:cNvPr>
          <p:cNvPicPr>
            <a:picLocks noChangeAspect="1"/>
          </p:cNvPicPr>
          <p:nvPr/>
        </p:nvPicPr>
        <p:blipFill>
          <a:blip r:embed="rId3"/>
          <a:stretch>
            <a:fillRect/>
          </a:stretch>
        </p:blipFill>
        <p:spPr>
          <a:xfrm>
            <a:off x="7200900" y="173795"/>
            <a:ext cx="4369954" cy="5589476"/>
          </a:xfrm>
          <a:prstGeom prst="rect">
            <a:avLst/>
          </a:prstGeom>
        </p:spPr>
      </p:pic>
    </p:spTree>
    <p:extLst>
      <p:ext uri="{BB962C8B-B14F-4D97-AF65-F5344CB8AC3E}">
        <p14:creationId xmlns:p14="http://schemas.microsoft.com/office/powerpoint/2010/main" val="21319531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1E8516E-B2FE-254C-9E34-21589922FCC3}"/>
              </a:ext>
            </a:extLst>
          </p:cNvPr>
          <p:cNvSpPr>
            <a:spLocks noGrp="1"/>
          </p:cNvSpPr>
          <p:nvPr>
            <p:ph idx="1"/>
          </p:nvPr>
        </p:nvSpPr>
        <p:spPr>
          <a:xfrm>
            <a:off x="740780" y="578734"/>
            <a:ext cx="10613020" cy="5598229"/>
          </a:xfrm>
        </p:spPr>
        <p:txBody>
          <a:bodyPr>
            <a:normAutofit fontScale="55000" lnSpcReduction="20000"/>
          </a:bodyPr>
          <a:lstStyle/>
          <a:p>
            <a:pPr marL="0" lvl="0" indent="0">
              <a:buNone/>
            </a:pPr>
            <a:r>
              <a:rPr lang="it-IT" u="sng" dirty="0"/>
              <a:t>Suggerimenti bibliografici</a:t>
            </a:r>
          </a:p>
          <a:p>
            <a:pPr lvl="0"/>
            <a:r>
              <a:rPr lang="it-IT" dirty="0"/>
              <a:t>S. ZILLI </a:t>
            </a:r>
            <a:r>
              <a:rPr lang="it-IT" i="1" dirty="0"/>
              <a:t>Geografia elettorale del Friuli - Venezia Giulia (1919-1996). Consenso, territorio e società</a:t>
            </a:r>
            <a:r>
              <a:rPr lang="it-IT" dirty="0"/>
              <a:t>, Udine, I.F.S.M.L., 2000. </a:t>
            </a:r>
          </a:p>
          <a:p>
            <a:pPr lvl="0"/>
            <a:r>
              <a:rPr lang="it-IT" dirty="0"/>
              <a:t>S. ZILLI, </a:t>
            </a:r>
            <a:r>
              <a:rPr lang="it-IT" i="1" dirty="0"/>
              <a:t>Geografia del consenso elettorale nel Friuli del primo dopoguerra (1919-1924)</a:t>
            </a:r>
            <a:r>
              <a:rPr lang="it-IT" dirty="0"/>
              <a:t>, in G. Corni (a cura di),</a:t>
            </a:r>
            <a:r>
              <a:rPr lang="it-IT" i="1" dirty="0"/>
              <a:t> Il Friuli. Storia e Società. Vol. III. La crisi dello stato liberale</a:t>
            </a:r>
            <a:r>
              <a:rPr lang="it-IT" dirty="0"/>
              <a:t>, Udine, I.F.S.M.L., 2000, pp.237-271.</a:t>
            </a:r>
          </a:p>
          <a:p>
            <a:pPr lvl="0"/>
            <a:r>
              <a:rPr lang="it-IT" dirty="0"/>
              <a:t>S. ZILLI, </a:t>
            </a:r>
            <a:r>
              <a:rPr lang="it-IT" i="1" dirty="0"/>
              <a:t>La Bassa friulana e le sue bonifiche novecentesche, </a:t>
            </a:r>
            <a:r>
              <a:rPr lang="it-IT" dirty="0"/>
              <a:t>in A. M. VINCI (a cura di), </a:t>
            </a:r>
            <a:r>
              <a:rPr lang="it-IT" i="1" dirty="0"/>
              <a:t>Il Friuli. Società e storia. Vol. IV. Il regime fascista</a:t>
            </a:r>
            <a:r>
              <a:rPr lang="it-IT" dirty="0"/>
              <a:t>, Udine, I.F.S.M.L., 2006, pp. 213-240 </a:t>
            </a:r>
          </a:p>
          <a:p>
            <a:r>
              <a:rPr lang="it-IT" dirty="0"/>
              <a:t>G.BERGAMINI [</a:t>
            </a:r>
            <a:r>
              <a:rPr lang="it-IT" dirty="0" err="1"/>
              <a:t>acd</a:t>
            </a:r>
            <a:r>
              <a:rPr lang="it-IT" dirty="0"/>
              <a:t>], </a:t>
            </a:r>
            <a:r>
              <a:rPr lang="it-IT" i="1" dirty="0"/>
              <a:t>Bassa Friulana. Tre secoli di bonifica</a:t>
            </a:r>
            <a:r>
              <a:rPr lang="it-IT" dirty="0"/>
              <a:t>, Udine, </a:t>
            </a:r>
            <a:r>
              <a:rPr lang="it-IT" dirty="0" err="1"/>
              <a:t>Cons</a:t>
            </a:r>
            <a:r>
              <a:rPr lang="it-IT" dirty="0"/>
              <a:t>. bonifica Bassa Friulana, 1990</a:t>
            </a:r>
          </a:p>
          <a:p>
            <a:r>
              <a:rPr lang="it-IT" dirty="0"/>
              <a:t>A. BIANCHETTI, </a:t>
            </a:r>
            <a:r>
              <a:rPr lang="it-IT" i="1" dirty="0"/>
              <a:t>Aspetti del paesaggio agrario friulano durante il periodo fascista</a:t>
            </a:r>
            <a:r>
              <a:rPr lang="it-IT" dirty="0"/>
              <a:t>, in “Storia contemporanea in Friuli”, XV (1985), pp.35 - 76</a:t>
            </a:r>
          </a:p>
          <a:p>
            <a:r>
              <a:rPr lang="it-IT" dirty="0"/>
              <a:t>L.DONNINI, </a:t>
            </a:r>
            <a:r>
              <a:rPr lang="it-IT" i="1" dirty="0"/>
              <a:t>La bonifica del territorio di Aquileia in età teresiana. Politica del governo e strategia padronale</a:t>
            </a:r>
            <a:r>
              <a:rPr lang="it-IT" dirty="0"/>
              <a:t>, in “Annali di storia </a:t>
            </a:r>
            <a:r>
              <a:rPr lang="it-IT" dirty="0" err="1"/>
              <a:t>isontina</a:t>
            </a:r>
            <a:r>
              <a:rPr lang="it-IT" dirty="0"/>
              <a:t>”, II (1989), pp.31-49.</a:t>
            </a:r>
          </a:p>
          <a:p>
            <a:r>
              <a:rPr lang="it-IT" dirty="0"/>
              <a:t>P. GASPARI, </a:t>
            </a:r>
            <a:r>
              <a:rPr lang="it-IT" i="1" dirty="0"/>
              <a:t>Storia popolare della società contadina in Friuli,</a:t>
            </a:r>
            <a:r>
              <a:rPr lang="it-IT" dirty="0"/>
              <a:t> Monza, </a:t>
            </a:r>
            <a:r>
              <a:rPr lang="it-IT" dirty="0" err="1"/>
              <a:t>Piffarerio</a:t>
            </a:r>
            <a:r>
              <a:rPr lang="it-IT" dirty="0"/>
              <a:t>,  1976</a:t>
            </a:r>
          </a:p>
          <a:p>
            <a:r>
              <a:rPr lang="it-IT" dirty="0"/>
              <a:t>G.MARIUZ, </a:t>
            </a:r>
            <a:r>
              <a:rPr lang="it-IT" i="1" dirty="0"/>
              <a:t>Leghe bianche e rosse in un’area rurale friulana</a:t>
            </a:r>
            <a:r>
              <a:rPr lang="it-IT" dirty="0"/>
              <a:t>, in “Storia contemporanea in Friuli”, XVIII (1988), pp.67-104.</a:t>
            </a:r>
          </a:p>
          <a:p>
            <a:r>
              <a:rPr lang="it-IT" dirty="0"/>
              <a:t>M.PUPPINI,</a:t>
            </a:r>
            <a:r>
              <a:rPr lang="it-IT" i="1" dirty="0"/>
              <a:t> La terra e la fabbrica. Movimento operaio e contadino e capitalismo industriale alla </a:t>
            </a:r>
            <a:r>
              <a:rPr lang="it-IT" i="1" dirty="0" err="1"/>
              <a:t>Saici</a:t>
            </a:r>
            <a:r>
              <a:rPr lang="it-IT" i="1" dirty="0"/>
              <a:t> di Torviscosa (1937-1957),</a:t>
            </a:r>
            <a:r>
              <a:rPr lang="it-IT" dirty="0"/>
              <a:t> Udine, I.F.S.M.L., 1992.</a:t>
            </a:r>
          </a:p>
          <a:p>
            <a:r>
              <a:rPr lang="it-IT" dirty="0"/>
              <a:t>M. SETTIMO, </a:t>
            </a:r>
            <a:r>
              <a:rPr lang="it-IT" i="1" dirty="0"/>
              <a:t>Torviscosa 1940. Progetti e realizzazioni, speranze e fallimenti, truffe e soprusi nel nome dell'autarchia</a:t>
            </a:r>
            <a:r>
              <a:rPr lang="it-IT" dirty="0"/>
              <a:t>, Gruppo Consiliare Mareno Settimo, Torviscosa – UD -, 2020</a:t>
            </a:r>
          </a:p>
          <a:p>
            <a:pPr lvl="0"/>
            <a:r>
              <a:rPr lang="it-IT" dirty="0"/>
              <a:t>E. APIH, </a:t>
            </a:r>
            <a:r>
              <a:rPr lang="it-IT" i="1" dirty="0"/>
              <a:t>Italia, fascismo e antifascismo nella Venezia Giulia (1918-1943)</a:t>
            </a:r>
            <a:r>
              <a:rPr lang="it-IT" dirty="0"/>
              <a:t>, Bari, Laterza, 1966</a:t>
            </a:r>
          </a:p>
          <a:p>
            <a:pPr lvl="0"/>
            <a:r>
              <a:rPr lang="it-IT" dirty="0"/>
              <a:t>AA.VV., </a:t>
            </a:r>
            <a:r>
              <a:rPr lang="it-IT" i="1" dirty="0"/>
              <a:t>Friuli e Venezia Giulia. Storia del ‘900</a:t>
            </a:r>
            <a:r>
              <a:rPr lang="it-IT" dirty="0"/>
              <a:t>, Gorizia, LEG, 1997</a:t>
            </a:r>
          </a:p>
          <a:p>
            <a:r>
              <a:rPr lang="it-IT" dirty="0"/>
              <a:t>E. COLLOTTI, </a:t>
            </a:r>
            <a:r>
              <a:rPr lang="it-IT" i="1" dirty="0"/>
              <a:t> Il Litorale adriatico nel Nuovo Ordine Europeo 1943-1945</a:t>
            </a:r>
            <a:r>
              <a:rPr lang="it-IT" dirty="0"/>
              <a:t>, Milano, </a:t>
            </a:r>
            <a:r>
              <a:rPr lang="it-IT" dirty="0" err="1"/>
              <a:t>Vangelista</a:t>
            </a:r>
            <a:r>
              <a:rPr lang="it-IT" dirty="0"/>
              <a:t>, 1974</a:t>
            </a:r>
          </a:p>
          <a:p>
            <a:r>
              <a:rPr lang="it-IT"/>
              <a:t>S. VOLK</a:t>
            </a:r>
            <a:r>
              <a:rPr lang="it-IT" dirty="0"/>
              <a:t>, </a:t>
            </a:r>
            <a:r>
              <a:rPr lang="it-IT" i="1" dirty="0"/>
              <a:t>Esuli a Trieste. Bonifica nazionale e rafforzamento dell’italianità sul confine orientale</a:t>
            </a:r>
            <a:r>
              <a:rPr lang="it-IT" dirty="0"/>
              <a:t>, Udine, </a:t>
            </a:r>
            <a:r>
              <a:rPr lang="it-IT" dirty="0" err="1"/>
              <a:t>KappaVu</a:t>
            </a:r>
            <a:r>
              <a:rPr lang="it-IT" dirty="0"/>
              <a:t>, 2004</a:t>
            </a:r>
          </a:p>
          <a:p>
            <a:endParaRPr lang="it-IT" dirty="0"/>
          </a:p>
          <a:p>
            <a:endParaRPr lang="it-IT" dirty="0"/>
          </a:p>
        </p:txBody>
      </p:sp>
    </p:spTree>
    <p:extLst>
      <p:ext uri="{BB962C8B-B14F-4D97-AF65-F5344CB8AC3E}">
        <p14:creationId xmlns:p14="http://schemas.microsoft.com/office/powerpoint/2010/main" val="20132125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8139AC5-B2C0-D043-A351-3BFC24EE2140}"/>
              </a:ext>
            </a:extLst>
          </p:cNvPr>
          <p:cNvSpPr>
            <a:spLocks noGrp="1"/>
          </p:cNvSpPr>
          <p:nvPr>
            <p:ph type="title"/>
          </p:nvPr>
        </p:nvSpPr>
        <p:spPr>
          <a:xfrm>
            <a:off x="1097280" y="286603"/>
            <a:ext cx="10058400" cy="1237433"/>
          </a:xfrm>
        </p:spPr>
        <p:txBody>
          <a:bodyPr/>
          <a:lstStyle/>
          <a:p>
            <a:r>
              <a:rPr lang="it-IT" dirty="0"/>
              <a:t>Confine 1947, 10 febbraio (15 settembre)</a:t>
            </a:r>
          </a:p>
        </p:txBody>
      </p:sp>
      <p:pic>
        <p:nvPicPr>
          <p:cNvPr id="6" name="Segnaposto contenuto 5">
            <a:extLst>
              <a:ext uri="{FF2B5EF4-FFF2-40B4-BE49-F238E27FC236}">
                <a16:creationId xmlns:a16="http://schemas.microsoft.com/office/drawing/2014/main" id="{14E5DC4B-8188-6F4E-9F1D-E9BA5595F9E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55024" y="1234080"/>
            <a:ext cx="5000263" cy="4660879"/>
          </a:xfrm>
        </p:spPr>
      </p:pic>
    </p:spTree>
    <p:extLst>
      <p:ext uri="{BB962C8B-B14F-4D97-AF65-F5344CB8AC3E}">
        <p14:creationId xmlns:p14="http://schemas.microsoft.com/office/powerpoint/2010/main" val="3230222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371E7D3-5E7F-A842-B239-CDBC4984C767}"/>
              </a:ext>
            </a:extLst>
          </p:cNvPr>
          <p:cNvSpPr>
            <a:spLocks noGrp="1"/>
          </p:cNvSpPr>
          <p:nvPr>
            <p:ph type="title"/>
          </p:nvPr>
        </p:nvSpPr>
        <p:spPr>
          <a:xfrm>
            <a:off x="1308100" y="707057"/>
            <a:ext cx="4787900" cy="438010"/>
          </a:xfrm>
        </p:spPr>
        <p:txBody>
          <a:bodyPr>
            <a:normAutofit fontScale="90000"/>
          </a:bodyPr>
          <a:lstStyle/>
          <a:p>
            <a:r>
              <a:rPr lang="it-IT" sz="3200" dirty="0">
                <a:latin typeface="+mn-lt"/>
              </a:rPr>
              <a:t>Cuori senza frontiere 1950</a:t>
            </a:r>
          </a:p>
        </p:txBody>
      </p:sp>
      <p:sp>
        <p:nvSpPr>
          <p:cNvPr id="3" name="Segnaposto contenuto 2">
            <a:extLst>
              <a:ext uri="{FF2B5EF4-FFF2-40B4-BE49-F238E27FC236}">
                <a16:creationId xmlns:a16="http://schemas.microsoft.com/office/drawing/2014/main" id="{42E39EBD-F757-FB4F-8278-0F3E97C4DDEA}"/>
              </a:ext>
            </a:extLst>
          </p:cNvPr>
          <p:cNvSpPr>
            <a:spLocks noGrp="1"/>
          </p:cNvSpPr>
          <p:nvPr>
            <p:ph idx="1"/>
          </p:nvPr>
        </p:nvSpPr>
        <p:spPr>
          <a:xfrm>
            <a:off x="190500" y="5433681"/>
            <a:ext cx="6850069" cy="1215362"/>
          </a:xfrm>
        </p:spPr>
        <p:txBody>
          <a:bodyPr>
            <a:normAutofit/>
          </a:bodyPr>
          <a:lstStyle/>
          <a:p>
            <a:pPr marL="0" indent="0">
              <a:buNone/>
            </a:pPr>
            <a:r>
              <a:rPr lang="it-IT" sz="1500" dirty="0"/>
              <a:t>Regia di </a:t>
            </a:r>
            <a:r>
              <a:rPr lang="it-IT" sz="1500" dirty="0">
                <a:hlinkClick r:id="rId2"/>
              </a:rPr>
              <a:t>Luigi Zampa</a:t>
            </a:r>
            <a:r>
              <a:rPr lang="it-IT" sz="1500" dirty="0"/>
              <a:t>.</a:t>
            </a:r>
          </a:p>
          <a:p>
            <a:pPr marL="0" indent="0">
              <a:buNone/>
            </a:pPr>
            <a:r>
              <a:rPr lang="it-IT" sz="1500" dirty="0"/>
              <a:t>Con </a:t>
            </a:r>
            <a:r>
              <a:rPr lang="it-IT" sz="1500" dirty="0">
                <a:hlinkClick r:id="rId3"/>
              </a:rPr>
              <a:t>Gina Lollobrigida</a:t>
            </a:r>
            <a:r>
              <a:rPr lang="it-IT" sz="1500" dirty="0"/>
              <a:t>, </a:t>
            </a:r>
            <a:r>
              <a:rPr lang="it-IT" sz="1500" dirty="0">
                <a:hlinkClick r:id="rId4"/>
              </a:rPr>
              <a:t>Raf Vallone</a:t>
            </a:r>
            <a:r>
              <a:rPr lang="it-IT" sz="1500" dirty="0"/>
              <a:t>, </a:t>
            </a:r>
            <a:r>
              <a:rPr lang="it-IT" sz="1500" dirty="0">
                <a:hlinkClick r:id="rId5"/>
              </a:rPr>
              <a:t>Cesco Baseggio</a:t>
            </a:r>
            <a:r>
              <a:rPr lang="it-IT" sz="1500" dirty="0"/>
              <a:t>, </a:t>
            </a:r>
            <a:r>
              <a:rPr lang="it-IT" sz="1500" dirty="0">
                <a:hlinkClick r:id="rId6"/>
              </a:rPr>
              <a:t>Erno Crisa</a:t>
            </a:r>
            <a:r>
              <a:rPr lang="it-IT" sz="1500" dirty="0"/>
              <a:t>, </a:t>
            </a:r>
            <a:r>
              <a:rPr lang="it-IT" sz="1500" dirty="0">
                <a:hlinkClick r:id="rId7"/>
              </a:rPr>
              <a:t>Ernesto Almirante</a:t>
            </a:r>
            <a:r>
              <a:rPr lang="it-IT" sz="1500" dirty="0"/>
              <a:t>. </a:t>
            </a:r>
          </a:p>
          <a:p>
            <a:pPr marL="0" indent="0">
              <a:buNone/>
            </a:pPr>
            <a:r>
              <a:rPr lang="it-IT" sz="1500" dirty="0"/>
              <a:t>Intero  su </a:t>
            </a:r>
            <a:r>
              <a:rPr lang="it-IT" sz="1500" dirty="0" err="1"/>
              <a:t>Raiplay</a:t>
            </a:r>
            <a:r>
              <a:rPr lang="it-IT" sz="1500" dirty="0"/>
              <a:t> e  </a:t>
            </a:r>
            <a:r>
              <a:rPr lang="it-IT" sz="1500" dirty="0">
                <a:hlinkClick r:id="rId8"/>
              </a:rPr>
              <a:t>https://www.youtube.com/watch?v=pOKpRRLKoCc</a:t>
            </a:r>
            <a:endParaRPr lang="it-IT" sz="1500" dirty="0"/>
          </a:p>
          <a:p>
            <a:endParaRPr lang="it-IT" dirty="0"/>
          </a:p>
        </p:txBody>
      </p:sp>
      <p:pic>
        <p:nvPicPr>
          <p:cNvPr id="5" name="Immagine 4">
            <a:extLst>
              <a:ext uri="{FF2B5EF4-FFF2-40B4-BE49-F238E27FC236}">
                <a16:creationId xmlns:a16="http://schemas.microsoft.com/office/drawing/2014/main" id="{BF3DBC27-15EC-BA41-B566-AFC8A4B6090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27875" y="1285379"/>
            <a:ext cx="2175317" cy="3814255"/>
          </a:xfrm>
          <a:prstGeom prst="rect">
            <a:avLst/>
          </a:prstGeom>
        </p:spPr>
      </p:pic>
      <p:pic>
        <p:nvPicPr>
          <p:cNvPr id="4" name="Immagine 3">
            <a:extLst>
              <a:ext uri="{FF2B5EF4-FFF2-40B4-BE49-F238E27FC236}">
                <a16:creationId xmlns:a16="http://schemas.microsoft.com/office/drawing/2014/main" id="{4561F5D6-071A-AFA8-92E5-C116AF0F5E1C}"/>
              </a:ext>
            </a:extLst>
          </p:cNvPr>
          <p:cNvPicPr>
            <a:picLocks noChangeAspect="1"/>
          </p:cNvPicPr>
          <p:nvPr/>
        </p:nvPicPr>
        <p:blipFill>
          <a:blip r:embed="rId10"/>
          <a:stretch>
            <a:fillRect/>
          </a:stretch>
        </p:blipFill>
        <p:spPr>
          <a:xfrm>
            <a:off x="7935758" y="1381213"/>
            <a:ext cx="2386240" cy="3622588"/>
          </a:xfrm>
          <a:prstGeom prst="rect">
            <a:avLst/>
          </a:prstGeom>
        </p:spPr>
      </p:pic>
      <p:sp>
        <p:nvSpPr>
          <p:cNvPr id="8" name="CasellaDiTesto 7">
            <a:extLst>
              <a:ext uri="{FF2B5EF4-FFF2-40B4-BE49-F238E27FC236}">
                <a16:creationId xmlns:a16="http://schemas.microsoft.com/office/drawing/2014/main" id="{4F2A0C9C-6516-3129-149E-458A89B392C5}"/>
              </a:ext>
            </a:extLst>
          </p:cNvPr>
          <p:cNvSpPr txBox="1"/>
          <p:nvPr/>
        </p:nvSpPr>
        <p:spPr>
          <a:xfrm>
            <a:off x="7170057" y="5356381"/>
            <a:ext cx="5021943" cy="1292662"/>
          </a:xfrm>
          <a:prstGeom prst="rect">
            <a:avLst/>
          </a:prstGeom>
          <a:noFill/>
        </p:spPr>
        <p:txBody>
          <a:bodyPr wrap="square" rtlCol="0">
            <a:spAutoFit/>
          </a:bodyPr>
          <a:lstStyle/>
          <a:p>
            <a:pPr marL="0" indent="0">
              <a:buNone/>
            </a:pPr>
            <a:r>
              <a:rPr lang="it-IT" sz="1500" dirty="0"/>
              <a:t>Corriere diplomatico</a:t>
            </a:r>
          </a:p>
          <a:p>
            <a:pPr marL="0" indent="0">
              <a:buNone/>
            </a:pPr>
            <a:r>
              <a:rPr lang="it-IT" sz="1500" b="1" dirty="0"/>
              <a:t>Regia di</a:t>
            </a:r>
            <a:r>
              <a:rPr lang="it-IT" sz="1500" dirty="0"/>
              <a:t> </a:t>
            </a:r>
            <a:r>
              <a:rPr lang="it-IT" sz="1500" dirty="0">
                <a:hlinkClick r:id="rId11" tooltip="Henry Hathaway"/>
              </a:rPr>
              <a:t>Henry Hathaway</a:t>
            </a:r>
            <a:r>
              <a:rPr lang="it-IT" sz="1500" dirty="0"/>
              <a:t>.   USA</a:t>
            </a:r>
          </a:p>
          <a:p>
            <a:pPr marL="0" indent="0">
              <a:buNone/>
            </a:pPr>
            <a:r>
              <a:rPr lang="it-IT" sz="1500" dirty="0"/>
              <a:t>con Tyrone Power,  Stephen McNally e </a:t>
            </a:r>
            <a:r>
              <a:rPr lang="it-IT" sz="1500" dirty="0" err="1"/>
              <a:t>Hildegarde</a:t>
            </a:r>
            <a:r>
              <a:rPr lang="it-IT" sz="1500" dirty="0"/>
              <a:t> </a:t>
            </a:r>
            <a:r>
              <a:rPr lang="it-IT" sz="1500" dirty="0" err="1"/>
              <a:t>Neff</a:t>
            </a:r>
            <a:r>
              <a:rPr lang="it-IT" sz="1500" dirty="0"/>
              <a:t>. </a:t>
            </a:r>
          </a:p>
          <a:p>
            <a:pPr marL="0" indent="0">
              <a:buNone/>
            </a:pPr>
            <a:r>
              <a:rPr lang="it-IT" sz="1500" dirty="0">
                <a:hlinkClick r:id="rId12"/>
              </a:rPr>
              <a:t>https://www.youtube.com/watch?v=GVEBaVFfe5A</a:t>
            </a:r>
            <a:endParaRPr lang="it-IT" sz="1500" dirty="0"/>
          </a:p>
          <a:p>
            <a:endParaRPr lang="it-IT" dirty="0"/>
          </a:p>
        </p:txBody>
      </p:sp>
      <p:sp>
        <p:nvSpPr>
          <p:cNvPr id="9" name="CasellaDiTesto 8">
            <a:extLst>
              <a:ext uri="{FF2B5EF4-FFF2-40B4-BE49-F238E27FC236}">
                <a16:creationId xmlns:a16="http://schemas.microsoft.com/office/drawing/2014/main" id="{22018741-FA9A-1DD1-33B9-662414391E01}"/>
              </a:ext>
            </a:extLst>
          </p:cNvPr>
          <p:cNvSpPr txBox="1"/>
          <p:nvPr/>
        </p:nvSpPr>
        <p:spPr>
          <a:xfrm>
            <a:off x="6985001" y="621847"/>
            <a:ext cx="4922831" cy="538609"/>
          </a:xfrm>
          <a:prstGeom prst="rect">
            <a:avLst/>
          </a:prstGeom>
          <a:noFill/>
        </p:spPr>
        <p:txBody>
          <a:bodyPr wrap="square" rtlCol="0">
            <a:spAutoFit/>
          </a:bodyPr>
          <a:lstStyle/>
          <a:p>
            <a:r>
              <a:rPr lang="it-IT" sz="2900" dirty="0" err="1"/>
              <a:t>Diplomatic</a:t>
            </a:r>
            <a:r>
              <a:rPr lang="it-IT" sz="2900" dirty="0"/>
              <a:t> </a:t>
            </a:r>
            <a:r>
              <a:rPr lang="it-IT" sz="2900" dirty="0" err="1"/>
              <a:t>courier</a:t>
            </a:r>
            <a:r>
              <a:rPr lang="it-IT" sz="2900" dirty="0"/>
              <a:t> 1952</a:t>
            </a:r>
          </a:p>
        </p:txBody>
      </p:sp>
    </p:spTree>
    <p:extLst>
      <p:ext uri="{BB962C8B-B14F-4D97-AF65-F5344CB8AC3E}">
        <p14:creationId xmlns:p14="http://schemas.microsoft.com/office/powerpoint/2010/main" val="12808111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29A2006-5A64-454E-95FD-FFA79E562E10}"/>
              </a:ext>
            </a:extLst>
          </p:cNvPr>
          <p:cNvSpPr>
            <a:spLocks noGrp="1"/>
          </p:cNvSpPr>
          <p:nvPr>
            <p:ph type="title"/>
          </p:nvPr>
        </p:nvSpPr>
        <p:spPr>
          <a:xfrm>
            <a:off x="1553634" y="609600"/>
            <a:ext cx="4262966" cy="1320800"/>
          </a:xfrm>
        </p:spPr>
        <p:txBody>
          <a:bodyPr/>
          <a:lstStyle/>
          <a:p>
            <a:r>
              <a:rPr lang="it-IT" dirty="0"/>
              <a:t>Vola Colomba 1952</a:t>
            </a:r>
          </a:p>
        </p:txBody>
      </p:sp>
      <p:sp>
        <p:nvSpPr>
          <p:cNvPr id="3" name="Segnaposto contenuto 2">
            <a:extLst>
              <a:ext uri="{FF2B5EF4-FFF2-40B4-BE49-F238E27FC236}">
                <a16:creationId xmlns:a16="http://schemas.microsoft.com/office/drawing/2014/main" id="{B066EE49-68C7-614B-805A-C75720B65C6C}"/>
              </a:ext>
            </a:extLst>
          </p:cNvPr>
          <p:cNvSpPr>
            <a:spLocks noGrp="1"/>
          </p:cNvSpPr>
          <p:nvPr>
            <p:ph idx="1"/>
          </p:nvPr>
        </p:nvSpPr>
        <p:spPr>
          <a:xfrm>
            <a:off x="1130300" y="2692400"/>
            <a:ext cx="3873500" cy="2971800"/>
          </a:xfrm>
        </p:spPr>
        <p:txBody>
          <a:bodyPr>
            <a:noAutofit/>
          </a:bodyPr>
          <a:lstStyle/>
          <a:p>
            <a:pPr marL="0" indent="0">
              <a:buNone/>
            </a:pPr>
            <a:r>
              <a:rPr lang="it-IT" sz="2000" dirty="0"/>
              <a:t>Festival di Sanremo </a:t>
            </a:r>
          </a:p>
          <a:p>
            <a:pPr marL="0" indent="0">
              <a:buNone/>
            </a:pPr>
            <a:r>
              <a:rPr lang="it-IT" sz="2000" dirty="0"/>
              <a:t>di Bruno Cherubini, Carlo Concina, Don Reid </a:t>
            </a:r>
          </a:p>
          <a:p>
            <a:pPr marL="0" indent="0">
              <a:buNone/>
            </a:pPr>
            <a:r>
              <a:rPr lang="it-IT" sz="2000" dirty="0"/>
              <a:t>Canta Nilla Pizzi</a:t>
            </a:r>
          </a:p>
          <a:p>
            <a:pPr marL="0" indent="0">
              <a:buNone/>
            </a:pPr>
            <a:endParaRPr lang="it-IT" sz="2000" dirty="0">
              <a:hlinkClick r:id="rId2"/>
            </a:endParaRPr>
          </a:p>
          <a:p>
            <a:r>
              <a:rPr lang="it-IT" sz="2000" dirty="0">
                <a:hlinkClick r:id="rId3"/>
              </a:rPr>
              <a:t>https://www.youtube.com/watch?v=I-mPl3oYP9o</a:t>
            </a:r>
            <a:endParaRPr lang="it-IT" sz="2000" dirty="0"/>
          </a:p>
          <a:p>
            <a:r>
              <a:rPr lang="it-IT" sz="2000" dirty="0"/>
              <a:t>(0:47)</a:t>
            </a:r>
          </a:p>
        </p:txBody>
      </p:sp>
      <p:sp>
        <p:nvSpPr>
          <p:cNvPr id="4" name="CasellaDiTesto 3">
            <a:extLst>
              <a:ext uri="{FF2B5EF4-FFF2-40B4-BE49-F238E27FC236}">
                <a16:creationId xmlns:a16="http://schemas.microsoft.com/office/drawing/2014/main" id="{F0ACA17C-FE7E-4A45-9E50-7F4133A49D08}"/>
              </a:ext>
            </a:extLst>
          </p:cNvPr>
          <p:cNvSpPr txBox="1"/>
          <p:nvPr/>
        </p:nvSpPr>
        <p:spPr>
          <a:xfrm>
            <a:off x="5816600" y="228600"/>
            <a:ext cx="5440370" cy="6571030"/>
          </a:xfrm>
          <a:prstGeom prst="rect">
            <a:avLst/>
          </a:prstGeom>
          <a:noFill/>
        </p:spPr>
        <p:txBody>
          <a:bodyPr wrap="square" rtlCol="0">
            <a:spAutoFit/>
          </a:bodyPr>
          <a:lstStyle/>
          <a:p>
            <a:r>
              <a:rPr lang="it-IT" sz="1300" dirty="0"/>
              <a:t>Dio del Cielo, se fossi una colomba</a:t>
            </a:r>
            <a:br>
              <a:rPr lang="it-IT" sz="1300" dirty="0"/>
            </a:br>
            <a:r>
              <a:rPr lang="it-IT" sz="1300" dirty="0"/>
              <a:t>(Vorrei volar dal mio amor)</a:t>
            </a:r>
          </a:p>
          <a:p>
            <a:r>
              <a:rPr lang="it-IT" sz="1300" dirty="0"/>
              <a:t>Dio del Ciel, se fossi una colomba</a:t>
            </a:r>
            <a:br>
              <a:rPr lang="it-IT" sz="1300" dirty="0"/>
            </a:br>
            <a:r>
              <a:rPr lang="it-IT" sz="1300" dirty="0"/>
              <a:t>Vorrei volar laggiù dov'è il mio amor</a:t>
            </a:r>
            <a:br>
              <a:rPr lang="it-IT" sz="1300" dirty="0"/>
            </a:br>
            <a:r>
              <a:rPr lang="it-IT" sz="1300" dirty="0"/>
              <a:t>Che inginocchiata a San Giusto</a:t>
            </a:r>
            <a:br>
              <a:rPr lang="it-IT" sz="1300" dirty="0"/>
            </a:br>
            <a:r>
              <a:rPr lang="it-IT" sz="1300" dirty="0"/>
              <a:t>Prega con l'animo mesto</a:t>
            </a:r>
            <a:br>
              <a:rPr lang="it-IT" sz="1300" dirty="0"/>
            </a:br>
            <a:r>
              <a:rPr lang="it-IT" sz="1300" dirty="0"/>
              <a:t>Fa che il mio amore torni, ma torni presto</a:t>
            </a:r>
          </a:p>
          <a:p>
            <a:r>
              <a:rPr lang="it-IT" sz="1300" dirty="0"/>
              <a:t>Vola, colomba bianca, vola</a:t>
            </a:r>
            <a:br>
              <a:rPr lang="it-IT" sz="1300" dirty="0"/>
            </a:br>
            <a:r>
              <a:rPr lang="it-IT" sz="1300" dirty="0"/>
              <a:t>Diglielo tu (diglielo tu)</a:t>
            </a:r>
            <a:br>
              <a:rPr lang="it-IT" sz="1300" dirty="0"/>
            </a:br>
            <a:r>
              <a:rPr lang="it-IT" sz="1300" dirty="0"/>
              <a:t>Che tornerò (che tornerò)</a:t>
            </a:r>
          </a:p>
          <a:p>
            <a:r>
              <a:rPr lang="it-IT" sz="1300" dirty="0"/>
              <a:t>Dille che non sarà più sola</a:t>
            </a:r>
            <a:br>
              <a:rPr lang="it-IT" sz="1300" dirty="0"/>
            </a:br>
            <a:r>
              <a:rPr lang="it-IT" sz="1300" dirty="0"/>
              <a:t>E che mai più (e che mai più)</a:t>
            </a:r>
            <a:br>
              <a:rPr lang="it-IT" sz="1300" dirty="0"/>
            </a:br>
            <a:r>
              <a:rPr lang="it-IT" sz="1300" dirty="0"/>
              <a:t>La lascerò</a:t>
            </a:r>
          </a:p>
          <a:p>
            <a:r>
              <a:rPr lang="it-IT" sz="1300" dirty="0"/>
              <a:t>Fummo felici, uniti, e ci han divisi (e ci han divisi)</a:t>
            </a:r>
            <a:br>
              <a:rPr lang="it-IT" sz="1300" dirty="0"/>
            </a:br>
            <a:r>
              <a:rPr lang="it-IT" sz="1300" dirty="0"/>
              <a:t>Ci sorrideva il sole, il cielo, il mar (il cielo, il mar)</a:t>
            </a:r>
            <a:br>
              <a:rPr lang="it-IT" sz="1300" dirty="0"/>
            </a:br>
            <a:r>
              <a:rPr lang="it-IT" sz="1300" dirty="0"/>
              <a:t>Noi lasciavamo il cantiere</a:t>
            </a:r>
            <a:br>
              <a:rPr lang="it-IT" sz="1300" dirty="0"/>
            </a:br>
            <a:r>
              <a:rPr lang="it-IT" sz="1300" dirty="0"/>
              <a:t>Lieti del nostro lavoro</a:t>
            </a:r>
            <a:br>
              <a:rPr lang="it-IT" sz="1300" dirty="0"/>
            </a:br>
            <a:r>
              <a:rPr lang="it-IT" sz="1300" dirty="0"/>
              <a:t>E il </a:t>
            </a:r>
            <a:r>
              <a:rPr lang="it-IT" sz="1300" dirty="0" err="1"/>
              <a:t>campanon</a:t>
            </a:r>
            <a:r>
              <a:rPr lang="it-IT" sz="1300" dirty="0"/>
              <a:t>, </a:t>
            </a:r>
            <a:r>
              <a:rPr lang="it-IT" sz="1300" dirty="0" err="1"/>
              <a:t>din</a:t>
            </a:r>
            <a:r>
              <a:rPr lang="it-IT" sz="1300" dirty="0"/>
              <a:t> don, ci faceva il coro</a:t>
            </a:r>
          </a:p>
          <a:p>
            <a:r>
              <a:rPr lang="it-IT" sz="1300" dirty="0"/>
              <a:t>Vola, colomba bianca, vola</a:t>
            </a:r>
            <a:br>
              <a:rPr lang="it-IT" sz="1300" dirty="0"/>
            </a:br>
            <a:r>
              <a:rPr lang="it-IT" sz="1300" dirty="0"/>
              <a:t>Diglielo tu</a:t>
            </a:r>
            <a:br>
              <a:rPr lang="it-IT" sz="1300" dirty="0"/>
            </a:br>
            <a:r>
              <a:rPr lang="it-IT" sz="1300" dirty="0"/>
              <a:t>Che tornerò</a:t>
            </a:r>
          </a:p>
          <a:p>
            <a:r>
              <a:rPr lang="it-IT" sz="1300" dirty="0"/>
              <a:t>Tutte le sere m'addormento triste</a:t>
            </a:r>
            <a:br>
              <a:rPr lang="it-IT" sz="1300" dirty="0"/>
            </a:br>
            <a:r>
              <a:rPr lang="it-IT" sz="1300" dirty="0"/>
              <a:t>E nei miei sogni piango e invoco te</a:t>
            </a:r>
            <a:br>
              <a:rPr lang="it-IT" sz="1300" dirty="0"/>
            </a:br>
            <a:r>
              <a:rPr lang="it-IT" sz="1300" dirty="0"/>
              <a:t>Pure il mi vecio ti sogna</a:t>
            </a:r>
            <a:br>
              <a:rPr lang="it-IT" sz="1300" dirty="0"/>
            </a:br>
            <a:r>
              <a:rPr lang="it-IT" sz="1300" dirty="0"/>
              <a:t>Pensa alle pene sofferte</a:t>
            </a:r>
            <a:br>
              <a:rPr lang="it-IT" sz="1300" dirty="0"/>
            </a:br>
            <a:r>
              <a:rPr lang="it-IT" sz="1300" dirty="0"/>
              <a:t>Piange e nasconde il viso tra le coperte</a:t>
            </a:r>
          </a:p>
          <a:p>
            <a:r>
              <a:rPr lang="it-IT" sz="1300" dirty="0"/>
              <a:t>Vola, colomba bianca, vola</a:t>
            </a:r>
            <a:br>
              <a:rPr lang="it-IT" sz="1300" dirty="0"/>
            </a:br>
            <a:r>
              <a:rPr lang="it-IT" sz="1300" dirty="0"/>
              <a:t>Diglielo tu</a:t>
            </a:r>
            <a:br>
              <a:rPr lang="it-IT" sz="1300" dirty="0"/>
            </a:br>
            <a:r>
              <a:rPr lang="it-IT" sz="1300" dirty="0"/>
              <a:t>Che tornerò</a:t>
            </a:r>
          </a:p>
          <a:p>
            <a:r>
              <a:rPr lang="it-IT" sz="1300" dirty="0"/>
              <a:t>Diglielo tu</a:t>
            </a:r>
            <a:br>
              <a:rPr lang="it-IT" sz="1300" dirty="0"/>
            </a:br>
            <a:r>
              <a:rPr lang="it-IT" sz="1300" dirty="0"/>
              <a:t>Che tornerò, che tornerò</a:t>
            </a:r>
          </a:p>
          <a:p>
            <a:endParaRPr lang="it-IT" dirty="0"/>
          </a:p>
        </p:txBody>
      </p:sp>
    </p:spTree>
    <p:extLst>
      <p:ext uri="{BB962C8B-B14F-4D97-AF65-F5344CB8AC3E}">
        <p14:creationId xmlns:p14="http://schemas.microsoft.com/office/powerpoint/2010/main" val="35148065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B88C6B7-0D9C-D643-9DB9-BA9F95D1AB42}"/>
              </a:ext>
            </a:extLst>
          </p:cNvPr>
          <p:cNvSpPr>
            <a:spLocks noGrp="1"/>
          </p:cNvSpPr>
          <p:nvPr>
            <p:ph type="title"/>
          </p:nvPr>
        </p:nvSpPr>
        <p:spPr>
          <a:xfrm>
            <a:off x="127796" y="160589"/>
            <a:ext cx="7576595" cy="1325563"/>
          </a:xfrm>
        </p:spPr>
        <p:txBody>
          <a:bodyPr>
            <a:normAutofit fontScale="90000"/>
          </a:bodyPr>
          <a:lstStyle/>
          <a:p>
            <a:r>
              <a:rPr lang="it-IT" sz="2000" dirty="0"/>
              <a:t>Da Ministero dell’Istruzione,  </a:t>
            </a:r>
            <a:r>
              <a:rPr lang="it-IT" sz="2000" i="1" dirty="0"/>
              <a:t>Linee Guida per la didattica della Frontiera Adriatica, </a:t>
            </a:r>
            <a:r>
              <a:rPr lang="it-IT" sz="2000" dirty="0"/>
              <a:t>Roma ottobre 2022</a:t>
            </a:r>
            <a:br>
              <a:rPr lang="it-IT" sz="2000" i="1" dirty="0"/>
            </a:br>
            <a:r>
              <a:rPr lang="it-IT" sz="2000" i="1" dirty="0"/>
              <a:t>«</a:t>
            </a:r>
            <a:r>
              <a:rPr lang="it-IT" sz="2000" dirty="0"/>
              <a:t>Furono circa 300.000 le persone che lasciarono le proprie case nella parte di Venezia Giulia ceduta alla Jugoslavia»  p. 40</a:t>
            </a:r>
            <a:br>
              <a:rPr lang="it-IT" sz="2000" i="1" dirty="0"/>
            </a:br>
            <a:br>
              <a:rPr lang="it-IT" sz="2000" dirty="0"/>
            </a:br>
            <a:r>
              <a:rPr lang="it-IT" sz="2000" dirty="0"/>
              <a:t>grafici a pp. 68 e 69 </a:t>
            </a:r>
          </a:p>
        </p:txBody>
      </p:sp>
      <p:pic>
        <p:nvPicPr>
          <p:cNvPr id="5" name="Segnaposto contenuto 4">
            <a:extLst>
              <a:ext uri="{FF2B5EF4-FFF2-40B4-BE49-F238E27FC236}">
                <a16:creationId xmlns:a16="http://schemas.microsoft.com/office/drawing/2014/main" id="{8CBE5A83-E744-7E46-8C4E-1C4A7DF131F7}"/>
              </a:ext>
            </a:extLst>
          </p:cNvPr>
          <p:cNvPicPr>
            <a:picLocks noGrp="1" noChangeAspect="1"/>
          </p:cNvPicPr>
          <p:nvPr>
            <p:ph idx="1"/>
          </p:nvPr>
        </p:nvPicPr>
        <p:blipFill>
          <a:blip r:embed="rId2"/>
          <a:stretch>
            <a:fillRect/>
          </a:stretch>
        </p:blipFill>
        <p:spPr>
          <a:xfrm>
            <a:off x="490783" y="1771670"/>
            <a:ext cx="6850619" cy="4351338"/>
          </a:xfrm>
        </p:spPr>
      </p:pic>
      <p:pic>
        <p:nvPicPr>
          <p:cNvPr id="7" name="Immagine 6">
            <a:extLst>
              <a:ext uri="{FF2B5EF4-FFF2-40B4-BE49-F238E27FC236}">
                <a16:creationId xmlns:a16="http://schemas.microsoft.com/office/drawing/2014/main" id="{FBF3A0E8-07B5-5944-B9AD-07A8A61512A6}"/>
              </a:ext>
            </a:extLst>
          </p:cNvPr>
          <p:cNvPicPr>
            <a:picLocks noChangeAspect="1"/>
          </p:cNvPicPr>
          <p:nvPr/>
        </p:nvPicPr>
        <p:blipFill>
          <a:blip r:embed="rId3"/>
          <a:stretch>
            <a:fillRect/>
          </a:stretch>
        </p:blipFill>
        <p:spPr>
          <a:xfrm>
            <a:off x="8012911" y="662008"/>
            <a:ext cx="3873500" cy="5461000"/>
          </a:xfrm>
          <a:prstGeom prst="rect">
            <a:avLst/>
          </a:prstGeom>
        </p:spPr>
      </p:pic>
      <p:sp>
        <p:nvSpPr>
          <p:cNvPr id="8" name="CasellaDiTesto 7">
            <a:extLst>
              <a:ext uri="{FF2B5EF4-FFF2-40B4-BE49-F238E27FC236}">
                <a16:creationId xmlns:a16="http://schemas.microsoft.com/office/drawing/2014/main" id="{C2D53E36-8DB6-1B47-9794-504E7F68A68F}"/>
              </a:ext>
            </a:extLst>
          </p:cNvPr>
          <p:cNvSpPr txBox="1"/>
          <p:nvPr/>
        </p:nvSpPr>
        <p:spPr>
          <a:xfrm>
            <a:off x="1331089" y="6307674"/>
            <a:ext cx="2106593" cy="369332"/>
          </a:xfrm>
          <a:prstGeom prst="rect">
            <a:avLst/>
          </a:prstGeom>
          <a:noFill/>
        </p:spPr>
        <p:txBody>
          <a:bodyPr wrap="square" rtlCol="0">
            <a:spAutoFit/>
          </a:bodyPr>
          <a:lstStyle/>
          <a:p>
            <a:r>
              <a:rPr lang="it-IT" dirty="0"/>
              <a:t>Tot. 302.00</a:t>
            </a:r>
          </a:p>
        </p:txBody>
      </p:sp>
      <p:sp>
        <p:nvSpPr>
          <p:cNvPr id="9" name="CasellaDiTesto 8">
            <a:extLst>
              <a:ext uri="{FF2B5EF4-FFF2-40B4-BE49-F238E27FC236}">
                <a16:creationId xmlns:a16="http://schemas.microsoft.com/office/drawing/2014/main" id="{590B037F-8EE2-EB49-A9F1-86C06E83B581}"/>
              </a:ext>
            </a:extLst>
          </p:cNvPr>
          <p:cNvSpPr txBox="1"/>
          <p:nvPr/>
        </p:nvSpPr>
        <p:spPr>
          <a:xfrm>
            <a:off x="8012911" y="6307674"/>
            <a:ext cx="2789499" cy="369332"/>
          </a:xfrm>
          <a:prstGeom prst="rect">
            <a:avLst/>
          </a:prstGeom>
          <a:noFill/>
        </p:spPr>
        <p:txBody>
          <a:bodyPr wrap="square" rtlCol="0">
            <a:spAutoFit/>
          </a:bodyPr>
          <a:lstStyle/>
          <a:p>
            <a:r>
              <a:rPr lang="it-IT" dirty="0"/>
              <a:t>Tot 262.900</a:t>
            </a:r>
          </a:p>
        </p:txBody>
      </p:sp>
    </p:spTree>
    <p:extLst>
      <p:ext uri="{BB962C8B-B14F-4D97-AF65-F5344CB8AC3E}">
        <p14:creationId xmlns:p14="http://schemas.microsoft.com/office/powerpoint/2010/main" val="17389841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5093DDC-5FCF-5C4C-8130-6D13CCC0312B}"/>
              </a:ext>
            </a:extLst>
          </p:cNvPr>
          <p:cNvSpPr>
            <a:spLocks noGrp="1"/>
          </p:cNvSpPr>
          <p:nvPr>
            <p:ph type="title"/>
          </p:nvPr>
        </p:nvSpPr>
        <p:spPr/>
        <p:txBody>
          <a:bodyPr/>
          <a:lstStyle/>
          <a:p>
            <a:endParaRPr lang="it-IT"/>
          </a:p>
        </p:txBody>
      </p:sp>
      <p:pic>
        <p:nvPicPr>
          <p:cNvPr id="5" name="Segnaposto contenuto 4">
            <a:extLst>
              <a:ext uri="{FF2B5EF4-FFF2-40B4-BE49-F238E27FC236}">
                <a16:creationId xmlns:a16="http://schemas.microsoft.com/office/drawing/2014/main" id="{01DAC36F-3CE6-9A4F-BB55-7EA900CE83F5}"/>
              </a:ext>
            </a:extLst>
          </p:cNvPr>
          <p:cNvPicPr>
            <a:picLocks noGrp="1" noChangeAspect="1"/>
          </p:cNvPicPr>
          <p:nvPr>
            <p:ph idx="1"/>
          </p:nvPr>
        </p:nvPicPr>
        <p:blipFill>
          <a:blip r:embed="rId2"/>
          <a:stretch>
            <a:fillRect/>
          </a:stretch>
        </p:blipFill>
        <p:spPr>
          <a:xfrm>
            <a:off x="3001447" y="365125"/>
            <a:ext cx="5663658" cy="5654669"/>
          </a:xfrm>
        </p:spPr>
      </p:pic>
      <p:sp>
        <p:nvSpPr>
          <p:cNvPr id="6" name="CasellaDiTesto 5">
            <a:extLst>
              <a:ext uri="{FF2B5EF4-FFF2-40B4-BE49-F238E27FC236}">
                <a16:creationId xmlns:a16="http://schemas.microsoft.com/office/drawing/2014/main" id="{F32E7653-A957-1A4E-A4B5-B587E0051E79}"/>
              </a:ext>
            </a:extLst>
          </p:cNvPr>
          <p:cNvSpPr txBox="1"/>
          <p:nvPr/>
        </p:nvSpPr>
        <p:spPr>
          <a:xfrm>
            <a:off x="9190553" y="4850243"/>
            <a:ext cx="2946586" cy="1169551"/>
          </a:xfrm>
          <a:prstGeom prst="rect">
            <a:avLst/>
          </a:prstGeom>
          <a:noFill/>
        </p:spPr>
        <p:txBody>
          <a:bodyPr wrap="square" rtlCol="0">
            <a:spAutoFit/>
          </a:bodyPr>
          <a:lstStyle/>
          <a:p>
            <a:r>
              <a:rPr lang="it-IT" sz="1400" dirty="0"/>
              <a:t>Fonte: </a:t>
            </a:r>
            <a:r>
              <a:rPr lang="it-IT" sz="1400" dirty="0" err="1"/>
              <a:t>https</a:t>
            </a:r>
            <a:r>
              <a:rPr lang="it-IT" sz="1400" dirty="0"/>
              <a:t>://</a:t>
            </a:r>
            <a:r>
              <a:rPr lang="it-IT" sz="1400" dirty="0" err="1"/>
              <a:t>www.federesuli.org</a:t>
            </a:r>
            <a:r>
              <a:rPr lang="it-IT" sz="1400" dirty="0"/>
              <a:t>/memoria/campi-di-raccolta-profughi-ed-insediamenti-in-</a:t>
            </a:r>
            <a:r>
              <a:rPr lang="it-IT" sz="1400" dirty="0" err="1"/>
              <a:t>italia</a:t>
            </a:r>
            <a:r>
              <a:rPr lang="it-IT" sz="1400" dirty="0"/>
              <a:t>/</a:t>
            </a:r>
            <a:r>
              <a:rPr lang="it-IT" sz="1400" dirty="0" err="1"/>
              <a:t>campi_profughi</a:t>
            </a:r>
            <a:r>
              <a:rPr lang="it-IT" sz="1400" dirty="0"/>
              <a:t>/</a:t>
            </a:r>
          </a:p>
        </p:txBody>
      </p:sp>
    </p:spTree>
    <p:extLst>
      <p:ext uri="{BB962C8B-B14F-4D97-AF65-F5344CB8AC3E}">
        <p14:creationId xmlns:p14="http://schemas.microsoft.com/office/powerpoint/2010/main" val="4018338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971E8A-F2FF-7142-A1DB-D239BA265B88}"/>
              </a:ext>
            </a:extLst>
          </p:cNvPr>
          <p:cNvSpPr>
            <a:spLocks noGrp="1"/>
          </p:cNvSpPr>
          <p:nvPr>
            <p:ph type="title"/>
          </p:nvPr>
        </p:nvSpPr>
        <p:spPr/>
        <p:txBody>
          <a:bodyPr/>
          <a:lstStyle/>
          <a:p>
            <a:endParaRPr lang="it-IT"/>
          </a:p>
        </p:txBody>
      </p:sp>
      <p:pic>
        <p:nvPicPr>
          <p:cNvPr id="5" name="Segnaposto contenuto 4">
            <a:extLst>
              <a:ext uri="{FF2B5EF4-FFF2-40B4-BE49-F238E27FC236}">
                <a16:creationId xmlns:a16="http://schemas.microsoft.com/office/drawing/2014/main" id="{8EBEB532-F610-4E4C-81B9-04C75BE32F79}"/>
              </a:ext>
            </a:extLst>
          </p:cNvPr>
          <p:cNvPicPr>
            <a:picLocks noGrp="1" noChangeAspect="1"/>
          </p:cNvPicPr>
          <p:nvPr>
            <p:ph idx="1"/>
          </p:nvPr>
        </p:nvPicPr>
        <p:blipFill>
          <a:blip r:embed="rId2"/>
          <a:stretch>
            <a:fillRect/>
          </a:stretch>
        </p:blipFill>
        <p:spPr>
          <a:xfrm>
            <a:off x="411260" y="609600"/>
            <a:ext cx="5323113" cy="5623666"/>
          </a:xfrm>
        </p:spPr>
      </p:pic>
      <p:pic>
        <p:nvPicPr>
          <p:cNvPr id="6" name="Segnaposto contenuto 4">
            <a:extLst>
              <a:ext uri="{FF2B5EF4-FFF2-40B4-BE49-F238E27FC236}">
                <a16:creationId xmlns:a16="http://schemas.microsoft.com/office/drawing/2014/main" id="{4A6553A5-B58D-3C4A-809C-0C24ADFB7B1E}"/>
              </a:ext>
            </a:extLst>
          </p:cNvPr>
          <p:cNvPicPr>
            <a:picLocks noChangeAspect="1"/>
          </p:cNvPicPr>
          <p:nvPr/>
        </p:nvPicPr>
        <p:blipFill>
          <a:blip r:embed="rId3"/>
          <a:stretch>
            <a:fillRect/>
          </a:stretch>
        </p:blipFill>
        <p:spPr>
          <a:xfrm>
            <a:off x="6416299" y="0"/>
            <a:ext cx="4525504" cy="6779602"/>
          </a:xfrm>
          <a:prstGeom prst="rect">
            <a:avLst/>
          </a:prstGeom>
        </p:spPr>
      </p:pic>
    </p:spTree>
    <p:extLst>
      <p:ext uri="{BB962C8B-B14F-4D97-AF65-F5344CB8AC3E}">
        <p14:creationId xmlns:p14="http://schemas.microsoft.com/office/powerpoint/2010/main" val="480431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AECBBD0-F753-5D45-B2B0-8AA23270FC8B}"/>
              </a:ext>
            </a:extLst>
          </p:cNvPr>
          <p:cNvSpPr>
            <a:spLocks noGrp="1"/>
          </p:cNvSpPr>
          <p:nvPr>
            <p:ph type="title"/>
          </p:nvPr>
        </p:nvSpPr>
        <p:spPr/>
        <p:txBody>
          <a:bodyPr/>
          <a:lstStyle/>
          <a:p>
            <a:endParaRPr lang="it-IT"/>
          </a:p>
        </p:txBody>
      </p:sp>
      <p:pic>
        <p:nvPicPr>
          <p:cNvPr id="5" name="Segnaposto contenuto 4">
            <a:extLst>
              <a:ext uri="{FF2B5EF4-FFF2-40B4-BE49-F238E27FC236}">
                <a16:creationId xmlns:a16="http://schemas.microsoft.com/office/drawing/2014/main" id="{A8B8CCF0-98B6-2646-A915-C6BADFB62487}"/>
              </a:ext>
            </a:extLst>
          </p:cNvPr>
          <p:cNvPicPr>
            <a:picLocks noGrp="1" noChangeAspect="1"/>
          </p:cNvPicPr>
          <p:nvPr>
            <p:ph idx="1"/>
          </p:nvPr>
        </p:nvPicPr>
        <p:blipFill>
          <a:blip r:embed="rId2"/>
          <a:stretch>
            <a:fillRect/>
          </a:stretch>
        </p:blipFill>
        <p:spPr>
          <a:xfrm>
            <a:off x="1301858" y="28582"/>
            <a:ext cx="5951349" cy="6829418"/>
          </a:xfrm>
        </p:spPr>
      </p:pic>
      <p:sp>
        <p:nvSpPr>
          <p:cNvPr id="6" name="CasellaDiTesto 5">
            <a:extLst>
              <a:ext uri="{FF2B5EF4-FFF2-40B4-BE49-F238E27FC236}">
                <a16:creationId xmlns:a16="http://schemas.microsoft.com/office/drawing/2014/main" id="{AA22AE15-1881-9F4C-AAF6-11FA2EC42181}"/>
              </a:ext>
            </a:extLst>
          </p:cNvPr>
          <p:cNvSpPr txBox="1"/>
          <p:nvPr/>
        </p:nvSpPr>
        <p:spPr>
          <a:xfrm>
            <a:off x="7578671" y="5300420"/>
            <a:ext cx="4153546" cy="430887"/>
          </a:xfrm>
          <a:prstGeom prst="rect">
            <a:avLst/>
          </a:prstGeom>
          <a:noFill/>
        </p:spPr>
        <p:txBody>
          <a:bodyPr wrap="square" rtlCol="0">
            <a:spAutoFit/>
          </a:bodyPr>
          <a:lstStyle/>
          <a:p>
            <a:r>
              <a:rPr lang="it-IT" sz="1100" dirty="0" err="1"/>
              <a:t>https</a:t>
            </a:r>
            <a:r>
              <a:rPr lang="it-IT" sz="1100" dirty="0"/>
              <a:t>://</a:t>
            </a:r>
            <a:r>
              <a:rPr lang="it-IT" sz="1100" dirty="0" err="1"/>
              <a:t>www.treccani.it</a:t>
            </a:r>
            <a:r>
              <a:rPr lang="it-IT" sz="1100" dirty="0"/>
              <a:t>/enciclopedia/migrazioni_%28Enciclopedia-del-Novecento%29/</a:t>
            </a:r>
          </a:p>
        </p:txBody>
      </p:sp>
    </p:spTree>
    <p:extLst>
      <p:ext uri="{BB962C8B-B14F-4D97-AF65-F5344CB8AC3E}">
        <p14:creationId xmlns:p14="http://schemas.microsoft.com/office/powerpoint/2010/main" val="3748733429"/>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455</TotalTime>
  <Words>1796</Words>
  <Application>Microsoft Macintosh PowerPoint</Application>
  <PresentationFormat>Widescreen</PresentationFormat>
  <Paragraphs>164</Paragraphs>
  <Slides>28</Slides>
  <Notes>2</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28</vt:i4>
      </vt:variant>
    </vt:vector>
  </HeadingPairs>
  <TitlesOfParts>
    <vt:vector size="32" baseType="lpstr">
      <vt:lpstr>Arial</vt:lpstr>
      <vt:lpstr>Calibri</vt:lpstr>
      <vt:lpstr>Calibri Light</vt:lpstr>
      <vt:lpstr>Tema di Office</vt:lpstr>
      <vt:lpstr>Geografia storica dell’odierno Friuli Venezia Giulia 641LM </vt:lpstr>
      <vt:lpstr>Presentazione standard di PowerPoint</vt:lpstr>
      <vt:lpstr>Confine 1947, 10 febbraio (15 settembre)</vt:lpstr>
      <vt:lpstr>Cuori senza frontiere 1950</vt:lpstr>
      <vt:lpstr>Vola Colomba 1952</vt:lpstr>
      <vt:lpstr>Da Ministero dell’Istruzione,  Linee Guida per la didattica della Frontiera Adriatica, Roma ottobre 2022 «Furono circa 300.000 le persone che lasciarono le proprie case nella parte di Venezia Giulia ceduta alla Jugoslavia»  p. 40  grafici a pp. 68 e 69 </vt:lpstr>
      <vt:lpstr>Presentazione standard di PowerPoint</vt:lpstr>
      <vt:lpstr>Presentazione standard di PowerPoint</vt:lpstr>
      <vt:lpstr>Presentazione standard di PowerPoint</vt:lpstr>
      <vt:lpstr>Presentazione standard di PowerPoint</vt:lpstr>
      <vt:lpstr>Le lotte del Cormor (1950)</vt:lpstr>
      <vt:lpstr>18 aprile 1948</vt:lpstr>
      <vt:lpstr>Camera Circoscrizione Udine-Belluno-Gorizia 1948 </vt:lpstr>
      <vt:lpstr>Industrie prov. Udine 1949</vt:lpstr>
      <vt:lpstr>Accordo Udine 1949 su transito confinario</vt:lpstr>
      <vt:lpstr>Presentazione standard di PowerPoint</vt:lpstr>
      <vt:lpstr>1953, elezioni politiche.  Comuni nei quali la Democrazia cristiana è (nettamente) il primo partito.</vt:lpstr>
      <vt:lpstr>1954</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1964: il Lasciapassare</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Geografia storica dell’odierno Friuli Venezia Giulia 641LM </dc:title>
  <dc:creator>sergio zilli</dc:creator>
  <cp:lastModifiedBy>ZILLI SERGIO</cp:lastModifiedBy>
  <cp:revision>17</cp:revision>
  <dcterms:created xsi:type="dcterms:W3CDTF">2022-10-02T10:10:34Z</dcterms:created>
  <dcterms:modified xsi:type="dcterms:W3CDTF">2023-11-21T12:12:32Z</dcterms:modified>
</cp:coreProperties>
</file>