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76"/>
  </p:notesMasterIdLst>
  <p:sldIdLst>
    <p:sldId id="256" r:id="rId5"/>
    <p:sldId id="326" r:id="rId6"/>
    <p:sldId id="257" r:id="rId7"/>
    <p:sldId id="327" r:id="rId8"/>
    <p:sldId id="328" r:id="rId9"/>
    <p:sldId id="332" r:id="rId10"/>
    <p:sldId id="329" r:id="rId11"/>
    <p:sldId id="260" r:id="rId12"/>
    <p:sldId id="263" r:id="rId13"/>
    <p:sldId id="264" r:id="rId14"/>
    <p:sldId id="325" r:id="rId15"/>
    <p:sldId id="665" r:id="rId16"/>
    <p:sldId id="265" r:id="rId17"/>
    <p:sldId id="348" r:id="rId18"/>
    <p:sldId id="330" r:id="rId19"/>
    <p:sldId id="331" r:id="rId20"/>
    <p:sldId id="267" r:id="rId21"/>
    <p:sldId id="268" r:id="rId22"/>
    <p:sldId id="269" r:id="rId23"/>
    <p:sldId id="666" r:id="rId24"/>
    <p:sldId id="270" r:id="rId25"/>
    <p:sldId id="333" r:id="rId26"/>
    <p:sldId id="275" r:id="rId27"/>
    <p:sldId id="271" r:id="rId28"/>
    <p:sldId id="276" r:id="rId29"/>
    <p:sldId id="272" r:id="rId30"/>
    <p:sldId id="274" r:id="rId31"/>
    <p:sldId id="334" r:id="rId32"/>
    <p:sldId id="337" r:id="rId33"/>
    <p:sldId id="340" r:id="rId34"/>
    <p:sldId id="336" r:id="rId35"/>
    <p:sldId id="335" r:id="rId36"/>
    <p:sldId id="338" r:id="rId37"/>
    <p:sldId id="277" r:id="rId38"/>
    <p:sldId id="339" r:id="rId39"/>
    <p:sldId id="278" r:id="rId40"/>
    <p:sldId id="279" r:id="rId41"/>
    <p:sldId id="280" r:id="rId42"/>
    <p:sldId id="282" r:id="rId43"/>
    <p:sldId id="281" r:id="rId44"/>
    <p:sldId id="284" r:id="rId45"/>
    <p:sldId id="286" r:id="rId46"/>
    <p:sldId id="287" r:id="rId47"/>
    <p:sldId id="285" r:id="rId48"/>
    <p:sldId id="289" r:id="rId49"/>
    <p:sldId id="288" r:id="rId50"/>
    <p:sldId id="291" r:id="rId51"/>
    <p:sldId id="299" r:id="rId52"/>
    <p:sldId id="300" r:id="rId53"/>
    <p:sldId id="301" r:id="rId54"/>
    <p:sldId id="283" r:id="rId55"/>
    <p:sldId id="341" r:id="rId56"/>
    <p:sldId id="302" r:id="rId57"/>
    <p:sldId id="303" r:id="rId58"/>
    <p:sldId id="304" r:id="rId59"/>
    <p:sldId id="306" r:id="rId60"/>
    <p:sldId id="259" r:id="rId61"/>
    <p:sldId id="307" r:id="rId62"/>
    <p:sldId id="657" r:id="rId63"/>
    <p:sldId id="342" r:id="rId64"/>
    <p:sldId id="308" r:id="rId65"/>
    <p:sldId id="658" r:id="rId66"/>
    <p:sldId id="261" r:id="rId67"/>
    <p:sldId id="660" r:id="rId68"/>
    <p:sldId id="343" r:id="rId69"/>
    <p:sldId id="318" r:id="rId70"/>
    <p:sldId id="346" r:id="rId71"/>
    <p:sldId id="661" r:id="rId72"/>
    <p:sldId id="344" r:id="rId73"/>
    <p:sldId id="345" r:id="rId74"/>
    <p:sldId id="347" r:id="rId7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2"/>
    <p:restoredTop sz="94648"/>
  </p:normalViewPr>
  <p:slideViewPr>
    <p:cSldViewPr>
      <p:cViewPr varScale="1">
        <p:scale>
          <a:sx n="117" d="100"/>
          <a:sy n="117" d="100"/>
        </p:scale>
        <p:origin x="448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F94F-6F0B-49B6-AEB6-174DC790ED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DAC5197-7A5B-45A4-B3E1-6B8CBD215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1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39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40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41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43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2208A-F077-4E08-A10F-0D2F68AD5E8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A1F15B-14AE-4EE6-93C1-26F7B7EAFEA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46</a:t>
            </a:fld>
            <a:endParaRPr lang="it-IT" altLang="it-IT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47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48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49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50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51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53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54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55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56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9AAE6CB-30B3-49D4-B9D9-0176A803C21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58</a:t>
            </a:fld>
            <a:endParaRPr lang="it-IT" altLang="it-IT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D19012B-4E76-4C2B-A88C-6FB55C5CC3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61</a:t>
            </a:fld>
            <a:endParaRPr lang="it-IT" altLang="it-IT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CA6859-F1E2-41E5-90DC-4691F6D85B0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66</a:t>
            </a:fld>
            <a:endParaRPr lang="it-IT" altLang="it-IT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75A1DA5-D541-0373-0A8A-377B06AEA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F8964-51C1-1F1A-88D5-8A2CF5A4D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7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06C925-0D9B-7E68-6504-CEFB29B24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EF6323-EE41-DAA3-E569-8697EBB44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7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802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803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5.png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microsoft.com/office/2007/relationships/hdphoto" Target="../media/hdphoto2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25.wdp"/><Relationship Id="rId4" Type="http://schemas.openxmlformats.org/officeDocument/2006/relationships/image" Target="../media/image37.png"/><Relationship Id="rId9" Type="http://schemas.microsoft.com/office/2007/relationships/hdphoto" Target="../media/hdphoto27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2.png"/><Relationship Id="rId4" Type="http://schemas.microsoft.com/office/2007/relationships/hdphoto" Target="../media/hdphoto28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3" descr="0721.gif">
            <a:extLst>
              <a:ext uri="{FF2B5EF4-FFF2-40B4-BE49-F238E27FC236}">
                <a16:creationId xmlns:a16="http://schemas.microsoft.com/office/drawing/2014/main" id="{7C4E09BB-3889-E7CB-D81D-26CCB5B516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8837" r="6669" b="13740"/>
          <a:stretch/>
        </p:blipFill>
        <p:spPr>
          <a:xfrm>
            <a:off x="12031" y="0"/>
            <a:ext cx="9131969" cy="5517232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3D66C2-399C-6FC7-A79D-EF6EE3E22F9F}"/>
              </a:ext>
            </a:extLst>
          </p:cNvPr>
          <p:cNvSpPr txBox="1"/>
          <p:nvPr/>
        </p:nvSpPr>
        <p:spPr>
          <a:xfrm>
            <a:off x="1941684" y="978036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TRAPEZOIDE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4D928EBE-2ED6-1167-1748-79D13F89AF1F}"/>
              </a:ext>
            </a:extLst>
          </p:cNvPr>
          <p:cNvSpPr/>
          <p:nvPr/>
        </p:nvSpPr>
        <p:spPr bwMode="auto">
          <a:xfrm>
            <a:off x="2843809" y="1052736"/>
            <a:ext cx="216024" cy="81433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214D3-90CC-0765-7C87-D4CCBE2A59DA}"/>
              </a:ext>
            </a:extLst>
          </p:cNvPr>
          <p:cNvSpPr txBox="1"/>
          <p:nvPr/>
        </p:nvSpPr>
        <p:spPr>
          <a:xfrm>
            <a:off x="2047963" y="1144628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CONOIDE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09F3E5E-2022-7558-5E7B-C013084A0321}"/>
              </a:ext>
            </a:extLst>
          </p:cNvPr>
          <p:cNvSpPr/>
          <p:nvPr/>
        </p:nvSpPr>
        <p:spPr bwMode="auto">
          <a:xfrm>
            <a:off x="2745498" y="1196172"/>
            <a:ext cx="530358" cy="9143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593775"/>
            <a:ext cx="8064896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Innalzamento ed Abbassamento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Minima (ossia NON apprezzabile) Circonduzione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3740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954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(GLENO-OMERALE)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914400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GLENO-OMERALI (Superiore, Medio 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             Inferiore)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CORACO-ACROMIALE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 (GLENO) -OMERALE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3" descr="0722.gif">
            <a:extLst>
              <a:ext uri="{FF2B5EF4-FFF2-40B4-BE49-F238E27FC236}">
                <a16:creationId xmlns:a16="http://schemas.microsoft.com/office/drawing/2014/main" id="{ED109A0F-3080-1B34-2E25-864619ADF9C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502" r="8853" b="17744"/>
          <a:stretch/>
        </p:blipFill>
        <p:spPr>
          <a:xfrm>
            <a:off x="1403648" y="-14401"/>
            <a:ext cx="6408712" cy="68202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7013"/>
            <a:ext cx="8637588" cy="7032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(1)</a:t>
            </a: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73839"/>
              </p:ext>
            </p:extLst>
          </p:nvPr>
        </p:nvGraphicFramePr>
        <p:xfrm>
          <a:off x="228600" y="1219200"/>
          <a:ext cx="8713788" cy="4154016"/>
        </p:xfrm>
        <a:graphic>
          <a:graphicData uri="http://schemas.openxmlformats.org/drawingml/2006/table">
            <a:tbl>
              <a:tblPr/>
              <a:tblGrid>
                <a:gridCol w="1489271">
                  <a:extLst>
                    <a:ext uri="{9D8B030D-6E8A-4147-A177-3AD203B41FA5}">
                      <a16:colId xmlns:a16="http://schemas.microsoft.com/office/drawing/2014/main" val="248839406"/>
                    </a:ext>
                  </a:extLst>
                </a:gridCol>
                <a:gridCol w="1704906">
                  <a:extLst>
                    <a:ext uri="{9D8B030D-6E8A-4147-A177-3AD203B41FA5}">
                      <a16:colId xmlns:a16="http://schemas.microsoft.com/office/drawing/2014/main" val="4037318490"/>
                    </a:ext>
                  </a:extLst>
                </a:gridCol>
                <a:gridCol w="1753917">
                  <a:extLst>
                    <a:ext uri="{9D8B030D-6E8A-4147-A177-3AD203B41FA5}">
                      <a16:colId xmlns:a16="http://schemas.microsoft.com/office/drawing/2014/main" val="1107709823"/>
                    </a:ext>
                  </a:extLst>
                </a:gridCol>
                <a:gridCol w="1899911">
                  <a:extLst>
                    <a:ext uri="{9D8B030D-6E8A-4147-A177-3AD203B41FA5}">
                      <a16:colId xmlns:a16="http://schemas.microsoft.com/office/drawing/2014/main" val="3709603477"/>
                    </a:ext>
                  </a:extLst>
                </a:gridCol>
                <a:gridCol w="1865783">
                  <a:extLst>
                    <a:ext uri="{9D8B030D-6E8A-4147-A177-3AD203B41FA5}">
                      <a16:colId xmlns:a16="http://schemas.microsoft.com/office/drawing/2014/main" val="4032866572"/>
                    </a:ext>
                  </a:extLst>
                </a:gridCol>
              </a:tblGrid>
              <a:tr h="621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76780"/>
                  </a:ext>
                </a:extLst>
              </a:tr>
              <a:tr h="23351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DELTOIDE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ANTERIORE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ACROMION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TUBEROSITÀ DELTOIDEA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OMERO</a:t>
                      </a:r>
                      <a:endParaRPr kumimoji="0" lang="sl-SI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(muscolo intero)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INTRA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</a:t>
                      </a: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acromiale)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 ed ESTENSIONE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spinosa)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836738"/>
                  </a:ext>
                </a:extLst>
              </a:tr>
              <a:tr h="11977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SOTTOSCAPOLARE (SCAPOLA ANTERIORE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TUBERCOLO (TUBEROSITA’)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NN. SOTTOSCAPOLARI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C7)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MEDIALE DEL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265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A511FE8A-B74C-47D8-B8D7-F3F510B4AEE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1" y="404664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(2)</a:t>
            </a:r>
          </a:p>
        </p:txBody>
      </p:sp>
      <p:graphicFrame>
        <p:nvGraphicFramePr>
          <p:cNvPr id="204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484888"/>
              </p:ext>
            </p:extLst>
          </p:nvPr>
        </p:nvGraphicFramePr>
        <p:xfrm>
          <a:off x="323528" y="1309212"/>
          <a:ext cx="8593461" cy="4782543"/>
        </p:xfrm>
        <a:graphic>
          <a:graphicData uri="http://schemas.openxmlformats.org/drawingml/2006/table">
            <a:tbl>
              <a:tblPr/>
              <a:tblGrid>
                <a:gridCol w="1373523">
                  <a:extLst>
                    <a:ext uri="{9D8B030D-6E8A-4147-A177-3AD203B41FA5}">
                      <a16:colId xmlns:a16="http://schemas.microsoft.com/office/drawing/2014/main" val="2664111236"/>
                    </a:ext>
                  </a:extLst>
                </a:gridCol>
                <a:gridCol w="1724763">
                  <a:extLst>
                    <a:ext uri="{9D8B030D-6E8A-4147-A177-3AD203B41FA5}">
                      <a16:colId xmlns:a16="http://schemas.microsoft.com/office/drawing/2014/main" val="1629616793"/>
                    </a:ext>
                  </a:extLst>
                </a:gridCol>
                <a:gridCol w="1798814">
                  <a:extLst>
                    <a:ext uri="{9D8B030D-6E8A-4147-A177-3AD203B41FA5}">
                      <a16:colId xmlns:a16="http://schemas.microsoft.com/office/drawing/2014/main" val="2574401889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276449730"/>
                    </a:ext>
                  </a:extLst>
                </a:gridCol>
                <a:gridCol w="1999367">
                  <a:extLst>
                    <a:ext uri="{9D8B030D-6E8A-4147-A177-3AD203B41FA5}">
                      <a16:colId xmlns:a16="http://schemas.microsoft.com/office/drawing/2014/main" val="302506237"/>
                    </a:ext>
                  </a:extLst>
                </a:gridCol>
              </a:tblGrid>
              <a:tr h="63451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06131"/>
                  </a:ext>
                </a:extLst>
              </a:tr>
              <a:tr h="2296664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 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SOPRASPI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NATA)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 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30473"/>
                  </a:ext>
                </a:extLst>
              </a:tr>
              <a:tr h="185136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SOTTOSPINATA</a:t>
                      </a:r>
                      <a:endParaRPr kumimoji="0" lang="sl-SI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(SCAPOLA)</a:t>
                      </a: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262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588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(3)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66175"/>
              </p:ext>
            </p:extLst>
          </p:nvPr>
        </p:nvGraphicFramePr>
        <p:xfrm>
          <a:off x="179512" y="1752600"/>
          <a:ext cx="8762875" cy="3496449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ROTONDO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TUBERCOLO (TUBEROSITA’)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 (C5 - C6)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), ESTENSIONE e ADDUZIONE DELL’OMERO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ROTONDO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 INFERIORE (C6-C7)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MEDIALE, ADDUZIONE ed ESTENSIONE 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0233"/>
              </p:ext>
            </p:extLst>
          </p:nvPr>
        </p:nvGraphicFramePr>
        <p:xfrm>
          <a:off x="179512" y="1752600"/>
          <a:ext cx="8762875" cy="4144923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TRAPEZIO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OCCIPITALE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C2-T12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 (Fibre Superiori)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e ACROMION della SCAPOLA (Fibre Medie ed Inferiori)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(XI paio)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C2 – C3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RETRAZIONE DELLA SPALLA tramite Clavicola 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DORSALE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LOMBO-SACRALE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SPINOSI T6-S5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9a – 12a COSTA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TORACODORSALE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(C6-C8)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RETRAZIONE ED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4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72053"/>
              </p:ext>
            </p:extLst>
          </p:nvPr>
        </p:nvGraphicFramePr>
        <p:xfrm>
          <a:off x="179512" y="1252924"/>
          <a:ext cx="8762875" cy="4935498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PROCESSO SPINOSO C7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SPINOSI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T1 – T4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TRASVERSI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C1 – C4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SOLLEVAMENTO e SPOSTAMENTO MEDIALE della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2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7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0093" y="83671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MUSCOLO GRANDE  PETTORALE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39776"/>
              </p:ext>
            </p:extLst>
          </p:nvPr>
        </p:nvGraphicFramePr>
        <p:xfrm>
          <a:off x="-1588" y="2276872"/>
          <a:ext cx="9145588" cy="165492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72490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4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12967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4511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E17F36E-E666-4D7A-8D2C-917CE24AF464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ANTERIORI DEL BRACCIO</a:t>
            </a:r>
          </a:p>
        </p:txBody>
      </p:sp>
      <p:graphicFrame>
        <p:nvGraphicFramePr>
          <p:cNvPr id="337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84305"/>
              </p:ext>
            </p:extLst>
          </p:nvPr>
        </p:nvGraphicFramePr>
        <p:xfrm>
          <a:off x="152400" y="685801"/>
          <a:ext cx="8713787" cy="6034087"/>
        </p:xfrm>
        <a:graphic>
          <a:graphicData uri="http://schemas.openxmlformats.org/drawingml/2006/table">
            <a:tbl>
              <a:tblPr/>
              <a:tblGrid>
                <a:gridCol w="1496649">
                  <a:extLst>
                    <a:ext uri="{9D8B030D-6E8A-4147-A177-3AD203B41FA5}">
                      <a16:colId xmlns:a16="http://schemas.microsoft.com/office/drawing/2014/main" val="1765301924"/>
                    </a:ext>
                  </a:extLst>
                </a:gridCol>
                <a:gridCol w="2067313">
                  <a:extLst>
                    <a:ext uri="{9D8B030D-6E8A-4147-A177-3AD203B41FA5}">
                      <a16:colId xmlns:a16="http://schemas.microsoft.com/office/drawing/2014/main" val="3655777484"/>
                    </a:ext>
                  </a:extLst>
                </a:gridCol>
                <a:gridCol w="1650466">
                  <a:extLst>
                    <a:ext uri="{9D8B030D-6E8A-4147-A177-3AD203B41FA5}">
                      <a16:colId xmlns:a16="http://schemas.microsoft.com/office/drawing/2014/main" val="2791935237"/>
                    </a:ext>
                  </a:extLst>
                </a:gridCol>
                <a:gridCol w="1673539">
                  <a:extLst>
                    <a:ext uri="{9D8B030D-6E8A-4147-A177-3AD203B41FA5}">
                      <a16:colId xmlns:a16="http://schemas.microsoft.com/office/drawing/2014/main" val="2283551670"/>
                    </a:ext>
                  </a:extLst>
                </a:gridCol>
                <a:gridCol w="1825820">
                  <a:extLst>
                    <a:ext uri="{9D8B030D-6E8A-4147-A177-3AD203B41FA5}">
                      <a16:colId xmlns:a16="http://schemas.microsoft.com/office/drawing/2014/main" val="2712347725"/>
                    </a:ext>
                  </a:extLst>
                </a:gridCol>
              </a:tblGrid>
              <a:tr h="82703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3542"/>
                  </a:ext>
                </a:extLst>
              </a:tr>
              <a:tr h="2626723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SOPRAGLENOIDEA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RADIALE (tendine) e LACERTO FIBROSO che prosegue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distalmente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con LA FASCIA ANTI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DELL’AVAM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SUL BRACCIO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SUPINAZIONE dell’ AVAMBRACCIO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528734"/>
                  </a:ext>
                </a:extLst>
              </a:tr>
              <a:tr h="125420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DIAFISI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– C7)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ADDUZIONE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758561"/>
                  </a:ext>
                </a:extLst>
              </a:tr>
              <a:tr h="1326125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FACCE ANTEROMEDIALE E ANTEROLATERALE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Contributo del N. Radiale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AVAMBRACCIO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69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1EFFD693-390A-4745-9A31-F0D0E70AF68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11/21/23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POSTERIORI DEL BRACCIO</a:t>
            </a:r>
          </a:p>
        </p:txBody>
      </p:sp>
      <p:graphicFrame>
        <p:nvGraphicFramePr>
          <p:cNvPr id="368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56667"/>
              </p:ext>
            </p:extLst>
          </p:nvPr>
        </p:nvGraphicFramePr>
        <p:xfrm>
          <a:off x="323528" y="533401"/>
          <a:ext cx="8640960" cy="5939531"/>
        </p:xfrm>
        <a:graphic>
          <a:graphicData uri="http://schemas.openxmlformats.org/drawingml/2006/table">
            <a:tbl>
              <a:tblPr/>
              <a:tblGrid>
                <a:gridCol w="1483407">
                  <a:extLst>
                    <a:ext uri="{9D8B030D-6E8A-4147-A177-3AD203B41FA5}">
                      <a16:colId xmlns:a16="http://schemas.microsoft.com/office/drawing/2014/main" val="394594854"/>
                    </a:ext>
                  </a:extLst>
                </a:gridCol>
                <a:gridCol w="2189001">
                  <a:extLst>
                    <a:ext uri="{9D8B030D-6E8A-4147-A177-3AD203B41FA5}">
                      <a16:colId xmlns:a16="http://schemas.microsoft.com/office/drawing/2014/main" val="2686869504"/>
                    </a:ext>
                  </a:extLst>
                </a:gridCol>
                <a:gridCol w="1497769">
                  <a:extLst>
                    <a:ext uri="{9D8B030D-6E8A-4147-A177-3AD203B41FA5}">
                      <a16:colId xmlns:a16="http://schemas.microsoft.com/office/drawing/2014/main" val="3064098710"/>
                    </a:ext>
                  </a:extLst>
                </a:gridCol>
                <a:gridCol w="1660396">
                  <a:extLst>
                    <a:ext uri="{9D8B030D-6E8A-4147-A177-3AD203B41FA5}">
                      <a16:colId xmlns:a16="http://schemas.microsoft.com/office/drawing/2014/main" val="378054885"/>
                    </a:ext>
                  </a:extLst>
                </a:gridCol>
                <a:gridCol w="1810387">
                  <a:extLst>
                    <a:ext uri="{9D8B030D-6E8A-4147-A177-3AD203B41FA5}">
                      <a16:colId xmlns:a16="http://schemas.microsoft.com/office/drawing/2014/main" val="317639692"/>
                    </a:ext>
                  </a:extLst>
                </a:gridCol>
              </a:tblGrid>
              <a:tr h="547598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769140"/>
                  </a:ext>
                </a:extLst>
              </a:tr>
              <a:tr h="3854841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SOTTOGLENOIDEA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LATERALE: FACCIA POSTERIORE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MEDIALE: FACCIA POSTERIORE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DELL’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DELL’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 dell’  OMERO (capo lungo)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91881"/>
                  </a:ext>
                </a:extLst>
              </a:tr>
              <a:tr h="1517496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ANCONEO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e DIAFISI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STABILIZZAZIONE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GOMITO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57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11/21/23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Radiale ed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Retinacolo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dei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MM.Flessori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Leg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. TRASVERSO del CARPO)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8072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3898" y="82025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637587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PRIMO STRATO,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PRONATORE ROTONDO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RADIALE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PALMARE LUNGO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ULNARE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SECONDO PIANO, INTERMEDIO: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FLESSORE SUPERFICIALE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egnaposto contenuto 3" descr="0113.gif">
            <a:extLst>
              <a:ext uri="{FF2B5EF4-FFF2-40B4-BE49-F238E27FC236}">
                <a16:creationId xmlns:a16="http://schemas.microsoft.com/office/drawing/2014/main" id="{0F070A24-C013-3354-ADB7-CA603342CB5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697" r="4878" b="2971"/>
          <a:stretch/>
        </p:blipFill>
        <p:spPr>
          <a:xfrm>
            <a:off x="2466020" y="0"/>
            <a:ext cx="4211960" cy="684443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2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768006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3538"/>
            <a:ext cx="8637588" cy="10080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TERZO STRATO,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PROFONDO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FLESSORE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LUNGO DEL POLLICE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   PRONATORE QUADRATO</a:t>
            </a:r>
          </a:p>
          <a:p>
            <a:pPr marL="341313"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egnaposto contenuto 3" descr="0114.gif">
            <a:extLst>
              <a:ext uri="{FF2B5EF4-FFF2-40B4-BE49-F238E27FC236}">
                <a16:creationId xmlns:a16="http://schemas.microsoft.com/office/drawing/2014/main" id="{284465BB-C472-20F7-6D8D-E64757474BB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3613" r="2908"/>
          <a:stretch/>
        </p:blipFill>
        <p:spPr>
          <a:xfrm>
            <a:off x="2555776" y="0"/>
            <a:ext cx="3707904" cy="686494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2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46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202491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3" descr="0117.gif">
            <a:extLst>
              <a:ext uri="{FF2B5EF4-FFF2-40B4-BE49-F238E27FC236}">
                <a16:creationId xmlns:a16="http://schemas.microsoft.com/office/drawing/2014/main" id="{2E02FF38-737E-ED7C-F65C-F0E12CF94C4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497" r="2145" b="7065"/>
          <a:stretch/>
        </p:blipFill>
        <p:spPr>
          <a:xfrm>
            <a:off x="1403648" y="0"/>
            <a:ext cx="6336704" cy="6885309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8928992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C90059-1C92-BE49-84BF-628F28EAAE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03213"/>
            <a:ext cx="8637588" cy="550862"/>
          </a:xfrm>
          <a:prstGeom prst="rect">
            <a:avLst/>
          </a:prstGeom>
        </p:spPr>
        <p:txBody>
          <a:bodyPr anchor="b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b="1" kern="0" dirty="0">
                <a:solidFill>
                  <a:sysClr val="windowText" lastClr="000000"/>
                </a:solidFill>
                <a:latin typeface="Copperplate" panose="02000504000000020004" pitchFamily="2" charset="77"/>
              </a:rPr>
              <a:t>MM. LATERALI DELL’ AVAMBRACCIO</a:t>
            </a:r>
          </a:p>
        </p:txBody>
      </p:sp>
    </p:spTree>
    <p:extLst>
      <p:ext uri="{BB962C8B-B14F-4D97-AF65-F5344CB8AC3E}">
        <p14:creationId xmlns:p14="http://schemas.microsoft.com/office/powerpoint/2010/main" val="53175008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23" y="-387424"/>
            <a:ext cx="9144000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POSTERIORI DELL’ AVAMBRACCIO</a:t>
            </a:r>
            <a:b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DISPOSIZIONE IN PIANI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85764"/>
            <a:ext cx="9144000" cy="54102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SUPERFICIALE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- M. ESTENSORE RADIALE BREVE DEL CARPO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DELLE DITA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 MIGNOLO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ULNARE DEL CARPO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PROFONDO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BREVE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PROPRIO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ABDUTTORE LUNGO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SUPINATORE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3" descr="0118.gif">
            <a:extLst>
              <a:ext uri="{FF2B5EF4-FFF2-40B4-BE49-F238E27FC236}">
                <a16:creationId xmlns:a16="http://schemas.microsoft.com/office/drawing/2014/main" id="{0182E056-E66C-2779-F62F-A75F9F55ECC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2901" b="7829"/>
          <a:stretch/>
        </p:blipFill>
        <p:spPr>
          <a:xfrm>
            <a:off x="1115616" y="-14401"/>
            <a:ext cx="6840760" cy="684623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41" y="116798"/>
            <a:ext cx="8928992" cy="63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BBA383-F2A3-664D-9AEC-1D0358AD118A}"/>
              </a:ext>
            </a:extLst>
          </p:cNvPr>
          <p:cNvSpPr/>
          <p:nvPr/>
        </p:nvSpPr>
        <p:spPr>
          <a:xfrm>
            <a:off x="179511" y="764704"/>
            <a:ext cx="8928421" cy="1008112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DBF32F-AE36-0A42-B018-C71657841F20}"/>
              </a:ext>
            </a:extLst>
          </p:cNvPr>
          <p:cNvSpPr/>
          <p:nvPr/>
        </p:nvSpPr>
        <p:spPr>
          <a:xfrm>
            <a:off x="178941" y="1772816"/>
            <a:ext cx="6481291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96686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78942"/>
            <a:ext cx="8928992" cy="42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28.png">
            <a:extLst>
              <a:ext uri="{FF2B5EF4-FFF2-40B4-BE49-F238E27FC236}">
                <a16:creationId xmlns:a16="http://schemas.microsoft.com/office/drawing/2014/main" id="{31396E86-BE1E-DB45-BEC0-330E75538369}"/>
              </a:ext>
            </a:extLst>
          </p:cNvPr>
          <p:cNvPicPr/>
          <p:nvPr/>
        </p:nvPicPr>
        <p:blipFill rotWithShape="1">
          <a:blip r:embed="rId3"/>
          <a:srcRect t="71232"/>
          <a:stretch/>
        </p:blipFill>
        <p:spPr>
          <a:xfrm>
            <a:off x="107504" y="3933056"/>
            <a:ext cx="8928992" cy="1832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095022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D455134-9BDE-1E41-93C4-699F615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I DISPOSITIVI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OSTEO-ARTRO-MUSCOLARI DELLA MANO SARANNO ESAMINATI IN SPECIFICI ARGOMENTI APPLICATIVI</a:t>
            </a:r>
          </a:p>
        </p:txBody>
      </p:sp>
    </p:spTree>
    <p:extLst>
      <p:ext uri="{BB962C8B-B14F-4D97-AF65-F5344CB8AC3E}">
        <p14:creationId xmlns:p14="http://schemas.microsoft.com/office/powerpoint/2010/main" val="255177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507412" cy="5068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CORACO-CLAVICOLARE: ARTRODIA 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LEGAMENTI CONOIDE e TRAPEZOIDE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con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LEGAMENTO ACROMIO-CLAVICOLARE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(con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omonimo LEGAMENTO)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13119</TotalTime>
  <Words>2267</Words>
  <Application>Microsoft Macintosh PowerPoint</Application>
  <PresentationFormat>Presentazione su schermo (4:3)</PresentationFormat>
  <Paragraphs>517</Paragraphs>
  <Slides>71</Slides>
  <Notes>41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71</vt:i4>
      </vt:variant>
    </vt:vector>
  </HeadingPairs>
  <TitlesOfParts>
    <vt:vector size="88" baseType="lpstr">
      <vt:lpstr>Arial</vt:lpstr>
      <vt:lpstr>Arial Black</vt:lpstr>
      <vt:lpstr>Calibri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Helvetica Neue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ARTICOLAZIONI  CORACO-CLAVICOLARE e  ACROMIO-CLAVICOLARE</vt:lpstr>
      <vt:lpstr>Presentazione standard di PowerPoint</vt:lpstr>
      <vt:lpstr>ARTICOLAZIONE STERNO-CLAVICOLARE</vt:lpstr>
      <vt:lpstr>Presentazione standard di PowerPoint</vt:lpstr>
      <vt:lpstr>Presentazione standard di PowerPoint</vt:lpstr>
      <vt:lpstr>Presentazione standard di PowerPoint</vt:lpstr>
      <vt:lpstr>ARTICOLAZIONE SCAPOLO (GLENO-OMERALE)</vt:lpstr>
      <vt:lpstr>ARTICOLAZIONE SCAPOLO-OMERALE:  CAPI ARTICOLARI</vt:lpstr>
      <vt:lpstr>Presentazione standard di PowerPoint</vt:lpstr>
      <vt:lpstr>Presentazione standard di PowerPoint</vt:lpstr>
      <vt:lpstr>MUSCOLI ARTO SUPERIORE</vt:lpstr>
      <vt:lpstr>MUSCOLI CHE AGISCONO SUL COMPLESSO ARTICOLARE DELLA SPALLA</vt:lpstr>
      <vt:lpstr>Presentazione standard di PowerPoint</vt:lpstr>
      <vt:lpstr>MUSCOLI DELLA SPALLA (1)</vt:lpstr>
      <vt:lpstr>MM. SOPRA- e SOTTOSPINATO GRANDE e PICCOLO ROTONDO</vt:lpstr>
      <vt:lpstr>MUSCOLI DELLA SPALLA (2)</vt:lpstr>
      <vt:lpstr>MUSCOLI DELLA SPALLA (3)</vt:lpstr>
      <vt:lpstr>MUSCOLI SPINOAPPENDICOLARI Strato Superficiale</vt:lpstr>
      <vt:lpstr>MUSCOLI SPINOAPPENDICOLARI Strato Profondo</vt:lpstr>
      <vt:lpstr> MUSCOLO GRANDE  PETTORALE</vt:lpstr>
      <vt:lpstr>Presentazione standard di PowerPoint</vt:lpstr>
      <vt:lpstr>Presentazione standard di PowerPoint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M. BICIPITE BRACHIALE</vt:lpstr>
      <vt:lpstr>MM. CORACOBRACHIALE e BRACHIALE</vt:lpstr>
      <vt:lpstr>MUSCOLI ANTERIORI DEL BRACCIO</vt:lpstr>
      <vt:lpstr>M. TRICIPITE BRACHIALE e ANCONEO</vt:lpstr>
      <vt:lpstr>MUSCOLI POSTERIORI DEL BRACCIO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MUSCOLI ANTERIORI DELL’ AVAMBRACCIO DISPOSIZIONE IN PIANI (1)</vt:lpstr>
      <vt:lpstr>Presentazione standard di PowerPoint</vt:lpstr>
      <vt:lpstr>Presentazione standard di PowerPoint</vt:lpstr>
      <vt:lpstr>MUSCOLI  ANTERIORI DELL’ AVAMBRACCIO DISPOSIZIONE IN PIANI (2)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POSTERIORI DELL’ AVAMBRACCIO DISPOSIZIONE IN PIANI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DISPOSITIVI  OSTEO-ARTRO-MUSCOLARI DELLA MANO SARANNO ESAMINATI IN SPECIFICI ARGOMENTI APPLICATIVI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357</cp:revision>
  <cp:lastPrinted>1601-01-01T00:00:00Z</cp:lastPrinted>
  <dcterms:created xsi:type="dcterms:W3CDTF">2000-11-22T09:35:33Z</dcterms:created>
  <dcterms:modified xsi:type="dcterms:W3CDTF">2023-11-21T16:37:48Z</dcterms:modified>
</cp:coreProperties>
</file>