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66" r:id="rId3"/>
    <p:sldId id="273" r:id="rId4"/>
    <p:sldId id="267" r:id="rId5"/>
    <p:sldId id="268" r:id="rId6"/>
    <p:sldId id="305" r:id="rId7"/>
    <p:sldId id="270" r:id="rId8"/>
    <p:sldId id="272" r:id="rId9"/>
    <p:sldId id="271" r:id="rId10"/>
    <p:sldId id="314" r:id="rId11"/>
    <p:sldId id="309" r:id="rId12"/>
    <p:sldId id="258" r:id="rId13"/>
    <p:sldId id="259" r:id="rId14"/>
    <p:sldId id="260" r:id="rId15"/>
    <p:sldId id="317" r:id="rId16"/>
    <p:sldId id="311" r:id="rId17"/>
    <p:sldId id="312" r:id="rId18"/>
    <p:sldId id="313"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AF2AE953-A89F-4EBA-A36C-C44561FE991C}" type="datetimeFigureOut">
              <a:rPr lang="it-IT" smtClean="0"/>
              <a:t>22/11/2023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317F0E-9A10-4FEA-9656-7034A507F98F}" type="slidenum">
              <a:rPr lang="it-IT" smtClean="0"/>
              <a:t>‹N›</a:t>
            </a:fld>
            <a:endParaRPr lang="it-IT"/>
          </a:p>
        </p:txBody>
      </p:sp>
    </p:spTree>
    <p:extLst>
      <p:ext uri="{BB962C8B-B14F-4D97-AF65-F5344CB8AC3E}">
        <p14:creationId xmlns:p14="http://schemas.microsoft.com/office/powerpoint/2010/main" val="2999948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F2AE953-A89F-4EBA-A36C-C44561FE991C}" type="datetimeFigureOut">
              <a:rPr lang="it-IT" smtClean="0"/>
              <a:t>22/11/2023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317F0E-9A10-4FEA-9656-7034A507F98F}" type="slidenum">
              <a:rPr lang="it-IT" smtClean="0"/>
              <a:t>‹N›</a:t>
            </a:fld>
            <a:endParaRPr lang="it-IT"/>
          </a:p>
        </p:txBody>
      </p:sp>
    </p:spTree>
    <p:extLst>
      <p:ext uri="{BB962C8B-B14F-4D97-AF65-F5344CB8AC3E}">
        <p14:creationId xmlns:p14="http://schemas.microsoft.com/office/powerpoint/2010/main" val="2907510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F2AE953-A89F-4EBA-A36C-C44561FE991C}" type="datetimeFigureOut">
              <a:rPr lang="it-IT" smtClean="0"/>
              <a:t>22/11/2023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317F0E-9A10-4FEA-9656-7034A507F98F}" type="slidenum">
              <a:rPr lang="it-IT" smtClean="0"/>
              <a:t>‹N›</a:t>
            </a:fld>
            <a:endParaRPr lang="it-IT"/>
          </a:p>
        </p:txBody>
      </p:sp>
    </p:spTree>
    <p:extLst>
      <p:ext uri="{BB962C8B-B14F-4D97-AF65-F5344CB8AC3E}">
        <p14:creationId xmlns:p14="http://schemas.microsoft.com/office/powerpoint/2010/main" val="426076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F2AE953-A89F-4EBA-A36C-C44561FE991C}" type="datetimeFigureOut">
              <a:rPr lang="it-IT" smtClean="0"/>
              <a:t>22/11/2023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317F0E-9A10-4FEA-9656-7034A507F98F}" type="slidenum">
              <a:rPr lang="it-IT" smtClean="0"/>
              <a:t>‹N›</a:t>
            </a:fld>
            <a:endParaRPr lang="it-IT"/>
          </a:p>
        </p:txBody>
      </p:sp>
    </p:spTree>
    <p:extLst>
      <p:ext uri="{BB962C8B-B14F-4D97-AF65-F5344CB8AC3E}">
        <p14:creationId xmlns:p14="http://schemas.microsoft.com/office/powerpoint/2010/main" val="1659273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AF2AE953-A89F-4EBA-A36C-C44561FE991C}" type="datetimeFigureOut">
              <a:rPr lang="it-IT" smtClean="0"/>
              <a:t>22/11/2023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8317F0E-9A10-4FEA-9656-7034A507F98F}" type="slidenum">
              <a:rPr lang="it-IT" smtClean="0"/>
              <a:t>‹N›</a:t>
            </a:fld>
            <a:endParaRPr lang="it-IT"/>
          </a:p>
        </p:txBody>
      </p:sp>
    </p:spTree>
    <p:extLst>
      <p:ext uri="{BB962C8B-B14F-4D97-AF65-F5344CB8AC3E}">
        <p14:creationId xmlns:p14="http://schemas.microsoft.com/office/powerpoint/2010/main" val="3825395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AF2AE953-A89F-4EBA-A36C-C44561FE991C}" type="datetimeFigureOut">
              <a:rPr lang="it-IT" smtClean="0"/>
              <a:t>22/11/2023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8317F0E-9A10-4FEA-9656-7034A507F98F}" type="slidenum">
              <a:rPr lang="it-IT" smtClean="0"/>
              <a:t>‹N›</a:t>
            </a:fld>
            <a:endParaRPr lang="it-IT"/>
          </a:p>
        </p:txBody>
      </p:sp>
    </p:spTree>
    <p:extLst>
      <p:ext uri="{BB962C8B-B14F-4D97-AF65-F5344CB8AC3E}">
        <p14:creationId xmlns:p14="http://schemas.microsoft.com/office/powerpoint/2010/main" val="1081467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AF2AE953-A89F-4EBA-A36C-C44561FE991C}" type="datetimeFigureOut">
              <a:rPr lang="it-IT" smtClean="0"/>
              <a:t>22/11/2023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8317F0E-9A10-4FEA-9656-7034A507F98F}" type="slidenum">
              <a:rPr lang="it-IT" smtClean="0"/>
              <a:t>‹N›</a:t>
            </a:fld>
            <a:endParaRPr lang="it-IT"/>
          </a:p>
        </p:txBody>
      </p:sp>
    </p:spTree>
    <p:extLst>
      <p:ext uri="{BB962C8B-B14F-4D97-AF65-F5344CB8AC3E}">
        <p14:creationId xmlns:p14="http://schemas.microsoft.com/office/powerpoint/2010/main" val="4188676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AF2AE953-A89F-4EBA-A36C-C44561FE991C}" type="datetimeFigureOut">
              <a:rPr lang="it-IT" smtClean="0"/>
              <a:t>22/11/2023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8317F0E-9A10-4FEA-9656-7034A507F98F}" type="slidenum">
              <a:rPr lang="it-IT" smtClean="0"/>
              <a:t>‹N›</a:t>
            </a:fld>
            <a:endParaRPr lang="it-IT"/>
          </a:p>
        </p:txBody>
      </p:sp>
    </p:spTree>
    <p:extLst>
      <p:ext uri="{BB962C8B-B14F-4D97-AF65-F5344CB8AC3E}">
        <p14:creationId xmlns:p14="http://schemas.microsoft.com/office/powerpoint/2010/main" val="28103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F2AE953-A89F-4EBA-A36C-C44561FE991C}" type="datetimeFigureOut">
              <a:rPr lang="it-IT" smtClean="0"/>
              <a:t>22/11/2023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8317F0E-9A10-4FEA-9656-7034A507F98F}" type="slidenum">
              <a:rPr lang="it-IT" smtClean="0"/>
              <a:t>‹N›</a:t>
            </a:fld>
            <a:endParaRPr lang="it-IT"/>
          </a:p>
        </p:txBody>
      </p:sp>
    </p:spTree>
    <p:extLst>
      <p:ext uri="{BB962C8B-B14F-4D97-AF65-F5344CB8AC3E}">
        <p14:creationId xmlns:p14="http://schemas.microsoft.com/office/powerpoint/2010/main" val="3563272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AF2AE953-A89F-4EBA-A36C-C44561FE991C}" type="datetimeFigureOut">
              <a:rPr lang="it-IT" smtClean="0"/>
              <a:t>22/11/2023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8317F0E-9A10-4FEA-9656-7034A507F98F}" type="slidenum">
              <a:rPr lang="it-IT" smtClean="0"/>
              <a:t>‹N›</a:t>
            </a:fld>
            <a:endParaRPr lang="it-IT"/>
          </a:p>
        </p:txBody>
      </p:sp>
    </p:spTree>
    <p:extLst>
      <p:ext uri="{BB962C8B-B14F-4D97-AF65-F5344CB8AC3E}">
        <p14:creationId xmlns:p14="http://schemas.microsoft.com/office/powerpoint/2010/main" val="305064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AF2AE953-A89F-4EBA-A36C-C44561FE991C}" type="datetimeFigureOut">
              <a:rPr lang="it-IT" smtClean="0"/>
              <a:t>22/11/2023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8317F0E-9A10-4FEA-9656-7034A507F98F}" type="slidenum">
              <a:rPr lang="it-IT" smtClean="0"/>
              <a:t>‹N›</a:t>
            </a:fld>
            <a:endParaRPr lang="it-IT"/>
          </a:p>
        </p:txBody>
      </p:sp>
    </p:spTree>
    <p:extLst>
      <p:ext uri="{BB962C8B-B14F-4D97-AF65-F5344CB8AC3E}">
        <p14:creationId xmlns:p14="http://schemas.microsoft.com/office/powerpoint/2010/main" val="1380843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AE953-A89F-4EBA-A36C-C44561FE991C}" type="datetimeFigureOut">
              <a:rPr lang="it-IT" smtClean="0"/>
              <a:t>22/11/2023</a:t>
            </a:fld>
            <a:endParaRPr lang="it-IT"/>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17F0E-9A10-4FEA-9656-7034A507F98F}" type="slidenum">
              <a:rPr lang="it-IT" smtClean="0"/>
              <a:t>‹N›</a:t>
            </a:fld>
            <a:endParaRPr lang="it-IT"/>
          </a:p>
        </p:txBody>
      </p:sp>
    </p:spTree>
    <p:extLst>
      <p:ext uri="{BB962C8B-B14F-4D97-AF65-F5344CB8AC3E}">
        <p14:creationId xmlns:p14="http://schemas.microsoft.com/office/powerpoint/2010/main" val="25456913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96954" y="620689"/>
            <a:ext cx="10528184" cy="5505475"/>
          </a:xfrm>
        </p:spPr>
        <p:txBody>
          <a:bodyPr>
            <a:normAutofit/>
          </a:bodyPr>
          <a:lstStyle/>
          <a:p>
            <a:pPr algn="just"/>
            <a:r>
              <a:rPr lang="it-IT" sz="2800" dirty="0"/>
              <a:t>Fra il 1947 e il 1948 i partiti comunisti prendono il potere in tutti i paesi dell’Europa orientale, approvando costituzioni sul modello di quella sovietica del 1936</a:t>
            </a:r>
          </a:p>
          <a:p>
            <a:pPr algn="just"/>
            <a:r>
              <a:rPr lang="it-IT" sz="2800" dirty="0"/>
              <a:t>In Ungheria e Cecoslovacchia, dove i partiti comunisti non riescono ad imporsi ai partiti non comunisti per via elettorale, nel 1948 si procede ad una presa del potere con la forza</a:t>
            </a:r>
          </a:p>
          <a:p>
            <a:pPr algn="just"/>
            <a:r>
              <a:rPr lang="it-IT" sz="2800" dirty="0"/>
              <a:t>I comunisti attaccano e sciolgono le </a:t>
            </a:r>
            <a:r>
              <a:rPr lang="it-IT" sz="2800"/>
              <a:t>Chiese uniate, </a:t>
            </a:r>
            <a:r>
              <a:rPr lang="it-IT" sz="2800" dirty="0"/>
              <a:t>sia nell’Ucraina sovietica che in Cecoslovacchia e in Romania, in quanto accusate di essere uno strumento dell’Occidente</a:t>
            </a:r>
          </a:p>
        </p:txBody>
      </p:sp>
    </p:spTree>
    <p:extLst>
      <p:ext uri="{BB962C8B-B14F-4D97-AF65-F5344CB8AC3E}">
        <p14:creationId xmlns:p14="http://schemas.microsoft.com/office/powerpoint/2010/main" val="3756788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2D0B8F7-D94E-7D65-E417-7071CC8AD6D5}"/>
              </a:ext>
            </a:extLst>
          </p:cNvPr>
          <p:cNvSpPr>
            <a:spLocks noGrp="1"/>
          </p:cNvSpPr>
          <p:nvPr>
            <p:ph idx="1"/>
          </p:nvPr>
        </p:nvSpPr>
        <p:spPr>
          <a:xfrm>
            <a:off x="609600" y="872455"/>
            <a:ext cx="10972800" cy="5253709"/>
          </a:xfrm>
        </p:spPr>
        <p:txBody>
          <a:bodyPr>
            <a:normAutofit lnSpcReduction="10000"/>
          </a:bodyPr>
          <a:lstStyle/>
          <a:p>
            <a:pPr algn="just"/>
            <a:r>
              <a:rPr lang="it-IT" dirty="0"/>
              <a:t>Nazionalizzazione delle attività produttive</a:t>
            </a:r>
          </a:p>
          <a:p>
            <a:pPr algn="just"/>
            <a:r>
              <a:rPr lang="it-IT" dirty="0"/>
              <a:t>Piani quinquennali: collettivizzazione agricola e industrializzazione accelerata sul modello sovietico (industria pesante)</a:t>
            </a:r>
          </a:p>
          <a:p>
            <a:pPr algn="just"/>
            <a:r>
              <a:rPr lang="it-IT" dirty="0"/>
              <a:t>Coordinamento delle economie socialiste tramite il </a:t>
            </a:r>
            <a:r>
              <a:rPr lang="it-IT" dirty="0" err="1"/>
              <a:t>Comecon</a:t>
            </a:r>
            <a:r>
              <a:rPr lang="it-IT" dirty="0"/>
              <a:t> (1949), inizialmente con scarso successo, con migliori risultati negli anni Sessanta</a:t>
            </a:r>
          </a:p>
          <a:p>
            <a:pPr algn="just"/>
            <a:r>
              <a:rPr lang="it-IT" dirty="0"/>
              <a:t>I rapporti economici sono sbilanciati a favore dell’Urss</a:t>
            </a:r>
          </a:p>
          <a:p>
            <a:pPr algn="just"/>
            <a:r>
              <a:rPr lang="it-IT" dirty="0"/>
              <a:t>Crisi economica dei primi anni Cinquanta</a:t>
            </a:r>
          </a:p>
          <a:p>
            <a:pPr algn="just"/>
            <a:r>
              <a:rPr lang="it-IT" dirty="0"/>
              <a:t>Antisemitismo come «antisionismo»</a:t>
            </a:r>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1026048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1453" y="511727"/>
            <a:ext cx="10595296" cy="494951"/>
          </a:xfrm>
        </p:spPr>
        <p:txBody>
          <a:bodyPr>
            <a:noAutofit/>
          </a:bodyPr>
          <a:lstStyle/>
          <a:p>
            <a:pPr algn="just"/>
            <a:r>
              <a:rPr lang="it-IT" sz="3200" dirty="0"/>
              <a:t>La destalinizzazione</a:t>
            </a:r>
          </a:p>
        </p:txBody>
      </p:sp>
      <p:sp>
        <p:nvSpPr>
          <p:cNvPr id="3" name="Segnaposto contenuto 2"/>
          <p:cNvSpPr>
            <a:spLocks noGrp="1"/>
          </p:cNvSpPr>
          <p:nvPr>
            <p:ph idx="1"/>
          </p:nvPr>
        </p:nvSpPr>
        <p:spPr>
          <a:xfrm>
            <a:off x="796953" y="1283516"/>
            <a:ext cx="10595295" cy="4881788"/>
          </a:xfrm>
        </p:spPr>
        <p:txBody>
          <a:bodyPr>
            <a:normAutofit/>
          </a:bodyPr>
          <a:lstStyle/>
          <a:p>
            <a:pPr algn="just"/>
            <a:r>
              <a:rPr lang="it-IT" sz="2800" dirty="0"/>
              <a:t>La morte di Stalin (marzo 1953) implica radicali mutamenti in Urss e nei paesi dell’Europa orientale</a:t>
            </a:r>
          </a:p>
          <a:p>
            <a:pPr algn="just"/>
            <a:r>
              <a:rPr lang="it-IT" sz="2800" dirty="0"/>
              <a:t>L’operato di Stalin fu criticato dai dirigenti sovietici, fra cui emergeva il segretario del </a:t>
            </a:r>
            <a:r>
              <a:rPr lang="it-IT" sz="2800" dirty="0" err="1"/>
              <a:t>Pcus</a:t>
            </a:r>
            <a:r>
              <a:rPr lang="it-IT" sz="2800" dirty="0"/>
              <a:t> Nikita </a:t>
            </a:r>
            <a:r>
              <a:rPr lang="it-IT" sz="2800" dirty="0" err="1"/>
              <a:t>Chruščëv</a:t>
            </a:r>
            <a:endParaRPr lang="it-IT" sz="2800" dirty="0"/>
          </a:p>
          <a:p>
            <a:pPr algn="just"/>
            <a:r>
              <a:rPr lang="it-IT" sz="2800" dirty="0"/>
              <a:t>Inizia una destabilizzazione politico-sociale dei «paesi satelliti»: manifestazioni operaie a Berlino Est (giugno 1953)</a:t>
            </a:r>
          </a:p>
          <a:p>
            <a:pPr algn="just"/>
            <a:r>
              <a:rPr lang="it-IT" sz="2800" dirty="0"/>
              <a:t>In Romania, si coglie l’occasione per liberarsi del gruppo dei «moscoviti», Ana </a:t>
            </a:r>
            <a:r>
              <a:rPr lang="it-IT" sz="2800" dirty="0" err="1"/>
              <a:t>Pauker</a:t>
            </a:r>
            <a:r>
              <a:rPr lang="it-IT" sz="2800" dirty="0"/>
              <a:t>, Vasile Luca e </a:t>
            </a:r>
            <a:r>
              <a:rPr lang="it-IT" sz="2800" dirty="0" err="1"/>
              <a:t>Teohari</a:t>
            </a:r>
            <a:r>
              <a:rPr lang="it-IT" sz="2800" dirty="0"/>
              <a:t> </a:t>
            </a:r>
            <a:r>
              <a:rPr lang="it-IT" sz="2800" dirty="0" err="1"/>
              <a:t>Georgescu</a:t>
            </a:r>
            <a:r>
              <a:rPr lang="it-IT" sz="2800" dirty="0"/>
              <a:t> e per «nazionalizzare» il partito</a:t>
            </a:r>
          </a:p>
        </p:txBody>
      </p:sp>
    </p:spTree>
    <p:extLst>
      <p:ext uri="{BB962C8B-B14F-4D97-AF65-F5344CB8AC3E}">
        <p14:creationId xmlns:p14="http://schemas.microsoft.com/office/powerpoint/2010/main" val="3798660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88565" y="692697"/>
            <a:ext cx="10687574" cy="5433467"/>
          </a:xfrm>
        </p:spPr>
        <p:txBody>
          <a:bodyPr>
            <a:normAutofit/>
          </a:bodyPr>
          <a:lstStyle/>
          <a:p>
            <a:pPr algn="just"/>
            <a:r>
              <a:rPr lang="it-IT" dirty="0"/>
              <a:t>Nell’ottobre 1954 si risolve la questione di Trieste con il memorandum di Londra, per cui la zona A passava all’Italia e la zona B alla Jugoslavia</a:t>
            </a:r>
          </a:p>
          <a:p>
            <a:pPr algn="just"/>
            <a:r>
              <a:rPr lang="it-IT" dirty="0"/>
              <a:t>Nel 1955 riappacificazione fra Urss e Jugoslavia</a:t>
            </a:r>
          </a:p>
          <a:p>
            <a:pPr algn="just"/>
            <a:r>
              <a:rPr lang="it-IT" dirty="0"/>
              <a:t>La Jugoslavia diventa, insieme all’India e all’Egitto, uno dei protagonisti del movimento dei paesi «non allineati»</a:t>
            </a:r>
          </a:p>
          <a:p>
            <a:pPr algn="just"/>
            <a:r>
              <a:rPr lang="it-IT" dirty="0"/>
              <a:t>Nel 1955, in risposta all’ingresso della Germania Ovest nella Nato, si forma il Patto di Varsavia (Urss e regimi comunisti dell’Europa orientale, tranne la Jugoslavia)</a:t>
            </a:r>
          </a:p>
          <a:p>
            <a:pPr marL="0" indent="0">
              <a:buNone/>
            </a:pPr>
            <a:endParaRPr lang="it-IT" dirty="0"/>
          </a:p>
        </p:txBody>
      </p:sp>
    </p:spTree>
    <p:extLst>
      <p:ext uri="{BB962C8B-B14F-4D97-AF65-F5344CB8AC3E}">
        <p14:creationId xmlns:p14="http://schemas.microsoft.com/office/powerpoint/2010/main" val="4045043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706090"/>
          </a:xfrm>
        </p:spPr>
        <p:txBody>
          <a:bodyPr>
            <a:normAutofit/>
          </a:bodyPr>
          <a:lstStyle/>
          <a:p>
            <a:r>
              <a:rPr lang="it-IT" sz="3200" dirty="0"/>
              <a:t>Nato e Patto di Varsavia</a:t>
            </a: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35660" y="1518407"/>
            <a:ext cx="6120680" cy="4303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6889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22121" y="645952"/>
            <a:ext cx="10494628" cy="5480212"/>
          </a:xfrm>
        </p:spPr>
        <p:txBody>
          <a:bodyPr>
            <a:normAutofit fontScale="92500" lnSpcReduction="20000"/>
          </a:bodyPr>
          <a:lstStyle/>
          <a:p>
            <a:pPr algn="just"/>
            <a:r>
              <a:rPr lang="it-IT" sz="3000" dirty="0"/>
              <a:t>Al XX Congresso del Pcus (febbraio 1956) </a:t>
            </a:r>
            <a:r>
              <a:rPr lang="it-IT" sz="3000" dirty="0" err="1"/>
              <a:t>Chruščëv</a:t>
            </a:r>
            <a:r>
              <a:rPr lang="it-IT" sz="3000" dirty="0"/>
              <a:t> denuncia i crimini dello stalinismo, apre alla «coesistenza pacifica» fra i blocchi e alle «vie nazionali al socialismo»</a:t>
            </a:r>
          </a:p>
          <a:p>
            <a:pPr algn="just"/>
            <a:r>
              <a:rPr lang="it-IT" sz="3000" dirty="0"/>
              <a:t>Viene sciolto il </a:t>
            </a:r>
            <a:r>
              <a:rPr lang="it-IT" sz="3000" dirty="0" err="1"/>
              <a:t>Cominform</a:t>
            </a:r>
            <a:endParaRPr lang="it-IT" sz="3000" dirty="0"/>
          </a:p>
          <a:p>
            <a:pPr algn="just"/>
            <a:r>
              <a:rPr lang="it-IT" sz="3000" dirty="0"/>
              <a:t>In Polonia manifestazioni operaie (</a:t>
            </a:r>
            <a:r>
              <a:rPr lang="it-IT" sz="3000" dirty="0" err="1"/>
              <a:t>Poznań</a:t>
            </a:r>
            <a:r>
              <a:rPr lang="it-IT" sz="3000" dirty="0"/>
              <a:t>, giugno), contadine e studentesche per migliori condizioni di vita e per una liberalizzazione (ottobre): nomina di </a:t>
            </a:r>
            <a:r>
              <a:rPr lang="it-IT" sz="3000" dirty="0" err="1"/>
              <a:t>Gomułka</a:t>
            </a:r>
            <a:r>
              <a:rPr lang="it-IT" sz="3000" dirty="0"/>
              <a:t> a segretario del </a:t>
            </a:r>
            <a:r>
              <a:rPr lang="it-IT" sz="3000" dirty="0" err="1"/>
              <a:t>Poup</a:t>
            </a:r>
            <a:r>
              <a:rPr lang="it-IT" sz="3000" dirty="0"/>
              <a:t> e allentamento del sistema autoritario</a:t>
            </a:r>
          </a:p>
          <a:p>
            <a:pPr algn="just"/>
            <a:r>
              <a:rPr lang="it-IT" sz="3000" dirty="0"/>
              <a:t>Sulla spinta dei fatti polacchi, nell’ottobre del 1956 ci sono manifestazioni in Ungheria: alla fine del mese combattimenti nelle strade di Budapest, con rivoltosi ungheresi antisovietici contrastati dai reparti di sicurezza ungheresi e dalle truppe sovietiche</a:t>
            </a:r>
          </a:p>
          <a:p>
            <a:pPr algn="just"/>
            <a:r>
              <a:rPr lang="it-IT" sz="3000" dirty="0"/>
              <a:t>Il comunista riformista </a:t>
            </a:r>
            <a:r>
              <a:rPr lang="it-IT" sz="3000" dirty="0" err="1"/>
              <a:t>Imre</a:t>
            </a:r>
            <a:r>
              <a:rPr lang="it-IT" sz="3000" dirty="0"/>
              <a:t> </a:t>
            </a:r>
            <a:r>
              <a:rPr lang="it-IT" sz="3000" dirty="0" err="1"/>
              <a:t>Nagy</a:t>
            </a:r>
            <a:r>
              <a:rPr lang="it-IT" sz="3000" dirty="0"/>
              <a:t> diventa capo del governo ungherese</a:t>
            </a:r>
          </a:p>
          <a:p>
            <a:endParaRPr lang="it-IT" dirty="0"/>
          </a:p>
          <a:p>
            <a:endParaRPr lang="it-IT" dirty="0"/>
          </a:p>
        </p:txBody>
      </p:sp>
    </p:spTree>
    <p:extLst>
      <p:ext uri="{BB962C8B-B14F-4D97-AF65-F5344CB8AC3E}">
        <p14:creationId xmlns:p14="http://schemas.microsoft.com/office/powerpoint/2010/main" val="1875594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05343" y="796954"/>
            <a:ext cx="10469461" cy="5329210"/>
          </a:xfrm>
        </p:spPr>
        <p:txBody>
          <a:bodyPr/>
          <a:lstStyle/>
          <a:p>
            <a:pPr algn="just"/>
            <a:r>
              <a:rPr lang="it-IT" sz="2800" dirty="0"/>
              <a:t>Programma di </a:t>
            </a:r>
            <a:r>
              <a:rPr lang="it-IT" sz="2800" dirty="0" err="1"/>
              <a:t>Nagy</a:t>
            </a:r>
            <a:r>
              <a:rPr lang="it-IT" sz="2800" dirty="0"/>
              <a:t>: restaurazione del sistema multipartitico e ritiro delle truppe sovietiche da Budapest</a:t>
            </a:r>
          </a:p>
          <a:p>
            <a:pPr algn="just"/>
            <a:r>
              <a:rPr lang="it-IT" sz="2800" dirty="0"/>
              <a:t>Dopo un iniziale appoggio, i sovietici lo sconfessano, per timore di un «effetto domino» negli altri paesi socialisti</a:t>
            </a:r>
          </a:p>
          <a:p>
            <a:pPr algn="just"/>
            <a:r>
              <a:rPr lang="it-IT" sz="2800" dirty="0"/>
              <a:t>In risposta, </a:t>
            </a:r>
            <a:r>
              <a:rPr lang="it-IT" sz="2800" dirty="0" err="1"/>
              <a:t>Nagy</a:t>
            </a:r>
            <a:r>
              <a:rPr lang="it-IT" sz="2800" dirty="0"/>
              <a:t> annuncia l’uscita dell’Ungheria dal Patto di Varsavia e la sua neutralità</a:t>
            </a:r>
          </a:p>
          <a:p>
            <a:pPr algn="just"/>
            <a:r>
              <a:rPr lang="it-IT" sz="2800" dirty="0"/>
              <a:t>All’inizio di novembre l’Urss schiaccia la rivolta</a:t>
            </a:r>
          </a:p>
          <a:p>
            <a:endParaRPr lang="it-IT" dirty="0"/>
          </a:p>
        </p:txBody>
      </p:sp>
    </p:spTree>
    <p:extLst>
      <p:ext uri="{BB962C8B-B14F-4D97-AF65-F5344CB8AC3E}">
        <p14:creationId xmlns:p14="http://schemas.microsoft.com/office/powerpoint/2010/main" val="3179670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88565" y="696286"/>
            <a:ext cx="10553351" cy="5486400"/>
          </a:xfrm>
        </p:spPr>
        <p:txBody>
          <a:bodyPr/>
          <a:lstStyle/>
          <a:p>
            <a:pPr algn="just"/>
            <a:r>
              <a:rPr lang="it-IT" sz="2800" dirty="0"/>
              <a:t>Il XX Congresso del </a:t>
            </a:r>
            <a:r>
              <a:rPr lang="it-IT" sz="2800" dirty="0" err="1"/>
              <a:t>Pcus</a:t>
            </a:r>
            <a:r>
              <a:rPr lang="it-IT" sz="2800" dirty="0"/>
              <a:t> fu responsabile della crisi finale del comunismo degli anni Ottanta?</a:t>
            </a:r>
          </a:p>
          <a:p>
            <a:pPr algn="just"/>
            <a:r>
              <a:rPr lang="it-IT" sz="2800" dirty="0"/>
              <a:t>Da un lato consentì le «vie nazionali al socialismo» e aprì alla possibilità di giungere al socialismo per via parlamentare e pluralistica</a:t>
            </a:r>
          </a:p>
          <a:p>
            <a:pPr algn="just"/>
            <a:r>
              <a:rPr lang="it-IT" sz="2800" dirty="0"/>
              <a:t>Dall’altro lato però pose le basi per un consolidamento del blocco sovietico, che si voleva «riformare» moderatamente denunciando gli eccessi dello stalinismo e i suoi fallimenti economici</a:t>
            </a:r>
          </a:p>
          <a:p>
            <a:pPr marL="0" indent="0">
              <a:buNone/>
            </a:pPr>
            <a:endParaRPr lang="it-IT" dirty="0"/>
          </a:p>
        </p:txBody>
      </p:sp>
    </p:spTree>
    <p:extLst>
      <p:ext uri="{BB962C8B-B14F-4D97-AF65-F5344CB8AC3E}">
        <p14:creationId xmlns:p14="http://schemas.microsoft.com/office/powerpoint/2010/main" val="723537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55009" y="595618"/>
            <a:ext cx="10637241" cy="5530546"/>
          </a:xfrm>
        </p:spPr>
        <p:txBody>
          <a:bodyPr>
            <a:normAutofit/>
          </a:bodyPr>
          <a:lstStyle/>
          <a:p>
            <a:pPr algn="just"/>
            <a:r>
              <a:rPr lang="it-IT" sz="2800" dirty="0"/>
              <a:t>Ambivalenze di </a:t>
            </a:r>
            <a:r>
              <a:rPr lang="it-IT" sz="2800" dirty="0" err="1"/>
              <a:t>Chruščëv</a:t>
            </a:r>
            <a:r>
              <a:rPr lang="it-IT" sz="2800" dirty="0"/>
              <a:t>: da un lato aperture all’Occidente e «distensione», dall’altra costruzione del Muro di Berlino nel 1961 e tentativo di installazione nel 1962 di missili nucleari a Cuba («crisi dei missili»)</a:t>
            </a:r>
          </a:p>
          <a:p>
            <a:pPr algn="just"/>
            <a:r>
              <a:rPr lang="it-IT" sz="2800" dirty="0"/>
              <a:t>La Cina, seguita dall’Albania, critica la politica di </a:t>
            </a:r>
            <a:r>
              <a:rPr lang="it-IT" sz="2800" dirty="0" err="1"/>
              <a:t>Chruščëv</a:t>
            </a:r>
            <a:r>
              <a:rPr lang="it-IT" sz="2800" dirty="0"/>
              <a:t>, ritenuta «revisionista» rispetto ai canoni del leninismo: rottura fra Urss e Cina nel 1962</a:t>
            </a:r>
          </a:p>
          <a:p>
            <a:pPr algn="just"/>
            <a:r>
              <a:rPr lang="it-IT" sz="2800" dirty="0"/>
              <a:t>Nel 1964 i «fallimenti» della politica di </a:t>
            </a:r>
            <a:r>
              <a:rPr lang="it-IT" sz="2800" dirty="0" err="1"/>
              <a:t>Chruščëv</a:t>
            </a:r>
            <a:r>
              <a:rPr lang="it-IT" sz="2800" dirty="0"/>
              <a:t> in campo politico, economico e nel confronto internazionale con gli Usa portarono alla sua rimozione dal potere e alla sua sostituzione con </a:t>
            </a:r>
            <a:r>
              <a:rPr lang="it-IT" sz="2800" dirty="0" err="1"/>
              <a:t>Brežnev</a:t>
            </a:r>
            <a:r>
              <a:rPr lang="it-IT" sz="2800" dirty="0"/>
              <a:t> a segretario del Pcus</a:t>
            </a:r>
          </a:p>
        </p:txBody>
      </p:sp>
    </p:spTree>
    <p:extLst>
      <p:ext uri="{BB962C8B-B14F-4D97-AF65-F5344CB8AC3E}">
        <p14:creationId xmlns:p14="http://schemas.microsoft.com/office/powerpoint/2010/main" val="2324435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71787" y="822120"/>
            <a:ext cx="10620463" cy="5343787"/>
          </a:xfrm>
        </p:spPr>
        <p:txBody>
          <a:bodyPr>
            <a:normAutofit/>
          </a:bodyPr>
          <a:lstStyle/>
          <a:p>
            <a:pPr algn="just"/>
            <a:r>
              <a:rPr lang="it-IT" sz="2400" dirty="0"/>
              <a:t>Negli anni Cinquanta e Sessanta in Europa orientale si alternano repressione e liberalizzazione e soprattutto quei paesi si avviano verso l’industrializzazione e la modernizzazione</a:t>
            </a:r>
          </a:p>
          <a:p>
            <a:pPr algn="just"/>
            <a:r>
              <a:rPr lang="it-IT" sz="2400" dirty="0"/>
              <a:t>Maggiore attenzione ai consumi in una società di massa: tentativi di riforma economica, «mercato socialista» (Liberman, Lange, </a:t>
            </a:r>
            <a:r>
              <a:rPr lang="it-IT" sz="2400" dirty="0" err="1"/>
              <a:t>Šik</a:t>
            </a:r>
            <a:r>
              <a:rPr lang="it-IT" sz="2400" dirty="0"/>
              <a:t>)</a:t>
            </a:r>
          </a:p>
          <a:p>
            <a:pPr algn="just"/>
            <a:r>
              <a:rPr lang="it-IT" sz="2400" dirty="0"/>
              <a:t>L’idea delle «vie nazionali» apre però anche la strada al nazional-comunismo, cioè alla costruzione di regimi comunisti caratterizzati da forme di nazionalismo: emblematica la Romania prima di </a:t>
            </a:r>
            <a:r>
              <a:rPr lang="it-IT" sz="2400" dirty="0" err="1"/>
              <a:t>Gheorghe</a:t>
            </a:r>
            <a:r>
              <a:rPr lang="it-IT" sz="2400" dirty="0"/>
              <a:t> </a:t>
            </a:r>
            <a:r>
              <a:rPr lang="it-IT" sz="2400" dirty="0" err="1"/>
              <a:t>Gheorghiu-Dej</a:t>
            </a:r>
            <a:r>
              <a:rPr lang="it-IT" sz="2400" dirty="0"/>
              <a:t> e poi, dal 1965, di Nicolae </a:t>
            </a:r>
            <a:r>
              <a:rPr lang="it-IT" sz="2400" dirty="0" err="1"/>
              <a:t>Ceauşescu</a:t>
            </a:r>
            <a:endParaRPr lang="it-IT" sz="2400" dirty="0"/>
          </a:p>
          <a:p>
            <a:pPr algn="just"/>
            <a:r>
              <a:rPr lang="it-IT" sz="2400" dirty="0"/>
              <a:t>In Romania negli anni Sessanta fu depotenziata l’autonomia della Regione autonoma ungherese creata nel 1952, definitivamente abolita nel 1968. Si incoraggiò l’emigrazione ebraica in Israele. Si enfatizzava l’autonomia nazionale romena dall’Urss, che nel 1958 aveva ritirato le proprie truppe dal paese</a:t>
            </a:r>
          </a:p>
        </p:txBody>
      </p:sp>
    </p:spTree>
    <p:extLst>
      <p:ext uri="{BB962C8B-B14F-4D97-AF65-F5344CB8AC3E}">
        <p14:creationId xmlns:p14="http://schemas.microsoft.com/office/powerpoint/2010/main" val="2839303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13732" y="548681"/>
            <a:ext cx="10444294" cy="5577483"/>
          </a:xfrm>
        </p:spPr>
        <p:txBody>
          <a:bodyPr>
            <a:normAutofit/>
          </a:bodyPr>
          <a:lstStyle/>
          <a:p>
            <a:pPr algn="just"/>
            <a:r>
              <a:rPr lang="it-IT" sz="2800" dirty="0"/>
              <a:t>Repressione in tutta l’Europa orientale di bande armate anticomuniste, soprattutto nei paesi baltici e in Ucraina</a:t>
            </a:r>
          </a:p>
          <a:p>
            <a:pPr algn="just"/>
            <a:r>
              <a:rPr lang="it-IT" sz="2800" dirty="0"/>
              <a:t>Grecia, Finlandia ed Austria non cadono sotto il dominio sovietico e conservano istituzioni democratiche ed un’economia di mercato</a:t>
            </a:r>
          </a:p>
          <a:p>
            <a:pPr algn="just"/>
            <a:r>
              <a:rPr lang="it-IT" sz="2800" dirty="0"/>
              <a:t>I due principali problemi a livello internazionale erano la questione della Germania e quella di Trieste: con il trattato di pace del febbraio 1947 la provincia di Trieste e la parte settentrionale dell’Istria saranno divise in zona A e zona B, amministrate rispettivamente dagli anglo-americani e dagli jugoslavi</a:t>
            </a:r>
          </a:p>
        </p:txBody>
      </p:sp>
    </p:spTree>
    <p:extLst>
      <p:ext uri="{BB962C8B-B14F-4D97-AF65-F5344CB8AC3E}">
        <p14:creationId xmlns:p14="http://schemas.microsoft.com/office/powerpoint/2010/main" val="3859853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528506"/>
            <a:ext cx="10972800" cy="763399"/>
          </a:xfrm>
        </p:spPr>
        <p:txBody>
          <a:bodyPr>
            <a:normAutofit/>
          </a:bodyPr>
          <a:lstStyle/>
          <a:p>
            <a:r>
              <a:rPr lang="it-IT" sz="3200" dirty="0"/>
              <a:t>Territorio libero di Trieste (1947-1954)</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8143" y="1501629"/>
            <a:ext cx="3875714" cy="4688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8543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5677" y="436227"/>
            <a:ext cx="10360404" cy="570451"/>
          </a:xfrm>
        </p:spPr>
        <p:txBody>
          <a:bodyPr>
            <a:noAutofit/>
          </a:bodyPr>
          <a:lstStyle/>
          <a:p>
            <a:pPr algn="just"/>
            <a:r>
              <a:rPr lang="it-IT" sz="3200" dirty="0"/>
              <a:t>L’inizio della Guerra fredda</a:t>
            </a:r>
          </a:p>
        </p:txBody>
      </p:sp>
      <p:sp>
        <p:nvSpPr>
          <p:cNvPr id="3" name="Segnaposto contenuto 2"/>
          <p:cNvSpPr>
            <a:spLocks noGrp="1"/>
          </p:cNvSpPr>
          <p:nvPr>
            <p:ph idx="1"/>
          </p:nvPr>
        </p:nvSpPr>
        <p:spPr>
          <a:xfrm>
            <a:off x="755009" y="1434517"/>
            <a:ext cx="10586907" cy="4691647"/>
          </a:xfrm>
        </p:spPr>
        <p:txBody>
          <a:bodyPr>
            <a:normAutofit/>
          </a:bodyPr>
          <a:lstStyle/>
          <a:p>
            <a:pPr algn="just"/>
            <a:r>
              <a:rPr lang="it-IT" sz="2800" dirty="0"/>
              <a:t>Discorso di Churchill a </a:t>
            </a:r>
            <a:r>
              <a:rPr lang="it-IT" sz="2800" dirty="0" err="1"/>
              <a:t>Fulton</a:t>
            </a:r>
            <a:r>
              <a:rPr lang="it-IT" sz="2800" dirty="0"/>
              <a:t> nel marzo del 1946: la «cortina di ferro»</a:t>
            </a:r>
          </a:p>
          <a:p>
            <a:pPr algn="just"/>
            <a:r>
              <a:rPr lang="it-IT" sz="2800" dirty="0"/>
              <a:t>Nel marzo del 1947 Truman afferma che bisogna opporsi ai nemici del «mondo libero»</a:t>
            </a:r>
          </a:p>
          <a:p>
            <a:pPr algn="just"/>
            <a:r>
              <a:rPr lang="it-IT" sz="2800" dirty="0"/>
              <a:t>Nella primavera del 1947 i comunisti italiani e francesi vengono espulsi dai governi di coalizione</a:t>
            </a:r>
          </a:p>
          <a:p>
            <a:pPr algn="just"/>
            <a:r>
              <a:rPr lang="it-IT" sz="2800" dirty="0"/>
              <a:t>Nel giugno 1947 il segretario di Stato americano George Marshall lancia lo </a:t>
            </a:r>
            <a:r>
              <a:rPr lang="it-IT" sz="2800" dirty="0" err="1"/>
              <a:t>European</a:t>
            </a:r>
            <a:r>
              <a:rPr lang="it-IT" sz="2800" dirty="0"/>
              <a:t> </a:t>
            </a:r>
            <a:r>
              <a:rPr lang="it-IT" sz="2800" dirty="0" err="1"/>
              <a:t>Recovery</a:t>
            </a:r>
            <a:r>
              <a:rPr lang="it-IT" sz="2800" dirty="0"/>
              <a:t> Program (ERP), detto «Piano Marshall»: sostegno economico statunitense all’Europa</a:t>
            </a:r>
          </a:p>
        </p:txBody>
      </p:sp>
    </p:spTree>
    <p:extLst>
      <p:ext uri="{BB962C8B-B14F-4D97-AF65-F5344CB8AC3E}">
        <p14:creationId xmlns:p14="http://schemas.microsoft.com/office/powerpoint/2010/main" val="1978383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22121" y="788565"/>
            <a:ext cx="10469461" cy="5337599"/>
          </a:xfrm>
        </p:spPr>
        <p:txBody>
          <a:bodyPr/>
          <a:lstStyle/>
          <a:p>
            <a:pPr algn="just"/>
            <a:r>
              <a:rPr lang="it-IT" sz="2800" dirty="0"/>
              <a:t>L’Urss rifiuta di partecipare al «Piano Marshall» ed obbliga i paesi dell’Europa orientale a fare altrettanto</a:t>
            </a:r>
          </a:p>
          <a:p>
            <a:pPr algn="just"/>
            <a:r>
              <a:rPr lang="it-IT" sz="2800" dirty="0"/>
              <a:t>Nel 1947 viene fondato il </a:t>
            </a:r>
            <a:r>
              <a:rPr lang="it-IT" sz="2800" dirty="0" err="1"/>
              <a:t>Cominform</a:t>
            </a:r>
            <a:r>
              <a:rPr lang="it-IT" sz="2800" dirty="0"/>
              <a:t>: idea per cui il mondo è diviso in due campi contrapposti, uno democratico anti-imperialista, guidato dall’Urss e l’altro imperialista ed antidemocratico, guidato dagli Usa</a:t>
            </a:r>
          </a:p>
          <a:p>
            <a:pPr marL="0" indent="0">
              <a:buNone/>
            </a:pPr>
            <a:endParaRPr lang="it-IT" dirty="0"/>
          </a:p>
        </p:txBody>
      </p:sp>
    </p:spTree>
    <p:extLst>
      <p:ext uri="{BB962C8B-B14F-4D97-AF65-F5344CB8AC3E}">
        <p14:creationId xmlns:p14="http://schemas.microsoft.com/office/powerpoint/2010/main" val="1211280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39567" y="385894"/>
            <a:ext cx="10201013" cy="562062"/>
          </a:xfrm>
        </p:spPr>
        <p:txBody>
          <a:bodyPr>
            <a:noAutofit/>
          </a:bodyPr>
          <a:lstStyle/>
          <a:p>
            <a:pPr algn="just"/>
            <a:r>
              <a:rPr lang="it-IT" sz="3200" dirty="0"/>
              <a:t>La condanna della Jugoslavia di Tito</a:t>
            </a:r>
          </a:p>
        </p:txBody>
      </p:sp>
      <p:sp>
        <p:nvSpPr>
          <p:cNvPr id="3" name="Segnaposto contenuto 2"/>
          <p:cNvSpPr>
            <a:spLocks noGrp="1"/>
          </p:cNvSpPr>
          <p:nvPr>
            <p:ph idx="1"/>
          </p:nvPr>
        </p:nvSpPr>
        <p:spPr>
          <a:xfrm>
            <a:off x="805343" y="1258349"/>
            <a:ext cx="10427516" cy="4867815"/>
          </a:xfrm>
        </p:spPr>
        <p:txBody>
          <a:bodyPr>
            <a:normAutofit/>
          </a:bodyPr>
          <a:lstStyle/>
          <a:p>
            <a:pPr algn="just"/>
            <a:r>
              <a:rPr lang="it-IT" sz="2800" dirty="0"/>
              <a:t>Nell’autunno del 1947 Tito pensa di accordarsi con la Bulgaria per costruire in prospettiva </a:t>
            </a:r>
            <a:r>
              <a:rPr lang="it-IT" sz="2800"/>
              <a:t>una federazione balcanica </a:t>
            </a:r>
            <a:r>
              <a:rPr lang="it-IT" sz="2800" dirty="0"/>
              <a:t>sotto l’egemonia jugoslava</a:t>
            </a:r>
          </a:p>
          <a:p>
            <a:pPr algn="just"/>
            <a:r>
              <a:rPr lang="it-IT" sz="2800" dirty="0"/>
              <a:t>Inoltre punta ad annettere l’Albania</a:t>
            </a:r>
          </a:p>
          <a:p>
            <a:pPr algn="just"/>
            <a:r>
              <a:rPr lang="it-IT" sz="2800" dirty="0"/>
              <a:t>Nel giugno 1948 il </a:t>
            </a:r>
            <a:r>
              <a:rPr lang="it-IT" sz="2800" dirty="0" err="1"/>
              <a:t>Cominform</a:t>
            </a:r>
            <a:r>
              <a:rPr lang="it-IT" sz="2800" dirty="0"/>
              <a:t> condanna la Jugoslavia, accusandola di «nazionalismo»</a:t>
            </a:r>
          </a:p>
          <a:p>
            <a:pPr algn="just"/>
            <a:r>
              <a:rPr lang="it-IT" sz="2800" dirty="0"/>
              <a:t>La Jugoslavia attacca i «cominformisti»</a:t>
            </a:r>
          </a:p>
          <a:p>
            <a:pPr algn="just"/>
            <a:r>
              <a:rPr lang="it-IT" sz="2800" dirty="0"/>
              <a:t>I paesi occidentali appoggiano la Jugoslavia</a:t>
            </a:r>
          </a:p>
          <a:p>
            <a:pPr algn="just"/>
            <a:r>
              <a:rPr lang="it-IT" sz="2800" dirty="0"/>
              <a:t>Tito inizia una «via jugoslava al socialismo», basata sul principio dell’autogestione economica</a:t>
            </a:r>
          </a:p>
        </p:txBody>
      </p:sp>
    </p:spTree>
    <p:extLst>
      <p:ext uri="{BB962C8B-B14F-4D97-AF65-F5344CB8AC3E}">
        <p14:creationId xmlns:p14="http://schemas.microsoft.com/office/powerpoint/2010/main" val="3400365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55009" y="629174"/>
            <a:ext cx="10628852" cy="5496990"/>
          </a:xfrm>
        </p:spPr>
        <p:txBody>
          <a:bodyPr>
            <a:normAutofit/>
          </a:bodyPr>
          <a:lstStyle/>
          <a:p>
            <a:pPr algn="just"/>
            <a:r>
              <a:rPr lang="it-IT" sz="2800" dirty="0"/>
              <a:t>Nel febbraio del 1945 a Jalta gli Alleati concordano sulla spartizione della Germania in quattro zone di occupazione e di Berlino in quattro settori</a:t>
            </a:r>
          </a:p>
          <a:p>
            <a:pPr algn="just"/>
            <a:r>
              <a:rPr lang="it-IT" sz="2800" dirty="0"/>
              <a:t>Nel marzo del 1948 gli occidentali iniziano ad unificare le loro zone di occupazione</a:t>
            </a:r>
          </a:p>
          <a:p>
            <a:pPr algn="just"/>
            <a:r>
              <a:rPr lang="it-IT" sz="2800" dirty="0"/>
              <a:t>L’Urss inizia il blocco di Berlino (1948-49), che si rivela fallimentare</a:t>
            </a:r>
          </a:p>
          <a:p>
            <a:pPr algn="just"/>
            <a:r>
              <a:rPr lang="it-IT" sz="2800" dirty="0"/>
              <a:t>Nel 1949 fondazione della Repubblica federale tedesca e della Repubblica democratica tedesca</a:t>
            </a:r>
          </a:p>
          <a:p>
            <a:pPr algn="just"/>
            <a:r>
              <a:rPr lang="it-IT" sz="2800" dirty="0"/>
              <a:t>Fra il 1948 e il 1953 i paesi dell’Europa orientale costruiscono regimi comunisti imitando quello sovietico: «isomorfismo istituzionale»</a:t>
            </a:r>
          </a:p>
          <a:p>
            <a:endParaRPr lang="it-IT" dirty="0"/>
          </a:p>
        </p:txBody>
      </p:sp>
    </p:spTree>
    <p:extLst>
      <p:ext uri="{BB962C8B-B14F-4D97-AF65-F5344CB8AC3E}">
        <p14:creationId xmlns:p14="http://schemas.microsoft.com/office/powerpoint/2010/main" val="4225545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528506"/>
            <a:ext cx="10972800" cy="587230"/>
          </a:xfrm>
        </p:spPr>
        <p:txBody>
          <a:bodyPr>
            <a:normAutofit/>
          </a:bodyPr>
          <a:lstStyle/>
          <a:p>
            <a:r>
              <a:rPr lang="it-IT" sz="3200" dirty="0"/>
              <a:t>Spartizione della Germania</a:t>
            </a: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73586" y="1518407"/>
            <a:ext cx="4244828" cy="4655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3353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96954" y="763399"/>
            <a:ext cx="10528184" cy="5362766"/>
          </a:xfrm>
        </p:spPr>
        <p:txBody>
          <a:bodyPr>
            <a:normAutofit fontScale="92500"/>
          </a:bodyPr>
          <a:lstStyle/>
          <a:p>
            <a:pPr algn="just"/>
            <a:r>
              <a:rPr lang="it-IT" sz="2800" dirty="0"/>
              <a:t>Fra la condanna di Tito (1948) e la morte di Stalin (1953) in Europa orientale si susseguono processi ed epurazioni di membri dei partiti comunisti accusati di «titoismo» e «nazionalismo»</a:t>
            </a:r>
          </a:p>
          <a:p>
            <a:pPr algn="just"/>
            <a:r>
              <a:rPr lang="it-IT" sz="2800" dirty="0"/>
              <a:t>Questa ondata repressiva servì a consolidare il potere di Stalin e degli altri dittatori nei regimi comunisti dell’Europa orientale</a:t>
            </a:r>
          </a:p>
          <a:p>
            <a:pPr algn="just"/>
            <a:r>
              <a:rPr lang="it-IT" sz="2800" dirty="0"/>
              <a:t>Irreggimentazione della popolazione attraverso organizzazioni di massa, propaganda, sovietizzazione delle università e delle istituzioni popolari</a:t>
            </a:r>
          </a:p>
          <a:p>
            <a:pPr algn="just"/>
            <a:r>
              <a:rPr lang="it-IT" sz="2800" dirty="0"/>
              <a:t>Repressione poliziesca del dissenso politico: i «nemici del popolo»</a:t>
            </a:r>
          </a:p>
          <a:p>
            <a:pPr algn="just"/>
            <a:r>
              <a:rPr lang="it-IT" sz="2800" dirty="0"/>
              <a:t>Costruzione di nuovi agglomerati urbani «socialisti» e di nuovi quartieri operai</a:t>
            </a:r>
          </a:p>
          <a:p>
            <a:pPr algn="just"/>
            <a:r>
              <a:rPr lang="it-IT" sz="2800" dirty="0"/>
              <a:t>Le relazioni politiche e culturali con l’Occidente sono interrotte o ridotte al minimo</a:t>
            </a:r>
          </a:p>
          <a:p>
            <a:pPr algn="just"/>
            <a:endParaRPr lang="it-IT" sz="2800" dirty="0"/>
          </a:p>
        </p:txBody>
      </p:sp>
    </p:spTree>
    <p:extLst>
      <p:ext uri="{BB962C8B-B14F-4D97-AF65-F5344CB8AC3E}">
        <p14:creationId xmlns:p14="http://schemas.microsoft.com/office/powerpoint/2010/main" val="2079936550"/>
      </p:ext>
    </p:extLst>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1307</Words>
  <Application>Microsoft Office PowerPoint</Application>
  <PresentationFormat>Widescreen</PresentationFormat>
  <Paragraphs>70</Paragraphs>
  <Slides>18</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18</vt:i4>
      </vt:variant>
    </vt:vector>
  </HeadingPairs>
  <TitlesOfParts>
    <vt:vector size="21" baseType="lpstr">
      <vt:lpstr>Arial</vt:lpstr>
      <vt:lpstr>Calibri</vt:lpstr>
      <vt:lpstr>1_Tema di Office</vt:lpstr>
      <vt:lpstr>Presentazione standard di PowerPoint</vt:lpstr>
      <vt:lpstr>Presentazione standard di PowerPoint</vt:lpstr>
      <vt:lpstr>Territorio libero di Trieste (1947-1954)</vt:lpstr>
      <vt:lpstr>L’inizio della Guerra fredda</vt:lpstr>
      <vt:lpstr>Presentazione standard di PowerPoint</vt:lpstr>
      <vt:lpstr>La condanna della Jugoslavia di Tito</vt:lpstr>
      <vt:lpstr>Presentazione standard di PowerPoint</vt:lpstr>
      <vt:lpstr>Spartizione della Germania</vt:lpstr>
      <vt:lpstr>Presentazione standard di PowerPoint</vt:lpstr>
      <vt:lpstr>Presentazione standard di PowerPoint</vt:lpstr>
      <vt:lpstr>La destalinizzazione</vt:lpstr>
      <vt:lpstr>Presentazione standard di PowerPoint</vt:lpstr>
      <vt:lpstr>Nato e Patto di Varsavia</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SANTORO STEFANO</dc:creator>
  <cp:lastModifiedBy>SANTORO STEFANO</cp:lastModifiedBy>
  <cp:revision>1</cp:revision>
  <dcterms:created xsi:type="dcterms:W3CDTF">2023-11-22T10:22:22Z</dcterms:created>
  <dcterms:modified xsi:type="dcterms:W3CDTF">2023-11-22T10:23:45Z</dcterms:modified>
</cp:coreProperties>
</file>