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9" r:id="rId3"/>
    <p:sldMasterId id="2147483693" r:id="rId4"/>
  </p:sldMasterIdLst>
  <p:notesMasterIdLst>
    <p:notesMasterId r:id="rId102"/>
  </p:notesMasterIdLst>
  <p:sldIdLst>
    <p:sldId id="743" r:id="rId5"/>
    <p:sldId id="648" r:id="rId6"/>
    <p:sldId id="649" r:id="rId7"/>
    <p:sldId id="332" r:id="rId8"/>
    <p:sldId id="442" r:id="rId9"/>
    <p:sldId id="352" r:id="rId10"/>
    <p:sldId id="439" r:id="rId11"/>
    <p:sldId id="260" r:id="rId12"/>
    <p:sldId id="336" r:id="rId13"/>
    <p:sldId id="261" r:id="rId14"/>
    <p:sldId id="338" r:id="rId15"/>
    <p:sldId id="301" r:id="rId16"/>
    <p:sldId id="340" r:id="rId17"/>
    <p:sldId id="264" r:id="rId18"/>
    <p:sldId id="273" r:id="rId19"/>
    <p:sldId id="350" r:id="rId20"/>
    <p:sldId id="274" r:id="rId21"/>
    <p:sldId id="443" r:id="rId22"/>
    <p:sldId id="263" r:id="rId23"/>
    <p:sldId id="275" r:id="rId24"/>
    <p:sldId id="280" r:id="rId25"/>
    <p:sldId id="281" r:id="rId26"/>
    <p:sldId id="650" r:id="rId27"/>
    <p:sldId id="299" r:id="rId28"/>
    <p:sldId id="407" r:id="rId29"/>
    <p:sldId id="300" r:id="rId30"/>
    <p:sldId id="409" r:id="rId31"/>
    <p:sldId id="289" r:id="rId32"/>
    <p:sldId id="410" r:id="rId33"/>
    <p:sldId id="670" r:id="rId34"/>
    <p:sldId id="675" r:id="rId35"/>
    <p:sldId id="304" r:id="rId36"/>
    <p:sldId id="411" r:id="rId37"/>
    <p:sldId id="412" r:id="rId38"/>
    <p:sldId id="676" r:id="rId39"/>
    <p:sldId id="413" r:id="rId40"/>
    <p:sldId id="677" r:id="rId41"/>
    <p:sldId id="425" r:id="rId42"/>
    <p:sldId id="426" r:id="rId43"/>
    <p:sldId id="651" r:id="rId44"/>
    <p:sldId id="652" r:id="rId45"/>
    <p:sldId id="659" r:id="rId46"/>
    <p:sldId id="660" r:id="rId47"/>
    <p:sldId id="427" r:id="rId48"/>
    <p:sldId id="653" r:id="rId49"/>
    <p:sldId id="654" r:id="rId50"/>
    <p:sldId id="671" r:id="rId51"/>
    <p:sldId id="655" r:id="rId52"/>
    <p:sldId id="673" r:id="rId53"/>
    <p:sldId id="734" r:id="rId54"/>
    <p:sldId id="656" r:id="rId55"/>
    <p:sldId id="672" r:id="rId56"/>
    <p:sldId id="674" r:id="rId57"/>
    <p:sldId id="658" r:id="rId58"/>
    <p:sldId id="258" r:id="rId59"/>
    <p:sldId id="668" r:id="rId60"/>
    <p:sldId id="661" r:id="rId61"/>
    <p:sldId id="663" r:id="rId62"/>
    <p:sldId id="267" r:id="rId63"/>
    <p:sldId id="664" r:id="rId64"/>
    <p:sldId id="669" r:id="rId65"/>
    <p:sldId id="265" r:id="rId66"/>
    <p:sldId id="266" r:id="rId67"/>
    <p:sldId id="270" r:id="rId68"/>
    <p:sldId id="308" r:id="rId69"/>
    <p:sldId id="305" r:id="rId70"/>
    <p:sldId id="271" r:id="rId71"/>
    <p:sldId id="272" r:id="rId72"/>
    <p:sldId id="666" r:id="rId73"/>
    <p:sldId id="667" r:id="rId74"/>
    <p:sldId id="296" r:id="rId75"/>
    <p:sldId id="678" r:id="rId76"/>
    <p:sldId id="679" r:id="rId77"/>
    <p:sldId id="438" r:id="rId78"/>
    <p:sldId id="738" r:id="rId79"/>
    <p:sldId id="735" r:id="rId80"/>
    <p:sldId id="276" r:id="rId81"/>
    <p:sldId id="278" r:id="rId82"/>
    <p:sldId id="279" r:id="rId83"/>
    <p:sldId id="680" r:id="rId84"/>
    <p:sldId id="681" r:id="rId85"/>
    <p:sldId id="662" r:id="rId86"/>
    <p:sldId id="682" r:id="rId87"/>
    <p:sldId id="683" r:id="rId88"/>
    <p:sldId id="739" r:id="rId89"/>
    <p:sldId id="736" r:id="rId90"/>
    <p:sldId id="737" r:id="rId91"/>
    <p:sldId id="740" r:id="rId92"/>
    <p:sldId id="395" r:id="rId93"/>
    <p:sldId id="298" r:id="rId94"/>
    <p:sldId id="397" r:id="rId95"/>
    <p:sldId id="297" r:id="rId96"/>
    <p:sldId id="396" r:id="rId97"/>
    <p:sldId id="741" r:id="rId98"/>
    <p:sldId id="742" r:id="rId99"/>
    <p:sldId id="400" r:id="rId100"/>
    <p:sldId id="313" r:id="rId10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87"/>
    <p:restoredTop sz="93803"/>
  </p:normalViewPr>
  <p:slideViewPr>
    <p:cSldViewPr>
      <p:cViewPr varScale="1">
        <p:scale>
          <a:sx n="115" d="100"/>
          <a:sy n="115" d="100"/>
        </p:scale>
        <p:origin x="2032" y="20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 d="1"/>
        <a:sy n="1" d="1"/>
      </p:scale>
      <p:origin x="0" y="-28856"/>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Rectangle 9"/>
          <p:cNvSpPr>
            <a:spLocks noGrp="1" noChangeArrowheads="1"/>
          </p:cNvSpPr>
          <p:nvPr>
            <p:ph type="hdr"/>
          </p:nvPr>
        </p:nvSpPr>
        <p:spPr bwMode="auto">
          <a:xfrm>
            <a:off x="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2" name="Rectangle 10"/>
          <p:cNvSpPr>
            <a:spLocks noGrp="1" noChangeArrowheads="1"/>
          </p:cNvSpPr>
          <p:nvPr>
            <p:ph type="dt"/>
          </p:nvPr>
        </p:nvSpPr>
        <p:spPr bwMode="auto">
          <a:xfrm>
            <a:off x="388620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3" name="Rectangle 11"/>
          <p:cNvSpPr>
            <a:spLocks noGrp="1" noRot="1" noChangeAspect="1" noChangeArrowheads="1"/>
          </p:cNvSpPr>
          <p:nvPr>
            <p:ph type="sldImg"/>
          </p:nvPr>
        </p:nvSpPr>
        <p:spPr bwMode="auto">
          <a:xfrm>
            <a:off x="1143000" y="685800"/>
            <a:ext cx="4559300" cy="34163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4" name="Rectangle 12"/>
          <p:cNvSpPr>
            <a:spLocks noGrp="1" noChangeArrowheads="1"/>
          </p:cNvSpPr>
          <p:nvPr>
            <p:ph type="body"/>
          </p:nvPr>
        </p:nvSpPr>
        <p:spPr bwMode="auto">
          <a:xfrm>
            <a:off x="914400" y="4343400"/>
            <a:ext cx="5016500"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5" name="Rectangle 13"/>
          <p:cNvSpPr>
            <a:spLocks noGrp="1" noChangeArrowheads="1"/>
          </p:cNvSpPr>
          <p:nvPr>
            <p:ph type="ftr"/>
          </p:nvPr>
        </p:nvSpPr>
        <p:spPr bwMode="auto">
          <a:xfrm>
            <a:off x="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6" name="Rectangle 14"/>
          <p:cNvSpPr>
            <a:spLocks noGrp="1" noChangeArrowheads="1"/>
          </p:cNvSpPr>
          <p:nvPr>
            <p:ph type="sldNum"/>
          </p:nvPr>
        </p:nvSpPr>
        <p:spPr bwMode="auto">
          <a:xfrm>
            <a:off x="388620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fld id="{A3A08AC0-410F-4F45-A4B4-A40748FE60FD}"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4AB9516-EEED-4015-81BF-4CEE42D53D9D}" type="slidenum">
              <a:rPr lang="it-IT" altLang="it-IT"/>
              <a:pPr/>
              <a:t>8</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E62F3B9-7985-462B-9352-64B24B8193C5}" type="slidenum">
              <a:rPr lang="it-IT" altLang="it-IT"/>
              <a:pPr/>
              <a:t>24</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1872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85C6F55-EDA9-4F41-88DE-F07923DFDF69}" type="slidenum">
              <a:rPr lang="it-IT" altLang="it-IT"/>
              <a:pPr/>
              <a:t>26</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65956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34718F-31D5-452A-85B7-5A755685D6E6}" type="slidenum">
              <a:rPr lang="it-IT" altLang="it-IT"/>
              <a:pPr/>
              <a:t>32</a:t>
            </a:fld>
            <a:endParaRPr lang="it-IT" altLang="it-IT"/>
          </a:p>
        </p:txBody>
      </p:sp>
      <p:sp>
        <p:nvSpPr>
          <p:cNvPr id="1300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6789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0">
            <a:extLst>
              <a:ext uri="{FF2B5EF4-FFF2-40B4-BE49-F238E27FC236}">
                <a16:creationId xmlns:a16="http://schemas.microsoft.com/office/drawing/2014/main" id="{8DFD77F4-3625-804C-ACA2-C815F9633C9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8692D8C9-58BC-4B47-B2A6-4B5F189A31BC}" type="slidenum">
              <a:rPr lang="it-IT" altLang="it-IT" sz="1200">
                <a:solidFill>
                  <a:srgbClr val="000000"/>
                </a:solidFill>
              </a:rPr>
              <a:pPr>
                <a:buClrTx/>
                <a:buSzPct val="45000"/>
                <a:buFontTx/>
                <a:buNone/>
              </a:pPr>
              <a:t>38</a:t>
            </a:fld>
            <a:endParaRPr lang="it-IT" altLang="it-IT" sz="1200">
              <a:solidFill>
                <a:srgbClr val="000000"/>
              </a:solidFill>
            </a:endParaRPr>
          </a:p>
        </p:txBody>
      </p:sp>
      <p:sp>
        <p:nvSpPr>
          <p:cNvPr id="46083" name="Rectangle 1">
            <a:extLst>
              <a:ext uri="{FF2B5EF4-FFF2-40B4-BE49-F238E27FC236}">
                <a16:creationId xmlns:a16="http://schemas.microsoft.com/office/drawing/2014/main" id="{4DC6FD43-EE64-3D49-8D24-08F4DBC6C0F7}"/>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9B63A0A5-831E-9C46-85AF-39C911CAB0C6}"/>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7604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D542DC8-2B69-4774-9B75-7CF2153772A2}" type="slidenum">
              <a:rPr lang="it-IT" altLang="it-IT"/>
              <a:pPr/>
              <a:t>55</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9A21A47-D7DC-4D82-8F12-603A51C04B7C}" type="slidenum">
              <a:rPr lang="it-IT" altLang="it-IT"/>
              <a:pPr/>
              <a:t>57</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09EFEC1-C240-45AD-900F-3173EC2CBECD}" type="slidenum">
              <a:rPr lang="it-IT" altLang="it-IT"/>
              <a:pPr/>
              <a:t>58</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CB3B884-203D-4E9C-97EA-AC5C28B2BE55}" type="slidenum">
              <a:rPr lang="it-IT" altLang="it-IT"/>
              <a:pPr/>
              <a:t>62</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2F83F07-42CC-4A68-848D-819082F38C0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714007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EA16610-0A60-4D59-9E12-9A17A5F7D29A}" type="slidenum">
              <a:rPr lang="it-IT" altLang="it-IT"/>
              <a:pPr/>
              <a:t>64</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F43BD37-28C5-4238-B541-B77A81FD079A}" type="slidenum">
              <a:rPr lang="it-IT" altLang="it-IT"/>
              <a:pPr/>
              <a:t>10</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5758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864E08B-55DD-4228-80EB-EC91A0F7AEE3}" type="slidenum">
              <a:rPr lang="it-IT" altLang="it-IT"/>
              <a:pPr/>
              <a:t>67</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67CCE02-75B3-4705-8397-142DE06C5881}" type="slidenum">
              <a:rPr lang="it-IT" altLang="it-IT"/>
              <a:pPr/>
              <a:t>68</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E86830A-B18F-484A-A4B0-58DDA729E616}" type="slidenum">
              <a:rPr lang="it-IT" altLang="it-IT"/>
              <a:pPr/>
              <a:t>70</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3A55082-D667-45F8-892E-BC4238616BAC}" type="slidenum">
              <a:rPr lang="it-IT" altLang="it-IT"/>
              <a:pPr/>
              <a:t>71</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0">
            <a:extLst>
              <a:ext uri="{FF2B5EF4-FFF2-40B4-BE49-F238E27FC236}">
                <a16:creationId xmlns:a16="http://schemas.microsoft.com/office/drawing/2014/main" id="{CE891E9F-4347-4784-8058-06E681588C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91CED95C-DD5E-4F81-8079-F9F312E75E28}" type="slidenum">
              <a:rPr lang="it-IT" altLang="it-IT" sz="1200">
                <a:solidFill>
                  <a:srgbClr val="000000"/>
                </a:solidFill>
              </a:rPr>
              <a:pPr>
                <a:buClrTx/>
                <a:buSzPct val="45000"/>
                <a:buFontTx/>
                <a:buNone/>
              </a:pPr>
              <a:t>76</a:t>
            </a:fld>
            <a:endParaRPr lang="it-IT" altLang="it-IT" sz="1200">
              <a:solidFill>
                <a:srgbClr val="000000"/>
              </a:solidFill>
            </a:endParaRPr>
          </a:p>
        </p:txBody>
      </p:sp>
      <p:sp>
        <p:nvSpPr>
          <p:cNvPr id="66563" name="Rectangle 1">
            <a:extLst>
              <a:ext uri="{FF2B5EF4-FFF2-40B4-BE49-F238E27FC236}">
                <a16:creationId xmlns:a16="http://schemas.microsoft.com/office/drawing/2014/main" id="{D341CE7D-D563-4BAF-A73E-976E36EE733A}"/>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1E0E2441-4023-4559-ABB6-78C9566BE132}"/>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0">
            <a:extLst>
              <a:ext uri="{FF2B5EF4-FFF2-40B4-BE49-F238E27FC236}">
                <a16:creationId xmlns:a16="http://schemas.microsoft.com/office/drawing/2014/main" id="{D4D44545-C6E3-4516-AB71-CC9884126AD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C789E63B-7D47-46F2-BEB8-6EB6B8E7BF43}" type="slidenum">
              <a:rPr lang="it-IT" altLang="it-IT" sz="1200">
                <a:solidFill>
                  <a:srgbClr val="000000"/>
                </a:solidFill>
              </a:rPr>
              <a:pPr>
                <a:buClrTx/>
                <a:buSzPct val="45000"/>
                <a:buFontTx/>
                <a:buNone/>
              </a:pPr>
              <a:t>77</a:t>
            </a:fld>
            <a:endParaRPr lang="it-IT" altLang="it-IT" sz="1200">
              <a:solidFill>
                <a:srgbClr val="000000"/>
              </a:solidFill>
            </a:endParaRPr>
          </a:p>
        </p:txBody>
      </p:sp>
      <p:sp>
        <p:nvSpPr>
          <p:cNvPr id="70659" name="Rectangle 1">
            <a:extLst>
              <a:ext uri="{FF2B5EF4-FFF2-40B4-BE49-F238E27FC236}">
                <a16:creationId xmlns:a16="http://schemas.microsoft.com/office/drawing/2014/main" id="{38C54A6D-0C59-4CC1-9D40-7C61A0AEC1FC}"/>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0" name="Rectangle 2">
            <a:extLst>
              <a:ext uri="{FF2B5EF4-FFF2-40B4-BE49-F238E27FC236}">
                <a16:creationId xmlns:a16="http://schemas.microsoft.com/office/drawing/2014/main" id="{5E936F1A-3AD9-43F9-AEE5-AC374296A298}"/>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0">
            <a:extLst>
              <a:ext uri="{FF2B5EF4-FFF2-40B4-BE49-F238E27FC236}">
                <a16:creationId xmlns:a16="http://schemas.microsoft.com/office/drawing/2014/main" id="{BA9E2617-7938-49AE-BD16-050F983F26A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8D5C1130-21DA-4218-B368-7F8654B253BF}" type="slidenum">
              <a:rPr lang="it-IT" altLang="it-IT" sz="1200">
                <a:solidFill>
                  <a:srgbClr val="000000"/>
                </a:solidFill>
              </a:rPr>
              <a:pPr>
                <a:buClrTx/>
                <a:buSzPct val="45000"/>
                <a:buFontTx/>
                <a:buNone/>
              </a:pPr>
              <a:t>78</a:t>
            </a:fld>
            <a:endParaRPr lang="it-IT" altLang="it-IT" sz="1200">
              <a:solidFill>
                <a:srgbClr val="000000"/>
              </a:solidFill>
            </a:endParaRPr>
          </a:p>
        </p:txBody>
      </p:sp>
      <p:sp>
        <p:nvSpPr>
          <p:cNvPr id="74755" name="Rectangle 1">
            <a:extLst>
              <a:ext uri="{FF2B5EF4-FFF2-40B4-BE49-F238E27FC236}">
                <a16:creationId xmlns:a16="http://schemas.microsoft.com/office/drawing/2014/main" id="{C078B33E-3E8E-4013-81C5-1DA5FBD6C7BD}"/>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Rectangle 2">
            <a:extLst>
              <a:ext uri="{FF2B5EF4-FFF2-40B4-BE49-F238E27FC236}">
                <a16:creationId xmlns:a16="http://schemas.microsoft.com/office/drawing/2014/main" id="{743D44F4-3531-438A-930C-CC522E5CB2DB}"/>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0">
            <a:extLst>
              <a:ext uri="{FF2B5EF4-FFF2-40B4-BE49-F238E27FC236}">
                <a16:creationId xmlns:a16="http://schemas.microsoft.com/office/drawing/2014/main" id="{FBCF35C2-69C2-41C8-8237-9E8815B2108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2D4882C1-4649-4362-8549-437E30A81002}" type="slidenum">
              <a:rPr lang="it-IT" altLang="it-IT" sz="1200">
                <a:solidFill>
                  <a:srgbClr val="000000"/>
                </a:solidFill>
              </a:rPr>
              <a:pPr>
                <a:buClrTx/>
                <a:buSzPct val="45000"/>
                <a:buFontTx/>
                <a:buNone/>
              </a:pPr>
              <a:t>79</a:t>
            </a:fld>
            <a:endParaRPr lang="it-IT" altLang="it-IT" sz="1200">
              <a:solidFill>
                <a:srgbClr val="000000"/>
              </a:solidFill>
            </a:endParaRPr>
          </a:p>
        </p:txBody>
      </p:sp>
      <p:sp>
        <p:nvSpPr>
          <p:cNvPr id="76803" name="Rectangle 1">
            <a:extLst>
              <a:ext uri="{FF2B5EF4-FFF2-40B4-BE49-F238E27FC236}">
                <a16:creationId xmlns:a16="http://schemas.microsoft.com/office/drawing/2014/main" id="{28FA62FB-8669-4415-8F0A-CF38CC112041}"/>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4" name="Rectangle 2">
            <a:extLst>
              <a:ext uri="{FF2B5EF4-FFF2-40B4-BE49-F238E27FC236}">
                <a16:creationId xmlns:a16="http://schemas.microsoft.com/office/drawing/2014/main" id="{B7D25DA5-6982-4C36-884D-D7B8B8D49600}"/>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4588" y="685800"/>
            <a:ext cx="4556125" cy="34163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05C10C2-91E5-4F6F-B574-4E0B00AB1EFB}"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Tree>
    <p:extLst>
      <p:ext uri="{BB962C8B-B14F-4D97-AF65-F5344CB8AC3E}">
        <p14:creationId xmlns:p14="http://schemas.microsoft.com/office/powerpoint/2010/main" val="1563345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35347EB-E4D1-4A8D-8B38-E43E28EFEE9A}"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52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F582CBB-5610-4E18-BD67-2BD55DBEC16B}" type="slidenum">
              <a:rPr lang="it-IT" altLang="it-IT"/>
              <a:pPr/>
              <a:t>12</a:t>
            </a:fld>
            <a:endParaRPr lang="it-IT" altLang="it-IT"/>
          </a:p>
        </p:txBody>
      </p:sp>
      <p:sp>
        <p:nvSpPr>
          <p:cNvPr id="1269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02050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35347EB-E4D1-4A8D-8B38-E43E28EFEE9A}"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52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09422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7298D19-7D8A-42A3-B4D8-42385B22BAE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31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35347EB-E4D1-4A8D-8B38-E43E28EFEE9A}"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52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68028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D68A6A-F9AD-4CE8-A966-500AA6211AA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72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EAA90F4-4DAE-470B-8F56-A6D34133E24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93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B2A2197-790E-4073-AE08-6D45CFBFAEE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97AAA77B-EBEF-4571-9CA6-4AC08DDEAE14}" type="slidenum">
              <a:rPr lang="it-IT" altLang="it-IT"/>
              <a:pPr/>
              <a:t>14</a:t>
            </a:fld>
            <a:endParaRPr lang="it-IT" altLang="it-IT"/>
          </a:p>
        </p:txBody>
      </p:sp>
      <p:sp>
        <p:nvSpPr>
          <p:cNvPr id="890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CA15A9E2-6197-4030-8345-0079BC296C02}" type="slidenum">
              <a:rPr lang="it-IT" altLang="it-IT" sz="1200">
                <a:solidFill>
                  <a:srgbClr val="000000"/>
                </a:solidFill>
                <a:cs typeface="Arial Unicode MS" charset="0"/>
              </a:rPr>
              <a:pPr algn="r">
                <a:buClrTx/>
                <a:buFontTx/>
                <a:buNone/>
              </a:pPr>
              <a:t>14</a:t>
            </a:fld>
            <a:endParaRPr lang="it-IT" altLang="it-IT" sz="1200">
              <a:solidFill>
                <a:srgbClr val="000000"/>
              </a:solidFill>
              <a:cs typeface="Arial Unicode MS" charset="0"/>
            </a:endParaRPr>
          </a:p>
        </p:txBody>
      </p:sp>
      <p:sp>
        <p:nvSpPr>
          <p:cNvPr id="89090"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1"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2"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89093"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4"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1124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553FC03-BB89-481A-ABA3-DB7201F38555}" type="slidenum">
              <a:rPr lang="it-IT" altLang="it-IT"/>
              <a:pPr/>
              <a:t>15</a:t>
            </a:fld>
            <a:endParaRPr lang="it-IT" altLang="it-IT"/>
          </a:p>
        </p:txBody>
      </p:sp>
      <p:sp>
        <p:nvSpPr>
          <p:cNvPr id="98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6539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0085DDB-4718-4AC4-8C30-1C84F126D1E0}" type="slidenum">
              <a:rPr lang="it-IT" altLang="it-IT"/>
              <a:pPr/>
              <a:t>17</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1518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12F07E-FF57-2B4E-AA39-5B9ECF3A8910}"/>
              </a:ext>
            </a:extLst>
          </p:cNvPr>
          <p:cNvSpPr>
            <a:spLocks noGrp="1" noChangeArrowheads="1"/>
          </p:cNvSpPr>
          <p:nvPr>
            <p:ph type="sldNum"/>
          </p:nvPr>
        </p:nvSpPr>
        <p:spPr>
          <a:ln/>
        </p:spPr>
        <p:txBody>
          <a:bodyPr/>
          <a:lstStyle/>
          <a:p>
            <a:fld id="{D1CD8933-B6F2-DB49-B46E-A89865C9CD26}" type="slidenum">
              <a:rPr lang="it-IT" altLang="it-IT"/>
              <a:pPr/>
              <a:t>18</a:t>
            </a:fld>
            <a:endParaRPr lang="it-IT" altLang="it-IT"/>
          </a:p>
        </p:txBody>
      </p:sp>
      <p:sp>
        <p:nvSpPr>
          <p:cNvPr id="47105" name="Text Box 1">
            <a:extLst>
              <a:ext uri="{FF2B5EF4-FFF2-40B4-BE49-F238E27FC236}">
                <a16:creationId xmlns:a16="http://schemas.microsoft.com/office/drawing/2014/main" id="{10FBB040-CE14-C54D-A6A0-16C3C730639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DE37924C-69A6-BB4A-B2DC-D2F69210D76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7258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F0CF135C-FDC8-4202-A453-76F426903DC2}" type="slidenum">
              <a:rPr lang="it-IT" altLang="it-IT"/>
              <a:pPr/>
              <a:t>21</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2327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CE4952A-77CB-43AF-8100-DE0B1DF106A5}" type="slidenum">
              <a:rPr lang="it-IT" altLang="it-IT"/>
              <a:pPr/>
              <a:t>22</a:t>
            </a:fld>
            <a:endParaRPr lang="it-IT" altLang="it-IT"/>
          </a:p>
        </p:txBody>
      </p:sp>
      <p:sp>
        <p:nvSpPr>
          <p:cNvPr id="1064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6755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CCFAEF82-9206-4001-A067-1974C1D26235}"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6436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D29F5D79-90BD-4953-9AC9-90D439D18DF1}"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42141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28588"/>
            <a:ext cx="2054225" cy="59848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28588"/>
            <a:ext cx="6010275" cy="598487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0799552-3DF9-42EF-ADA4-CFC8686510BD}"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08031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16900" cy="14224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1850" y="1600200"/>
            <a:ext cx="4032250" cy="4513263"/>
          </a:xfrm>
        </p:spPr>
        <p:txBody>
          <a:bodyPr/>
          <a:lstStyle/>
          <a:p>
            <a:endParaRPr lang="it-IT"/>
          </a:p>
        </p:txBody>
      </p:sp>
      <p:sp>
        <p:nvSpPr>
          <p:cNvPr id="5" name="Segnaposto data 4"/>
          <p:cNvSpPr>
            <a:spLocks noGrp="1"/>
          </p:cNvSpPr>
          <p:nvPr>
            <p:ph type="dt" idx="10"/>
          </p:nvPr>
        </p:nvSpPr>
        <p:spPr>
          <a:xfrm>
            <a:off x="457200" y="6249988"/>
            <a:ext cx="2120900" cy="463550"/>
          </a:xfrm>
        </p:spPr>
        <p:txBody>
          <a:bodyPr/>
          <a:lstStyle>
            <a:lvl1pPr>
              <a:defRPr/>
            </a:lvl1pPr>
          </a:lstStyle>
          <a:p>
            <a:endParaRPr lang="en-US" altLang="it-IT"/>
          </a:p>
        </p:txBody>
      </p:sp>
      <p:sp>
        <p:nvSpPr>
          <p:cNvPr id="6" name="Segnaposto numero diapositiva 5"/>
          <p:cNvSpPr>
            <a:spLocks noGrp="1"/>
          </p:cNvSpPr>
          <p:nvPr>
            <p:ph type="sldNum" idx="11"/>
          </p:nvPr>
        </p:nvSpPr>
        <p:spPr>
          <a:xfrm>
            <a:off x="6553200" y="6248400"/>
            <a:ext cx="2120900" cy="463550"/>
          </a:xfrm>
        </p:spPr>
        <p:txBody>
          <a:bodyPr/>
          <a:lstStyle>
            <a:lvl1pPr>
              <a:defRPr/>
            </a:lvl1pPr>
          </a:lstStyle>
          <a:p>
            <a:fld id="{F5118ECE-B5C9-4E72-9DBE-B5CEBF03A1F2}" type="slidenum">
              <a:rPr lang="it-IT" altLang="it-IT"/>
              <a:pPr/>
              <a:t>‹N›</a:t>
            </a:fld>
            <a:endParaRPr lang="it-IT" altLang="it-IT"/>
          </a:p>
        </p:txBody>
      </p:sp>
      <p:sp>
        <p:nvSpPr>
          <p:cNvPr id="7" name="Segnaposto piè di pagina 6"/>
          <p:cNvSpPr>
            <a:spLocks noGrp="1"/>
          </p:cNvSpPr>
          <p:nvPr>
            <p:ph type="ftr" idx="12"/>
          </p:nvPr>
        </p:nvSpPr>
        <p:spPr>
          <a:xfrm>
            <a:off x="3124200" y="6248400"/>
            <a:ext cx="2882900" cy="463550"/>
          </a:xfrm>
        </p:spPr>
        <p:txBody>
          <a:bodyPr/>
          <a:lstStyle>
            <a:lvl1pPr>
              <a:defRPr/>
            </a:lvl1pPr>
          </a:lstStyle>
          <a:p>
            <a:endParaRPr lang="it-IT" altLang="it-IT"/>
          </a:p>
        </p:txBody>
      </p:sp>
    </p:spTree>
    <p:extLst>
      <p:ext uri="{BB962C8B-B14F-4D97-AF65-F5344CB8AC3E}">
        <p14:creationId xmlns:p14="http://schemas.microsoft.com/office/powerpoint/2010/main" val="327248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BF19BF54-45DF-4B8F-527F-3A16C64C8C0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DA44DC96-928D-C8C6-BEBC-FFB25D03EDF5}"/>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952725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9109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C5AA375-A7E4-4397-9E01-7C1940193388}" type="slidenum">
              <a:rPr lang="it-IT" altLang="it-IT"/>
              <a:pPr/>
              <a:t>‹N›</a:t>
            </a:fld>
            <a:endParaRPr lang="it-IT" altLang="it-IT"/>
          </a:p>
        </p:txBody>
      </p:sp>
    </p:spTree>
    <p:extLst>
      <p:ext uri="{BB962C8B-B14F-4D97-AF65-F5344CB8AC3E}">
        <p14:creationId xmlns:p14="http://schemas.microsoft.com/office/powerpoint/2010/main" val="3089257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4E97157-18D9-4829-9E6E-1262AD8091B1}" type="slidenum">
              <a:rPr lang="it-IT" altLang="it-IT"/>
              <a:pPr/>
              <a:t>‹N›</a:t>
            </a:fld>
            <a:endParaRPr lang="it-IT" altLang="it-IT"/>
          </a:p>
        </p:txBody>
      </p:sp>
    </p:spTree>
    <p:extLst>
      <p:ext uri="{BB962C8B-B14F-4D97-AF65-F5344CB8AC3E}">
        <p14:creationId xmlns:p14="http://schemas.microsoft.com/office/powerpoint/2010/main" val="2815458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A7C0A16-9959-4DD9-A56F-87AB8D51D399}" type="slidenum">
              <a:rPr lang="it-IT" altLang="it-IT"/>
              <a:pPr/>
              <a:t>‹N›</a:t>
            </a:fld>
            <a:endParaRPr lang="it-IT" altLang="it-IT"/>
          </a:p>
        </p:txBody>
      </p:sp>
    </p:spTree>
    <p:extLst>
      <p:ext uri="{BB962C8B-B14F-4D97-AF65-F5344CB8AC3E}">
        <p14:creationId xmlns:p14="http://schemas.microsoft.com/office/powerpoint/2010/main" val="1750878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A0CF644-839E-4CE4-B9DB-736E74D3B531}" type="slidenum">
              <a:rPr lang="it-IT" altLang="it-IT"/>
              <a:pPr/>
              <a:t>‹N›</a:t>
            </a:fld>
            <a:endParaRPr lang="it-IT" altLang="it-IT"/>
          </a:p>
        </p:txBody>
      </p:sp>
    </p:spTree>
    <p:extLst>
      <p:ext uri="{BB962C8B-B14F-4D97-AF65-F5344CB8AC3E}">
        <p14:creationId xmlns:p14="http://schemas.microsoft.com/office/powerpoint/2010/main" val="3243839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C1E8716-62A8-4A94-92FE-55FF7B14A736}" type="slidenum">
              <a:rPr lang="it-IT" altLang="it-IT"/>
              <a:pPr/>
              <a:t>‹N›</a:t>
            </a:fld>
            <a:endParaRPr lang="it-IT" altLang="it-IT"/>
          </a:p>
        </p:txBody>
      </p:sp>
    </p:spTree>
    <p:extLst>
      <p:ext uri="{BB962C8B-B14F-4D97-AF65-F5344CB8AC3E}">
        <p14:creationId xmlns:p14="http://schemas.microsoft.com/office/powerpoint/2010/main" val="358712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398A70E8-037A-4AA1-9E69-BAD3BCFEB762}"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76812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9A595D9-5B2F-434D-9419-907AAB0BC503}" type="slidenum">
              <a:rPr lang="it-IT" altLang="it-IT"/>
              <a:pPr/>
              <a:t>‹N›</a:t>
            </a:fld>
            <a:endParaRPr lang="it-IT" altLang="it-IT"/>
          </a:p>
        </p:txBody>
      </p:sp>
    </p:spTree>
    <p:extLst>
      <p:ext uri="{BB962C8B-B14F-4D97-AF65-F5344CB8AC3E}">
        <p14:creationId xmlns:p14="http://schemas.microsoft.com/office/powerpoint/2010/main" val="1547801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1F44FA3-8024-49C5-A680-F60CABB9B617}" type="slidenum">
              <a:rPr lang="it-IT" altLang="it-IT"/>
              <a:pPr/>
              <a:t>‹N›</a:t>
            </a:fld>
            <a:endParaRPr lang="it-IT" altLang="it-IT"/>
          </a:p>
        </p:txBody>
      </p:sp>
    </p:spTree>
    <p:extLst>
      <p:ext uri="{BB962C8B-B14F-4D97-AF65-F5344CB8AC3E}">
        <p14:creationId xmlns:p14="http://schemas.microsoft.com/office/powerpoint/2010/main" val="1361402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DF07DF-B267-4CD1-8A8C-DCA414C244CA}" type="slidenum">
              <a:rPr lang="it-IT" altLang="it-IT"/>
              <a:pPr/>
              <a:t>‹N›</a:t>
            </a:fld>
            <a:endParaRPr lang="it-IT" altLang="it-IT"/>
          </a:p>
        </p:txBody>
      </p:sp>
    </p:spTree>
    <p:extLst>
      <p:ext uri="{BB962C8B-B14F-4D97-AF65-F5344CB8AC3E}">
        <p14:creationId xmlns:p14="http://schemas.microsoft.com/office/powerpoint/2010/main" val="155257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F1E78BB-0F8E-4A59-A00A-70DC1D18CB2E}" type="slidenum">
              <a:rPr lang="it-IT" altLang="it-IT"/>
              <a:pPr/>
              <a:t>‹N›</a:t>
            </a:fld>
            <a:endParaRPr lang="it-IT" altLang="it-IT"/>
          </a:p>
        </p:txBody>
      </p:sp>
    </p:spTree>
    <p:extLst>
      <p:ext uri="{BB962C8B-B14F-4D97-AF65-F5344CB8AC3E}">
        <p14:creationId xmlns:p14="http://schemas.microsoft.com/office/powerpoint/2010/main" val="2349677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1A96FC0-148B-4E83-962E-BEAF574B334C}" type="slidenum">
              <a:rPr lang="it-IT" altLang="it-IT"/>
              <a:pPr/>
              <a:t>‹N›</a:t>
            </a:fld>
            <a:endParaRPr lang="it-IT" altLang="it-IT"/>
          </a:p>
        </p:txBody>
      </p:sp>
    </p:spTree>
    <p:extLst>
      <p:ext uri="{BB962C8B-B14F-4D97-AF65-F5344CB8AC3E}">
        <p14:creationId xmlns:p14="http://schemas.microsoft.com/office/powerpoint/2010/main" val="10626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604963"/>
            <a:ext cx="2054225" cy="451326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0275" cy="4513262"/>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4C8932D-7C81-4917-A6C6-0723FF723622}" type="slidenum">
              <a:rPr lang="it-IT" altLang="it-IT"/>
              <a:pPr/>
              <a:t>‹N›</a:t>
            </a:fld>
            <a:endParaRPr lang="it-IT" altLang="it-IT"/>
          </a:p>
        </p:txBody>
      </p:sp>
    </p:spTree>
    <p:extLst>
      <p:ext uri="{BB962C8B-B14F-4D97-AF65-F5344CB8AC3E}">
        <p14:creationId xmlns:p14="http://schemas.microsoft.com/office/powerpoint/2010/main" val="3231329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36725"/>
            <a:ext cx="7759700" cy="1908175"/>
          </a:xfrm>
        </p:spPr>
        <p:txBody>
          <a:bodyPr/>
          <a:lstStyle/>
          <a:p>
            <a:r>
              <a:rPr lang="it-IT"/>
              <a:t>Fare clic per modificare lo stile del titolo</a:t>
            </a:r>
          </a:p>
        </p:txBody>
      </p:sp>
      <p:sp>
        <p:nvSpPr>
          <p:cNvPr id="3" name="Segnaposto data 2"/>
          <p:cNvSpPr>
            <a:spLocks noGrp="1"/>
          </p:cNvSpPr>
          <p:nvPr>
            <p:ph type="dt" idx="10"/>
          </p:nvPr>
        </p:nvSpPr>
        <p:spPr>
          <a:xfrm>
            <a:off x="457200" y="6248400"/>
            <a:ext cx="2120900" cy="463550"/>
          </a:xfrm>
        </p:spPr>
        <p:txBody>
          <a:bodyPr/>
          <a:lstStyle>
            <a:lvl1pPr>
              <a:defRPr/>
            </a:lvl1pPr>
          </a:lstStyle>
          <a:p>
            <a:endParaRPr lang="en-US" altLang="it-IT"/>
          </a:p>
        </p:txBody>
      </p:sp>
      <p:sp>
        <p:nvSpPr>
          <p:cNvPr id="4" name="Segnaposto piè di pagina 3"/>
          <p:cNvSpPr>
            <a:spLocks noGrp="1"/>
          </p:cNvSpPr>
          <p:nvPr>
            <p:ph type="ftr" idx="11"/>
          </p:nvPr>
        </p:nvSpPr>
        <p:spPr>
          <a:xfrm>
            <a:off x="3124200" y="6249988"/>
            <a:ext cx="2882900" cy="463550"/>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53163"/>
            <a:ext cx="2120900" cy="463550"/>
          </a:xfrm>
        </p:spPr>
        <p:txBody>
          <a:bodyPr/>
          <a:lstStyle>
            <a:lvl1pPr>
              <a:defRPr/>
            </a:lvl1pPr>
          </a:lstStyle>
          <a:p>
            <a:fld id="{5135D6F4-E938-44C7-A67E-A6CF49217706}" type="slidenum">
              <a:rPr lang="it-IT" altLang="it-IT"/>
              <a:pPr/>
              <a:t>‹N›</a:t>
            </a:fld>
            <a:endParaRPr lang="it-IT" altLang="it-IT"/>
          </a:p>
        </p:txBody>
      </p:sp>
    </p:spTree>
    <p:extLst>
      <p:ext uri="{BB962C8B-B14F-4D97-AF65-F5344CB8AC3E}">
        <p14:creationId xmlns:p14="http://schemas.microsoft.com/office/powerpoint/2010/main" val="88120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BF19BF54-45DF-4B8F-527F-3A16C64C8C0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DA44DC96-928D-C8C6-BEBC-FFB25D03EDF5}"/>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65508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3250" cy="1136650"/>
          </a:xfrm>
        </p:spPr>
        <p:txBody>
          <a:bodyPr/>
          <a:lstStyle/>
          <a:p>
            <a:r>
              <a:rPr lang="it-IT"/>
              <a:t>Fare clic per modificare lo stile del titolo</a:t>
            </a:r>
          </a:p>
        </p:txBody>
      </p:sp>
      <p:sp>
        <p:nvSpPr>
          <p:cNvPr id="3" name="Segnaposto tabella 2"/>
          <p:cNvSpPr>
            <a:spLocks noGrp="1"/>
          </p:cNvSpPr>
          <p:nvPr>
            <p:ph type="tbl" idx="1"/>
          </p:nvPr>
        </p:nvSpPr>
        <p:spPr>
          <a:xfrm>
            <a:off x="457200" y="1600200"/>
            <a:ext cx="8223250" cy="4519613"/>
          </a:xfrm>
        </p:spPr>
        <p:txBody>
          <a:bodyPr/>
          <a:lstStyle/>
          <a:p>
            <a:pPr lvl="0"/>
            <a:endParaRPr lang="it-IT" noProof="0"/>
          </a:p>
        </p:txBody>
      </p:sp>
      <p:sp>
        <p:nvSpPr>
          <p:cNvPr id="4" name="Segnaposto data 3">
            <a:extLst>
              <a:ext uri="{FF2B5EF4-FFF2-40B4-BE49-F238E27FC236}">
                <a16:creationId xmlns:a16="http://schemas.microsoft.com/office/drawing/2014/main" id="{88A814F0-E3CB-46F3-82D4-1A08C642D57F}"/>
              </a:ext>
            </a:extLst>
          </p:cNvPr>
          <p:cNvSpPr>
            <a:spLocks noGrp="1"/>
          </p:cNvSpPr>
          <p:nvPr>
            <p:ph type="dt" idx="10"/>
          </p:nvPr>
        </p:nvSpPr>
        <p:spPr/>
        <p:txBody>
          <a:bodyPr/>
          <a:lstStyle>
            <a:lvl1pPr>
              <a:defRPr smtClean="0"/>
            </a:lvl1pPr>
          </a:lstStyle>
          <a:p>
            <a:pPr>
              <a:defRPr/>
            </a:pPr>
            <a:endParaRPr lang="en-US" altLang="it-IT"/>
          </a:p>
        </p:txBody>
      </p:sp>
      <p:sp>
        <p:nvSpPr>
          <p:cNvPr id="5" name="Segnaposto numero diapositiva 4">
            <a:extLst>
              <a:ext uri="{FF2B5EF4-FFF2-40B4-BE49-F238E27FC236}">
                <a16:creationId xmlns:a16="http://schemas.microsoft.com/office/drawing/2014/main" id="{A1B5D03A-45F5-41AB-8397-81CEEBDE89DD}"/>
              </a:ext>
            </a:extLst>
          </p:cNvPr>
          <p:cNvSpPr>
            <a:spLocks noGrp="1"/>
          </p:cNvSpPr>
          <p:nvPr>
            <p:ph type="sldNum" idx="11"/>
          </p:nvPr>
        </p:nvSpPr>
        <p:spPr/>
        <p:txBody>
          <a:bodyPr/>
          <a:lstStyle>
            <a:lvl1pPr>
              <a:defRPr smtClean="0"/>
            </a:lvl1pPr>
          </a:lstStyle>
          <a:p>
            <a:pPr>
              <a:defRPr/>
            </a:pPr>
            <a:fld id="{4DBB3B5F-4900-40DB-964C-274CE6530736}" type="slidenum">
              <a:rPr lang="it-IT" altLang="it-IT"/>
              <a:pPr>
                <a:defRPr/>
              </a:pPr>
              <a:t>‹N›</a:t>
            </a:fld>
            <a:endParaRPr lang="it-IT" altLang="it-IT"/>
          </a:p>
        </p:txBody>
      </p:sp>
      <p:sp>
        <p:nvSpPr>
          <p:cNvPr id="6" name="Segnaposto piè di pagina 5">
            <a:extLst>
              <a:ext uri="{FF2B5EF4-FFF2-40B4-BE49-F238E27FC236}">
                <a16:creationId xmlns:a16="http://schemas.microsoft.com/office/drawing/2014/main" id="{8D2A669B-6C1C-4BA2-A5FF-2768322BCB38}"/>
              </a:ext>
            </a:extLst>
          </p:cNvPr>
          <p:cNvSpPr>
            <a:spLocks noGrp="1"/>
          </p:cNvSpPr>
          <p:nvPr>
            <p:ph type="ftr" idx="12"/>
          </p:nvPr>
        </p:nvSpPr>
        <p:spPr/>
        <p:txBody>
          <a:bodyPr/>
          <a:lstStyle>
            <a:lvl1pPr>
              <a:defRPr smtClean="0"/>
            </a:lvl1pPr>
          </a:lstStyle>
          <a:p>
            <a:pPr>
              <a:defRPr/>
            </a:pPr>
            <a:endParaRPr lang="it-IT" altLang="it-IT"/>
          </a:p>
        </p:txBody>
      </p:sp>
    </p:spTree>
    <p:extLst>
      <p:ext uri="{BB962C8B-B14F-4D97-AF65-F5344CB8AC3E}">
        <p14:creationId xmlns:p14="http://schemas.microsoft.com/office/powerpoint/2010/main" val="1217009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lgn="l">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85A3EA83-C6DF-443C-BA88-0CE27E42A718}" type="slidenum">
              <a:rPr lang="it-IT" altLang="it-IT"/>
              <a:pPr>
                <a:defRPr/>
              </a:pPr>
              <a:t>‹N›</a:t>
            </a:fld>
            <a:endParaRPr lang="it-IT" altLang="it-IT"/>
          </a:p>
        </p:txBody>
      </p:sp>
    </p:spTree>
    <p:extLst>
      <p:ext uri="{BB962C8B-B14F-4D97-AF65-F5344CB8AC3E}">
        <p14:creationId xmlns:p14="http://schemas.microsoft.com/office/powerpoint/2010/main" val="754206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2DAFA1C-44AB-4A5A-AD16-444D86B824D4}"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512206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69DD761F-62F1-4E24-98A3-5E1C924FEF3B}" type="slidenum">
              <a:rPr lang="it-IT" altLang="it-IT"/>
              <a:pPr>
                <a:defRPr/>
              </a:pPr>
              <a:t>‹N›</a:t>
            </a:fld>
            <a:endParaRPr lang="it-IT" altLang="it-IT"/>
          </a:p>
        </p:txBody>
      </p:sp>
    </p:spTree>
    <p:extLst>
      <p:ext uri="{BB962C8B-B14F-4D97-AF65-F5344CB8AC3E}">
        <p14:creationId xmlns:p14="http://schemas.microsoft.com/office/powerpoint/2010/main" val="4085154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6573A4BC-664F-4E65-BC0A-833B7DBC1B74}" type="slidenum">
              <a:rPr lang="it-IT" altLang="it-IT"/>
              <a:pPr>
                <a:defRPr/>
              </a:pPr>
              <a:t>‹N›</a:t>
            </a:fld>
            <a:endParaRPr lang="it-IT" altLang="it-IT"/>
          </a:p>
        </p:txBody>
      </p:sp>
    </p:spTree>
    <p:extLst>
      <p:ext uri="{BB962C8B-B14F-4D97-AF65-F5344CB8AC3E}">
        <p14:creationId xmlns:p14="http://schemas.microsoft.com/office/powerpoint/2010/main" val="45459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F4265B83-E990-474A-B9A0-13F355DBBDEC}" type="slidenum">
              <a:rPr lang="it-IT" altLang="it-IT"/>
              <a:pPr>
                <a:defRPr/>
              </a:pPr>
              <a:t>‹N›</a:t>
            </a:fld>
            <a:endParaRPr lang="it-IT" altLang="it-IT"/>
          </a:p>
        </p:txBody>
      </p:sp>
    </p:spTree>
    <p:extLst>
      <p:ext uri="{BB962C8B-B14F-4D97-AF65-F5344CB8AC3E}">
        <p14:creationId xmlns:p14="http://schemas.microsoft.com/office/powerpoint/2010/main" val="1763379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BC68FE70-AEE5-4BB7-976E-62ECCE529309}" type="slidenum">
              <a:rPr lang="it-IT" altLang="it-IT"/>
              <a:pPr>
                <a:defRPr/>
              </a:pPr>
              <a:t>‹N›</a:t>
            </a:fld>
            <a:endParaRPr lang="it-IT" altLang="it-IT"/>
          </a:p>
        </p:txBody>
      </p:sp>
    </p:spTree>
    <p:extLst>
      <p:ext uri="{BB962C8B-B14F-4D97-AF65-F5344CB8AC3E}">
        <p14:creationId xmlns:p14="http://schemas.microsoft.com/office/powerpoint/2010/main" val="934879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3B4FF581-9935-4E17-86B8-EAF1252559E1}" type="slidenum">
              <a:rPr lang="it-IT" altLang="it-IT"/>
              <a:pPr>
                <a:defRPr/>
              </a:pPr>
              <a:t>‹N›</a:t>
            </a:fld>
            <a:endParaRPr lang="it-IT" altLang="it-IT"/>
          </a:p>
        </p:txBody>
      </p:sp>
    </p:spTree>
    <p:extLst>
      <p:ext uri="{BB962C8B-B14F-4D97-AF65-F5344CB8AC3E}">
        <p14:creationId xmlns:p14="http://schemas.microsoft.com/office/powerpoint/2010/main" val="228180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it-IT" altLang="it-IT"/>
          </a:p>
        </p:txBody>
      </p:sp>
      <p:sp>
        <p:nvSpPr>
          <p:cNvPr id="3" name="Footer Placeholder 4"/>
          <p:cNvSpPr>
            <a:spLocks noGrp="1"/>
          </p:cNvSpPr>
          <p:nvPr>
            <p:ph type="ftr" sz="quarter" idx="11"/>
          </p:nvPr>
        </p:nvSpPr>
        <p:spPr/>
        <p:txBody>
          <a:bodyPr/>
          <a:lstStyle>
            <a:lvl1pPr>
              <a:defRPr/>
            </a:lvl1pPr>
          </a:lstStyle>
          <a:p>
            <a:pPr>
              <a:defRPr/>
            </a:pPr>
            <a:endParaRPr lang="it-IT" altLang="it-IT"/>
          </a:p>
        </p:txBody>
      </p:sp>
      <p:sp>
        <p:nvSpPr>
          <p:cNvPr id="4" name="Slide Number Placeholder 5"/>
          <p:cNvSpPr>
            <a:spLocks noGrp="1"/>
          </p:cNvSpPr>
          <p:nvPr>
            <p:ph type="sldNum" sz="quarter" idx="12"/>
          </p:nvPr>
        </p:nvSpPr>
        <p:spPr/>
        <p:txBody>
          <a:bodyPr/>
          <a:lstStyle>
            <a:lvl1pPr>
              <a:defRPr/>
            </a:lvl1pPr>
          </a:lstStyle>
          <a:p>
            <a:pPr>
              <a:defRPr/>
            </a:pPr>
            <a:fld id="{D69F8EFB-2D32-46D8-AEB7-E8E2A9BED937}" type="slidenum">
              <a:rPr lang="it-IT" altLang="it-IT"/>
              <a:pPr>
                <a:defRPr/>
              </a:pPr>
              <a:t>‹N›</a:t>
            </a:fld>
            <a:endParaRPr lang="it-IT" altLang="it-IT"/>
          </a:p>
        </p:txBody>
      </p:sp>
    </p:spTree>
    <p:extLst>
      <p:ext uri="{BB962C8B-B14F-4D97-AF65-F5344CB8AC3E}">
        <p14:creationId xmlns:p14="http://schemas.microsoft.com/office/powerpoint/2010/main" val="3847233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FC633066-0850-410F-A35F-41B435EBFBC5}" type="slidenum">
              <a:rPr lang="it-IT" altLang="it-IT"/>
              <a:pPr>
                <a:defRPr/>
              </a:pPr>
              <a:t>‹N›</a:t>
            </a:fld>
            <a:endParaRPr lang="it-IT" altLang="it-IT"/>
          </a:p>
        </p:txBody>
      </p:sp>
    </p:spTree>
    <p:extLst>
      <p:ext uri="{BB962C8B-B14F-4D97-AF65-F5344CB8AC3E}">
        <p14:creationId xmlns:p14="http://schemas.microsoft.com/office/powerpoint/2010/main" val="1539546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cxnSp>
        <p:nvCxnSpPr>
          <p:cNvPr id="5" name="Straight Connector 7"/>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endParaRPr lang="it-IT" altLang="it-IT"/>
          </a:p>
        </p:txBody>
      </p:sp>
      <p:sp>
        <p:nvSpPr>
          <p:cNvPr id="7" name="Footer Placeholder 5"/>
          <p:cNvSpPr>
            <a:spLocks noGrp="1"/>
          </p:cNvSpPr>
          <p:nvPr>
            <p:ph type="ftr" sz="quarter" idx="11"/>
          </p:nvPr>
        </p:nvSpPr>
        <p:spPr/>
        <p:txBody>
          <a:bodyPr/>
          <a:lstStyle>
            <a:lvl1pPr>
              <a:defRPr/>
            </a:lvl1pPr>
          </a:lstStyle>
          <a:p>
            <a:pPr>
              <a:defRPr/>
            </a:pPr>
            <a:endParaRPr lang="it-IT" altLang="it-IT"/>
          </a:p>
        </p:txBody>
      </p:sp>
      <p:sp>
        <p:nvSpPr>
          <p:cNvPr id="8" name="Slide Number Placeholder 6"/>
          <p:cNvSpPr>
            <a:spLocks noGrp="1"/>
          </p:cNvSpPr>
          <p:nvPr>
            <p:ph type="sldNum" sz="quarter" idx="12"/>
          </p:nvPr>
        </p:nvSpPr>
        <p:spPr/>
        <p:txBody>
          <a:bodyPr/>
          <a:lstStyle>
            <a:lvl1pPr>
              <a:defRPr/>
            </a:lvl1pPr>
          </a:lstStyle>
          <a:p>
            <a:pPr>
              <a:defRPr/>
            </a:pPr>
            <a:fld id="{6120955E-3AF6-439E-AF2A-0AD2389B93BC}" type="slidenum">
              <a:rPr lang="it-IT" altLang="it-IT"/>
              <a:pPr>
                <a:defRPr/>
              </a:pPr>
              <a:t>‹N›</a:t>
            </a:fld>
            <a:endParaRPr lang="it-IT" altLang="it-IT"/>
          </a:p>
        </p:txBody>
      </p:sp>
    </p:spTree>
    <p:extLst>
      <p:ext uri="{BB962C8B-B14F-4D97-AF65-F5344CB8AC3E}">
        <p14:creationId xmlns:p14="http://schemas.microsoft.com/office/powerpoint/2010/main" val="274756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F85506B2-11C7-41DF-BE7D-5AAFF00FB23C}" type="slidenum">
              <a:rPr lang="it-IT" altLang="it-IT"/>
              <a:pPr>
                <a:defRPr/>
              </a:pPr>
              <a:t>‹N›</a:t>
            </a:fld>
            <a:endParaRPr lang="it-IT" altLang="it-IT"/>
          </a:p>
        </p:txBody>
      </p:sp>
    </p:spTree>
    <p:extLst>
      <p:ext uri="{BB962C8B-B14F-4D97-AF65-F5344CB8AC3E}">
        <p14:creationId xmlns:p14="http://schemas.microsoft.com/office/powerpoint/2010/main" val="2913488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4" name="Straight Connector 6"/>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4B5D17DE-B491-4400-A79C-DA99BFA3E0B4}" type="slidenum">
              <a:rPr lang="it-IT" altLang="it-IT"/>
              <a:pPr>
                <a:defRPr/>
              </a:pPr>
              <a:t>‹N›</a:t>
            </a:fld>
            <a:endParaRPr lang="it-IT" altLang="it-IT"/>
          </a:p>
        </p:txBody>
      </p:sp>
    </p:spTree>
    <p:extLst>
      <p:ext uri="{BB962C8B-B14F-4D97-AF65-F5344CB8AC3E}">
        <p14:creationId xmlns:p14="http://schemas.microsoft.com/office/powerpoint/2010/main" val="359684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6DBF15B9-BFE0-4791-A5C4-95F6A6A99CBE}"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35675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7638"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0238" cy="455613"/>
          </a:xfrm>
        </p:spPr>
        <p:txBody>
          <a:bodyPr/>
          <a:lstStyle>
            <a:lvl1pPr>
              <a:defRPr/>
            </a:lvl1pPr>
          </a:lstStyle>
          <a:p>
            <a:pPr>
              <a:defRPr/>
            </a:pPr>
            <a:endParaRPr lang="it-IT" altLang="it-IT"/>
          </a:p>
        </p:txBody>
      </p:sp>
      <p:sp>
        <p:nvSpPr>
          <p:cNvPr id="6" name="Segnaposto piè di pagina 5"/>
          <p:cNvSpPr>
            <a:spLocks noGrp="1"/>
          </p:cNvSpPr>
          <p:nvPr>
            <p:ph type="ftr" idx="11"/>
          </p:nvPr>
        </p:nvSpPr>
        <p:spPr>
          <a:xfrm>
            <a:off x="3124200" y="6248400"/>
            <a:ext cx="2890838" cy="455613"/>
          </a:xfrm>
        </p:spPr>
        <p:txBody>
          <a:bodyPr/>
          <a:lstStyle>
            <a:lvl1pPr>
              <a:defRPr/>
            </a:lvl1pPr>
          </a:lstStyle>
          <a:p>
            <a:pPr>
              <a:defRPr/>
            </a:pPr>
            <a:endParaRPr lang="it-IT" altLang="it-IT"/>
          </a:p>
        </p:txBody>
      </p:sp>
      <p:sp>
        <p:nvSpPr>
          <p:cNvPr id="7" name="Segnaposto numero diapositiva 6"/>
          <p:cNvSpPr>
            <a:spLocks noGrp="1"/>
          </p:cNvSpPr>
          <p:nvPr>
            <p:ph type="sldNum" idx="12"/>
          </p:nvPr>
        </p:nvSpPr>
        <p:spPr>
          <a:xfrm>
            <a:off x="6553200" y="6248400"/>
            <a:ext cx="1900238" cy="455613"/>
          </a:xfrm>
        </p:spPr>
        <p:txBody>
          <a:bodyPr/>
          <a:lstStyle>
            <a:lvl1pPr>
              <a:defRPr/>
            </a:lvl1pPr>
          </a:lstStyle>
          <a:p>
            <a:pPr>
              <a:defRPr/>
            </a:pPr>
            <a:fld id="{3AD3A562-8667-4055-8541-24E64BF995DD}" type="slidenum">
              <a:rPr lang="it-IT" altLang="it-IT"/>
              <a:pPr>
                <a:defRPr/>
              </a:pPr>
              <a:t>‹N›</a:t>
            </a:fld>
            <a:endParaRPr lang="it-IT" altLang="it-IT"/>
          </a:p>
        </p:txBody>
      </p:sp>
    </p:spTree>
    <p:extLst>
      <p:ext uri="{BB962C8B-B14F-4D97-AF65-F5344CB8AC3E}">
        <p14:creationId xmlns:p14="http://schemas.microsoft.com/office/powerpoint/2010/main" val="1863317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E67F385-2ADA-8847-AF0E-6526AB59632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FA25A1F-EC63-3D46-9755-2AAE7748C3A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30856E9-1BC6-8441-9666-E3842FF9CC5D}" type="slidenum">
              <a:rPr lang="it-IT" altLang="it-IT" sz="800"/>
              <a:pPr algn="ctr"/>
              <a:t>‹N›</a:t>
            </a:fld>
            <a:endParaRPr lang="it-IT" altLang="it-IT" sz="1400"/>
          </a:p>
        </p:txBody>
      </p:sp>
    </p:spTree>
    <p:extLst>
      <p:ext uri="{BB962C8B-B14F-4D97-AF65-F5344CB8AC3E}">
        <p14:creationId xmlns:p14="http://schemas.microsoft.com/office/powerpoint/2010/main" val="3192016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099341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2451510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2465448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1066702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1911260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2781235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2932309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3622741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numero diapositiva 7"/>
          <p:cNvSpPr>
            <a:spLocks noGrp="1"/>
          </p:cNvSpPr>
          <p:nvPr>
            <p:ph type="sldNum" idx="11"/>
          </p:nvPr>
        </p:nvSpPr>
        <p:spPr/>
        <p:txBody>
          <a:bodyPr/>
          <a:lstStyle>
            <a:lvl1pPr>
              <a:defRPr/>
            </a:lvl1pPr>
          </a:lstStyle>
          <a:p>
            <a:fld id="{D5674252-FA16-4418-B031-D75367B56109}" type="slidenum">
              <a:rPr lang="it-IT" altLang="it-IT"/>
              <a:pPr/>
              <a:t>‹N›</a:t>
            </a:fld>
            <a:endParaRPr lang="it-IT" altLang="it-IT"/>
          </a:p>
        </p:txBody>
      </p:sp>
      <p:sp>
        <p:nvSpPr>
          <p:cNvPr id="9" name="Segnaposto piè di pagina 8"/>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98412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1444268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1443829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597751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42282530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171917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2345187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4689746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numero diapositiva 3"/>
          <p:cNvSpPr>
            <a:spLocks noGrp="1"/>
          </p:cNvSpPr>
          <p:nvPr>
            <p:ph type="sldNum" idx="11"/>
          </p:nvPr>
        </p:nvSpPr>
        <p:spPr/>
        <p:txBody>
          <a:bodyPr/>
          <a:lstStyle>
            <a:lvl1pPr>
              <a:defRPr/>
            </a:lvl1pPr>
          </a:lstStyle>
          <a:p>
            <a:fld id="{3F6618AD-2CAA-4215-A9E2-390685F3883A}" type="slidenum">
              <a:rPr lang="it-IT" altLang="it-IT"/>
              <a:pPr/>
              <a:t>‹N›</a:t>
            </a:fld>
            <a:endParaRPr lang="it-IT" altLang="it-IT"/>
          </a:p>
        </p:txBody>
      </p:sp>
      <p:sp>
        <p:nvSpPr>
          <p:cNvPr id="5" name="Segnaposto piè di pagina 4"/>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46327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numero diapositiva 2"/>
          <p:cNvSpPr>
            <a:spLocks noGrp="1"/>
          </p:cNvSpPr>
          <p:nvPr>
            <p:ph type="sldNum" idx="11"/>
          </p:nvPr>
        </p:nvSpPr>
        <p:spPr/>
        <p:txBody>
          <a:bodyPr/>
          <a:lstStyle>
            <a:lvl1pPr>
              <a:defRPr/>
            </a:lvl1pPr>
          </a:lstStyle>
          <a:p>
            <a:fld id="{518FEA62-6292-4EFB-83E8-B60E0DBDBFC1}" type="slidenum">
              <a:rPr lang="it-IT" altLang="it-IT"/>
              <a:pPr/>
              <a:t>‹N›</a:t>
            </a:fld>
            <a:endParaRPr lang="it-IT" altLang="it-IT"/>
          </a:p>
        </p:txBody>
      </p:sp>
      <p:sp>
        <p:nvSpPr>
          <p:cNvPr id="4" name="Segnaposto piè di pagina 3"/>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884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856D861F-E8A0-4DBC-8DE4-7EDD869070D0}"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7559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1E3E1302-58A9-4440-810E-FF6C335DA301}"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20563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dt"/>
          </p:nvPr>
        </p:nvSpPr>
        <p:spPr bwMode="auto">
          <a:xfrm>
            <a:off x="457200" y="6249988"/>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en-US" altLang="it-IT"/>
          </a:p>
        </p:txBody>
      </p:sp>
      <p:sp>
        <p:nvSpPr>
          <p:cNvPr id="1026" name="Rectangle 2"/>
          <p:cNvSpPr>
            <a:spLocks noGrp="1" noChangeArrowheads="1"/>
          </p:cNvSpPr>
          <p:nvPr>
            <p:ph type="sldNum"/>
          </p:nvPr>
        </p:nvSpPr>
        <p:spPr bwMode="auto">
          <a:xfrm>
            <a:off x="6553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70C747C9-C6D4-40BD-85F2-44A9C1A88494}" type="slidenum">
              <a:rPr lang="it-IT" altLang="it-IT"/>
              <a:pPr/>
              <a:t>‹N›</a:t>
            </a:fld>
            <a:endParaRPr lang="it-IT" altLang="it-IT"/>
          </a:p>
        </p:txBody>
      </p:sp>
      <p:grpSp>
        <p:nvGrpSpPr>
          <p:cNvPr id="1027" name="Group 3"/>
          <p:cNvGrpSpPr>
            <a:grpSpLocks/>
          </p:cNvGrpSpPr>
          <p:nvPr/>
        </p:nvGrpSpPr>
        <p:grpSpPr bwMode="auto">
          <a:xfrm>
            <a:off x="0" y="0"/>
            <a:ext cx="9129713" cy="6838950"/>
            <a:chOff x="0" y="0"/>
            <a:chExt cx="5751" cy="4308"/>
          </a:xfrm>
        </p:grpSpPr>
        <p:grpSp>
          <p:nvGrpSpPr>
            <p:cNvPr id="1028" name="Group 4"/>
            <p:cNvGrpSpPr>
              <a:grpSpLocks/>
            </p:cNvGrpSpPr>
            <p:nvPr/>
          </p:nvGrpSpPr>
          <p:grpSpPr bwMode="auto">
            <a:xfrm>
              <a:off x="1728" y="2230"/>
              <a:ext cx="4020" cy="2078"/>
              <a:chOff x="1728" y="2230"/>
              <a:chExt cx="4020" cy="2078"/>
            </a:xfrm>
          </p:grpSpPr>
          <p:sp>
            <p:nvSpPr>
              <p:cNvPr id="1029" name="Freeform 5"/>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4" name="Freeform 10"/>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p:cNvSpPr>
            <a:spLocks noGrp="1" noChangeArrowheads="1"/>
          </p:cNvSpPr>
          <p:nvPr>
            <p:ph type="title"/>
          </p:nvPr>
        </p:nvSpPr>
        <p:spPr bwMode="auto">
          <a:xfrm>
            <a:off x="457200" y="128588"/>
            <a:ext cx="821690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p:cNvSpPr>
            <a:spLocks noGrp="1" noChangeArrowheads="1"/>
          </p:cNvSpPr>
          <p:nvPr>
            <p:ph type="ftr"/>
          </p:nvPr>
        </p:nvSpPr>
        <p:spPr bwMode="auto">
          <a:xfrm>
            <a:off x="3124200" y="6248400"/>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38" name="Rectangle 14"/>
          <p:cNvSpPr>
            <a:spLocks noGrp="1" noChangeArrowheads="1"/>
          </p:cNvSpPr>
          <p:nvPr>
            <p:ph type="body" idx="1"/>
          </p:nvPr>
        </p:nvSpPr>
        <p:spPr bwMode="auto">
          <a:xfrm>
            <a:off x="457200" y="1600200"/>
            <a:ext cx="8216900" cy="451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5" r:id="rId13"/>
    <p:sldLayoutId id="2147483677"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29713" cy="6838950"/>
            <a:chOff x="0" y="0"/>
            <a:chExt cx="5751" cy="4308"/>
          </a:xfrm>
        </p:grpSpPr>
        <p:grpSp>
          <p:nvGrpSpPr>
            <p:cNvPr id="2050" name="Group 2"/>
            <p:cNvGrpSpPr>
              <a:grpSpLocks/>
            </p:cNvGrpSpPr>
            <p:nvPr/>
          </p:nvGrpSpPr>
          <p:grpSpPr bwMode="auto">
            <a:xfrm>
              <a:off x="1728" y="2230"/>
              <a:ext cx="4020" cy="2078"/>
              <a:chOff x="1728" y="2230"/>
              <a:chExt cx="4020" cy="2078"/>
            </a:xfrm>
          </p:grpSpPr>
          <p:sp>
            <p:nvSpPr>
              <p:cNvPr id="2051" name="Freeform 3"/>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6" name="Freeform 8"/>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p:cNvSpPr>
            <a:spLocks noGrp="1" noChangeArrowheads="1"/>
          </p:cNvSpPr>
          <p:nvPr>
            <p:ph type="title"/>
          </p:nvPr>
        </p:nvSpPr>
        <p:spPr bwMode="auto">
          <a:xfrm>
            <a:off x="685800" y="1736725"/>
            <a:ext cx="7759700"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p:cNvSpPr>
            <a:spLocks noGrp="1" noChangeArrowheads="1"/>
          </p:cNvSpPr>
          <p:nvPr>
            <p:ph type="dt"/>
          </p:nvPr>
        </p:nvSpPr>
        <p:spPr bwMode="auto">
          <a:xfrm>
            <a:off x="457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endParaRPr lang="en-US" altLang="it-IT"/>
          </a:p>
        </p:txBody>
      </p:sp>
      <p:sp>
        <p:nvSpPr>
          <p:cNvPr id="2060" name="Rectangle 12"/>
          <p:cNvSpPr>
            <a:spLocks noGrp="1" noChangeArrowheads="1"/>
          </p:cNvSpPr>
          <p:nvPr>
            <p:ph type="ftr"/>
          </p:nvPr>
        </p:nvSpPr>
        <p:spPr bwMode="auto">
          <a:xfrm>
            <a:off x="3124200" y="6249988"/>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Arial" panose="020B0604020202020204" pitchFamily="34" charset="0"/>
                <a:cs typeface="Arial Unicode MS" charset="0"/>
              </a:defRPr>
            </a:lvl1pPr>
          </a:lstStyle>
          <a:p>
            <a:endParaRPr lang="it-IT" altLang="it-IT"/>
          </a:p>
        </p:txBody>
      </p:sp>
      <p:sp>
        <p:nvSpPr>
          <p:cNvPr id="2061" name="Rectangle 13"/>
          <p:cNvSpPr>
            <a:spLocks noGrp="1" noChangeArrowheads="1"/>
          </p:cNvSpPr>
          <p:nvPr>
            <p:ph type="sldNum"/>
          </p:nvPr>
        </p:nvSpPr>
        <p:spPr bwMode="auto">
          <a:xfrm>
            <a:off x="6553200" y="6253163"/>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fld id="{A1AB042D-A6B5-4A85-951A-624AAA2FFA8B}" type="slidenum">
              <a:rPr lang="it-IT" altLang="it-IT"/>
              <a:pPr/>
              <a:t>‹N›</a:t>
            </a:fld>
            <a:endParaRPr lang="it-IT" altLang="it-IT"/>
          </a:p>
        </p:txBody>
      </p:sp>
      <p:sp>
        <p:nvSpPr>
          <p:cNvPr id="2062" name="Rectangle 14"/>
          <p:cNvSpPr>
            <a:spLocks noGrp="1" noChangeArrowheads="1"/>
          </p:cNvSpPr>
          <p:nvPr>
            <p:ph type="body" idx="1"/>
          </p:nvPr>
        </p:nvSpPr>
        <p:spPr bwMode="auto">
          <a:xfrm>
            <a:off x="457200" y="1604963"/>
            <a:ext cx="8216900"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8"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a:solidFill>
                  <a:schemeClr val="tx1">
                    <a:lumMod val="95000"/>
                    <a:lumOff val="5000"/>
                  </a:schemeClr>
                </a:solidFill>
                <a:latin typeface="+mj-lt"/>
              </a:defRPr>
            </a:lvl1pPr>
          </a:lstStyle>
          <a:p>
            <a:pPr>
              <a:defRPr/>
            </a:pPr>
            <a:endParaRPr lang="it-IT" altLang="it-IT"/>
          </a:p>
        </p:txBody>
      </p:sp>
      <p:sp>
        <p:nvSpPr>
          <p:cNvPr id="5" name="Footer Placeholder 4"/>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eaLnBrk="1" hangingPunct="1">
              <a:buClr>
                <a:srgbClr val="000000"/>
              </a:buClr>
              <a:buSzPct val="100000"/>
              <a:buFont typeface="Times New Roman" panose="02020603050405020304" pitchFamily="18" charset="0"/>
              <a:buNone/>
              <a:defRPr sz="1000" cap="all" baseline="0">
                <a:solidFill>
                  <a:schemeClr val="tx1">
                    <a:lumMod val="95000"/>
                    <a:lumOff val="5000"/>
                  </a:schemeClr>
                </a:solidFill>
                <a:latin typeface="+mj-lt"/>
              </a:defRPr>
            </a:lvl1pPr>
          </a:lstStyle>
          <a:p>
            <a:pPr>
              <a:defRPr/>
            </a:pPr>
            <a:endParaRPr lang="it-IT" altLang="it-IT"/>
          </a:p>
        </p:txBody>
      </p:sp>
      <p:sp>
        <p:nvSpPr>
          <p:cNvPr id="6" name="Slide Number Placeholder 5"/>
          <p:cNvSpPr>
            <a:spLocks noGrp="1"/>
          </p:cNvSpPr>
          <p:nvPr>
            <p:ph type="sldNum" sz="quarter" idx="4"/>
          </p:nvPr>
        </p:nvSpPr>
        <p:spPr>
          <a:xfrm>
            <a:off x="8128000" y="6470650"/>
            <a:ext cx="730250"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smtClean="0">
                <a:solidFill>
                  <a:schemeClr val="tx1">
                    <a:lumMod val="95000"/>
                    <a:lumOff val="5000"/>
                  </a:schemeClr>
                </a:solidFill>
                <a:latin typeface="+mj-lt"/>
              </a:defRPr>
            </a:lvl1pPr>
          </a:lstStyle>
          <a:p>
            <a:pPr>
              <a:defRPr/>
            </a:pPr>
            <a:fld id="{F6B7F2B9-7A34-434E-9431-4CBC2BA6BA84}" type="slidenum">
              <a:rPr lang="it-IT" altLang="it-IT"/>
              <a:pPr>
                <a:defRPr/>
              </a:pPr>
              <a:t>‹N›</a:t>
            </a:fld>
            <a:endParaRPr lang="it-IT" altLang="it-IT"/>
          </a:p>
        </p:txBody>
      </p:sp>
      <p:cxnSp>
        <p:nvCxnSpPr>
          <p:cNvPr id="7" name="Straight Connector 6"/>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52503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rtl="0" fontAlgn="base">
        <a:lnSpc>
          <a:spcPct val="80000"/>
        </a:lnSpc>
        <a:spcBef>
          <a:spcPct val="0"/>
        </a:spcBef>
        <a:spcAft>
          <a:spcPct val="0"/>
        </a:spcAft>
        <a:defRPr sz="4400" kern="1200" cap="all" spc="100">
          <a:solidFill>
            <a:srgbClr val="0D0D0D"/>
          </a:solidFill>
          <a:latin typeface="+mj-lt"/>
          <a:ea typeface="+mj-ea"/>
          <a:cs typeface="+mj-cs"/>
        </a:defRPr>
      </a:lvl1pPr>
      <a:lvl2pPr algn="l" rtl="0" fontAlgn="base">
        <a:lnSpc>
          <a:spcPct val="80000"/>
        </a:lnSpc>
        <a:spcBef>
          <a:spcPct val="0"/>
        </a:spcBef>
        <a:spcAft>
          <a:spcPct val="0"/>
        </a:spcAft>
        <a:defRPr sz="4400">
          <a:solidFill>
            <a:srgbClr val="0D0D0D"/>
          </a:solidFill>
          <a:latin typeface="Tw Cen MT Condensed" panose="020B0606020104020203" pitchFamily="34" charset="0"/>
        </a:defRPr>
      </a:lvl2pPr>
      <a:lvl3pPr algn="l" rtl="0" fontAlgn="base">
        <a:lnSpc>
          <a:spcPct val="80000"/>
        </a:lnSpc>
        <a:spcBef>
          <a:spcPct val="0"/>
        </a:spcBef>
        <a:spcAft>
          <a:spcPct val="0"/>
        </a:spcAft>
        <a:defRPr sz="4400">
          <a:solidFill>
            <a:srgbClr val="0D0D0D"/>
          </a:solidFill>
          <a:latin typeface="Tw Cen MT Condensed" panose="020B0606020104020203" pitchFamily="34" charset="0"/>
        </a:defRPr>
      </a:lvl3pPr>
      <a:lvl4pPr algn="l" rtl="0" fontAlgn="base">
        <a:lnSpc>
          <a:spcPct val="80000"/>
        </a:lnSpc>
        <a:spcBef>
          <a:spcPct val="0"/>
        </a:spcBef>
        <a:spcAft>
          <a:spcPct val="0"/>
        </a:spcAft>
        <a:defRPr sz="4400">
          <a:solidFill>
            <a:srgbClr val="0D0D0D"/>
          </a:solidFill>
          <a:latin typeface="Tw Cen MT Condensed" panose="020B0606020104020203" pitchFamily="34" charset="0"/>
        </a:defRPr>
      </a:lvl4pPr>
      <a:lvl5pPr algn="l" rtl="0" fontAlgn="base">
        <a:lnSpc>
          <a:spcPct val="80000"/>
        </a:lnSpc>
        <a:spcBef>
          <a:spcPct val="0"/>
        </a:spcBef>
        <a:spcAft>
          <a:spcPct val="0"/>
        </a:spcAft>
        <a:defRPr sz="44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fontAlgn="base">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extLst>
      <p:ext uri="{BB962C8B-B14F-4D97-AF65-F5344CB8AC3E}">
        <p14:creationId xmlns:p14="http://schemas.microsoft.com/office/powerpoint/2010/main" val="416962129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oleObject" Target="../embeddings/oleObject2.bin"/><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82CBE3-7B48-4F0A-349B-02441540A895}"/>
              </a:ext>
            </a:extLst>
          </p:cNvPr>
          <p:cNvSpPr>
            <a:spLocks noGrp="1"/>
          </p:cNvSpPr>
          <p:nvPr>
            <p:ph type="title"/>
          </p:nvPr>
        </p:nvSpPr>
        <p:spPr>
          <a:xfrm>
            <a:off x="463550" y="2035675"/>
            <a:ext cx="8216900" cy="1422400"/>
          </a:xfrm>
        </p:spPr>
        <p:txBody>
          <a:bodyPr/>
          <a:lstStyle/>
          <a:p>
            <a:r>
              <a:rPr lang="it-IT" dirty="0">
                <a:solidFill>
                  <a:schemeClr val="tx1"/>
                </a:solidFill>
              </a:rPr>
              <a:t>REGIONE</a:t>
            </a:r>
            <a:br>
              <a:rPr lang="it-IT" dirty="0">
                <a:solidFill>
                  <a:schemeClr val="tx1"/>
                </a:solidFill>
              </a:rPr>
            </a:br>
            <a:r>
              <a:rPr lang="it-IT" dirty="0">
                <a:solidFill>
                  <a:schemeClr val="tx1"/>
                </a:solidFill>
              </a:rPr>
              <a:t>ADDOMINO - PELVICA</a:t>
            </a:r>
          </a:p>
        </p:txBody>
      </p:sp>
    </p:spTree>
    <p:extLst>
      <p:ext uri="{BB962C8B-B14F-4D97-AF65-F5344CB8AC3E}">
        <p14:creationId xmlns:p14="http://schemas.microsoft.com/office/powerpoint/2010/main" val="312959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157" t="2780" r="5328" b="7785"/>
          <a:stretch>
            <a:fillRect/>
          </a:stretch>
        </p:blipFill>
        <p:spPr bwMode="auto">
          <a:xfrm>
            <a:off x="0" y="0"/>
            <a:ext cx="9144000" cy="6840538"/>
          </a:xfrm>
          <a:prstGeom prst="rect">
            <a:avLst/>
          </a:prstGeom>
          <a:noFill/>
          <a:ln>
            <a:noFill/>
          </a:ln>
          <a:effectLst/>
          <a:extLst>
            <a:ext uri="{909E8E84-426E-40DD-AFC4-6F175D3DCCD1}">
              <a14:hiddenFill xmlns:a14="http://schemas.microsoft.com/office/drawing/2010/main">
                <a:blipFill dpi="0" rotWithShape="0">
                  <a:blip/>
                  <a:srcRect l="5157" t="2780" r="5328"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2175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360710" y="764704"/>
            <a:ext cx="8422580" cy="5069160"/>
          </a:xfrm>
        </p:spPr>
        <p:txBody>
          <a:bodyPr/>
          <a:lstStyle/>
          <a:p>
            <a:r>
              <a:rPr lang="it-IT" sz="2800" dirty="0">
                <a:solidFill>
                  <a:schemeClr val="tx1"/>
                </a:solidFill>
                <a:latin typeface="Franklin Gothic Medium" panose="020B0603020102020204" pitchFamily="34" charset="0"/>
              </a:rPr>
              <a:t>OSSA IRREGOLARI: di forma NON riconducibile alle precedenti. Vengono descritte come formate da una struttura </a:t>
            </a:r>
            <a:r>
              <a:rPr lang="it-IT" sz="2800" dirty="0" err="1">
                <a:solidFill>
                  <a:schemeClr val="tx1"/>
                </a:solidFill>
                <a:latin typeface="Franklin Gothic Medium" panose="020B0603020102020204" pitchFamily="34" charset="0"/>
              </a:rPr>
              <a:t>volumetricamente</a:t>
            </a:r>
            <a:r>
              <a:rPr lang="it-IT" sz="2800" dirty="0">
                <a:solidFill>
                  <a:schemeClr val="tx1"/>
                </a:solidFill>
                <a:latin typeface="Franklin Gothic Medium" panose="020B0603020102020204" pitchFamily="34" charset="0"/>
              </a:rPr>
              <a:t> prevalente (CORPO) dal quale si dipartono PROLUNGAMENTI nelle varie direzioni spaziali. Tipico esempio ne è la VERTEBRA, ma pure vi appartengono gran parte delle OSSA del CRANIO (sebbene molte di esse presentino una cospicua componente di osso piatto). </a:t>
            </a:r>
          </a:p>
          <a:p>
            <a:r>
              <a:rPr lang="it-IT" sz="2800" dirty="0">
                <a:solidFill>
                  <a:schemeClr val="tx1"/>
                </a:solidFill>
                <a:latin typeface="Franklin Gothic Medium" panose="020B0603020102020204" pitchFamily="34" charset="0"/>
              </a:rPr>
              <a:t>Osso Irregolare è pure l’ OSSO DELL’ANCA</a:t>
            </a:r>
          </a:p>
          <a:p>
            <a:endParaRPr lang="it-IT" sz="2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741307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0" y="15875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VERTEBRA-TIPO: </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CARATTERISTICHE MORFOLOGICHE GENERALI</a:t>
            </a:r>
          </a:p>
        </p:txBody>
      </p:sp>
      <p:grpSp>
        <p:nvGrpSpPr>
          <p:cNvPr id="50178" name="Group 2"/>
          <p:cNvGrpSpPr>
            <a:grpSpLocks/>
          </p:cNvGrpSpPr>
          <p:nvPr/>
        </p:nvGrpSpPr>
        <p:grpSpPr bwMode="auto">
          <a:xfrm>
            <a:off x="323850" y="2349500"/>
            <a:ext cx="8340725" cy="4451350"/>
            <a:chOff x="204" y="1480"/>
            <a:chExt cx="5254" cy="2804"/>
          </a:xfrm>
        </p:grpSpPr>
        <p:pic>
          <p:nvPicPr>
            <p:cNvPr id="50179"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04" y="1480"/>
              <a:ext cx="5254" cy="2804"/>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4"/>
            <p:cNvSpPr txBox="1">
              <a:spLocks noChangeArrowheads="1"/>
            </p:cNvSpPr>
            <p:nvPr/>
          </p:nvSpPr>
          <p:spPr bwMode="auto">
            <a:xfrm>
              <a:off x="204" y="1480"/>
              <a:ext cx="5254" cy="2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50181" name="Text Box 5"/>
          <p:cNvSpPr txBox="1">
            <a:spLocks noChangeArrowheads="1"/>
          </p:cNvSpPr>
          <p:nvPr/>
        </p:nvSpPr>
        <p:spPr bwMode="auto">
          <a:xfrm>
            <a:off x="2924175" y="5513388"/>
            <a:ext cx="72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000514"/>
                </a:solidFill>
                <a:latin typeface="Arial Black" panose="020B0A04020102020204" pitchFamily="34" charset="0"/>
                <a:cs typeface="Arial" panose="020B0604020202020204" pitchFamily="34" charset="0"/>
              </a:rPr>
              <a:t>o Arco</a:t>
            </a:r>
          </a:p>
        </p:txBody>
      </p:sp>
      <p:sp>
        <p:nvSpPr>
          <p:cNvPr id="50182" name="Text Box 6"/>
          <p:cNvSpPr txBox="1">
            <a:spLocks noChangeArrowheads="1"/>
          </p:cNvSpPr>
          <p:nvPr/>
        </p:nvSpPr>
        <p:spPr bwMode="auto">
          <a:xfrm>
            <a:off x="1588" y="4581525"/>
            <a:ext cx="1220787"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FF3300"/>
                </a:solidFill>
                <a:latin typeface="Arial Black" panose="020B0A04020102020204" pitchFamily="34" charset="0"/>
                <a:cs typeface="Arial" panose="020B0604020202020204" pitchFamily="34" charset="0"/>
              </a:rPr>
              <a:t>PROCESSO</a:t>
            </a:r>
          </a:p>
          <a:p>
            <a:pPr algn="ctr">
              <a:buClrTx/>
              <a:buFontTx/>
              <a:buNone/>
            </a:pPr>
            <a:r>
              <a:rPr lang="it-IT" altLang="it-IT" sz="1200">
                <a:solidFill>
                  <a:srgbClr val="FF3300"/>
                </a:solidFill>
                <a:latin typeface="Arial Black" panose="020B0A04020102020204" pitchFamily="34" charset="0"/>
                <a:cs typeface="Arial" panose="020B0604020202020204" pitchFamily="34" charset="0"/>
              </a:rPr>
              <a:t>TRASVERSO</a:t>
            </a:r>
          </a:p>
        </p:txBody>
      </p:sp>
      <p:sp>
        <p:nvSpPr>
          <p:cNvPr id="50183" name="Line 7"/>
          <p:cNvSpPr>
            <a:spLocks noChangeShapeType="1"/>
          </p:cNvSpPr>
          <p:nvPr/>
        </p:nvSpPr>
        <p:spPr bwMode="auto">
          <a:xfrm>
            <a:off x="1116013" y="4724400"/>
            <a:ext cx="576262" cy="144463"/>
          </a:xfrm>
          <a:prstGeom prst="line">
            <a:avLst/>
          </a:prstGeom>
          <a:noFill/>
          <a:ln w="12600" cap="sq">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5953909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360710" y="894420"/>
            <a:ext cx="8422580" cy="5069160"/>
          </a:xfrm>
        </p:spPr>
        <p:txBody>
          <a:bodyPr/>
          <a:lstStyle/>
          <a:p>
            <a:r>
              <a:rPr lang="it-IT" sz="2800" dirty="0">
                <a:solidFill>
                  <a:schemeClr val="tx1"/>
                </a:solidFill>
                <a:latin typeface="Copperplate Gothic Bold" panose="020E0705020206020404" pitchFamily="34" charset="77"/>
              </a:rPr>
              <a:t>OSSA PNEUMATICHE: si ritrovano nel cranio e sono caratterizzate dalla presenza di CAVITA’ AEREE nel loro interno. Citiamo il FRONTALE, MASCELLARE, ETMOIDE, SFENOIDE (coinvolti nei SENI PARANASALI), nonché il TEMPORALE (CAVITA’ o CASSA del TIMPANO e CELLETTE MASTOIDEE).</a:t>
            </a:r>
          </a:p>
          <a:p>
            <a:r>
              <a:rPr lang="it-IT" sz="2800" dirty="0">
                <a:solidFill>
                  <a:schemeClr val="tx1"/>
                </a:solidFill>
                <a:latin typeface="Copperplate Gothic Bold" panose="020E0705020206020404" pitchFamily="34" charset="77"/>
              </a:rPr>
              <a:t>L’aria vi giunge o dalle Cavità Nasali o dalla Faringe (Rinofaringe)</a:t>
            </a:r>
          </a:p>
        </p:txBody>
      </p:sp>
    </p:spTree>
    <p:extLst>
      <p:ext uri="{BB962C8B-B14F-4D97-AF65-F5344CB8AC3E}">
        <p14:creationId xmlns:p14="http://schemas.microsoft.com/office/powerpoint/2010/main" val="2930105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RAPPORTI FRA SEGMENTI SCHELETRICI ARTICOLAZIONI </a:t>
            </a:r>
          </a:p>
        </p:txBody>
      </p:sp>
      <p:sp>
        <p:nvSpPr>
          <p:cNvPr id="12290" name="Rectangle 2"/>
          <p:cNvSpPr>
            <a:spLocks noGrp="1" noChangeArrowheads="1"/>
          </p:cNvSpPr>
          <p:nvPr>
            <p:ph type="body" idx="4294967295"/>
          </p:nvPr>
        </p:nvSpPr>
        <p:spPr>
          <a:xfrm>
            <a:off x="0" y="1105786"/>
            <a:ext cx="9144000" cy="5661025"/>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Articolazioni per CONTINUITA’: capi articolari molto vicini, impropriamente «fisse». Si definiscono anche SINARTROSI</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Vi si descrivono le SINFISI </a:t>
            </a:r>
            <a:endParaRPr lang="it-IT" altLang="it-IT" sz="2800" dirty="0">
              <a:solidFill>
                <a:schemeClr val="tx1"/>
              </a:solidFill>
              <a:latin typeface="Arial Black" panose="020B0A04020102020204" pitchFamily="34" charset="0"/>
            </a:endParaRPr>
          </a:p>
          <a:p>
            <a:pPr marL="330200" indent="-330200">
              <a:buClr>
                <a:srgbClr val="FFFF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Articolazioni per CONTIGUITA’ (o SINOVIALI, impropriamente «mobili»): esiste uno spazio macroscopicamente visibile fra i capi articolari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   - DIARTROSI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   - AMFIARTROSI (impropriamente «semimobili»). Tra queste rilevante è l’ ARTICOLAZIONE SACRO-ILIACA</a:t>
            </a:r>
          </a:p>
        </p:txBody>
      </p:sp>
    </p:spTree>
    <p:extLst>
      <p:ext uri="{BB962C8B-B14F-4D97-AF65-F5344CB8AC3E}">
        <p14:creationId xmlns:p14="http://schemas.microsoft.com/office/powerpoint/2010/main" val="37700656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457200" y="128588"/>
            <a:ext cx="8229600" cy="14351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SISTEMA MUSCOLARE SCHELETRICO</a:t>
            </a:r>
          </a:p>
        </p:txBody>
      </p:sp>
      <p:graphicFrame>
        <p:nvGraphicFramePr>
          <p:cNvPr id="21506" name="Object 2"/>
          <p:cNvGraphicFramePr>
            <a:graphicFrameLocks noChangeAspect="1"/>
          </p:cNvGraphicFramePr>
          <p:nvPr/>
        </p:nvGraphicFramePr>
        <p:xfrm>
          <a:off x="228600" y="1676400"/>
          <a:ext cx="2789238" cy="4953000"/>
        </p:xfrm>
        <a:graphic>
          <a:graphicData uri="http://schemas.openxmlformats.org/presentationml/2006/ole">
            <mc:AlternateContent xmlns:mc="http://schemas.openxmlformats.org/markup-compatibility/2006">
              <mc:Choice xmlns:v="urn:schemas-microsoft-com:vml" Requires="v">
                <p:oleObj r:id="rId3" imgW="4151033" imgH="7369455" progId="">
                  <p:embed/>
                </p:oleObj>
              </mc:Choice>
              <mc:Fallback>
                <p:oleObj r:id="rId3" imgW="4151033" imgH="7369455" progId="">
                  <p:embed/>
                  <p:pic>
                    <p:nvPicPr>
                      <p:cNvPr id="215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2789238" cy="4953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0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42481" y="1714500"/>
            <a:ext cx="2459037"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1508" name="Object 4"/>
          <p:cNvGraphicFramePr>
            <a:graphicFrameLocks noChangeAspect="1"/>
          </p:cNvGraphicFramePr>
          <p:nvPr/>
        </p:nvGraphicFramePr>
        <p:xfrm>
          <a:off x="6660232" y="1638300"/>
          <a:ext cx="1600200" cy="5029200"/>
        </p:xfrm>
        <a:graphic>
          <a:graphicData uri="http://schemas.openxmlformats.org/presentationml/2006/ole">
            <mc:AlternateContent xmlns:mc="http://schemas.openxmlformats.org/markup-compatibility/2006">
              <mc:Choice xmlns:v="urn:schemas-microsoft-com:vml" Requires="v">
                <p:oleObj r:id="rId6" imgW="2383339" imgH="7479174" progId="">
                  <p:embed/>
                </p:oleObj>
              </mc:Choice>
              <mc:Fallback>
                <p:oleObj r:id="rId6" imgW="2383339" imgH="7479174" progId="">
                  <p:embed/>
                  <p:pic>
                    <p:nvPicPr>
                      <p:cNvPr id="2150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1638300"/>
                        <a:ext cx="1600200" cy="50292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1912318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page235_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692275" y="0"/>
            <a:ext cx="5759450" cy="6858000"/>
          </a:xfrm>
          <a:prstGeom prst="rect">
            <a:avLst/>
          </a:prstGeom>
          <a:noFill/>
          <a:ln>
            <a:noFill/>
          </a:ln>
        </p:spPr>
      </p:pic>
    </p:spTree>
    <p:extLst>
      <p:ext uri="{BB962C8B-B14F-4D97-AF65-F5344CB8AC3E}">
        <p14:creationId xmlns:p14="http://schemas.microsoft.com/office/powerpoint/2010/main" val="1136303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MIOLOGIA</a:t>
            </a:r>
          </a:p>
        </p:txBody>
      </p:sp>
      <p:sp>
        <p:nvSpPr>
          <p:cNvPr id="22530" name="Rectangle 2"/>
          <p:cNvSpPr>
            <a:spLocks noGrp="1" noChangeArrowheads="1"/>
          </p:cNvSpPr>
          <p:nvPr>
            <p:ph type="body" idx="4294967295"/>
          </p:nvPr>
        </p:nvSpPr>
        <p:spPr>
          <a:xfrm>
            <a:off x="107504" y="980728"/>
            <a:ext cx="8928992" cy="4343400"/>
          </a:xfrm>
          <a:ln/>
        </p:spPr>
        <p:txBody>
          <a:bodyPr/>
          <a:lstStyle/>
          <a:p>
            <a:pPr indent="-330200" algn="ctr">
              <a:lnSpc>
                <a:spcPct val="150000"/>
              </a:lnSpc>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FFFF00"/>
                </a:solidFill>
                <a:latin typeface="Britannic Bold" panose="020B0903060703020204" pitchFamily="34" charset="0"/>
              </a:rPr>
              <a:t>  </a:t>
            </a:r>
            <a:r>
              <a:rPr lang="it-IT" altLang="it-IT" dirty="0">
                <a:solidFill>
                  <a:schemeClr val="tx1"/>
                </a:solidFill>
                <a:latin typeface="Corsiva Hebrew" pitchFamily="2" charset="-79"/>
                <a:cs typeface="Corsiva Hebrew" pitchFamily="2" charset="-79"/>
              </a:rPr>
              <a:t>Branca dell’ Anatomia Umana che si occupa dello studio, PREVALENTEMENTE con </a:t>
            </a:r>
            <a:r>
              <a:rPr lang="it-IT" altLang="it-IT" b="1" u="sng" dirty="0">
                <a:solidFill>
                  <a:schemeClr val="tx1"/>
                </a:solidFill>
                <a:latin typeface="Corsiva Hebrew" pitchFamily="2" charset="-79"/>
                <a:cs typeface="Corsiva Hebrew" pitchFamily="2" charset="-79"/>
              </a:rPr>
              <a:t>METODO TOPOGRAFICO-FUNZIONALE</a:t>
            </a:r>
            <a:r>
              <a:rPr lang="it-IT" altLang="it-IT" dirty="0">
                <a:solidFill>
                  <a:schemeClr val="tx1"/>
                </a:solidFill>
                <a:latin typeface="Corsiva Hebrew" pitchFamily="2" charset="-79"/>
                <a:cs typeface="Corsiva Hebrew" pitchFamily="2" charset="-79"/>
              </a:rPr>
              <a:t> dei muscoli striati scheletrici, costituenti, nel loro insieme il </a:t>
            </a:r>
          </a:p>
          <a:p>
            <a:pPr indent="-330200" algn="ctr">
              <a:lnSpc>
                <a:spcPct val="150000"/>
              </a:lnSpc>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u="sng" dirty="0">
                <a:solidFill>
                  <a:schemeClr val="tx1"/>
                </a:solidFill>
                <a:latin typeface="Corsiva Hebrew" pitchFamily="2" charset="-79"/>
                <a:cs typeface="Corsiva Hebrew" pitchFamily="2" charset="-79"/>
              </a:rPr>
              <a:t>SISTEMA MUSCOLARE SCHELETRICO</a:t>
            </a:r>
          </a:p>
        </p:txBody>
      </p:sp>
    </p:spTree>
    <p:extLst>
      <p:ext uri="{BB962C8B-B14F-4D97-AF65-F5344CB8AC3E}">
        <p14:creationId xmlns:p14="http://schemas.microsoft.com/office/powerpoint/2010/main" val="372595283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113F8C3-7F2B-0B43-AE5E-7622EF5B30F3}"/>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7146" t="65474" r="55769" b="16560"/>
          <a:stretch>
            <a:fillRect/>
          </a:stretch>
        </p:blipFill>
        <p:spPr bwMode="auto">
          <a:xfrm>
            <a:off x="3419475" y="3803650"/>
            <a:ext cx="5724525" cy="3054350"/>
          </a:xfrm>
          <a:prstGeom prst="rect">
            <a:avLst/>
          </a:prstGeom>
          <a:noFill/>
          <a:ln>
            <a:noFill/>
          </a:ln>
          <a:effectLst/>
          <a:extLst>
            <a:ext uri="{909E8E84-426E-40DD-AFC4-6F175D3DCCD1}">
              <a14:hiddenFill xmlns:a14="http://schemas.microsoft.com/office/drawing/2010/main">
                <a:blipFill dpi="0" rotWithShape="0">
                  <a:blip>
                    <a:lum bright="-12000" contrast="12000"/>
                  </a:blip>
                  <a:srcRect l="7146" t="65474" r="55769" b="1656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a:extLst>
              <a:ext uri="{FF2B5EF4-FFF2-40B4-BE49-F238E27FC236}">
                <a16:creationId xmlns:a16="http://schemas.microsoft.com/office/drawing/2014/main" id="{C864B2D5-63E8-5345-B32F-03E7F2C7B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3384550" cy="3744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3">
            <a:extLst>
              <a:ext uri="{FF2B5EF4-FFF2-40B4-BE49-F238E27FC236}">
                <a16:creationId xmlns:a16="http://schemas.microsoft.com/office/drawing/2014/main" id="{6AEDEE34-FD48-4947-9EF4-37B667A577B5}"/>
              </a:ext>
            </a:extLst>
          </p:cNvPr>
          <p:cNvSpPr txBox="1">
            <a:spLocks noChangeArrowheads="1"/>
          </p:cNvSpPr>
          <p:nvPr/>
        </p:nvSpPr>
        <p:spPr bwMode="auto">
          <a:xfrm>
            <a:off x="3492500" y="476250"/>
            <a:ext cx="5651500"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it-IT" altLang="it-IT" sz="2400" b="1"/>
              <a:t>La striatura visibile al microscopio ottico (bande chiare e bande scure) deriva dalla disposizione ordinata dei miofilamenti nell’ ambito delle miofibrille che presentano un regolare allineamento cosiddetto “in registro”</a:t>
            </a:r>
          </a:p>
          <a:p>
            <a:pPr>
              <a:buClrTx/>
              <a:buFontTx/>
              <a:buNone/>
            </a:pPr>
            <a:endParaRPr lang="it-IT" altLang="it-IT" sz="2400" b="1"/>
          </a:p>
        </p:txBody>
      </p:sp>
    </p:spTree>
    <p:extLst>
      <p:ext uri="{BB962C8B-B14F-4D97-AF65-F5344CB8AC3E}">
        <p14:creationId xmlns:p14="http://schemas.microsoft.com/office/powerpoint/2010/main" val="13324056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51520" y="0"/>
            <a:ext cx="8784976" cy="6858000"/>
          </a:xfrm>
          <a:prstGeom prst="rect">
            <a:avLst/>
          </a:prstGeom>
          <a:noFill/>
          <a:ln>
            <a:noFill/>
          </a:ln>
        </p:spPr>
      </p:pic>
    </p:spTree>
    <p:extLst>
      <p:ext uri="{BB962C8B-B14F-4D97-AF65-F5344CB8AC3E}">
        <p14:creationId xmlns:p14="http://schemas.microsoft.com/office/powerpoint/2010/main" val="26112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7CAB5E-D598-79A5-91C0-450E90388330}"/>
              </a:ext>
            </a:extLst>
          </p:cNvPr>
          <p:cNvSpPr>
            <a:spLocks noGrp="1"/>
          </p:cNvSpPr>
          <p:nvPr>
            <p:ph type="title"/>
          </p:nvPr>
        </p:nvSpPr>
        <p:spPr>
          <a:xfrm>
            <a:off x="457200" y="128588"/>
            <a:ext cx="8216900" cy="996156"/>
          </a:xfrm>
        </p:spPr>
        <p:txBody>
          <a:bodyPr/>
          <a:lstStyle/>
          <a:p>
            <a:r>
              <a:rPr lang="it-IT" sz="3200" dirty="0">
                <a:solidFill>
                  <a:schemeClr val="tx1"/>
                </a:solidFill>
              </a:rPr>
              <a:t>REGIONE ADDOMINO-PELVICA</a:t>
            </a:r>
          </a:p>
        </p:txBody>
      </p:sp>
      <p:sp>
        <p:nvSpPr>
          <p:cNvPr id="3" name="Segnaposto contenuto 2">
            <a:extLst>
              <a:ext uri="{FF2B5EF4-FFF2-40B4-BE49-F238E27FC236}">
                <a16:creationId xmlns:a16="http://schemas.microsoft.com/office/drawing/2014/main" id="{A2C141C9-3589-7653-870A-1335CC280CE7}"/>
              </a:ext>
            </a:extLst>
          </p:cNvPr>
          <p:cNvSpPr>
            <a:spLocks noGrp="1"/>
          </p:cNvSpPr>
          <p:nvPr>
            <p:ph idx="1"/>
          </p:nvPr>
        </p:nvSpPr>
        <p:spPr>
          <a:xfrm>
            <a:off x="323528" y="1412776"/>
            <a:ext cx="8712968" cy="5040560"/>
          </a:xfrm>
        </p:spPr>
        <p:txBody>
          <a:bodyPr/>
          <a:lstStyle/>
          <a:p>
            <a:r>
              <a:rPr lang="it-IT" sz="2800" dirty="0">
                <a:solidFill>
                  <a:schemeClr val="tx1"/>
                </a:solidFill>
                <a:latin typeface="Arial" panose="020B0604020202020204" pitchFamily="34" charset="0"/>
                <a:cs typeface="Arial" panose="020B0604020202020204" pitchFamily="34" charset="0"/>
              </a:rPr>
              <a:t>E’ un distretto corporeo che si pone inferiormente alla Regione Toracica.</a:t>
            </a:r>
          </a:p>
          <a:p>
            <a:r>
              <a:rPr lang="it-IT" sz="2800" dirty="0">
                <a:solidFill>
                  <a:schemeClr val="tx1"/>
                </a:solidFill>
                <a:latin typeface="Arial" panose="020B0604020202020204" pitchFamily="34" charset="0"/>
                <a:cs typeface="Arial" panose="020B0604020202020204" pitchFamily="34" charset="0"/>
              </a:rPr>
              <a:t>Vi si descrivono diverse formazioni scheletriche che ne costituiscono l’impalcatura di sostegno:</a:t>
            </a:r>
          </a:p>
          <a:p>
            <a:pPr marL="457200" indent="-457200">
              <a:buFontTx/>
              <a:buChar char="-"/>
            </a:pPr>
            <a:r>
              <a:rPr lang="it-IT" sz="2800" dirty="0">
                <a:solidFill>
                  <a:schemeClr val="tx1"/>
                </a:solidFill>
                <a:latin typeface="Arial" panose="020B0604020202020204" pitchFamily="34" charset="0"/>
                <a:cs typeface="Arial" panose="020B0604020202020204" pitchFamily="34" charset="0"/>
              </a:rPr>
              <a:t>COSTE</a:t>
            </a:r>
          </a:p>
          <a:p>
            <a:pPr marL="457200" indent="-457200">
              <a:buFontTx/>
              <a:buChar char="-"/>
            </a:pPr>
            <a:r>
              <a:rPr lang="it-IT" sz="2800" dirty="0">
                <a:solidFill>
                  <a:schemeClr val="tx1"/>
                </a:solidFill>
                <a:latin typeface="Arial" panose="020B0604020202020204" pitchFamily="34" charset="0"/>
                <a:cs typeface="Arial" panose="020B0604020202020204" pitchFamily="34" charset="0"/>
              </a:rPr>
              <a:t>COLONNA VERTEBRALE con varie tipologie di vertebre</a:t>
            </a:r>
          </a:p>
          <a:p>
            <a:pPr marL="457200" indent="-457200">
              <a:buFontTx/>
              <a:buChar char="-"/>
            </a:pPr>
            <a:r>
              <a:rPr lang="it-IT" sz="2800" dirty="0">
                <a:solidFill>
                  <a:schemeClr val="tx1"/>
                </a:solidFill>
                <a:latin typeface="Arial" panose="020B0604020202020204" pitchFamily="34" charset="0"/>
                <a:cs typeface="Arial" panose="020B0604020202020204" pitchFamily="34" charset="0"/>
              </a:rPr>
              <a:t>OSSO DELL’ ANCA con le sue TRE PORZIONI costitutive.</a:t>
            </a:r>
          </a:p>
          <a:p>
            <a:pPr marL="457200" indent="-457200">
              <a:buFontTx/>
              <a:buChar char="-"/>
            </a:pPr>
            <a:endParaRPr lang="it-IT" sz="2800" dirty="0">
              <a:solidFill>
                <a:schemeClr val="tx1"/>
              </a:solidFill>
              <a:latin typeface="Arial" panose="020B0604020202020204" pitchFamily="34" charset="0"/>
              <a:cs typeface="Arial" panose="020B0604020202020204" pitchFamily="34" charset="0"/>
            </a:endParaRPr>
          </a:p>
          <a:p>
            <a:pPr marL="457200" indent="-457200">
              <a:buFontTx/>
              <a:buChar char="-"/>
            </a:pPr>
            <a:endParaRPr lang="it-IT"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94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58850" y="0"/>
            <a:ext cx="7226300" cy="6858000"/>
          </a:xfrm>
          <a:prstGeom prst="rect">
            <a:avLst/>
          </a:prstGeom>
          <a:noFill/>
          <a:ln>
            <a:noFill/>
          </a:ln>
        </p:spPr>
      </p:pic>
    </p:spTree>
    <p:extLst>
      <p:ext uri="{BB962C8B-B14F-4D97-AF65-F5344CB8AC3E}">
        <p14:creationId xmlns:p14="http://schemas.microsoft.com/office/powerpoint/2010/main" val="1007719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28675" y="29152"/>
            <a:ext cx="8686800" cy="73555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omic Sans MS" panose="030F0902030302020204" pitchFamily="66" charset="0"/>
              </a:rPr>
              <a:t>ORIGINI ed INSERZIONI MUSCOLARI</a:t>
            </a:r>
          </a:p>
        </p:txBody>
      </p:sp>
      <p:sp>
        <p:nvSpPr>
          <p:cNvPr id="28674" name="Rectangle 2"/>
          <p:cNvSpPr>
            <a:spLocks noGrp="1" noChangeArrowheads="1"/>
          </p:cNvSpPr>
          <p:nvPr>
            <p:ph type="body" idx="4294967295"/>
          </p:nvPr>
        </p:nvSpPr>
        <p:spPr>
          <a:xfrm>
            <a:off x="390655" y="748823"/>
            <a:ext cx="8362689" cy="5544616"/>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Gurmukhi MN" panose="02020600050405020304" pitchFamily="18" charset="0"/>
                <a:cs typeface="Gurmukhi MN" panose="02020600050405020304" pitchFamily="18" charset="0"/>
              </a:rPr>
              <a:t>ORIGINE: punto di attacco ad un segmento scheletrico (od altra struttura connettivale) sul quale il muscolo fa il cosiddetto “PUNTO FISSO” durante la sua azione.</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600" dirty="0">
              <a:solidFill>
                <a:schemeClr val="tx1"/>
              </a:solidFill>
              <a:latin typeface="Gurmukhi MN" panose="02020600050405020304" pitchFamily="18" charset="0"/>
              <a:cs typeface="Gurmukhi MN" panose="02020600050405020304" pitchFamily="18" charset="0"/>
            </a:endParaRPr>
          </a:p>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halkboard" panose="03050602040202020205" pitchFamily="66" charset="77"/>
              </a:rPr>
              <a:t>INSERZIONE: punto di attacco ad un segmento scheletrico (od altra struttura connettivale), che, per effetto dell’ azione del muscolo, viene a MODIFICARE la SUA POSIZIONE NELLO SPAZIO. </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opperplate" panose="02000504000000020004" pitchFamily="2" charset="77"/>
              </a:rPr>
              <a:t>Tuttavia, in molte situazioni, il significato morfo-funzionale di origine ed inserzione si </a:t>
            </a:r>
            <a:r>
              <a:rPr lang="it-IT" altLang="it-IT" sz="2600" dirty="0" err="1">
                <a:solidFill>
                  <a:schemeClr val="tx1"/>
                </a:solidFill>
                <a:latin typeface="Copperplate" panose="02000504000000020004" pitchFamily="2" charset="77"/>
              </a:rPr>
              <a:t>puo’</a:t>
            </a:r>
            <a:r>
              <a:rPr lang="it-IT" altLang="it-IT" sz="2600" dirty="0">
                <a:solidFill>
                  <a:schemeClr val="tx1"/>
                </a:solidFill>
                <a:latin typeface="Copperplate" panose="02000504000000020004" pitchFamily="2" charset="77"/>
              </a:rPr>
              <a:t> invertire, per la possibilità di cambiare il «Punto Fisso» del muscolo considerato</a:t>
            </a:r>
          </a:p>
        </p:txBody>
      </p:sp>
    </p:spTree>
    <p:extLst>
      <p:ext uri="{BB962C8B-B14F-4D97-AF65-F5344CB8AC3E}">
        <p14:creationId xmlns:p14="http://schemas.microsoft.com/office/powerpoint/2010/main" val="397700319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228600" y="128588"/>
            <a:ext cx="8915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DISPOSITIVI CONNETTIVALI ANNESSI AI MUSCOLI STRIATI SCHELETRICI</a:t>
            </a:r>
          </a:p>
        </p:txBody>
      </p:sp>
      <p:sp>
        <p:nvSpPr>
          <p:cNvPr id="29698" name="Rectangle 2"/>
          <p:cNvSpPr>
            <a:spLocks noGrp="1" noChangeArrowheads="1"/>
          </p:cNvSpPr>
          <p:nvPr>
            <p:ph type="body" idx="4294967295"/>
          </p:nvPr>
        </p:nvSpPr>
        <p:spPr>
          <a:xfrm>
            <a:off x="534380" y="1196752"/>
            <a:ext cx="8303840" cy="4876800"/>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rPr>
              <a:t>Sono strutture di TESSUTO CONNETTIVO FIBRILLARE DENSO e si definiscono: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opperplate" panose="02000504000000020004" pitchFamily="2" charset="77"/>
              </a:rPr>
              <a:t>TENDINI: </a:t>
            </a:r>
            <a:r>
              <a:rPr lang="it-IT" altLang="it-IT" sz="2600" dirty="0" err="1">
                <a:solidFill>
                  <a:schemeClr val="tx1"/>
                </a:solidFill>
                <a:latin typeface="Copperplate" panose="02000504000000020004" pitchFamily="2" charset="77"/>
              </a:rPr>
              <a:t>stutture</a:t>
            </a:r>
            <a:r>
              <a:rPr lang="it-IT" altLang="it-IT" sz="2600" dirty="0">
                <a:solidFill>
                  <a:schemeClr val="tx1"/>
                </a:solidFill>
                <a:latin typeface="Copperplate" panose="02000504000000020004" pitchFamily="2" charset="77"/>
              </a:rPr>
              <a:t> connettivali CILINDRICHE che connettono capi muscolari allo scheletro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halkboard" panose="03050602040202020205" pitchFamily="66" charset="77"/>
              </a:rPr>
              <a:t>APONEUROSI: strutture connettivali AMPIE ed ESTESE («SLARGATE»), che connettono muscoli o allo scheletro o ad altre strutture non ossee (es.: tessuto connettivo lasso sottocutaneo per i </a:t>
            </a:r>
            <a:r>
              <a:rPr lang="it-IT" altLang="it-IT" sz="2600" dirty="0" err="1">
                <a:solidFill>
                  <a:schemeClr val="tx1"/>
                </a:solidFill>
                <a:latin typeface="Chalkboard" panose="03050602040202020205" pitchFamily="66" charset="77"/>
              </a:rPr>
              <a:t>mm.mimici</a:t>
            </a:r>
            <a:r>
              <a:rPr lang="it-IT" altLang="it-IT" sz="2600" dirty="0">
                <a:solidFill>
                  <a:schemeClr val="tx1"/>
                </a:solidFill>
                <a:latin typeface="Chalkboard" panose="03050602040202020205" pitchFamily="66" charset="77"/>
              </a:rPr>
              <a:t>)</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Tahoma" panose="020B0604030504040204" pitchFamily="34" charset="0"/>
                <a:ea typeface="Tahoma" panose="020B0604030504040204" pitchFamily="34" charset="0"/>
                <a:cs typeface="Tahoma" panose="020B0604030504040204" pitchFamily="34" charset="0"/>
              </a:rPr>
              <a:t>FASCE FIBROSE: strutture traslucide che rivestono i muscoli, suddividendone vari gruppi in LOGGE topografiche nelle regioni di competenza</a:t>
            </a:r>
            <a:r>
              <a:rPr lang="it-IT" altLang="it-IT" sz="2600" dirty="0">
                <a:solidFill>
                  <a:schemeClr val="tx1"/>
                </a:solidFill>
              </a:rPr>
              <a:t>.</a:t>
            </a:r>
          </a:p>
        </p:txBody>
      </p:sp>
    </p:spTree>
    <p:extLst>
      <p:ext uri="{BB962C8B-B14F-4D97-AF65-F5344CB8AC3E}">
        <p14:creationId xmlns:p14="http://schemas.microsoft.com/office/powerpoint/2010/main" val="295276031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8D3CDF-7288-5DA0-460B-E508176B3D11}"/>
              </a:ext>
            </a:extLst>
          </p:cNvPr>
          <p:cNvSpPr>
            <a:spLocks noGrp="1"/>
          </p:cNvSpPr>
          <p:nvPr>
            <p:ph type="title"/>
          </p:nvPr>
        </p:nvSpPr>
        <p:spPr/>
        <p:txBody>
          <a:bodyPr/>
          <a:lstStyle/>
          <a:p>
            <a:r>
              <a:rPr lang="it-IT" sz="3600" dirty="0">
                <a:solidFill>
                  <a:schemeClr val="tx1"/>
                </a:solidFill>
              </a:rPr>
              <a:t>COLONNA  VERTEBRALE</a:t>
            </a:r>
            <a:br>
              <a:rPr lang="it-IT" sz="3600" dirty="0">
                <a:solidFill>
                  <a:schemeClr val="tx1"/>
                </a:solidFill>
              </a:rPr>
            </a:br>
            <a:r>
              <a:rPr lang="it-IT" sz="3600" dirty="0">
                <a:solidFill>
                  <a:schemeClr val="tx1"/>
                </a:solidFill>
              </a:rPr>
              <a:t>Note Essenziali</a:t>
            </a:r>
          </a:p>
        </p:txBody>
      </p:sp>
    </p:spTree>
    <p:extLst>
      <p:ext uri="{BB962C8B-B14F-4D97-AF65-F5344CB8AC3E}">
        <p14:creationId xmlns:p14="http://schemas.microsoft.com/office/powerpoint/2010/main" val="3264721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ASSILE: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COLONNA VERTEBRALE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5003800" cy="378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4243388"/>
            <a:ext cx="4140200" cy="2614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3" name="Rectangle 5"/>
          <p:cNvSpPr>
            <a:spLocks noChangeArrowheads="1"/>
          </p:cNvSpPr>
          <p:nvPr/>
        </p:nvSpPr>
        <p:spPr bwMode="auto">
          <a:xfrm>
            <a:off x="2124075" y="4652963"/>
            <a:ext cx="2663825" cy="50482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4" name="Text Box 6"/>
          <p:cNvSpPr txBox="1">
            <a:spLocks noChangeArrowheads="1"/>
          </p:cNvSpPr>
          <p:nvPr/>
        </p:nvSpPr>
        <p:spPr bwMode="auto">
          <a:xfrm>
            <a:off x="5370513" y="3284538"/>
            <a:ext cx="358298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600">
                <a:latin typeface="Arial Black" panose="020B0A04020102020204" pitchFamily="34" charset="0"/>
                <a:cs typeface="Arial" panose="020B0604020202020204" pitchFamily="34" charset="0"/>
              </a:rPr>
              <a:t>DIFFERENZE MORFOLOGICHE </a:t>
            </a:r>
          </a:p>
          <a:p>
            <a:pPr algn="ctr">
              <a:buClrTx/>
              <a:buFontTx/>
              <a:buNone/>
            </a:pPr>
            <a:r>
              <a:rPr lang="it-IT" altLang="it-IT" sz="1600">
                <a:latin typeface="Arial Black" panose="020B0A04020102020204" pitchFamily="34" charset="0"/>
                <a:cs typeface="Arial" panose="020B0604020202020204" pitchFamily="34" charset="0"/>
              </a:rPr>
              <a:t>negli</a:t>
            </a:r>
          </a:p>
          <a:p>
            <a:pPr algn="ctr">
              <a:buClrTx/>
              <a:buFontTx/>
              <a:buNone/>
            </a:pPr>
            <a:r>
              <a:rPr lang="it-IT" altLang="it-IT" sz="1600">
                <a:latin typeface="Arial Black" panose="020B0A04020102020204" pitchFamily="34" charset="0"/>
                <a:cs typeface="Arial" panose="020B0604020202020204" pitchFamily="34" charset="0"/>
              </a:rPr>
              <a:t> STADI ORGANOGENETICI</a:t>
            </a:r>
          </a:p>
        </p:txBody>
      </p:sp>
      <p:sp>
        <p:nvSpPr>
          <p:cNvPr id="48135" name="Text Box 7"/>
          <p:cNvSpPr txBox="1">
            <a:spLocks noChangeArrowheads="1"/>
          </p:cNvSpPr>
          <p:nvPr/>
        </p:nvSpPr>
        <p:spPr bwMode="auto">
          <a:xfrm>
            <a:off x="231775" y="5129213"/>
            <a:ext cx="36607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2000">
                <a:latin typeface="Arial Black" panose="020B0A04020102020204" pitchFamily="34" charset="0"/>
                <a:cs typeface="Arial" panose="020B0604020202020204" pitchFamily="34" charset="0"/>
              </a:rPr>
              <a:t>COLONNA VERTEBRALE </a:t>
            </a:r>
          </a:p>
          <a:p>
            <a:pPr algn="ctr">
              <a:buClrTx/>
              <a:buFontTx/>
              <a:buNone/>
            </a:pPr>
            <a:r>
              <a:rPr lang="it-IT" altLang="it-IT" sz="2000">
                <a:latin typeface="Arial Black" panose="020B0A04020102020204" pitchFamily="34" charset="0"/>
                <a:cs typeface="Arial" panose="020B0604020202020204" pitchFamily="34" charset="0"/>
              </a:rPr>
              <a:t>“IN SITU”</a:t>
            </a:r>
          </a:p>
        </p:txBody>
      </p:sp>
    </p:spTree>
    <p:extLst>
      <p:ext uri="{BB962C8B-B14F-4D97-AF65-F5344CB8AC3E}">
        <p14:creationId xmlns:p14="http://schemas.microsoft.com/office/powerpoint/2010/main" val="42219550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2E7B7-36E4-9648-8FD8-A58538214DDA}"/>
              </a:ext>
            </a:extLst>
          </p:cNvPr>
          <p:cNvSpPr>
            <a:spLocks noGrp="1"/>
          </p:cNvSpPr>
          <p:nvPr>
            <p:ph type="title"/>
          </p:nvPr>
        </p:nvSpPr>
        <p:spPr>
          <a:xfrm>
            <a:off x="517302" y="-20583"/>
            <a:ext cx="8216900" cy="929303"/>
          </a:xfrm>
        </p:spPr>
        <p:txBody>
          <a:bodyPr/>
          <a:lstStyle/>
          <a:p>
            <a:r>
              <a:rPr lang="it-IT" sz="3200" b="0" dirty="0">
                <a:solidFill>
                  <a:schemeClr val="tx1"/>
                </a:solidFill>
                <a:latin typeface="Gurmukhi MN" panose="02020600050405020304" pitchFamily="18" charset="0"/>
                <a:cs typeface="Gurmukhi MN" panose="02020600050405020304" pitchFamily="18" charset="0"/>
              </a:rPr>
              <a:t>COLONNA  VERTEBRALE</a:t>
            </a:r>
          </a:p>
        </p:txBody>
      </p:sp>
      <p:sp>
        <p:nvSpPr>
          <p:cNvPr id="3" name="Segnaposto contenuto 2">
            <a:extLst>
              <a:ext uri="{FF2B5EF4-FFF2-40B4-BE49-F238E27FC236}">
                <a16:creationId xmlns:a16="http://schemas.microsoft.com/office/drawing/2014/main" id="{0B67AF43-623E-9149-A7BD-9F9B94244D65}"/>
              </a:ext>
            </a:extLst>
          </p:cNvPr>
          <p:cNvSpPr>
            <a:spLocks noGrp="1"/>
          </p:cNvSpPr>
          <p:nvPr>
            <p:ph idx="1"/>
          </p:nvPr>
        </p:nvSpPr>
        <p:spPr>
          <a:xfrm>
            <a:off x="517302" y="764704"/>
            <a:ext cx="8216900" cy="5976664"/>
          </a:xfrm>
        </p:spPr>
        <p:txBody>
          <a:bodyPr/>
          <a:lstStyle/>
          <a:p>
            <a:r>
              <a:rPr lang="it-IT" sz="2200" dirty="0">
                <a:solidFill>
                  <a:schemeClr val="tx1"/>
                </a:solidFill>
                <a:latin typeface="Copperplate" panose="02000504000000020004" pitchFamily="2" charset="77"/>
              </a:rPr>
              <a:t>Formazione scheletrica dello Scheletro Assile, costituita dal sovrapporsi di 33 o 34 ossa irregolari (VERTEBRE).</a:t>
            </a:r>
          </a:p>
          <a:p>
            <a:r>
              <a:rPr lang="it-IT" sz="2200" dirty="0">
                <a:solidFill>
                  <a:schemeClr val="tx1"/>
                </a:solidFill>
                <a:latin typeface="Copperplate" panose="02000504000000020004" pitchFamily="2" charset="77"/>
              </a:rPr>
              <a:t>È situata sul piano sagittale nella parte posteriore del tronco e presenta delle curvature fisiologiche (LORDOSI CERVICALE e LOMBARE, CIFOSI TORACICA e SACRO-COCCIGEA), atte a meglio distribuire le forze </a:t>
            </a:r>
            <a:r>
              <a:rPr lang="it-IT" sz="2200" dirty="0" err="1">
                <a:solidFill>
                  <a:schemeClr val="tx1"/>
                </a:solidFill>
                <a:latin typeface="Copperplate" panose="02000504000000020004" pitchFamily="2" charset="77"/>
              </a:rPr>
              <a:t>gravitarie</a:t>
            </a:r>
            <a:r>
              <a:rPr lang="it-IT" sz="2200" dirty="0">
                <a:solidFill>
                  <a:schemeClr val="tx1"/>
                </a:solidFill>
                <a:latin typeface="Copperplate" panose="02000504000000020004" pitchFamily="2" charset="77"/>
              </a:rPr>
              <a:t> nella stazione eretta e non solo. </a:t>
            </a:r>
          </a:p>
          <a:p>
            <a:r>
              <a:rPr lang="it-IT" sz="2200" dirty="0">
                <a:solidFill>
                  <a:schemeClr val="tx1"/>
                </a:solidFill>
                <a:latin typeface="Copperplate" panose="02000504000000020004" pitchFamily="2" charset="77"/>
              </a:rPr>
              <a:t>Le VERTEBRE mantengono la loro </a:t>
            </a:r>
            <a:r>
              <a:rPr lang="it-IT" sz="2200" dirty="0" err="1">
                <a:solidFill>
                  <a:schemeClr val="tx1"/>
                </a:solidFill>
                <a:latin typeface="Copperplate" panose="02000504000000020004" pitchFamily="2" charset="77"/>
              </a:rPr>
              <a:t>individualita’</a:t>
            </a:r>
            <a:r>
              <a:rPr lang="it-IT" sz="2200" dirty="0">
                <a:solidFill>
                  <a:schemeClr val="tx1"/>
                </a:solidFill>
                <a:latin typeface="Copperplate" panose="02000504000000020004" pitchFamily="2" charset="77"/>
              </a:rPr>
              <a:t> nei tratti cervicale ( C ), toracico ( T ) e LOMBARE ( L ), mentre nei tratti SACRALE ( </a:t>
            </a:r>
            <a:r>
              <a:rPr lang="it-IT" sz="2200" dirty="0" err="1">
                <a:solidFill>
                  <a:schemeClr val="tx1"/>
                </a:solidFill>
                <a:latin typeface="Copperplate" panose="02000504000000020004" pitchFamily="2" charset="77"/>
              </a:rPr>
              <a:t>S</a:t>
            </a:r>
            <a:r>
              <a:rPr lang="it-IT" sz="2200" dirty="0">
                <a:solidFill>
                  <a:schemeClr val="tx1"/>
                </a:solidFill>
                <a:latin typeface="Copperplate" panose="02000504000000020004" pitchFamily="2" charset="77"/>
              </a:rPr>
              <a:t> ) e COCCIGEO ( Co) si fondono a formare rispettivamente il SACRO ed il COCCIGE.</a:t>
            </a:r>
          </a:p>
          <a:p>
            <a:r>
              <a:rPr lang="it-IT" sz="2200" dirty="0">
                <a:solidFill>
                  <a:schemeClr val="tx1"/>
                </a:solidFill>
                <a:latin typeface="Copperplate" panose="02000504000000020004" pitchFamily="2" charset="77"/>
              </a:rPr>
              <a:t>E’ coinvolta nella struttura scheletrica del collo, della gabbia toracica e del bacino (o pelvi).</a:t>
            </a:r>
          </a:p>
        </p:txBody>
      </p:sp>
    </p:spTree>
    <p:extLst>
      <p:ext uri="{BB962C8B-B14F-4D97-AF65-F5344CB8AC3E}">
        <p14:creationId xmlns:p14="http://schemas.microsoft.com/office/powerpoint/2010/main" val="3594610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0" y="1106488"/>
            <a:ext cx="3348038" cy="20431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SCHELETRO ASSILE: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COLONNA VERTEBRALE</a:t>
            </a:r>
          </a:p>
        </p:txBody>
      </p:sp>
      <p:pic>
        <p:nvPicPr>
          <p:cNvPr id="49154"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3486150" y="0"/>
            <a:ext cx="5657850"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Line 3"/>
          <p:cNvSpPr>
            <a:spLocks noChangeShapeType="1"/>
          </p:cNvSpPr>
          <p:nvPr/>
        </p:nvSpPr>
        <p:spPr bwMode="auto">
          <a:xfrm>
            <a:off x="4500563" y="2133600"/>
            <a:ext cx="576262" cy="1588"/>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6" name="Text Box 4"/>
          <p:cNvSpPr txBox="1">
            <a:spLocks noChangeArrowheads="1"/>
          </p:cNvSpPr>
          <p:nvPr/>
        </p:nvSpPr>
        <p:spPr bwMode="auto">
          <a:xfrm>
            <a:off x="4284663" y="1773238"/>
            <a:ext cx="9429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3300"/>
                </a:solidFill>
                <a:latin typeface="Arial Black" panose="020B0A04020102020204" pitchFamily="34" charset="0"/>
                <a:cs typeface="Arial" panose="020B0604020202020204" pitchFamily="34" charset="0"/>
              </a:rPr>
              <a:t>AVANTI</a:t>
            </a:r>
          </a:p>
        </p:txBody>
      </p:sp>
      <p:sp>
        <p:nvSpPr>
          <p:cNvPr id="49157" name="Line 5"/>
          <p:cNvSpPr>
            <a:spLocks noChangeShapeType="1"/>
          </p:cNvSpPr>
          <p:nvPr/>
        </p:nvSpPr>
        <p:spPr bwMode="auto">
          <a:xfrm flipH="1">
            <a:off x="3622675" y="836613"/>
            <a:ext cx="314325" cy="1587"/>
          </a:xfrm>
          <a:prstGeom prst="line">
            <a:avLst/>
          </a:prstGeom>
          <a:noFill/>
          <a:ln w="5724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8" name="Text Box 6"/>
          <p:cNvSpPr txBox="1">
            <a:spLocks noChangeArrowheads="1"/>
          </p:cNvSpPr>
          <p:nvPr/>
        </p:nvSpPr>
        <p:spPr bwMode="auto">
          <a:xfrm>
            <a:off x="3246438" y="481013"/>
            <a:ext cx="931862"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9900"/>
                </a:solidFill>
                <a:latin typeface="Arial Black" panose="020B0A04020102020204" pitchFamily="34" charset="0"/>
                <a:cs typeface="Arial" panose="020B0604020202020204" pitchFamily="34" charset="0"/>
              </a:rPr>
              <a:t>DIETRO</a:t>
            </a:r>
          </a:p>
        </p:txBody>
      </p:sp>
      <p:sp>
        <p:nvSpPr>
          <p:cNvPr id="49159" name="Text Box 7"/>
          <p:cNvSpPr txBox="1">
            <a:spLocks noChangeArrowheads="1"/>
          </p:cNvSpPr>
          <p:nvPr/>
        </p:nvSpPr>
        <p:spPr bwMode="auto">
          <a:xfrm>
            <a:off x="5583238" y="6537325"/>
            <a:ext cx="1427162"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003399"/>
                </a:solidFill>
                <a:latin typeface="Arial Black" panose="020B0A04020102020204" pitchFamily="34" charset="0"/>
                <a:cs typeface="Arial" panose="020B0604020202020204" pitchFamily="34" charset="0"/>
              </a:rPr>
              <a:t>ANTERIORE</a:t>
            </a:r>
          </a:p>
        </p:txBody>
      </p:sp>
      <p:sp>
        <p:nvSpPr>
          <p:cNvPr id="49160" name="Text Box 8"/>
          <p:cNvSpPr txBox="1">
            <a:spLocks noChangeArrowheads="1"/>
          </p:cNvSpPr>
          <p:nvPr/>
        </p:nvSpPr>
        <p:spPr bwMode="auto">
          <a:xfrm>
            <a:off x="7651750" y="6537325"/>
            <a:ext cx="1554163"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FF3300"/>
                </a:solidFill>
                <a:latin typeface="Arial Black" panose="020B0A04020102020204" pitchFamily="34" charset="0"/>
                <a:cs typeface="Arial" panose="020B0604020202020204" pitchFamily="34" charset="0"/>
              </a:rPr>
              <a:t>POSTERIORE</a:t>
            </a:r>
          </a:p>
        </p:txBody>
      </p:sp>
      <p:grpSp>
        <p:nvGrpSpPr>
          <p:cNvPr id="49161" name="Group 9"/>
          <p:cNvGrpSpPr>
            <a:grpSpLocks/>
          </p:cNvGrpSpPr>
          <p:nvPr/>
        </p:nvGrpSpPr>
        <p:grpSpPr bwMode="auto">
          <a:xfrm>
            <a:off x="323850" y="3357563"/>
            <a:ext cx="2378075" cy="2724150"/>
            <a:chOff x="204" y="2115"/>
            <a:chExt cx="1498" cy="1716"/>
          </a:xfrm>
        </p:grpSpPr>
        <p:pic>
          <p:nvPicPr>
            <p:cNvPr id="49162"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 y="2115"/>
              <a:ext cx="1498" cy="17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3" name="Text Box 11"/>
            <p:cNvSpPr txBox="1">
              <a:spLocks noChangeArrowheads="1"/>
            </p:cNvSpPr>
            <p:nvPr/>
          </p:nvSpPr>
          <p:spPr bwMode="auto">
            <a:xfrm>
              <a:off x="204" y="2115"/>
              <a:ext cx="1498" cy="1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49164" name="Line 12"/>
          <p:cNvSpPr>
            <a:spLocks noChangeShapeType="1"/>
          </p:cNvSpPr>
          <p:nvPr/>
        </p:nvSpPr>
        <p:spPr bwMode="auto">
          <a:xfrm flipV="1">
            <a:off x="1547813" y="4208463"/>
            <a:ext cx="2087562" cy="601662"/>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3538060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0624"/>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84163" y="0"/>
            <a:ext cx="8574087" cy="6858000"/>
          </a:xfrm>
          <a:prstGeom prst="rect">
            <a:avLst/>
          </a:prstGeom>
          <a:noFill/>
          <a:ln>
            <a:noFill/>
          </a:ln>
        </p:spPr>
      </p:pic>
    </p:spTree>
    <p:extLst>
      <p:ext uri="{BB962C8B-B14F-4D97-AF65-F5344CB8AC3E}">
        <p14:creationId xmlns:p14="http://schemas.microsoft.com/office/powerpoint/2010/main" val="3820360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0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6188" y="0"/>
            <a:ext cx="6651625" cy="6858000"/>
          </a:xfrm>
          <a:prstGeom prst="rect">
            <a:avLst/>
          </a:prstGeom>
          <a:noFill/>
          <a:ln>
            <a:noFill/>
          </a:ln>
        </p:spPr>
      </p:pic>
    </p:spTree>
    <p:extLst>
      <p:ext uri="{BB962C8B-B14F-4D97-AF65-F5344CB8AC3E}">
        <p14:creationId xmlns:p14="http://schemas.microsoft.com/office/powerpoint/2010/main" val="3029140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0625"/>
          <p:cNvPicPr>
            <a:picLocks noGrp="1" noChangeAspect="1"/>
          </p:cNvPicPr>
          <p:nvPr isPhoto="1"/>
        </p:nvPicPr>
        <p:blipFill rotWithShape="1">
          <a:blip r:embed="rId2">
            <a:lum/>
            <a:extLst>
              <a:ext uri="{28A0092B-C50C-407E-A947-70E740481C1C}">
                <a14:useLocalDpi xmlns:a14="http://schemas.microsoft.com/office/drawing/2010/main"/>
              </a:ext>
            </a:extLst>
          </a:blip>
          <a:srcRect t="8067" b="2235"/>
          <a:stretch/>
        </p:blipFill>
        <p:spPr>
          <a:xfrm>
            <a:off x="0" y="2060848"/>
            <a:ext cx="9144000" cy="4797152"/>
          </a:xfrm>
          <a:prstGeom prst="rect">
            <a:avLst/>
          </a:prstGeom>
          <a:noFill/>
          <a:ln>
            <a:noFill/>
          </a:ln>
        </p:spPr>
      </p:pic>
      <p:sp>
        <p:nvSpPr>
          <p:cNvPr id="3" name="CasellaDiTesto 2">
            <a:extLst>
              <a:ext uri="{FF2B5EF4-FFF2-40B4-BE49-F238E27FC236}">
                <a16:creationId xmlns:a16="http://schemas.microsoft.com/office/drawing/2014/main" id="{F0F7EB51-C428-556E-C88D-F3FD4BE4282C}"/>
              </a:ext>
            </a:extLst>
          </p:cNvPr>
          <p:cNvSpPr txBox="1"/>
          <p:nvPr/>
        </p:nvSpPr>
        <p:spPr>
          <a:xfrm>
            <a:off x="1403648" y="548680"/>
            <a:ext cx="6607899" cy="707886"/>
          </a:xfrm>
          <a:prstGeom prst="rect">
            <a:avLst/>
          </a:prstGeom>
          <a:noFill/>
        </p:spPr>
        <p:txBody>
          <a:bodyPr wrap="none" rtlCol="0">
            <a:spAutoFit/>
          </a:bodyPr>
          <a:lstStyle/>
          <a:p>
            <a:r>
              <a:rPr lang="it-IT" sz="4000" b="1" dirty="0">
                <a:solidFill>
                  <a:schemeClr val="tx1"/>
                </a:solidFill>
                <a:latin typeface="Copperplate" panose="02000504000000020004" pitchFamily="2" charset="77"/>
              </a:rPr>
              <a:t>OSSO SACRO e COCCIGE</a:t>
            </a:r>
          </a:p>
        </p:txBody>
      </p:sp>
    </p:spTree>
    <p:extLst>
      <p:ext uri="{BB962C8B-B14F-4D97-AF65-F5344CB8AC3E}">
        <p14:creationId xmlns:p14="http://schemas.microsoft.com/office/powerpoint/2010/main" val="2896460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06C1D5-CB38-CB66-7719-DFCAFAB00DA2}"/>
              </a:ext>
            </a:extLst>
          </p:cNvPr>
          <p:cNvSpPr>
            <a:spLocks noGrp="1"/>
          </p:cNvSpPr>
          <p:nvPr>
            <p:ph type="title"/>
          </p:nvPr>
        </p:nvSpPr>
        <p:spPr>
          <a:xfrm>
            <a:off x="611560" y="1700808"/>
            <a:ext cx="8216900" cy="1422400"/>
          </a:xfrm>
        </p:spPr>
        <p:txBody>
          <a:bodyPr/>
          <a:lstStyle/>
          <a:p>
            <a:r>
              <a:rPr lang="it-IT" sz="4000" dirty="0">
                <a:solidFill>
                  <a:schemeClr val="tx1"/>
                </a:solidFill>
              </a:rPr>
              <a:t>ESSENZIALI ASPETTI GENERALI DEL SISTEMA OSTEO-ARTRO-MUSCOLARE</a:t>
            </a:r>
            <a:br>
              <a:rPr lang="it-IT" sz="4000" dirty="0">
                <a:solidFill>
                  <a:schemeClr val="tx1"/>
                </a:solidFill>
              </a:rPr>
            </a:br>
            <a:r>
              <a:rPr lang="it-IT" sz="4000" dirty="0">
                <a:solidFill>
                  <a:schemeClr val="tx1"/>
                </a:solidFill>
              </a:rPr>
              <a:t>(LOCOMOTORE)</a:t>
            </a:r>
          </a:p>
        </p:txBody>
      </p:sp>
    </p:spTree>
    <p:extLst>
      <p:ext uri="{BB962C8B-B14F-4D97-AF65-F5344CB8AC3E}">
        <p14:creationId xmlns:p14="http://schemas.microsoft.com/office/powerpoint/2010/main" val="2887519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B2615A7-3EFC-79A2-6F1E-543072A6E5C5}"/>
              </a:ext>
            </a:extLst>
          </p:cNvPr>
          <p:cNvPicPr>
            <a:picLocks noChangeAspect="1"/>
          </p:cNvPicPr>
          <p:nvPr/>
        </p:nvPicPr>
        <p:blipFill rotWithShape="1">
          <a:blip r:embed="rId2"/>
          <a:srcRect l="3677" t="17325" r="5529" b="5224"/>
          <a:stretch/>
        </p:blipFill>
        <p:spPr>
          <a:xfrm>
            <a:off x="0" y="692696"/>
            <a:ext cx="8999573" cy="5877272"/>
          </a:xfrm>
          <a:prstGeom prst="rect">
            <a:avLst/>
          </a:prstGeom>
        </p:spPr>
      </p:pic>
      <p:sp>
        <p:nvSpPr>
          <p:cNvPr id="3" name="Titolo 2">
            <a:extLst>
              <a:ext uri="{FF2B5EF4-FFF2-40B4-BE49-F238E27FC236}">
                <a16:creationId xmlns:a16="http://schemas.microsoft.com/office/drawing/2014/main" id="{1AFF97C7-5496-AC2A-B889-B6DD740E5811}"/>
              </a:ext>
            </a:extLst>
          </p:cNvPr>
          <p:cNvSpPr>
            <a:spLocks noGrp="1"/>
          </p:cNvSpPr>
          <p:nvPr>
            <p:ph type="title"/>
          </p:nvPr>
        </p:nvSpPr>
        <p:spPr>
          <a:xfrm>
            <a:off x="457200" y="-206222"/>
            <a:ext cx="8216900" cy="1422400"/>
          </a:xfrm>
        </p:spPr>
        <p:txBody>
          <a:bodyPr/>
          <a:lstStyle/>
          <a:p>
            <a:r>
              <a:rPr lang="it-IT" dirty="0">
                <a:solidFill>
                  <a:schemeClr val="tx1"/>
                </a:solidFill>
              </a:rPr>
              <a:t>OSSO SACRO</a:t>
            </a:r>
          </a:p>
        </p:txBody>
      </p:sp>
    </p:spTree>
    <p:extLst>
      <p:ext uri="{BB962C8B-B14F-4D97-AF65-F5344CB8AC3E}">
        <p14:creationId xmlns:p14="http://schemas.microsoft.com/office/powerpoint/2010/main" val="1413975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8D3CDF-7288-5DA0-460B-E508176B3D11}"/>
              </a:ext>
            </a:extLst>
          </p:cNvPr>
          <p:cNvSpPr>
            <a:spLocks noGrp="1"/>
          </p:cNvSpPr>
          <p:nvPr>
            <p:ph type="title"/>
          </p:nvPr>
        </p:nvSpPr>
        <p:spPr>
          <a:xfrm>
            <a:off x="611560" y="2276872"/>
            <a:ext cx="8216900" cy="1422400"/>
          </a:xfrm>
        </p:spPr>
        <p:txBody>
          <a:bodyPr/>
          <a:lstStyle/>
          <a:p>
            <a:r>
              <a:rPr lang="it-IT" sz="3600" dirty="0">
                <a:solidFill>
                  <a:schemeClr val="tx1"/>
                </a:solidFill>
              </a:rPr>
              <a:t>GABBIA TORACICA</a:t>
            </a:r>
            <a:br>
              <a:rPr lang="it-IT" sz="3600" dirty="0">
                <a:solidFill>
                  <a:schemeClr val="tx1"/>
                </a:solidFill>
              </a:rPr>
            </a:br>
            <a:r>
              <a:rPr lang="it-IT" sz="3600" dirty="0">
                <a:solidFill>
                  <a:schemeClr val="tx1"/>
                </a:solidFill>
              </a:rPr>
              <a:t>Note Essenziali</a:t>
            </a:r>
          </a:p>
        </p:txBody>
      </p:sp>
    </p:spTree>
    <p:extLst>
      <p:ext uri="{BB962C8B-B14F-4D97-AF65-F5344CB8AC3E}">
        <p14:creationId xmlns:p14="http://schemas.microsoft.com/office/powerpoint/2010/main" val="573902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1171655" y="211138"/>
            <a:ext cx="6551613" cy="863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53250" name="Rectangle 2"/>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53251"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1773238"/>
            <a:ext cx="5867400" cy="34480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4427538"/>
            <a:ext cx="3276600" cy="2430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16688" y="981075"/>
            <a:ext cx="2627312" cy="343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6"/>
          <p:cNvSpPr txBox="1">
            <a:spLocks noChangeArrowheads="1"/>
          </p:cNvSpPr>
          <p:nvPr/>
        </p:nvSpPr>
        <p:spPr bwMode="auto">
          <a:xfrm>
            <a:off x="252413" y="1125538"/>
            <a:ext cx="2179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ANTERIORE</a:t>
            </a:r>
          </a:p>
        </p:txBody>
      </p:sp>
      <p:sp>
        <p:nvSpPr>
          <p:cNvPr id="53255" name="Text Box 7"/>
          <p:cNvSpPr txBox="1">
            <a:spLocks noChangeArrowheads="1"/>
          </p:cNvSpPr>
          <p:nvPr/>
        </p:nvSpPr>
        <p:spPr bwMode="auto">
          <a:xfrm>
            <a:off x="2960688" y="1125538"/>
            <a:ext cx="2381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POSTERIORE</a:t>
            </a:r>
          </a:p>
        </p:txBody>
      </p:sp>
      <p:sp>
        <p:nvSpPr>
          <p:cNvPr id="53256" name="Text Box 8"/>
          <p:cNvSpPr txBox="1">
            <a:spLocks noChangeArrowheads="1"/>
          </p:cNvSpPr>
          <p:nvPr/>
        </p:nvSpPr>
        <p:spPr bwMode="auto">
          <a:xfrm>
            <a:off x="6770688" y="404813"/>
            <a:ext cx="19573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LATERALE</a:t>
            </a:r>
          </a:p>
        </p:txBody>
      </p:sp>
      <p:sp>
        <p:nvSpPr>
          <p:cNvPr id="53257" name="Text Box 9"/>
          <p:cNvSpPr txBox="1">
            <a:spLocks noChangeArrowheads="1"/>
          </p:cNvSpPr>
          <p:nvPr/>
        </p:nvSpPr>
        <p:spPr bwMode="auto">
          <a:xfrm>
            <a:off x="3070225" y="5949950"/>
            <a:ext cx="2162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SUPERIORE</a:t>
            </a:r>
          </a:p>
        </p:txBody>
      </p:sp>
      <p:sp>
        <p:nvSpPr>
          <p:cNvPr id="53258" name="Line 10"/>
          <p:cNvSpPr>
            <a:spLocks noChangeShapeType="1"/>
          </p:cNvSpPr>
          <p:nvPr/>
        </p:nvSpPr>
        <p:spPr bwMode="auto">
          <a:xfrm flipH="1" flipV="1">
            <a:off x="1463675" y="2192338"/>
            <a:ext cx="5784850" cy="3409950"/>
          </a:xfrm>
          <a:prstGeom prst="line">
            <a:avLst/>
          </a:prstGeom>
          <a:noFill/>
          <a:ln w="76320" cap="sq">
            <a:solidFill>
              <a:srgbClr val="0066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37746956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4A9B6F-3573-A34E-820D-388823D320F9}"/>
              </a:ext>
            </a:extLst>
          </p:cNvPr>
          <p:cNvSpPr>
            <a:spLocks noGrp="1"/>
          </p:cNvSpPr>
          <p:nvPr>
            <p:ph type="title"/>
          </p:nvPr>
        </p:nvSpPr>
        <p:spPr>
          <a:xfrm>
            <a:off x="457200" y="128588"/>
            <a:ext cx="8216900" cy="852140"/>
          </a:xfrm>
        </p:spPr>
        <p:txBody>
          <a:bodyPr/>
          <a:lstStyle/>
          <a:p>
            <a:r>
              <a:rPr 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3" name="Segnaposto contenuto 2">
            <a:extLst>
              <a:ext uri="{FF2B5EF4-FFF2-40B4-BE49-F238E27FC236}">
                <a16:creationId xmlns:a16="http://schemas.microsoft.com/office/drawing/2014/main" id="{46752DEE-40D7-E646-B849-03E82C6AD18F}"/>
              </a:ext>
            </a:extLst>
          </p:cNvPr>
          <p:cNvSpPr>
            <a:spLocks noGrp="1"/>
          </p:cNvSpPr>
          <p:nvPr>
            <p:ph idx="1"/>
          </p:nvPr>
        </p:nvSpPr>
        <p:spPr>
          <a:xfrm>
            <a:off x="281174" y="973581"/>
            <a:ext cx="8568952" cy="5589240"/>
          </a:xfrm>
        </p:spPr>
        <p:txBody>
          <a:bodyPr/>
          <a:lstStyle/>
          <a:p>
            <a:r>
              <a:rPr lang="it-IT" sz="3000" dirty="0">
                <a:solidFill>
                  <a:schemeClr val="tx1"/>
                </a:solidFill>
                <a:latin typeface="Chalkboard" panose="03050602040202020205" pitchFamily="66" charset="77"/>
              </a:rPr>
              <a:t>Struttura scheletrica di forma tronco-conica, delimitata, sul piano sagittale, ANTERIORMENTE dallo STERNO (Osso Piatto) e POSTERIORMENTE dalle VERTEBRE TORACICHE (T1-T12). La struttura è completata Antero-Latero-Posteriormente da 10 paia di Ossa Piatte (COSTE), mentre altre 2 paia di Coste, molto </a:t>
            </a:r>
            <a:r>
              <a:rPr lang="it-IT" sz="3000" dirty="0" err="1">
                <a:solidFill>
                  <a:schemeClr val="tx1"/>
                </a:solidFill>
                <a:latin typeface="Chalkboard" panose="03050602040202020205" pitchFamily="66" charset="77"/>
              </a:rPr>
              <a:t>piu’</a:t>
            </a:r>
            <a:r>
              <a:rPr lang="it-IT" sz="3000" dirty="0">
                <a:solidFill>
                  <a:schemeClr val="tx1"/>
                </a:solidFill>
                <a:latin typeface="Chalkboard" panose="03050602040202020205" pitchFamily="66" charset="77"/>
              </a:rPr>
              <a:t> corte, si limitano alla parte posteriore e vengono definite Coste Libere</a:t>
            </a:r>
          </a:p>
        </p:txBody>
      </p:sp>
    </p:spTree>
    <p:extLst>
      <p:ext uri="{BB962C8B-B14F-4D97-AF65-F5344CB8AC3E}">
        <p14:creationId xmlns:p14="http://schemas.microsoft.com/office/powerpoint/2010/main" val="3714311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4FFEA-48BE-A048-BB5B-C0A1076BB471}"/>
              </a:ext>
            </a:extLst>
          </p:cNvPr>
          <p:cNvSpPr>
            <a:spLocks noGrp="1"/>
          </p:cNvSpPr>
          <p:nvPr>
            <p:ph type="title"/>
          </p:nvPr>
        </p:nvSpPr>
        <p:spPr>
          <a:xfrm>
            <a:off x="107504" y="-99392"/>
            <a:ext cx="8928992"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GABBIA TORACICA</a:t>
            </a:r>
          </a:p>
        </p:txBody>
      </p:sp>
      <p:sp>
        <p:nvSpPr>
          <p:cNvPr id="3" name="CasellaDiTesto 2">
            <a:extLst>
              <a:ext uri="{FF2B5EF4-FFF2-40B4-BE49-F238E27FC236}">
                <a16:creationId xmlns:a16="http://schemas.microsoft.com/office/drawing/2014/main" id="{A48AD78E-2E28-D549-AB89-47F1B6DD7118}"/>
              </a:ext>
            </a:extLst>
          </p:cNvPr>
          <p:cNvSpPr txBox="1"/>
          <p:nvPr/>
        </p:nvSpPr>
        <p:spPr>
          <a:xfrm>
            <a:off x="611560" y="764704"/>
            <a:ext cx="7920880"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DIAFRAMMA: struttura muscolare striata scheletrica che separa la cavità toracica dalla cavità addominale e contribuisce alla Parete Addominale Posteriore, assieme al Quadrato dei Lombi e Grande Psoas..</a:t>
            </a:r>
          </a:p>
          <a:p>
            <a:endParaRPr lang="it-IT" dirty="0">
              <a:solidFill>
                <a:schemeClr val="tx1"/>
              </a:solidFill>
              <a:latin typeface="Comic Sans MS" panose="030F0902030302020204" pitchFamily="66" charset="0"/>
            </a:endParaRPr>
          </a:p>
          <a:p>
            <a:r>
              <a:rPr lang="it-IT" dirty="0">
                <a:solidFill>
                  <a:schemeClr val="tx1"/>
                </a:solidFill>
                <a:latin typeface="Comic Sans MS" panose="030F0902030302020204" pitchFamily="66" charset="0"/>
              </a:rPr>
              <a:t>A forma di cupola, presenta centralmente un CENTRO FRENICO o APONEUROTICO, nell’ ambito del quale si localizzano gli orifizi per l’ Esofago, l’ Aorta ed il Dotto Toracico e la Vena Cava Inferiore. È un Muscolo INSPIRATORIO.</a:t>
            </a:r>
          </a:p>
          <a:p>
            <a:endParaRPr lang="it-IT" dirty="0">
              <a:solidFill>
                <a:schemeClr val="tx1"/>
              </a:solidFill>
              <a:latin typeface="Comic Sans MS" panose="030F0902030302020204" pitchFamily="66" charset="0"/>
            </a:endParaRPr>
          </a:p>
          <a:p>
            <a:r>
              <a:rPr lang="it-IT" dirty="0">
                <a:solidFill>
                  <a:schemeClr val="tx1"/>
                </a:solidFill>
                <a:latin typeface="Chalkboard" panose="03050602040202020205" pitchFamily="66" charset="77"/>
              </a:rPr>
              <a:t>I Muscoli INTERCOSTALI si pongono negli Spazi Intercostali: gli ESTERNI sono Inspiratori, gli INTERNI sono Espiratori</a:t>
            </a:r>
          </a:p>
        </p:txBody>
      </p:sp>
    </p:spTree>
    <p:extLst>
      <p:ext uri="{BB962C8B-B14F-4D97-AF65-F5344CB8AC3E}">
        <p14:creationId xmlns:p14="http://schemas.microsoft.com/office/powerpoint/2010/main" val="4003895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Segnaposto contenuto 3" descr="0516.gif">
            <a:extLst>
              <a:ext uri="{FF2B5EF4-FFF2-40B4-BE49-F238E27FC236}">
                <a16:creationId xmlns:a16="http://schemas.microsoft.com/office/drawing/2014/main" id="{26AED12E-33BE-F506-18F8-8F54C9D8AD0A}"/>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5295" t="6283" r="4216" b="10954"/>
          <a:stretch/>
        </p:blipFill>
        <p:spPr>
          <a:xfrm>
            <a:off x="0" y="35940"/>
            <a:ext cx="8135888" cy="682206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0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58950" y="0"/>
            <a:ext cx="5624513" cy="6858000"/>
          </a:xfrm>
          <a:prstGeom prst="rect">
            <a:avLst/>
          </a:prstGeom>
          <a:noFill/>
          <a:ln>
            <a:noFill/>
          </a:ln>
        </p:spPr>
      </p:pic>
    </p:spTree>
    <p:extLst>
      <p:ext uri="{BB962C8B-B14F-4D97-AF65-F5344CB8AC3E}">
        <p14:creationId xmlns:p14="http://schemas.microsoft.com/office/powerpoint/2010/main" val="2253797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8BFBD6-B3DA-4350-25EE-86CED6ED49F3}"/>
              </a:ext>
            </a:extLst>
          </p:cNvPr>
          <p:cNvSpPr>
            <a:spLocks noGrp="1"/>
          </p:cNvSpPr>
          <p:nvPr>
            <p:ph type="title"/>
          </p:nvPr>
        </p:nvSpPr>
        <p:spPr>
          <a:xfrm>
            <a:off x="463550" y="1772816"/>
            <a:ext cx="8216900" cy="1422400"/>
          </a:xfrm>
        </p:spPr>
        <p:txBody>
          <a:bodyPr/>
          <a:lstStyle/>
          <a:p>
            <a:r>
              <a:rPr lang="it-IT" dirty="0">
                <a:solidFill>
                  <a:schemeClr val="tx1"/>
                </a:solidFill>
              </a:rPr>
              <a:t>SCHELETRO DEL BACINO</a:t>
            </a:r>
            <a:br>
              <a:rPr lang="it-IT" dirty="0">
                <a:solidFill>
                  <a:schemeClr val="tx1"/>
                </a:solidFill>
              </a:rPr>
            </a:br>
            <a:r>
              <a:rPr lang="it-IT" dirty="0">
                <a:solidFill>
                  <a:schemeClr val="tx1"/>
                </a:solidFill>
              </a:rPr>
              <a:t>(CINGOLO PELVICO)</a:t>
            </a:r>
          </a:p>
        </p:txBody>
      </p:sp>
    </p:spTree>
    <p:extLst>
      <p:ext uri="{BB962C8B-B14F-4D97-AF65-F5344CB8AC3E}">
        <p14:creationId xmlns:p14="http://schemas.microsoft.com/office/powerpoint/2010/main" val="2061341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46AC0E8C-BBD4-E44C-9CE8-6F50238BA7E7}"/>
              </a:ext>
            </a:extLst>
          </p:cNvPr>
          <p:cNvSpPr>
            <a:spLocks noGrp="1" noChangeArrowheads="1"/>
          </p:cNvSpPr>
          <p:nvPr>
            <p:ph type="title" idx="4294967295"/>
          </p:nvPr>
        </p:nvSpPr>
        <p:spPr>
          <a:xfrm>
            <a:off x="5508625" y="274638"/>
            <a:ext cx="3178175"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Gurmukhi MN" panose="02020600050405020304" pitchFamily="18" charset="0"/>
                <a:cs typeface="Gurmukhi MN" panose="02020600050405020304" pitchFamily="18" charset="0"/>
              </a:rPr>
              <a:t>BACINO</a:t>
            </a:r>
          </a:p>
        </p:txBody>
      </p:sp>
      <p:pic>
        <p:nvPicPr>
          <p:cNvPr id="45059" name="Picture 2">
            <a:extLst>
              <a:ext uri="{FF2B5EF4-FFF2-40B4-BE49-F238E27FC236}">
                <a16:creationId xmlns:a16="http://schemas.microsoft.com/office/drawing/2014/main" id="{8BA7E8A4-819F-2849-B90F-45F3B230FB1E}"/>
              </a:ext>
            </a:extLst>
          </p:cNvPr>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5508625" cy="3551238"/>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3">
            <a:extLst>
              <a:ext uri="{FF2B5EF4-FFF2-40B4-BE49-F238E27FC236}">
                <a16:creationId xmlns:a16="http://schemas.microsoft.com/office/drawing/2014/main" id="{6CDB5878-3F5A-D14D-A27C-904369E853CA}"/>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3924300" y="3375025"/>
            <a:ext cx="5219700" cy="34829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1" name="Text Box 4">
            <a:extLst>
              <a:ext uri="{FF2B5EF4-FFF2-40B4-BE49-F238E27FC236}">
                <a16:creationId xmlns:a16="http://schemas.microsoft.com/office/drawing/2014/main" id="{4E0F991B-A288-0A46-AF46-BED4A470A710}"/>
              </a:ext>
            </a:extLst>
          </p:cNvPr>
          <p:cNvSpPr txBox="1">
            <a:spLocks noChangeArrowheads="1"/>
          </p:cNvSpPr>
          <p:nvPr/>
        </p:nvSpPr>
        <p:spPr bwMode="auto">
          <a:xfrm>
            <a:off x="395288" y="260350"/>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45062" name="Text Box 5">
            <a:extLst>
              <a:ext uri="{FF2B5EF4-FFF2-40B4-BE49-F238E27FC236}">
                <a16:creationId xmlns:a16="http://schemas.microsoft.com/office/drawing/2014/main" id="{0DE83954-C16C-3240-9A10-D197A51A729E}"/>
              </a:ext>
            </a:extLst>
          </p:cNvPr>
          <p:cNvSpPr txBox="1">
            <a:spLocks noChangeArrowheads="1"/>
          </p:cNvSpPr>
          <p:nvPr/>
        </p:nvSpPr>
        <p:spPr bwMode="auto">
          <a:xfrm>
            <a:off x="0" y="138943"/>
            <a:ext cx="1387476"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dirty="0">
                <a:solidFill>
                  <a:srgbClr val="000514"/>
                </a:solidFill>
                <a:latin typeface="Arial Black" panose="020B0604020202020204" pitchFamily="34" charset="0"/>
              </a:rPr>
              <a:t>MASCHIO</a:t>
            </a:r>
          </a:p>
        </p:txBody>
      </p:sp>
      <p:sp>
        <p:nvSpPr>
          <p:cNvPr id="45063" name="Text Box 6">
            <a:extLst>
              <a:ext uri="{FF2B5EF4-FFF2-40B4-BE49-F238E27FC236}">
                <a16:creationId xmlns:a16="http://schemas.microsoft.com/office/drawing/2014/main" id="{E37BABE7-309F-FD49-AEC1-AE8B417C9CCA}"/>
              </a:ext>
            </a:extLst>
          </p:cNvPr>
          <p:cNvSpPr txBox="1">
            <a:spLocks noChangeArrowheads="1"/>
          </p:cNvSpPr>
          <p:nvPr/>
        </p:nvSpPr>
        <p:spPr bwMode="auto">
          <a:xfrm>
            <a:off x="7754938" y="3429000"/>
            <a:ext cx="1387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a:solidFill>
                  <a:srgbClr val="000514"/>
                </a:solidFill>
                <a:latin typeface="Arial Black" panose="020B0604020202020204" pitchFamily="34" charset="0"/>
              </a:rPr>
              <a:t>FEMMINA</a:t>
            </a:r>
          </a:p>
        </p:txBody>
      </p:sp>
    </p:spTree>
    <p:extLst>
      <p:ext uri="{BB962C8B-B14F-4D97-AF65-F5344CB8AC3E}">
        <p14:creationId xmlns:p14="http://schemas.microsoft.com/office/powerpoint/2010/main" val="3897766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611560" y="1160127"/>
            <a:ext cx="8062540" cy="5589240"/>
          </a:xfrm>
        </p:spPr>
        <p:txBody>
          <a:bodyPr/>
          <a:lstStyle/>
          <a:p>
            <a:r>
              <a:rPr lang="it-IT" sz="2400" dirty="0">
                <a:solidFill>
                  <a:schemeClr val="tx1"/>
                </a:solidFill>
                <a:latin typeface="Comic Sans MS" panose="030F0902030302020204" pitchFamily="66" charset="0"/>
              </a:rPr>
              <a:t>È costituito da due Ossa Pari (OSSO dell’ ANCA) e da una formazione vertebrale Impari e Mediana (OSSO SACRO)</a:t>
            </a:r>
          </a:p>
          <a:p>
            <a:r>
              <a:rPr lang="it-IT" sz="2400" dirty="0">
                <a:solidFill>
                  <a:schemeClr val="tx1"/>
                </a:solidFill>
                <a:latin typeface="Comic Sans MS" panose="030F0902030302020204" pitchFamily="66" charset="0"/>
              </a:rPr>
              <a:t>L’ Osso dell’ Anca, Irregolare, consta di una ampia porzione PIATTA (ILEO), dal PUBE (Infero-Anteriormente) e dall’ISCHIO (Infero-Posteriormente). Presenta la CAVITA’ ACETABOLARE per l’ articolazione con il Femore (COXO-FEMORALE).</a:t>
            </a:r>
          </a:p>
          <a:p>
            <a:r>
              <a:rPr lang="it-IT" sz="2400" dirty="0">
                <a:solidFill>
                  <a:schemeClr val="tx1"/>
                </a:solidFill>
                <a:latin typeface="Comic Sans MS" panose="030F0902030302020204" pitchFamily="66" charset="0"/>
              </a:rPr>
              <a:t>L’ Osso Sacro, di forma Tronco Piramidale, completa posteriormente sul piano sagittale il Bacino</a:t>
            </a:r>
          </a:p>
          <a:p>
            <a:r>
              <a:rPr lang="it-IT" sz="2400" dirty="0">
                <a:solidFill>
                  <a:schemeClr val="tx1"/>
                </a:solidFill>
                <a:latin typeface="Comic Sans MS" panose="030F0902030302020204" pitchFamily="66" charset="0"/>
              </a:rPr>
              <a:t>Inferiormente è completato dal Coccige</a:t>
            </a:r>
          </a:p>
        </p:txBody>
      </p:sp>
    </p:spTree>
    <p:extLst>
      <p:ext uri="{BB962C8B-B14F-4D97-AF65-F5344CB8AC3E}">
        <p14:creationId xmlns:p14="http://schemas.microsoft.com/office/powerpoint/2010/main" val="2379671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59E34A-24C2-124D-BB71-50CF2FA9040A}"/>
              </a:ext>
            </a:extLst>
          </p:cNvPr>
          <p:cNvSpPr>
            <a:spLocks noGrp="1"/>
          </p:cNvSpPr>
          <p:nvPr>
            <p:ph type="title"/>
          </p:nvPr>
        </p:nvSpPr>
        <p:spPr/>
        <p:txBody>
          <a:bodyPr/>
          <a:lstStyle/>
          <a:p>
            <a:r>
              <a:rPr lang="it-IT" b="0" dirty="0">
                <a:solidFill>
                  <a:schemeClr val="tx1"/>
                </a:solidFill>
                <a:latin typeface="Comic Sans MS" panose="030F0902030302020204" pitchFamily="66" charset="0"/>
              </a:rPr>
              <a:t>SISTEMA LOCOMOTORE</a:t>
            </a:r>
          </a:p>
        </p:txBody>
      </p:sp>
      <p:sp>
        <p:nvSpPr>
          <p:cNvPr id="3" name="Segnaposto contenuto 2">
            <a:extLst>
              <a:ext uri="{FF2B5EF4-FFF2-40B4-BE49-F238E27FC236}">
                <a16:creationId xmlns:a16="http://schemas.microsoft.com/office/drawing/2014/main" id="{89937A81-CD63-EC4A-B597-7DD16488E7D2}"/>
              </a:ext>
            </a:extLst>
          </p:cNvPr>
          <p:cNvSpPr>
            <a:spLocks noGrp="1"/>
          </p:cNvSpPr>
          <p:nvPr>
            <p:ph idx="1"/>
          </p:nvPr>
        </p:nvSpPr>
        <p:spPr>
          <a:xfrm>
            <a:off x="683568" y="1340768"/>
            <a:ext cx="7966434" cy="4925144"/>
          </a:xfrm>
        </p:spPr>
        <p:txBody>
          <a:bodyPr/>
          <a:lstStyle/>
          <a:p>
            <a:r>
              <a:rPr lang="it-IT" sz="2800" dirty="0">
                <a:solidFill>
                  <a:schemeClr val="tx1"/>
                </a:solidFill>
                <a:latin typeface="Gurmukhi MN" panose="02020600050405020304" pitchFamily="18" charset="0"/>
                <a:cs typeface="Gurmukhi MN" panose="02020600050405020304" pitchFamily="18" charset="0"/>
              </a:rPr>
              <a:t>Consta della integrazione MORFO-FUNZIONALE dei SISTEMI :</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SCHELETRICO (o OSTEO-ARTICOLARE)</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MUSCOLARE SCHELETRICO.</a:t>
            </a:r>
          </a:p>
          <a:p>
            <a:pPr marL="0" indent="0"/>
            <a:r>
              <a:rPr lang="it-IT" sz="2800" dirty="0">
                <a:solidFill>
                  <a:schemeClr val="tx1"/>
                </a:solidFill>
                <a:latin typeface="Gurmukhi MN" panose="02020600050405020304" pitchFamily="18" charset="0"/>
                <a:cs typeface="Gurmukhi MN" panose="02020600050405020304" pitchFamily="18" charset="0"/>
              </a:rPr>
              <a:t>Esso garantisce la POSTURA, la LOCOMOZIONE e la PROTEZIONE di rilevanti organi contenuti in cavità corporee</a:t>
            </a:r>
          </a:p>
        </p:txBody>
      </p:sp>
    </p:spTree>
    <p:extLst>
      <p:ext uri="{BB962C8B-B14F-4D97-AF65-F5344CB8AC3E}">
        <p14:creationId xmlns:p14="http://schemas.microsoft.com/office/powerpoint/2010/main" val="1347746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4C6C2B-0879-0230-72CF-821A0C6F7D9C}"/>
              </a:ext>
            </a:extLst>
          </p:cNvPr>
          <p:cNvSpPr>
            <a:spLocks noGrp="1"/>
          </p:cNvSpPr>
          <p:nvPr>
            <p:ph type="title"/>
          </p:nvPr>
        </p:nvSpPr>
        <p:spPr/>
        <p:txBody>
          <a:bodyPr/>
          <a:lstStyle/>
          <a:p>
            <a:r>
              <a:rPr lang="it-IT" dirty="0">
                <a:solidFill>
                  <a:schemeClr val="tx1"/>
                </a:solidFill>
              </a:rPr>
              <a:t>OSSO DELL’ANCA</a:t>
            </a:r>
          </a:p>
        </p:txBody>
      </p:sp>
      <p:sp>
        <p:nvSpPr>
          <p:cNvPr id="3" name="Segnaposto contenuto 2">
            <a:extLst>
              <a:ext uri="{FF2B5EF4-FFF2-40B4-BE49-F238E27FC236}">
                <a16:creationId xmlns:a16="http://schemas.microsoft.com/office/drawing/2014/main" id="{12738C61-943B-F71E-B3B2-4B6F36406CAD}"/>
              </a:ext>
            </a:extLst>
          </p:cNvPr>
          <p:cNvSpPr>
            <a:spLocks noGrp="1"/>
          </p:cNvSpPr>
          <p:nvPr>
            <p:ph idx="1"/>
          </p:nvPr>
        </p:nvSpPr>
        <p:spPr/>
        <p:txBody>
          <a:bodyPr/>
          <a:lstStyle/>
          <a:p>
            <a:r>
              <a:rPr lang="it-IT" sz="2800" dirty="0">
                <a:solidFill>
                  <a:schemeClr val="tx1"/>
                </a:solidFill>
              </a:rPr>
              <a:t>È un osso irregolare con una cospicua componente di osso piatto.</a:t>
            </a:r>
          </a:p>
          <a:p>
            <a:r>
              <a:rPr lang="it-IT" sz="2800" dirty="0">
                <a:solidFill>
                  <a:schemeClr val="tx1"/>
                </a:solidFill>
              </a:rPr>
              <a:t>È suddiviso in TRE porzioni :</a:t>
            </a:r>
          </a:p>
          <a:p>
            <a:pPr marL="457200" indent="-457200">
              <a:buFontTx/>
              <a:buChar char="-"/>
            </a:pPr>
            <a:r>
              <a:rPr lang="it-IT" sz="2800" dirty="0">
                <a:solidFill>
                  <a:schemeClr val="tx1"/>
                </a:solidFill>
              </a:rPr>
              <a:t>ILEO (componente piatta e la </a:t>
            </a:r>
            <a:r>
              <a:rPr lang="it-IT" sz="2800" dirty="0" err="1">
                <a:solidFill>
                  <a:schemeClr val="tx1"/>
                </a:solidFill>
              </a:rPr>
              <a:t>piu’</a:t>
            </a:r>
            <a:r>
              <a:rPr lang="it-IT" sz="2800" dirty="0">
                <a:solidFill>
                  <a:schemeClr val="tx1"/>
                </a:solidFill>
              </a:rPr>
              <a:t> estesa)</a:t>
            </a:r>
          </a:p>
          <a:p>
            <a:pPr marL="457200" indent="-457200">
              <a:buFontTx/>
              <a:buChar char="-"/>
            </a:pPr>
            <a:r>
              <a:rPr lang="it-IT" sz="2800" dirty="0">
                <a:solidFill>
                  <a:schemeClr val="tx1"/>
                </a:solidFill>
              </a:rPr>
              <a:t>ISCHIO (postero-inferiormente)</a:t>
            </a:r>
          </a:p>
          <a:p>
            <a:pPr marL="457200" indent="-457200">
              <a:buFontTx/>
              <a:buChar char="-"/>
            </a:pPr>
            <a:r>
              <a:rPr lang="it-IT" sz="2800" dirty="0">
                <a:solidFill>
                  <a:schemeClr val="tx1"/>
                </a:solidFill>
              </a:rPr>
              <a:t>PUBE (</a:t>
            </a:r>
            <a:r>
              <a:rPr lang="it-IT" sz="2800" dirty="0" err="1">
                <a:solidFill>
                  <a:schemeClr val="tx1"/>
                </a:solidFill>
              </a:rPr>
              <a:t>antero</a:t>
            </a:r>
            <a:r>
              <a:rPr lang="it-IT" sz="2800" dirty="0">
                <a:solidFill>
                  <a:schemeClr val="tx1"/>
                </a:solidFill>
              </a:rPr>
              <a:t>-inferiormente, coinvolto nella morfologia della Sinfisi Pubica)</a:t>
            </a:r>
          </a:p>
        </p:txBody>
      </p:sp>
    </p:spTree>
    <p:extLst>
      <p:ext uri="{BB962C8B-B14F-4D97-AF65-F5344CB8AC3E}">
        <p14:creationId xmlns:p14="http://schemas.microsoft.com/office/powerpoint/2010/main" val="1077668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Segnaposto contenuto 3" descr="0607.gif">
            <a:extLst>
              <a:ext uri="{FF2B5EF4-FFF2-40B4-BE49-F238E27FC236}">
                <a16:creationId xmlns:a16="http://schemas.microsoft.com/office/drawing/2014/main" id="{1B098194-A2CB-21CF-E3B1-FF7C8E721362}"/>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6655" t="6862" r="10629" b="3995"/>
          <a:stretch/>
        </p:blipFill>
        <p:spPr>
          <a:xfrm>
            <a:off x="385430" y="0"/>
            <a:ext cx="8373139" cy="6858000"/>
          </a:xfrm>
        </p:spPr>
      </p:pic>
    </p:spTree>
    <p:extLst>
      <p:ext uri="{BB962C8B-B14F-4D97-AF65-F5344CB8AC3E}">
        <p14:creationId xmlns:p14="http://schemas.microsoft.com/office/powerpoint/2010/main" val="1549432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Segnaposto contenuto 3" descr="0613.gif">
            <a:extLst>
              <a:ext uri="{FF2B5EF4-FFF2-40B4-BE49-F238E27FC236}">
                <a16:creationId xmlns:a16="http://schemas.microsoft.com/office/drawing/2014/main" id="{3919BEE9-75CF-842E-1BAD-59E4A8B61E5F}"/>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l="5486" t="3613" r="8900"/>
          <a:stretch>
            <a:fillRect/>
          </a:stretch>
        </p:blipFill>
        <p:spPr>
          <a:xfrm>
            <a:off x="1258888" y="23813"/>
            <a:ext cx="6626225" cy="6865937"/>
          </a:xfrm>
        </p:spPr>
      </p:pic>
    </p:spTree>
    <p:extLst>
      <p:ext uri="{BB962C8B-B14F-4D97-AF65-F5344CB8AC3E}">
        <p14:creationId xmlns:p14="http://schemas.microsoft.com/office/powerpoint/2010/main" val="380282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Segnaposto contenuto 3" descr="0614.gif">
            <a:extLst>
              <a:ext uri="{FF2B5EF4-FFF2-40B4-BE49-F238E27FC236}">
                <a16:creationId xmlns:a16="http://schemas.microsoft.com/office/drawing/2014/main" id="{14F1A5C3-21DD-8135-9DEE-B5CF75510751}"/>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l="2286" t="2162" b="4396"/>
          <a:stretch>
            <a:fillRect/>
          </a:stretch>
        </p:blipFill>
        <p:spPr>
          <a:xfrm>
            <a:off x="1476375" y="7938"/>
            <a:ext cx="6264275" cy="6875462"/>
          </a:xfrm>
        </p:spPr>
      </p:pic>
    </p:spTree>
    <p:extLst>
      <p:ext uri="{BB962C8B-B14F-4D97-AF65-F5344CB8AC3E}">
        <p14:creationId xmlns:p14="http://schemas.microsoft.com/office/powerpoint/2010/main" val="3326792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1259632" y="1124744"/>
            <a:ext cx="7050434" cy="5589240"/>
          </a:xfrm>
        </p:spPr>
        <p:txBody>
          <a:bodyPr/>
          <a:lstStyle/>
          <a:p>
            <a:r>
              <a:rPr lang="it-IT" sz="2500" dirty="0">
                <a:solidFill>
                  <a:schemeClr val="tx1"/>
                </a:solidFill>
                <a:latin typeface="Copperplate" panose="02000504000000020004" pitchFamily="2" charset="77"/>
              </a:rPr>
              <a:t>ARTICOLAZIONE SACRO-ILIACA: tra l’ ILEO e l’OSSO SACRO. Pur consentendo minimi movimenti di scorrimento, nel sesso FEMMINILE, all’ Atto del Parto, viene coinvolta in movimenti ampi di FLESSIONE in AVANTI (NUTAZIONE) ed ESTENSIONE all’ indietro (CONTRONUTAZIONE) dell’Osso Sacro.</a:t>
            </a:r>
          </a:p>
          <a:p>
            <a:endParaRPr lang="it-IT" sz="2500" dirty="0">
              <a:solidFill>
                <a:schemeClr val="tx1"/>
              </a:solidFill>
              <a:latin typeface="Copperplate" panose="02000504000000020004" pitchFamily="2" charset="77"/>
            </a:endParaRPr>
          </a:p>
          <a:p>
            <a:r>
              <a:rPr lang="it-IT" sz="2500" dirty="0">
                <a:solidFill>
                  <a:schemeClr val="tx1"/>
                </a:solidFill>
                <a:latin typeface="Copperplate" panose="02000504000000020004" pitchFamily="2" charset="77"/>
              </a:rPr>
              <a:t>SINFISI PUBICA: tra le 2 ossa pubiche controlaterali, con interposizione di un disco fibrocartilagineo. </a:t>
            </a:r>
          </a:p>
        </p:txBody>
      </p:sp>
    </p:spTree>
    <p:extLst>
      <p:ext uri="{BB962C8B-B14F-4D97-AF65-F5344CB8AC3E}">
        <p14:creationId xmlns:p14="http://schemas.microsoft.com/office/powerpoint/2010/main" val="577010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Segnaposto contenuto 3" descr="0608.gif">
            <a:extLst>
              <a:ext uri="{FF2B5EF4-FFF2-40B4-BE49-F238E27FC236}">
                <a16:creationId xmlns:a16="http://schemas.microsoft.com/office/drawing/2014/main" id="{AD845905-C274-212C-B8F8-075C30FAB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9" t="4456" r="3430" b="2718"/>
          <a:stretch>
            <a:fillRect/>
          </a:stretch>
        </p:blipFill>
        <p:spPr bwMode="auto">
          <a:xfrm>
            <a:off x="1422400" y="22225"/>
            <a:ext cx="62992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E4EB0EB6-E22B-4635-95D0-BC6C9828D7B9}"/>
              </a:ext>
            </a:extLst>
          </p:cNvPr>
          <p:cNvSpPr txBox="1"/>
          <p:nvPr/>
        </p:nvSpPr>
        <p:spPr>
          <a:xfrm>
            <a:off x="6012160" y="280408"/>
            <a:ext cx="2492990" cy="646331"/>
          </a:xfrm>
          <a:prstGeom prst="rect">
            <a:avLst/>
          </a:prstGeom>
          <a:noFill/>
        </p:spPr>
        <p:txBody>
          <a:bodyPr wrap="none" rtlCol="0">
            <a:spAutoFit/>
          </a:bodyPr>
          <a:lstStyle/>
          <a:p>
            <a:r>
              <a:rPr lang="it-IT" sz="3600" b="1" dirty="0">
                <a:solidFill>
                  <a:schemeClr val="tx1"/>
                </a:solidFill>
              </a:rPr>
              <a:t>FEMMINA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5" name="Segnaposto contenuto 3" descr="0609.gif">
            <a:extLst>
              <a:ext uri="{FF2B5EF4-FFF2-40B4-BE49-F238E27FC236}">
                <a16:creationId xmlns:a16="http://schemas.microsoft.com/office/drawing/2014/main" id="{84E31EE9-ECB6-C6A6-2A35-B71BE372881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6869" y="72603"/>
            <a:ext cx="6090261" cy="6712793"/>
          </a:xfrm>
        </p:spPr>
      </p:pic>
      <p:sp>
        <p:nvSpPr>
          <p:cNvPr id="2" name="CasellaDiTesto 1">
            <a:extLst>
              <a:ext uri="{FF2B5EF4-FFF2-40B4-BE49-F238E27FC236}">
                <a16:creationId xmlns:a16="http://schemas.microsoft.com/office/drawing/2014/main" id="{3012909E-C26F-FCAB-B412-8FB9D362346E}"/>
              </a:ext>
            </a:extLst>
          </p:cNvPr>
          <p:cNvSpPr txBox="1"/>
          <p:nvPr/>
        </p:nvSpPr>
        <p:spPr>
          <a:xfrm>
            <a:off x="5905044" y="476672"/>
            <a:ext cx="2441694" cy="646331"/>
          </a:xfrm>
          <a:prstGeom prst="rect">
            <a:avLst/>
          </a:prstGeom>
          <a:noFill/>
        </p:spPr>
        <p:txBody>
          <a:bodyPr wrap="none" rtlCol="0">
            <a:spAutoFit/>
          </a:bodyPr>
          <a:lstStyle/>
          <a:p>
            <a:r>
              <a:rPr lang="it-IT" sz="3600" b="1" dirty="0">
                <a:solidFill>
                  <a:schemeClr val="tx1"/>
                </a:solidFill>
              </a:rPr>
              <a:t>MASCHIO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C93955A0-03F0-7FCC-70E4-5FF70966B99D}"/>
              </a:ext>
            </a:extLst>
          </p:cNvPr>
          <p:cNvPicPr>
            <a:picLocks noGrp="1" noChangeAspect="1"/>
          </p:cNvPicPr>
          <p:nvPr>
            <p:ph idx="1"/>
          </p:nvPr>
        </p:nvPicPr>
        <p:blipFill>
          <a:blip r:embed="rId2"/>
          <a:stretch>
            <a:fillRect/>
          </a:stretch>
        </p:blipFill>
        <p:spPr>
          <a:xfrm>
            <a:off x="436303" y="277188"/>
            <a:ext cx="8460432" cy="6580812"/>
          </a:xfrm>
          <a:prstGeom prst="rect">
            <a:avLst/>
          </a:prstGeom>
        </p:spPr>
      </p:pic>
      <p:sp>
        <p:nvSpPr>
          <p:cNvPr id="5" name="CasellaDiTesto 4">
            <a:extLst>
              <a:ext uri="{FF2B5EF4-FFF2-40B4-BE49-F238E27FC236}">
                <a16:creationId xmlns:a16="http://schemas.microsoft.com/office/drawing/2014/main" id="{3155C585-8B7D-EFC4-4A4B-C5ED4319C2AA}"/>
              </a:ext>
            </a:extLst>
          </p:cNvPr>
          <p:cNvSpPr txBox="1"/>
          <p:nvPr/>
        </p:nvSpPr>
        <p:spPr>
          <a:xfrm>
            <a:off x="2051720" y="277188"/>
            <a:ext cx="1689886" cy="461665"/>
          </a:xfrm>
          <a:prstGeom prst="rect">
            <a:avLst/>
          </a:prstGeom>
          <a:noFill/>
        </p:spPr>
        <p:txBody>
          <a:bodyPr wrap="none" rtlCol="0">
            <a:spAutoFit/>
          </a:bodyPr>
          <a:lstStyle/>
          <a:p>
            <a:r>
              <a:rPr lang="it-IT" b="1" dirty="0">
                <a:solidFill>
                  <a:schemeClr val="tx1"/>
                </a:solidFill>
              </a:rPr>
              <a:t>MASCHIO</a:t>
            </a:r>
          </a:p>
        </p:txBody>
      </p:sp>
      <p:sp>
        <p:nvSpPr>
          <p:cNvPr id="6" name="CasellaDiTesto 5">
            <a:extLst>
              <a:ext uri="{FF2B5EF4-FFF2-40B4-BE49-F238E27FC236}">
                <a16:creationId xmlns:a16="http://schemas.microsoft.com/office/drawing/2014/main" id="{8D6E6926-43C5-8C6A-6E5F-99F27A77B642}"/>
              </a:ext>
            </a:extLst>
          </p:cNvPr>
          <p:cNvSpPr txBox="1"/>
          <p:nvPr/>
        </p:nvSpPr>
        <p:spPr>
          <a:xfrm>
            <a:off x="6012160" y="280408"/>
            <a:ext cx="1723549" cy="461665"/>
          </a:xfrm>
          <a:prstGeom prst="rect">
            <a:avLst/>
          </a:prstGeom>
          <a:noFill/>
        </p:spPr>
        <p:txBody>
          <a:bodyPr wrap="none" rtlCol="0">
            <a:spAutoFit/>
          </a:bodyPr>
          <a:lstStyle/>
          <a:p>
            <a:r>
              <a:rPr lang="it-IT" b="1" dirty="0">
                <a:solidFill>
                  <a:schemeClr val="tx1"/>
                </a:solidFill>
              </a:rPr>
              <a:t>FEMMINA</a:t>
            </a:r>
          </a:p>
        </p:txBody>
      </p:sp>
    </p:spTree>
    <p:extLst>
      <p:ext uri="{BB962C8B-B14F-4D97-AF65-F5344CB8AC3E}">
        <p14:creationId xmlns:p14="http://schemas.microsoft.com/office/powerpoint/2010/main" val="1516977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Segnaposto contenuto 3" descr="0610.gif">
            <a:extLst>
              <a:ext uri="{FF2B5EF4-FFF2-40B4-BE49-F238E27FC236}">
                <a16:creationId xmlns:a16="http://schemas.microsoft.com/office/drawing/2014/main" id="{FF7DE5AC-1ADE-5D81-26BA-6EA2D002C32F}"/>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l="4062" t="5339" r="7596" b="3888"/>
          <a:stretch>
            <a:fillRect/>
          </a:stretch>
        </p:blipFill>
        <p:spPr>
          <a:xfrm>
            <a:off x="0" y="0"/>
            <a:ext cx="9144000" cy="6858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E0D45-AD67-4BF8-D509-661DF7D1DDA1}"/>
              </a:ext>
            </a:extLst>
          </p:cNvPr>
          <p:cNvSpPr>
            <a:spLocks noGrp="1"/>
          </p:cNvSpPr>
          <p:nvPr>
            <p:ph type="title"/>
          </p:nvPr>
        </p:nvSpPr>
        <p:spPr>
          <a:xfrm>
            <a:off x="5580112" y="1196752"/>
            <a:ext cx="3454028" cy="1422400"/>
          </a:xfrm>
        </p:spPr>
        <p:txBody>
          <a:bodyPr/>
          <a:lstStyle/>
          <a:p>
            <a:r>
              <a:rPr lang="it-IT" sz="3200" dirty="0">
                <a:solidFill>
                  <a:schemeClr val="tx1"/>
                </a:solidFill>
              </a:rPr>
              <a:t>MISURE</a:t>
            </a:r>
            <a:br>
              <a:rPr lang="it-IT" sz="3200" dirty="0">
                <a:solidFill>
                  <a:schemeClr val="tx1"/>
                </a:solidFill>
              </a:rPr>
            </a:br>
            <a:r>
              <a:rPr lang="it-IT" sz="3200" dirty="0">
                <a:solidFill>
                  <a:schemeClr val="tx1"/>
                </a:solidFill>
              </a:rPr>
              <a:t>della</a:t>
            </a:r>
            <a:br>
              <a:rPr lang="it-IT" sz="3200" dirty="0">
                <a:solidFill>
                  <a:schemeClr val="tx1"/>
                </a:solidFill>
              </a:rPr>
            </a:br>
            <a:r>
              <a:rPr lang="it-IT" sz="3200" dirty="0">
                <a:solidFill>
                  <a:schemeClr val="tx1"/>
                </a:solidFill>
              </a:rPr>
              <a:t>PICCOLA</a:t>
            </a:r>
            <a:br>
              <a:rPr lang="it-IT" sz="3200" dirty="0">
                <a:solidFill>
                  <a:schemeClr val="tx1"/>
                </a:solidFill>
              </a:rPr>
            </a:br>
            <a:r>
              <a:rPr lang="it-IT" sz="3200" dirty="0">
                <a:solidFill>
                  <a:schemeClr val="tx1"/>
                </a:solidFill>
              </a:rPr>
              <a:t>PELVI</a:t>
            </a:r>
            <a:br>
              <a:rPr lang="it-IT" sz="3200" dirty="0">
                <a:solidFill>
                  <a:schemeClr val="tx1"/>
                </a:solidFill>
              </a:rPr>
            </a:br>
            <a:r>
              <a:rPr lang="it-IT" sz="3200" dirty="0">
                <a:solidFill>
                  <a:schemeClr val="tx1"/>
                </a:solidFill>
              </a:rPr>
              <a:t>FEMMINILE</a:t>
            </a:r>
          </a:p>
        </p:txBody>
      </p:sp>
      <p:pic>
        <p:nvPicPr>
          <p:cNvPr id="4" name="Segnaposto contenuto 3">
            <a:extLst>
              <a:ext uri="{FF2B5EF4-FFF2-40B4-BE49-F238E27FC236}">
                <a16:creationId xmlns:a16="http://schemas.microsoft.com/office/drawing/2014/main" id="{A3BCB892-8382-7CE6-E65D-73D35CAAFB28}"/>
              </a:ext>
            </a:extLst>
          </p:cNvPr>
          <p:cNvPicPr>
            <a:picLocks noGrp="1" noChangeAspect="1"/>
          </p:cNvPicPr>
          <p:nvPr>
            <p:ph idx="1"/>
          </p:nvPr>
        </p:nvPicPr>
        <p:blipFill rotWithShape="1">
          <a:blip r:embed="rId2"/>
          <a:srcRect l="3638" t="7799" r="6630" b="4450"/>
          <a:stretch/>
        </p:blipFill>
        <p:spPr>
          <a:xfrm>
            <a:off x="-1" y="0"/>
            <a:ext cx="5873049" cy="4365104"/>
          </a:xfrm>
          <a:prstGeom prst="rect">
            <a:avLst/>
          </a:prstGeom>
        </p:spPr>
      </p:pic>
      <p:pic>
        <p:nvPicPr>
          <p:cNvPr id="5" name="Immagine 4">
            <a:extLst>
              <a:ext uri="{FF2B5EF4-FFF2-40B4-BE49-F238E27FC236}">
                <a16:creationId xmlns:a16="http://schemas.microsoft.com/office/drawing/2014/main" id="{2D4992CF-EBD3-F34C-85E9-F978471E820A}"/>
              </a:ext>
            </a:extLst>
          </p:cNvPr>
          <p:cNvPicPr>
            <a:picLocks noChangeAspect="1"/>
          </p:cNvPicPr>
          <p:nvPr/>
        </p:nvPicPr>
        <p:blipFill rotWithShape="1">
          <a:blip r:embed="rId3"/>
          <a:srcRect l="1825" t="17425" r="2749" b="16503"/>
          <a:stretch/>
        </p:blipFill>
        <p:spPr>
          <a:xfrm>
            <a:off x="-112733" y="4264580"/>
            <a:ext cx="9170645" cy="1972732"/>
          </a:xfrm>
          <a:prstGeom prst="rect">
            <a:avLst/>
          </a:prstGeom>
        </p:spPr>
      </p:pic>
    </p:spTree>
    <p:extLst>
      <p:ext uri="{BB962C8B-B14F-4D97-AF65-F5344CB8AC3E}">
        <p14:creationId xmlns:p14="http://schemas.microsoft.com/office/powerpoint/2010/main" val="1096471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73B17-7FB2-5A43-BAE0-3D15DD36EC9C}"/>
              </a:ext>
            </a:extLst>
          </p:cNvPr>
          <p:cNvSpPr>
            <a:spLocks noGrp="1"/>
          </p:cNvSpPr>
          <p:nvPr>
            <p:ph type="title"/>
          </p:nvPr>
        </p:nvSpPr>
        <p:spPr>
          <a:xfrm>
            <a:off x="323528" y="2132856"/>
            <a:ext cx="8216900" cy="1422400"/>
          </a:xfrm>
        </p:spPr>
        <p:txBody>
          <a:bodyPr/>
          <a:lstStyle/>
          <a:p>
            <a:r>
              <a:rPr lang="it-IT" dirty="0">
                <a:solidFill>
                  <a:schemeClr val="tx1"/>
                </a:solidFill>
                <a:latin typeface="Gurmukhi MN" panose="02020600050405020304" pitchFamily="18" charset="0"/>
                <a:cs typeface="Gurmukhi MN" panose="02020600050405020304" pitchFamily="18" charset="0"/>
              </a:rPr>
              <a:t>SCHELETRO </a:t>
            </a:r>
            <a:r>
              <a:rPr lang="it-IT">
                <a:solidFill>
                  <a:schemeClr val="tx1"/>
                </a:solidFill>
                <a:latin typeface="Gurmukhi MN" panose="02020600050405020304" pitchFamily="18" charset="0"/>
                <a:cs typeface="Gurmukhi MN" panose="02020600050405020304" pitchFamily="18" charset="0"/>
              </a:rPr>
              <a:t>ASSILE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SCHELETRO </a:t>
            </a:r>
            <a:r>
              <a:rPr lang="it-IT" dirty="0">
                <a:solidFill>
                  <a:schemeClr val="tx1"/>
                </a:solidFill>
                <a:latin typeface="Gurmukhi MN" panose="02020600050405020304" pitchFamily="18" charset="0"/>
                <a:cs typeface="Gurmukhi MN" panose="02020600050405020304" pitchFamily="18" charset="0"/>
              </a:rPr>
              <a:t>APPENDICOLARE</a:t>
            </a:r>
          </a:p>
        </p:txBody>
      </p:sp>
    </p:spTree>
    <p:extLst>
      <p:ext uri="{BB962C8B-B14F-4D97-AF65-F5344CB8AC3E}">
        <p14:creationId xmlns:p14="http://schemas.microsoft.com/office/powerpoint/2010/main" val="880401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Segnaposto contenuto 3" descr="tab0601.gif">
            <a:extLst>
              <a:ext uri="{FF2B5EF4-FFF2-40B4-BE49-F238E27FC236}">
                <a16:creationId xmlns:a16="http://schemas.microsoft.com/office/drawing/2014/main" id="{85CE9CC0-366E-821B-A301-026019197A57}"/>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2621" t="7586" r="2133" b="15046"/>
          <a:stretch/>
        </p:blipFill>
        <p:spPr>
          <a:xfrm>
            <a:off x="21415" y="1124744"/>
            <a:ext cx="9130288" cy="4271971"/>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Segnaposto contenuto 3" descr="0611.gif">
            <a:extLst>
              <a:ext uri="{FF2B5EF4-FFF2-40B4-BE49-F238E27FC236}">
                <a16:creationId xmlns:a16="http://schemas.microsoft.com/office/drawing/2014/main" id="{5B9D164D-776E-E265-3729-56700D6514D1}"/>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l="2747" t="3856" r="5504" b="9158"/>
          <a:stretch>
            <a:fillRect/>
          </a:stretch>
        </p:blipFill>
        <p:spPr>
          <a:xfrm>
            <a:off x="-73025" y="1484313"/>
            <a:ext cx="9290050" cy="3627437"/>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84E0A-3E85-BFE8-2519-14F09D3F9B92}"/>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60421C20-B615-3420-3D28-107515D3FA01}"/>
              </a:ext>
            </a:extLst>
          </p:cNvPr>
          <p:cNvPicPr>
            <a:picLocks noGrp="1" noChangeAspect="1"/>
          </p:cNvPicPr>
          <p:nvPr>
            <p:ph idx="1"/>
          </p:nvPr>
        </p:nvPicPr>
        <p:blipFill rotWithShape="1">
          <a:blip r:embed="rId2"/>
          <a:srcRect l="2184" t="2663" r="3194" b="3804"/>
          <a:stretch/>
        </p:blipFill>
        <p:spPr>
          <a:xfrm>
            <a:off x="611560" y="86666"/>
            <a:ext cx="8216900" cy="6771334"/>
          </a:xfrm>
          <a:prstGeom prst="rect">
            <a:avLst/>
          </a:prstGeom>
        </p:spPr>
      </p:pic>
      <p:sp>
        <p:nvSpPr>
          <p:cNvPr id="5" name="Rettangolo 4">
            <a:extLst>
              <a:ext uri="{FF2B5EF4-FFF2-40B4-BE49-F238E27FC236}">
                <a16:creationId xmlns:a16="http://schemas.microsoft.com/office/drawing/2014/main" id="{5140BA72-EC96-3B6B-4CA9-B41485F19209}"/>
              </a:ext>
            </a:extLst>
          </p:cNvPr>
          <p:cNvSpPr/>
          <p:nvPr/>
        </p:nvSpPr>
        <p:spPr bwMode="auto">
          <a:xfrm>
            <a:off x="899592" y="1700808"/>
            <a:ext cx="2520280" cy="28803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6" name="Rettangolo 5">
            <a:extLst>
              <a:ext uri="{FF2B5EF4-FFF2-40B4-BE49-F238E27FC236}">
                <a16:creationId xmlns:a16="http://schemas.microsoft.com/office/drawing/2014/main" id="{E21396BD-C890-C412-89AB-B3A8060AD50A}"/>
              </a:ext>
            </a:extLst>
          </p:cNvPr>
          <p:cNvSpPr/>
          <p:nvPr/>
        </p:nvSpPr>
        <p:spPr bwMode="auto">
          <a:xfrm>
            <a:off x="3459870" y="1700808"/>
            <a:ext cx="2520280" cy="28803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7" name="Rettangolo 6">
            <a:extLst>
              <a:ext uri="{FF2B5EF4-FFF2-40B4-BE49-F238E27FC236}">
                <a16:creationId xmlns:a16="http://schemas.microsoft.com/office/drawing/2014/main" id="{12EC1DEA-0E70-6445-9DAB-4847BCC1A570}"/>
              </a:ext>
            </a:extLst>
          </p:cNvPr>
          <p:cNvSpPr/>
          <p:nvPr/>
        </p:nvSpPr>
        <p:spPr bwMode="auto">
          <a:xfrm>
            <a:off x="6104362" y="1700808"/>
            <a:ext cx="1419966" cy="28803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8" name="Rettangolo 7">
            <a:extLst>
              <a:ext uri="{FF2B5EF4-FFF2-40B4-BE49-F238E27FC236}">
                <a16:creationId xmlns:a16="http://schemas.microsoft.com/office/drawing/2014/main" id="{FE4BC1A8-71B4-BBC0-2461-48C1F11E1DEC}"/>
              </a:ext>
            </a:extLst>
          </p:cNvPr>
          <p:cNvSpPr/>
          <p:nvPr/>
        </p:nvSpPr>
        <p:spPr bwMode="auto">
          <a:xfrm>
            <a:off x="899592" y="2348880"/>
            <a:ext cx="2520280" cy="28803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9" name="Rettangolo 8">
            <a:extLst>
              <a:ext uri="{FF2B5EF4-FFF2-40B4-BE49-F238E27FC236}">
                <a16:creationId xmlns:a16="http://schemas.microsoft.com/office/drawing/2014/main" id="{76516C32-AEE2-4190-242A-FC7DDF0DF724}"/>
              </a:ext>
            </a:extLst>
          </p:cNvPr>
          <p:cNvSpPr/>
          <p:nvPr/>
        </p:nvSpPr>
        <p:spPr bwMode="auto">
          <a:xfrm>
            <a:off x="3459870" y="2348880"/>
            <a:ext cx="2520280" cy="28803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11" name="Rettangolo 10">
            <a:extLst>
              <a:ext uri="{FF2B5EF4-FFF2-40B4-BE49-F238E27FC236}">
                <a16:creationId xmlns:a16="http://schemas.microsoft.com/office/drawing/2014/main" id="{9853CB65-DD14-A0D9-1BE1-B703B2AE7CBC}"/>
              </a:ext>
            </a:extLst>
          </p:cNvPr>
          <p:cNvSpPr/>
          <p:nvPr/>
        </p:nvSpPr>
        <p:spPr bwMode="auto">
          <a:xfrm>
            <a:off x="6104362" y="2348880"/>
            <a:ext cx="1203942" cy="28803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
        <p:nvSpPr>
          <p:cNvPr id="12" name="Rettangolo 11">
            <a:extLst>
              <a:ext uri="{FF2B5EF4-FFF2-40B4-BE49-F238E27FC236}">
                <a16:creationId xmlns:a16="http://schemas.microsoft.com/office/drawing/2014/main" id="{DFFBCF16-D314-E7B8-7275-1E2E19E29BE4}"/>
              </a:ext>
            </a:extLst>
          </p:cNvPr>
          <p:cNvSpPr/>
          <p:nvPr/>
        </p:nvSpPr>
        <p:spPr bwMode="auto">
          <a:xfrm>
            <a:off x="899592" y="5157192"/>
            <a:ext cx="7704856" cy="64807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3959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CBDBB5A-638F-B7CD-2B32-52EB1FE1C409}"/>
              </a:ext>
            </a:extLst>
          </p:cNvPr>
          <p:cNvSpPr>
            <a:spLocks noGrp="1"/>
          </p:cNvSpPr>
          <p:nvPr>
            <p:ph type="title"/>
          </p:nvPr>
        </p:nvSpPr>
        <p:spPr>
          <a:xfrm>
            <a:off x="463550" y="1772816"/>
            <a:ext cx="8216900" cy="1422400"/>
          </a:xfrm>
        </p:spPr>
        <p:txBody>
          <a:bodyPr/>
          <a:lstStyle/>
          <a:p>
            <a:r>
              <a:rPr lang="it-IT" dirty="0">
                <a:solidFill>
                  <a:schemeClr val="tx1"/>
                </a:solidFill>
              </a:rPr>
              <a:t>GRANDE (</a:t>
            </a:r>
            <a:r>
              <a:rPr lang="it-IT" i="1" dirty="0">
                <a:solidFill>
                  <a:schemeClr val="tx1"/>
                </a:solidFill>
              </a:rPr>
              <a:t>FALSA</a:t>
            </a:r>
            <a:r>
              <a:rPr lang="it-IT" dirty="0">
                <a:solidFill>
                  <a:schemeClr val="tx1"/>
                </a:solidFill>
              </a:rPr>
              <a:t>) PELVI</a:t>
            </a:r>
            <a:br>
              <a:rPr lang="it-IT" dirty="0">
                <a:solidFill>
                  <a:schemeClr val="tx1"/>
                </a:solidFill>
              </a:rPr>
            </a:br>
            <a:r>
              <a:rPr lang="it-IT" dirty="0">
                <a:solidFill>
                  <a:schemeClr val="tx1"/>
                </a:solidFill>
              </a:rPr>
              <a:t>PICCOLA (</a:t>
            </a:r>
            <a:r>
              <a:rPr lang="it-IT" i="1" dirty="0">
                <a:solidFill>
                  <a:schemeClr val="tx1"/>
                </a:solidFill>
              </a:rPr>
              <a:t>VERA</a:t>
            </a:r>
            <a:r>
              <a:rPr lang="it-IT" dirty="0">
                <a:solidFill>
                  <a:schemeClr val="tx1"/>
                </a:solidFill>
              </a:rPr>
              <a:t>) PELVI</a:t>
            </a:r>
          </a:p>
        </p:txBody>
      </p:sp>
    </p:spTree>
    <p:extLst>
      <p:ext uri="{BB962C8B-B14F-4D97-AF65-F5344CB8AC3E}">
        <p14:creationId xmlns:p14="http://schemas.microsoft.com/office/powerpoint/2010/main" val="3205968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Segnaposto contenuto 3" descr="0612.gif">
            <a:extLst>
              <a:ext uri="{FF2B5EF4-FFF2-40B4-BE49-F238E27FC236}">
                <a16:creationId xmlns:a16="http://schemas.microsoft.com/office/drawing/2014/main" id="{71E38D45-393D-DC34-4AF3-A080819F76A6}"/>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5039" t="3613" r="3051" b="4280"/>
          <a:stretch/>
        </p:blipFill>
        <p:spPr>
          <a:xfrm>
            <a:off x="0" y="12700"/>
            <a:ext cx="8336451" cy="68453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685800" y="116632"/>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A04020102020204" pitchFamily="34" charset="0"/>
              </a:rPr>
              <a:t>MUSCOLI REGIONE ADDOMINALE</a:t>
            </a:r>
          </a:p>
        </p:txBody>
      </p:sp>
      <p:sp>
        <p:nvSpPr>
          <p:cNvPr id="6146" name="Rectangle 2"/>
          <p:cNvSpPr>
            <a:spLocks noGrp="1" noChangeArrowheads="1"/>
          </p:cNvSpPr>
          <p:nvPr>
            <p:ph type="body" idx="1"/>
          </p:nvPr>
        </p:nvSpPr>
        <p:spPr>
          <a:xfrm>
            <a:off x="304800" y="1524000"/>
            <a:ext cx="8534400" cy="5029200"/>
          </a:xfrm>
          <a:ln/>
        </p:spPr>
        <p:txBody>
          <a:bodyPr/>
          <a:lstStyle/>
          <a:p>
            <a:pPr marL="0" indent="0">
              <a:spcBef>
                <a:spcPts val="700"/>
              </a:spcBef>
              <a:buClr>
                <a:srgbClr val="3366FF"/>
              </a:buClr>
              <a:buSzPct val="80000"/>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Possono essere distinti in :</a:t>
            </a:r>
          </a:p>
          <a:p>
            <a:pPr marL="338138" indent="-333375">
              <a:spcBef>
                <a:spcPts val="700"/>
              </a:spcBef>
              <a:buClrTx/>
              <a:buSzPct val="80000"/>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338138" indent="-338138">
              <a:spcBef>
                <a:spcPts val="700"/>
              </a:spcBef>
              <a:buClr>
                <a:schemeClr val="tx1"/>
              </a:buClr>
              <a:buSzPct val="80000"/>
              <a:buFont typeface="Wingdings" panose="05000000000000000000" pitchFamily="2" charset="2"/>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MUSCOLI DELLA PARETE ADDOMINALE POSTERIORE</a:t>
            </a:r>
          </a:p>
          <a:p>
            <a:pPr marL="0" indent="0">
              <a:spcBef>
                <a:spcPts val="700"/>
              </a:spcBef>
              <a:buClr>
                <a:schemeClr val="tx1"/>
              </a:buClr>
              <a:buSzPct val="80000"/>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338138" indent="-338138">
              <a:spcBef>
                <a:spcPts val="700"/>
              </a:spcBef>
              <a:buClr>
                <a:schemeClr val="tx1"/>
              </a:buClr>
              <a:buSzPct val="80000"/>
              <a:buFont typeface="Wingdings" panose="05000000000000000000" pitchFamily="2" charset="2"/>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MUSCOLI DELLA PARETE ADDOMINALE ANTERO-LATERALE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E8BBC2-ECB9-4D92-1793-751996D1D89A}"/>
              </a:ext>
            </a:extLst>
          </p:cNvPr>
          <p:cNvSpPr>
            <a:spLocks noGrp="1"/>
          </p:cNvSpPr>
          <p:nvPr>
            <p:ph type="title"/>
          </p:nvPr>
        </p:nvSpPr>
        <p:spPr/>
        <p:txBody>
          <a:bodyPr/>
          <a:lstStyle/>
          <a:p>
            <a:r>
              <a:rPr lang="it-IT" dirty="0">
                <a:solidFill>
                  <a:schemeClr val="tx1"/>
                </a:solidFill>
                <a:latin typeface="Copperplate" panose="02000504000000020004" pitchFamily="2" charset="77"/>
              </a:rPr>
              <a:t>MUSCOLI DELLA PARETE POSTERIORE ADDOMINALE</a:t>
            </a:r>
          </a:p>
        </p:txBody>
      </p:sp>
      <p:sp>
        <p:nvSpPr>
          <p:cNvPr id="4" name="Segnaposto contenuto 3">
            <a:extLst>
              <a:ext uri="{FF2B5EF4-FFF2-40B4-BE49-F238E27FC236}">
                <a16:creationId xmlns:a16="http://schemas.microsoft.com/office/drawing/2014/main" id="{C8E58AF7-5C70-8D90-94B6-43FD300AE259}"/>
              </a:ext>
            </a:extLst>
          </p:cNvPr>
          <p:cNvSpPr>
            <a:spLocks noGrp="1"/>
          </p:cNvSpPr>
          <p:nvPr>
            <p:ph idx="1"/>
          </p:nvPr>
        </p:nvSpPr>
        <p:spPr/>
        <p:txBody>
          <a:bodyPr/>
          <a:lstStyle/>
          <a:p>
            <a:pPr marL="457200" indent="-457200">
              <a:buFontTx/>
              <a:buChar char="-"/>
            </a:pPr>
            <a:r>
              <a:rPr lang="it-IT" sz="2800" b="1" dirty="0">
                <a:solidFill>
                  <a:schemeClr val="tx1"/>
                </a:solidFill>
              </a:rPr>
              <a:t>- DIAFRAMMA</a:t>
            </a:r>
          </a:p>
          <a:p>
            <a:pPr marL="457200" indent="-457200">
              <a:buFontTx/>
              <a:buChar char="-"/>
            </a:pPr>
            <a:r>
              <a:rPr lang="it-IT" sz="2800" b="1" dirty="0">
                <a:solidFill>
                  <a:schemeClr val="tx1"/>
                </a:solidFill>
              </a:rPr>
              <a:t>- QUADRATO DEI LOMBI</a:t>
            </a:r>
          </a:p>
          <a:p>
            <a:pPr marL="457200" indent="-457200">
              <a:buFontTx/>
              <a:buChar char="-"/>
            </a:pPr>
            <a:r>
              <a:rPr lang="it-IT" sz="2800" b="1" dirty="0">
                <a:solidFill>
                  <a:schemeClr val="tx1"/>
                </a:solidFill>
              </a:rPr>
              <a:t>- TRASVERSO DELL’ ADDOME</a:t>
            </a:r>
          </a:p>
          <a:p>
            <a:pPr marL="457200" indent="-457200">
              <a:buFontTx/>
              <a:buChar char="-"/>
            </a:pPr>
            <a:r>
              <a:rPr lang="it-IT" sz="2800" b="1" dirty="0">
                <a:solidFill>
                  <a:schemeClr val="tx1"/>
                </a:solidFill>
              </a:rPr>
              <a:t>- GRANDE PSOAS</a:t>
            </a:r>
          </a:p>
          <a:p>
            <a:pPr marL="457200" indent="-457200">
              <a:buFontTx/>
              <a:buChar char="-"/>
            </a:pPr>
            <a:r>
              <a:rPr lang="it-IT" sz="2800" b="1" dirty="0">
                <a:solidFill>
                  <a:schemeClr val="tx1"/>
                </a:solidFill>
              </a:rPr>
              <a:t>- PICCOLO PSOAS</a:t>
            </a:r>
          </a:p>
          <a:p>
            <a:pPr marL="457200" indent="-457200">
              <a:buFontTx/>
              <a:buChar char="-"/>
            </a:pPr>
            <a:r>
              <a:rPr lang="it-IT" sz="2800" b="1" dirty="0">
                <a:solidFill>
                  <a:schemeClr val="tx1"/>
                </a:solidFill>
              </a:rPr>
              <a:t>- ILIACO</a:t>
            </a:r>
          </a:p>
        </p:txBody>
      </p:sp>
    </p:spTree>
    <p:extLst>
      <p:ext uri="{BB962C8B-B14F-4D97-AF65-F5344CB8AC3E}">
        <p14:creationId xmlns:p14="http://schemas.microsoft.com/office/powerpoint/2010/main" val="1450190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683568" y="-243408"/>
            <a:ext cx="813690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pperplate Gothic Bold" panose="020E0705020206020404" pitchFamily="34" charset="77"/>
              </a:rPr>
              <a:t>PARETE  POSTERIORE  DELL’ ADDOME</a:t>
            </a:r>
          </a:p>
        </p:txBody>
      </p:sp>
      <p:pic>
        <p:nvPicPr>
          <p:cNvPr id="9218" name="Picture 2"/>
          <p:cNvPicPr>
            <a:picLocks noChangeAspect="1" noChangeArrowheads="1"/>
          </p:cNvPicPr>
          <p:nvPr/>
        </p:nvPicPr>
        <p:blipFill>
          <a:blip r:embed="rId3">
            <a:lum bright="-24000" contrast="18000"/>
            <a:extLst>
              <a:ext uri="{28A0092B-C50C-407E-A947-70E740481C1C}">
                <a14:useLocalDpi xmlns:a14="http://schemas.microsoft.com/office/drawing/2010/main"/>
              </a:ext>
            </a:extLst>
          </a:blip>
          <a:srcRect/>
          <a:stretch>
            <a:fillRect/>
          </a:stretch>
        </p:blipFill>
        <p:spPr bwMode="auto">
          <a:xfrm>
            <a:off x="323528" y="500829"/>
            <a:ext cx="8496944" cy="6357171"/>
          </a:xfrm>
          <a:prstGeom prst="rect">
            <a:avLst/>
          </a:prstGeom>
          <a:noFill/>
          <a:ln>
            <a:noFill/>
          </a:ln>
          <a:effectLst/>
          <a:extLst>
            <a:ext uri="{909E8E84-426E-40DD-AFC4-6F175D3DCCD1}">
              <a14:hiddenFill xmlns:a14="http://schemas.microsoft.com/office/drawing/2010/main">
                <a:blipFill dpi="0" rotWithShape="0">
                  <a:blip>
                    <a:lum bright="-24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opperplate Gothic Bold" panose="020E0705020206020404" pitchFamily="34" charset="77"/>
              </a:rPr>
              <a:t>MUSCOLI ADDOMINALI </a:t>
            </a:r>
            <a:br>
              <a:rPr lang="it-IT" altLang="it-IT" sz="3200" b="1" dirty="0">
                <a:solidFill>
                  <a:schemeClr val="tx1"/>
                </a:solidFill>
                <a:latin typeface="Copperplate Gothic Bold" panose="020E0705020206020404" pitchFamily="34" charset="77"/>
              </a:rPr>
            </a:br>
            <a:r>
              <a:rPr lang="it-IT" altLang="it-IT" sz="3200" b="1" dirty="0">
                <a:solidFill>
                  <a:schemeClr val="tx1"/>
                </a:solidFill>
                <a:latin typeface="Copperplate Gothic Bold" panose="020E0705020206020404" pitchFamily="34" charset="77"/>
              </a:rPr>
              <a:t>PARETE ANTERO-LATERALE</a:t>
            </a:r>
          </a:p>
        </p:txBody>
      </p:sp>
      <p:sp>
        <p:nvSpPr>
          <p:cNvPr id="11266" name="Rectangle 2"/>
          <p:cNvSpPr>
            <a:spLocks noGrp="1" noChangeArrowheads="1"/>
          </p:cNvSpPr>
          <p:nvPr>
            <p:ph type="body" idx="1"/>
          </p:nvPr>
        </p:nvSpPr>
        <p:spPr>
          <a:xfrm>
            <a:off x="395536" y="1143000"/>
            <a:ext cx="8496944" cy="5029200"/>
          </a:xfrm>
          <a:ln/>
        </p:spPr>
        <p:txBody>
          <a:bodyPr/>
          <a:lstStyle/>
          <a:p>
            <a:pPr marL="338138" indent="-338138">
              <a:buClr>
                <a:schemeClr val="tx1"/>
              </a:buClr>
              <a:buSzPct val="80000"/>
              <a:buFont typeface="Arial"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Copperplate Gothic Bold" panose="020E0705020206020404" pitchFamily="34" charset="77"/>
              </a:rPr>
              <a:t>È una struttura anatomica di RILEVANTE INTERESSE MEDICO-CHIRURGICO</a:t>
            </a:r>
          </a:p>
          <a:p>
            <a:pPr marL="338138" indent="-333375">
              <a:buClr>
                <a:schemeClr val="tx1"/>
              </a:buClr>
              <a:buSzPct val="80000"/>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b="1" dirty="0">
              <a:solidFill>
                <a:schemeClr val="tx1"/>
              </a:solidFill>
              <a:latin typeface="Copperplate Gothic Bold" panose="020E0705020206020404" pitchFamily="34" charset="77"/>
            </a:endParaRPr>
          </a:p>
          <a:p>
            <a:pPr marL="338138" indent="-338138">
              <a:buClr>
                <a:schemeClr val="tx1"/>
              </a:buClr>
              <a:buSzPct val="80000"/>
              <a:buFont typeface="Arial"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Chalkboard SE" panose="03050602040202020205" pitchFamily="66" charset="77"/>
              </a:rPr>
              <a:t>È deputata a CONTENERE i visceri addominali</a:t>
            </a:r>
          </a:p>
          <a:p>
            <a:pPr marL="338138" indent="-333375">
              <a:buClr>
                <a:schemeClr val="tx1"/>
              </a:buClr>
              <a:buSzPct val="80000"/>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b="1" dirty="0">
              <a:solidFill>
                <a:schemeClr val="tx1"/>
              </a:solidFill>
              <a:latin typeface="Arial" panose="020B0604020202020204" pitchFamily="34" charset="0"/>
            </a:endParaRPr>
          </a:p>
          <a:p>
            <a:pPr marL="338138" indent="-338138">
              <a:buClr>
                <a:schemeClr val="tx1"/>
              </a:buClr>
              <a:buSzPct val="80000"/>
              <a:buFont typeface="Arial"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b="1" dirty="0">
                <a:solidFill>
                  <a:schemeClr val="tx1"/>
                </a:solidFill>
                <a:latin typeface="Gurmukhi MN" panose="02020600050405020304" pitchFamily="18" charset="0"/>
                <a:cs typeface="Gurmukhi MN" panose="02020600050405020304" pitchFamily="18" charset="0"/>
              </a:rPr>
              <a:t>Notevole rilevanza è pure rivestita dai sistemi fasciali costituiti dai muscoli coinvolti nella sua costituzione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Shape 73"/>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lvl="4" indent="0" defTabSz="321457" fontAlgn="auto">
              <a:spcBef>
                <a:spcPts val="0"/>
              </a:spcBef>
              <a:spcAft>
                <a:spcPts val="0"/>
              </a:spcAft>
              <a:buClrTx/>
              <a:buSzTx/>
              <a:defRPr sz="1800"/>
            </a:pPr>
            <a:r>
              <a:rPr sz="703" kern="0">
                <a:solidFill>
                  <a:sysClr val="windowText" lastClr="000000"/>
                </a:solidFill>
                <a:latin typeface="Helvetica"/>
                <a:ea typeface="+mn-ea"/>
                <a:sym typeface="Helvetica"/>
              </a:rPr>
              <a:t>K.L. Moore, A.F. Dalley, A.M.R. Agur                                                                      </a:t>
            </a:r>
            <a:r>
              <a:rPr sz="703" b="1" kern="0">
                <a:solidFill>
                  <a:sysClr val="windowText" lastClr="000000"/>
                </a:solidFill>
                <a:latin typeface="Helvetica"/>
                <a:ea typeface="+mn-ea"/>
                <a:sym typeface="Helvetica"/>
              </a:rPr>
              <a:t>Anatomia umana a orientamento clinico </a:t>
            </a:r>
            <a:r>
              <a:rPr sz="703" kern="0">
                <a:solidFill>
                  <a:sysClr val="windowText" lastClr="000000"/>
                </a:solidFill>
                <a:latin typeface="Helvetica"/>
                <a:ea typeface="+mn-ea"/>
                <a:sym typeface="Helvetica"/>
              </a:rPr>
              <a:t>                                                          Copyright 2015 C.E.A. Casa Editrice Ambrosiana</a:t>
            </a:r>
          </a:p>
        </p:txBody>
      </p:sp>
      <p:pic>
        <p:nvPicPr>
          <p:cNvPr id="74" name="image12.tif"/>
          <p:cNvPicPr/>
          <p:nvPr/>
        </p:nvPicPr>
        <p:blipFill>
          <a:blip r:embed="rId2"/>
          <a:stretch>
            <a:fillRect/>
          </a:stretch>
        </p:blipFill>
        <p:spPr>
          <a:xfrm>
            <a:off x="1259632" y="465297"/>
            <a:ext cx="7257400" cy="5980705"/>
          </a:xfrm>
          <a:prstGeom prst="rect">
            <a:avLst/>
          </a:prstGeom>
          <a:ln w="12700">
            <a:miter lim="400000"/>
          </a:ln>
        </p:spPr>
      </p:pic>
      <p:sp>
        <p:nvSpPr>
          <p:cNvPr id="4" name="Rectangle 1">
            <a:extLst>
              <a:ext uri="{FF2B5EF4-FFF2-40B4-BE49-F238E27FC236}">
                <a16:creationId xmlns:a16="http://schemas.microsoft.com/office/drawing/2014/main" id="{99DD68A0-9BB3-F246-8E18-F86B3D0E5A99}"/>
              </a:ext>
            </a:extLst>
          </p:cNvPr>
          <p:cNvSpPr txBox="1">
            <a:spLocks noChangeArrowheads="1"/>
          </p:cNvSpPr>
          <p:nvPr/>
        </p:nvSpPr>
        <p:spPr>
          <a:xfrm>
            <a:off x="758712" y="-315416"/>
            <a:ext cx="77724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ctr">
              <a:defRPr sz="5906">
                <a:latin typeface="Gill Sans"/>
                <a:ea typeface="Gill Sans"/>
                <a:cs typeface="Gill Sans"/>
                <a:sym typeface="Gill Sans"/>
              </a:defRPr>
            </a:lvl1pPr>
            <a:lvl2pPr algn="ctr">
              <a:defRPr sz="5906">
                <a:latin typeface="Gill Sans"/>
                <a:ea typeface="Gill Sans"/>
                <a:cs typeface="Gill Sans"/>
                <a:sym typeface="Gill Sans"/>
              </a:defRPr>
            </a:lvl2pPr>
            <a:lvl3pPr algn="ctr">
              <a:defRPr sz="5906">
                <a:latin typeface="Gill Sans"/>
                <a:ea typeface="Gill Sans"/>
                <a:cs typeface="Gill Sans"/>
                <a:sym typeface="Gill Sans"/>
              </a:defRPr>
            </a:lvl3pPr>
            <a:lvl4pPr algn="ctr">
              <a:defRPr sz="5906">
                <a:latin typeface="Gill Sans"/>
                <a:ea typeface="Gill Sans"/>
                <a:cs typeface="Gill Sans"/>
                <a:sym typeface="Gill Sans"/>
              </a:defRPr>
            </a:lvl4pPr>
            <a:lvl5pPr algn="ctr">
              <a:defRPr sz="5906">
                <a:latin typeface="Gill Sans"/>
                <a:ea typeface="Gill Sans"/>
                <a:cs typeface="Gill Sans"/>
                <a:sym typeface="Gill Sans"/>
              </a:defRPr>
            </a:lvl5pPr>
            <a:lvl6pPr algn="ctr">
              <a:defRPr sz="5906">
                <a:latin typeface="Gill Sans"/>
                <a:ea typeface="Gill Sans"/>
                <a:cs typeface="Gill Sans"/>
                <a:sym typeface="Gill Sans"/>
              </a:defRPr>
            </a:lvl6pPr>
            <a:lvl7pPr algn="ctr">
              <a:defRPr sz="5906">
                <a:latin typeface="Gill Sans"/>
                <a:ea typeface="Gill Sans"/>
                <a:cs typeface="Gill Sans"/>
                <a:sym typeface="Gill Sans"/>
              </a:defRPr>
            </a:lvl7pPr>
            <a:lvl8pPr algn="ctr">
              <a:defRPr sz="5906">
                <a:latin typeface="Gill Sans"/>
                <a:ea typeface="Gill Sans"/>
                <a:cs typeface="Gill Sans"/>
                <a:sym typeface="Gill Sans"/>
              </a:defRPr>
            </a:lvl8pPr>
            <a:lvl9pPr algn="ctr">
              <a:defRPr sz="5906">
                <a:latin typeface="Gill Sans"/>
                <a:ea typeface="Gill Sans"/>
                <a:cs typeface="Gill Sans"/>
                <a:sym typeface="Gill Sans"/>
              </a:defRPr>
            </a:lvl9pPr>
          </a:lstStyle>
          <a:p>
            <a:pPr defTabSz="914400" fontAlgn="auto">
              <a:spcBef>
                <a:spcPts val="0"/>
              </a:spcBef>
              <a:spcAft>
                <a:spcPts val="0"/>
              </a:spcAft>
              <a:buClrTx/>
              <a:buSzTx/>
              <a:buFont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kern="0" dirty="0">
                <a:solidFill>
                  <a:schemeClr val="tx1"/>
                </a:solidFill>
                <a:latin typeface="Chalkboard SE" panose="03050602040202020205" pitchFamily="66" charset="77"/>
              </a:rPr>
              <a:t>PARETE ADDOMINALE ANTERIORE</a:t>
            </a:r>
          </a:p>
        </p:txBody>
      </p:sp>
    </p:spTree>
    <p:extLst>
      <p:ext uri="{BB962C8B-B14F-4D97-AF65-F5344CB8AC3E}">
        <p14:creationId xmlns:p14="http://schemas.microsoft.com/office/powerpoint/2010/main" val="164156596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92472F5-7C1D-434C-AE9B-C676CC3F562C}"/>
              </a:ext>
            </a:extLst>
          </p:cNvPr>
          <p:cNvSpPr>
            <a:spLocks noGrp="1"/>
          </p:cNvSpPr>
          <p:nvPr>
            <p:ph type="title"/>
          </p:nvPr>
        </p:nvSpPr>
        <p:spPr/>
        <p:txBody>
          <a:bodyPr/>
          <a:lstStyle/>
          <a:p>
            <a:r>
              <a:rPr lang="it-IT" sz="3200" dirty="0">
                <a:solidFill>
                  <a:schemeClr val="tx1"/>
                </a:solidFill>
              </a:rPr>
              <a:t>SCHELETRO ASSILE</a:t>
            </a:r>
          </a:p>
        </p:txBody>
      </p:sp>
      <p:sp>
        <p:nvSpPr>
          <p:cNvPr id="4" name="Segnaposto contenuto 3">
            <a:extLst>
              <a:ext uri="{FF2B5EF4-FFF2-40B4-BE49-F238E27FC236}">
                <a16:creationId xmlns:a16="http://schemas.microsoft.com/office/drawing/2014/main" id="{88B65EFC-440C-4D4E-8FB6-30856298E012}"/>
              </a:ext>
            </a:extLst>
          </p:cNvPr>
          <p:cNvSpPr>
            <a:spLocks noGrp="1"/>
          </p:cNvSpPr>
          <p:nvPr>
            <p:ph idx="1"/>
          </p:nvPr>
        </p:nvSpPr>
        <p:spPr/>
        <p:txBody>
          <a:bodyPr/>
          <a:lstStyle/>
          <a:p>
            <a:r>
              <a:rPr lang="it-IT" dirty="0">
                <a:solidFill>
                  <a:schemeClr val="tx1"/>
                </a:solidFill>
                <a:latin typeface="Gurmukhi MN" panose="02020600050405020304" pitchFamily="18" charset="0"/>
                <a:cs typeface="Gurmukhi MN" panose="02020600050405020304" pitchFamily="18" charset="0"/>
              </a:rPr>
              <a:t>Consta delle strutture osteo-articolari di:</a:t>
            </a:r>
          </a:p>
          <a:p>
            <a:endParaRPr lang="it-IT" dirty="0">
              <a:solidFill>
                <a:schemeClr val="tx1"/>
              </a:solidFill>
              <a:latin typeface="Gurmukhi MN" panose="02020600050405020304" pitchFamily="18" charset="0"/>
              <a:cs typeface="Gurmukhi MN" panose="02020600050405020304" pitchFamily="18" charset="0"/>
            </a:endParaRP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CRANIO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COLLO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TORACE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ADDOME e PELVI</a:t>
            </a:r>
          </a:p>
        </p:txBody>
      </p:sp>
    </p:spTree>
    <p:extLst>
      <p:ext uri="{BB962C8B-B14F-4D97-AF65-F5344CB8AC3E}">
        <p14:creationId xmlns:p14="http://schemas.microsoft.com/office/powerpoint/2010/main" val="2319256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 name="Shape 82"/>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lvl="4" indent="0" defTabSz="321457" fontAlgn="auto">
              <a:spcBef>
                <a:spcPts val="0"/>
              </a:spcBef>
              <a:spcAft>
                <a:spcPts val="0"/>
              </a:spcAft>
              <a:buClrTx/>
              <a:buSzTx/>
              <a:defRPr sz="1800"/>
            </a:pPr>
            <a:r>
              <a:rPr sz="703" kern="0">
                <a:solidFill>
                  <a:sysClr val="windowText" lastClr="000000"/>
                </a:solidFill>
                <a:latin typeface="Helvetica"/>
                <a:ea typeface="+mn-ea"/>
                <a:sym typeface="Helvetica"/>
              </a:rPr>
              <a:t>K.L. Moore, A.F. Dalley, A.M.R. Agur                                                                      </a:t>
            </a:r>
            <a:r>
              <a:rPr sz="703" b="1" kern="0">
                <a:solidFill>
                  <a:sysClr val="windowText" lastClr="000000"/>
                </a:solidFill>
                <a:latin typeface="Helvetica"/>
                <a:ea typeface="+mn-ea"/>
                <a:sym typeface="Helvetica"/>
              </a:rPr>
              <a:t>Anatomia umana a orientamento clinico </a:t>
            </a:r>
            <a:r>
              <a:rPr sz="703" kern="0">
                <a:solidFill>
                  <a:sysClr val="windowText" lastClr="000000"/>
                </a:solidFill>
                <a:latin typeface="Helvetica"/>
                <a:ea typeface="+mn-ea"/>
                <a:sym typeface="Helvetica"/>
              </a:rPr>
              <a:t>                                                          Copyright 2015 C.E.A. Casa Editrice Ambrosiana</a:t>
            </a:r>
          </a:p>
        </p:txBody>
      </p:sp>
      <p:pic>
        <p:nvPicPr>
          <p:cNvPr id="83" name="image15.tif"/>
          <p:cNvPicPr/>
          <p:nvPr/>
        </p:nvPicPr>
        <p:blipFill>
          <a:blip r:embed="rId2"/>
          <a:stretch>
            <a:fillRect/>
          </a:stretch>
        </p:blipFill>
        <p:spPr>
          <a:xfrm>
            <a:off x="1003281" y="606893"/>
            <a:ext cx="7137439" cy="5456365"/>
          </a:xfrm>
          <a:prstGeom prst="rect">
            <a:avLst/>
          </a:prstGeom>
          <a:ln w="12700">
            <a:miter lim="400000"/>
          </a:ln>
        </p:spPr>
      </p:pic>
    </p:spTree>
    <p:extLst>
      <p:ext uri="{BB962C8B-B14F-4D97-AF65-F5344CB8AC3E}">
        <p14:creationId xmlns:p14="http://schemas.microsoft.com/office/powerpoint/2010/main" val="1139309371"/>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D7C174-1A5C-B7C6-E8E2-C87C024C3506}"/>
              </a:ext>
            </a:extLst>
          </p:cNvPr>
          <p:cNvSpPr>
            <a:spLocks noGrp="1"/>
          </p:cNvSpPr>
          <p:nvPr>
            <p:ph type="title"/>
          </p:nvPr>
        </p:nvSpPr>
        <p:spPr>
          <a:xfrm>
            <a:off x="0" y="-65940"/>
            <a:ext cx="9036496" cy="1422400"/>
          </a:xfrm>
        </p:spPr>
        <p:txBody>
          <a:bodyPr/>
          <a:lstStyle/>
          <a:p>
            <a:r>
              <a:rPr lang="it-IT" sz="3600" dirty="0">
                <a:solidFill>
                  <a:schemeClr val="tx1"/>
                </a:solidFill>
              </a:rPr>
              <a:t>PARETE ADDOMINALE </a:t>
            </a:r>
            <a:br>
              <a:rPr lang="it-IT" sz="3600" dirty="0">
                <a:solidFill>
                  <a:schemeClr val="tx1"/>
                </a:solidFill>
              </a:rPr>
            </a:br>
            <a:r>
              <a:rPr lang="it-IT" sz="3600" dirty="0">
                <a:solidFill>
                  <a:schemeClr val="tx1"/>
                </a:solidFill>
              </a:rPr>
              <a:t>ANTERO-LATERALE</a:t>
            </a:r>
          </a:p>
        </p:txBody>
      </p:sp>
      <p:sp>
        <p:nvSpPr>
          <p:cNvPr id="3" name="Segnaposto contenuto 2">
            <a:extLst>
              <a:ext uri="{FF2B5EF4-FFF2-40B4-BE49-F238E27FC236}">
                <a16:creationId xmlns:a16="http://schemas.microsoft.com/office/drawing/2014/main" id="{3189F3C2-B8CB-E035-B17C-DFFD4F021A66}"/>
              </a:ext>
            </a:extLst>
          </p:cNvPr>
          <p:cNvSpPr>
            <a:spLocks noGrp="1"/>
          </p:cNvSpPr>
          <p:nvPr>
            <p:ph idx="1"/>
          </p:nvPr>
        </p:nvSpPr>
        <p:spPr>
          <a:xfrm>
            <a:off x="107504" y="1356460"/>
            <a:ext cx="8928992" cy="5472608"/>
          </a:xfrm>
        </p:spPr>
        <p:txBody>
          <a:bodyPr/>
          <a:lstStyle/>
          <a:p>
            <a:pPr marL="457200" indent="-457200">
              <a:buFontTx/>
              <a:buChar char="-"/>
            </a:pPr>
            <a:r>
              <a:rPr lang="it-IT" b="1" dirty="0">
                <a:solidFill>
                  <a:schemeClr val="tx1"/>
                </a:solidFill>
                <a:latin typeface="Arial Rounded MT Bold" panose="020F0704030504030204" pitchFamily="34" charset="77"/>
              </a:rPr>
              <a:t>RETTO ADDOMINALE</a:t>
            </a:r>
          </a:p>
          <a:p>
            <a:pPr marL="457200" indent="-457200">
              <a:buFontTx/>
              <a:buChar char="-"/>
            </a:pPr>
            <a:r>
              <a:rPr lang="it-IT" b="1" dirty="0">
                <a:solidFill>
                  <a:schemeClr val="tx1"/>
                </a:solidFill>
                <a:latin typeface="Arial Rounded MT Bold" panose="020F0704030504030204" pitchFamily="34" charset="77"/>
              </a:rPr>
              <a:t>PIRAMIDALE</a:t>
            </a:r>
          </a:p>
          <a:p>
            <a:pPr marL="457200" indent="-457200">
              <a:buFontTx/>
              <a:buChar char="-"/>
            </a:pPr>
            <a:r>
              <a:rPr lang="it-IT" b="1" dirty="0">
                <a:solidFill>
                  <a:schemeClr val="tx1"/>
                </a:solidFill>
                <a:latin typeface="Arial Rounded MT Bold" panose="020F0704030504030204" pitchFamily="34" charset="77"/>
              </a:rPr>
              <a:t>OBLIQUO ESTERNO</a:t>
            </a:r>
          </a:p>
          <a:p>
            <a:pPr marL="457200" indent="-457200">
              <a:buFontTx/>
              <a:buChar char="-"/>
            </a:pPr>
            <a:r>
              <a:rPr lang="it-IT" b="1" dirty="0">
                <a:solidFill>
                  <a:schemeClr val="tx1"/>
                </a:solidFill>
                <a:latin typeface="Arial Rounded MT Bold" panose="020F0704030504030204" pitchFamily="34" charset="77"/>
              </a:rPr>
              <a:t>OBLIQUO INTERNO</a:t>
            </a:r>
          </a:p>
          <a:p>
            <a:pPr marL="457200" indent="-457200">
              <a:buFontTx/>
              <a:buChar char="-"/>
            </a:pPr>
            <a:r>
              <a:rPr lang="it-IT" b="1" dirty="0">
                <a:solidFill>
                  <a:schemeClr val="tx1"/>
                </a:solidFill>
                <a:latin typeface="Arial Rounded MT Bold" panose="020F0704030504030204" pitchFamily="34" charset="77"/>
              </a:rPr>
              <a:t>TRASVERSO dell’ ADDOME</a:t>
            </a:r>
          </a:p>
        </p:txBody>
      </p:sp>
    </p:spTree>
    <p:extLst>
      <p:ext uri="{BB962C8B-B14F-4D97-AF65-F5344CB8AC3E}">
        <p14:creationId xmlns:p14="http://schemas.microsoft.com/office/powerpoint/2010/main" val="1426686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0" y="-171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MM. RETTO ADDOMINALE </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ed OBLIQUO ESTERNO</a:t>
            </a:r>
          </a:p>
        </p:txBody>
      </p:sp>
      <p:pic>
        <p:nvPicPr>
          <p:cNvPr id="13314" name="Picture 2"/>
          <p:cNvPicPr>
            <a:picLocks noChangeAspect="1" noChangeArrowheads="1"/>
          </p:cNvPicPr>
          <p:nvPr/>
        </p:nvPicPr>
        <p:blipFill>
          <a:blip r:embed="rId3" cstate="screen">
            <a:lum bright="-30000" contrast="36000"/>
            <a:extLst>
              <a:ext uri="{28A0092B-C50C-407E-A947-70E740481C1C}">
                <a14:useLocalDpi xmlns:a14="http://schemas.microsoft.com/office/drawing/2010/main"/>
              </a:ext>
            </a:extLst>
          </a:blip>
          <a:srcRect/>
          <a:stretch>
            <a:fillRect/>
          </a:stretch>
        </p:blipFill>
        <p:spPr bwMode="auto">
          <a:xfrm>
            <a:off x="1619672" y="953716"/>
            <a:ext cx="6767513" cy="5683250"/>
          </a:xfrm>
          <a:prstGeom prst="rect">
            <a:avLst/>
          </a:prstGeom>
          <a:noFill/>
          <a:ln>
            <a:noFill/>
          </a:ln>
          <a:effectLst/>
          <a:extLst>
            <a:ext uri="{909E8E84-426E-40DD-AFC4-6F175D3DCCD1}">
              <a14:hiddenFill xmlns:a14="http://schemas.microsoft.com/office/drawing/2010/main">
                <a:blipFill dpi="0" rotWithShape="0">
                  <a:blip>
                    <a:lum bright="-30000" contrast="36000"/>
                  </a:blip>
                  <a:srcRect l="4869" r="5771" b="5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M. OBLIQUO INTERNO</a:t>
            </a:r>
          </a:p>
        </p:txBody>
      </p:sp>
      <p:pic>
        <p:nvPicPr>
          <p:cNvPr id="14338" name="Picture 2"/>
          <p:cNvPicPr>
            <a:picLocks noChangeAspect="1" noChangeArrowheads="1"/>
          </p:cNvPicPr>
          <p:nvPr/>
        </p:nvPicPr>
        <p:blipFill>
          <a:blip r:embed="rId3" cstate="screen">
            <a:lum bright="-12000" contrast="18000"/>
            <a:extLst>
              <a:ext uri="{28A0092B-C50C-407E-A947-70E740481C1C}">
                <a14:useLocalDpi xmlns:a14="http://schemas.microsoft.com/office/drawing/2010/main"/>
              </a:ext>
            </a:extLst>
          </a:blip>
          <a:srcRect/>
          <a:stretch>
            <a:fillRect/>
          </a:stretch>
        </p:blipFill>
        <p:spPr bwMode="auto">
          <a:xfrm>
            <a:off x="1187450" y="981075"/>
            <a:ext cx="7380288" cy="5876925"/>
          </a:xfrm>
          <a:prstGeom prst="rect">
            <a:avLst/>
          </a:prstGeom>
          <a:noFill/>
          <a:ln>
            <a:noFill/>
          </a:ln>
          <a:effectLst/>
          <a:extLst>
            <a:ext uri="{909E8E84-426E-40DD-AFC4-6F175D3DCCD1}">
              <a14:hiddenFill xmlns:a14="http://schemas.microsoft.com/office/drawing/2010/main">
                <a:blipFill dpi="0" rotWithShape="0">
                  <a:blip>
                    <a:lum bright="-12000" contrast="18000"/>
                  </a:blip>
                  <a:srcRect l="1846" t="2730" r="3804" b="6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72764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685800" y="0"/>
            <a:ext cx="7772400" cy="764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M. TRASVERSO DELL’ ADDOME</a:t>
            </a:r>
          </a:p>
        </p:txBody>
      </p:sp>
      <p:pic>
        <p:nvPicPr>
          <p:cNvPr id="18434" name="Picture 2"/>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664824" y="599030"/>
            <a:ext cx="8028384" cy="6258970"/>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Shape 64"/>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lvl="4" indent="0" defTabSz="321457" fontAlgn="auto">
              <a:spcBef>
                <a:spcPts val="0"/>
              </a:spcBef>
              <a:spcAft>
                <a:spcPts val="0"/>
              </a:spcAft>
              <a:buClrTx/>
              <a:buSzTx/>
              <a:defRPr sz="1800"/>
            </a:pPr>
            <a:r>
              <a:rPr sz="703" kern="0">
                <a:solidFill>
                  <a:sysClr val="windowText" lastClr="000000"/>
                </a:solidFill>
                <a:latin typeface="Helvetica"/>
                <a:ea typeface="+mn-ea"/>
                <a:sym typeface="Helvetica"/>
              </a:rPr>
              <a:t>K.L. Moore, A.F. Dalley, A.M.R. Agur                                                                      </a:t>
            </a:r>
            <a:r>
              <a:rPr sz="703" b="1" kern="0">
                <a:solidFill>
                  <a:sysClr val="windowText" lastClr="000000"/>
                </a:solidFill>
                <a:latin typeface="Helvetica"/>
                <a:ea typeface="+mn-ea"/>
                <a:sym typeface="Helvetica"/>
              </a:rPr>
              <a:t>Anatomia umana a orientamento clinico </a:t>
            </a:r>
            <a:r>
              <a:rPr sz="703" kern="0">
                <a:solidFill>
                  <a:sysClr val="windowText" lastClr="000000"/>
                </a:solidFill>
                <a:latin typeface="Helvetica"/>
                <a:ea typeface="+mn-ea"/>
                <a:sym typeface="Helvetica"/>
              </a:rPr>
              <a:t>                                                          Copyright 2015 C.E.A. Casa Editrice Ambrosiana</a:t>
            </a:r>
          </a:p>
        </p:txBody>
      </p:sp>
      <p:pic>
        <p:nvPicPr>
          <p:cNvPr id="65" name="image9.tif"/>
          <p:cNvPicPr/>
          <p:nvPr/>
        </p:nvPicPr>
        <p:blipFill>
          <a:blip r:embed="rId2"/>
          <a:stretch>
            <a:fillRect/>
          </a:stretch>
        </p:blipFill>
        <p:spPr>
          <a:xfrm>
            <a:off x="343578" y="976940"/>
            <a:ext cx="8456845" cy="4904120"/>
          </a:xfrm>
          <a:prstGeom prst="rect">
            <a:avLst/>
          </a:prstGeom>
          <a:ln w="12700">
            <a:miter lim="400000"/>
          </a:ln>
        </p:spPr>
      </p:pic>
    </p:spTree>
    <p:extLst>
      <p:ext uri="{BB962C8B-B14F-4D97-AF65-F5344CB8AC3E}">
        <p14:creationId xmlns:p14="http://schemas.microsoft.com/office/powerpoint/2010/main" val="22032286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6484DA-5A3A-774C-9E31-75EDBFE01A61}"/>
              </a:ext>
            </a:extLst>
          </p:cNvPr>
          <p:cNvSpPr>
            <a:spLocks noGrp="1"/>
          </p:cNvSpPr>
          <p:nvPr>
            <p:ph type="title"/>
          </p:nvPr>
        </p:nvSpPr>
        <p:spPr>
          <a:xfrm>
            <a:off x="683568" y="2492896"/>
            <a:ext cx="7767638" cy="1138238"/>
          </a:xfrm>
        </p:spPr>
        <p:txBody>
          <a:bodyPr/>
          <a:lstStyle/>
          <a:p>
            <a:r>
              <a:rPr lang="it-IT" dirty="0">
                <a:solidFill>
                  <a:schemeClr val="tx1"/>
                </a:solidFill>
                <a:latin typeface="Arial Rounded MT Bold" panose="020F0704030504030204" pitchFamily="34" charset="77"/>
              </a:rPr>
              <a:t>STRUTTURE FIBROSE</a:t>
            </a:r>
            <a:br>
              <a:rPr lang="it-IT" dirty="0">
                <a:solidFill>
                  <a:schemeClr val="tx1"/>
                </a:solidFill>
                <a:latin typeface="Arial Rounded MT Bold" panose="020F0704030504030204" pitchFamily="34" charset="77"/>
              </a:rPr>
            </a:br>
            <a:r>
              <a:rPr lang="it-IT" dirty="0">
                <a:solidFill>
                  <a:schemeClr val="tx1"/>
                </a:solidFill>
                <a:latin typeface="Arial Rounded MT Bold" panose="020F0704030504030204" pitchFamily="34" charset="77"/>
              </a:rPr>
              <a:t>DELLA</a:t>
            </a:r>
            <a:br>
              <a:rPr lang="it-IT" dirty="0">
                <a:solidFill>
                  <a:schemeClr val="tx1"/>
                </a:solidFill>
                <a:latin typeface="Arial Rounded MT Bold" panose="020F0704030504030204" pitchFamily="34" charset="77"/>
              </a:rPr>
            </a:br>
            <a:r>
              <a:rPr lang="it-IT" dirty="0">
                <a:solidFill>
                  <a:schemeClr val="tx1"/>
                </a:solidFill>
                <a:latin typeface="Arial Rounded MT Bold" panose="020F0704030504030204" pitchFamily="34" charset="77"/>
              </a:rPr>
              <a:t>PARETE ADDOMINALE </a:t>
            </a:r>
            <a:br>
              <a:rPr lang="it-IT" dirty="0">
                <a:solidFill>
                  <a:schemeClr val="tx1"/>
                </a:solidFill>
                <a:latin typeface="Arial Rounded MT Bold" panose="020F0704030504030204" pitchFamily="34" charset="77"/>
              </a:rPr>
            </a:br>
            <a:r>
              <a:rPr lang="it-IT" dirty="0">
                <a:solidFill>
                  <a:schemeClr val="tx1"/>
                </a:solidFill>
                <a:latin typeface="Arial Rounded MT Bold" panose="020F0704030504030204" pitchFamily="34" charset="77"/>
              </a:rPr>
              <a:t>ANTERO-LATERALE</a:t>
            </a:r>
          </a:p>
        </p:txBody>
      </p:sp>
    </p:spTree>
    <p:extLst>
      <p:ext uri="{BB962C8B-B14F-4D97-AF65-F5344CB8AC3E}">
        <p14:creationId xmlns:p14="http://schemas.microsoft.com/office/powerpoint/2010/main" val="2509069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85800" y="22860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rPr>
              <a:t>APONEUROSI DEI MUSCOLI ANTERO-LATERALI DELL’ ADDOME</a:t>
            </a:r>
          </a:p>
        </p:txBody>
      </p:sp>
      <p:sp>
        <p:nvSpPr>
          <p:cNvPr id="19458" name="Rectangle 2"/>
          <p:cNvSpPr>
            <a:spLocks noGrp="1" noChangeArrowheads="1"/>
          </p:cNvSpPr>
          <p:nvPr>
            <p:ph type="body" idx="1"/>
          </p:nvPr>
        </p:nvSpPr>
        <p:spPr>
          <a:xfrm>
            <a:off x="228600" y="1524000"/>
            <a:ext cx="8686800" cy="5334000"/>
          </a:xfrm>
          <a:ln/>
        </p:spPr>
        <p:txBody>
          <a:bodyPr/>
          <a:lstStyle/>
          <a:p>
            <a:pPr marL="338138" indent="-338138">
              <a:spcBef>
                <a:spcPts val="700"/>
              </a:spcBef>
              <a:buClr>
                <a:schemeClr val="tx1"/>
              </a:buClr>
              <a:buSzPct val="80000"/>
              <a:buFont typeface="Wingdings" panose="05000000000000000000" pitchFamily="2" charset="2"/>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Arial" panose="020B0604020202020204" pitchFamily="34" charset="0"/>
              </a:rPr>
              <a:t>SONO RILEVANTI STRUTTURE FIBROSE CHE APPARTENGONO ALLA PARETE ADDOMINALE ANTERO-LATERALE</a:t>
            </a:r>
          </a:p>
          <a:p>
            <a:pPr marL="338138" indent="-338138">
              <a:spcBef>
                <a:spcPts val="700"/>
              </a:spcBef>
              <a:buClr>
                <a:schemeClr val="tx1"/>
              </a:buClr>
              <a:buSzPct val="80000"/>
              <a:buFont typeface="Wingdings" panose="05000000000000000000" pitchFamily="2" charset="2"/>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Arial" panose="020B0604020202020204" pitchFamily="34" charset="0"/>
              </a:rPr>
              <a:t>FORMANO LA GUAINA DEI MUSCOLI RETTI E LA LINEA ALBA</a:t>
            </a:r>
          </a:p>
          <a:p>
            <a:pPr marL="338138" indent="-338138">
              <a:spcBef>
                <a:spcPts val="700"/>
              </a:spcBef>
              <a:buClr>
                <a:schemeClr val="tx1"/>
              </a:buClr>
              <a:buSzPct val="80000"/>
              <a:buFont typeface="Wingdings" panose="05000000000000000000" pitchFamily="2" charset="2"/>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Arial" panose="020B0604020202020204" pitchFamily="34" charset="0"/>
              </a:rPr>
              <a:t>COSTITUISCONO UN RILEVANTE DISPOSITIVO DI CONTENIMENTO DEL CONTENUTO ADDOMINALE</a:t>
            </a:r>
          </a:p>
          <a:p>
            <a:pPr marL="338138" indent="-338138">
              <a:spcBef>
                <a:spcPts val="700"/>
              </a:spcBef>
              <a:buClr>
                <a:schemeClr val="tx1"/>
              </a:buClr>
              <a:buSzPct val="80000"/>
              <a:buFont typeface="Wingdings" panose="05000000000000000000" pitchFamily="2" charset="2"/>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Arial" panose="020B0604020202020204" pitchFamily="34" charset="0"/>
              </a:rPr>
              <a:t>VANNO A  COSTITUIRE INFERIORMENTE IL CANALE INGUINALE CHE, NEL MASCHIO, COSTITUISCE IL TRAGITTO PER LA DISCESA DEL TESTICOLO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2420938"/>
            <a:ext cx="2471738"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latin typeface="Arial Black" panose="020B0A04020102020204" pitchFamily="34" charset="0"/>
              </a:rPr>
              <a:t>GUAINE DELLA PARETE </a:t>
            </a:r>
            <a:r>
              <a:rPr lang="it-IT" altLang="it-IT" sz="2400" dirty="0">
                <a:solidFill>
                  <a:schemeClr val="tx1"/>
                </a:solidFill>
                <a:latin typeface="Arial Black" panose="020B0A04020102020204" pitchFamily="34" charset="0"/>
              </a:rPr>
              <a:t>ADDOMINALE</a:t>
            </a:r>
            <a:r>
              <a:rPr lang="it-IT" altLang="it-IT" sz="2600" dirty="0">
                <a:solidFill>
                  <a:schemeClr val="tx1"/>
                </a:solidFill>
                <a:latin typeface="Arial Black" panose="020B0A04020102020204" pitchFamily="34" charset="0"/>
              </a:rPr>
              <a:t> ANTERO-LATERALE</a:t>
            </a:r>
          </a:p>
        </p:txBody>
      </p:sp>
      <p:pic>
        <p:nvPicPr>
          <p:cNvPr id="20482"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339975" y="0"/>
            <a:ext cx="6804025" cy="6858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A4C89CF-3D65-403A-ACA6-7616F7E52908}"/>
              </a:ext>
            </a:extLst>
          </p:cNvPr>
          <p:cNvPicPr>
            <a:picLocks noChangeAspect="1" noChangeArrowheads="1"/>
          </p:cNvPicPr>
          <p:nvPr/>
        </p:nvPicPr>
        <p:blipFill rotWithShape="1">
          <a:blip r:embed="rId2" cstate="screen">
            <a:lum bright="-6000" contrast="12000"/>
            <a:extLst>
              <a:ext uri="{28A0092B-C50C-407E-A947-70E740481C1C}">
                <a14:useLocalDpi xmlns:a14="http://schemas.microsoft.com/office/drawing/2010/main"/>
              </a:ext>
            </a:extLst>
          </a:blip>
          <a:srcRect/>
          <a:stretch/>
        </p:blipFill>
        <p:spPr bwMode="auto">
          <a:xfrm>
            <a:off x="323528" y="0"/>
            <a:ext cx="8640960" cy="6858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0097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6563E0-B89D-7540-BB80-A697F1405217}"/>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SISTEMA SCHELETRICO</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OSSA</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TIPI  MORFOLOGICI</a:t>
            </a:r>
          </a:p>
        </p:txBody>
      </p:sp>
    </p:spTree>
    <p:extLst>
      <p:ext uri="{BB962C8B-B14F-4D97-AF65-F5344CB8AC3E}">
        <p14:creationId xmlns:p14="http://schemas.microsoft.com/office/powerpoint/2010/main" val="1189149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A04020102020204" pitchFamily="34" charset="0"/>
              </a:rPr>
              <a:t>PARETE ADDOMINALE ANTERIORE: VEDUTA “ INTERNA “</a:t>
            </a:r>
          </a:p>
        </p:txBody>
      </p:sp>
      <p:pic>
        <p:nvPicPr>
          <p:cNvPr id="2560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371600" y="1027113"/>
            <a:ext cx="6172200" cy="567531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12204" y="-2726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CANALE e TRAGITTO INGUINALE</a:t>
            </a:r>
          </a:p>
        </p:txBody>
      </p:sp>
      <p:pic>
        <p:nvPicPr>
          <p:cNvPr id="4505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2123728" y="850097"/>
            <a:ext cx="6066656" cy="600259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Segnaposto contenuto 3" descr="0602.gif">
            <a:extLst>
              <a:ext uri="{FF2B5EF4-FFF2-40B4-BE49-F238E27FC236}">
                <a16:creationId xmlns:a16="http://schemas.microsoft.com/office/drawing/2014/main" id="{4D40EBEF-6E73-1455-3589-BDB585997CE1}"/>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1967" t="5956" r="2581" b="4320"/>
          <a:stretch/>
        </p:blipFill>
        <p:spPr>
          <a:xfrm>
            <a:off x="-1" y="116631"/>
            <a:ext cx="9144001" cy="6272331"/>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Segnaposto contenuto 3" descr="0603.gif">
            <a:extLst>
              <a:ext uri="{FF2B5EF4-FFF2-40B4-BE49-F238E27FC236}">
                <a16:creationId xmlns:a16="http://schemas.microsoft.com/office/drawing/2014/main" id="{AACDBCAD-4642-08BA-92A6-44990C0687C8}"/>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3082" t="12257" r="5467" b="4408"/>
          <a:stretch/>
        </p:blipFill>
        <p:spPr>
          <a:xfrm>
            <a:off x="0" y="188640"/>
            <a:ext cx="9079631" cy="6237312"/>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59694EA-CA1C-8745-A141-5B473B4E9A93}"/>
              </a:ext>
            </a:extLst>
          </p:cNvPr>
          <p:cNvSpPr>
            <a:spLocks noGrp="1"/>
          </p:cNvSpPr>
          <p:nvPr>
            <p:ph type="title"/>
          </p:nvPr>
        </p:nvSpPr>
        <p:spPr>
          <a:xfrm>
            <a:off x="0" y="128588"/>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REGIONE PELVICA</a:t>
            </a:r>
          </a:p>
        </p:txBody>
      </p:sp>
      <p:sp>
        <p:nvSpPr>
          <p:cNvPr id="4" name="Segnaposto contenuto 3">
            <a:extLst>
              <a:ext uri="{FF2B5EF4-FFF2-40B4-BE49-F238E27FC236}">
                <a16:creationId xmlns:a16="http://schemas.microsoft.com/office/drawing/2014/main" id="{D77F8C21-7EE2-A84B-A7F4-BAC1A29421E6}"/>
              </a:ext>
            </a:extLst>
          </p:cNvPr>
          <p:cNvSpPr>
            <a:spLocks noGrp="1"/>
          </p:cNvSpPr>
          <p:nvPr>
            <p:ph idx="1"/>
          </p:nvPr>
        </p:nvSpPr>
        <p:spPr>
          <a:xfrm>
            <a:off x="611560" y="980728"/>
            <a:ext cx="7992888" cy="5877272"/>
          </a:xfrm>
        </p:spPr>
        <p:txBody>
          <a:bodyPr/>
          <a:lstStyle/>
          <a:p>
            <a:pPr marL="457200" indent="-457200">
              <a:buFontTx/>
              <a:buChar char="-"/>
            </a:pPr>
            <a:r>
              <a:rPr lang="it-IT" sz="2600" dirty="0">
                <a:solidFill>
                  <a:schemeClr val="tx1"/>
                </a:solidFill>
                <a:latin typeface="Chalkboard" panose="03050602040202020205" pitchFamily="66" charset="77"/>
              </a:rPr>
              <a:t>MUSCOLI DELLA REGIONE GLUTEA: disposti su 3 Strati.</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halkboard" panose="03050602040202020205" pitchFamily="66" charset="77"/>
              </a:rPr>
              <a:t>MUSCOLI INTERNI della PELVI</a:t>
            </a:r>
          </a:p>
          <a:p>
            <a:pPr marL="0" indent="0"/>
            <a:endParaRPr lang="it-IT" sz="2600" dirty="0">
              <a:solidFill>
                <a:schemeClr val="tx1"/>
              </a:solidFill>
              <a:latin typeface="Chalkboard" panose="03050602040202020205" pitchFamily="66" charset="77"/>
            </a:endParaRPr>
          </a:p>
          <a:p>
            <a:pPr marL="0" indent="0"/>
            <a:r>
              <a:rPr lang="it-IT" sz="2600" dirty="0">
                <a:solidFill>
                  <a:schemeClr val="tx1"/>
                </a:solidFill>
                <a:latin typeface="Chalkboard" panose="03050602040202020205" pitchFamily="66" charset="77"/>
              </a:rPr>
              <a:t>-  MUSCOLI del PERINEO: assieme a strutture fibrose chiudono INFERIORMENTE la Cavità Pelvica. Nel PERINEO si osservano gli orifizi caudali di Vie URO-GENITALI e DIGERENTI.</a:t>
            </a:r>
            <a:endParaRPr lang="it-IT" sz="2600" dirty="0">
              <a:latin typeface="Chalkboard" panose="03050602040202020205" pitchFamily="66" charset="77"/>
            </a:endParaRPr>
          </a:p>
        </p:txBody>
      </p:sp>
    </p:spTree>
    <p:extLst>
      <p:ext uri="{BB962C8B-B14F-4D97-AF65-F5344CB8AC3E}">
        <p14:creationId xmlns:p14="http://schemas.microsoft.com/office/powerpoint/2010/main" val="2620327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601F00-2CE7-94AD-9B66-41DB81A9A85B}"/>
              </a:ext>
            </a:extLst>
          </p:cNvPr>
          <p:cNvSpPr>
            <a:spLocks noGrp="1"/>
          </p:cNvSpPr>
          <p:nvPr>
            <p:ph type="title"/>
          </p:nvPr>
        </p:nvSpPr>
        <p:spPr>
          <a:xfrm>
            <a:off x="692501" y="-675456"/>
            <a:ext cx="7759700" cy="1908175"/>
          </a:xfrm>
        </p:spPr>
        <p:txBody>
          <a:bodyPr/>
          <a:lstStyle/>
          <a:p>
            <a:r>
              <a:rPr lang="it-IT" sz="3200" dirty="0">
                <a:solidFill>
                  <a:schemeClr val="tx1"/>
                </a:solidFill>
              </a:rPr>
              <a:t>MUSCOLI DELLA REGIONE GLUTEA</a:t>
            </a:r>
          </a:p>
        </p:txBody>
      </p:sp>
      <p:sp>
        <p:nvSpPr>
          <p:cNvPr id="3" name="Segnaposto contenuto 2">
            <a:extLst>
              <a:ext uri="{FF2B5EF4-FFF2-40B4-BE49-F238E27FC236}">
                <a16:creationId xmlns:a16="http://schemas.microsoft.com/office/drawing/2014/main" id="{D76ACC58-654B-8B36-300E-D542CBE01323}"/>
              </a:ext>
            </a:extLst>
          </p:cNvPr>
          <p:cNvSpPr>
            <a:spLocks noGrp="1"/>
          </p:cNvSpPr>
          <p:nvPr>
            <p:ph idx="1"/>
          </p:nvPr>
        </p:nvSpPr>
        <p:spPr>
          <a:xfrm>
            <a:off x="234599" y="548680"/>
            <a:ext cx="8216900" cy="4513262"/>
          </a:xfrm>
        </p:spPr>
        <p:txBody>
          <a:bodyPr/>
          <a:lstStyle/>
          <a:p>
            <a:r>
              <a:rPr lang="it-IT" sz="3000" i="1" dirty="0">
                <a:solidFill>
                  <a:schemeClr val="tx1"/>
                </a:solidFill>
                <a:latin typeface="Copperplate" panose="02000504000000020004" pitchFamily="2" charset="77"/>
              </a:rPr>
              <a:t>STRATO SUPERFICIALE:</a:t>
            </a:r>
          </a:p>
          <a:p>
            <a:pPr marL="457200" indent="-457200">
              <a:buFontTx/>
              <a:buChar char="-"/>
            </a:pPr>
            <a:r>
              <a:rPr lang="it-IT" sz="2800" dirty="0">
                <a:solidFill>
                  <a:schemeClr val="tx1"/>
                </a:solidFill>
                <a:latin typeface="Copperplate" panose="02000504000000020004" pitchFamily="2" charset="77"/>
              </a:rPr>
              <a:t>GRANDE GLUTEO</a:t>
            </a:r>
          </a:p>
          <a:p>
            <a:pPr marL="0" indent="0"/>
            <a:endParaRPr lang="it-IT" sz="2800" dirty="0">
              <a:solidFill>
                <a:schemeClr val="tx1"/>
              </a:solidFill>
              <a:latin typeface="Copperplate" panose="02000504000000020004" pitchFamily="2" charset="77"/>
            </a:endParaRPr>
          </a:p>
          <a:p>
            <a:pPr marL="0" indent="0"/>
            <a:r>
              <a:rPr lang="it-IT" sz="3000" i="1" dirty="0">
                <a:solidFill>
                  <a:schemeClr val="tx1"/>
                </a:solidFill>
                <a:latin typeface="Copperplate" panose="02000504000000020004" pitchFamily="2" charset="77"/>
              </a:rPr>
              <a:t>STRATO INTERMEDIO:</a:t>
            </a:r>
          </a:p>
          <a:p>
            <a:pPr marL="457200" indent="-457200">
              <a:buFontTx/>
              <a:buChar char="-"/>
            </a:pPr>
            <a:r>
              <a:rPr lang="it-IT" sz="2800" dirty="0">
                <a:solidFill>
                  <a:schemeClr val="tx1"/>
                </a:solidFill>
                <a:latin typeface="Copperplate" panose="02000504000000020004" pitchFamily="2" charset="77"/>
              </a:rPr>
              <a:t>MEDIO GLUTEO</a:t>
            </a:r>
          </a:p>
          <a:p>
            <a:pPr marL="0" indent="0"/>
            <a:endParaRPr lang="it-IT" sz="2800" dirty="0">
              <a:solidFill>
                <a:schemeClr val="tx1"/>
              </a:solidFill>
              <a:latin typeface="Copperplate" panose="02000504000000020004" pitchFamily="2" charset="77"/>
            </a:endParaRPr>
          </a:p>
          <a:p>
            <a:pPr marL="0" indent="0"/>
            <a:r>
              <a:rPr lang="it-IT" sz="3000" i="1" dirty="0">
                <a:solidFill>
                  <a:schemeClr val="tx1"/>
                </a:solidFill>
                <a:latin typeface="Copperplate" panose="02000504000000020004" pitchFamily="2" charset="77"/>
              </a:rPr>
              <a:t>STRATO PROFONDO:</a:t>
            </a:r>
          </a:p>
          <a:p>
            <a:pPr marL="457200" indent="-457200">
              <a:buFontTx/>
              <a:buChar char="-"/>
            </a:pPr>
            <a:r>
              <a:rPr lang="it-IT" sz="2600" dirty="0">
                <a:solidFill>
                  <a:schemeClr val="tx1"/>
                </a:solidFill>
                <a:latin typeface="Copperplate" panose="02000504000000020004" pitchFamily="2" charset="77"/>
              </a:rPr>
              <a:t>PICCOLO GLUTEO</a:t>
            </a:r>
          </a:p>
          <a:p>
            <a:pPr marL="457200" indent="-457200">
              <a:buFontTx/>
              <a:buChar char="-"/>
            </a:pPr>
            <a:r>
              <a:rPr lang="it-IT" sz="2600" dirty="0">
                <a:solidFill>
                  <a:schemeClr val="tx1"/>
                </a:solidFill>
                <a:latin typeface="Copperplate" panose="02000504000000020004" pitchFamily="2" charset="77"/>
              </a:rPr>
              <a:t>PIRIFORME</a:t>
            </a:r>
          </a:p>
          <a:p>
            <a:pPr marL="457200" indent="-457200">
              <a:buFontTx/>
              <a:buChar char="-"/>
            </a:pPr>
            <a:r>
              <a:rPr lang="it-IT" sz="2600" dirty="0">
                <a:solidFill>
                  <a:schemeClr val="tx1"/>
                </a:solidFill>
                <a:latin typeface="Copperplate" panose="02000504000000020004" pitchFamily="2" charset="77"/>
              </a:rPr>
              <a:t>GEMELLI</a:t>
            </a:r>
          </a:p>
          <a:p>
            <a:pPr marL="457200" indent="-457200">
              <a:buFontTx/>
              <a:buChar char="-"/>
            </a:pPr>
            <a:r>
              <a:rPr lang="it-IT" sz="2600" dirty="0">
                <a:solidFill>
                  <a:schemeClr val="tx1"/>
                </a:solidFill>
                <a:latin typeface="Copperplate" panose="02000504000000020004" pitchFamily="2" charset="77"/>
              </a:rPr>
              <a:t>OTTURATORI</a:t>
            </a:r>
          </a:p>
          <a:p>
            <a:pPr marL="457200" indent="-457200">
              <a:buFontTx/>
              <a:buChar char="-"/>
            </a:pPr>
            <a:r>
              <a:rPr lang="it-IT" sz="2600" dirty="0">
                <a:solidFill>
                  <a:schemeClr val="tx1"/>
                </a:solidFill>
                <a:latin typeface="Copperplate" panose="02000504000000020004" pitchFamily="2" charset="77"/>
              </a:rPr>
              <a:t>QUADRATO DEL FEMORE</a:t>
            </a:r>
          </a:p>
        </p:txBody>
      </p:sp>
    </p:spTree>
    <p:extLst>
      <p:ext uri="{BB962C8B-B14F-4D97-AF65-F5344CB8AC3E}">
        <p14:creationId xmlns:p14="http://schemas.microsoft.com/office/powerpoint/2010/main" val="35618677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3F93AA6C-8817-4ED9-9445-B7906CA5A3EB}"/>
              </a:ext>
            </a:extLst>
          </p:cNvPr>
          <p:cNvSpPr>
            <a:spLocks noGrp="1" noChangeArrowheads="1"/>
          </p:cNvSpPr>
          <p:nvPr>
            <p:ph type="title" idx="4294967295"/>
          </p:nvPr>
        </p:nvSpPr>
        <p:spPr>
          <a:xfrm>
            <a:off x="685800" y="0"/>
            <a:ext cx="7772400" cy="11430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algn="tl">
                    <a:srgbClr val="FFFFFF"/>
                  </a:outerShdw>
                </a:effectLst>
                <a:latin typeface="Arial Black" panose="020B0A04020102020204" pitchFamily="34" charset="0"/>
              </a:rPr>
              <a:t>M. GRANDE GLUTEO</a:t>
            </a:r>
          </a:p>
        </p:txBody>
      </p:sp>
      <p:pic>
        <p:nvPicPr>
          <p:cNvPr id="65539" name="Picture 2">
            <a:extLst>
              <a:ext uri="{FF2B5EF4-FFF2-40B4-BE49-F238E27FC236}">
                <a16:creationId xmlns:a16="http://schemas.microsoft.com/office/drawing/2014/main" id="{BA37BB92-F71A-4CC4-98AF-825C3C435664}"/>
              </a:ext>
            </a:extLst>
          </p:cNvPr>
          <p:cNvPicPr>
            <a:picLocks noChangeAspect="1" noChangeArrowheads="1"/>
          </p:cNvPicPr>
          <p:nvPr/>
        </p:nvPicPr>
        <p:blipFill>
          <a:blip r:embed="rId3">
            <a:lum bright="-18000" contrast="12000"/>
            <a:extLst>
              <a:ext uri="{BEBA8EAE-BF5A-486C-A8C5-ECC9F3942E4B}">
                <a14:imgProps xmlns:a14="http://schemas.microsoft.com/office/drawing/2010/main">
                  <a14:imgLayer r:embed="rId4">
                    <a14:imgEffect>
                      <a14:sharpenSoften amount="82000"/>
                    </a14:imgEffect>
                  </a14:imgLayer>
                </a14:imgProps>
              </a:ext>
              <a:ext uri="{28A0092B-C50C-407E-A947-70E740481C1C}">
                <a14:useLocalDpi xmlns:a14="http://schemas.microsoft.com/office/drawing/2010/main"/>
              </a:ext>
            </a:extLst>
          </a:blip>
          <a:srcRect/>
          <a:stretch>
            <a:fillRect/>
          </a:stretch>
        </p:blipFill>
        <p:spPr bwMode="auto">
          <a:xfrm>
            <a:off x="533400" y="1095375"/>
            <a:ext cx="7924800" cy="577532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BFC0B674-1C75-431F-8F18-72D2918E48C7}"/>
              </a:ext>
            </a:extLst>
          </p:cNvPr>
          <p:cNvSpPr>
            <a:spLocks noGrp="1" noChangeArrowheads="1"/>
          </p:cNvSpPr>
          <p:nvPr>
            <p:ph type="title" idx="4294967295"/>
          </p:nvPr>
        </p:nvSpPr>
        <p:spPr>
          <a:xfrm>
            <a:off x="762000" y="0"/>
            <a:ext cx="7772400" cy="8382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algn="tl">
                    <a:srgbClr val="FFFFFF"/>
                  </a:outerShdw>
                </a:effectLst>
                <a:latin typeface="Arial Black" panose="020B0A04020102020204" pitchFamily="34" charset="0"/>
              </a:rPr>
              <a:t>M. MEDIO GLUTEO</a:t>
            </a:r>
          </a:p>
        </p:txBody>
      </p:sp>
      <p:pic>
        <p:nvPicPr>
          <p:cNvPr id="69635" name="Picture 2">
            <a:extLst>
              <a:ext uri="{FF2B5EF4-FFF2-40B4-BE49-F238E27FC236}">
                <a16:creationId xmlns:a16="http://schemas.microsoft.com/office/drawing/2014/main" id="{963D42CD-F90B-4798-9DA2-11F60027BC4F}"/>
              </a:ext>
            </a:extLst>
          </p:cNvPr>
          <p:cNvPicPr>
            <a:picLocks noChangeAspect="1" noChangeArrowheads="1"/>
          </p:cNvPicPr>
          <p:nvPr/>
        </p:nvPicPr>
        <p:blipFill>
          <a:blip r:embed="rId3">
            <a:lum bright="-24000" contrast="12000"/>
            <a:extLst>
              <a:ext uri="{BEBA8EAE-BF5A-486C-A8C5-ECC9F3942E4B}">
                <a14:imgProps xmlns:a14="http://schemas.microsoft.com/office/drawing/2010/main">
                  <a14:imgLayer r:embed="rId4">
                    <a14:imgEffect>
                      <a14:sharpenSoften amount="62000"/>
                    </a14:imgEffect>
                  </a14:imgLayer>
                </a14:imgProps>
              </a:ext>
              <a:ext uri="{28A0092B-C50C-407E-A947-70E740481C1C}">
                <a14:useLocalDpi xmlns:a14="http://schemas.microsoft.com/office/drawing/2010/main"/>
              </a:ext>
            </a:extLst>
          </a:blip>
          <a:srcRect/>
          <a:stretch>
            <a:fillRect/>
          </a:stretch>
        </p:blipFill>
        <p:spPr bwMode="auto">
          <a:xfrm>
            <a:off x="304800" y="684213"/>
            <a:ext cx="8610600" cy="6173787"/>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1C85C6A2-CBA8-4769-8C0C-923A6D6A1579}"/>
              </a:ext>
            </a:extLst>
          </p:cNvPr>
          <p:cNvSpPr>
            <a:spLocks noGrp="1" noChangeArrowheads="1"/>
          </p:cNvSpPr>
          <p:nvPr>
            <p:ph type="title" idx="4294967295"/>
          </p:nvPr>
        </p:nvSpPr>
        <p:spPr>
          <a:xfrm>
            <a:off x="152400" y="0"/>
            <a:ext cx="8686800" cy="1143000"/>
          </a:xfrm>
          <a:noFill/>
          <a:extLst>
            <a:ext uri="{91240B29-F687-4F45-9708-019B960494DF}">
              <a14:hiddenLine xmlns:a14="http://schemas.microsoft.com/office/drawing/2010/main" w="9525">
                <a:solidFill>
                  <a:srgbClr val="808080"/>
                </a:solidFill>
                <a:miter lim="800000"/>
                <a:headEnd/>
                <a:tailEnd/>
              </a14:hiddenLine>
            </a:ext>
          </a:extLst>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effectLst/>
                <a:latin typeface="Arial Black" panose="020B0A04020102020204" pitchFamily="34" charset="0"/>
              </a:rPr>
              <a:t>MUSCOLI DELLA REGIONE GLUTEA</a:t>
            </a:r>
            <a:br>
              <a:rPr lang="it-IT" altLang="it-IT" sz="2800" dirty="0">
                <a:solidFill>
                  <a:schemeClr val="tx1"/>
                </a:solidFill>
                <a:effectLst/>
                <a:latin typeface="Arial Black" panose="020B0A04020102020204" pitchFamily="34" charset="0"/>
              </a:rPr>
            </a:br>
            <a:r>
              <a:rPr lang="it-IT" altLang="it-IT" sz="2800" dirty="0">
                <a:solidFill>
                  <a:schemeClr val="tx1"/>
                </a:solidFill>
                <a:effectLst/>
                <a:latin typeface="Arial Black" panose="020B0A04020102020204" pitchFamily="34" charset="0"/>
              </a:rPr>
              <a:t>PIANO PROFONDO [2]</a:t>
            </a:r>
          </a:p>
        </p:txBody>
      </p:sp>
      <p:graphicFrame>
        <p:nvGraphicFramePr>
          <p:cNvPr id="26626" name="Group 2">
            <a:extLst>
              <a:ext uri="{FF2B5EF4-FFF2-40B4-BE49-F238E27FC236}">
                <a16:creationId xmlns:a16="http://schemas.microsoft.com/office/drawing/2014/main" id="{00CBCD15-57E7-4C34-BF5E-59829C27C97F}"/>
              </a:ext>
            </a:extLst>
          </p:cNvPr>
          <p:cNvGraphicFramePr>
            <a:graphicFrameLocks noGrp="1"/>
          </p:cNvGraphicFramePr>
          <p:nvPr/>
        </p:nvGraphicFramePr>
        <p:xfrm>
          <a:off x="152400" y="1295400"/>
          <a:ext cx="8812088" cy="4653881"/>
        </p:xfrm>
        <a:graphic>
          <a:graphicData uri="http://schemas.openxmlformats.org/drawingml/2006/table">
            <a:tbl>
              <a:tblPr/>
              <a:tblGrid>
                <a:gridCol w="1541848">
                  <a:extLst>
                    <a:ext uri="{9D8B030D-6E8A-4147-A177-3AD203B41FA5}">
                      <a16:colId xmlns:a16="http://schemas.microsoft.com/office/drawing/2014/main" val="555232861"/>
                    </a:ext>
                  </a:extLst>
                </a:gridCol>
                <a:gridCol w="1939547">
                  <a:extLst>
                    <a:ext uri="{9D8B030D-6E8A-4147-A177-3AD203B41FA5}">
                      <a16:colId xmlns:a16="http://schemas.microsoft.com/office/drawing/2014/main" val="3548255973"/>
                    </a:ext>
                  </a:extLst>
                </a:gridCol>
                <a:gridCol w="1806471">
                  <a:extLst>
                    <a:ext uri="{9D8B030D-6E8A-4147-A177-3AD203B41FA5}">
                      <a16:colId xmlns:a16="http://schemas.microsoft.com/office/drawing/2014/main" val="1590543678"/>
                    </a:ext>
                  </a:extLst>
                </a:gridCol>
                <a:gridCol w="1762111">
                  <a:extLst>
                    <a:ext uri="{9D8B030D-6E8A-4147-A177-3AD203B41FA5}">
                      <a16:colId xmlns:a16="http://schemas.microsoft.com/office/drawing/2014/main" val="1939181713"/>
                    </a:ext>
                  </a:extLst>
                </a:gridCol>
                <a:gridCol w="1762111">
                  <a:extLst>
                    <a:ext uri="{9D8B030D-6E8A-4147-A177-3AD203B41FA5}">
                      <a16:colId xmlns:a16="http://schemas.microsoft.com/office/drawing/2014/main" val="3295254517"/>
                    </a:ext>
                  </a:extLst>
                </a:gridCol>
              </a:tblGrid>
              <a:tr h="7769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MUSCOLO</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ORIGINE</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INSERZIONE</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INNERVAZIONE</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FUNZIONI</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6554937"/>
                  </a:ext>
                </a:extLst>
              </a:tr>
              <a:tr h="1433764">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OTTURATORE INTERNO</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FORO OTTURATORIO dell’ ANCA</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FOSSA TROCANTERICA FEMORE</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OTTURATORE INTERNO dalle RADICI del PLESSO L5 - S1</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ABDUZIONE E ROTAZIONE LATERALE della COSCIA</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31945611"/>
                  </a:ext>
                </a:extLst>
              </a:tr>
              <a:tr h="1104575">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l"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OTTURATORE </a:t>
                      </a:r>
                    </a:p>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5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ESTERNO</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FORO OTTURATORIO dell’ ANCA</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FOSSA TROCANTERICA FEMORE</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N. OTTURATORE (L2 – L4)</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ABDUZIONE e ROTAZIONE LATERALE della COSCIA</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1275860"/>
                  </a:ext>
                </a:extLst>
              </a:tr>
              <a:tr h="1338595">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QUADRATO DEL FEMORE</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FACCIA ESTERNA ISCHIO</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GRANDE TROCANTERE</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RAMO COLLATERALE PLESSO SACRALE </a:t>
                      </a:r>
                    </a:p>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a:ln>
                            <a:noFill/>
                          </a:ln>
                          <a:solidFill>
                            <a:schemeClr val="tx1"/>
                          </a:solidFill>
                          <a:effectLst/>
                          <a:latin typeface="Arial" panose="020B0604020202020204" pitchFamily="34" charset="0"/>
                          <a:ea typeface="Microsoft YaHei" panose="020B0503020204020204" pitchFamily="34" charset="-122"/>
                        </a:rPr>
                        <a:t>L4 - S1</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ffectLst>
                            <a:outerShdw blurRad="38100" dist="38100" dir="2700000" algn="tl">
                              <a:srgbClr val="808080"/>
                            </a:outerShdw>
                          </a:effectLst>
                          <a:latin typeface="Garamond" panose="02020404030301010803" pitchFamily="18" charset="0"/>
                          <a:cs typeface="Arial" panose="020B0604020202020204" pitchFamily="34" charset="0"/>
                        </a:defRPr>
                      </a:lvl9pPr>
                    </a:lstStyle>
                    <a:p>
                      <a:pPr marL="0" marR="0" lvl="0" indent="0" algn="ctr" defTabSz="449263" rtl="0" eaLnBrk="1" fontAlgn="base" latinLnBrk="0" hangingPunct="1">
                        <a:lnSpc>
                          <a:spcPct val="76000"/>
                        </a:lnSpc>
                        <a:spcBef>
                          <a:spcPts val="400"/>
                        </a:spcBef>
                        <a:spcAft>
                          <a:spcPct val="0"/>
                        </a:spcAft>
                        <a:buClrTx/>
                        <a:buSzPct val="8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panose="020B0604020202020204" pitchFamily="34" charset="0"/>
                          <a:ea typeface="Microsoft YaHei" panose="020B0503020204020204" pitchFamily="34" charset="-122"/>
                        </a:rPr>
                        <a:t>ROTAZIONE LATERALE COSCIA</a:t>
                      </a:r>
                    </a:p>
                  </a:txBody>
                  <a:tcPr marL="90000" marR="90000" marT="173664"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8099438"/>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9C6FEC83-226A-4209-831E-21AE26157088}"/>
              </a:ext>
            </a:extLst>
          </p:cNvPr>
          <p:cNvSpPr>
            <a:spLocks noGrp="1" noChangeArrowheads="1"/>
          </p:cNvSpPr>
          <p:nvPr>
            <p:ph type="title" idx="4294967295"/>
          </p:nvPr>
        </p:nvSpPr>
        <p:spPr>
          <a:xfrm>
            <a:off x="314164" y="-315416"/>
            <a:ext cx="8515672" cy="11430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000" dirty="0">
                <a:solidFill>
                  <a:schemeClr val="tx1"/>
                </a:solidFill>
                <a:effectLst>
                  <a:outerShdw blurRad="38100" dist="38100" dir="2700000" algn="tl">
                    <a:srgbClr val="FFFFFF"/>
                  </a:outerShdw>
                </a:effectLst>
                <a:latin typeface="Arial Black" panose="020B0A04020102020204" pitchFamily="34" charset="0"/>
              </a:rPr>
              <a:t>MM. PROFONDI della REGIONE GLUTEA</a:t>
            </a:r>
          </a:p>
        </p:txBody>
      </p:sp>
      <p:pic>
        <p:nvPicPr>
          <p:cNvPr id="75779" name="Picture 2">
            <a:extLst>
              <a:ext uri="{FF2B5EF4-FFF2-40B4-BE49-F238E27FC236}">
                <a16:creationId xmlns:a16="http://schemas.microsoft.com/office/drawing/2014/main" id="{4CA34FED-3C64-4E26-B587-D17D446483B4}"/>
              </a:ext>
            </a:extLst>
          </p:cNvPr>
          <p:cNvPicPr>
            <a:picLocks noChangeAspect="1" noChangeArrowheads="1"/>
          </p:cNvPicPr>
          <p:nvPr/>
        </p:nvPicPr>
        <p:blipFill rotWithShape="1">
          <a:blip r:embed="rId3">
            <a:lum bright="-18000" contrast="12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a:ext>
            </a:extLst>
          </a:blip>
          <a:srcRect b="7044"/>
          <a:stretch/>
        </p:blipFill>
        <p:spPr bwMode="auto">
          <a:xfrm>
            <a:off x="97899" y="827584"/>
            <a:ext cx="8918707" cy="5841776"/>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353" t="4114" r="350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Segnaposto contenuto 3" descr="0616.gif">
            <a:extLst>
              <a:ext uri="{FF2B5EF4-FFF2-40B4-BE49-F238E27FC236}">
                <a16:creationId xmlns:a16="http://schemas.microsoft.com/office/drawing/2014/main" id="{E25480E3-44A8-22D8-C514-CDACD1C7E5F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588"/>
            <a:ext cx="6096000" cy="6862762"/>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Segnaposto contenuto 3" descr="0617.gif">
            <a:extLst>
              <a:ext uri="{FF2B5EF4-FFF2-40B4-BE49-F238E27FC236}">
                <a16:creationId xmlns:a16="http://schemas.microsoft.com/office/drawing/2014/main" id="{75FB781B-AD14-A5D9-AC38-4098DB085E3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692275" y="0"/>
            <a:ext cx="6011863" cy="6875463"/>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Segnaposto contenuto 3" descr="0618.gif">
            <a:extLst>
              <a:ext uri="{FF2B5EF4-FFF2-40B4-BE49-F238E27FC236}">
                <a16:creationId xmlns:a16="http://schemas.microsoft.com/office/drawing/2014/main" id="{84BCDD6A-804B-8187-EC55-4C8505E7B92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1646238"/>
            <a:ext cx="8240713" cy="3673475"/>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Segnaposto contenuto 3" descr="0619.gif">
            <a:extLst>
              <a:ext uri="{FF2B5EF4-FFF2-40B4-BE49-F238E27FC236}">
                <a16:creationId xmlns:a16="http://schemas.microsoft.com/office/drawing/2014/main" id="{59C10DCD-F400-3411-2B36-BB56FC4C4339}"/>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2179" t="4196" r="6072" b="23729"/>
          <a:stretch/>
        </p:blipFill>
        <p:spPr>
          <a:xfrm>
            <a:off x="0" y="1196752"/>
            <a:ext cx="9124123" cy="3910338"/>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Segnaposto contenuto 3" descr="0620.gif">
            <a:extLst>
              <a:ext uri="{FF2B5EF4-FFF2-40B4-BE49-F238E27FC236}">
                <a16:creationId xmlns:a16="http://schemas.microsoft.com/office/drawing/2014/main" id="{8A3F01CD-23C8-B929-7E7C-3A8DA14DD973}"/>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2877" b="4279"/>
          <a:stretch/>
        </p:blipFill>
        <p:spPr>
          <a:xfrm>
            <a:off x="0" y="550387"/>
            <a:ext cx="8172400" cy="6307613"/>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Segnaposto contenuto 3" descr="tab0602.gif">
            <a:extLst>
              <a:ext uri="{FF2B5EF4-FFF2-40B4-BE49-F238E27FC236}">
                <a16:creationId xmlns:a16="http://schemas.microsoft.com/office/drawing/2014/main" id="{9C0733EC-1325-77DA-E2BE-932AD96C3E16}"/>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6243" t="7797" r="5503"/>
          <a:stretch/>
        </p:blipFill>
        <p:spPr>
          <a:xfrm>
            <a:off x="-53664" y="764704"/>
            <a:ext cx="9197664" cy="5719936"/>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Segnaposto contenuto 3" descr="tab0603.gif">
            <a:extLst>
              <a:ext uri="{FF2B5EF4-FFF2-40B4-BE49-F238E27FC236}">
                <a16:creationId xmlns:a16="http://schemas.microsoft.com/office/drawing/2014/main" id="{A473AEDE-2116-9F50-A0E3-20CD2D977F21}"/>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6243" t="11111" r="4629" b="6021"/>
          <a:stretch/>
        </p:blipFill>
        <p:spPr>
          <a:xfrm>
            <a:off x="152096" y="1124744"/>
            <a:ext cx="8970944" cy="5013176"/>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Segnaposto contenuto 3" descr="tab0604.gif">
            <a:extLst>
              <a:ext uri="{FF2B5EF4-FFF2-40B4-BE49-F238E27FC236}">
                <a16:creationId xmlns:a16="http://schemas.microsoft.com/office/drawing/2014/main" id="{861443A5-7FD0-369F-86F8-4B7B3E206C2F}"/>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10958" t="5202" r="11462" b="2714"/>
          <a:stretch/>
        </p:blipFill>
        <p:spPr>
          <a:xfrm>
            <a:off x="1979712" y="-16254"/>
            <a:ext cx="5868144" cy="686523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45C7B0-368E-AAA0-85A6-201E767A50DC}"/>
              </a:ext>
            </a:extLst>
          </p:cNvPr>
          <p:cNvSpPr>
            <a:spLocks noGrp="1"/>
          </p:cNvSpPr>
          <p:nvPr>
            <p:ph type="title"/>
          </p:nvPr>
        </p:nvSpPr>
        <p:spPr/>
        <p:txBody>
          <a:bodyPr/>
          <a:lstStyle/>
          <a:p>
            <a:r>
              <a:rPr lang="it-IT" sz="3600" b="0" dirty="0">
                <a:solidFill>
                  <a:schemeClr val="tx1"/>
                </a:solidFill>
                <a:latin typeface="Copperplate" panose="02000504000000020004" pitchFamily="2" charset="77"/>
              </a:rPr>
              <a:t>SIEROSA PERITONEALE</a:t>
            </a:r>
            <a:br>
              <a:rPr lang="it-IT" sz="3600" b="0" dirty="0">
                <a:solidFill>
                  <a:schemeClr val="tx1"/>
                </a:solidFill>
                <a:latin typeface="Copperplate" panose="02000504000000020004" pitchFamily="2" charset="77"/>
              </a:rPr>
            </a:br>
            <a:r>
              <a:rPr lang="it-IT" sz="3600" b="0" dirty="0">
                <a:solidFill>
                  <a:schemeClr val="tx1"/>
                </a:solidFill>
                <a:latin typeface="Copperplate" panose="02000504000000020004" pitchFamily="2" charset="77"/>
              </a:rPr>
              <a:t>- Cenni di ORGANIZZAZIONE -</a:t>
            </a:r>
          </a:p>
        </p:txBody>
      </p:sp>
    </p:spTree>
    <p:extLst>
      <p:ext uri="{BB962C8B-B14F-4D97-AF65-F5344CB8AC3E}">
        <p14:creationId xmlns:p14="http://schemas.microsoft.com/office/powerpoint/2010/main" val="34812374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5ED513D-2B5C-B84B-B108-24500C506AA9}"/>
              </a:ext>
            </a:extLst>
          </p:cNvPr>
          <p:cNvSpPr>
            <a:spLocks noGrp="1"/>
          </p:cNvSpPr>
          <p:nvPr>
            <p:ph idx="1"/>
          </p:nvPr>
        </p:nvSpPr>
        <p:spPr>
          <a:xfrm>
            <a:off x="359532" y="1484784"/>
            <a:ext cx="8424936" cy="6237312"/>
          </a:xfrm>
        </p:spPr>
        <p:txBody>
          <a:bodyPr/>
          <a:lstStyle/>
          <a:p>
            <a:pPr algn="just"/>
            <a:r>
              <a:rPr lang="it-IT" sz="2800" b="1" dirty="0">
                <a:latin typeface="Gurmukhi MN" panose="02020600050405020304" pitchFamily="18" charset="0"/>
                <a:cs typeface="Gurmukhi MN" panose="02020600050405020304" pitchFamily="18" charset="0"/>
              </a:rPr>
              <a:t>La  SIEROSA </a:t>
            </a:r>
            <a:r>
              <a:rPr lang="it-IT" sz="2800" b="1" dirty="0" err="1">
                <a:latin typeface="Gurmukhi MN" panose="02020600050405020304" pitchFamily="18" charset="0"/>
                <a:cs typeface="Gurmukhi MN" panose="02020600050405020304" pitchFamily="18" charset="0"/>
              </a:rPr>
              <a:t>PERITONEALE.riveste</a:t>
            </a:r>
            <a:r>
              <a:rPr lang="it-IT" sz="2800" b="1" dirty="0">
                <a:latin typeface="Gurmukhi MN" panose="02020600050405020304" pitchFamily="18" charset="0"/>
                <a:cs typeface="Gurmukhi MN" panose="02020600050405020304" pitchFamily="18" charset="0"/>
              </a:rPr>
              <a:t> in maniera TOTALE o PARZIALE molti degli organi della Cavità </a:t>
            </a:r>
            <a:r>
              <a:rPr lang="it-IT" sz="2800" b="1" dirty="0" err="1">
                <a:latin typeface="Gurmukhi MN" panose="02020600050405020304" pitchFamily="18" charset="0"/>
                <a:cs typeface="Gurmukhi MN" panose="02020600050405020304" pitchFamily="18" charset="0"/>
              </a:rPr>
              <a:t>Addomino</a:t>
            </a:r>
            <a:r>
              <a:rPr lang="it-IT" sz="2800" b="1" dirty="0">
                <a:latin typeface="Gurmukhi MN" panose="02020600050405020304" pitchFamily="18" charset="0"/>
                <a:cs typeface="Gurmukhi MN" panose="02020600050405020304" pitchFamily="18" charset="0"/>
              </a:rPr>
              <a:t>-Pelvica, consentendone la MOTILITA’ e lo SCORRIMENTO (Scivolamento) reciproco nei confronti di altri Organi reciproci</a:t>
            </a:r>
          </a:p>
        </p:txBody>
      </p:sp>
    </p:spTree>
    <p:extLst>
      <p:ext uri="{BB962C8B-B14F-4D97-AF65-F5344CB8AC3E}">
        <p14:creationId xmlns:p14="http://schemas.microsoft.com/office/powerpoint/2010/main" val="1951103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539552" y="980728"/>
            <a:ext cx="8422580" cy="5069160"/>
          </a:xfrm>
        </p:spPr>
        <p:txBody>
          <a:bodyPr/>
          <a:lstStyle/>
          <a:p>
            <a:r>
              <a:rPr lang="it-IT" sz="2400" dirty="0">
                <a:solidFill>
                  <a:schemeClr val="tx1"/>
                </a:solidFill>
                <a:latin typeface="Copperplate Gothic Bold" panose="020E0705020206020404" pitchFamily="34" charset="77"/>
              </a:rPr>
              <a:t>OSSA LUNGHE: così definite NON per una certa dimensione metrica, ma per disporre di una CAVITA’ MIDOLLARE nella loro DIAFISI compresa tra 2 EPIFISI. Sono localizzate negli arti (es: FEMORE, OMERO, FALANGI…)</a:t>
            </a:r>
          </a:p>
          <a:p>
            <a:endParaRPr lang="it-IT" sz="2400" dirty="0">
              <a:solidFill>
                <a:schemeClr val="tx1"/>
              </a:solidFill>
              <a:latin typeface="Copperplate Gothic Bold" panose="020E0705020206020404" pitchFamily="34" charset="77"/>
            </a:endParaRPr>
          </a:p>
          <a:p>
            <a:r>
              <a:rPr lang="it-IT" sz="2400" dirty="0">
                <a:solidFill>
                  <a:schemeClr val="tx1"/>
                </a:solidFill>
                <a:latin typeface="Copperplate Gothic Bold" panose="020E0705020206020404" pitchFamily="34" charset="77"/>
              </a:rPr>
              <a:t>OSSA BREVI: di forma POLIEDRICA (CARPO e TARSO)</a:t>
            </a:r>
          </a:p>
          <a:p>
            <a:endParaRPr lang="it-IT" sz="2400" dirty="0">
              <a:solidFill>
                <a:schemeClr val="tx1"/>
              </a:solidFill>
              <a:latin typeface="Copperplate Gothic Bold" panose="020E0705020206020404" pitchFamily="34" charset="77"/>
            </a:endParaRPr>
          </a:p>
          <a:p>
            <a:r>
              <a:rPr lang="it-IT" sz="2400" dirty="0">
                <a:solidFill>
                  <a:schemeClr val="tx1"/>
                </a:solidFill>
                <a:latin typeface="Copperplate Gothic Bold" panose="020E0705020206020404" pitchFamily="34" charset="77"/>
              </a:rPr>
              <a:t>OSSA PIATTE: caratterizzate da TAVOLATI che racchiudono una DIPLOE . Possono </a:t>
            </a:r>
            <a:r>
              <a:rPr lang="it-IT" sz="2400" dirty="0" err="1">
                <a:solidFill>
                  <a:schemeClr val="tx1"/>
                </a:solidFill>
                <a:latin typeface="Copperplate Gothic Bold" panose="020E0705020206020404" pitchFamily="34" charset="77"/>
              </a:rPr>
              <a:t>riscontrasi</a:t>
            </a:r>
            <a:r>
              <a:rPr lang="it-IT" sz="2400" dirty="0">
                <a:solidFill>
                  <a:schemeClr val="tx1"/>
                </a:solidFill>
                <a:latin typeface="Copperplate Gothic Bold" panose="020E0705020206020404" pitchFamily="34" charset="77"/>
              </a:rPr>
              <a:t> anche come rilevanti porzioni di Ossa Irregolari</a:t>
            </a:r>
          </a:p>
        </p:txBody>
      </p:sp>
      <p:sp>
        <p:nvSpPr>
          <p:cNvPr id="2" name="Titolo 1">
            <a:extLst>
              <a:ext uri="{FF2B5EF4-FFF2-40B4-BE49-F238E27FC236}">
                <a16:creationId xmlns:a16="http://schemas.microsoft.com/office/drawing/2014/main" id="{8059C9BE-B88F-C28F-CD82-FD60E231B3DC}"/>
              </a:ext>
            </a:extLst>
          </p:cNvPr>
          <p:cNvSpPr>
            <a:spLocks noGrp="1"/>
          </p:cNvSpPr>
          <p:nvPr>
            <p:ph type="title"/>
          </p:nvPr>
        </p:nvSpPr>
        <p:spPr>
          <a:xfrm>
            <a:off x="692150" y="1"/>
            <a:ext cx="7759700" cy="1052736"/>
          </a:xfrm>
        </p:spPr>
        <p:txBody>
          <a:bodyPr/>
          <a:lstStyle/>
          <a:p>
            <a:r>
              <a:rPr lang="it-IT" sz="3200" dirty="0">
                <a:solidFill>
                  <a:schemeClr val="tx1"/>
                </a:solidFill>
                <a:latin typeface="Arial Rounded MT Bold" panose="020F0704030504030204" pitchFamily="34" charset="77"/>
              </a:rPr>
              <a:t>TIPI DI OSSA </a:t>
            </a:r>
          </a:p>
        </p:txBody>
      </p:sp>
    </p:spTree>
    <p:extLst>
      <p:ext uri="{BB962C8B-B14F-4D97-AF65-F5344CB8AC3E}">
        <p14:creationId xmlns:p14="http://schemas.microsoft.com/office/powerpoint/2010/main" val="24646207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144463" y="260648"/>
            <a:ext cx="8999537" cy="706438"/>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PERITONEO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CONCETTI GENERALI </a:t>
            </a:r>
          </a:p>
        </p:txBody>
      </p:sp>
      <p:sp>
        <p:nvSpPr>
          <p:cNvPr id="46082" name="Rectangle 2"/>
          <p:cNvSpPr>
            <a:spLocks noGrp="1" noChangeArrowheads="1"/>
          </p:cNvSpPr>
          <p:nvPr>
            <p:ph idx="1"/>
          </p:nvPr>
        </p:nvSpPr>
        <p:spPr>
          <a:xfrm>
            <a:off x="323528" y="1172946"/>
            <a:ext cx="8280920" cy="5715000"/>
          </a:xfrm>
        </p:spPr>
        <p:txBody>
          <a:bodyPr rtlCol="0">
            <a:normAutofit/>
          </a:bodyPr>
          <a:lstStyle/>
          <a:p>
            <a:pPr marL="339725" indent="-339725" fontAlgn="auto">
              <a:spcBef>
                <a:spcPts val="550"/>
              </a:spcBef>
              <a:buClr>
                <a:schemeClr val="tx1">
                  <a:lumMod val="95000"/>
                  <a:lumOff val="5000"/>
                </a:schemeClr>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TONACA SIEROSA che si localizza nella CAVITA’ ADDOMINO-PELVICA</a:t>
            </a:r>
          </a:p>
          <a:p>
            <a:pPr marL="339725" indent="-339725" fontAlgn="auto">
              <a:spcBef>
                <a:spcPts val="550"/>
              </a:spcBef>
              <a:buClr>
                <a:schemeClr val="tx1">
                  <a:lumMod val="95000"/>
                  <a:lumOff val="5000"/>
                </a:schemeClr>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Permette lo SCORRIMENTO reciproco degli organi interessati dal suo rivestimento essendo una CAVITA’ molto sottile riempita di fluido, che si localizza tra un FOGLIETTO PARIETALE ed un FOGLIETTO VISCERALE</a:t>
            </a:r>
          </a:p>
          <a:p>
            <a:pPr marL="339725" indent="-339725" fontAlgn="auto">
              <a:spcBef>
                <a:spcPts val="550"/>
              </a:spcBef>
              <a:buClr>
                <a:schemeClr val="tx1">
                  <a:lumMod val="95000"/>
                  <a:lumOff val="5000"/>
                </a:schemeClr>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Si rapporta in modo vario con i diversi organi RIVESTENDOLI: </a:t>
            </a:r>
          </a:p>
          <a:p>
            <a:pPr marL="339725" indent="-336550" fontAlgn="auto">
              <a:spcBef>
                <a:spcPts val="550"/>
              </a:spcBef>
              <a:buClr>
                <a:schemeClr val="tx1">
                  <a:lumMod val="95000"/>
                  <a:lumOff val="5000"/>
                </a:schemeClr>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   COMPLETAMENTE  oppure</a:t>
            </a:r>
          </a:p>
          <a:p>
            <a:pPr marL="339725" indent="-336550" fontAlgn="auto">
              <a:spcBef>
                <a:spcPts val="550"/>
              </a:spcBef>
              <a:buClr>
                <a:schemeClr val="tx1">
                  <a:lumMod val="95000"/>
                  <a:lumOff val="5000"/>
                </a:schemeClr>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   PARZIALMENTE, lasciando delle cosiddette AREE NUDE (come nello Stomaco e nel Fegato)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144463" y="260648"/>
            <a:ext cx="8999537" cy="706438"/>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PERITONEO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CONCETTI GENERALI </a:t>
            </a:r>
          </a:p>
        </p:txBody>
      </p:sp>
      <p:sp>
        <p:nvSpPr>
          <p:cNvPr id="46082" name="Rectangle 2"/>
          <p:cNvSpPr>
            <a:spLocks noGrp="1" noChangeArrowheads="1"/>
          </p:cNvSpPr>
          <p:nvPr>
            <p:ph idx="1"/>
          </p:nvPr>
        </p:nvSpPr>
        <p:spPr>
          <a:xfrm>
            <a:off x="395536" y="1172946"/>
            <a:ext cx="8496944" cy="5715000"/>
          </a:xfrm>
        </p:spPr>
        <p:txBody>
          <a:bodyPr rtlCol="0">
            <a:normAutofit/>
          </a:bodyPr>
          <a:lstStyle/>
          <a:p>
            <a:pPr marL="0" indent="0" fontAlgn="auto">
              <a:spcBef>
                <a:spcPts val="550"/>
              </a:spcBef>
              <a:buClr>
                <a:schemeClr val="tx1">
                  <a:lumMod val="95000"/>
                  <a:lumOff val="5000"/>
                </a:schemeClr>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PERITONEO aderisce come PERITONEO PARIETALE alle PARETI ADDOMINO-PELVICHE.</a:t>
            </a:r>
          </a:p>
          <a:p>
            <a:pPr marL="0" indent="0" fontAlgn="auto">
              <a:spcBef>
                <a:spcPts val="550"/>
              </a:spcBef>
              <a:buClr>
                <a:schemeClr val="tx1">
                  <a:lumMod val="95000"/>
                  <a:lumOff val="5000"/>
                </a:schemeClr>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550"/>
              </a:spcBef>
              <a:buClr>
                <a:schemeClr val="tx1">
                  <a:lumMod val="95000"/>
                  <a:lumOff val="5000"/>
                </a:schemeClr>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Esso delimita la CAVITA’ PERITONEALE e gli Organi in essa contenuti si definiscono INTRAPERITONEALI, anche se NON sono rivestiti dalla Sierosa.</a:t>
            </a:r>
          </a:p>
          <a:p>
            <a:pPr marL="0" indent="0" fontAlgn="auto">
              <a:spcBef>
                <a:spcPts val="550"/>
              </a:spcBef>
              <a:buClr>
                <a:schemeClr val="tx1">
                  <a:lumMod val="95000"/>
                  <a:lumOff val="5000"/>
                </a:schemeClr>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550"/>
              </a:spcBef>
              <a:buClr>
                <a:schemeClr val="tx1">
                  <a:lumMod val="95000"/>
                  <a:lumOff val="5000"/>
                </a:schemeClr>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Dal Peritoneo Parietale si diparte il PERITONEO VISCERALE (Tessuto Mesoteliale), che con le sue specifiche strutture, si porta a rivestire in vario modo molteplici organi.</a:t>
            </a:r>
          </a:p>
          <a:p>
            <a:pPr marL="0" indent="0" fontAlgn="auto">
              <a:spcBef>
                <a:spcPts val="550"/>
              </a:spcBef>
              <a:buClr>
                <a:schemeClr val="tx1">
                  <a:lumMod val="95000"/>
                  <a:lumOff val="5000"/>
                </a:schemeClr>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p:txBody>
      </p:sp>
    </p:spTree>
    <p:extLst>
      <p:ext uri="{BB962C8B-B14F-4D97-AF65-F5344CB8AC3E}">
        <p14:creationId xmlns:p14="http://schemas.microsoft.com/office/powerpoint/2010/main" val="34006498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3"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05163" y="32970"/>
            <a:ext cx="6306548" cy="6763544"/>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C5D51468-8D4D-D94A-8E8D-B66CC5DD9125}"/>
              </a:ext>
            </a:extLst>
          </p:cNvPr>
          <p:cNvSpPr txBox="1"/>
          <p:nvPr/>
        </p:nvSpPr>
        <p:spPr>
          <a:xfrm>
            <a:off x="107503" y="1412776"/>
            <a:ext cx="2880321" cy="378565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Phosphate Solid" panose="02000506050000020004" pitchFamily="2" charset="77"/>
                <a:ea typeface="SimSun" panose="02010600030101010101" pitchFamily="2" charset="-122"/>
                <a:cs typeface="Phosphate Solid" panose="02000506050000020004" pitchFamily="2" charset="77"/>
              </a:rPr>
              <a:t>ROSSO:</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Phosphate Solid" panose="02000506050000020004" pitchFamily="2" charset="77"/>
                <a:ea typeface="SimSun" panose="02010600030101010101" pitchFamily="2" charset="-122"/>
                <a:cs typeface="Phosphate Solid" panose="02000506050000020004" pitchFamily="2" charset="77"/>
              </a:rPr>
              <a:t>PERITONEO</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Phosphate Solid" panose="02000506050000020004" pitchFamily="2" charset="77"/>
                <a:ea typeface="SimSun" panose="02010600030101010101" pitchFamily="2" charset="-122"/>
                <a:cs typeface="Phosphate Solid" panose="02000506050000020004" pitchFamily="2" charset="77"/>
              </a:rPr>
              <a:t>PARIETALE</a:t>
            </a:r>
          </a:p>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dirty="0">
              <a:ln>
                <a:noFill/>
              </a:ln>
              <a:solidFill>
                <a:srgbClr val="FF0000"/>
              </a:solidFill>
              <a:effectLst/>
              <a:uLnTx/>
              <a:uFillTx/>
              <a:latin typeface="Copperplate Gothic Bold" panose="020E0705020206020404" pitchFamily="34" charset="77"/>
              <a:ea typeface="SimSun" panose="02010600030101010101" pitchFamily="2" charset="-122"/>
              <a:cs typeface="+mn-cs"/>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Phosphate Solid" panose="02000506050000020004" pitchFamily="2" charset="77"/>
                <a:ea typeface="SimSun" panose="02010600030101010101" pitchFamily="2" charset="-122"/>
                <a:cs typeface="Phosphate Solid" panose="02000506050000020004" pitchFamily="2" charset="77"/>
              </a:rPr>
              <a:t>VERDE:</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Phosphate Solid" panose="02000506050000020004" pitchFamily="2" charset="77"/>
                <a:ea typeface="SimSun" panose="02010600030101010101" pitchFamily="2" charset="-122"/>
                <a:cs typeface="Phosphate Solid" panose="02000506050000020004" pitchFamily="2" charset="77"/>
              </a:rPr>
              <a:t>PERITONEO</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it-IT" sz="3600" b="0" i="0" u="none" strike="noStrike" kern="1200" cap="none" spc="0" normalizeH="0" baseline="0" noProof="0" dirty="0">
                <a:ln>
                  <a:noFill/>
                </a:ln>
                <a:solidFill>
                  <a:srgbClr val="00B050"/>
                </a:solidFill>
                <a:effectLst/>
                <a:uLnTx/>
                <a:uFillTx/>
                <a:latin typeface="Phosphate Solid" panose="02000506050000020004" pitchFamily="2" charset="77"/>
                <a:ea typeface="SimSun" panose="02010600030101010101" pitchFamily="2" charset="-122"/>
                <a:cs typeface="Phosphate Solid" panose="02000506050000020004" pitchFamily="2" charset="77"/>
              </a:rPr>
              <a:t>VISCERALE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144463" y="85725"/>
            <a:ext cx="8999537" cy="706438"/>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PERITONEO: CONCETTI GENERALI </a:t>
            </a:r>
          </a:p>
        </p:txBody>
      </p:sp>
      <p:sp>
        <p:nvSpPr>
          <p:cNvPr id="46082" name="Rectangle 2"/>
          <p:cNvSpPr>
            <a:spLocks noGrp="1" noChangeArrowheads="1"/>
          </p:cNvSpPr>
          <p:nvPr>
            <p:ph idx="1"/>
          </p:nvPr>
        </p:nvSpPr>
        <p:spPr>
          <a:xfrm>
            <a:off x="971600" y="785540"/>
            <a:ext cx="7488832" cy="5715000"/>
          </a:xfrm>
        </p:spPr>
        <p:txBody>
          <a:bodyPr rtlCol="0">
            <a:normAutofit/>
          </a:bodyPr>
          <a:lstStyle/>
          <a:p>
            <a:pPr marL="0" indent="0" fontAlgn="auto">
              <a:lnSpc>
                <a:spcPct val="80000"/>
              </a:lnSpc>
              <a:spcBef>
                <a:spcPts val="55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Rispetto alla SIEROSA PERITONEALE gli organi possono essere:</a:t>
            </a:r>
          </a:p>
          <a:p>
            <a:pPr marL="0" indent="0" fontAlgn="auto">
              <a:lnSpc>
                <a:spcPct val="80000"/>
              </a:lnSpc>
              <a:spcBef>
                <a:spcPts val="55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b="1" dirty="0">
              <a:latin typeface="Comic Sans MS" panose="030F0902030302020204" pitchFamily="66" charset="0"/>
            </a:endParaRPr>
          </a:p>
          <a:p>
            <a:pPr marL="339725" indent="-336550" fontAlgn="auto">
              <a:lnSpc>
                <a:spcPct val="80000"/>
              </a:lnSpc>
              <a:spcBef>
                <a:spcPts val="55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INTRAPERITONALI, quando si trovino all’ interno del sacco delimitato dalla sierosa peritoneale, MA NON NECESSARIAMENTE NE SONO RIVESTITI (OVAIO);</a:t>
            </a:r>
          </a:p>
          <a:p>
            <a:pPr marL="339725" indent="-336550" fontAlgn="auto">
              <a:lnSpc>
                <a:spcPct val="80000"/>
              </a:lnSpc>
              <a:spcBef>
                <a:spcPts val="55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b="1" dirty="0">
              <a:latin typeface="Comic Sans MS" panose="030F0902030302020204" pitchFamily="66" charset="0"/>
            </a:endParaRPr>
          </a:p>
          <a:p>
            <a:pPr marL="339725" indent="-336550" fontAlgn="auto">
              <a:lnSpc>
                <a:spcPct val="80000"/>
              </a:lnSpc>
              <a:spcBef>
                <a:spcPts val="55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RETROPERITONEALI, ossia accollati alla parete addominale posteriore </a:t>
            </a:r>
          </a:p>
          <a:p>
            <a:pPr marL="339725" indent="-336550" fontAlgn="auto">
              <a:lnSpc>
                <a:spcPct val="80000"/>
              </a:lnSpc>
              <a:spcBef>
                <a:spcPts val="55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b="1" dirty="0">
              <a:latin typeface="Comic Sans MS" panose="030F0902030302020204" pitchFamily="66" charset="0"/>
            </a:endParaRPr>
          </a:p>
          <a:p>
            <a:pPr fontAlgn="auto">
              <a:lnSpc>
                <a:spcPct val="80000"/>
              </a:lnSpc>
              <a:spcBef>
                <a:spcPts val="550"/>
              </a:spcBef>
              <a:buClrTx/>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SOTTO- (o INFRA-) PERITONEALI: sono gli </a:t>
            </a:r>
          </a:p>
          <a:p>
            <a:pPr marL="0" indent="0" fontAlgn="auto">
              <a:lnSpc>
                <a:spcPct val="80000"/>
              </a:lnSpc>
              <a:spcBef>
                <a:spcPts val="55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organi PELVICI, avvolti dalla FASCIA PELVICA di </a:t>
            </a:r>
          </a:p>
          <a:p>
            <a:pPr marL="0" indent="0" fontAlgn="auto">
              <a:lnSpc>
                <a:spcPct val="80000"/>
              </a:lnSpc>
              <a:spcBef>
                <a:spcPts val="55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Connettivo Fibroso</a:t>
            </a:r>
          </a:p>
        </p:txBody>
      </p:sp>
    </p:spTree>
    <p:extLst>
      <p:ext uri="{BB962C8B-B14F-4D97-AF65-F5344CB8AC3E}">
        <p14:creationId xmlns:p14="http://schemas.microsoft.com/office/powerpoint/2010/main" val="26345263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152400" y="260648"/>
            <a:ext cx="8991600" cy="656923"/>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SPECIFICHE STRUTTURE PERITONEALI</a:t>
            </a:r>
          </a:p>
        </p:txBody>
      </p:sp>
      <p:sp>
        <p:nvSpPr>
          <p:cNvPr id="47106" name="Rectangle 2"/>
          <p:cNvSpPr>
            <a:spLocks noGrp="1" noChangeArrowheads="1"/>
          </p:cNvSpPr>
          <p:nvPr>
            <p:ph idx="1"/>
          </p:nvPr>
        </p:nvSpPr>
        <p:spPr>
          <a:xfrm>
            <a:off x="687760" y="836712"/>
            <a:ext cx="7920880" cy="5184576"/>
          </a:xfrm>
        </p:spPr>
        <p:txBody>
          <a:bodyPr rtlCol="0">
            <a:noAutofit/>
          </a:bodyPr>
          <a:lstStyle/>
          <a:p>
            <a:pPr marL="339725" indent="-339725" fontAlgn="auto">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500" b="1" dirty="0">
                <a:latin typeface="Comic Sans MS" panose="030F0902030302020204" pitchFamily="66" charset="0"/>
              </a:rPr>
              <a:t>MESI (singolare MESO): si tendono tra la PARETE ADDOMINALE POSTERIORE e si portano ad avvolgere Organi: MESENTERE, MESOCOLON TRASVERSO, MESOSIGMA (un’ eccezione alla disposizione è costituita dal </a:t>
            </a:r>
            <a:r>
              <a:rPr lang="it-IT" altLang="it-IT" sz="2500" b="1" dirty="0" err="1">
                <a:latin typeface="Comic Sans MS" panose="030F0902030302020204" pitchFamily="66" charset="0"/>
              </a:rPr>
              <a:t>Mesovario</a:t>
            </a:r>
            <a:r>
              <a:rPr lang="it-IT" altLang="it-IT" sz="2500" b="1" dirty="0">
                <a:latin typeface="Comic Sans MS" panose="030F0902030302020204" pitchFamily="66" charset="0"/>
              </a:rPr>
              <a:t>)</a:t>
            </a:r>
          </a:p>
          <a:p>
            <a:pPr marL="339725" indent="-336550" fontAlgn="auto">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500" b="1" dirty="0">
              <a:latin typeface="Comic Sans MS" panose="030F0902030302020204" pitchFamily="66" charset="0"/>
            </a:endParaRPr>
          </a:p>
          <a:p>
            <a:pPr marL="339725" indent="-339725" fontAlgn="auto">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500" b="1" dirty="0">
                <a:latin typeface="Comic Sans MS" panose="030F0902030302020204" pitchFamily="66" charset="0"/>
              </a:rPr>
              <a:t>LEGAMENTI od OMENTI: si tendono tra organi INTRAPERITONEALI, o da PARETI ADDOMINALI (eccetto la PARETE POSTERIORE), ed altri organi INTRAPERITONEALI (in particolare del SISTEMA DIGERENTE). Il grande e piccolo OMENTO sono detti anche EPIPLOON.</a:t>
            </a:r>
          </a:p>
          <a:p>
            <a:pPr marL="339725" indent="-339725" fontAlgn="auto">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b="1" dirty="0">
              <a:latin typeface="Comic Sans MS" panose="030F0902030302020204" pitchFamily="66" charset="0"/>
            </a:endParaRPr>
          </a:p>
          <a:p>
            <a:pPr marL="341313" indent="-339725" fontAlgn="auto">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b="1" dirty="0">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7"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467544" y="-18630"/>
            <a:ext cx="8100392" cy="6876630"/>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925AED8-DA86-BC46-A302-DAD827CDE06F}"/>
              </a:ext>
            </a:extLst>
          </p:cNvPr>
          <p:cNvPicPr>
            <a:picLocks noChangeAspect="1"/>
          </p:cNvPicPr>
          <p:nvPr/>
        </p:nvPicPr>
        <p:blipFill>
          <a:blip r:embed="rId2"/>
          <a:stretch>
            <a:fillRect/>
          </a:stretch>
        </p:blipFill>
        <p:spPr>
          <a:xfrm>
            <a:off x="-14378" y="332656"/>
            <a:ext cx="9158378" cy="6525344"/>
          </a:xfrm>
          <a:prstGeom prst="rect">
            <a:avLst/>
          </a:prstGeom>
        </p:spPr>
      </p:pic>
    </p:spTree>
    <p:extLst>
      <p:ext uri="{BB962C8B-B14F-4D97-AF65-F5344CB8AC3E}">
        <p14:creationId xmlns:p14="http://schemas.microsoft.com/office/powerpoint/2010/main" val="33673589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2"/>
            <a:ext cx="9144000"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4586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1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23511</TotalTime>
  <Words>2100</Words>
  <Application>Microsoft Macintosh PowerPoint</Application>
  <PresentationFormat>Presentazione su schermo (4:3)</PresentationFormat>
  <Paragraphs>273</Paragraphs>
  <Slides>97</Slides>
  <Notes>35</Notes>
  <HiddenSlides>0</HiddenSlides>
  <MMClips>0</MMClips>
  <ScaleCrop>false</ScaleCrop>
  <HeadingPairs>
    <vt:vector size="8" baseType="variant">
      <vt:variant>
        <vt:lpstr>Caratteri utilizzati</vt:lpstr>
      </vt:variant>
      <vt:variant>
        <vt:i4>21</vt:i4>
      </vt:variant>
      <vt:variant>
        <vt:lpstr>Tema</vt:lpstr>
      </vt:variant>
      <vt:variant>
        <vt:i4>4</vt:i4>
      </vt:variant>
      <vt:variant>
        <vt:lpstr>Server OLE incorporati</vt:lpstr>
      </vt:variant>
      <vt:variant>
        <vt:i4>0</vt:i4>
      </vt:variant>
      <vt:variant>
        <vt:lpstr>Titoli diapositive</vt:lpstr>
      </vt:variant>
      <vt:variant>
        <vt:i4>97</vt:i4>
      </vt:variant>
    </vt:vector>
  </HeadingPairs>
  <TitlesOfParts>
    <vt:vector size="122" baseType="lpstr">
      <vt:lpstr>Arial</vt:lpstr>
      <vt:lpstr>Arial Black</vt:lpstr>
      <vt:lpstr>Arial Rounded MT Bold</vt:lpstr>
      <vt:lpstr>Britannic Bold</vt:lpstr>
      <vt:lpstr>Chalkboard</vt:lpstr>
      <vt:lpstr>Chalkboard SE</vt:lpstr>
      <vt:lpstr>Comic Sans MS</vt:lpstr>
      <vt:lpstr>Copperplate</vt:lpstr>
      <vt:lpstr>Copperplate Gothic Bold</vt:lpstr>
      <vt:lpstr>Corsiva Hebrew</vt:lpstr>
      <vt:lpstr>Franklin Gothic Medium</vt:lpstr>
      <vt:lpstr>Garamond</vt:lpstr>
      <vt:lpstr>Gurmukhi MN</vt:lpstr>
      <vt:lpstr>Helvetica</vt:lpstr>
      <vt:lpstr>Phosphate Solid</vt:lpstr>
      <vt:lpstr>Tahoma</vt:lpstr>
      <vt:lpstr>Times New Roman</vt:lpstr>
      <vt:lpstr>Tw Cen MT</vt:lpstr>
      <vt:lpstr>Tw Cen MT Condensed</vt:lpstr>
      <vt:lpstr>Wingdings</vt:lpstr>
      <vt:lpstr>Wingdings 3</vt:lpstr>
      <vt:lpstr>Tema di Office</vt:lpstr>
      <vt:lpstr>Tema di Office</vt:lpstr>
      <vt:lpstr>Integrale</vt:lpstr>
      <vt:lpstr>1_Tema di Office</vt:lpstr>
      <vt:lpstr>REGIONE ADDOMINO - PELVICA</vt:lpstr>
      <vt:lpstr>REGIONE ADDOMINO-PELVICA</vt:lpstr>
      <vt:lpstr>ESSENZIALI ASPETTI GENERALI DEL SISTEMA OSTEO-ARTRO-MUSCOLARE (LOCOMOTORE)</vt:lpstr>
      <vt:lpstr>SISTEMA LOCOMOTORE</vt:lpstr>
      <vt:lpstr>SCHELETRO ASSILE  e  SCHELETRO APPENDICOLARE</vt:lpstr>
      <vt:lpstr>SCHELETRO ASSILE</vt:lpstr>
      <vt:lpstr>SISTEMA SCHELETRICO OSSA TIPI  MORFOLOGICI</vt:lpstr>
      <vt:lpstr>Presentazione standard di PowerPoint</vt:lpstr>
      <vt:lpstr>TIPI DI OSSA </vt:lpstr>
      <vt:lpstr>Presentazione standard di PowerPoint</vt:lpstr>
      <vt:lpstr>Presentazione standard di PowerPoint</vt:lpstr>
      <vt:lpstr>VERTEBRA-TIPO:  CARATTERISTICHE MORFOLOGICHE GENERALI</vt:lpstr>
      <vt:lpstr>Presentazione standard di PowerPoint</vt:lpstr>
      <vt:lpstr>RAPPORTI FRA SEGMENTI SCHELETRICI ARTICOLAZIONI </vt:lpstr>
      <vt:lpstr>SISTEMA MUSCOLARE SCHELETRICO</vt:lpstr>
      <vt:lpstr>Presentazione standard di PowerPoint</vt:lpstr>
      <vt:lpstr>MIOLOGIA</vt:lpstr>
      <vt:lpstr>Presentazione standard di PowerPoint</vt:lpstr>
      <vt:lpstr>Presentazione standard di PowerPoint</vt:lpstr>
      <vt:lpstr>Presentazione standard di PowerPoint</vt:lpstr>
      <vt:lpstr>ORIGINI ed INSERZIONI MUSCOLARI</vt:lpstr>
      <vt:lpstr>DISPOSITIVI CONNETTIVALI ANNESSI AI MUSCOLI STRIATI SCHELETRICI</vt:lpstr>
      <vt:lpstr>COLONNA  VERTEBRALE Note Essenziali</vt:lpstr>
      <vt:lpstr>SCHELETRO ASSILE:  COLONNA VERTEBRALE</vt:lpstr>
      <vt:lpstr>COLONNA  VERTEBRALE</vt:lpstr>
      <vt:lpstr>SCHELETRO ASSILE:  COLONNA VERTEBRALE</vt:lpstr>
      <vt:lpstr>Presentazione standard di PowerPoint</vt:lpstr>
      <vt:lpstr>Presentazione standard di PowerPoint</vt:lpstr>
      <vt:lpstr>Presentazione standard di PowerPoint</vt:lpstr>
      <vt:lpstr>OSSO SACRO</vt:lpstr>
      <vt:lpstr>GABBIA TORACICA Note Essenziali</vt:lpstr>
      <vt:lpstr>GABBIA TORACICA</vt:lpstr>
      <vt:lpstr>GABBIA  TORACICA</vt:lpstr>
      <vt:lpstr>MUSCOLI della GABBIA TORACICA</vt:lpstr>
      <vt:lpstr>Presentazione standard di PowerPoint</vt:lpstr>
      <vt:lpstr>Presentazione standard di PowerPoint</vt:lpstr>
      <vt:lpstr>SCHELETRO DEL BACINO (CINGOLO PELVICO)</vt:lpstr>
      <vt:lpstr>BACINO</vt:lpstr>
      <vt:lpstr>SCHELETRO DEL CINGOLO PELVICO (BACINO)</vt:lpstr>
      <vt:lpstr>OSSO DELL’ANCA</vt:lpstr>
      <vt:lpstr>Presentazione standard di PowerPoint</vt:lpstr>
      <vt:lpstr>Presentazione standard di PowerPoint</vt:lpstr>
      <vt:lpstr>Presentazione standard di PowerPoint</vt:lpstr>
      <vt:lpstr>ARTICOLAZIONI DEL CINGOLO PELVICO (BACINO)</vt:lpstr>
      <vt:lpstr>Presentazione standard di PowerPoint</vt:lpstr>
      <vt:lpstr>Presentazione standard di PowerPoint</vt:lpstr>
      <vt:lpstr>Presentazione standard di PowerPoint</vt:lpstr>
      <vt:lpstr>Presentazione standard di PowerPoint</vt:lpstr>
      <vt:lpstr>MISURE della PICCOLA PELVI FEMMINILE</vt:lpstr>
      <vt:lpstr>Presentazione standard di PowerPoint</vt:lpstr>
      <vt:lpstr>Presentazione standard di PowerPoint</vt:lpstr>
      <vt:lpstr>Presentazione standard di PowerPoint</vt:lpstr>
      <vt:lpstr>GRANDE (FALSA) PELVI PICCOLA (VERA) PELVI</vt:lpstr>
      <vt:lpstr>Presentazione standard di PowerPoint</vt:lpstr>
      <vt:lpstr>MUSCOLI REGIONE ADDOMINALE</vt:lpstr>
      <vt:lpstr>MUSCOLI DELLA PARETE POSTERIORE ADDOMINALE</vt:lpstr>
      <vt:lpstr>PARETE  POSTERIORE  DELL’ ADDOME</vt:lpstr>
      <vt:lpstr>MUSCOLI ADDOMINALI  PARETE ANTERO-LATERALE</vt:lpstr>
      <vt:lpstr>Presentazione standard di PowerPoint</vt:lpstr>
      <vt:lpstr>Presentazione standard di PowerPoint</vt:lpstr>
      <vt:lpstr>PARETE ADDOMINALE  ANTERO-LATERALE</vt:lpstr>
      <vt:lpstr>MM. RETTO ADDOMINALE  ed OBLIQUO ESTERNO</vt:lpstr>
      <vt:lpstr>M. OBLIQUO INTERNO</vt:lpstr>
      <vt:lpstr>M. TRASVERSO DELL’ ADDOME</vt:lpstr>
      <vt:lpstr>Presentazione standard di PowerPoint</vt:lpstr>
      <vt:lpstr>STRUTTURE FIBROSE DELLA PARETE ADDOMINALE  ANTERO-LATERALE</vt:lpstr>
      <vt:lpstr>APONEUROSI DEI MUSCOLI ANTERO-LATERALI DELL’ ADDOME</vt:lpstr>
      <vt:lpstr>GUAINE DELLA PARETE ADDOMINALE ANTERO-LATERALE</vt:lpstr>
      <vt:lpstr>Presentazione standard di PowerPoint</vt:lpstr>
      <vt:lpstr>PARETE ADDOMINALE ANTERIORE: VEDUTA “ INTERNA “</vt:lpstr>
      <vt:lpstr>CANALE e TRAGITTO INGUINALE</vt:lpstr>
      <vt:lpstr>Presentazione standard di PowerPoint</vt:lpstr>
      <vt:lpstr>Presentazione standard di PowerPoint</vt:lpstr>
      <vt:lpstr>MUSCOLI DELLA REGIONE PELVICA</vt:lpstr>
      <vt:lpstr>MUSCOLI DELLA REGIONE GLUTEA</vt:lpstr>
      <vt:lpstr>M. GRANDE GLUTEO</vt:lpstr>
      <vt:lpstr>M. MEDIO GLUTEO</vt:lpstr>
      <vt:lpstr>MUSCOLI DELLA REGIONE GLUTEA PIANO PROFONDO [2]</vt:lpstr>
      <vt:lpstr>MM. PROFONDI della REGIONE GLUTEA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SIEROSA PERITONEALE - Cenni di ORGANIZZAZIONE -</vt:lpstr>
      <vt:lpstr>Presentazione standard di PowerPoint</vt:lpstr>
      <vt:lpstr>PERITONEO CONCETTI GENERALI </vt:lpstr>
      <vt:lpstr>PERITONEO CONCETTI GENERALI </vt:lpstr>
      <vt:lpstr>Presentazione standard di PowerPoint</vt:lpstr>
      <vt:lpstr>PERITONEO: CONCETTI GENERALI </vt:lpstr>
      <vt:lpstr>SPECIFICHE STRUTTURE PERITONEALI</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305</cp:revision>
  <cp:lastPrinted>1601-01-01T00:00:00Z</cp:lastPrinted>
  <dcterms:created xsi:type="dcterms:W3CDTF">2000-11-22T09:35:33Z</dcterms:created>
  <dcterms:modified xsi:type="dcterms:W3CDTF">2023-11-22T17:15:21Z</dcterms:modified>
</cp:coreProperties>
</file>