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>
  <p:sldMasterIdLst>
    <p:sldMasterId id="2147483648" r:id="rId1"/>
  </p:sldMasterIdLst>
  <p:notesMasterIdLst>
    <p:notesMasterId r:id="rId72"/>
  </p:notesMasterIdLst>
  <p:sldIdLst>
    <p:sldId id="714" r:id="rId2"/>
    <p:sldId id="344" r:id="rId3"/>
    <p:sldId id="282" r:id="rId4"/>
    <p:sldId id="283" r:id="rId5"/>
    <p:sldId id="284" r:id="rId6"/>
    <p:sldId id="295" r:id="rId7"/>
    <p:sldId id="347" r:id="rId8"/>
    <p:sldId id="288" r:id="rId9"/>
    <p:sldId id="348" r:id="rId10"/>
    <p:sldId id="355" r:id="rId11"/>
    <p:sldId id="306" r:id="rId12"/>
    <p:sldId id="361" r:id="rId13"/>
    <p:sldId id="340" r:id="rId14"/>
    <p:sldId id="372" r:id="rId15"/>
    <p:sldId id="298" r:id="rId16"/>
    <p:sldId id="356" r:id="rId17"/>
    <p:sldId id="362" r:id="rId18"/>
    <p:sldId id="285" r:id="rId19"/>
    <p:sldId id="286" r:id="rId20"/>
    <p:sldId id="354" r:id="rId21"/>
    <p:sldId id="496" r:id="rId22"/>
    <p:sldId id="659" r:id="rId23"/>
    <p:sldId id="349" r:id="rId24"/>
    <p:sldId id="287" r:id="rId25"/>
    <p:sldId id="305" r:id="rId26"/>
    <p:sldId id="359" r:id="rId27"/>
    <p:sldId id="292" r:id="rId28"/>
    <p:sldId id="369" r:id="rId29"/>
    <p:sldId id="289" r:id="rId30"/>
    <p:sldId id="291" r:id="rId31"/>
    <p:sldId id="290" r:id="rId32"/>
    <p:sldId id="658" r:id="rId33"/>
    <p:sldId id="293" r:id="rId34"/>
    <p:sldId id="304" r:id="rId35"/>
    <p:sldId id="350" r:id="rId36"/>
    <p:sldId id="310" r:id="rId37"/>
    <p:sldId id="311" r:id="rId38"/>
    <p:sldId id="303" r:id="rId39"/>
    <p:sldId id="314" r:id="rId40"/>
    <p:sldId id="312" r:id="rId41"/>
    <p:sldId id="318" r:id="rId42"/>
    <p:sldId id="358" r:id="rId43"/>
    <p:sldId id="315" r:id="rId44"/>
    <p:sldId id="317" r:id="rId45"/>
    <p:sldId id="723" r:id="rId46"/>
    <p:sldId id="351" r:id="rId47"/>
    <p:sldId id="319" r:id="rId48"/>
    <p:sldId id="278" r:id="rId49"/>
    <p:sldId id="497" r:id="rId50"/>
    <p:sldId id="324" r:id="rId51"/>
    <p:sldId id="718" r:id="rId52"/>
    <p:sldId id="719" r:id="rId53"/>
    <p:sldId id="339" r:id="rId54"/>
    <p:sldId id="321" r:id="rId55"/>
    <p:sldId id="323" r:id="rId56"/>
    <p:sldId id="724" r:id="rId57"/>
    <p:sldId id="345" r:id="rId58"/>
    <p:sldId id="373" r:id="rId59"/>
    <p:sldId id="325" r:id="rId60"/>
    <p:sldId id="326" r:id="rId61"/>
    <p:sldId id="722" r:id="rId62"/>
    <p:sldId id="342" r:id="rId63"/>
    <p:sldId id="357" r:id="rId64"/>
    <p:sldId id="367" r:id="rId65"/>
    <p:sldId id="322" r:id="rId66"/>
    <p:sldId id="715" r:id="rId67"/>
    <p:sldId id="352" r:id="rId68"/>
    <p:sldId id="353" r:id="rId69"/>
    <p:sldId id="341" r:id="rId70"/>
    <p:sldId id="717" r:id="rId7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871B"/>
    <a:srgbClr val="FEFF1B"/>
    <a:srgbClr val="FFFF51"/>
    <a:srgbClr val="CCD4C9"/>
    <a:srgbClr val="EB7D00"/>
    <a:srgbClr val="CBECF3"/>
    <a:srgbClr val="CE0018"/>
    <a:srgbClr val="85FFE0"/>
    <a:srgbClr val="00CC99"/>
    <a:srgbClr val="73D6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8" autoAdjust="0"/>
    <p:restoredTop sz="99640" autoAdjust="0"/>
  </p:normalViewPr>
  <p:slideViewPr>
    <p:cSldViewPr snapToGrid="0" showGuides="1">
      <p:cViewPr varScale="1">
        <p:scale>
          <a:sx n="106" d="100"/>
          <a:sy n="106" d="100"/>
        </p:scale>
        <p:origin x="1632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-60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29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</p:spPr>
      </p:sp>
      <p:sp>
        <p:nvSpPr>
          <p:cNvPr id="440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440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40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pPr>
              <a:defRPr/>
            </a:pPr>
            <a:fld id="{7FE3D175-3A4F-4979-AB1F-32D23EA2579A}" type="slidenum">
              <a:rPr lang="it-IT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FF1A23-220F-4BA4-9503-FC77CCEDED5C}" type="slidenum">
              <a:rPr lang="it-IT" smtClean="0"/>
              <a:t>6</a:t>
            </a:fld>
            <a:endParaRPr lang="it-IT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4988"/>
            <a:ext cx="5486400" cy="4113212"/>
          </a:xfrm>
          <a:noFill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AB2F05-DADD-4577-AC69-ACAF55D8557E}" type="slidenum">
              <a:rPr lang="it-IT" smtClean="0"/>
              <a:t>38</a:t>
            </a:fld>
            <a:endParaRPr lang="it-IT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4988"/>
            <a:ext cx="5486400" cy="4113212"/>
          </a:xfrm>
          <a:noFill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F4F79C-7A59-44F2-9370-D82964C0F16C}" type="slidenum">
              <a:rPr lang="it-IT" smtClean="0"/>
              <a:t>46</a:t>
            </a:fld>
            <a:endParaRPr lang="it-IT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204503-ECA1-431A-BD00-1B95A5921C73}" type="slidenum">
              <a:rPr lang="it-IT" smtClean="0"/>
              <a:t>67</a:t>
            </a:fld>
            <a:endParaRPr lang="it-IT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C5881A-6769-4C16-9AF1-7B5159CBF1B8}" type="slidenum">
              <a:rPr lang="it-IT" smtClean="0"/>
              <a:t>68</a:t>
            </a:fld>
            <a:endParaRPr lang="it-IT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A91057-DDFA-4D97-AE7C-6759B90D470B}" type="slidenum">
              <a:rPr lang="it-IT" smtClean="0"/>
              <a:t>7</a:t>
            </a:fld>
            <a:endParaRPr lang="it-IT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590304-3B95-498D-BF2B-A14E161EC2A0}" type="slidenum">
              <a:rPr lang="it-IT" smtClean="0"/>
              <a:t>9</a:t>
            </a:fld>
            <a:endParaRPr lang="it-IT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8B1722-F73A-4597-A569-0F14BEE84D83}" type="slidenum">
              <a:rPr lang="it-IT" smtClean="0"/>
              <a:t>11</a:t>
            </a:fld>
            <a:endParaRPr lang="it-IT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76F434-65A4-48FC-963C-25789711F334}" type="slidenum">
              <a:rPr lang="it-IT" smtClean="0"/>
              <a:t>15</a:t>
            </a:fld>
            <a:endParaRPr lang="it-IT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4988"/>
            <a:ext cx="5486400" cy="4113212"/>
          </a:xfrm>
          <a:noFill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1C4239-1089-442E-AF04-7667185B1309}" type="slidenum">
              <a:rPr lang="it-IT" smtClean="0"/>
              <a:t>23</a:t>
            </a:fld>
            <a:endParaRPr lang="it-IT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CE0595-3F71-4F22-AC40-D090241E6E87}" type="slidenum">
              <a:rPr lang="it-IT" smtClean="0"/>
              <a:t>25</a:t>
            </a:fld>
            <a:endParaRPr lang="it-IT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474533-8C52-4544-B91D-4495EC4A609E}" type="slidenum">
              <a:rPr lang="it-IT" smtClean="0"/>
              <a:t>33</a:t>
            </a:fld>
            <a:endParaRPr lang="it-IT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4988"/>
            <a:ext cx="5486400" cy="4113212"/>
          </a:xfrm>
          <a:noFill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4F59FC-8112-45A5-8CF2-E75605784510}" type="slidenum">
              <a:rPr lang="it-IT" smtClean="0"/>
              <a:t>35</a:t>
            </a:fld>
            <a:endParaRPr lang="it-IT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F300D6-83A6-4B78-8524-AE18A28D8AAC}" type="slidenum">
              <a:rPr lang="en-US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9A98A6-7EA2-442E-A0CF-96847DC13036}" type="slidenum">
              <a:rPr lang="en-US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 hasCustomPrompt="1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 hasCustomPrompt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84883-DF48-4D81-A995-9403F787E559}" type="slidenum">
              <a:rPr lang="en-US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 hasCustomPrompt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 hasCustomPrompt="1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 hasCustomPrompt="1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315382-2496-4DC6-927C-42B10736729A}" type="slidenum">
              <a:rPr lang="en-US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olo, contenu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 hasCustomPrompt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 hasCustomPrompt="1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 hasCustomPrompt="1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D69A03-7E7C-499B-AFB7-99D74E9C857A}" type="slidenum">
              <a:rPr lang="en-US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 hasCustomPrompt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AB4A3-B41D-46B5-A7A6-132CAD5D64EE}" type="slidenum">
              <a:rPr lang="en-US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olo e contenuto sopra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 hasCustomPrompt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9EBB5-9B7D-43EC-A92C-F0C269FA76B1}" type="slidenum">
              <a:rPr lang="en-US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hasCustomPrompt="1"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0BA12-C809-4AFA-8BE8-D2BEF860DB38}" type="slidenum">
              <a:rPr lang="en-US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C78A5-17CE-4DE6-94FD-3FDC53644DFF}" type="slidenum">
              <a:rPr lang="en-US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318D8-BB21-4304-9FAF-9A1A0CE41CB2}" type="slidenum">
              <a:rPr lang="en-US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 hasCustomPrompt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ADF4FF-2472-4AFD-B10C-2AB6E585EC95}" type="slidenum">
              <a:rPr lang="en-US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0F5734-9D3A-440C-B64C-02177E10101B}" type="slidenum">
              <a:rPr lang="en-US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8BD51-9390-4C56-AA10-048867E7CD4E}" type="slidenum">
              <a:rPr lang="en-US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0F8B0-0475-437B-9509-2D409F33B70A}" type="slidenum">
              <a:rPr lang="en-US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72B96-C559-4032-BDA1-7D8CF15AF45B}" type="slidenum">
              <a:rPr lang="en-US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3F720-BAEC-4F36-BA80-44D935BAFE75}" type="slidenum">
              <a:rPr lang="en-US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>
              <a:defRPr/>
            </a:pPr>
            <a:fld id="{2BDD8F9E-C442-47A7-8912-25B03D638696}" type="slidenum">
              <a:rPr lang="en-US"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bmcbiol.biomedcentral.com/" TargetMode="Externa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file:///C:\LAVORO_DAN\CORSI_ESAMI_NOVARA\MEDICINA\lezioni-medicina\lezioni-medicina\ANIMAZIONI_MEDICINA\12.3-carrier_proteins.mov" TargetMode="External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file:///C:\LAVORO_DAN\CORSI_ESAMI\MEDICINA\lezioni-medicina\lezioni-medicina\ANIMAZIONI_MEDICINA\11.1-Na_K_pump.mov" TargetMode="External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102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hyperlink" Target="https://www.sciencedirect.com/topics/biochemistry-genetics-and-molecular-biology/phenylalanine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224" y="0"/>
            <a:ext cx="6886166" cy="688616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1267" name="Segnaposto testo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1268" name="Segnaposto contenut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26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376238"/>
            <a:ext cx="7473950" cy="611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phos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 l="17500" r="25000"/>
          <a:stretch>
            <a:fillRect/>
          </a:stretch>
        </p:blipFill>
        <p:spPr>
          <a:xfrm>
            <a:off x="5438486" y="2196176"/>
            <a:ext cx="3448050" cy="4267200"/>
          </a:xfrm>
          <a:noFill/>
          <a:ln>
            <a:solidFill>
              <a:srgbClr val="FF0066"/>
            </a:solidFill>
          </a:ln>
          <a:effectLst>
            <a:prstShdw prst="shdw13" dist="107763" dir="13500000">
              <a:srgbClr val="808080">
                <a:alpha val="50000"/>
              </a:srgbClr>
            </a:prstShdw>
          </a:effectLst>
        </p:spPr>
      </p:pic>
      <p:pic>
        <p:nvPicPr>
          <p:cNvPr id="9220" name="Picture 4" descr="phos2"/>
          <p:cNvPicPr>
            <a:picLocks noGrp="1" noChangeAspect="1" noChangeArrowheads="1" noCrop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178583" y="2196176"/>
            <a:ext cx="5047238" cy="3645066"/>
          </a:xfrm>
          <a:effectLst>
            <a:outerShdw dist="53882" dir="135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4341" name="Oval 5"/>
          <p:cNvSpPr>
            <a:spLocks noChangeArrowheads="1"/>
          </p:cNvSpPr>
          <p:nvPr/>
        </p:nvSpPr>
        <p:spPr bwMode="auto">
          <a:xfrm>
            <a:off x="280358" y="764021"/>
            <a:ext cx="4038600" cy="6858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0066"/>
            </a:solidFill>
            <a:rou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en-US" sz="2000" b="1">
                <a:latin typeface="Arial Narrow" panose="020B0606020202030204" pitchFamily="34" charset="0"/>
              </a:rPr>
              <a:t>Phospholipids …</a:t>
            </a:r>
          </a:p>
        </p:txBody>
      </p:sp>
      <p:sp>
        <p:nvSpPr>
          <p:cNvPr id="14342" name="Oval 6"/>
          <p:cNvSpPr>
            <a:spLocks noChangeArrowheads="1"/>
          </p:cNvSpPr>
          <p:nvPr/>
        </p:nvSpPr>
        <p:spPr bwMode="auto">
          <a:xfrm>
            <a:off x="4760594" y="794299"/>
            <a:ext cx="4038600" cy="6858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0066"/>
            </a:solidFill>
            <a:rou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en-US" sz="2000" b="1">
                <a:latin typeface="Arial Narrow" panose="020B0606020202030204" pitchFamily="34" charset="0"/>
              </a:rPr>
              <a:t>… are amphipathic</a:t>
            </a:r>
          </a:p>
        </p:txBody>
      </p:sp>
      <p:sp>
        <p:nvSpPr>
          <p:cNvPr id="14343" name="WordArt 7"/>
          <p:cNvSpPr>
            <a:spLocks noChangeArrowheads="1" noChangeShapeType="1" noTextEdit="1"/>
          </p:cNvSpPr>
          <p:nvPr/>
        </p:nvSpPr>
        <p:spPr bwMode="auto">
          <a:xfrm>
            <a:off x="7038686" y="2653376"/>
            <a:ext cx="590550" cy="36195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it-IT" sz="2000" kern="10">
                <a:ln w="9525">
                  <a:solidFill>
                    <a:srgbClr val="000000"/>
                  </a:solidFill>
                  <a:round/>
                </a:ln>
                <a:solidFill>
                  <a:srgbClr val="000000"/>
                </a:solidFill>
                <a:latin typeface="Comic Sans MS" panose="030F0702030302020204"/>
              </a:rPr>
              <a:t>polar</a:t>
            </a:r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 rot="16200000">
            <a:off x="6818024" y="4702838"/>
            <a:ext cx="1447800" cy="396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b="1">
                <a:solidFill>
                  <a:srgbClr val="FFFF00"/>
                </a:solidFill>
                <a:latin typeface="Comic Sans MS" panose="030F0702030302020204" pitchFamily="66" charset="0"/>
              </a:rPr>
              <a:t>nonpolar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717884" y="290513"/>
            <a:ext cx="77724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en-US" sz="2800" b="1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I fosfolipidi in acqua possono</a:t>
            </a:r>
            <a:endParaRPr lang="en-US" sz="4400">
              <a:solidFill>
                <a:schemeClr val="accent2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US" sz="2800" b="1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formare spontaneamente tre strutture</a:t>
            </a:r>
          </a:p>
        </p:txBody>
      </p:sp>
      <p:grpSp>
        <p:nvGrpSpPr>
          <p:cNvPr id="47107" name="Group 7"/>
          <p:cNvGrpSpPr/>
          <p:nvPr/>
        </p:nvGrpSpPr>
        <p:grpSpPr bwMode="auto">
          <a:xfrm>
            <a:off x="228600" y="2057400"/>
            <a:ext cx="5283200" cy="4495800"/>
            <a:chOff x="1200" y="1296"/>
            <a:chExt cx="3328" cy="2832"/>
          </a:xfrm>
        </p:grpSpPr>
        <p:pic>
          <p:nvPicPr>
            <p:cNvPr id="47109" name="Picture 3" descr="&#10;F02-20.JPG                                                     00012A4AMCB 4.0 IRCD                   B243B1B0: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00" y="1296"/>
              <a:ext cx="3328" cy="27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110" name="Text Box 4"/>
            <p:cNvSpPr txBox="1">
              <a:spLocks noChangeArrowheads="1"/>
            </p:cNvSpPr>
            <p:nvPr/>
          </p:nvSpPr>
          <p:spPr bwMode="auto">
            <a:xfrm>
              <a:off x="1536" y="2352"/>
              <a:ext cx="912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b="1">
                  <a:latin typeface="Arial" panose="020B0604020202020204" pitchFamily="34" charset="0"/>
                </a:rPr>
                <a:t>Micella</a:t>
              </a:r>
            </a:p>
          </p:txBody>
        </p:sp>
        <p:sp>
          <p:nvSpPr>
            <p:cNvPr id="47111" name="Text Box 5"/>
            <p:cNvSpPr txBox="1">
              <a:spLocks noChangeArrowheads="1"/>
            </p:cNvSpPr>
            <p:nvPr/>
          </p:nvSpPr>
          <p:spPr bwMode="auto">
            <a:xfrm>
              <a:off x="3168" y="2640"/>
              <a:ext cx="1104" cy="18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lnSpc>
                  <a:spcPct val="55000"/>
                </a:lnSpc>
              </a:pPr>
              <a:r>
                <a:rPr lang="it-IT" b="1">
                  <a:latin typeface="Arial" panose="020B0604020202020204" pitchFamily="34" charset="0"/>
                </a:rPr>
                <a:t>Liposoma</a:t>
              </a:r>
            </a:p>
          </p:txBody>
        </p:sp>
        <p:sp>
          <p:nvSpPr>
            <p:cNvPr id="47112" name="Text Box 6"/>
            <p:cNvSpPr txBox="1">
              <a:spLocks noChangeArrowheads="1"/>
            </p:cNvSpPr>
            <p:nvPr/>
          </p:nvSpPr>
          <p:spPr bwMode="auto">
            <a:xfrm>
              <a:off x="2112" y="3840"/>
              <a:ext cx="1488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b="1">
                  <a:latin typeface="Arial" panose="020B0604020202020204" pitchFamily="34" charset="0"/>
                </a:rPr>
                <a:t>Doppio strato</a:t>
              </a:r>
            </a:p>
          </p:txBody>
        </p:sp>
      </p:grpSp>
      <p:pic>
        <p:nvPicPr>
          <p:cNvPr id="4710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2743200"/>
            <a:ext cx="2874963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f1005_ISBN88-08-07891-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" y="1014413"/>
            <a:ext cx="1797050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5" descr="f1006_ISBN88-08-07891-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7650" y="895350"/>
            <a:ext cx="3627438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ext Box 6"/>
          <p:cNvSpPr txBox="1">
            <a:spLocks noChangeArrowheads="1"/>
          </p:cNvSpPr>
          <p:nvPr/>
        </p:nvSpPr>
        <p:spPr bwMode="auto">
          <a:xfrm>
            <a:off x="3517152" y="217487"/>
            <a:ext cx="1447832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liposomi</a:t>
            </a:r>
          </a:p>
        </p:txBody>
      </p:sp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94113" y="4322763"/>
            <a:ext cx="2649537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Picture 9"/>
          <p:cNvPicPr>
            <a:picLocks noChangeAspect="1" noChangeArrowheads="1"/>
          </p:cNvPicPr>
          <p:nvPr/>
        </p:nvPicPr>
        <p:blipFill>
          <a:blip r:embed="rId5" cstate="print"/>
          <a:srcRect l="14178" t="11449" r="67015" b="32672"/>
          <a:stretch>
            <a:fillRect/>
          </a:stretch>
        </p:blipFill>
        <p:spPr bwMode="auto">
          <a:xfrm>
            <a:off x="6891338" y="3435350"/>
            <a:ext cx="1746250" cy="324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Picture 10" descr="imag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7075" y="3930650"/>
            <a:ext cx="2620963" cy="259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12" descr="http://www.doctorschwabca.com/wordpress/wp-content/uploads/2012/07/DrugsInside-Liposome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91313" y="679450"/>
            <a:ext cx="2133600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cielo.br/img/revistas/babt/v59/1516-8913-babt-2016150477-gf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25" y="444439"/>
            <a:ext cx="518160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scielo.br/img/revistas/babt/v59/1516-8913-babt-2016150477-gf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84" y="3366818"/>
            <a:ext cx="659130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bilayer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23850" y="476250"/>
            <a:ext cx="8569325" cy="5832475"/>
          </a:xfr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869496" y="1852723"/>
            <a:ext cx="6146186" cy="3152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0869" y="1109751"/>
            <a:ext cx="4638498" cy="463849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Administrator\Documenti\Didattica\UW_lectures\Conj531\Phosphol Bilay PDB 3D Pictures\plbising.gif"/>
          <p:cNvPicPr>
            <a:picLocks noChangeAspect="1" noChangeArrowheads="1"/>
          </p:cNvPicPr>
          <p:nvPr/>
        </p:nvPicPr>
        <p:blipFill rotWithShape="1">
          <a:blip r:embed="rId2" cstate="print"/>
          <a:srcRect t="9615" b="13166"/>
          <a:stretch>
            <a:fillRect/>
          </a:stretch>
        </p:blipFill>
        <p:spPr bwMode="auto">
          <a:xfrm>
            <a:off x="138819" y="1756461"/>
            <a:ext cx="3962400" cy="3059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919860" y="201462"/>
            <a:ext cx="8458200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3200" b="1" dirty="0">
                <a:latin typeface="Arial" panose="020B0604020202020204" pitchFamily="34" charset="0"/>
                <a:cs typeface="Arial" panose="020B0604020202020204" pitchFamily="34" charset="0"/>
              </a:rPr>
              <a:t>Ricostruzione di un </a:t>
            </a:r>
            <a:r>
              <a:rPr lang="it-IT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bilayer</a:t>
            </a:r>
            <a:r>
              <a:rPr lang="it-IT" sz="3200" b="1" dirty="0">
                <a:latin typeface="Arial" panose="020B0604020202020204" pitchFamily="34" charset="0"/>
                <a:cs typeface="Arial" panose="020B0604020202020204" pitchFamily="34" charset="0"/>
              </a:rPr>
              <a:t> lipidico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68" y="4936187"/>
            <a:ext cx="2857500" cy="185737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1107927-8ADF-69E7-D99A-43D18E076D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33" t="13083" r="19307" b="13081"/>
          <a:stretch/>
        </p:blipFill>
        <p:spPr>
          <a:xfrm>
            <a:off x="4390931" y="1756461"/>
            <a:ext cx="4409876" cy="3059723"/>
          </a:xfrm>
          <a:prstGeom prst="rect">
            <a:avLst/>
          </a:prstGeom>
        </p:spPr>
      </p:pic>
      <p:sp>
        <p:nvSpPr>
          <p:cNvPr id="6" name="Text Box 4">
            <a:extLst>
              <a:ext uri="{FF2B5EF4-FFF2-40B4-BE49-F238E27FC236}">
                <a16:creationId xmlns:a16="http://schemas.microsoft.com/office/drawing/2014/main" id="{6276EDB3-D696-A3DD-5203-4645CC4EFA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3051" y="1132518"/>
            <a:ext cx="12192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b="1" dirty="0">
                <a:latin typeface="Arial" panose="020B0604020202020204" pitchFamily="34" charset="0"/>
              </a:rPr>
              <a:t>+ H</a:t>
            </a:r>
            <a:r>
              <a:rPr lang="it-IT" b="1" baseline="-25000" dirty="0">
                <a:latin typeface="Arial" panose="020B0604020202020204" pitchFamily="34" charset="0"/>
              </a:rPr>
              <a:t>2</a:t>
            </a:r>
            <a:r>
              <a:rPr lang="it-IT" b="1" dirty="0">
                <a:latin typeface="Arial" panose="020B0604020202020204" pitchFamily="34" charset="0"/>
              </a:rPr>
              <a:t>O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003300" y="-93345"/>
            <a:ext cx="7772400" cy="1143000"/>
          </a:xfrm>
        </p:spPr>
        <p:txBody>
          <a:bodyPr/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The Lipid Bilayer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599224F-421F-8137-2115-652980384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3000" y="1465674"/>
            <a:ext cx="5791607" cy="263780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F1BF137-1F20-7E98-2909-13B8443FB6F3}"/>
              </a:ext>
            </a:extLst>
          </p:cNvPr>
          <p:cNvSpPr txBox="1"/>
          <p:nvPr/>
        </p:nvSpPr>
        <p:spPr>
          <a:xfrm>
            <a:off x="114803" y="1810976"/>
            <a:ext cx="3246673" cy="20867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Fluidity depends on composition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(phospholipid and cholesterol) and temperature</a:t>
            </a:r>
          </a:p>
          <a:p>
            <a:pPr>
              <a:lnSpc>
                <a:spcPct val="80000"/>
              </a:lnSpc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Phase transition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= the temperature at which there is a change of state from liquid to solid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4803" y="667976"/>
            <a:ext cx="3390718" cy="5800725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2000" b="1" u="sng" dirty="0">
                <a:solidFill>
                  <a:srgbClr val="FF01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Fluidity of Lipid Bilayer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2000" b="1" u="sng" dirty="0">
              <a:solidFill>
                <a:srgbClr val="FF01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1C3776B-838E-C84E-9BD2-9B92CFB2B8BE}"/>
              </a:ext>
            </a:extLst>
          </p:cNvPr>
          <p:cNvSpPr txBox="1"/>
          <p:nvPr/>
        </p:nvSpPr>
        <p:spPr>
          <a:xfrm>
            <a:off x="565841" y="4901179"/>
            <a:ext cx="784482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Rapid 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lateral diffusion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of phospholipids </a:t>
            </a:r>
          </a:p>
          <a:p>
            <a:pPr>
              <a:lnSpc>
                <a:spcPct val="8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Change places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times/sec</a:t>
            </a:r>
          </a:p>
          <a:p>
            <a:pPr>
              <a:lnSpc>
                <a:spcPct val="80000"/>
              </a:lnSpc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Rarely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flip-flop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27372" y="0"/>
            <a:ext cx="7772400" cy="1143000"/>
          </a:xfrm>
        </p:spPr>
        <p:txBody>
          <a:bodyPr/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 Lipid Bilayer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31811" y="1027411"/>
            <a:ext cx="7631113" cy="520699"/>
          </a:xfrm>
        </p:spPr>
        <p:txBody>
          <a:bodyPr/>
          <a:lstStyle/>
          <a:p>
            <a:pPr>
              <a:buFontTx/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Fluidity and length and saturation of FA hydrocarbon chains</a:t>
            </a:r>
          </a:p>
        </p:txBody>
      </p:sp>
      <p:pic>
        <p:nvPicPr>
          <p:cNvPr id="21508" name="Picture 8" descr="f1009_ISBN88-08-07891-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4023" y="3836432"/>
            <a:ext cx="3874009" cy="2831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Line 9"/>
          <p:cNvSpPr>
            <a:spLocks noChangeShapeType="1"/>
          </p:cNvSpPr>
          <p:nvPr/>
        </p:nvSpPr>
        <p:spPr bwMode="auto">
          <a:xfrm flipV="1">
            <a:off x="6781227" y="1911998"/>
            <a:ext cx="0" cy="46166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tailEnd type="triangle" w="med" len="med"/>
          </a:ln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510" name="Line 10"/>
          <p:cNvSpPr>
            <a:spLocks noChangeShapeType="1"/>
          </p:cNvSpPr>
          <p:nvPr/>
        </p:nvSpPr>
        <p:spPr bwMode="auto">
          <a:xfrm flipV="1">
            <a:off x="3794664" y="2696378"/>
            <a:ext cx="0" cy="47575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tailEnd type="triangle" w="med" len="med"/>
          </a:ln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560125" y="2683576"/>
            <a:ext cx="672338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Double bonds</a:t>
            </a:r>
            <a:r>
              <a:rPr lang="it-IT" altLang="en-US" dirty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fluidity</a:t>
            </a:r>
          </a:p>
        </p:txBody>
      </p:sp>
      <p:sp>
        <p:nvSpPr>
          <p:cNvPr id="3" name="Rettangolo 2"/>
          <p:cNvSpPr/>
          <p:nvPr/>
        </p:nvSpPr>
        <p:spPr>
          <a:xfrm>
            <a:off x="487697" y="1913288"/>
            <a:ext cx="765175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Short hydrocarbon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chain lengths       </a:t>
            </a:r>
            <a:r>
              <a:rPr lang="it-IT" altLang="en-US" dirty="0"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fluidity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f0131_ISBN88-08-07891-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63" y="549275"/>
            <a:ext cx="8820150" cy="562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ounded Rectangle 1"/>
          <p:cNvSpPr/>
          <p:nvPr/>
        </p:nvSpPr>
        <p:spPr>
          <a:xfrm>
            <a:off x="4159885" y="5616575"/>
            <a:ext cx="1826260" cy="629920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275" y="215265"/>
            <a:ext cx="3667760" cy="3878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09365" y="4255770"/>
            <a:ext cx="1525905" cy="2374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53860" y="4093845"/>
            <a:ext cx="1938655" cy="2635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3075" y="4377055"/>
            <a:ext cx="2602230" cy="2388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8" name="AutoShape 7" descr="data:image/jpeg;base64,/9j/4AAQSkZJRgABAQAAAQABAAD/2wCEAAkGBhQQERUUEBQVFBUVFhQWFRUWFBgVGhgUFhUVFxUWGBcYHCYfFxojGRUVHy8gIygpLCwsGiAxNTAqNSgrLSkBCQoKDgwOGg8PGjQkHyQpLCwtKSwsLSwsLC8uLCwwLi8vLC8sLSwvLS8sNDQsMiwvLyksLCksNDQsLCwsLCwpLP/AABEIAMwA9wMBIgACEQEDEQH/xAAbAAABBQEBAAAAAAAAAAAAAAAAAQMEBQYCB//EAEAQAAIBAgQDBQQHBwMEAwAAAAECEQADBBIhMQVBUQYTImFxMoGRsQcUM0JSocEVI2JygtHworLhJFNzkhZDwv/EABoBAAIDAQEAAAAAAAAAAAAAAAAEAQIDBQb/xAAyEQACAgEDAgMGBgIDAQAAAAAAAQIRAwQSITFBUWFxBROBkaHRFCKxwfDxMuFCUmIk/9oADAMBAAIRAxEAPwD3GiiigAoomo9zFfh18+X/ADQA+Wjemjih51GZid9aSgCUMUPP4V0L69ahxRFAE4XB1Hxrqq+KKALCioIc9T8aU4kjc/GKAJtFQTjyBIhvQ0n7U6j8x5cifOpoCfRUMcSXmG+E/KnBj06x66VAEiimlxKnZhXYcdaAOqKJooAKKKKACiiigAooooAKKKKACiiigAooooAKbuXwvmelOGo/eeQoAae4W3+FcxT8jpSQvnUgM0U93Y60dz5igBmKIp3uDSG0elADF25lEwTt7Kljr5DWqn9tXO+uq1o27NsKVvMHIuExKqAAQROwDbGrsrUfHYhraFkRrjclXQ+vpRuUVbJUXJpIqv8A5JlI72y1vMPBJGe434bdj7UjzKg+VP2ePo2UZbguH2rIUO9vzu92WW2P5iKicU7x0WQT+MKblhMvMPckMw8gNelRkwdq5eAt2u7NpSEVWXuoMnMEyPaVv4jDfKj3uJ8Pg09xkq0aHFXrdtc91kRfxOQo9JPOmcXibNq0btxgtpVkt4gAJ6L59BVPwd8KrloZ7gJHfXB3jM3Pu8o8PL2FUbVY3Dh3u52Vu9VInK5ZU31AkL86hTx+JEsORcOJ3avLeQOqXCrQykqJ20ZVcyDG2k60+uCUQVlY5a+6QCB7v+arcXhRiBP1n9wdBbUm2CRvnuKwduWkqKYfhGI7xXs4kZApUgMxVRGmW0WYO38TuQPw1otr6Mzaa6otn4dI95J03J65s3PWOutN/UCJjpAg5Y8RMwMs77VTYrgmIQi4C14qwLK7W71y4J1Ve8RbVgR+GTp1qbjMXiLan6th1mQTnGW2F+9OVu8ZoGmVDNW2+DK2WVxGA8JYGRPimBEHry1EDffnTZxN5Z1Y+4dP5QOmk/e8qrn7WquVrltrdtvCpdXFx36JZCEgfzlT5U4O1toZgwIdde6VkuOF/FcyMUsj+dx61GyXgFosbHFH0DbyRJCgbkT7ZMaA+8e6amLbnl92tQsPxFLihkzMCJBClh7mHhb1UkedJguJ2rrOltgXtkC4kFWQnbMpAInrzqjT8CSyGL8qjYrjqW/aB90V0wrN8WwzF4GpPIVz9bnnhx3BcjelxRyTqTLxO1Nk75h6r/aakJx+wf8A7APUEfMVksbaW2MsSxAJZiRz2CxptvUnh/CxE3VbyABiDzkamkYazUuezh+PXgcnpcCju5+5rE4hbba4h/qH96fDTtWUs4Gy05J/zycVxisDbtDMzBf6QCfTJBNPR1GSraT9HwLPTwbpN/Lk19Feb4bHYhmIw7XSBGuZtiYBILQKlYDiWOuXCiXJCmGchSg85jX3f81WGuUqW18m0vZ0o29648eDfUVHwLkoMxzEaFoiSOcDaiugjmMkVEqXUSpQCUtJRUgFFFFACzShz1rmigDvvTS975Cm6bxGJW2he4wVVEsxMADzqAJGcdKQ5TuKjriZ2BI9w/KnFcH+1UjkhLoyXFoLeFtrOUBZ3hQJ+App+E22GUklfwm45HwzU8aIq21EqclzZAvdnFYBQzBfwqVUEfhOVQYpleAXEXLbvFROkIBlHMAKQJ8yCataXMap7qJotRkSq/oiEnDCihbbMo5sfGxPq1RMTgsQCO7uk9c0Vc94etL3xqk8Cl3a9G/6KObfUjYbPlHeEZueWYqLxbglnFWzbvLmUkNoSpzLMGRvEnerPvfIUZh0rdXHoZkI4UkQblz1lQfiqgj3RXOB4ZbsAi0gXMczHUszfiZiSzHzJNT4XzoyDrRbJGWWQRt59KiYpSoGVCR/DBIbkYOh+NWPdeYpGw5rOcNyLxltZmcVwYOcxd1OkhkLGfVf8FSOHcPFomfGTp7Lgj38vhV53JpBbjrSsdHCM966/H70My1c5R2vp/PIrLubLoPFrDMIA84Op/Ws/jLlu20lWvt1bwr/AHPyrZRUe+qtoVB9R/k1XNpXPlPnzX8+tlsGqUHyvk6/n0Mzw/BXsT4rn7mzyRBlL/rHmfcOdaAKFUKghRsBXbN1qubic3FRIIkhjPTMCAOoYDfTeK1x4oYvXx/nYrlyzzvhUl27f7ZoOG+x7z86Sl4b7HvPzopoTJVRKl1ENSgEoooqQCiigUAFFFFABWU7aYn97hbTaWy1y6/Qm0oKA+QJJ9wrV1R9rOEG/bVlEtbJIA3KsAGA6nQGOcRzpfVY3kwyhF02misrStdmn8mMcC7QWrzFFzBhqAwiQOY1/KrPGYvKVYcjr5qdxXn/AAvEW8PczuWJAOWAI10mZ3ipWJ46+MuphsKGBcjO/NbYPjbT2dOf615L/wCmElptPGladvtTs2hqYbd+V8+C6sufpFYratFSR+8Oxj7jdKzn1vE4NbF7vSy3UzhZPlKsDvvvWi+kj7G1/wCQ/wCxqp8B2UxOLSybjotnKMpzEsLZ5KoWAY6mB513NTjlPM1BW6XN1XJ3tHOENNF5GlHc7TV3x0OrvaXFviWTDsWzNKIcu2QPEmBoJq9wPHr9mzcuY9MhDKttfCCxIM+yT5Vlb+HuftF0wpCv3jKkmAAtvrBjwginu064pLVoYwgkvcKwwbQKgGoA55qqpzh7yavhvvx8i0sGPI8WOordGL6fm+fn0J6/SO8ybIyAwSM2nkW2B9TWws8UVsOL5BVDb7yDuFifjVVh8dZwvD7BuCbbJbUgCZZ1liR5nNNQu0vGLZ4cvcDKlwi2gjLCISGAHIQkU3CTxJuU7e26EMmOOaajjx7Vu23/ADv3LThXa2xiXFtMwYgkBhGwk61YY3idqzHeuqTtJrzThKnC4vDMx9ru2PkLsqw9wbapfa0D9oEYjN3fgPhME24AOU+s7dayjq8ixOTq00vKn34N5+z8TzqMG9ri35tp9Eeh4XGpdE23Vh5GaekbSJ6TWLsWbWBsXsRhbhdbgREB1KNJ3O5359OdU2C4JiMTYuYkXSCpaFMy2UAsc0+HeBodjW34nJxGMVKTV8PihZaLG1KbntinXK5vwryPTaWazHYbjzYi2yXDLW8pBO5RpifMEfnWnNNYcqywU13Es+GWDI8cuqFDnrS96etcUVqYDWMuHSor3Ao156D1/wAFScQsxVVxnAPeVRbbKQwMnpBB23iZiscrkotxVsvGu5UcQ4ozXGUjNbUwFE+Igpoy7vuNBoA2tJYtpYuqbzL3mrQAwORu9bxRo7ZzlAnz51aYvE2sNGmZyGKL97KSM8NEKNAfPLpMVW8Qwz4i4Wt6EEIM6xkILh2aDrsCF8t9dKww87pjU9R+XZBUu5r+B3+8sI+2YZhBnQ6jXnoRRS8GtZLKr002jby5elLWwmTaiGpdQzUoAoooqQCkFLSDn/nIVAFB2s7WjBC2ltDexF45bNkGJMxmY8lB+PlBIoOI9o+LYFO/xWHw12zp3i2WYNbB6kk6ecMKY4K/1ntFinfX6taZLY6R3dvT/wB7h/qr0O7ZV1KOAVYFWB2KsIIPuJpt7cVJxvi38TBXO3dEPgfGreMsJesGUfkdCrDRlYciD/kVPryX6PuLNgLPE1jOMK2cKWyyVZ7bawYkIvLlVxZ+l1PqwuNYZrpzsbNps2S0jZe8uOV8EmeXTaaJ6aW5qCtX/smOVbVuNdxHs1hsQZu2lJO5BZCT1JUiT5mn+GcGs4YEWLa253jUn1YyT7zVI/0jYRMLaxNxygvA5LcZrkqxVxlHIEHxaD5Vd8H4vbxdlb1hsyPMGCDIMEEHYgil3hcfzOJK2OVqrGOP8ATGIquzplbMCsbwRrmB01qZw/BizaS0pJCKFBMSQOZjSmrfGrDXO6W9aNzbuxcQtPMZQZnyqZWexKW6uTf3snHZfC7GK4l2OxJxD37Fy2CzFlksrCRETBFdHsvisRYuLinBcMjWTnziQGzA6CAQQPdWzorD8Li3OVdbvr3Gvx2bao2uKp0rVdOTzDFjGCwMNcsXCqsCpCF4g6QyggjWm8fZulMJhmR0YA6FTo1680Ty0WDHnXqdLNY/gY8rc+lfC7oZXtSSr8i6t8cctVZ5d2q7N/Ujby3GdXzQWCiGEEbRv+laDG8bweMXu8T4SFRlucwXRWOUjYgmI51qsTg0uiLqK4HJlDfOq7G9ksLdgtaUEAAFCbeg2HgI0qfwzg5PE0rrhrgr+OjkjFZ7bjf5k+eTzbDo5tX1UlkRVuN0hbigN8C3wNbPsdjkGAuAkAobsieTCR8yK0GA4HZw6FLVsKre1MktpHiZpJ0rMY/6Pra5mTEGzb5hgGCj+YsNPWaxhpcmHbLHTdNNervgYy67DqVLHkuKtNPr0VckT6NbZ726eQtqD6ltPyU16AazvB+DLaW39SvA2w5N46MbpgCCQIECIAiPeTWhpzT4XhxqL6nP1uoWozPJHp2CiiimBMYxt0IpY7KGY+igk/kKx+O4tikdrQZScwY3MoBVXth1tqNtGDjMZMATJ1rW8Rw4uW2QmA6OhPQMpWfzquwnCoh7+V7pC5yFISQCoyqSTsxGpPuoTS6kmbwHCHuvbJdlQqb5YqAWcsO9QIfYXMzamScxPnWmwI/dg/iLsCdyrOzJM6+yV3qV3QzFtZIAkknQSYA5aknz9wrl6iUtxNFpw37Mep+dFHDfsx6n50VBBKqGamVDNSgCiiuSJOv+TQwOq5G5/wA5CiIiKBuf85CoJPMrl8cO7QM905bWMUw50UF8u58rqQegYGvSMdjksW3u3TlS2pZieg/U7AcyRULtB2bsY633eJTMAZVgYZT1VuXpseYrPWPouteFb+JxV+yhBWxcuQgjYEDl6RTjljyJOTppV6mCUot0Ya1ba3wfG4q4MrY6/bVJ/ALjOx9Ce8H9NXtvhK4Ds9daP3uJtoXPM98yhF9AjbdcxrTdu+x74/D2rFhrdpbbhiCCBlCFFVQo0gE039JHZ+/isEtjBoGIuISC6p4ERgoGYgHUr8K3WZT281crfoqoz2ON+hkuz/Z9MPwTEYu6oa5dsXBbLCcltiUQLO2ZmLEjqKY/atzBdnrQtkq+Ju3QGGhFvM2aDykIBPRjWs7fcKujhKYbDW3uEfV7ZW2pYhLYkkgcsyL8aqO2PZl7vBMILSNmw6W3ZMpDZWtxd8O8hjJHQGrwyKdOXef7cFZRcbS7IpOJ4O2vD0trw3F2cSgtsuIFmc1yQXY3F1ykZoHLSIrQcX7f3rfC8KySMXiJtyV1Bttkd8pHtE5YnmxPKrLA/SZYOEsm1N7FMqIMMk5zdACtOkBdCc3Sqrt/cUcX4a18hLYyMSxACkXiTmO0CFk7VCuUlGce7fyX6A6SuL8EHanBYnheDXEftDFNfz21ZWcPbLNJYBGBgAKfhVlxHt5dsYfBottb2NxVu2wT2VGeIYgdSYAkbE6Aa5H6S+1Q4hds4fDS1kXIFyDFy8YQ5Z3ChgJ/i6RN1w7Dd52kdT7OGtRbHQJZtose+4TU+7/IpZFzTf2QbuWo+SJ/GO2mN4abX12zhrq3SQvcPcVgVyyPGCD7QrfV5N2q4onEONYSxaIa3ZuKrMNQWzh7sdQFQLPUGvQe0BxjtbTBG3bzZmu3ri5wgGXKqr95iS3uHKlsuNVDim1b/Y0hJ/m7ouKoe3t8Jw3FFv8AtMo/mYhV/wBTCqvgnai/bx7cPxxS45XPavIuTMMueGTYGA23NY1kGo/0yY7u+HhP+7eRf6VDOfzVarjxNZYxfen8C0ppwbMxwHs/iE4X9ew+Kv27q97c7vNNtrVtiCMp5wrHWQdo51oeLdrPrXAbt8gB3UWXA2FzvFVo8iDmHSah/tXEpwxcFb4fie9ayLSuFDWyrr4rmZdiczeE7Tqapu1nCn4fwfD4V4729iGu3ADIBCeyDzibY05zTlb5rd13cegv/inXh9Te/RphO74ZYndw9w/1uxH+nLWorz36QOM3uGYPCW8Lc7t4Fo+FWkW7SDTMDHij41o+0vG3wHDzeMPdRbS+LZrjFVYkLH8R0ikp45Tan/2br5jEZKKrwRf0VjMX9IX1fh1jF37U3L/s2kJA+8ZLNJAyhTz1Pwk4ftldS5Zt4zBXLHfsqW3S4l5C7bKxWMp+PPpVfcz614/TqW95HoaW9TE0/fqjvYle/QMCWMlTMBVAYbc51maRzZFCvUZxY3O68C0Y1FxeJyDaWPsqNyahFP3mae9cFsig+G2DmEnXeDB/LrT+GAzN94jduXoPdFbUZl7wcHulzanWY6zRXXDPsx6n50UEEuqpseskTsSKta854hjIvXNfvv8A7jXO12qnp1FxV2O6TTrO2n2NqmJB510G19f0rPcHwbXEzs5UaxHQbkk7VLt4olstmWgAlmPKdY5D561THrpbVLJGr6Lq36IJ6ZKTUX06lu3Ie/4UDc+75VVYU4iTmiAx3jVTGw93XnXHDOM5nZbkAk6dBGhE+vzrda2G5KacbfF8FHppU3Fp14FzRRRT4qFFFM4rGLby5phjEgE6wTsNTtGnWjqQPUtRrPEbb+y43jp91W0nfRl+NPq4OoIPmDPyoqgGbOAtoxdLdtWb2mVFVj6sBJqFx7sxh8cFGKt58hJUhmUiYkSpBgwNPKrSs9xrgeMu3GfC482FYAd2bK3AsCCVYmQTvWkG917q8+f2Ky6dLMbxXB27nHMFhcOirbwqoSqjRSpa80+fsSTrJ1q/7R/RsMVi/rFvEPYLqFvBBqwChTDZhEqACCCNPdU7sj2GTAM91rjX79yc91xGhMkASTqYJJJJgbVpq3yZ2pL3b6Kr8fEyjjtfmXezBYX6ODh+JWcRhu7XD2lClCWz/ZMjN7MMSWmZracRvvbtO1q2brqsrbDBS56ZjoKlU3auhxKEMDIkGRIJBGnMEEe6sJ5JTacuaNVFR4R5z9HyfXsdiMdiWAxFsm2MOAQbS5ckmdToGUeeYnWBUX6V8QMTjMHg1MnOM46G8yKo9coJ9CKc7Kv3naHGPY1tRdzkeyTNse+bgJ91emtbBiQDGokAwfLpTeTJ7vKpeXC8ODCMd8K8/mdQOW3L05V5l9Ia/WeLcPw3IFWYeT3Zb/Tar02qfF9ksPdxSYtlbv0KlXDsB4NACu0RptS2Caxy3PwZrki5KkYv6RF+scX4fYPsyjH+u8c3+m1Uf6ae0AYW8Ihls3e3QOWhFpT5nMzR/L1rXdrexIx1yzdS82HvWfZuKubSZGkiCDJBnmaouOfRRnFk4a4M9tme697Mz3nZkOZmUH8JERpPrLWLLiTg5Ponx5mM4T/Ml3LXtV2K+tcNTDp9pYS33Xm6IFZD5MJHrFRvoz7T/XMP3F8Tew2UHMNSqmEfXZ1Iynzg86sMde4hYxF17dpMXh7hBS2Lot3LRChSBnEEEiY11M6azVdiuzWIXHYnG4i0MOL2cLZzhj43ViWy6D2feSdBWad4mpNeK57914l/+aaXqbbEVnlvK7Idc+WIjQB92n0UgeZrQYsae41V4WxCqvQLPu/w1xdRGUpJLp/R0sElGLf87jWL0zT4EkzHtXCY/KdKQMV0URyVRsqz7Teen+TXV0RcJXxNOrN7KL0A6xRgtzlEr+M7s3P3U72FTQ8M+zHqfmaKOGfZj1PzNFQBLryfih/6i7/5Ln+416xXmNzBG9jXQc7ryfIMSfyrl+0VcYpeJ2PZUlFzb8DTrby2bNsaZwoJ92ZvzNTSpBW3ahdJJImFBA25kk/Oq3jOLCXLY5Jlb4sB8gPjVsxysG5QQfSZB9x/ImqYNssmT/ztjflX3sXyXtjLxt/Eq27RBCRBeJAMZNvKT/nKpFi8t9AXthQ5KqwIPiEwDoCDvVPx/CLbueE+0M0dJJ2PPnUbhylriAGPED8DM/Ca50tZljmeHKtyuq47/UcWnxyx+8hx3s2KOAFjbQfoPz0p2qa7jcveIeRJHvIYfOrkGa7+nzxyNxXb/a/Y5OXG4U33CuLllWjMAYMieR613S02YFJxfD2bajwMWfOiBVDmTaLMcrkCAtqdwTlAGp1gWMThiAO/g5wSch8eRDiPagE/uySW2JL6SYFljcdZuJF5CVGY+YjOv3WDBiA4gawYO9QuJcPwYCu6sveMbAyyCCe9QjKdFAzPJG0DkBTEelOyjH8LaAyJaxKglAUWSCVVMqkWyZygqTAGus7VNIvC2mUh2zDM0g+DNy2nwk676DQ1Rrbsqn7rFPZVkKFmswHW3mtKyHKoIBvrquhIUjnNtwW0lq2lq1eRhLvbAyS1lmZgABGgJIzKAPDEVE13/YExLOIxCKMyAwNZzMTAuHcMdTkQbbv7q7/bTCZtMPa++OTIonoSXHwJ1pnE4bEC3iu6LZmIax48xBgBgMxyqpIkDTVm20qFfxeOXOUXMPCttWVSc3dWmLEDL4QRfBLPuVAHUUVLwC6LZOPW/vSNATpmA8LsfENDGRgfMedZ3E9j8KAWtYjFWEvtrbs3yFcs4VjlYGNWEmavRxC2121bNkzfth8xQAAFW8LTBJAkEcsw66Vj9orDkLeRkhiqlbhbwi5eEtEEeLC+yZ3XXeJhuj/jZEtr6lp2d7P4fBW8mGTKGhiSczvpoWPOJ5aCdKszcHMgaxqY1E6fkfhVHYaximVUZwVs2mVSNMjqCoM6E5XTMs7FZrpsMpYML6jdxmlYBL+xLQFPeqOey66iqSTbuT5LLhcF5RVW5vG8+UnICpUeHKQFErJBgltOZiTppXK4rEL7VufRZP2hEeFoLFCCI00MxpVNpNltRTWFclFLAgkag7g/AU7VSQooooAav1HjWn7/ACqOW19azkXREOGLM2eMk6KBvt4m94p5hA0pLmLUMqT4mmAN4Akk9B/cUxdxBLBU1j2m5AAwR66GpIL3hn2Y9T8zRRwv7Me/5mipIJdY3hmHjGXT0N0/Fo/WtlWRsJnu4sAwfEoPmS36gCudrE3PHXi38lY9pXUZ+i/UpOJ47vb5I1UnKPTYfnrWvuYtVKq2k8+XxrE8HXNftg/iGnprr8K3N+znUj4HpIjQ8jBNJaL3klPJF8tr7sd1yhBwh2SK/H8L77LkYAAkeg5ge/kdvyqmxCCxfCgk5Shny0Jq0wGBv2pHhiZiRrO+sVXYvMjk3VOczB6jYQNhFJaxx2rI8bjK1ba4/ny6ehfA3ucNyargnccZc4IMmNY/0/kT+VWvDcXnUVQFQ2HzAeJXAY+UGPd+td8HxWVo61Gn1User3yqslPj6fHx8zPJgUsO1dYmpopEaRS161OzinL2gdwDvuAdxB36jSmMVwy1dEXEVh4okbZzLEdCSAZGs1JoqU2iCqv9mrTCAbiwSUhpCFrlu6coYEAZ7SmNtxtTOH7LLbuI63G0dbjZlBZri99rnEZQTeaQBHSJM3dFX95KqsjajO4vgF9lKpcUeLEMCGdTF+8lwBoj2QGGh1nlNNX8FjLQYWrly6QrZHLJBUYcgLkYk9538EEz4TBY7Vp6KlZWRtRmsZxbE2lYkEkPfJBsMyjLnOHRGSC3eKF8cmDpAJAq0RLXe5O5AcgXCwRRDkONWA1aM4zeZ61Y0kVDkn2BIouHLhkdWt2u7YrklQx0a2hZGI3Ci2qydisCKkqlpwgF5CyqgQEqdFkTkkGWkA+YG0VNucPtsIKL97YR7U5tuuZp6yaa/ZFuIAI1J3nUkEnWegqdyYUNW+GZAChJXLBU7sIE7jcxziPdFTsOpCKHMsFUMerACT7zNVlzs+ApFpyhIicoJ0ChdRBkZAQfWpi4Qi+1zSGVRykRP8Mxr+L3VDp9ySXRRRVCQooooAZxHKqG/JvqTsUuEc9UIyx0g6yN6vcRuPSqQrmdRBDLImWjKTr/AA6rp1n0pPU80vP7DWndW/IS5bCvcZfDmPifnOngX4H3kmpOHaVkLlB2ncjkT+ddHCy5ZzMHwjkPOOu9OPTTYuW/DPsx7/maSl4Z9kPf8zRQQSjXn2Ix/d3sYCYJJyfzq8j/ADyr0E15bx8f9Ve/8jfOuZ7Rk4wTXj+x1vZkFOUk/BfqO9n2nEp/MZ+BrdivPsCe7h5IjaOvWrzh/EMRcBKtmgxlIBO07xp7zXN0OtjjuFN89hvX6d5Jb00klXJpqoe0y62z5N8xXT8Wv2xNy2CBuYI/MGN6gcS4n32Xw5cs853j+1W9o63FPTyhypccNNd0K6bTzhkUu3in5EjDsv1W4Ochm/8AYBR66Gq208GaW1iiEdI0Yrr/ACkn9a4rz2ozqax11Ua+r/s6UMe1yvu7+iNfw+6WUaj4f81Kk9B8f7iqngN2Virivc6LJ7zDGXked1EdmRo5z+R+fyoN0c9PXT511Qac5MOCG+JJJCxoJLHYDrpudDp5VFwXFi7FZViCYEFcwH4STv5H41JsmDcB1JgxIEjKFjXzU/GoNu3GMlh7SyMw+8ANjsTpuK5mSeROEk+sqfzr0/X5D0Iwakmuitfz+i5t3Awkf51B6GuqYt+24H8J95BB/wBoNOweo+H/ADXRjK0JSVM6rnOKYxl8ohMfnVHgOIMzEnYbnpOw8yeQpTPrI4Zxg+rGMWmlki5eBpKWsxiOM3Rc5oBsvl59a0lp5UEiJAMdJG1W0+shqJSjG+PErm08sSTfc7oopKcFxaKKSgBaKSloAYxG49DUVl8Q9D81qTiD4h6H51R8R4ic6pb3zopPQHU/IUtmyRxq5G+LHKbpE3G41bKFn26DcnoBzNV1u6/elrh5QEB0tpMlm5Zj4fQetdX8MDeZlOZwNCw8NrScwmfEddegHTXnC4fON5TQk87jdf5QdqY4SMTV8M+yX3/M0UvDfs19/wAzRUASay3F+yQuXGdWZSxkiARJ3861NJFZ5MUMiqas0x5Z43cHRgsT2UvfdZCBygj+9R24PiLeyT5qw+PKvRClcmyKSl7M076KvRjcfaGdcN36o87LXlBDi4BEEEEiKbDCvRWwoqPd4WjbqD6gGkc/sSGTlTfx5+xrH2lJdYr4cfcwlBrX3ezVo/cA9NPlUS52UX7pYe+fnXPn7Ayr/GSfra+5vH2lB9Uxjs81aCqjCcJeyfCQ3qI/Mf2qZ9Zcb2//AFYfqBXovZ+GeDCoT6o5mpyRyZN0SXRUX9oD7yuP6Z/2zXS8Qtn74Hrp86fFhMThc2q6H/JHmD0qIytBAUD0J0bSGACTOnWpuJsi7bZQ3tCJGseehqCMBiAD/wBQJObe2piScsGOkcusDphLTRm7Tpm0cziqasmYK2QCW3JJPmdp02EAQOVSa5SYE7wJ9eddVpCO1UZyludjOKs51K9agYfABU2GWJMx7JmSf4ojbYaDnL2K4zbtMVuHJGUAnmWBIgDUjQ6xE6cqZfFWbg8N0QSIWdMxiPCRJ1YGNuvOsc+n3Pftt0a48tLbdIjd6puLnObL7EjUruC/XyHvPndo0iqjD8HXPmz5iddwZmSD5zB+Bq4VY0pbQ4skN3vFV/P4muplB1sdixRRRXSFAooooAoeN8YuW7y20gCMx2k/EGBy05zrpBm4fiJLhTlMhCDBU+Ncw0kjY/k3TV3HcLS6QWAJAgZhmXnup/mbUQdTrSYXBMtxnZhqFAAHTzgcoEeQqLab8OKX68k8V5jmJ9oeh/Ss7ctlXnXNcu9fujefgK0WJ9pfQ/pUNsOM4bnrH5UrqMXvK9TfBk2WNXMMXfxaINQB94xBLfKniIpw0y0scq78z+EdfXoKYMC64a02x7/maKXA4fIoA2oqSCTRRRQAUUUUAFFFFABSRS0UAJlrk2xXdFADRw4pt8EDUmigCtfg6H7o9wj5Vx+zCPZZx/UT+RmrWiKAKk4e6Nnn+ZQflFIXujdVPoSv96topClTYFPcxJIKvaYggggFWBBEERI5U04sN7dsAj8VuI0A3A6ADflV2bIrk4YUWwKP9n4dgFU5QFVQFuRoufKIJMx3j77zrNFnhDq5Zb90rIOVjmHtlnHIQQYEDTz0FW1zhytuAfUVHPBl5CPQlflVt7IoeoqOeHMPZuOPUhv9wNJ3V4feU+qx8j+lVJJNFRe/uDdAfRv0I/Wj69HtI49wPyJqQJVFRhxG3zaPUFfmKeS8rbEH0M0AMYo+NR5N+WX+9MtuPf8AKnsX7Snyf/8ANRktG6RlkL+LmfToPP4dao0WTCSxypvzPIf3PlVpgsCEHzPU9TXeFwgQQBFSQKkqAFFLRQAUUUUAFFFFABRRRQAUUUUAFFFFABRRRQAUUUUAFFFFABRRRQAUUUUAJFGWlooA5NsVwbAp2igCO2EFR7nCUO6j4VYUUAVq8IXpPkSSPgTFTrdkCnKKACiiigAooooA/9k=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endParaRPr lang="it-IT"/>
          </a:p>
        </p:txBody>
      </p:sp>
      <p:sp>
        <p:nvSpPr>
          <p:cNvPr id="8199" name="AutoShape 9" descr="data:image/jpeg;base64,/9j/4AAQSkZJRgABAQAAAQABAAD/2wCEAAkGBhQQERUUEBQVFBUVFhQWFRUWFBgVGhgUFhUVFxUWGBcYHCYfFxojGRUVHy8gIygpLCwsGiAxNTAqNSgrLSkBCQoKDgwOGg8PGjQkHyQpLCwtKSwsLSwsLC8uLCwwLi8vLC8sLSwvLS8sNDQsMiwvLyksLCksNDQsLCwsLCwpLP/AABEIAMwA9wMBIgACEQEDEQH/xAAbAAABBQEBAAAAAAAAAAAAAAAAAQMEBQYCB//EAEAQAAIBAgQDBQQHBwMEAwAAAAECEQADBBIhMQVBUQYTImFxMoGRsQcUM0JSocEVI2JygtHworLhJFNzkhZDwv/EABoBAAIDAQEAAAAAAAAAAAAAAAAEAQIDBQb/xAAyEQACAgEDAgMGBgIDAQAAAAAAAQIRAwQSITFBUWFxBROBkaHRFCKxwfDxMuFCUmIk/9oADAMBAAIRAxEAPwD3GiiigAoomo9zFfh18+X/ADQA+Wjemjih51GZid9aSgCUMUPP4V0L69ahxRFAE4XB1Hxrqq+KKALCioIc9T8aU4kjc/GKAJtFQTjyBIhvQ0n7U6j8x5cifOpoCfRUMcSXmG+E/KnBj06x66VAEiimlxKnZhXYcdaAOqKJooAKKKKACiiigAooooAKKKKACiiigAooooAKbuXwvmelOGo/eeQoAae4W3+FcxT8jpSQvnUgM0U93Y60dz5igBmKIp3uDSG0elADF25lEwTt7Kljr5DWqn9tXO+uq1o27NsKVvMHIuExKqAAQROwDbGrsrUfHYhraFkRrjclXQ+vpRuUVbJUXJpIqv8A5JlI72y1vMPBJGe434bdj7UjzKg+VP2ePo2UZbguH2rIUO9vzu92WW2P5iKicU7x0WQT+MKblhMvMPckMw8gNelRkwdq5eAt2u7NpSEVWXuoMnMEyPaVv4jDfKj3uJ8Pg09xkq0aHFXrdtc91kRfxOQo9JPOmcXibNq0btxgtpVkt4gAJ6L59BVPwd8KrloZ7gJHfXB3jM3Pu8o8PL2FUbVY3Dh3u52Vu9VInK5ZU31AkL86hTx+JEsORcOJ3avLeQOqXCrQykqJ20ZVcyDG2k60+uCUQVlY5a+6QCB7v+arcXhRiBP1n9wdBbUm2CRvnuKwduWkqKYfhGI7xXs4kZApUgMxVRGmW0WYO38TuQPw1otr6Mzaa6otn4dI95J03J65s3PWOutN/UCJjpAg5Y8RMwMs77VTYrgmIQi4C14qwLK7W71y4J1Ve8RbVgR+GTp1qbjMXiLan6th1mQTnGW2F+9OVu8ZoGmVDNW2+DK2WVxGA8JYGRPimBEHry1EDffnTZxN5Z1Y+4dP5QOmk/e8qrn7WquVrltrdtvCpdXFx36JZCEgfzlT5U4O1toZgwIdde6VkuOF/FcyMUsj+dx61GyXgFosbHFH0DbyRJCgbkT7ZMaA+8e6amLbnl92tQsPxFLihkzMCJBClh7mHhb1UkedJguJ2rrOltgXtkC4kFWQnbMpAInrzqjT8CSyGL8qjYrjqW/aB90V0wrN8WwzF4GpPIVz9bnnhx3BcjelxRyTqTLxO1Nk75h6r/aakJx+wf8A7APUEfMVksbaW2MsSxAJZiRz2CxptvUnh/CxE3VbyABiDzkamkYazUuezh+PXgcnpcCju5+5rE4hbba4h/qH96fDTtWUs4Gy05J/zycVxisDbtDMzBf6QCfTJBNPR1GSraT9HwLPTwbpN/Lk19Feb4bHYhmIw7XSBGuZtiYBILQKlYDiWOuXCiXJCmGchSg85jX3f81WGuUqW18m0vZ0o29648eDfUVHwLkoMxzEaFoiSOcDaiugjmMkVEqXUSpQCUtJRUgFFFFACzShz1rmigDvvTS975Cm6bxGJW2he4wVVEsxMADzqAJGcdKQ5TuKjriZ2BI9w/KnFcH+1UjkhLoyXFoLeFtrOUBZ3hQJ+App+E22GUklfwm45HwzU8aIq21EqclzZAvdnFYBQzBfwqVUEfhOVQYpleAXEXLbvFROkIBlHMAKQJ8yCataXMap7qJotRkSq/oiEnDCihbbMo5sfGxPq1RMTgsQCO7uk9c0Vc94etL3xqk8Cl3a9G/6KObfUjYbPlHeEZueWYqLxbglnFWzbvLmUkNoSpzLMGRvEnerPvfIUZh0rdXHoZkI4UkQblz1lQfiqgj3RXOB4ZbsAi0gXMczHUszfiZiSzHzJNT4XzoyDrRbJGWWQRt59KiYpSoGVCR/DBIbkYOh+NWPdeYpGw5rOcNyLxltZmcVwYOcxd1OkhkLGfVf8FSOHcPFomfGTp7Lgj38vhV53JpBbjrSsdHCM966/H70My1c5R2vp/PIrLubLoPFrDMIA84Op/Ws/jLlu20lWvt1bwr/AHPyrZRUe+qtoVB9R/k1XNpXPlPnzX8+tlsGqUHyvk6/n0Mzw/BXsT4rn7mzyRBlL/rHmfcOdaAKFUKghRsBXbN1qubic3FRIIkhjPTMCAOoYDfTeK1x4oYvXx/nYrlyzzvhUl27f7ZoOG+x7z86Sl4b7HvPzopoTJVRKl1ENSgEoooqQCiigUAFFFFABWU7aYn97hbTaWy1y6/Qm0oKA+QJJ9wrV1R9rOEG/bVlEtbJIA3KsAGA6nQGOcRzpfVY3kwyhF02misrStdmn8mMcC7QWrzFFzBhqAwiQOY1/KrPGYvKVYcjr5qdxXn/AAvEW8PczuWJAOWAI10mZ3ipWJ46+MuphsKGBcjO/NbYPjbT2dOf615L/wCmElptPGladvtTs2hqYbd+V8+C6sufpFYratFSR+8Oxj7jdKzn1vE4NbF7vSy3UzhZPlKsDvvvWi+kj7G1/wCQ/wCxqp8B2UxOLSybjotnKMpzEsLZ5KoWAY6mB513NTjlPM1BW6XN1XJ3tHOENNF5GlHc7TV3x0OrvaXFviWTDsWzNKIcu2QPEmBoJq9wPHr9mzcuY9MhDKttfCCxIM+yT5Vlb+HuftF0wpCv3jKkmAAtvrBjwginu064pLVoYwgkvcKwwbQKgGoA55qqpzh7yavhvvx8i0sGPI8WOordGL6fm+fn0J6/SO8ybIyAwSM2nkW2B9TWws8UVsOL5BVDb7yDuFifjVVh8dZwvD7BuCbbJbUgCZZ1liR5nNNQu0vGLZ4cvcDKlwi2gjLCISGAHIQkU3CTxJuU7e26EMmOOaajjx7Vu23/ADv3LThXa2xiXFtMwYgkBhGwk61YY3idqzHeuqTtJrzThKnC4vDMx9ru2PkLsqw9wbapfa0D9oEYjN3fgPhME24AOU+s7dayjq8ixOTq00vKn34N5+z8TzqMG9ri35tp9Eeh4XGpdE23Vh5GaekbSJ6TWLsWbWBsXsRhbhdbgREB1KNJ3O5359OdU2C4JiMTYuYkXSCpaFMy2UAsc0+HeBodjW34nJxGMVKTV8PihZaLG1KbntinXK5vwryPTaWazHYbjzYi2yXDLW8pBO5RpifMEfnWnNNYcqywU13Es+GWDI8cuqFDnrS96etcUVqYDWMuHSor3Ao156D1/wAFScQsxVVxnAPeVRbbKQwMnpBB23iZiscrkotxVsvGu5UcQ4ozXGUjNbUwFE+Igpoy7vuNBoA2tJYtpYuqbzL3mrQAwORu9bxRo7ZzlAnz51aYvE2sNGmZyGKL97KSM8NEKNAfPLpMVW8Qwz4i4Wt6EEIM6xkILh2aDrsCF8t9dKww87pjU9R+XZBUu5r+B3+8sI+2YZhBnQ6jXnoRRS8GtZLKr002jby5elLWwmTaiGpdQzUoAoooqQCkFLSDn/nIVAFB2s7WjBC2ltDexF45bNkGJMxmY8lB+PlBIoOI9o+LYFO/xWHw12zp3i2WYNbB6kk6ecMKY4K/1ntFinfX6taZLY6R3dvT/wB7h/qr0O7ZV1KOAVYFWB2KsIIPuJpt7cVJxvi38TBXO3dEPgfGreMsJesGUfkdCrDRlYciD/kVPryX6PuLNgLPE1jOMK2cKWyyVZ7bawYkIvLlVxZ+l1PqwuNYZrpzsbNps2S0jZe8uOV8EmeXTaaJ6aW5qCtX/smOVbVuNdxHs1hsQZu2lJO5BZCT1JUiT5mn+GcGs4YEWLa253jUn1YyT7zVI/0jYRMLaxNxygvA5LcZrkqxVxlHIEHxaD5Vd8H4vbxdlb1hsyPMGCDIMEEHYgil3hcfzOJK2OVqrGOP8ATGIquzplbMCsbwRrmB01qZw/BizaS0pJCKFBMSQOZjSmrfGrDXO6W9aNzbuxcQtPMZQZnyqZWexKW6uTf3snHZfC7GK4l2OxJxD37Fy2CzFlksrCRETBFdHsvisRYuLinBcMjWTnziQGzA6CAQQPdWzorD8Li3OVdbvr3Gvx2bao2uKp0rVdOTzDFjGCwMNcsXCqsCpCF4g6QyggjWm8fZulMJhmR0YA6FTo1680Ty0WDHnXqdLNY/gY8rc+lfC7oZXtSSr8i6t8cctVZ5d2q7N/Ujby3GdXzQWCiGEEbRv+laDG8bweMXu8T4SFRlucwXRWOUjYgmI51qsTg0uiLqK4HJlDfOq7G9ksLdgtaUEAAFCbeg2HgI0qfwzg5PE0rrhrgr+OjkjFZ7bjf5k+eTzbDo5tX1UlkRVuN0hbigN8C3wNbPsdjkGAuAkAobsieTCR8yK0GA4HZw6FLVsKre1MktpHiZpJ0rMY/6Pra5mTEGzb5hgGCj+YsNPWaxhpcmHbLHTdNNervgYy67DqVLHkuKtNPr0VckT6NbZ726eQtqD6ltPyU16AazvB+DLaW39SvA2w5N46MbpgCCQIECIAiPeTWhpzT4XhxqL6nP1uoWozPJHp2CiiimBMYxt0IpY7KGY+igk/kKx+O4tikdrQZScwY3MoBVXth1tqNtGDjMZMATJ1rW8Rw4uW2QmA6OhPQMpWfzquwnCoh7+V7pC5yFISQCoyqSTsxGpPuoTS6kmbwHCHuvbJdlQqb5YqAWcsO9QIfYXMzamScxPnWmwI/dg/iLsCdyrOzJM6+yV3qV3QzFtZIAkknQSYA5aknz9wrl6iUtxNFpw37Mep+dFHDfsx6n50VBBKqGamVDNSgCiiuSJOv+TQwOq5G5/wA5CiIiKBuf85CoJPMrl8cO7QM905bWMUw50UF8u58rqQegYGvSMdjksW3u3TlS2pZieg/U7AcyRULtB2bsY633eJTMAZVgYZT1VuXpseYrPWPouteFb+JxV+yhBWxcuQgjYEDl6RTjljyJOTppV6mCUot0Ya1ba3wfG4q4MrY6/bVJ/ALjOx9Ce8H9NXtvhK4Ds9daP3uJtoXPM98yhF9AjbdcxrTdu+x74/D2rFhrdpbbhiCCBlCFFVQo0gE039JHZ+/isEtjBoGIuISC6p4ERgoGYgHUr8K3WZT281crfoqoz2ON+hkuz/Z9MPwTEYu6oa5dsXBbLCcltiUQLO2ZmLEjqKY/atzBdnrQtkq+Ju3QGGhFvM2aDykIBPRjWs7fcKujhKYbDW3uEfV7ZW2pYhLYkkgcsyL8aqO2PZl7vBMILSNmw6W3ZMpDZWtxd8O8hjJHQGrwyKdOXef7cFZRcbS7IpOJ4O2vD0trw3F2cSgtsuIFmc1yQXY3F1ykZoHLSIrQcX7f3rfC8KySMXiJtyV1Bttkd8pHtE5YnmxPKrLA/SZYOEsm1N7FMqIMMk5zdACtOkBdCc3Sqrt/cUcX4a18hLYyMSxACkXiTmO0CFk7VCuUlGce7fyX6A6SuL8EHanBYnheDXEftDFNfz21ZWcPbLNJYBGBgAKfhVlxHt5dsYfBottb2NxVu2wT2VGeIYgdSYAkbE6Aa5H6S+1Q4hds4fDS1kXIFyDFy8YQ5Z3ChgJ/i6RN1w7Dd52kdT7OGtRbHQJZtose+4TU+7/IpZFzTf2QbuWo+SJ/GO2mN4abX12zhrq3SQvcPcVgVyyPGCD7QrfV5N2q4onEONYSxaIa3ZuKrMNQWzh7sdQFQLPUGvQe0BxjtbTBG3bzZmu3ri5wgGXKqr95iS3uHKlsuNVDim1b/Y0hJ/m7ouKoe3t8Jw3FFv8AtMo/mYhV/wBTCqvgnai/bx7cPxxS45XPavIuTMMueGTYGA23NY1kGo/0yY7u+HhP+7eRf6VDOfzVarjxNZYxfen8C0ppwbMxwHs/iE4X9ew+Kv27q97c7vNNtrVtiCMp5wrHWQdo51oeLdrPrXAbt8gB3UWXA2FzvFVo8iDmHSah/tXEpwxcFb4fie9ayLSuFDWyrr4rmZdiczeE7Tqapu1nCn4fwfD4V4729iGu3ADIBCeyDzibY05zTlb5rd13cegv/inXh9Te/RphO74ZYndw9w/1uxH+nLWorz36QOM3uGYPCW8Lc7t4Fo+FWkW7SDTMDHij41o+0vG3wHDzeMPdRbS+LZrjFVYkLH8R0ikp45Tan/2br5jEZKKrwRf0VjMX9IX1fh1jF37U3L/s2kJA+8ZLNJAyhTz1Pwk4ftldS5Zt4zBXLHfsqW3S4l5C7bKxWMp+PPpVfcz614/TqW95HoaW9TE0/fqjvYle/QMCWMlTMBVAYbc51maRzZFCvUZxY3O68C0Y1FxeJyDaWPsqNyahFP3mae9cFsig+G2DmEnXeDB/LrT+GAzN94jduXoPdFbUZl7wcHulzanWY6zRXXDPsx6n50UEEuqpseskTsSKta854hjIvXNfvv8A7jXO12qnp1FxV2O6TTrO2n2NqmJB510G19f0rPcHwbXEzs5UaxHQbkk7VLt4olstmWgAlmPKdY5D561THrpbVLJGr6Lq36IJ6ZKTUX06lu3Ie/4UDc+75VVYU4iTmiAx3jVTGw93XnXHDOM5nZbkAk6dBGhE+vzrda2G5KacbfF8FHppU3Fp14FzRRRT4qFFFM4rGLby5phjEgE6wTsNTtGnWjqQPUtRrPEbb+y43jp91W0nfRl+NPq4OoIPmDPyoqgGbOAtoxdLdtWb2mVFVj6sBJqFx7sxh8cFGKt58hJUhmUiYkSpBgwNPKrSs9xrgeMu3GfC482FYAd2bK3AsCCVYmQTvWkG917q8+f2Ky6dLMbxXB27nHMFhcOirbwqoSqjRSpa80+fsSTrJ1q/7R/RsMVi/rFvEPYLqFvBBqwChTDZhEqACCCNPdU7sj2GTAM91rjX79yc91xGhMkASTqYJJJJgbVpq3yZ2pL3b6Kr8fEyjjtfmXezBYX6ODh+JWcRhu7XD2lClCWz/ZMjN7MMSWmZracRvvbtO1q2brqsrbDBS56ZjoKlU3auhxKEMDIkGRIJBGnMEEe6sJ5JTacuaNVFR4R5z9HyfXsdiMdiWAxFsm2MOAQbS5ckmdToGUeeYnWBUX6V8QMTjMHg1MnOM46G8yKo9coJ9CKc7Kv3naHGPY1tRdzkeyTNse+bgJ91emtbBiQDGokAwfLpTeTJ7vKpeXC8ODCMd8K8/mdQOW3L05V5l9Ia/WeLcPw3IFWYeT3Zb/Tar02qfF9ksPdxSYtlbv0KlXDsB4NACu0RptS2Caxy3PwZrki5KkYv6RF+scX4fYPsyjH+u8c3+m1Uf6ae0AYW8Ihls3e3QOWhFpT5nMzR/L1rXdrexIx1yzdS82HvWfZuKubSZGkiCDJBnmaouOfRRnFk4a4M9tme697Mz3nZkOZmUH8JERpPrLWLLiTg5Ponx5mM4T/Ml3LXtV2K+tcNTDp9pYS33Xm6IFZD5MJHrFRvoz7T/XMP3F8Tew2UHMNSqmEfXZ1Iynzg86sMde4hYxF17dpMXh7hBS2Lot3LRChSBnEEEiY11M6azVdiuzWIXHYnG4i0MOL2cLZzhj43ViWy6D2feSdBWad4mpNeK57914l/+aaXqbbEVnlvK7Idc+WIjQB92n0UgeZrQYsae41V4WxCqvQLPu/w1xdRGUpJLp/R0sElGLf87jWL0zT4EkzHtXCY/KdKQMV0URyVRsqz7Teen+TXV0RcJXxNOrN7KL0A6xRgtzlEr+M7s3P3U72FTQ8M+zHqfmaKOGfZj1PzNFQBLryfih/6i7/5Ln+416xXmNzBG9jXQc7ryfIMSfyrl+0VcYpeJ2PZUlFzb8DTrby2bNsaZwoJ92ZvzNTSpBW3ahdJJImFBA25kk/Oq3jOLCXLY5Jlb4sB8gPjVsxysG5QQfSZB9x/ImqYNssmT/ztjflX3sXyXtjLxt/Eq27RBCRBeJAMZNvKT/nKpFi8t9AXthQ5KqwIPiEwDoCDvVPx/CLbueE+0M0dJJ2PPnUbhylriAGPED8DM/Ca50tZljmeHKtyuq47/UcWnxyx+8hx3s2KOAFjbQfoPz0p2qa7jcveIeRJHvIYfOrkGa7+nzxyNxXb/a/Y5OXG4U33CuLllWjMAYMieR613S02YFJxfD2bajwMWfOiBVDmTaLMcrkCAtqdwTlAGp1gWMThiAO/g5wSch8eRDiPagE/uySW2JL6SYFljcdZuJF5CVGY+YjOv3WDBiA4gawYO9QuJcPwYCu6sveMbAyyCCe9QjKdFAzPJG0DkBTEelOyjH8LaAyJaxKglAUWSCVVMqkWyZygqTAGus7VNIvC2mUh2zDM0g+DNy2nwk676DQ1Rrbsqn7rFPZVkKFmswHW3mtKyHKoIBvrquhIUjnNtwW0lq2lq1eRhLvbAyS1lmZgABGgJIzKAPDEVE13/YExLOIxCKMyAwNZzMTAuHcMdTkQbbv7q7/bTCZtMPa++OTIonoSXHwJ1pnE4bEC3iu6LZmIax48xBgBgMxyqpIkDTVm20qFfxeOXOUXMPCttWVSc3dWmLEDL4QRfBLPuVAHUUVLwC6LZOPW/vSNATpmA8LsfENDGRgfMedZ3E9j8KAWtYjFWEvtrbs3yFcs4VjlYGNWEmavRxC2121bNkzfth8xQAAFW8LTBJAkEcsw66Vj9orDkLeRkhiqlbhbwi5eEtEEeLC+yZ3XXeJhuj/jZEtr6lp2d7P4fBW8mGTKGhiSczvpoWPOJ5aCdKszcHMgaxqY1E6fkfhVHYaximVUZwVs2mVSNMjqCoM6E5XTMs7FZrpsMpYML6jdxmlYBL+xLQFPeqOey66iqSTbuT5LLhcF5RVW5vG8+UnICpUeHKQFErJBgltOZiTppXK4rEL7VufRZP2hEeFoLFCCI00MxpVNpNltRTWFclFLAgkag7g/AU7VSQooooAav1HjWn7/ACqOW19azkXREOGLM2eMk6KBvt4m94p5hA0pLmLUMqT4mmAN4Akk9B/cUxdxBLBU1j2m5AAwR66GpIL3hn2Y9T8zRRwv7Me/5mipIJdY3hmHjGXT0N0/Fo/WtlWRsJnu4sAwfEoPmS36gCudrE3PHXi38lY9pXUZ+i/UpOJ47vb5I1UnKPTYfnrWvuYtVKq2k8+XxrE8HXNftg/iGnprr8K3N+znUj4HpIjQ8jBNJaL3klPJF8tr7sd1yhBwh2SK/H8L77LkYAAkeg5ge/kdvyqmxCCxfCgk5Shny0Jq0wGBv2pHhiZiRrO+sVXYvMjk3VOczB6jYQNhFJaxx2rI8bjK1ba4/ny6ehfA3ucNyargnccZc4IMmNY/0/kT+VWvDcXnUVQFQ2HzAeJXAY+UGPd+td8HxWVo61Gn1User3yqslPj6fHx8zPJgUsO1dYmpopEaRS161OzinL2gdwDvuAdxB36jSmMVwy1dEXEVh4okbZzLEdCSAZGs1JoqU2iCqv9mrTCAbiwSUhpCFrlu6coYEAZ7SmNtxtTOH7LLbuI63G0dbjZlBZri99rnEZQTeaQBHSJM3dFX95KqsjajO4vgF9lKpcUeLEMCGdTF+8lwBoj2QGGh1nlNNX8FjLQYWrly6QrZHLJBUYcgLkYk9538EEz4TBY7Vp6KlZWRtRmsZxbE2lYkEkPfJBsMyjLnOHRGSC3eKF8cmDpAJAq0RLXe5O5AcgXCwRRDkONWA1aM4zeZ61Y0kVDkn2BIouHLhkdWt2u7YrklQx0a2hZGI3Ci2qydisCKkqlpwgF5CyqgQEqdFkTkkGWkA+YG0VNucPtsIKL97YR7U5tuuZp6yaa/ZFuIAI1J3nUkEnWegqdyYUNW+GZAChJXLBU7sIE7jcxziPdFTsOpCKHMsFUMerACT7zNVlzs+ApFpyhIicoJ0ChdRBkZAQfWpi4Qi+1zSGVRykRP8Mxr+L3VDp9ySXRRRVCQooooAZxHKqG/JvqTsUuEc9UIyx0g6yN6vcRuPSqQrmdRBDLImWjKTr/AA6rp1n0pPU80vP7DWndW/IS5bCvcZfDmPifnOngX4H3kmpOHaVkLlB2ncjkT+ddHCy5ZzMHwjkPOOu9OPTTYuW/DPsx7/maSl4Z9kPf8zRQQSjXn2Ix/d3sYCYJJyfzq8j/ADyr0E15bx8f9Ve/8jfOuZ7Rk4wTXj+x1vZkFOUk/BfqO9n2nEp/MZ+BrdivPsCe7h5IjaOvWrzh/EMRcBKtmgxlIBO07xp7zXN0OtjjuFN89hvX6d5Jb00klXJpqoe0y62z5N8xXT8Wv2xNy2CBuYI/MGN6gcS4n32Xw5cs853j+1W9o63FPTyhypccNNd0K6bTzhkUu3in5EjDsv1W4Ochm/8AYBR66Gq208GaW1iiEdI0Yrr/ACkn9a4rz2ozqax11Ua+r/s6UMe1yvu7+iNfw+6WUaj4f81Kk9B8f7iqngN2Virivc6LJ7zDGXked1EdmRo5z+R+fyoN0c9PXT511Qac5MOCG+JJJCxoJLHYDrpudDp5VFwXFi7FZViCYEFcwH4STv5H41JsmDcB1JgxIEjKFjXzU/GoNu3GMlh7SyMw+8ANjsTpuK5mSeROEk+sqfzr0/X5D0Iwakmuitfz+i5t3Awkf51B6GuqYt+24H8J95BB/wBoNOweo+H/ADXRjK0JSVM6rnOKYxl8ohMfnVHgOIMzEnYbnpOw8yeQpTPrI4Zxg+rGMWmlki5eBpKWsxiOM3Rc5oBsvl59a0lp5UEiJAMdJG1W0+shqJSjG+PErm08sSTfc7oopKcFxaKKSgBaKSloAYxG49DUVl8Q9D81qTiD4h6H51R8R4ic6pb3zopPQHU/IUtmyRxq5G+LHKbpE3G41bKFn26DcnoBzNV1u6/elrh5QEB0tpMlm5Zj4fQetdX8MDeZlOZwNCw8NrScwmfEddegHTXnC4fON5TQk87jdf5QdqY4SMTV8M+yX3/M0UvDfs19/wAzRUASay3F+yQuXGdWZSxkiARJ3861NJFZ5MUMiqas0x5Z43cHRgsT2UvfdZCBygj+9R24PiLeyT5qw+PKvRClcmyKSl7M076KvRjcfaGdcN36o87LXlBDi4BEEEEiKbDCvRWwoqPd4WjbqD6gGkc/sSGTlTfx5+xrH2lJdYr4cfcwlBrX3ezVo/cA9NPlUS52UX7pYe+fnXPn7Ayr/GSfra+5vH2lB9Uxjs81aCqjCcJeyfCQ3qI/Mf2qZ9Zcb2//AFYfqBXovZ+GeDCoT6o5mpyRyZN0SXRUX9oD7yuP6Z/2zXS8Qtn74Hrp86fFhMThc2q6H/JHmD0qIytBAUD0J0bSGACTOnWpuJsi7bZQ3tCJGseehqCMBiAD/wBQJObe2piScsGOkcusDphLTRm7Tpm0cziqasmYK2QCW3JJPmdp02EAQOVSa5SYE7wJ9eddVpCO1UZyludjOKs51K9agYfABU2GWJMx7JmSf4ojbYaDnL2K4zbtMVuHJGUAnmWBIgDUjQ6xE6cqZfFWbg8N0QSIWdMxiPCRJ1YGNuvOsc+n3Pftt0a48tLbdIjd6puLnObL7EjUruC/XyHvPndo0iqjD8HXPmz5iddwZmSD5zB+Bq4VY0pbQ4skN3vFV/P4muplB1sdixRRRXSFAooooAoeN8YuW7y20gCMx2k/EGBy05zrpBm4fiJLhTlMhCDBU+Ncw0kjY/k3TV3HcLS6QWAJAgZhmXnup/mbUQdTrSYXBMtxnZhqFAAHTzgcoEeQqLab8OKX68k8V5jmJ9oeh/Ss7ctlXnXNcu9fujefgK0WJ9pfQ/pUNsOM4bnrH5UrqMXvK9TfBk2WNXMMXfxaINQB94xBLfKniIpw0y0scq78z+EdfXoKYMC64a02x7/maKXA4fIoA2oqSCTRRRQAUUUUAFFFFABSRS0UAJlrk2xXdFADRw4pt8EDUmigCtfg6H7o9wj5Vx+zCPZZx/UT+RmrWiKAKk4e6Nnn+ZQflFIXujdVPoSv96topClTYFPcxJIKvaYggggFWBBEERI5U04sN7dsAj8VuI0A3A6ADflV2bIrk4YUWwKP9n4dgFU5QFVQFuRoufKIJMx3j77zrNFnhDq5Zb90rIOVjmHtlnHIQQYEDTz0FW1zhytuAfUVHPBl5CPQlflVt7IoeoqOeHMPZuOPUhv9wNJ3V4feU+qx8j+lVJJNFRe/uDdAfRv0I/Wj69HtI49wPyJqQJVFRhxG3zaPUFfmKeS8rbEH0M0AMYo+NR5N+WX+9MtuPf8AKnsX7Snyf/8ANRktG6RlkL+LmfToPP4dao0WTCSxypvzPIf3PlVpgsCEHzPU9TXeFwgQQBFSQKkqAFFLRQAUUUUAFFFFABRRRQAUUUUAFFFFABRRRQAUUUUAFFFFABRRRQAUUUUAJFGWlooA5NsVwbAp2igCO2EFR7nCUO6j4VYUUAVq8IXpPkSSPgTFTrdkCnKKACiiigAooooA/9k=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endParaRPr lang="it-IT"/>
          </a:p>
        </p:txBody>
      </p:sp>
      <p:sp>
        <p:nvSpPr>
          <p:cNvPr id="8200" name="AutoShape 11" descr="data:image/jpeg;base64,/9j/4AAQSkZJRgABAQAAAQABAAD/2wCEAAkGBhQQERUUEBQVFBUVFhQWFRUWFBgVGhgUFhUVFxUWGBcYHCYfFxojGRUVHy8gIygpLCwsGiAxNTAqNSgrLSkBCQoKDgwOGg8PGjQkHyQpLCwtKSwsLSwsLC8uLCwwLi8vLC8sLSwvLS8sNDQsMiwvLyksLCksNDQsLCwsLCwpLP/AABEIAMwA9wMBIgACEQEDEQH/xAAbAAABBQEBAAAAAAAAAAAAAAAAAQMEBQYCB//EAEAQAAIBAgQDBQQHBwMEAwAAAAECEQADBBIhMQVBUQYTImFxMoGRsQcUM0JSocEVI2JygtHworLhJFNzkhZDwv/EABoBAAIDAQEAAAAAAAAAAAAAAAAEAQIDBQb/xAAyEQACAgEDAgMGBgIDAQAAAAAAAQIRAwQSITFBUWFxBROBkaHRFCKxwfDxMuFCUmIk/9oADAMBAAIRAxEAPwD3GiiigAoomo9zFfh18+X/ADQA+Wjemjih51GZid9aSgCUMUPP4V0L69ahxRFAE4XB1Hxrqq+KKALCioIc9T8aU4kjc/GKAJtFQTjyBIhvQ0n7U6j8x5cifOpoCfRUMcSXmG+E/KnBj06x66VAEiimlxKnZhXYcdaAOqKJooAKKKKACiiigAooooAKKKKACiiigAooooAKbuXwvmelOGo/eeQoAae4W3+FcxT8jpSQvnUgM0U93Y60dz5igBmKIp3uDSG0elADF25lEwTt7Kljr5DWqn9tXO+uq1o27NsKVvMHIuExKqAAQROwDbGrsrUfHYhraFkRrjclXQ+vpRuUVbJUXJpIqv8A5JlI72y1vMPBJGe434bdj7UjzKg+VP2ePo2UZbguH2rIUO9vzu92WW2P5iKicU7x0WQT+MKblhMvMPckMw8gNelRkwdq5eAt2u7NpSEVWXuoMnMEyPaVv4jDfKj3uJ8Pg09xkq0aHFXrdtc91kRfxOQo9JPOmcXibNq0btxgtpVkt4gAJ6L59BVPwd8KrloZ7gJHfXB3jM3Pu8o8PL2FUbVY3Dh3u52Vu9VInK5ZU31AkL86hTx+JEsORcOJ3avLeQOqXCrQykqJ20ZVcyDG2k60+uCUQVlY5a+6QCB7v+arcXhRiBP1n9wdBbUm2CRvnuKwduWkqKYfhGI7xXs4kZApUgMxVRGmW0WYO38TuQPw1otr6Mzaa6otn4dI95J03J65s3PWOutN/UCJjpAg5Y8RMwMs77VTYrgmIQi4C14qwLK7W71y4J1Ve8RbVgR+GTp1qbjMXiLan6th1mQTnGW2F+9OVu8ZoGmVDNW2+DK2WVxGA8JYGRPimBEHry1EDffnTZxN5Z1Y+4dP5QOmk/e8qrn7WquVrltrdtvCpdXFx36JZCEgfzlT5U4O1toZgwIdde6VkuOF/FcyMUsj+dx61GyXgFosbHFH0DbyRJCgbkT7ZMaA+8e6amLbnl92tQsPxFLihkzMCJBClh7mHhb1UkedJguJ2rrOltgXtkC4kFWQnbMpAInrzqjT8CSyGL8qjYrjqW/aB90V0wrN8WwzF4GpPIVz9bnnhx3BcjelxRyTqTLxO1Nk75h6r/aakJx+wf8A7APUEfMVksbaW2MsSxAJZiRz2CxptvUnh/CxE3VbyABiDzkamkYazUuezh+PXgcnpcCju5+5rE4hbba4h/qH96fDTtWUs4Gy05J/zycVxisDbtDMzBf6QCfTJBNPR1GSraT9HwLPTwbpN/Lk19Feb4bHYhmIw7XSBGuZtiYBILQKlYDiWOuXCiXJCmGchSg85jX3f81WGuUqW18m0vZ0o29648eDfUVHwLkoMxzEaFoiSOcDaiugjmMkVEqXUSpQCUtJRUgFFFFACzShz1rmigDvvTS975Cm6bxGJW2he4wVVEsxMADzqAJGcdKQ5TuKjriZ2BI9w/KnFcH+1UjkhLoyXFoLeFtrOUBZ3hQJ+App+E22GUklfwm45HwzU8aIq21EqclzZAvdnFYBQzBfwqVUEfhOVQYpleAXEXLbvFROkIBlHMAKQJ8yCataXMap7qJotRkSq/oiEnDCihbbMo5sfGxPq1RMTgsQCO7uk9c0Vc94etL3xqk8Cl3a9G/6KObfUjYbPlHeEZueWYqLxbglnFWzbvLmUkNoSpzLMGRvEnerPvfIUZh0rdXHoZkI4UkQblz1lQfiqgj3RXOB4ZbsAi0gXMczHUszfiZiSzHzJNT4XzoyDrRbJGWWQRt59KiYpSoGVCR/DBIbkYOh+NWPdeYpGw5rOcNyLxltZmcVwYOcxd1OkhkLGfVf8FSOHcPFomfGTp7Lgj38vhV53JpBbjrSsdHCM966/H70My1c5R2vp/PIrLubLoPFrDMIA84Op/Ws/jLlu20lWvt1bwr/AHPyrZRUe+qtoVB9R/k1XNpXPlPnzX8+tlsGqUHyvk6/n0Mzw/BXsT4rn7mzyRBlL/rHmfcOdaAKFUKghRsBXbN1qubic3FRIIkhjPTMCAOoYDfTeK1x4oYvXx/nYrlyzzvhUl27f7ZoOG+x7z86Sl4b7HvPzopoTJVRKl1ENSgEoooqQCiigUAFFFFABWU7aYn97hbTaWy1y6/Qm0oKA+QJJ9wrV1R9rOEG/bVlEtbJIA3KsAGA6nQGOcRzpfVY3kwyhF02misrStdmn8mMcC7QWrzFFzBhqAwiQOY1/KrPGYvKVYcjr5qdxXn/AAvEW8PczuWJAOWAI10mZ3ipWJ46+MuphsKGBcjO/NbYPjbT2dOf615L/wCmElptPGladvtTs2hqYbd+V8+C6sufpFYratFSR+8Oxj7jdKzn1vE4NbF7vSy3UzhZPlKsDvvvWi+kj7G1/wCQ/wCxqp8B2UxOLSybjotnKMpzEsLZ5KoWAY6mB513NTjlPM1BW6XN1XJ3tHOENNF5GlHc7TV3x0OrvaXFviWTDsWzNKIcu2QPEmBoJq9wPHr9mzcuY9MhDKttfCCxIM+yT5Vlb+HuftF0wpCv3jKkmAAtvrBjwginu064pLVoYwgkvcKwwbQKgGoA55qqpzh7yavhvvx8i0sGPI8WOordGL6fm+fn0J6/SO8ybIyAwSM2nkW2B9TWws8UVsOL5BVDb7yDuFifjVVh8dZwvD7BuCbbJbUgCZZ1liR5nNNQu0vGLZ4cvcDKlwi2gjLCISGAHIQkU3CTxJuU7e26EMmOOaajjx7Vu23/ADv3LThXa2xiXFtMwYgkBhGwk61YY3idqzHeuqTtJrzThKnC4vDMx9ru2PkLsqw9wbapfa0D9oEYjN3fgPhME24AOU+s7dayjq8ixOTq00vKn34N5+z8TzqMG9ri35tp9Eeh4XGpdE23Vh5GaekbSJ6TWLsWbWBsXsRhbhdbgREB1KNJ3O5359OdU2C4JiMTYuYkXSCpaFMy2UAsc0+HeBodjW34nJxGMVKTV8PihZaLG1KbntinXK5vwryPTaWazHYbjzYi2yXDLW8pBO5RpifMEfnWnNNYcqywU13Es+GWDI8cuqFDnrS96etcUVqYDWMuHSor3Ao156D1/wAFScQsxVVxnAPeVRbbKQwMnpBB23iZiscrkotxVsvGu5UcQ4ozXGUjNbUwFE+Igpoy7vuNBoA2tJYtpYuqbzL3mrQAwORu9bxRo7ZzlAnz51aYvE2sNGmZyGKL97KSM8NEKNAfPLpMVW8Qwz4i4Wt6EEIM6xkILh2aDrsCF8t9dKww87pjU9R+XZBUu5r+B3+8sI+2YZhBnQ6jXnoRRS8GtZLKr002jby5elLWwmTaiGpdQzUoAoooqQCkFLSDn/nIVAFB2s7WjBC2ltDexF45bNkGJMxmY8lB+PlBIoOI9o+LYFO/xWHw12zp3i2WYNbB6kk6ecMKY4K/1ntFinfX6taZLY6R3dvT/wB7h/qr0O7ZV1KOAVYFWB2KsIIPuJpt7cVJxvi38TBXO3dEPgfGreMsJesGUfkdCrDRlYciD/kVPryX6PuLNgLPE1jOMK2cKWyyVZ7bawYkIvLlVxZ+l1PqwuNYZrpzsbNps2S0jZe8uOV8EmeXTaaJ6aW5qCtX/smOVbVuNdxHs1hsQZu2lJO5BZCT1JUiT5mn+GcGs4YEWLa253jUn1YyT7zVI/0jYRMLaxNxygvA5LcZrkqxVxlHIEHxaD5Vd8H4vbxdlb1hsyPMGCDIMEEHYgil3hcfzOJK2OVqrGOP8ATGIquzplbMCsbwRrmB01qZw/BizaS0pJCKFBMSQOZjSmrfGrDXO6W9aNzbuxcQtPMZQZnyqZWexKW6uTf3snHZfC7GK4l2OxJxD37Fy2CzFlksrCRETBFdHsvisRYuLinBcMjWTnziQGzA6CAQQPdWzorD8Li3OVdbvr3Gvx2bao2uKp0rVdOTzDFjGCwMNcsXCqsCpCF4g6QyggjWm8fZulMJhmR0YA6FTo1680Ty0WDHnXqdLNY/gY8rc+lfC7oZXtSSr8i6t8cctVZ5d2q7N/Ujby3GdXzQWCiGEEbRv+laDG8bweMXu8T4SFRlucwXRWOUjYgmI51qsTg0uiLqK4HJlDfOq7G9ksLdgtaUEAAFCbeg2HgI0qfwzg5PE0rrhrgr+OjkjFZ7bjf5k+eTzbDo5tX1UlkRVuN0hbigN8C3wNbPsdjkGAuAkAobsieTCR8yK0GA4HZw6FLVsKre1MktpHiZpJ0rMY/6Pra5mTEGzb5hgGCj+YsNPWaxhpcmHbLHTdNNervgYy67DqVLHkuKtNPr0VckT6NbZ726eQtqD6ltPyU16AazvB+DLaW39SvA2w5N46MbpgCCQIECIAiPeTWhpzT4XhxqL6nP1uoWozPJHp2CiiimBMYxt0IpY7KGY+igk/kKx+O4tikdrQZScwY3MoBVXth1tqNtGDjMZMATJ1rW8Rw4uW2QmA6OhPQMpWfzquwnCoh7+V7pC5yFISQCoyqSTsxGpPuoTS6kmbwHCHuvbJdlQqb5YqAWcsO9QIfYXMzamScxPnWmwI/dg/iLsCdyrOzJM6+yV3qV3QzFtZIAkknQSYA5aknz9wrl6iUtxNFpw37Mep+dFHDfsx6n50VBBKqGamVDNSgCiiuSJOv+TQwOq5G5/wA5CiIiKBuf85CoJPMrl8cO7QM905bWMUw50UF8u58rqQegYGvSMdjksW3u3TlS2pZieg/U7AcyRULtB2bsY633eJTMAZVgYZT1VuXpseYrPWPouteFb+JxV+yhBWxcuQgjYEDl6RTjljyJOTppV6mCUot0Ya1ba3wfG4q4MrY6/bVJ/ALjOx9Ce8H9NXtvhK4Ds9daP3uJtoXPM98yhF9AjbdcxrTdu+x74/D2rFhrdpbbhiCCBlCFFVQo0gE039JHZ+/isEtjBoGIuISC6p4ERgoGYgHUr8K3WZT281crfoqoz2ON+hkuz/Z9MPwTEYu6oa5dsXBbLCcltiUQLO2ZmLEjqKY/atzBdnrQtkq+Ju3QGGhFvM2aDykIBPRjWs7fcKujhKYbDW3uEfV7ZW2pYhLYkkgcsyL8aqO2PZl7vBMILSNmw6W3ZMpDZWtxd8O8hjJHQGrwyKdOXef7cFZRcbS7IpOJ4O2vD0trw3F2cSgtsuIFmc1yQXY3F1ykZoHLSIrQcX7f3rfC8KySMXiJtyV1Bttkd8pHtE5YnmxPKrLA/SZYOEsm1N7FMqIMMk5zdACtOkBdCc3Sqrt/cUcX4a18hLYyMSxACkXiTmO0CFk7VCuUlGce7fyX6A6SuL8EHanBYnheDXEftDFNfz21ZWcPbLNJYBGBgAKfhVlxHt5dsYfBottb2NxVu2wT2VGeIYgdSYAkbE6Aa5H6S+1Q4hds4fDS1kXIFyDFy8YQ5Z3ChgJ/i6RN1w7Dd52kdT7OGtRbHQJZtose+4TU+7/IpZFzTf2QbuWo+SJ/GO2mN4abX12zhrq3SQvcPcVgVyyPGCD7QrfV5N2q4onEONYSxaIa3ZuKrMNQWzh7sdQFQLPUGvQe0BxjtbTBG3bzZmu3ri5wgGXKqr95iS3uHKlsuNVDim1b/Y0hJ/m7ouKoe3t8Jw3FFv8AtMo/mYhV/wBTCqvgnai/bx7cPxxS45XPavIuTMMueGTYGA23NY1kGo/0yY7u+HhP+7eRf6VDOfzVarjxNZYxfen8C0ppwbMxwHs/iE4X9ew+Kv27q97c7vNNtrVtiCMp5wrHWQdo51oeLdrPrXAbt8gB3UWXA2FzvFVo8iDmHSah/tXEpwxcFb4fie9ayLSuFDWyrr4rmZdiczeE7Tqapu1nCn4fwfD4V4729iGu3ADIBCeyDzibY05zTlb5rd13cegv/inXh9Te/RphO74ZYndw9w/1uxH+nLWorz36QOM3uGYPCW8Lc7t4Fo+FWkW7SDTMDHij41o+0vG3wHDzeMPdRbS+LZrjFVYkLH8R0ikp45Tan/2br5jEZKKrwRf0VjMX9IX1fh1jF37U3L/s2kJA+8ZLNJAyhTz1Pwk4ftldS5Zt4zBXLHfsqW3S4l5C7bKxWMp+PPpVfcz614/TqW95HoaW9TE0/fqjvYle/QMCWMlTMBVAYbc51maRzZFCvUZxY3O68C0Y1FxeJyDaWPsqNyahFP3mae9cFsig+G2DmEnXeDB/LrT+GAzN94jduXoPdFbUZl7wcHulzanWY6zRXXDPsx6n50UEEuqpseskTsSKta854hjIvXNfvv8A7jXO12qnp1FxV2O6TTrO2n2NqmJB510G19f0rPcHwbXEzs5UaxHQbkk7VLt4olstmWgAlmPKdY5D561THrpbVLJGr6Lq36IJ6ZKTUX06lu3Ie/4UDc+75VVYU4iTmiAx3jVTGw93XnXHDOM5nZbkAk6dBGhE+vzrda2G5KacbfF8FHppU3Fp14FzRRRT4qFFFM4rGLby5phjEgE6wTsNTtGnWjqQPUtRrPEbb+y43jp91W0nfRl+NPq4OoIPmDPyoqgGbOAtoxdLdtWb2mVFVj6sBJqFx7sxh8cFGKt58hJUhmUiYkSpBgwNPKrSs9xrgeMu3GfC482FYAd2bK3AsCCVYmQTvWkG917q8+f2Ky6dLMbxXB27nHMFhcOirbwqoSqjRSpa80+fsSTrJ1q/7R/RsMVi/rFvEPYLqFvBBqwChTDZhEqACCCNPdU7sj2GTAM91rjX79yc91xGhMkASTqYJJJJgbVpq3yZ2pL3b6Kr8fEyjjtfmXezBYX6ODh+JWcRhu7XD2lClCWz/ZMjN7MMSWmZracRvvbtO1q2brqsrbDBS56ZjoKlU3auhxKEMDIkGRIJBGnMEEe6sJ5JTacuaNVFR4R5z9HyfXsdiMdiWAxFsm2MOAQbS5ckmdToGUeeYnWBUX6V8QMTjMHg1MnOM46G8yKo9coJ9CKc7Kv3naHGPY1tRdzkeyTNse+bgJ91emtbBiQDGokAwfLpTeTJ7vKpeXC8ODCMd8K8/mdQOW3L05V5l9Ia/WeLcPw3IFWYeT3Zb/Tar02qfF9ksPdxSYtlbv0KlXDsB4NACu0RptS2Caxy3PwZrki5KkYv6RF+scX4fYPsyjH+u8c3+m1Uf6ae0AYW8Ihls3e3QOWhFpT5nMzR/L1rXdrexIx1yzdS82HvWfZuKubSZGkiCDJBnmaouOfRRnFk4a4M9tme697Mz3nZkOZmUH8JERpPrLWLLiTg5Ponx5mM4T/Ml3LXtV2K+tcNTDp9pYS33Xm6IFZD5MJHrFRvoz7T/XMP3F8Tew2UHMNSqmEfXZ1Iynzg86sMde4hYxF17dpMXh7hBS2Lot3LRChSBnEEEiY11M6azVdiuzWIXHYnG4i0MOL2cLZzhj43ViWy6D2feSdBWad4mpNeK57914l/+aaXqbbEVnlvK7Idc+WIjQB92n0UgeZrQYsae41V4WxCqvQLPu/w1xdRGUpJLp/R0sElGLf87jWL0zT4EkzHtXCY/KdKQMV0URyVRsqz7Teen+TXV0RcJXxNOrN7KL0A6xRgtzlEr+M7s3P3U72FTQ8M+zHqfmaKOGfZj1PzNFQBLryfih/6i7/5Ln+416xXmNzBG9jXQc7ryfIMSfyrl+0VcYpeJ2PZUlFzb8DTrby2bNsaZwoJ92ZvzNTSpBW3ahdJJImFBA25kk/Oq3jOLCXLY5Jlb4sB8gPjVsxysG5QQfSZB9x/ImqYNssmT/ztjflX3sXyXtjLxt/Eq27RBCRBeJAMZNvKT/nKpFi8t9AXthQ5KqwIPiEwDoCDvVPx/CLbueE+0M0dJJ2PPnUbhylriAGPED8DM/Ca50tZljmeHKtyuq47/UcWnxyx+8hx3s2KOAFjbQfoPz0p2qa7jcveIeRJHvIYfOrkGa7+nzxyNxXb/a/Y5OXG4U33CuLllWjMAYMieR613S02YFJxfD2bajwMWfOiBVDmTaLMcrkCAtqdwTlAGp1gWMThiAO/g5wSch8eRDiPagE/uySW2JL6SYFljcdZuJF5CVGY+YjOv3WDBiA4gawYO9QuJcPwYCu6sveMbAyyCCe9QjKdFAzPJG0DkBTEelOyjH8LaAyJaxKglAUWSCVVMqkWyZygqTAGus7VNIvC2mUh2zDM0g+DNy2nwk676DQ1Rrbsqn7rFPZVkKFmswHW3mtKyHKoIBvrquhIUjnNtwW0lq2lq1eRhLvbAyS1lmZgABGgJIzKAPDEVE13/YExLOIxCKMyAwNZzMTAuHcMdTkQbbv7q7/bTCZtMPa++OTIonoSXHwJ1pnE4bEC3iu6LZmIax48xBgBgMxyqpIkDTVm20qFfxeOXOUXMPCttWVSc3dWmLEDL4QRfBLPuVAHUUVLwC6LZOPW/vSNATpmA8LsfENDGRgfMedZ3E9j8KAWtYjFWEvtrbs3yFcs4VjlYGNWEmavRxC2121bNkzfth8xQAAFW8LTBJAkEcsw66Vj9orDkLeRkhiqlbhbwi5eEtEEeLC+yZ3XXeJhuj/jZEtr6lp2d7P4fBW8mGTKGhiSczvpoWPOJ5aCdKszcHMgaxqY1E6fkfhVHYaximVUZwVs2mVSNMjqCoM6E5XTMs7FZrpsMpYML6jdxmlYBL+xLQFPeqOey66iqSTbuT5LLhcF5RVW5vG8+UnICpUeHKQFErJBgltOZiTppXK4rEL7VufRZP2hEeFoLFCCI00MxpVNpNltRTWFclFLAgkag7g/AU7VSQooooAav1HjWn7/ACqOW19azkXREOGLM2eMk6KBvt4m94p5hA0pLmLUMqT4mmAN4Akk9B/cUxdxBLBU1j2m5AAwR66GpIL3hn2Y9T8zRRwv7Me/5mipIJdY3hmHjGXT0N0/Fo/WtlWRsJnu4sAwfEoPmS36gCudrE3PHXi38lY9pXUZ+i/UpOJ47vb5I1UnKPTYfnrWvuYtVKq2k8+XxrE8HXNftg/iGnprr8K3N+znUj4HpIjQ8jBNJaL3klPJF8tr7sd1yhBwh2SK/H8L77LkYAAkeg5ge/kdvyqmxCCxfCgk5Shny0Jq0wGBv2pHhiZiRrO+sVXYvMjk3VOczB6jYQNhFJaxx2rI8bjK1ba4/ny6ehfA3ucNyargnccZc4IMmNY/0/kT+VWvDcXnUVQFQ2HzAeJXAY+UGPd+td8HxWVo61Gn1User3yqslPj6fHx8zPJgUsO1dYmpopEaRS161OzinL2gdwDvuAdxB36jSmMVwy1dEXEVh4okbZzLEdCSAZGs1JoqU2iCqv9mrTCAbiwSUhpCFrlu6coYEAZ7SmNtxtTOH7LLbuI63G0dbjZlBZri99rnEZQTeaQBHSJM3dFX95KqsjajO4vgF9lKpcUeLEMCGdTF+8lwBoj2QGGh1nlNNX8FjLQYWrly6QrZHLJBUYcgLkYk9538EEz4TBY7Vp6KlZWRtRmsZxbE2lYkEkPfJBsMyjLnOHRGSC3eKF8cmDpAJAq0RLXe5O5AcgXCwRRDkONWA1aM4zeZ61Y0kVDkn2BIouHLhkdWt2u7YrklQx0a2hZGI3Ci2qydisCKkqlpwgF5CyqgQEqdFkTkkGWkA+YG0VNucPtsIKL97YR7U5tuuZp6yaa/ZFuIAI1J3nUkEnWegqdyYUNW+GZAChJXLBU7sIE7jcxziPdFTsOpCKHMsFUMerACT7zNVlzs+ApFpyhIicoJ0ChdRBkZAQfWpi4Qi+1zSGVRykRP8Mxr+L3VDp9ySXRRRVCQooooAZxHKqG/JvqTsUuEc9UIyx0g6yN6vcRuPSqQrmdRBDLImWjKTr/AA6rp1n0pPU80vP7DWndW/IS5bCvcZfDmPifnOngX4H3kmpOHaVkLlB2ncjkT+ddHCy5ZzMHwjkPOOu9OPTTYuW/DPsx7/maSl4Z9kPf8zRQQSjXn2Ix/d3sYCYJJyfzq8j/ADyr0E15bx8f9Ve/8jfOuZ7Rk4wTXj+x1vZkFOUk/BfqO9n2nEp/MZ+BrdivPsCe7h5IjaOvWrzh/EMRcBKtmgxlIBO07xp7zXN0OtjjuFN89hvX6d5Jb00klXJpqoe0y62z5N8xXT8Wv2xNy2CBuYI/MGN6gcS4n32Xw5cs853j+1W9o63FPTyhypccNNd0K6bTzhkUu3in5EjDsv1W4Ochm/8AYBR66Gq208GaW1iiEdI0Yrr/ACkn9a4rz2ozqax11Ua+r/s6UMe1yvu7+iNfw+6WUaj4f81Kk9B8f7iqngN2Virivc6LJ7zDGXked1EdmRo5z+R+fyoN0c9PXT511Qac5MOCG+JJJCxoJLHYDrpudDp5VFwXFi7FZViCYEFcwH4STv5H41JsmDcB1JgxIEjKFjXzU/GoNu3GMlh7SyMw+8ANjsTpuK5mSeROEk+sqfzr0/X5D0Iwakmuitfz+i5t3Awkf51B6GuqYt+24H8J95BB/wBoNOweo+H/ADXRjK0JSVM6rnOKYxl8ohMfnVHgOIMzEnYbnpOw8yeQpTPrI4Zxg+rGMWmlki5eBpKWsxiOM3Rc5oBsvl59a0lp5UEiJAMdJG1W0+shqJSjG+PErm08sSTfc7oopKcFxaKKSgBaKSloAYxG49DUVl8Q9D81qTiD4h6H51R8R4ic6pb3zopPQHU/IUtmyRxq5G+LHKbpE3G41bKFn26DcnoBzNV1u6/elrh5QEB0tpMlm5Zj4fQetdX8MDeZlOZwNCw8NrScwmfEddegHTXnC4fON5TQk87jdf5QdqY4SMTV8M+yX3/M0UvDfs19/wAzRUASay3F+yQuXGdWZSxkiARJ3861NJFZ5MUMiqas0x5Z43cHRgsT2UvfdZCBygj+9R24PiLeyT5qw+PKvRClcmyKSl7M076KvRjcfaGdcN36o87LXlBDi4BEEEEiKbDCvRWwoqPd4WjbqD6gGkc/sSGTlTfx5+xrH2lJdYr4cfcwlBrX3ezVo/cA9NPlUS52UX7pYe+fnXPn7Ayr/GSfra+5vH2lB9Uxjs81aCqjCcJeyfCQ3qI/Mf2qZ9Zcb2//AFYfqBXovZ+GeDCoT6o5mpyRyZN0SXRUX9oD7yuP6Z/2zXS8Qtn74Hrp86fFhMThc2q6H/JHmD0qIytBAUD0J0bSGACTOnWpuJsi7bZQ3tCJGseehqCMBiAD/wBQJObe2piScsGOkcusDphLTRm7Tpm0cziqasmYK2QCW3JJPmdp02EAQOVSa5SYE7wJ9eddVpCO1UZyludjOKs51K9agYfABU2GWJMx7JmSf4ojbYaDnL2K4zbtMVuHJGUAnmWBIgDUjQ6xE6cqZfFWbg8N0QSIWdMxiPCRJ1YGNuvOsc+n3Pftt0a48tLbdIjd6puLnObL7EjUruC/XyHvPndo0iqjD8HXPmz5iddwZmSD5zB+Bq4VY0pbQ4skN3vFV/P4muplB1sdixRRRXSFAooooAoeN8YuW7y20gCMx2k/EGBy05zrpBm4fiJLhTlMhCDBU+Ncw0kjY/k3TV3HcLS6QWAJAgZhmXnup/mbUQdTrSYXBMtxnZhqFAAHTzgcoEeQqLab8OKX68k8V5jmJ9oeh/Ss7ctlXnXNcu9fujefgK0WJ9pfQ/pUNsOM4bnrH5UrqMXvK9TfBk2WNXMMXfxaINQB94xBLfKniIpw0y0scq78z+EdfXoKYMC64a02x7/maKXA4fIoA2oqSCTRRRQAUUUUAFFFFABSRS0UAJlrk2xXdFADRw4pt8EDUmigCtfg6H7o9wj5Vx+zCPZZx/UT+RmrWiKAKk4e6Nnn+ZQflFIXujdVPoSv96topClTYFPcxJIKvaYggggFWBBEERI5U04sN7dsAj8VuI0A3A6ADflV2bIrk4YUWwKP9n4dgFU5QFVQFuRoufKIJMx3j77zrNFnhDq5Zb90rIOVjmHtlnHIQQYEDTz0FW1zhytuAfUVHPBl5CPQlflVt7IoeoqOeHMPZuOPUhv9wNJ3V4feU+qx8j+lVJJNFRe/uDdAfRv0I/Wj69HtI49wPyJqQJVFRhxG3zaPUFfmKeS8rbEH0M0AMYo+NR5N+WX+9MtuPf8AKnsX7Snyf/8ANRktG6RlkL+LmfToPP4dao0WTCSxypvzPIf3PlVpgsCEHzPU9TXeFwgQQBFSQKkqAFFLRQAUUUUAFFFFABRRRQAUUUUAFFFFABRRRQAUUUUAFFFFABRRRQAUUUUAJFGWlooA5NsVwbAp2igCO2EFR7nCUO6j4VYUUAVq8IXpPkSSPgTFTrdkCnKKACiiigAooooA/9k=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endParaRPr lang="it-IT"/>
          </a:p>
        </p:txBody>
      </p:sp>
      <p:pic>
        <p:nvPicPr>
          <p:cNvPr id="8201" name="Picture 13" descr="http://www.benessere.com/dietetica/images/92_omega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25670" y="570865"/>
            <a:ext cx="3869055" cy="3522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Content Placeholder 99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58775" y="574675"/>
            <a:ext cx="4116321" cy="26720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Content Placeholder 100"/>
          <p:cNvPicPr>
            <a:picLocks noGrp="1" noChangeAspect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>
          <a:xfrm>
            <a:off x="5878830" y="257175"/>
            <a:ext cx="2906395" cy="29895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Content Placeholder 101"/>
          <p:cNvPicPr>
            <a:picLocks noGrp="1"/>
          </p:cNvPicPr>
          <p:nvPr>
            <p:ph sz="quarter" idx="3"/>
          </p:nvPr>
        </p:nvPicPr>
        <p:blipFill>
          <a:blip r:embed="rId4"/>
          <a:stretch>
            <a:fillRect/>
          </a:stretch>
        </p:blipFill>
        <p:spPr>
          <a:xfrm>
            <a:off x="826770" y="4185920"/>
            <a:ext cx="6240780" cy="26720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 Box 5"/>
          <p:cNvSpPr txBox="1"/>
          <p:nvPr/>
        </p:nvSpPr>
        <p:spPr>
          <a:xfrm>
            <a:off x="4968240" y="3246755"/>
            <a:ext cx="411035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A saturated fatty acid has a straight structure, whereas omega-3 fatty acids such as EPA and DHA are markedly curved.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59039" y="0"/>
            <a:ext cx="7772400" cy="1143000"/>
          </a:xfrm>
        </p:spPr>
        <p:txBody>
          <a:bodyPr/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The Lipid Bilayer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221496" y="1368217"/>
            <a:ext cx="4572000" cy="387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2400" b="1" u="sng" dirty="0">
                <a:solidFill>
                  <a:srgbClr val="FF01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Fluidity of Lipid Bilayer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55A70E2C-9B6F-DB49-E2DC-9DB59F9E3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375" y="2217061"/>
            <a:ext cx="6087985" cy="3846383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8680764" y="6477000"/>
            <a:ext cx="1905000" cy="457200"/>
          </a:xfrm>
          <a:noFill/>
        </p:spPr>
        <p:txBody>
          <a:bodyPr/>
          <a:lstStyle/>
          <a:p>
            <a:pPr algn="l"/>
            <a:fld id="{AA41EF01-8C67-442E-969A-EA7A34C55F99}" type="slidenum">
              <a:rPr lang="it-IT" smtClean="0">
                <a:latin typeface="Arial Narrow" panose="020B0606020202030204" pitchFamily="34" charset="0"/>
              </a:rPr>
              <a:t>23</a:t>
            </a:fld>
            <a:endParaRPr lang="it-IT" dirty="0">
              <a:latin typeface="Arial Narrow" panose="020B0606020202030204" pitchFamily="34" charset="0"/>
            </a:endParaRPr>
          </a:p>
        </p:txBody>
      </p:sp>
      <p:sp>
        <p:nvSpPr>
          <p:cNvPr id="64536" name="Rectangle 24"/>
          <p:cNvSpPr>
            <a:spLocks noGrp="1" noChangeArrowheads="1"/>
          </p:cNvSpPr>
          <p:nvPr>
            <p:ph sz="half" idx="2"/>
          </p:nvPr>
        </p:nvSpPr>
        <p:spPr>
          <a:xfrm>
            <a:off x="1503362" y="5167759"/>
            <a:ext cx="6137275" cy="1471295"/>
          </a:xfrm>
          <a:noFill/>
        </p:spPr>
        <p:txBody>
          <a:bodyPr/>
          <a:lstStyle/>
          <a:p>
            <a:r>
              <a:rPr lang="it-IT" sz="1800" b="1" dirty="0">
                <a:solidFill>
                  <a:srgbClr val="FF0000"/>
                </a:solidFill>
                <a:latin typeface="Arial Narrow" panose="020B0606020202030204" pitchFamily="34" charset="0"/>
              </a:rPr>
              <a:t>Rotazionale</a:t>
            </a:r>
            <a:r>
              <a:rPr lang="it-IT" sz="1800" dirty="0">
                <a:latin typeface="Arial Narrow" panose="020B0606020202030204" pitchFamily="34" charset="0"/>
              </a:rPr>
              <a:t>: veloce</a:t>
            </a:r>
          </a:p>
          <a:p>
            <a:r>
              <a:rPr lang="it-IT" sz="1800" dirty="0">
                <a:latin typeface="Arial Narrow" panose="020B0606020202030204" pitchFamily="34" charset="0"/>
              </a:rPr>
              <a:t>Diffusione </a:t>
            </a:r>
            <a:r>
              <a:rPr lang="it-IT" sz="1800" b="1" dirty="0">
                <a:solidFill>
                  <a:srgbClr val="FF0000"/>
                </a:solidFill>
                <a:latin typeface="Arial Narrow" panose="020B0606020202030204" pitchFamily="34" charset="0"/>
              </a:rPr>
              <a:t>trasversale</a:t>
            </a:r>
            <a:r>
              <a:rPr lang="it-IT" sz="1800" dirty="0">
                <a:latin typeface="Arial Narrow" panose="020B0606020202030204" pitchFamily="34" charset="0"/>
              </a:rPr>
              <a:t> (flip-flop): molto lenta </a:t>
            </a:r>
          </a:p>
          <a:p>
            <a:r>
              <a:rPr lang="it-IT" sz="1800" dirty="0">
                <a:latin typeface="Arial Narrow" panose="020B0606020202030204" pitchFamily="34" charset="0"/>
              </a:rPr>
              <a:t>Diffusione </a:t>
            </a:r>
            <a:r>
              <a:rPr lang="it-IT" sz="1800" b="1" dirty="0">
                <a:solidFill>
                  <a:srgbClr val="FF0000"/>
                </a:solidFill>
                <a:latin typeface="Arial Narrow" panose="020B0606020202030204" pitchFamily="34" charset="0"/>
              </a:rPr>
              <a:t>laterale </a:t>
            </a:r>
            <a:r>
              <a:rPr lang="it-IT" sz="1800" dirty="0">
                <a:latin typeface="Arial Narrow" panose="020B0606020202030204" pitchFamily="34" charset="0"/>
              </a:rPr>
              <a:t>lungo il piano della membrana: veloce  (</a:t>
            </a:r>
            <a:r>
              <a:rPr lang="it-IT" sz="1800" b="1" dirty="0">
                <a:latin typeface="Arial Narrow" panose="020B0606020202030204" pitchFamily="34" charset="0"/>
              </a:rPr>
              <a:t>1 </a:t>
            </a:r>
            <a:r>
              <a:rPr lang="it-IT" sz="1800" b="1" dirty="0">
                <a:latin typeface="Arial Narrow" panose="020B0606020202030204" pitchFamily="34" charset="0"/>
                <a:sym typeface="Symbol" panose="05050102010706020507" pitchFamily="18" charset="2"/>
              </a:rPr>
              <a:t></a:t>
            </a:r>
            <a:r>
              <a:rPr lang="it-IT" sz="1800" b="1" dirty="0">
                <a:latin typeface="Arial Narrow" panose="020B0606020202030204" pitchFamily="34" charset="0"/>
              </a:rPr>
              <a:t>m/s</a:t>
            </a:r>
            <a:r>
              <a:rPr lang="it-IT" sz="1800" dirty="0">
                <a:latin typeface="Arial Narrow" panose="020B0606020202030204" pitchFamily="34" charset="0"/>
              </a:rPr>
              <a:t>)</a:t>
            </a:r>
          </a:p>
          <a:p>
            <a:r>
              <a:rPr lang="it-IT" sz="1800" dirty="0">
                <a:latin typeface="Arial Narrow" panose="020B0606020202030204" pitchFamily="34" charset="0"/>
              </a:rPr>
              <a:t>Piegamento delle code idrofobiche degli acidi grassi: veloce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b="54624"/>
          <a:stretch/>
        </p:blipFill>
        <p:spPr>
          <a:xfrm>
            <a:off x="1246177" y="2880850"/>
            <a:ext cx="7212023" cy="1931523"/>
          </a:xfrm>
          <a:prstGeom prst="rect">
            <a:avLst/>
          </a:prstGeom>
        </p:spPr>
      </p:pic>
      <p:pic>
        <p:nvPicPr>
          <p:cNvPr id="2" name="Content Placeholder 2">
            <a:extLst>
              <a:ext uri="{FF2B5EF4-FFF2-40B4-BE49-F238E27FC236}">
                <a16:creationId xmlns:a16="http://schemas.microsoft.com/office/drawing/2014/main" id="{EF19E430-11F4-C32A-B4AD-C59E187097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196"/>
          <a:stretch/>
        </p:blipFill>
        <p:spPr bwMode="auto">
          <a:xfrm>
            <a:off x="1245708" y="152400"/>
            <a:ext cx="7120808" cy="2345355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36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572977" y="-132907"/>
            <a:ext cx="7772400" cy="1143000"/>
          </a:xfrm>
        </p:spPr>
        <p:txBody>
          <a:bodyPr/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The Lipid Bilayer</a:t>
            </a:r>
          </a:p>
        </p:txBody>
      </p:sp>
      <p:pic>
        <p:nvPicPr>
          <p:cNvPr id="25603" name="Picture 5" descr="101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592616" y="1282700"/>
            <a:ext cx="3302146" cy="4565207"/>
          </a:xfrm>
          <a:noFill/>
          <a:ln w="25400">
            <a:solidFill>
              <a:schemeClr val="accent1"/>
            </a:solidFill>
          </a:ln>
        </p:spPr>
      </p:pic>
      <p:pic>
        <p:nvPicPr>
          <p:cNvPr id="25604" name="Picture 6" descr="f1011_ISBN88-08-07891-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441" y="1431556"/>
            <a:ext cx="3410639" cy="2438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Text Box 8"/>
          <p:cNvSpPr txBox="1">
            <a:spLocks noChangeArrowheads="1"/>
          </p:cNvSpPr>
          <p:nvPr/>
        </p:nvSpPr>
        <p:spPr bwMode="auto">
          <a:xfrm>
            <a:off x="164176" y="4384713"/>
            <a:ext cx="5247795" cy="19380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it-IT" dirty="0">
                <a:latin typeface="Arial Narrow" panose="020B0606020202030204" pitchFamily="34" charset="0"/>
              </a:rPr>
              <a:t> Il </a:t>
            </a:r>
            <a:r>
              <a:rPr lang="it-IT" b="1" dirty="0">
                <a:solidFill>
                  <a:srgbClr val="FF0000"/>
                </a:solidFill>
                <a:latin typeface="Arial Narrow" panose="020B0606020202030204" pitchFamily="34" charset="0"/>
              </a:rPr>
              <a:t>colesterolo</a:t>
            </a:r>
            <a:r>
              <a:rPr lang="it-IT" b="1" dirty="0">
                <a:latin typeface="Arial Narrow" panose="020B0606020202030204" pitchFamily="34" charset="0"/>
              </a:rPr>
              <a:t> regola la fluidità della membrana </a:t>
            </a:r>
          </a:p>
          <a:p>
            <a:endParaRPr lang="it-IT" dirty="0">
              <a:latin typeface="Arial Narrow" panose="020B0606020202030204" pitchFamily="34" charset="0"/>
            </a:endParaRPr>
          </a:p>
          <a:p>
            <a:r>
              <a:rPr lang="it-IT" dirty="0">
                <a:latin typeface="Arial Narrow" panose="020B0606020202030204" pitchFamily="34" charset="0"/>
              </a:rPr>
              <a:t>-Il </a:t>
            </a:r>
            <a:r>
              <a:rPr lang="it-IT" b="1" dirty="0">
                <a:solidFill>
                  <a:srgbClr val="FF0000"/>
                </a:solidFill>
                <a:latin typeface="Arial Narrow" panose="020B0606020202030204" pitchFamily="34" charset="0"/>
              </a:rPr>
              <a:t>colesterolo</a:t>
            </a:r>
            <a:r>
              <a:rPr lang="it-IT" dirty="0">
                <a:latin typeface="Arial Narrow" panose="020B0606020202030204" pitchFamily="34" charset="0"/>
              </a:rPr>
              <a:t> impedisce alle catene idrocarburiche di unirsi e </a:t>
            </a:r>
            <a:r>
              <a:rPr lang="it-IT" b="1" dirty="0">
                <a:latin typeface="Arial Narrow" panose="020B0606020202030204" pitchFamily="34" charset="0"/>
              </a:rPr>
              <a:t>cristallizzare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0E2CA7FE-4429-89CE-3C96-F0C61B60F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730" y="1043866"/>
            <a:ext cx="8064153" cy="4263273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ttangolo 5"/>
          <p:cNvSpPr>
            <a:spLocks noChangeArrowheads="1"/>
          </p:cNvSpPr>
          <p:nvPr/>
        </p:nvSpPr>
        <p:spPr bwMode="auto">
          <a:xfrm>
            <a:off x="93653" y="219408"/>
            <a:ext cx="8778743" cy="4001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Il colesterolo ha un duplice effetto:</a:t>
            </a:r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" name="Content Placeholder 102"/>
          <p:cNvPicPr/>
          <p:nvPr/>
        </p:nvPicPr>
        <p:blipFill>
          <a:blip r:embed="rId2"/>
          <a:stretch>
            <a:fillRect/>
          </a:stretch>
        </p:blipFill>
        <p:spPr>
          <a:xfrm>
            <a:off x="5627870" y="2024933"/>
            <a:ext cx="3516130" cy="2808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836747E8-03FA-C3B4-7A1E-0F5A08935AAF}"/>
              </a:ext>
            </a:extLst>
          </p:cNvPr>
          <p:cNvSpPr txBox="1"/>
          <p:nvPr/>
        </p:nvSpPr>
        <p:spPr>
          <a:xfrm>
            <a:off x="195791" y="4380202"/>
            <a:ext cx="553505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 alte temperature 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(alta energia cinetica) </a:t>
            </a:r>
          </a:p>
          <a:p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i fosfolipidi sarebbero 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troppo mobili 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e la membrana nel complesso troppo fluida.  </a:t>
            </a:r>
          </a:p>
          <a:p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Quindi limita la velocità di movimento delle catene aciliche, il che porta ad una </a:t>
            </a:r>
          </a:p>
          <a:p>
            <a:r>
              <a:rPr lang="it-IT" sz="1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riduzione della fluidità di membrana.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D335E91-A214-D2DB-471B-F337C8981C8D}"/>
              </a:ext>
            </a:extLst>
          </p:cNvPr>
          <p:cNvSpPr txBox="1"/>
          <p:nvPr/>
        </p:nvSpPr>
        <p:spPr>
          <a:xfrm>
            <a:off x="195791" y="961372"/>
            <a:ext cx="531438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 basse temperature 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(bassa energia cinetica) </a:t>
            </a:r>
          </a:p>
          <a:p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i fosfolipidi tenderebbero ad 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impacchettarsi tra loro 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e la membrana perderebbe la sua parziale fluidità, indispensabile per il suo funzionamento. </a:t>
            </a:r>
          </a:p>
          <a:p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Il colesterolo  amplia l’intervallo di temperature entro il quale si verifica la transizione di fase, quindi 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it-IT" sz="1800" b="1" u="sng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aumenta la fluidità delle membrane</a:t>
            </a:r>
            <a:r>
              <a:rPr lang="it-IT" sz="1800" u="sng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65100" y="0"/>
            <a:ext cx="7772400" cy="1143000"/>
          </a:xfrm>
        </p:spPr>
        <p:txBody>
          <a:bodyPr/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The Lipid Bilayer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92301" y="1143000"/>
            <a:ext cx="4629150" cy="4057650"/>
          </a:xfrm>
        </p:spPr>
        <p:txBody>
          <a:bodyPr/>
          <a:lstStyle/>
          <a:p>
            <a:pPr>
              <a:buFontTx/>
              <a:buNone/>
            </a:pPr>
            <a:r>
              <a:rPr lang="en-US" sz="2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Glycolipids</a:t>
            </a:r>
            <a:r>
              <a:rPr lang="en-US" sz="1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FontTx/>
              <a:buNone/>
            </a:pPr>
            <a:endParaRPr lang="en-US" sz="18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Found exclusively on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noncytoplasmic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monolayer</a:t>
            </a:r>
            <a:r>
              <a:rPr lang="en-US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en-US" sz="18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On surface of all plasma membranes</a:t>
            </a:r>
          </a:p>
          <a:p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gangliosides= most complex, sialic acid containing oligosaccharides, net negative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chg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most abundant in pm of nerve cells</a:t>
            </a: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Function-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protection, cell recognition, transmission of electrical impulses</a:t>
            </a: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Tossina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Colera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24" name="Picture 6" descr="f1016_ISBN88-08-07891-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9070" y="1490980"/>
            <a:ext cx="3876040" cy="387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isultati immagini per cholera toxin mechanis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923" y="1569539"/>
            <a:ext cx="5224652" cy="391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Content Placeholder 103"/>
          <p:cNvPicPr>
            <a:picLocks noGrp="1"/>
          </p:cNvPicPr>
          <p:nvPr>
            <p:ph/>
          </p:nvPr>
        </p:nvPicPr>
        <p:blipFill>
          <a:blip r:embed="rId3"/>
          <a:stretch>
            <a:fillRect/>
          </a:stretch>
        </p:blipFill>
        <p:spPr>
          <a:xfrm>
            <a:off x="695863" y="881720"/>
            <a:ext cx="1821180" cy="19170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95" y="3121490"/>
            <a:ext cx="3053544" cy="2269217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594920" y="64732"/>
            <a:ext cx="7772400" cy="1143000"/>
          </a:xfrm>
        </p:spPr>
        <p:txBody>
          <a:bodyPr/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 Lipid Bilayer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C0090A0-345C-2EA9-D98D-82E696114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797" y="1620460"/>
            <a:ext cx="8646405" cy="361707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96085" y="322296"/>
            <a:ext cx="7772400" cy="1143000"/>
          </a:xfrm>
        </p:spPr>
        <p:txBody>
          <a:bodyPr/>
          <a:lstStyle/>
          <a:p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Struttura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funzioni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delle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membrane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cellulari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351559" y="1625378"/>
            <a:ext cx="8440881" cy="29654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marL="342900" indent="-342900">
              <a:lnSpc>
                <a:spcPct val="15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Regola</a:t>
            </a:r>
            <a:r>
              <a:rPr lang="en-US" sz="2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il</a:t>
            </a:r>
            <a:r>
              <a:rPr lang="en-US" sz="2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trasporto</a:t>
            </a:r>
            <a:r>
              <a:rPr lang="en-US" sz="2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dei</a:t>
            </a:r>
            <a:r>
              <a:rPr lang="en-US" sz="2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nutrienti</a:t>
            </a:r>
            <a:r>
              <a:rPr lang="en-US" sz="2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all’</a:t>
            </a:r>
            <a:r>
              <a:rPr lang="en-US" sz="21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interno</a:t>
            </a:r>
            <a:r>
              <a:rPr lang="en-US" sz="2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della</a:t>
            </a:r>
            <a:r>
              <a:rPr lang="en-US" sz="2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cellula</a:t>
            </a:r>
            <a:endParaRPr lang="en-US" sz="21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Regola</a:t>
            </a:r>
            <a:r>
              <a:rPr lang="en-US" sz="2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il</a:t>
            </a:r>
            <a:r>
              <a:rPr lang="en-US" sz="2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trasporto</a:t>
            </a:r>
            <a:r>
              <a:rPr lang="en-US" sz="2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</a:t>
            </a:r>
            <a:r>
              <a:rPr lang="en-US" sz="2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alcuni</a:t>
            </a:r>
            <a:r>
              <a:rPr lang="en-US" sz="2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prodotti</a:t>
            </a:r>
            <a:r>
              <a:rPr lang="en-US" sz="2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all’</a:t>
            </a:r>
            <a:r>
              <a:rPr lang="en-US" sz="21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esterno</a:t>
            </a:r>
            <a:r>
              <a:rPr lang="en-US" sz="2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della</a:t>
            </a:r>
            <a:r>
              <a:rPr lang="en-US" sz="2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cellula</a:t>
            </a:r>
            <a:endParaRPr lang="en-US" sz="21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Regola</a:t>
            </a:r>
            <a:r>
              <a:rPr lang="en-US" sz="2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21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stabilità</a:t>
            </a:r>
            <a:r>
              <a:rPr lang="en-US" sz="21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chimico-fisica</a:t>
            </a:r>
            <a:r>
              <a:rPr lang="en-US" sz="21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dell’ambiente</a:t>
            </a:r>
            <a:r>
              <a:rPr lang="en-US" sz="2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intracellulare</a:t>
            </a:r>
            <a:endParaRPr lang="en-US" sz="21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E’ </a:t>
            </a:r>
            <a:r>
              <a:rPr lang="en-US" sz="2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il</a:t>
            </a:r>
            <a:r>
              <a:rPr lang="en-US" sz="2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sito</a:t>
            </a:r>
            <a:r>
              <a:rPr lang="en-US" sz="2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</a:t>
            </a:r>
            <a:r>
              <a:rPr lang="en-US" sz="2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importanti</a:t>
            </a:r>
            <a:r>
              <a:rPr lang="en-US" sz="2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reazioni</a:t>
            </a:r>
            <a:r>
              <a:rPr lang="en-US" sz="21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chimiche</a:t>
            </a:r>
            <a:r>
              <a:rPr lang="en-US" sz="21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che</a:t>
            </a:r>
            <a:r>
              <a:rPr lang="en-US" sz="2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generalmente</a:t>
            </a:r>
            <a:r>
              <a:rPr lang="en-US" sz="2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2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possono</a:t>
            </a:r>
            <a:r>
              <a:rPr lang="en-US" sz="2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avvenire</a:t>
            </a:r>
            <a:r>
              <a:rPr lang="en-US" sz="2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soluzione</a:t>
            </a:r>
            <a:endParaRPr lang="en-US" sz="21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Registra</a:t>
            </a:r>
            <a:r>
              <a:rPr lang="en-US" sz="2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sz="2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trasforma</a:t>
            </a:r>
            <a:r>
              <a:rPr lang="en-US" sz="2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segnali</a:t>
            </a:r>
            <a:r>
              <a:rPr lang="en-US" sz="2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provenienti</a:t>
            </a:r>
            <a:r>
              <a:rPr lang="en-US" sz="2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dall’ambiente</a:t>
            </a:r>
            <a:r>
              <a:rPr lang="en-US" sz="2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extracellulare</a:t>
            </a:r>
            <a:r>
              <a:rPr lang="en-US" sz="2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Negli</a:t>
            </a:r>
            <a:r>
              <a:rPr lang="en-US" sz="2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organismi</a:t>
            </a:r>
            <a:r>
              <a:rPr lang="en-US" sz="2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multicellulari</a:t>
            </a:r>
            <a:r>
              <a:rPr lang="en-US" sz="2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regola</a:t>
            </a:r>
            <a:r>
              <a:rPr lang="en-US" sz="2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le </a:t>
            </a:r>
            <a:r>
              <a:rPr lang="en-US" sz="2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interazioni</a:t>
            </a:r>
            <a:r>
              <a:rPr lang="en-US" sz="2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US" sz="2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cellule e </a:t>
            </a:r>
            <a:r>
              <a:rPr lang="en-US" sz="2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US" sz="2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cellula</a:t>
            </a:r>
            <a:r>
              <a:rPr lang="en-US" sz="2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sz="21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matrice</a:t>
            </a:r>
            <a:r>
              <a:rPr lang="en-US" sz="21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extracellulare</a:t>
            </a:r>
            <a:endParaRPr lang="en-US" sz="2100" b="1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17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17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17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17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17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711200" y="0"/>
            <a:ext cx="7772400" cy="800100"/>
          </a:xfrm>
        </p:spPr>
        <p:txBody>
          <a:bodyPr/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The Lipid Bilayer</a:t>
            </a:r>
          </a:p>
        </p:txBody>
      </p:sp>
      <p:pic>
        <p:nvPicPr>
          <p:cNvPr id="29700" name="Picture 6" descr="f1014_ISBN88-08-07891-4"/>
          <p:cNvPicPr>
            <a:picLocks noChangeAspect="1" noChangeArrowheads="1"/>
          </p:cNvPicPr>
          <p:nvPr/>
        </p:nvPicPr>
        <p:blipFill>
          <a:blip r:embed="rId2" cstate="print"/>
          <a:srcRect b="7050"/>
          <a:stretch>
            <a:fillRect/>
          </a:stretch>
        </p:blipFill>
        <p:spPr bwMode="auto">
          <a:xfrm>
            <a:off x="3922804" y="2046148"/>
            <a:ext cx="4938621" cy="2143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Box 1"/>
          <p:cNvSpPr txBox="1"/>
          <p:nvPr/>
        </p:nvSpPr>
        <p:spPr>
          <a:xfrm>
            <a:off x="231775" y="4554220"/>
            <a:ext cx="8796655" cy="1861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- </a:t>
            </a:r>
            <a:r>
              <a:rPr lang="en-US" sz="1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phosphatidylethanolamine</a:t>
            </a:r>
            <a:r>
              <a:rPr lang="en-US" sz="1800" b="1" dirty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and </a:t>
            </a:r>
            <a:r>
              <a:rPr lang="en-US" sz="1800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phosphatidylserine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are on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inner monolayer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>
              <a:lnSpc>
                <a:spcPct val="80000"/>
              </a:lnSpc>
            </a:pPr>
            <a:r>
              <a:rPr lang="it-IT" altLang="en-US" sz="1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Charge  </a:t>
            </a:r>
            <a:r>
              <a:rPr lang="it-IT" altLang="en-US" sz="1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 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Proteins </a:t>
            </a:r>
          </a:p>
          <a:p>
            <a:pPr>
              <a:lnSpc>
                <a:spcPct val="80000"/>
              </a:lnSpc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Important to function (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apoptosis and translocation of phosphatidylserine)   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glycolipids </a:t>
            </a:r>
            <a:endParaRPr lang="en-US" sz="180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82575" y="914400"/>
            <a:ext cx="8588375" cy="25146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800" b="1" dirty="0">
                <a:solidFill>
                  <a:srgbClr val="FF01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Membrane asymmetry</a:t>
            </a:r>
          </a:p>
          <a:p>
            <a:pPr>
              <a:lnSpc>
                <a:spcPct val="8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Phospholipid distribution:  </a:t>
            </a:r>
          </a:p>
          <a:p>
            <a:pPr>
              <a:lnSpc>
                <a:spcPct val="80000"/>
              </a:lnSpc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FontTx/>
              <a:buChar char="-"/>
            </a:pPr>
            <a:r>
              <a:rPr lang="en-US" sz="1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phosphatidylcholine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sphingomyelin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lnSpc>
                <a:spcPct val="80000"/>
              </a:lnSpc>
              <a:buFontTx/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confined to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outer monolayer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pPr>
              <a:lnSpc>
                <a:spcPct val="80000"/>
              </a:lnSpc>
              <a:buFontTx/>
              <a:buChar char="-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335915" y="49623"/>
            <a:ext cx="8121650" cy="4114800"/>
          </a:xfrm>
        </p:spPr>
        <p:txBody>
          <a:bodyPr/>
          <a:lstStyle/>
          <a:p>
            <a:pPr>
              <a:buFontTx/>
              <a:buNone/>
            </a:pPr>
            <a:r>
              <a:rPr lang="en-US" sz="2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Lipid Rafts (</a:t>
            </a:r>
            <a:r>
              <a:rPr lang="en-US" sz="20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zattere</a:t>
            </a:r>
            <a:r>
              <a:rPr lang="en-US" sz="2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lipidiche</a:t>
            </a:r>
            <a:r>
              <a:rPr lang="en-US" sz="2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FontTx/>
              <a:buNone/>
            </a:pPr>
            <a:endParaRPr lang="en-US" sz="20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Microdomains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enriched in sphingolipids, cholesterol and membrane proteins</a:t>
            </a: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Long saturated FA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chain of sphingolipids = attractive forces that hold adjacent molecules together</a:t>
            </a: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Thicker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than other parts of bilayer</a:t>
            </a:r>
          </a:p>
          <a:p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able to accommodate membrane proteins concentrating </a:t>
            </a:r>
            <a:r>
              <a:rPr lang="en-US" sz="1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transport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or to </a:t>
            </a:r>
            <a:r>
              <a:rPr lang="en-US" sz="1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enable proteins to function together</a:t>
            </a:r>
          </a:p>
          <a:p>
            <a:pPr>
              <a:buFontTx/>
              <a:buNone/>
            </a:pPr>
            <a:endParaRPr lang="en-US" sz="20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2"/>
          <a:srcRect l="12427" t="28660" r="13397" b="21839"/>
          <a:stretch>
            <a:fillRect/>
          </a:stretch>
        </p:blipFill>
        <p:spPr bwMode="auto">
          <a:xfrm>
            <a:off x="1364631" y="4264006"/>
            <a:ext cx="6414738" cy="2407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12427" t="28660" r="13397" b="21839"/>
          <a:stretch>
            <a:fillRect/>
          </a:stretch>
        </p:blipFill>
        <p:spPr>
          <a:xfrm>
            <a:off x="975966" y="1981200"/>
            <a:ext cx="7039669" cy="2642282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71513" y="350838"/>
            <a:ext cx="7772400" cy="1143000"/>
          </a:xfrm>
        </p:spPr>
        <p:txBody>
          <a:bodyPr/>
          <a:lstStyle/>
          <a:p>
            <a:r>
              <a:rPr lang="en-GB" sz="4000"/>
              <a:t>Cell Membranes from Opposing Neurons (TEM x436,740). 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3813175" cy="4114800"/>
          </a:xfrm>
        </p:spPr>
        <p:txBody>
          <a:bodyPr/>
          <a:lstStyle/>
          <a:p>
            <a:pPr>
              <a:buFontTx/>
              <a:buNone/>
            </a:pPr>
            <a:r>
              <a:rPr lang="en-GB" sz="2800"/>
              <a:t> </a:t>
            </a:r>
          </a:p>
        </p:txBody>
      </p:sp>
      <p:pic>
        <p:nvPicPr>
          <p:cNvPr id="31748" name="Picture 4" descr="01967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9750" y="1773238"/>
            <a:ext cx="7993063" cy="4383087"/>
          </a:xfrm>
          <a:noFill/>
        </p:spPr>
      </p:pic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5580063" y="3500438"/>
            <a:ext cx="2736850" cy="161766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12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}</a:t>
            </a:r>
            <a:r>
              <a:rPr 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 cell membrane</a:t>
            </a:r>
            <a:endParaRPr lang="en-GB"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GB" sz="2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7nm wide</a:t>
            </a:r>
          </a:p>
          <a:p>
            <a:pPr eaLnBrk="1" hangingPunct="1">
              <a:spcBef>
                <a:spcPct val="50000"/>
              </a:spcBef>
              <a:defRPr/>
            </a:pPr>
            <a:endParaRPr lang="en-GB" sz="2000"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684213" y="3213100"/>
            <a:ext cx="2016125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it-IT" sz="2800"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0" y="3500438"/>
            <a:ext cx="2555875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GB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Cell membrane </a:t>
            </a:r>
            <a:r>
              <a:rPr lang="en-US" sz="14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{</a:t>
            </a:r>
          </a:p>
        </p:txBody>
      </p:sp>
      <p:sp>
        <p:nvSpPr>
          <p:cNvPr id="43016" name="Text Box 8"/>
          <p:cNvSpPr txBox="1">
            <a:spLocks noChangeArrowheads="1"/>
          </p:cNvSpPr>
          <p:nvPr/>
        </p:nvSpPr>
        <p:spPr bwMode="auto">
          <a:xfrm>
            <a:off x="2555875" y="2349500"/>
            <a:ext cx="2160588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GB" sz="28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Nerve cell</a:t>
            </a:r>
          </a:p>
        </p:txBody>
      </p:sp>
      <p:sp>
        <p:nvSpPr>
          <p:cNvPr id="43017" name="Text Box 9"/>
          <p:cNvSpPr txBox="1">
            <a:spLocks noChangeArrowheads="1"/>
          </p:cNvSpPr>
          <p:nvPr/>
        </p:nvSpPr>
        <p:spPr bwMode="auto">
          <a:xfrm>
            <a:off x="2555875" y="4724400"/>
            <a:ext cx="2232025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GB" sz="28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Nerve cell</a:t>
            </a:r>
          </a:p>
        </p:txBody>
      </p:sp>
      <p:sp>
        <p:nvSpPr>
          <p:cNvPr id="31754" name="Line 10"/>
          <p:cNvSpPr>
            <a:spLocks noChangeShapeType="1"/>
          </p:cNvSpPr>
          <p:nvPr/>
        </p:nvSpPr>
        <p:spPr bwMode="auto">
          <a:xfrm flipH="1">
            <a:off x="4572000" y="2781300"/>
            <a:ext cx="863600" cy="935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43019" name="Text Box 11"/>
          <p:cNvSpPr txBox="1">
            <a:spLocks noChangeArrowheads="1"/>
          </p:cNvSpPr>
          <p:nvPr/>
        </p:nvSpPr>
        <p:spPr bwMode="auto">
          <a:xfrm>
            <a:off x="5364163" y="2349500"/>
            <a:ext cx="3240087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GB" sz="28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Gap between cells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4"/>
          <p:cNvSpPr txBox="1">
            <a:spLocks noChangeArrowheads="1"/>
          </p:cNvSpPr>
          <p:nvPr/>
        </p:nvSpPr>
        <p:spPr bwMode="auto">
          <a:xfrm>
            <a:off x="3006725" y="663575"/>
            <a:ext cx="3509963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it-IT" b="1"/>
              <a:t>Le proteine di membrana</a:t>
            </a:r>
          </a:p>
        </p:txBody>
      </p:sp>
      <p:pic>
        <p:nvPicPr>
          <p:cNvPr id="32771" name="Picture 5" descr="f1017_ISBN88-08-07891-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2293938"/>
            <a:ext cx="8312150" cy="284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0100" y="3125788"/>
            <a:ext cx="7543800" cy="338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Rectangle 6"/>
          <p:cNvSpPr>
            <a:spLocks noGrp="1" noChangeArrowheads="1"/>
          </p:cNvSpPr>
          <p:nvPr>
            <p:ph type="title"/>
          </p:nvPr>
        </p:nvSpPr>
        <p:spPr>
          <a:xfrm>
            <a:off x="671513" y="0"/>
            <a:ext cx="7772400" cy="1143000"/>
          </a:xfrm>
        </p:spPr>
        <p:txBody>
          <a:bodyPr/>
          <a:lstStyle/>
          <a:p>
            <a:r>
              <a:rPr lang="it-IT">
                <a:latin typeface="Arial Narrow" panose="020B0606020202030204" pitchFamily="34" charset="0"/>
              </a:rPr>
              <a:t>Proteine di membrana</a:t>
            </a:r>
          </a:p>
        </p:txBody>
      </p:sp>
      <p:sp>
        <p:nvSpPr>
          <p:cNvPr id="72711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371475" y="1162050"/>
            <a:ext cx="3810000" cy="4114800"/>
          </a:xfrm>
        </p:spPr>
        <p:txBody>
          <a:bodyPr/>
          <a:lstStyle/>
          <a:p>
            <a:r>
              <a:rPr lang="it-IT" sz="1600" b="1">
                <a:latin typeface="Arial Narrow" panose="020B0606020202030204" pitchFamily="34" charset="0"/>
              </a:rPr>
              <a:t>Intrinseche o integrali</a:t>
            </a:r>
          </a:p>
          <a:p>
            <a:pPr lvl="1"/>
            <a:r>
              <a:rPr lang="it-IT" sz="1400">
                <a:latin typeface="Arial Narrow" panose="020B0606020202030204" pitchFamily="34" charset="0"/>
              </a:rPr>
              <a:t>Per separarle, occorrono trattamenti energici con agenti chimici o detergenti</a:t>
            </a:r>
          </a:p>
          <a:p>
            <a:pPr lvl="1"/>
            <a:r>
              <a:rPr lang="it-IT" sz="1400">
                <a:latin typeface="Arial Narrow" panose="020B0606020202030204" pitchFamily="34" charset="0"/>
              </a:rPr>
              <a:t>In soluzione, si aggregano e precipitano</a:t>
            </a:r>
          </a:p>
          <a:p>
            <a:pPr lvl="1"/>
            <a:r>
              <a:rPr lang="it-IT" sz="1400">
                <a:latin typeface="Arial Narrow" panose="020B0606020202030204" pitchFamily="34" charset="0"/>
              </a:rPr>
              <a:t>Difficili da cristallizzare	</a:t>
            </a:r>
          </a:p>
        </p:txBody>
      </p:sp>
      <p:sp>
        <p:nvSpPr>
          <p:cNvPr id="72712" name="Rectangle 8"/>
          <p:cNvSpPr>
            <a:spLocks noGrp="1" noChangeArrowheads="1"/>
          </p:cNvSpPr>
          <p:nvPr>
            <p:ph type="body" sz="half" idx="2"/>
          </p:nvPr>
        </p:nvSpPr>
        <p:spPr>
          <a:xfrm>
            <a:off x="4716463" y="1162050"/>
            <a:ext cx="3810000" cy="4114800"/>
          </a:xfrm>
        </p:spPr>
        <p:txBody>
          <a:bodyPr/>
          <a:lstStyle/>
          <a:p>
            <a:r>
              <a:rPr lang="it-IT" sz="1600" b="1">
                <a:latin typeface="Arial Narrow" panose="020B0606020202030204" pitchFamily="34" charset="0"/>
              </a:rPr>
              <a:t>Estrinseche o periferiche</a:t>
            </a:r>
          </a:p>
          <a:p>
            <a:pPr lvl="1"/>
            <a:r>
              <a:rPr lang="it-IT" sz="1400">
                <a:latin typeface="Arial Narrow" panose="020B0606020202030204" pitchFamily="34" charset="0"/>
              </a:rPr>
              <a:t>Per separarle, bastano trattamenti blandi (alta forza ionica o pH)</a:t>
            </a:r>
          </a:p>
          <a:p>
            <a:pPr lvl="1"/>
            <a:r>
              <a:rPr lang="it-IT" sz="1400">
                <a:latin typeface="Arial Narrow" panose="020B0606020202030204" pitchFamily="34" charset="0"/>
              </a:rPr>
              <a:t>Stabili in soluzione acquose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27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27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27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27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27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727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27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11" grpId="0" build="p" autoUpdateAnimBg="0"/>
      <p:bldP spid="72712" grpId="0" build="p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5" descr="f1019_ISBN88-08-07891-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295" y="1271274"/>
            <a:ext cx="3502025" cy="498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ext Box 6"/>
          <p:cNvSpPr txBox="1">
            <a:spLocks noChangeArrowheads="1"/>
          </p:cNvSpPr>
          <p:nvPr/>
        </p:nvSpPr>
        <p:spPr bwMode="auto">
          <a:xfrm>
            <a:off x="534154" y="304800"/>
            <a:ext cx="8249380" cy="76944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La catena </a:t>
            </a:r>
            <a:r>
              <a:rPr lang="it-IT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polipetidica</a:t>
            </a:r>
            <a: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 attraversa la membrana nella maggior parte dei casi con una conformazione ad </a:t>
            </a:r>
            <a:r>
              <a:rPr lang="it-IT" sz="2200" b="1" dirty="0">
                <a:solidFill>
                  <a:srgbClr val="FF0101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a</a:t>
            </a:r>
            <a:r>
              <a:rPr lang="it-IT" sz="2200" b="1" dirty="0">
                <a:solidFill>
                  <a:srgbClr val="FF01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-elica</a:t>
            </a:r>
          </a:p>
        </p:txBody>
      </p:sp>
      <p:pic>
        <p:nvPicPr>
          <p:cNvPr id="3482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4038" y="2609443"/>
            <a:ext cx="4761667" cy="2732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f1021_ISBN88-08-07891-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299" y="1423263"/>
            <a:ext cx="8394700" cy="428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Text Box 5"/>
          <p:cNvSpPr txBox="1">
            <a:spLocks noChangeArrowheads="1"/>
          </p:cNvSpPr>
          <p:nvPr/>
        </p:nvSpPr>
        <p:spPr bwMode="auto">
          <a:xfrm>
            <a:off x="814901" y="536009"/>
            <a:ext cx="7247497" cy="4308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Alcuni </a:t>
            </a:r>
            <a:r>
              <a:rPr lang="it-IT" sz="2200" b="1" dirty="0">
                <a:solidFill>
                  <a:srgbClr val="FF01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barili </a:t>
            </a:r>
            <a:r>
              <a:rPr lang="it-IT" sz="2200" b="1" dirty="0">
                <a:solidFill>
                  <a:srgbClr val="FF0101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b</a:t>
            </a:r>
            <a: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 formano grossi canali transmembrana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12775" y="336550"/>
            <a:ext cx="7694613" cy="631825"/>
          </a:xfrm>
        </p:spPr>
        <p:txBody>
          <a:bodyPr/>
          <a:lstStyle/>
          <a:p>
            <a:r>
              <a:rPr lang="en-GB" sz="3600"/>
              <a:t>TEM of freeze-fractured cell membrane</a:t>
            </a:r>
            <a:r>
              <a:rPr lang="en-GB" sz="2800"/>
              <a:t>. 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196975"/>
            <a:ext cx="2735262" cy="4929188"/>
          </a:xfrm>
        </p:spPr>
        <p:txBody>
          <a:bodyPr/>
          <a:lstStyle/>
          <a:p>
            <a:pPr>
              <a:buFontTx/>
              <a:buNone/>
            </a:pPr>
            <a:r>
              <a:rPr lang="en-GB" sz="1800" dirty="0"/>
              <a:t>The fracture occurs between the two phospholipid layers.</a:t>
            </a:r>
          </a:p>
          <a:p>
            <a:pPr>
              <a:buFontTx/>
              <a:buNone/>
            </a:pPr>
            <a:endParaRPr lang="en-GB" sz="1800" dirty="0"/>
          </a:p>
          <a:p>
            <a:pPr>
              <a:buFontTx/>
              <a:buNone/>
            </a:pPr>
            <a:r>
              <a:rPr lang="en-GB" sz="1800" dirty="0"/>
              <a:t>You can clearly see the exposed proteins sticking out of the two layers.</a:t>
            </a:r>
          </a:p>
          <a:p>
            <a:pPr>
              <a:buFontTx/>
              <a:buNone/>
            </a:pPr>
            <a:endParaRPr lang="en-GB" sz="1800" dirty="0"/>
          </a:p>
          <a:p>
            <a:pPr>
              <a:buFontTx/>
              <a:buNone/>
            </a:pPr>
            <a:r>
              <a:rPr lang="en-GB" sz="1800" dirty="0"/>
              <a:t>Individual phospholipids are too small to see.</a:t>
            </a:r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492500" y="1268413"/>
            <a:ext cx="5194300" cy="4857750"/>
          </a:xfrm>
        </p:spPr>
        <p:txBody>
          <a:bodyPr/>
          <a:lstStyle/>
          <a:p>
            <a:pPr>
              <a:buFontTx/>
              <a:buNone/>
            </a:pPr>
            <a:endParaRPr lang="it-IT"/>
          </a:p>
        </p:txBody>
      </p:sp>
      <p:pic>
        <p:nvPicPr>
          <p:cNvPr id="39941" name="Picture 5" descr="msoB710"/>
          <p:cNvPicPr>
            <a:picLocks noChangeAspect="1" noChangeArrowheads="1"/>
          </p:cNvPicPr>
          <p:nvPr/>
        </p:nvPicPr>
        <p:blipFill>
          <a:blip r:embed="rId3" cstate="print">
            <a:grayscl/>
            <a:lum bright="-10000" contrast="10000"/>
          </a:blip>
          <a:srcRect/>
          <a:stretch>
            <a:fillRect/>
          </a:stretch>
        </p:blipFill>
        <p:spPr bwMode="auto">
          <a:xfrm>
            <a:off x="3419475" y="1268413"/>
            <a:ext cx="5256213" cy="489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f1035_ISBN88-08-07891-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92052" y="3439869"/>
            <a:ext cx="3498850" cy="325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5" descr="f1033_ISBN88-08-07891-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8538" y="190500"/>
            <a:ext cx="2438400" cy="347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6" descr="f1034_ISBN88-08-07891-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1" y="373184"/>
            <a:ext cx="5027254" cy="3003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100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28710" y="3244362"/>
            <a:ext cx="6570115" cy="3233386"/>
          </a:xfrm>
          <a:noFill/>
          <a:ln w="25400">
            <a:solidFill>
              <a:schemeClr val="accent1"/>
            </a:solidFill>
          </a:ln>
        </p:spPr>
      </p:pic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296068" y="933300"/>
            <a:ext cx="8551862" cy="210826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hlink"/>
              </a:buClr>
              <a:buFont typeface="Arial" panose="020B0604020202020204" pitchFamily="34" charset="0"/>
              <a:buChar char="►"/>
              <a:defRPr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Thin film of lipid and protein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held together by noncovalent interactions </a:t>
            </a:r>
          </a:p>
          <a:p>
            <a:pPr>
              <a:spcBef>
                <a:spcPct val="50000"/>
              </a:spcBef>
              <a:buClr>
                <a:schemeClr val="hlink"/>
              </a:buClr>
              <a:buFont typeface="Arial" panose="020B0604020202020204" pitchFamily="34" charset="0"/>
              <a:buChar char="►"/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lipid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bilayer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serves as basic fluid structure;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impermeable barrier</a:t>
            </a:r>
          </a:p>
          <a:p>
            <a:pPr>
              <a:spcBef>
                <a:spcPct val="50000"/>
              </a:spcBef>
              <a:buClr>
                <a:schemeClr val="hlink"/>
              </a:buClr>
              <a:buFont typeface="Arial" panose="020B0604020202020204" pitchFamily="34" charset="0"/>
              <a:buChar char="►"/>
              <a:defRPr/>
            </a:pPr>
            <a:r>
              <a:rPr lang="en-US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Proteins</a:t>
            </a:r>
            <a:r>
              <a:rPr lang="en-US" sz="2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mediate all other functions of membrane</a:t>
            </a:r>
          </a:p>
          <a:p>
            <a:pPr>
              <a:spcBef>
                <a:spcPct val="50000"/>
              </a:spcBef>
              <a:defRPr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2221637" y="380252"/>
            <a:ext cx="44101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General Membrane Structure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f1022_ISBN88-08-07891-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920750"/>
            <a:ext cx="2522537" cy="468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Text Box 5"/>
          <p:cNvSpPr txBox="1">
            <a:spLocks noChangeArrowheads="1"/>
          </p:cNvSpPr>
          <p:nvPr/>
        </p:nvSpPr>
        <p:spPr bwMode="auto">
          <a:xfrm>
            <a:off x="3972993" y="938296"/>
            <a:ext cx="4899403" cy="95410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Molte proteine di membrana sono </a:t>
            </a:r>
            <a:r>
              <a:rPr lang="it-I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glicosilate</a:t>
            </a:r>
            <a:endParaRPr lang="it-IT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68" name="Text Box 6"/>
          <p:cNvSpPr txBox="1">
            <a:spLocks noChangeArrowheads="1"/>
          </p:cNvSpPr>
          <p:nvPr/>
        </p:nvSpPr>
        <p:spPr bwMode="auto">
          <a:xfrm>
            <a:off x="3833813" y="3271838"/>
            <a:ext cx="4791075" cy="193899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I residui di zuccheri sono aggiunti </a:t>
            </a:r>
          </a:p>
          <a:p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nel lume dell’ER </a:t>
            </a:r>
          </a:p>
          <a:p>
            <a:pPr>
              <a:buFontTx/>
              <a:buChar char="-"/>
            </a:pP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e nell’apparato del Golgi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f1045_ISBN88-08-07891-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49" y="3259138"/>
            <a:ext cx="5407025" cy="318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5" descr="f1044_ISBN88-08-07891-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49" y="207898"/>
            <a:ext cx="5248275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4" name="Text Box 6"/>
          <p:cNvSpPr txBox="1">
            <a:spLocks noChangeArrowheads="1"/>
          </p:cNvSpPr>
          <p:nvPr/>
        </p:nvSpPr>
        <p:spPr bwMode="auto">
          <a:xfrm>
            <a:off x="448380" y="935038"/>
            <a:ext cx="2940228" cy="120032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it-IT" b="1" dirty="0">
                <a:latin typeface="Arial Narrow" panose="020B0606020202030204" pitchFamily="34" charset="0"/>
              </a:rPr>
              <a:t>Rivestimento cellulare</a:t>
            </a:r>
            <a:r>
              <a:rPr lang="it-IT" dirty="0">
                <a:latin typeface="Arial Narrow" panose="020B0606020202030204" pitchFamily="34" charset="0"/>
              </a:rPr>
              <a:t> </a:t>
            </a:r>
          </a:p>
          <a:p>
            <a:endParaRPr lang="it-IT" dirty="0">
              <a:latin typeface="Arial Narrow" panose="020B0606020202030204" pitchFamily="34" charset="0"/>
            </a:endParaRPr>
          </a:p>
          <a:p>
            <a:r>
              <a:rPr lang="it-IT" b="1" u="sng" dirty="0" err="1">
                <a:solidFill>
                  <a:srgbClr val="FF0101"/>
                </a:solidFill>
                <a:latin typeface="Arial Narrow" panose="020B0606020202030204" pitchFamily="34" charset="0"/>
              </a:rPr>
              <a:t>glicocalice</a:t>
            </a:r>
            <a:endParaRPr lang="it-IT" b="1" u="sng" dirty="0">
              <a:solidFill>
                <a:srgbClr val="FF0101"/>
              </a:solidFill>
              <a:latin typeface="Arial Narrow" panose="020B0606020202030204" pitchFamily="34" charset="0"/>
            </a:endParaRPr>
          </a:p>
        </p:txBody>
      </p:sp>
      <p:sp>
        <p:nvSpPr>
          <p:cNvPr id="51205" name="Text Box 7"/>
          <p:cNvSpPr txBox="1">
            <a:spLocks noChangeArrowheads="1"/>
          </p:cNvSpPr>
          <p:nvPr/>
        </p:nvSpPr>
        <p:spPr bwMode="auto">
          <a:xfrm>
            <a:off x="179388" y="3194050"/>
            <a:ext cx="3478212" cy="286232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it-IT" sz="2000" dirty="0">
                <a:latin typeface="Arial Narrow" panose="020B0606020202030204" pitchFamily="34" charset="0"/>
              </a:rPr>
              <a:t>- </a:t>
            </a:r>
            <a:r>
              <a:rPr lang="it-IT" sz="2000" b="1" dirty="0">
                <a:latin typeface="Arial Narrow" panose="020B0606020202030204" pitchFamily="34" charset="0"/>
              </a:rPr>
              <a:t>Protegge</a:t>
            </a:r>
            <a:r>
              <a:rPr lang="it-IT" sz="2000" dirty="0">
                <a:latin typeface="Arial Narrow" panose="020B0606020202030204" pitchFamily="34" charset="0"/>
              </a:rPr>
              <a:t> la cellula dal danno meccanico e chimico</a:t>
            </a:r>
          </a:p>
          <a:p>
            <a:endParaRPr lang="it-IT" sz="2000" dirty="0">
              <a:latin typeface="Arial Narrow" panose="020B0606020202030204" pitchFamily="34" charset="0"/>
            </a:endParaRPr>
          </a:p>
          <a:p>
            <a:pPr marL="342900" indent="-342900">
              <a:buFontTx/>
              <a:buChar char="-"/>
            </a:pPr>
            <a:r>
              <a:rPr lang="it-IT" sz="2000" b="1" dirty="0">
                <a:latin typeface="Arial Narrow" panose="020B0606020202030204" pitchFamily="34" charset="0"/>
              </a:rPr>
              <a:t>Tiene corpi estranei e altre cellule a distanza </a:t>
            </a:r>
            <a:r>
              <a:rPr lang="it-IT" sz="2000" dirty="0">
                <a:latin typeface="Arial Narrow" panose="020B0606020202030204" pitchFamily="34" charset="0"/>
              </a:rPr>
              <a:t>impedendo interazioni proteina-proteina non desiderate</a:t>
            </a:r>
          </a:p>
          <a:p>
            <a:pPr marL="342900" indent="-342900">
              <a:buFontTx/>
              <a:buChar char="-"/>
            </a:pPr>
            <a:endParaRPr lang="it-IT" sz="2000" dirty="0">
              <a:latin typeface="Arial Narrow" panose="020B0606020202030204" pitchFamily="34" charset="0"/>
            </a:endParaRPr>
          </a:p>
          <a:p>
            <a:pPr marL="342900" indent="-342900">
              <a:buFontTx/>
              <a:buChar char="-"/>
            </a:pPr>
            <a:r>
              <a:rPr lang="it-IT" sz="2000" b="1" dirty="0">
                <a:latin typeface="Arial Narrow" panose="020B0606020202030204" pitchFamily="34" charset="0"/>
              </a:rPr>
              <a:t>Identifica la cellula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4"/>
          <p:cNvSpPr txBox="1">
            <a:spLocks noChangeArrowheads="1"/>
          </p:cNvSpPr>
          <p:nvPr/>
        </p:nvSpPr>
        <p:spPr bwMode="auto">
          <a:xfrm>
            <a:off x="3006725" y="663575"/>
            <a:ext cx="3509963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it-IT" b="1"/>
              <a:t>Le proteine di membrana</a:t>
            </a:r>
          </a:p>
        </p:txBody>
      </p:sp>
      <p:pic>
        <p:nvPicPr>
          <p:cNvPr id="43011" name="Picture 5" descr="f1017_ISBN88-08-07891-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2293938"/>
            <a:ext cx="8312150" cy="284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f1039_ISBN88-08-07891-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50" y="1009650"/>
            <a:ext cx="3848100" cy="567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Text Box 5"/>
          <p:cNvSpPr txBox="1">
            <a:spLocks noChangeArrowheads="1"/>
          </p:cNvSpPr>
          <p:nvPr/>
        </p:nvSpPr>
        <p:spPr bwMode="auto">
          <a:xfrm>
            <a:off x="492125" y="168275"/>
            <a:ext cx="7500771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it-IT" sz="2800" b="1" u="sng">
                <a:latin typeface="Arial Narrow" panose="020B0606020202030204" pitchFamily="34" charset="0"/>
              </a:rPr>
              <a:t>Molte proteine </a:t>
            </a:r>
            <a:r>
              <a:rPr lang="it-IT" sz="2800" b="1" u="sng">
                <a:solidFill>
                  <a:schemeClr val="accent2"/>
                </a:solidFill>
                <a:latin typeface="Arial Narrow" panose="020B0606020202030204" pitchFamily="34" charset="0"/>
              </a:rPr>
              <a:t>diffondono</a:t>
            </a:r>
            <a:r>
              <a:rPr lang="it-IT" sz="2800" b="1" u="sng">
                <a:latin typeface="Arial Narrow" panose="020B0606020202030204" pitchFamily="34" charset="0"/>
              </a:rPr>
              <a:t> nel piano della membrana</a:t>
            </a:r>
          </a:p>
        </p:txBody>
      </p:sp>
      <p:sp>
        <p:nvSpPr>
          <p:cNvPr id="82950" name="Rectangle 6"/>
          <p:cNvSpPr>
            <a:spLocks noChangeArrowheads="1"/>
          </p:cNvSpPr>
          <p:nvPr/>
        </p:nvSpPr>
        <p:spPr bwMode="auto">
          <a:xfrm>
            <a:off x="2416175" y="5159375"/>
            <a:ext cx="4189413" cy="16986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82951" name="Rectangle 7"/>
          <p:cNvSpPr>
            <a:spLocks noChangeArrowheads="1"/>
          </p:cNvSpPr>
          <p:nvPr/>
        </p:nvSpPr>
        <p:spPr bwMode="auto">
          <a:xfrm>
            <a:off x="2497138" y="3602038"/>
            <a:ext cx="3998912" cy="19510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82952" name="Rectangle 8"/>
          <p:cNvSpPr>
            <a:spLocks noChangeArrowheads="1"/>
          </p:cNvSpPr>
          <p:nvPr/>
        </p:nvSpPr>
        <p:spPr bwMode="auto">
          <a:xfrm>
            <a:off x="3111500" y="2416175"/>
            <a:ext cx="3289300" cy="15287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</a:ln>
        </p:spPr>
        <p:txBody>
          <a:bodyPr wrap="none" anchor="ctr"/>
          <a:lstStyle/>
          <a:p>
            <a:endParaRPr lang="it-IT"/>
          </a:p>
        </p:txBody>
      </p:sp>
      <p:pic>
        <p:nvPicPr>
          <p:cNvPr id="4301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3725" y="2865438"/>
            <a:ext cx="175260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829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829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829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50" grpId="0" animBg="1"/>
      <p:bldP spid="82951" grpId="0" animBg="1"/>
      <p:bldP spid="8295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7" name="Picture 5" descr="f1041_ISBN88-08-07891-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0513" y="2332397"/>
            <a:ext cx="3540888" cy="2193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4" name="Text Box 6"/>
          <p:cNvSpPr txBox="1">
            <a:spLocks noChangeArrowheads="1"/>
          </p:cNvSpPr>
          <p:nvPr/>
        </p:nvSpPr>
        <p:spPr bwMode="auto">
          <a:xfrm>
            <a:off x="290513" y="53975"/>
            <a:ext cx="8636000" cy="8309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it-IT" dirty="0">
                <a:latin typeface="Arial Narrow" panose="020B0606020202030204" pitchFamily="34" charset="0"/>
              </a:rPr>
              <a:t>Le cellule possono </a:t>
            </a:r>
            <a:r>
              <a:rPr lang="it-IT" b="1" dirty="0">
                <a:solidFill>
                  <a:srgbClr val="0070C0"/>
                </a:solidFill>
                <a:latin typeface="Arial Narrow" panose="020B0606020202030204" pitchFamily="34" charset="0"/>
              </a:rPr>
              <a:t>confinare proteine e lipidi in domini specifici</a:t>
            </a:r>
            <a:r>
              <a:rPr lang="it-IT" dirty="0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r>
              <a:rPr lang="it-IT" dirty="0">
                <a:latin typeface="Arial Narrow" panose="020B0606020202030204" pitchFamily="34" charset="0"/>
              </a:rPr>
              <a:t>all’interno di una membrana</a:t>
            </a:r>
          </a:p>
        </p:txBody>
      </p:sp>
      <p:sp>
        <p:nvSpPr>
          <p:cNvPr id="84999" name="Rectangle 7"/>
          <p:cNvSpPr>
            <a:spLocks noChangeArrowheads="1"/>
          </p:cNvSpPr>
          <p:nvPr/>
        </p:nvSpPr>
        <p:spPr bwMode="auto">
          <a:xfrm>
            <a:off x="6113463" y="1092200"/>
            <a:ext cx="3030537" cy="576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</a:ln>
        </p:spPr>
        <p:txBody>
          <a:bodyPr wrap="none" anchor="ctr"/>
          <a:lstStyle/>
          <a:p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BB2CF8F-1144-7CEC-0598-AD5E2E9C58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7465" y="1387625"/>
            <a:ext cx="5025054" cy="51749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4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849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D70971FB-523F-3540-2E6C-28B64AAF6E67}"/>
              </a:ext>
            </a:extLst>
          </p:cNvPr>
          <p:cNvSpPr txBox="1"/>
          <p:nvPr/>
        </p:nvSpPr>
        <p:spPr>
          <a:xfrm>
            <a:off x="395288" y="1776919"/>
            <a:ext cx="835342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 identified </a:t>
            </a:r>
            <a:r>
              <a:rPr lang="en-US" sz="22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6,718 human membrane proteins </a:t>
            </a:r>
          </a:p>
          <a:p>
            <a:endParaRPr lang="en-US" sz="22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three major functional groups: </a:t>
            </a:r>
          </a:p>
          <a:p>
            <a:r>
              <a:rPr lang="en-US" sz="22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2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receptors</a:t>
            </a:r>
            <a:r>
              <a:rPr lang="en-US" sz="22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	1,352, </a:t>
            </a:r>
          </a:p>
          <a:p>
            <a:r>
              <a:rPr lang="en-US" sz="2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2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transporters</a:t>
            </a:r>
            <a:r>
              <a:rPr lang="en-US" sz="22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817 members </a:t>
            </a:r>
          </a:p>
          <a:p>
            <a:r>
              <a:rPr lang="en-US" sz="2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2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enzymes</a:t>
            </a:r>
            <a:r>
              <a:rPr lang="en-US" sz="22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	533 members.</a:t>
            </a:r>
            <a:endParaRPr lang="it-IT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3E68588-8D09-1F23-5899-4376E789E8EF}"/>
              </a:ext>
            </a:extLst>
          </p:cNvPr>
          <p:cNvSpPr txBox="1"/>
          <p:nvPr/>
        </p:nvSpPr>
        <p:spPr>
          <a:xfrm>
            <a:off x="247649" y="344954"/>
            <a:ext cx="83534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i="0" dirty="0">
                <a:solidFill>
                  <a:srgbClr val="1B30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Mapping the human membrane proteome: a majority of the human membrane proteins can be classified according to function and evolutionary origin</a:t>
            </a:r>
          </a:p>
        </p:txBody>
      </p:sp>
      <p:pic>
        <p:nvPicPr>
          <p:cNvPr id="6" name="Picture 5" descr="f1017_ISBN88-08-07891-4">
            <a:extLst>
              <a:ext uri="{FF2B5EF4-FFF2-40B4-BE49-F238E27FC236}">
                <a16:creationId xmlns:a16="http://schemas.microsoft.com/office/drawing/2014/main" id="{C2774195-C88E-2C06-C5D6-C2DA67D02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4316880"/>
            <a:ext cx="6781800" cy="2318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29B3702E-C9E8-0E1D-E86C-44C8BF25D6C2}"/>
              </a:ext>
            </a:extLst>
          </p:cNvPr>
          <p:cNvSpPr txBox="1"/>
          <p:nvPr/>
        </p:nvSpPr>
        <p:spPr>
          <a:xfrm>
            <a:off x="5029200" y="1172884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1" dirty="0">
                <a:solidFill>
                  <a:srgbClr val="004B83"/>
                </a:solidFill>
                <a:effectLst/>
                <a:latin typeface="-apple-system"/>
                <a:hlinkClick r:id="rId3"/>
              </a:rPr>
              <a:t>BMC Biology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-apple-system"/>
              </a:rPr>
              <a:t> </a:t>
            </a:r>
            <a:r>
              <a:rPr lang="en-US" sz="1400" b="1" i="0" dirty="0">
                <a:solidFill>
                  <a:srgbClr val="333333"/>
                </a:solidFill>
                <a:effectLst/>
                <a:latin typeface="-apple-system"/>
              </a:rPr>
              <a:t>volume 7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-apple-system"/>
              </a:rPr>
              <a:t>, Article number: 50 (2009)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39557401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/>
          <p:nvPr/>
        </p:nvGrpSpPr>
        <p:grpSpPr bwMode="auto">
          <a:xfrm>
            <a:off x="5126431" y="2185220"/>
            <a:ext cx="2989263" cy="347663"/>
            <a:chOff x="1484" y="3083"/>
            <a:chExt cx="1883" cy="219"/>
          </a:xfrm>
        </p:grpSpPr>
        <p:sp>
          <p:nvSpPr>
            <p:cNvPr id="52232" name="Text Box 6"/>
            <p:cNvSpPr txBox="1">
              <a:spLocks noChangeArrowheads="1"/>
            </p:cNvSpPr>
            <p:nvPr/>
          </p:nvSpPr>
          <p:spPr bwMode="auto">
            <a:xfrm>
              <a:off x="2573" y="3083"/>
              <a:ext cx="794" cy="194"/>
            </a:xfrm>
            <a:prstGeom prst="rect">
              <a:avLst/>
            </a:prstGeom>
            <a:noFill/>
            <a:ln w="12700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it-IT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Nicholson</a:t>
              </a:r>
            </a:p>
          </p:txBody>
        </p:sp>
        <p:sp>
          <p:nvSpPr>
            <p:cNvPr id="52233" name="Text Box 7"/>
            <p:cNvSpPr txBox="1">
              <a:spLocks noChangeArrowheads="1"/>
            </p:cNvSpPr>
            <p:nvPr/>
          </p:nvSpPr>
          <p:spPr bwMode="auto">
            <a:xfrm>
              <a:off x="1484" y="3108"/>
              <a:ext cx="997" cy="194"/>
            </a:xfrm>
            <a:prstGeom prst="rect">
              <a:avLst/>
            </a:prstGeom>
            <a:noFill/>
            <a:ln w="12700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it-IT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Singer</a:t>
              </a:r>
            </a:p>
          </p:txBody>
        </p:sp>
      </p:grpSp>
      <p:sp>
        <p:nvSpPr>
          <p:cNvPr id="52228" name="Rectangle 11"/>
          <p:cNvSpPr>
            <a:spLocks noGrp="1" noChangeArrowheads="1"/>
          </p:cNvSpPr>
          <p:nvPr>
            <p:ph type="title"/>
          </p:nvPr>
        </p:nvSpPr>
        <p:spPr>
          <a:xfrm>
            <a:off x="1863678" y="60003"/>
            <a:ext cx="5621777" cy="534743"/>
          </a:xfrm>
        </p:spPr>
        <p:txBody>
          <a:bodyPr/>
          <a:lstStyle/>
          <a:p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Modello di struttura a </a:t>
            </a:r>
            <a:r>
              <a:rPr lang="it-IT" sz="2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mosaico fluido</a:t>
            </a: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8860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151383" y="3560629"/>
            <a:ext cx="4558651" cy="2962338"/>
          </a:xfrm>
        </p:spPr>
        <p:txBody>
          <a:bodyPr/>
          <a:lstStyle/>
          <a:p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Migrazione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longitudinale: veloce </a:t>
            </a:r>
          </a:p>
          <a:p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Rotazione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sull’asse perpendicolare alla membrana: veloce</a:t>
            </a:r>
          </a:p>
          <a:p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Flip-flop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: lento o impossibile</a:t>
            </a:r>
          </a:p>
          <a:p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Lipidi e proteine 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distribuite asimmetricamente</a:t>
            </a:r>
          </a:p>
          <a:p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Carboidrati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sulla superficie esterna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2429932" y="2698648"/>
            <a:ext cx="9144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1972</a:t>
            </a:r>
            <a:endParaRPr lang="it-IT" sz="1200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7620" y="651600"/>
            <a:ext cx="1124613" cy="1517478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9493" y="651600"/>
            <a:ext cx="1260475" cy="1470554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3799" y="2689249"/>
            <a:ext cx="2280102" cy="310923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294" y="683916"/>
            <a:ext cx="4285859" cy="2066723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88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88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88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88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60" grpId="0" build="p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4"/>
          <p:cNvSpPr txBox="1">
            <a:spLocks noChangeArrowheads="1"/>
          </p:cNvSpPr>
          <p:nvPr/>
        </p:nvSpPr>
        <p:spPr bwMode="auto">
          <a:xfrm>
            <a:off x="1432208" y="2531323"/>
            <a:ext cx="7383463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it-IT" sz="2800" b="1" dirty="0">
                <a:latin typeface="Arial Narrow" panose="020B0606020202030204" pitchFamily="34" charset="0"/>
              </a:rPr>
              <a:t>Trasporto di membrana di piccole molecole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7" name="Picture 9" descr="f1101_ISBN88-08-07891-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05288" y="369888"/>
            <a:ext cx="4064000" cy="593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4" name="Rectangle 10"/>
          <p:cNvSpPr>
            <a:spLocks noChangeArrowheads="1"/>
          </p:cNvSpPr>
          <p:nvPr/>
        </p:nvSpPr>
        <p:spPr bwMode="auto">
          <a:xfrm>
            <a:off x="3835400" y="4052888"/>
            <a:ext cx="4926013" cy="1501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6635" name="Rectangle 11"/>
          <p:cNvSpPr>
            <a:spLocks noChangeArrowheads="1"/>
          </p:cNvSpPr>
          <p:nvPr/>
        </p:nvSpPr>
        <p:spPr bwMode="auto">
          <a:xfrm>
            <a:off x="3984625" y="2906713"/>
            <a:ext cx="4559300" cy="1323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6636" name="Rectangle 12"/>
          <p:cNvSpPr>
            <a:spLocks noChangeArrowheads="1"/>
          </p:cNvSpPr>
          <p:nvPr/>
        </p:nvSpPr>
        <p:spPr bwMode="auto">
          <a:xfrm>
            <a:off x="3984625" y="1624013"/>
            <a:ext cx="4476750" cy="1419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 wrap="none" anchor="ctr"/>
          <a:lstStyle/>
          <a:p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209E09F-3E58-1203-DCF9-8DDE09025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912" y="307621"/>
            <a:ext cx="2131588" cy="65168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266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4" grpId="0" animBg="1"/>
      <p:bldP spid="26635" grpId="0" animBg="1"/>
      <p:bldP spid="2663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9271" t="34259" r="63438" b="27407"/>
          <a:stretch>
            <a:fillRect/>
          </a:stretch>
        </p:blipFill>
        <p:spPr>
          <a:xfrm>
            <a:off x="581025" y="275590"/>
            <a:ext cx="7981950" cy="630682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36855" y="128270"/>
            <a:ext cx="8308975" cy="25146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it-IT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                          </a:t>
            </a:r>
            <a:r>
              <a:rPr lang="en-US" sz="28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Lipidi</a:t>
            </a: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28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membrana</a:t>
            </a:r>
            <a:r>
              <a:rPr lang="en-US" sz="28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8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50%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della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totale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(5 x 10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/mm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90000"/>
              </a:lnSpc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Anfipatiche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Self-sealing</a:t>
            </a:r>
            <a:r>
              <a:rPr lang="it-IT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Spontaneously aggregate to bury hydrophobic tail</a:t>
            </a:r>
            <a:r>
              <a:rPr lang="it-IT" altLang="en-US" sz="20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)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Fosfolipidi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it-IT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       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glicolipidi</a:t>
            </a:r>
            <a:r>
              <a:rPr lang="it-IT" altLang="en-US" sz="2000" b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      -      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colesterolo</a:t>
            </a:r>
            <a:r>
              <a:rPr lang="it-IT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</a:p>
          <a:p>
            <a:pPr marL="0" indent="0">
              <a:lnSpc>
                <a:spcPct val="90000"/>
              </a:lnSpc>
              <a:buNone/>
            </a:pPr>
            <a:endParaRPr lang="en-US" sz="2000" dirty="0" err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it-IT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Fosfolipidi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= most abundant lipid in membrane</a:t>
            </a:r>
            <a:r>
              <a:rPr lang="it-IT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4" name="Picture 4" descr="1002_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36855" y="3996055"/>
            <a:ext cx="1841500" cy="2561590"/>
          </a:xfrm>
          <a:noFill/>
          <a:ln w="25400">
            <a:solidFill>
              <a:schemeClr val="accent1"/>
            </a:solidFill>
          </a:ln>
        </p:spPr>
      </p:pic>
      <p:pic>
        <p:nvPicPr>
          <p:cNvPr id="5125" name="Picture 5" descr="10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6485" y="3836670"/>
            <a:ext cx="4109720" cy="2880995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5126" name="Picture 6" descr="100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784340" y="3930015"/>
            <a:ext cx="2294890" cy="2693670"/>
          </a:xfrm>
          <a:noFill/>
          <a:ln w="25400"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4"/>
          <p:cNvSpPr txBox="1">
            <a:spLocks noChangeArrowheads="1"/>
          </p:cNvSpPr>
          <p:nvPr/>
        </p:nvSpPr>
        <p:spPr bwMode="auto">
          <a:xfrm>
            <a:off x="413797" y="356363"/>
            <a:ext cx="8619667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Ci sono due classi principali di </a:t>
            </a:r>
            <a:r>
              <a:rPr lang="it-IT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proteine di trasporto</a:t>
            </a:r>
          </a:p>
        </p:txBody>
      </p:sp>
      <p:sp>
        <p:nvSpPr>
          <p:cNvPr id="59396" name="Text Box 6"/>
          <p:cNvSpPr txBox="1">
            <a:spLocks noChangeArrowheads="1"/>
          </p:cNvSpPr>
          <p:nvPr/>
        </p:nvSpPr>
        <p:spPr bwMode="auto">
          <a:xfrm>
            <a:off x="2023251" y="4916960"/>
            <a:ext cx="1934224" cy="830997"/>
          </a:xfrm>
          <a:prstGeom prst="rect">
            <a:avLst/>
          </a:prstGeom>
          <a:solidFill>
            <a:schemeClr val="bg1"/>
          </a:solidFill>
          <a:ln w="9525">
            <a:solidFill>
              <a:srgbClr val="00B0F0"/>
            </a:solidFill>
            <a:miter lim="800000"/>
          </a:ln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Proteina trasportatrice</a:t>
            </a:r>
          </a:p>
        </p:txBody>
      </p:sp>
      <p:sp>
        <p:nvSpPr>
          <p:cNvPr id="59397" name="Text Box 7"/>
          <p:cNvSpPr txBox="1">
            <a:spLocks noChangeArrowheads="1"/>
          </p:cNvSpPr>
          <p:nvPr/>
        </p:nvSpPr>
        <p:spPr bwMode="auto">
          <a:xfrm>
            <a:off x="6505928" y="4809679"/>
            <a:ext cx="1529220" cy="830997"/>
          </a:xfrm>
          <a:prstGeom prst="rect">
            <a:avLst/>
          </a:prstGeom>
          <a:solidFill>
            <a:schemeClr val="bg1"/>
          </a:solidFill>
          <a:ln w="9525">
            <a:solidFill>
              <a:srgbClr val="00B050"/>
            </a:solidFill>
            <a:miter lim="800000"/>
          </a:ln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00B050"/>
                </a:solidFill>
                <a:latin typeface="Arial Narrow" panose="020B0606020202030204" pitchFamily="34" charset="0"/>
              </a:rPr>
              <a:t>Proteina </a:t>
            </a:r>
          </a:p>
          <a:p>
            <a:r>
              <a:rPr lang="it-IT" b="1" dirty="0">
                <a:solidFill>
                  <a:srgbClr val="00B050"/>
                </a:solidFill>
                <a:latin typeface="Arial Narrow" panose="020B0606020202030204" pitchFamily="34" charset="0"/>
              </a:rPr>
              <a:t>canale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60C4314-3EC8-27A1-EE86-8B5A19CF3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41" y="1807501"/>
            <a:ext cx="8606118" cy="2734235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diagramma, schermata, Carattere&#10;&#10;Descrizione generata automaticamente">
            <a:extLst>
              <a:ext uri="{FF2B5EF4-FFF2-40B4-BE49-F238E27FC236}">
                <a16:creationId xmlns:a16="http://schemas.microsoft.com/office/drawing/2014/main" id="{7871CBB4-D6E0-8F1C-6139-10FDD874FC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17"/>
          <a:stretch/>
        </p:blipFill>
        <p:spPr>
          <a:xfrm>
            <a:off x="425842" y="239356"/>
            <a:ext cx="8129683" cy="4070125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A8C99221-72A5-9443-2FEB-CEDB7B073D42}"/>
              </a:ext>
            </a:extLst>
          </p:cNvPr>
          <p:cNvSpPr/>
          <p:nvPr/>
        </p:nvSpPr>
        <p:spPr bwMode="auto">
          <a:xfrm>
            <a:off x="2568613" y="3868858"/>
            <a:ext cx="1883121" cy="627690"/>
          </a:xfrm>
          <a:prstGeom prst="rect">
            <a:avLst/>
          </a:prstGeom>
          <a:noFill/>
          <a:ln w="38100" cap="flat" cmpd="sng" algn="ctr">
            <a:solidFill>
              <a:srgbClr val="E3871B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C6E126DC-91E6-99F6-98F7-FD0AC869E8DB}"/>
              </a:ext>
            </a:extLst>
          </p:cNvPr>
          <p:cNvSpPr/>
          <p:nvPr/>
        </p:nvSpPr>
        <p:spPr bwMode="auto">
          <a:xfrm>
            <a:off x="5336928" y="3725244"/>
            <a:ext cx="2035614" cy="584032"/>
          </a:xfrm>
          <a:prstGeom prst="rect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5" name="Figura a mano libera: forma 14">
            <a:extLst>
              <a:ext uri="{FF2B5EF4-FFF2-40B4-BE49-F238E27FC236}">
                <a16:creationId xmlns:a16="http://schemas.microsoft.com/office/drawing/2014/main" id="{E076C102-1BD8-FC2D-3988-1E95B64E8A92}"/>
              </a:ext>
            </a:extLst>
          </p:cNvPr>
          <p:cNvSpPr/>
          <p:nvPr/>
        </p:nvSpPr>
        <p:spPr bwMode="auto">
          <a:xfrm>
            <a:off x="1820849" y="612250"/>
            <a:ext cx="4110824" cy="4055166"/>
          </a:xfrm>
          <a:custGeom>
            <a:avLst/>
            <a:gdLst>
              <a:gd name="connsiteX0" fmla="*/ 1343770 w 4110824"/>
              <a:gd name="connsiteY0" fmla="*/ 0 h 4055166"/>
              <a:gd name="connsiteX1" fmla="*/ 1272208 w 4110824"/>
              <a:gd name="connsiteY1" fmla="*/ 15903 h 4055166"/>
              <a:gd name="connsiteX2" fmla="*/ 1232452 w 4110824"/>
              <a:gd name="connsiteY2" fmla="*/ 55660 h 4055166"/>
              <a:gd name="connsiteX3" fmla="*/ 1168841 w 4110824"/>
              <a:gd name="connsiteY3" fmla="*/ 103367 h 4055166"/>
              <a:gd name="connsiteX4" fmla="*/ 1121134 w 4110824"/>
              <a:gd name="connsiteY4" fmla="*/ 151075 h 4055166"/>
              <a:gd name="connsiteX5" fmla="*/ 1089328 w 4110824"/>
              <a:gd name="connsiteY5" fmla="*/ 159027 h 4055166"/>
              <a:gd name="connsiteX6" fmla="*/ 1065474 w 4110824"/>
              <a:gd name="connsiteY6" fmla="*/ 174929 h 4055166"/>
              <a:gd name="connsiteX7" fmla="*/ 1033669 w 4110824"/>
              <a:gd name="connsiteY7" fmla="*/ 198783 h 4055166"/>
              <a:gd name="connsiteX8" fmla="*/ 1009815 w 4110824"/>
              <a:gd name="connsiteY8" fmla="*/ 206734 h 4055166"/>
              <a:gd name="connsiteX9" fmla="*/ 954156 w 4110824"/>
              <a:gd name="connsiteY9" fmla="*/ 238540 h 4055166"/>
              <a:gd name="connsiteX10" fmla="*/ 914400 w 4110824"/>
              <a:gd name="connsiteY10" fmla="*/ 262393 h 4055166"/>
              <a:gd name="connsiteX11" fmla="*/ 890546 w 4110824"/>
              <a:gd name="connsiteY11" fmla="*/ 278296 h 4055166"/>
              <a:gd name="connsiteX12" fmla="*/ 866692 w 4110824"/>
              <a:gd name="connsiteY12" fmla="*/ 286247 h 4055166"/>
              <a:gd name="connsiteX13" fmla="*/ 834887 w 4110824"/>
              <a:gd name="connsiteY13" fmla="*/ 310101 h 4055166"/>
              <a:gd name="connsiteX14" fmla="*/ 731520 w 4110824"/>
              <a:gd name="connsiteY14" fmla="*/ 357809 h 4055166"/>
              <a:gd name="connsiteX15" fmla="*/ 683812 w 4110824"/>
              <a:gd name="connsiteY15" fmla="*/ 389614 h 4055166"/>
              <a:gd name="connsiteX16" fmla="*/ 659958 w 4110824"/>
              <a:gd name="connsiteY16" fmla="*/ 421420 h 4055166"/>
              <a:gd name="connsiteX17" fmla="*/ 644055 w 4110824"/>
              <a:gd name="connsiteY17" fmla="*/ 445273 h 4055166"/>
              <a:gd name="connsiteX18" fmla="*/ 612250 w 4110824"/>
              <a:gd name="connsiteY18" fmla="*/ 461176 h 4055166"/>
              <a:gd name="connsiteX19" fmla="*/ 572494 w 4110824"/>
              <a:gd name="connsiteY19" fmla="*/ 485030 h 4055166"/>
              <a:gd name="connsiteX20" fmla="*/ 492981 w 4110824"/>
              <a:gd name="connsiteY20" fmla="*/ 548640 h 4055166"/>
              <a:gd name="connsiteX21" fmla="*/ 437321 w 4110824"/>
              <a:gd name="connsiteY21" fmla="*/ 612251 h 4055166"/>
              <a:gd name="connsiteX22" fmla="*/ 413468 w 4110824"/>
              <a:gd name="connsiteY22" fmla="*/ 628153 h 4055166"/>
              <a:gd name="connsiteX23" fmla="*/ 349857 w 4110824"/>
              <a:gd name="connsiteY23" fmla="*/ 715618 h 4055166"/>
              <a:gd name="connsiteX24" fmla="*/ 326003 w 4110824"/>
              <a:gd name="connsiteY24" fmla="*/ 755374 h 4055166"/>
              <a:gd name="connsiteX25" fmla="*/ 294198 w 4110824"/>
              <a:gd name="connsiteY25" fmla="*/ 795131 h 4055166"/>
              <a:gd name="connsiteX26" fmla="*/ 286247 w 4110824"/>
              <a:gd name="connsiteY26" fmla="*/ 834887 h 4055166"/>
              <a:gd name="connsiteX27" fmla="*/ 230588 w 4110824"/>
              <a:gd name="connsiteY27" fmla="*/ 890547 h 4055166"/>
              <a:gd name="connsiteX28" fmla="*/ 214685 w 4110824"/>
              <a:gd name="connsiteY28" fmla="*/ 914400 h 4055166"/>
              <a:gd name="connsiteX29" fmla="*/ 190831 w 4110824"/>
              <a:gd name="connsiteY29" fmla="*/ 946206 h 4055166"/>
              <a:gd name="connsiteX30" fmla="*/ 87464 w 4110824"/>
              <a:gd name="connsiteY30" fmla="*/ 1025719 h 4055166"/>
              <a:gd name="connsiteX31" fmla="*/ 71561 w 4110824"/>
              <a:gd name="connsiteY31" fmla="*/ 1049573 h 4055166"/>
              <a:gd name="connsiteX32" fmla="*/ 47708 w 4110824"/>
              <a:gd name="connsiteY32" fmla="*/ 1081378 h 4055166"/>
              <a:gd name="connsiteX33" fmla="*/ 39756 w 4110824"/>
              <a:gd name="connsiteY33" fmla="*/ 1105232 h 4055166"/>
              <a:gd name="connsiteX34" fmla="*/ 47708 w 4110824"/>
              <a:gd name="connsiteY34" fmla="*/ 1224501 h 4055166"/>
              <a:gd name="connsiteX35" fmla="*/ 55659 w 4110824"/>
              <a:gd name="connsiteY35" fmla="*/ 1256307 h 4055166"/>
              <a:gd name="connsiteX36" fmla="*/ 23854 w 4110824"/>
              <a:gd name="connsiteY36" fmla="*/ 1304014 h 4055166"/>
              <a:gd name="connsiteX37" fmla="*/ 0 w 4110824"/>
              <a:gd name="connsiteY37" fmla="*/ 1359673 h 4055166"/>
              <a:gd name="connsiteX38" fmla="*/ 7951 w 4110824"/>
              <a:gd name="connsiteY38" fmla="*/ 1439187 h 4055166"/>
              <a:gd name="connsiteX39" fmla="*/ 15902 w 4110824"/>
              <a:gd name="connsiteY39" fmla="*/ 1494846 h 4055166"/>
              <a:gd name="connsiteX40" fmla="*/ 0 w 4110824"/>
              <a:gd name="connsiteY40" fmla="*/ 1892411 h 4055166"/>
              <a:gd name="connsiteX41" fmla="*/ 7951 w 4110824"/>
              <a:gd name="connsiteY41" fmla="*/ 1979875 h 4055166"/>
              <a:gd name="connsiteX42" fmla="*/ 23854 w 4110824"/>
              <a:gd name="connsiteY42" fmla="*/ 2035534 h 4055166"/>
              <a:gd name="connsiteX43" fmla="*/ 47708 w 4110824"/>
              <a:gd name="connsiteY43" fmla="*/ 2091193 h 4055166"/>
              <a:gd name="connsiteX44" fmla="*/ 71561 w 4110824"/>
              <a:gd name="connsiteY44" fmla="*/ 2099145 h 4055166"/>
              <a:gd name="connsiteX45" fmla="*/ 95415 w 4110824"/>
              <a:gd name="connsiteY45" fmla="*/ 2115047 h 4055166"/>
              <a:gd name="connsiteX46" fmla="*/ 127221 w 4110824"/>
              <a:gd name="connsiteY46" fmla="*/ 2122999 h 4055166"/>
              <a:gd name="connsiteX47" fmla="*/ 182880 w 4110824"/>
              <a:gd name="connsiteY47" fmla="*/ 2146853 h 4055166"/>
              <a:gd name="connsiteX48" fmla="*/ 190831 w 4110824"/>
              <a:gd name="connsiteY48" fmla="*/ 2178658 h 4055166"/>
              <a:gd name="connsiteX49" fmla="*/ 222636 w 4110824"/>
              <a:gd name="connsiteY49" fmla="*/ 2234317 h 4055166"/>
              <a:gd name="connsiteX50" fmla="*/ 246490 w 4110824"/>
              <a:gd name="connsiteY50" fmla="*/ 2266122 h 4055166"/>
              <a:gd name="connsiteX51" fmla="*/ 286247 w 4110824"/>
              <a:gd name="connsiteY51" fmla="*/ 2289976 h 4055166"/>
              <a:gd name="connsiteX52" fmla="*/ 326003 w 4110824"/>
              <a:gd name="connsiteY52" fmla="*/ 2353587 h 4055166"/>
              <a:gd name="connsiteX53" fmla="*/ 341906 w 4110824"/>
              <a:gd name="connsiteY53" fmla="*/ 2520564 h 4055166"/>
              <a:gd name="connsiteX54" fmla="*/ 349857 w 4110824"/>
              <a:gd name="connsiteY54" fmla="*/ 2544418 h 4055166"/>
              <a:gd name="connsiteX55" fmla="*/ 365760 w 4110824"/>
              <a:gd name="connsiteY55" fmla="*/ 2568272 h 4055166"/>
              <a:gd name="connsiteX56" fmla="*/ 373711 w 4110824"/>
              <a:gd name="connsiteY56" fmla="*/ 2934032 h 4055166"/>
              <a:gd name="connsiteX57" fmla="*/ 373711 w 4110824"/>
              <a:gd name="connsiteY57" fmla="*/ 3244133 h 4055166"/>
              <a:gd name="connsiteX58" fmla="*/ 365760 w 4110824"/>
              <a:gd name="connsiteY58" fmla="*/ 3267987 h 4055166"/>
              <a:gd name="connsiteX59" fmla="*/ 357808 w 4110824"/>
              <a:gd name="connsiteY59" fmla="*/ 3315694 h 4055166"/>
              <a:gd name="connsiteX60" fmla="*/ 357808 w 4110824"/>
              <a:gd name="connsiteY60" fmla="*/ 3562185 h 4055166"/>
              <a:gd name="connsiteX61" fmla="*/ 373711 w 4110824"/>
              <a:gd name="connsiteY61" fmla="*/ 3641698 h 4055166"/>
              <a:gd name="connsiteX62" fmla="*/ 389614 w 4110824"/>
              <a:gd name="connsiteY62" fmla="*/ 3673503 h 4055166"/>
              <a:gd name="connsiteX63" fmla="*/ 445273 w 4110824"/>
              <a:gd name="connsiteY63" fmla="*/ 3816627 h 4055166"/>
              <a:gd name="connsiteX64" fmla="*/ 492981 w 4110824"/>
              <a:gd name="connsiteY64" fmla="*/ 3896140 h 4055166"/>
              <a:gd name="connsiteX65" fmla="*/ 564542 w 4110824"/>
              <a:gd name="connsiteY65" fmla="*/ 3935896 h 4055166"/>
              <a:gd name="connsiteX66" fmla="*/ 683812 w 4110824"/>
              <a:gd name="connsiteY66" fmla="*/ 3975653 h 4055166"/>
              <a:gd name="connsiteX67" fmla="*/ 763325 w 4110824"/>
              <a:gd name="connsiteY67" fmla="*/ 3999507 h 4055166"/>
              <a:gd name="connsiteX68" fmla="*/ 970059 w 4110824"/>
              <a:gd name="connsiteY68" fmla="*/ 4015409 h 4055166"/>
              <a:gd name="connsiteX69" fmla="*/ 1637968 w 4110824"/>
              <a:gd name="connsiteY69" fmla="*/ 4023360 h 4055166"/>
              <a:gd name="connsiteX70" fmla="*/ 2122998 w 4110824"/>
              <a:gd name="connsiteY70" fmla="*/ 4039263 h 4055166"/>
              <a:gd name="connsiteX71" fmla="*/ 2186608 w 4110824"/>
              <a:gd name="connsiteY71" fmla="*/ 4047214 h 4055166"/>
              <a:gd name="connsiteX72" fmla="*/ 2274073 w 4110824"/>
              <a:gd name="connsiteY72" fmla="*/ 4055166 h 4055166"/>
              <a:gd name="connsiteX73" fmla="*/ 2767054 w 4110824"/>
              <a:gd name="connsiteY73" fmla="*/ 4047214 h 4055166"/>
              <a:gd name="connsiteX74" fmla="*/ 2822713 w 4110824"/>
              <a:gd name="connsiteY74" fmla="*/ 4039263 h 4055166"/>
              <a:gd name="connsiteX75" fmla="*/ 2902226 w 4110824"/>
              <a:gd name="connsiteY75" fmla="*/ 4023360 h 4055166"/>
              <a:gd name="connsiteX76" fmla="*/ 3053301 w 4110824"/>
              <a:gd name="connsiteY76" fmla="*/ 3935896 h 4055166"/>
              <a:gd name="connsiteX77" fmla="*/ 3085106 w 4110824"/>
              <a:gd name="connsiteY77" fmla="*/ 3880237 h 4055166"/>
              <a:gd name="connsiteX78" fmla="*/ 3116911 w 4110824"/>
              <a:gd name="connsiteY78" fmla="*/ 3792773 h 4055166"/>
              <a:gd name="connsiteX79" fmla="*/ 3124862 w 4110824"/>
              <a:gd name="connsiteY79" fmla="*/ 3729162 h 4055166"/>
              <a:gd name="connsiteX80" fmla="*/ 3156668 w 4110824"/>
              <a:gd name="connsiteY80" fmla="*/ 3649649 h 4055166"/>
              <a:gd name="connsiteX81" fmla="*/ 3172570 w 4110824"/>
              <a:gd name="connsiteY81" fmla="*/ 3530380 h 4055166"/>
              <a:gd name="connsiteX82" fmla="*/ 3180521 w 4110824"/>
              <a:gd name="connsiteY82" fmla="*/ 3490623 h 4055166"/>
              <a:gd name="connsiteX83" fmla="*/ 3188473 w 4110824"/>
              <a:gd name="connsiteY83" fmla="*/ 3196425 h 4055166"/>
              <a:gd name="connsiteX84" fmla="*/ 3204375 w 4110824"/>
              <a:gd name="connsiteY84" fmla="*/ 3132814 h 4055166"/>
              <a:gd name="connsiteX85" fmla="*/ 3228229 w 4110824"/>
              <a:gd name="connsiteY85" fmla="*/ 3053301 h 4055166"/>
              <a:gd name="connsiteX86" fmla="*/ 3196424 w 4110824"/>
              <a:gd name="connsiteY86" fmla="*/ 2838616 h 4055166"/>
              <a:gd name="connsiteX87" fmla="*/ 3180521 w 4110824"/>
              <a:gd name="connsiteY87" fmla="*/ 2536467 h 4055166"/>
              <a:gd name="connsiteX88" fmla="*/ 3172570 w 4110824"/>
              <a:gd name="connsiteY88" fmla="*/ 2504661 h 4055166"/>
              <a:gd name="connsiteX89" fmla="*/ 3188473 w 4110824"/>
              <a:gd name="connsiteY89" fmla="*/ 2122999 h 4055166"/>
              <a:gd name="connsiteX90" fmla="*/ 3212327 w 4110824"/>
              <a:gd name="connsiteY90" fmla="*/ 1892411 h 4055166"/>
              <a:gd name="connsiteX91" fmla="*/ 3204375 w 4110824"/>
              <a:gd name="connsiteY91" fmla="*/ 1741336 h 4055166"/>
              <a:gd name="connsiteX92" fmla="*/ 3196424 w 4110824"/>
              <a:gd name="connsiteY92" fmla="*/ 1630018 h 4055166"/>
              <a:gd name="connsiteX93" fmla="*/ 3188473 w 4110824"/>
              <a:gd name="connsiteY93" fmla="*/ 1463040 h 4055166"/>
              <a:gd name="connsiteX94" fmla="*/ 3156668 w 4110824"/>
              <a:gd name="connsiteY94" fmla="*/ 1399430 h 4055166"/>
              <a:gd name="connsiteX95" fmla="*/ 3148716 w 4110824"/>
              <a:gd name="connsiteY95" fmla="*/ 1375576 h 4055166"/>
              <a:gd name="connsiteX96" fmla="*/ 3156668 w 4110824"/>
              <a:gd name="connsiteY96" fmla="*/ 1319917 h 4055166"/>
              <a:gd name="connsiteX97" fmla="*/ 3180521 w 4110824"/>
              <a:gd name="connsiteY97" fmla="*/ 1296063 h 4055166"/>
              <a:gd name="connsiteX98" fmla="*/ 3252083 w 4110824"/>
              <a:gd name="connsiteY98" fmla="*/ 1240404 h 4055166"/>
              <a:gd name="connsiteX99" fmla="*/ 3403158 w 4110824"/>
              <a:gd name="connsiteY99" fmla="*/ 1152940 h 4055166"/>
              <a:gd name="connsiteX100" fmla="*/ 3466768 w 4110824"/>
              <a:gd name="connsiteY100" fmla="*/ 1137037 h 4055166"/>
              <a:gd name="connsiteX101" fmla="*/ 3506525 w 4110824"/>
              <a:gd name="connsiteY101" fmla="*/ 1113183 h 4055166"/>
              <a:gd name="connsiteX102" fmla="*/ 3729161 w 4110824"/>
              <a:gd name="connsiteY102" fmla="*/ 1049573 h 4055166"/>
              <a:gd name="connsiteX103" fmla="*/ 3824577 w 4110824"/>
              <a:gd name="connsiteY103" fmla="*/ 985962 h 4055166"/>
              <a:gd name="connsiteX104" fmla="*/ 3927944 w 4110824"/>
              <a:gd name="connsiteY104" fmla="*/ 946206 h 4055166"/>
              <a:gd name="connsiteX105" fmla="*/ 3943847 w 4110824"/>
              <a:gd name="connsiteY105" fmla="*/ 898498 h 4055166"/>
              <a:gd name="connsiteX106" fmla="*/ 4007457 w 4110824"/>
              <a:gd name="connsiteY106" fmla="*/ 803082 h 4055166"/>
              <a:gd name="connsiteX107" fmla="*/ 4039262 w 4110824"/>
              <a:gd name="connsiteY107" fmla="*/ 747423 h 4055166"/>
              <a:gd name="connsiteX108" fmla="*/ 4055165 w 4110824"/>
              <a:gd name="connsiteY108" fmla="*/ 699715 h 4055166"/>
              <a:gd name="connsiteX109" fmla="*/ 4094921 w 4110824"/>
              <a:gd name="connsiteY109" fmla="*/ 620202 h 4055166"/>
              <a:gd name="connsiteX110" fmla="*/ 4110824 w 4110824"/>
              <a:gd name="connsiteY110" fmla="*/ 564543 h 4055166"/>
              <a:gd name="connsiteX111" fmla="*/ 4094921 w 4110824"/>
              <a:gd name="connsiteY111" fmla="*/ 461176 h 4055166"/>
              <a:gd name="connsiteX112" fmla="*/ 4015408 w 4110824"/>
              <a:gd name="connsiteY112" fmla="*/ 365760 h 4055166"/>
              <a:gd name="connsiteX113" fmla="*/ 3896139 w 4110824"/>
              <a:gd name="connsiteY113" fmla="*/ 270345 h 4055166"/>
              <a:gd name="connsiteX114" fmla="*/ 3840480 w 4110824"/>
              <a:gd name="connsiteY114" fmla="*/ 246491 h 4055166"/>
              <a:gd name="connsiteX115" fmla="*/ 3649648 w 4110824"/>
              <a:gd name="connsiteY115" fmla="*/ 230588 h 4055166"/>
              <a:gd name="connsiteX116" fmla="*/ 3578087 w 4110824"/>
              <a:gd name="connsiteY116" fmla="*/ 206734 h 4055166"/>
              <a:gd name="connsiteX117" fmla="*/ 3411109 w 4110824"/>
              <a:gd name="connsiteY117" fmla="*/ 166978 h 4055166"/>
              <a:gd name="connsiteX118" fmla="*/ 3307742 w 4110824"/>
              <a:gd name="connsiteY118" fmla="*/ 159027 h 4055166"/>
              <a:gd name="connsiteX119" fmla="*/ 3116911 w 4110824"/>
              <a:gd name="connsiteY119" fmla="*/ 111319 h 4055166"/>
              <a:gd name="connsiteX120" fmla="*/ 2775005 w 4110824"/>
              <a:gd name="connsiteY120" fmla="*/ 119270 h 4055166"/>
              <a:gd name="connsiteX121" fmla="*/ 2695492 w 4110824"/>
              <a:gd name="connsiteY121" fmla="*/ 127221 h 4055166"/>
              <a:gd name="connsiteX122" fmla="*/ 2592125 w 4110824"/>
              <a:gd name="connsiteY122" fmla="*/ 135173 h 4055166"/>
              <a:gd name="connsiteX123" fmla="*/ 2433099 w 4110824"/>
              <a:gd name="connsiteY123" fmla="*/ 127221 h 4055166"/>
              <a:gd name="connsiteX124" fmla="*/ 2210462 w 4110824"/>
              <a:gd name="connsiteY124" fmla="*/ 103367 h 4055166"/>
              <a:gd name="connsiteX125" fmla="*/ 2099144 w 4110824"/>
              <a:gd name="connsiteY125" fmla="*/ 87465 h 4055166"/>
              <a:gd name="connsiteX126" fmla="*/ 2051436 w 4110824"/>
              <a:gd name="connsiteY126" fmla="*/ 71562 h 4055166"/>
              <a:gd name="connsiteX127" fmla="*/ 1844702 w 4110824"/>
              <a:gd name="connsiteY127" fmla="*/ 55660 h 4055166"/>
              <a:gd name="connsiteX128" fmla="*/ 1669774 w 4110824"/>
              <a:gd name="connsiteY128" fmla="*/ 39757 h 4055166"/>
              <a:gd name="connsiteX129" fmla="*/ 1470991 w 4110824"/>
              <a:gd name="connsiteY129" fmla="*/ 15903 h 4055166"/>
              <a:gd name="connsiteX130" fmla="*/ 1343770 w 4110824"/>
              <a:gd name="connsiteY130" fmla="*/ 0 h 405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4110824" h="4055166">
                <a:moveTo>
                  <a:pt x="1343770" y="0"/>
                </a:moveTo>
                <a:cubicBezTo>
                  <a:pt x="1310640" y="0"/>
                  <a:pt x="1295390" y="8176"/>
                  <a:pt x="1272208" y="15903"/>
                </a:cubicBezTo>
                <a:cubicBezTo>
                  <a:pt x="1245295" y="24874"/>
                  <a:pt x="1248763" y="36087"/>
                  <a:pt x="1232452" y="55660"/>
                </a:cubicBezTo>
                <a:cubicBezTo>
                  <a:pt x="1209266" y="83483"/>
                  <a:pt x="1202302" y="83290"/>
                  <a:pt x="1168841" y="103367"/>
                </a:cubicBezTo>
                <a:cubicBezTo>
                  <a:pt x="1151981" y="125848"/>
                  <a:pt x="1146837" y="140059"/>
                  <a:pt x="1121134" y="151075"/>
                </a:cubicBezTo>
                <a:cubicBezTo>
                  <a:pt x="1111089" y="155380"/>
                  <a:pt x="1099930" y="156376"/>
                  <a:pt x="1089328" y="159027"/>
                </a:cubicBezTo>
                <a:cubicBezTo>
                  <a:pt x="1081377" y="164328"/>
                  <a:pt x="1073250" y="169375"/>
                  <a:pt x="1065474" y="174929"/>
                </a:cubicBezTo>
                <a:cubicBezTo>
                  <a:pt x="1054690" y="182632"/>
                  <a:pt x="1045175" y="192208"/>
                  <a:pt x="1033669" y="198783"/>
                </a:cubicBezTo>
                <a:cubicBezTo>
                  <a:pt x="1026392" y="202941"/>
                  <a:pt x="1017766" y="204084"/>
                  <a:pt x="1009815" y="206734"/>
                </a:cubicBezTo>
                <a:cubicBezTo>
                  <a:pt x="932917" y="264408"/>
                  <a:pt x="1014861" y="208187"/>
                  <a:pt x="954156" y="238540"/>
                </a:cubicBezTo>
                <a:cubicBezTo>
                  <a:pt x="940333" y="245451"/>
                  <a:pt x="927505" y="254202"/>
                  <a:pt x="914400" y="262393"/>
                </a:cubicBezTo>
                <a:cubicBezTo>
                  <a:pt x="906296" y="267458"/>
                  <a:pt x="899093" y="274022"/>
                  <a:pt x="890546" y="278296"/>
                </a:cubicBezTo>
                <a:cubicBezTo>
                  <a:pt x="883049" y="282044"/>
                  <a:pt x="874643" y="283597"/>
                  <a:pt x="866692" y="286247"/>
                </a:cubicBezTo>
                <a:cubicBezTo>
                  <a:pt x="856090" y="294198"/>
                  <a:pt x="846555" y="303818"/>
                  <a:pt x="834887" y="310101"/>
                </a:cubicBezTo>
                <a:cubicBezTo>
                  <a:pt x="824029" y="315948"/>
                  <a:pt x="754191" y="344206"/>
                  <a:pt x="731520" y="357809"/>
                </a:cubicBezTo>
                <a:cubicBezTo>
                  <a:pt x="715131" y="367642"/>
                  <a:pt x="683812" y="389614"/>
                  <a:pt x="683812" y="389614"/>
                </a:cubicBezTo>
                <a:cubicBezTo>
                  <a:pt x="675861" y="400216"/>
                  <a:pt x="667661" y="410636"/>
                  <a:pt x="659958" y="421420"/>
                </a:cubicBezTo>
                <a:cubicBezTo>
                  <a:pt x="654404" y="429196"/>
                  <a:pt x="651396" y="439155"/>
                  <a:pt x="644055" y="445273"/>
                </a:cubicBezTo>
                <a:cubicBezTo>
                  <a:pt x="634949" y="452861"/>
                  <a:pt x="622611" y="455420"/>
                  <a:pt x="612250" y="461176"/>
                </a:cubicBezTo>
                <a:cubicBezTo>
                  <a:pt x="598740" y="468681"/>
                  <a:pt x="584562" y="475376"/>
                  <a:pt x="572494" y="485030"/>
                </a:cubicBezTo>
                <a:cubicBezTo>
                  <a:pt x="471132" y="566120"/>
                  <a:pt x="590596" y="490072"/>
                  <a:pt x="492981" y="548640"/>
                </a:cubicBezTo>
                <a:cubicBezTo>
                  <a:pt x="475796" y="570121"/>
                  <a:pt x="458833" y="594324"/>
                  <a:pt x="437321" y="612251"/>
                </a:cubicBezTo>
                <a:cubicBezTo>
                  <a:pt x="429980" y="618369"/>
                  <a:pt x="420225" y="621396"/>
                  <a:pt x="413468" y="628153"/>
                </a:cubicBezTo>
                <a:cubicBezTo>
                  <a:pt x="393434" y="648187"/>
                  <a:pt x="364373" y="692808"/>
                  <a:pt x="349857" y="715618"/>
                </a:cubicBezTo>
                <a:cubicBezTo>
                  <a:pt x="341560" y="728656"/>
                  <a:pt x="334866" y="742713"/>
                  <a:pt x="326003" y="755374"/>
                </a:cubicBezTo>
                <a:cubicBezTo>
                  <a:pt x="316271" y="769277"/>
                  <a:pt x="304800" y="781879"/>
                  <a:pt x="294198" y="795131"/>
                </a:cubicBezTo>
                <a:cubicBezTo>
                  <a:pt x="291548" y="808383"/>
                  <a:pt x="291736" y="822537"/>
                  <a:pt x="286247" y="834887"/>
                </a:cubicBezTo>
                <a:cubicBezTo>
                  <a:pt x="269284" y="873053"/>
                  <a:pt x="258153" y="862983"/>
                  <a:pt x="230588" y="890547"/>
                </a:cubicBezTo>
                <a:cubicBezTo>
                  <a:pt x="223831" y="897304"/>
                  <a:pt x="220239" y="906624"/>
                  <a:pt x="214685" y="914400"/>
                </a:cubicBezTo>
                <a:cubicBezTo>
                  <a:pt x="206982" y="925184"/>
                  <a:pt x="200202" y="936835"/>
                  <a:pt x="190831" y="946206"/>
                </a:cubicBezTo>
                <a:cubicBezTo>
                  <a:pt x="150737" y="986300"/>
                  <a:pt x="131978" y="996042"/>
                  <a:pt x="87464" y="1025719"/>
                </a:cubicBezTo>
                <a:cubicBezTo>
                  <a:pt x="82163" y="1033670"/>
                  <a:pt x="77115" y="1041797"/>
                  <a:pt x="71561" y="1049573"/>
                </a:cubicBezTo>
                <a:cubicBezTo>
                  <a:pt x="63859" y="1060357"/>
                  <a:pt x="54283" y="1069872"/>
                  <a:pt x="47708" y="1081378"/>
                </a:cubicBezTo>
                <a:cubicBezTo>
                  <a:pt x="43550" y="1088655"/>
                  <a:pt x="42407" y="1097281"/>
                  <a:pt x="39756" y="1105232"/>
                </a:cubicBezTo>
                <a:cubicBezTo>
                  <a:pt x="42407" y="1144988"/>
                  <a:pt x="43537" y="1184875"/>
                  <a:pt x="47708" y="1224501"/>
                </a:cubicBezTo>
                <a:cubicBezTo>
                  <a:pt x="48852" y="1235369"/>
                  <a:pt x="55659" y="1245379"/>
                  <a:pt x="55659" y="1256307"/>
                </a:cubicBezTo>
                <a:cubicBezTo>
                  <a:pt x="55659" y="1283597"/>
                  <a:pt x="38195" y="1283936"/>
                  <a:pt x="23854" y="1304014"/>
                </a:cubicBezTo>
                <a:cubicBezTo>
                  <a:pt x="11572" y="1321209"/>
                  <a:pt x="6489" y="1340206"/>
                  <a:pt x="0" y="1359673"/>
                </a:cubicBezTo>
                <a:cubicBezTo>
                  <a:pt x="2650" y="1386178"/>
                  <a:pt x="4839" y="1412733"/>
                  <a:pt x="7951" y="1439187"/>
                </a:cubicBezTo>
                <a:cubicBezTo>
                  <a:pt x="10141" y="1457800"/>
                  <a:pt x="15902" y="1476105"/>
                  <a:pt x="15902" y="1494846"/>
                </a:cubicBezTo>
                <a:cubicBezTo>
                  <a:pt x="15902" y="1810915"/>
                  <a:pt x="25978" y="1736538"/>
                  <a:pt x="0" y="1892411"/>
                </a:cubicBezTo>
                <a:cubicBezTo>
                  <a:pt x="2650" y="1921566"/>
                  <a:pt x="4082" y="1950857"/>
                  <a:pt x="7951" y="1979875"/>
                </a:cubicBezTo>
                <a:cubicBezTo>
                  <a:pt x="11059" y="2003187"/>
                  <a:pt x="17719" y="2014063"/>
                  <a:pt x="23854" y="2035534"/>
                </a:cubicBezTo>
                <a:cubicBezTo>
                  <a:pt x="29514" y="2055343"/>
                  <a:pt x="29773" y="2076845"/>
                  <a:pt x="47708" y="2091193"/>
                </a:cubicBezTo>
                <a:cubicBezTo>
                  <a:pt x="54253" y="2096429"/>
                  <a:pt x="64065" y="2095397"/>
                  <a:pt x="71561" y="2099145"/>
                </a:cubicBezTo>
                <a:cubicBezTo>
                  <a:pt x="80108" y="2103419"/>
                  <a:pt x="86631" y="2111283"/>
                  <a:pt x="95415" y="2115047"/>
                </a:cubicBezTo>
                <a:cubicBezTo>
                  <a:pt x="105460" y="2119352"/>
                  <a:pt x="116713" y="2119997"/>
                  <a:pt x="127221" y="2122999"/>
                </a:cubicBezTo>
                <a:cubicBezTo>
                  <a:pt x="154521" y="2130799"/>
                  <a:pt x="154607" y="2132717"/>
                  <a:pt x="182880" y="2146853"/>
                </a:cubicBezTo>
                <a:cubicBezTo>
                  <a:pt x="185530" y="2157455"/>
                  <a:pt x="186994" y="2168426"/>
                  <a:pt x="190831" y="2178658"/>
                </a:cubicBezTo>
                <a:cubicBezTo>
                  <a:pt x="198185" y="2198269"/>
                  <a:pt x="210497" y="2217322"/>
                  <a:pt x="222636" y="2234317"/>
                </a:cubicBezTo>
                <a:cubicBezTo>
                  <a:pt x="230339" y="2245101"/>
                  <a:pt x="236517" y="2257395"/>
                  <a:pt x="246490" y="2266122"/>
                </a:cubicBezTo>
                <a:cubicBezTo>
                  <a:pt x="258121" y="2276299"/>
                  <a:pt x="272995" y="2282025"/>
                  <a:pt x="286247" y="2289976"/>
                </a:cubicBezTo>
                <a:cubicBezTo>
                  <a:pt x="302042" y="2309720"/>
                  <a:pt x="323178" y="2326749"/>
                  <a:pt x="326003" y="2353587"/>
                </a:cubicBezTo>
                <a:cubicBezTo>
                  <a:pt x="335884" y="2447459"/>
                  <a:pt x="325275" y="2454040"/>
                  <a:pt x="341906" y="2520564"/>
                </a:cubicBezTo>
                <a:cubicBezTo>
                  <a:pt x="343939" y="2528695"/>
                  <a:pt x="346109" y="2536921"/>
                  <a:pt x="349857" y="2544418"/>
                </a:cubicBezTo>
                <a:cubicBezTo>
                  <a:pt x="354131" y="2552965"/>
                  <a:pt x="360459" y="2560321"/>
                  <a:pt x="365760" y="2568272"/>
                </a:cubicBezTo>
                <a:cubicBezTo>
                  <a:pt x="368410" y="2690192"/>
                  <a:pt x="370072" y="2812137"/>
                  <a:pt x="373711" y="2934032"/>
                </a:cubicBezTo>
                <a:cubicBezTo>
                  <a:pt x="378835" y="3105702"/>
                  <a:pt x="389125" y="3082274"/>
                  <a:pt x="373711" y="3244133"/>
                </a:cubicBezTo>
                <a:cubicBezTo>
                  <a:pt x="372916" y="3252477"/>
                  <a:pt x="367578" y="3259805"/>
                  <a:pt x="365760" y="3267987"/>
                </a:cubicBezTo>
                <a:cubicBezTo>
                  <a:pt x="362263" y="3283725"/>
                  <a:pt x="360459" y="3299792"/>
                  <a:pt x="357808" y="3315694"/>
                </a:cubicBezTo>
                <a:cubicBezTo>
                  <a:pt x="347286" y="3441960"/>
                  <a:pt x="345625" y="3409898"/>
                  <a:pt x="357808" y="3562185"/>
                </a:cubicBezTo>
                <a:cubicBezTo>
                  <a:pt x="358739" y="3573825"/>
                  <a:pt x="367827" y="3626007"/>
                  <a:pt x="373711" y="3641698"/>
                </a:cubicBezTo>
                <a:cubicBezTo>
                  <a:pt x="377873" y="3652796"/>
                  <a:pt x="385212" y="3662498"/>
                  <a:pt x="389614" y="3673503"/>
                </a:cubicBezTo>
                <a:cubicBezTo>
                  <a:pt x="412713" y="3731251"/>
                  <a:pt x="406671" y="3752291"/>
                  <a:pt x="445273" y="3816627"/>
                </a:cubicBezTo>
                <a:cubicBezTo>
                  <a:pt x="461176" y="3843131"/>
                  <a:pt x="464282" y="3884661"/>
                  <a:pt x="492981" y="3896140"/>
                </a:cubicBezTo>
                <a:cubicBezTo>
                  <a:pt x="610500" y="3943146"/>
                  <a:pt x="460541" y="3879168"/>
                  <a:pt x="564542" y="3935896"/>
                </a:cubicBezTo>
                <a:cubicBezTo>
                  <a:pt x="615187" y="3963520"/>
                  <a:pt x="627801" y="3960094"/>
                  <a:pt x="683812" y="3975653"/>
                </a:cubicBezTo>
                <a:cubicBezTo>
                  <a:pt x="710474" y="3983059"/>
                  <a:pt x="736191" y="3994080"/>
                  <a:pt x="763325" y="3999507"/>
                </a:cubicBezTo>
                <a:cubicBezTo>
                  <a:pt x="794688" y="4005780"/>
                  <a:pt x="960503" y="4015218"/>
                  <a:pt x="970059" y="4015409"/>
                </a:cubicBezTo>
                <a:lnTo>
                  <a:pt x="1637968" y="4023360"/>
                </a:lnTo>
                <a:cubicBezTo>
                  <a:pt x="1842624" y="4052599"/>
                  <a:pt x="1619229" y="4023013"/>
                  <a:pt x="2122998" y="4039263"/>
                </a:cubicBezTo>
                <a:cubicBezTo>
                  <a:pt x="2144355" y="4039952"/>
                  <a:pt x="2165357" y="4044977"/>
                  <a:pt x="2186608" y="4047214"/>
                </a:cubicBezTo>
                <a:cubicBezTo>
                  <a:pt x="2215722" y="4050279"/>
                  <a:pt x="2244918" y="4052515"/>
                  <a:pt x="2274073" y="4055166"/>
                </a:cubicBezTo>
                <a:lnTo>
                  <a:pt x="2767054" y="4047214"/>
                </a:lnTo>
                <a:cubicBezTo>
                  <a:pt x="2785787" y="4046671"/>
                  <a:pt x="2804257" y="4042520"/>
                  <a:pt x="2822713" y="4039263"/>
                </a:cubicBezTo>
                <a:cubicBezTo>
                  <a:pt x="2849331" y="4034566"/>
                  <a:pt x="2876337" y="4031127"/>
                  <a:pt x="2902226" y="4023360"/>
                </a:cubicBezTo>
                <a:cubicBezTo>
                  <a:pt x="2956991" y="4006930"/>
                  <a:pt x="3015630" y="3981101"/>
                  <a:pt x="3053301" y="3935896"/>
                </a:cubicBezTo>
                <a:cubicBezTo>
                  <a:pt x="3065481" y="3921280"/>
                  <a:pt x="3077701" y="3896897"/>
                  <a:pt x="3085106" y="3880237"/>
                </a:cubicBezTo>
                <a:cubicBezTo>
                  <a:pt x="3099853" y="3847056"/>
                  <a:pt x="3105162" y="3828019"/>
                  <a:pt x="3116911" y="3792773"/>
                </a:cubicBezTo>
                <a:cubicBezTo>
                  <a:pt x="3119561" y="3771569"/>
                  <a:pt x="3119143" y="3749751"/>
                  <a:pt x="3124862" y="3729162"/>
                </a:cubicBezTo>
                <a:cubicBezTo>
                  <a:pt x="3132502" y="3701657"/>
                  <a:pt x="3156668" y="3649649"/>
                  <a:pt x="3156668" y="3649649"/>
                </a:cubicBezTo>
                <a:cubicBezTo>
                  <a:pt x="3174559" y="3560193"/>
                  <a:pt x="3153979" y="3669818"/>
                  <a:pt x="3172570" y="3530380"/>
                </a:cubicBezTo>
                <a:cubicBezTo>
                  <a:pt x="3174356" y="3516984"/>
                  <a:pt x="3177871" y="3503875"/>
                  <a:pt x="3180521" y="3490623"/>
                </a:cubicBezTo>
                <a:cubicBezTo>
                  <a:pt x="3183172" y="3392557"/>
                  <a:pt x="3181947" y="3294310"/>
                  <a:pt x="3188473" y="3196425"/>
                </a:cubicBezTo>
                <a:cubicBezTo>
                  <a:pt x="3189927" y="3174617"/>
                  <a:pt x="3200088" y="3154246"/>
                  <a:pt x="3204375" y="3132814"/>
                </a:cubicBezTo>
                <a:cubicBezTo>
                  <a:pt x="3215126" y="3079062"/>
                  <a:pt x="3207308" y="3105606"/>
                  <a:pt x="3228229" y="3053301"/>
                </a:cubicBezTo>
                <a:cubicBezTo>
                  <a:pt x="3204847" y="2725942"/>
                  <a:pt x="3240916" y="3150063"/>
                  <a:pt x="3196424" y="2838616"/>
                </a:cubicBezTo>
                <a:cubicBezTo>
                  <a:pt x="3189957" y="2793347"/>
                  <a:pt x="3181716" y="2552596"/>
                  <a:pt x="3180521" y="2536467"/>
                </a:cubicBezTo>
                <a:cubicBezTo>
                  <a:pt x="3179714" y="2525569"/>
                  <a:pt x="3175220" y="2515263"/>
                  <a:pt x="3172570" y="2504661"/>
                </a:cubicBezTo>
                <a:cubicBezTo>
                  <a:pt x="3184586" y="2120134"/>
                  <a:pt x="3173856" y="2378783"/>
                  <a:pt x="3188473" y="2122999"/>
                </a:cubicBezTo>
                <a:cubicBezTo>
                  <a:pt x="3198970" y="1939305"/>
                  <a:pt x="3185931" y="2024389"/>
                  <a:pt x="3212327" y="1892411"/>
                </a:cubicBezTo>
                <a:cubicBezTo>
                  <a:pt x="3209676" y="1842053"/>
                  <a:pt x="3207426" y="1791672"/>
                  <a:pt x="3204375" y="1741336"/>
                </a:cubicBezTo>
                <a:cubicBezTo>
                  <a:pt x="3202124" y="1704204"/>
                  <a:pt x="3198546" y="1667158"/>
                  <a:pt x="3196424" y="1630018"/>
                </a:cubicBezTo>
                <a:cubicBezTo>
                  <a:pt x="3193245" y="1574386"/>
                  <a:pt x="3194860" y="1518395"/>
                  <a:pt x="3188473" y="1463040"/>
                </a:cubicBezTo>
                <a:cubicBezTo>
                  <a:pt x="3184347" y="1427277"/>
                  <a:pt x="3170226" y="1426546"/>
                  <a:pt x="3156668" y="1399430"/>
                </a:cubicBezTo>
                <a:cubicBezTo>
                  <a:pt x="3152920" y="1391933"/>
                  <a:pt x="3151367" y="1383527"/>
                  <a:pt x="3148716" y="1375576"/>
                </a:cubicBezTo>
                <a:cubicBezTo>
                  <a:pt x="3151367" y="1357023"/>
                  <a:pt x="3149708" y="1337318"/>
                  <a:pt x="3156668" y="1319917"/>
                </a:cubicBezTo>
                <a:cubicBezTo>
                  <a:pt x="3160844" y="1309477"/>
                  <a:pt x="3171883" y="1303262"/>
                  <a:pt x="3180521" y="1296063"/>
                </a:cubicBezTo>
                <a:cubicBezTo>
                  <a:pt x="3203736" y="1276717"/>
                  <a:pt x="3226939" y="1257167"/>
                  <a:pt x="3252083" y="1240404"/>
                </a:cubicBezTo>
                <a:cubicBezTo>
                  <a:pt x="3296454" y="1210823"/>
                  <a:pt x="3369264" y="1161414"/>
                  <a:pt x="3403158" y="1152940"/>
                </a:cubicBezTo>
                <a:lnTo>
                  <a:pt x="3466768" y="1137037"/>
                </a:lnTo>
                <a:cubicBezTo>
                  <a:pt x="3480020" y="1129086"/>
                  <a:pt x="3491863" y="1118070"/>
                  <a:pt x="3506525" y="1113183"/>
                </a:cubicBezTo>
                <a:cubicBezTo>
                  <a:pt x="3579746" y="1088776"/>
                  <a:pt x="3729161" y="1049573"/>
                  <a:pt x="3729161" y="1049573"/>
                </a:cubicBezTo>
                <a:cubicBezTo>
                  <a:pt x="3760966" y="1028369"/>
                  <a:pt x="3790663" y="1003597"/>
                  <a:pt x="3824577" y="985962"/>
                </a:cubicBezTo>
                <a:cubicBezTo>
                  <a:pt x="3857330" y="968931"/>
                  <a:pt x="3898174" y="968037"/>
                  <a:pt x="3927944" y="946206"/>
                </a:cubicBezTo>
                <a:cubicBezTo>
                  <a:pt x="3941462" y="936293"/>
                  <a:pt x="3933789" y="911908"/>
                  <a:pt x="3943847" y="898498"/>
                </a:cubicBezTo>
                <a:cubicBezTo>
                  <a:pt x="4035910" y="775744"/>
                  <a:pt x="3963045" y="880802"/>
                  <a:pt x="4007457" y="803082"/>
                </a:cubicBezTo>
                <a:cubicBezTo>
                  <a:pt x="4026584" y="769611"/>
                  <a:pt x="4023242" y="787472"/>
                  <a:pt x="4039262" y="747423"/>
                </a:cubicBezTo>
                <a:cubicBezTo>
                  <a:pt x="4045488" y="731859"/>
                  <a:pt x="4048446" y="715072"/>
                  <a:pt x="4055165" y="699715"/>
                </a:cubicBezTo>
                <a:cubicBezTo>
                  <a:pt x="4067042" y="672567"/>
                  <a:pt x="4085550" y="648314"/>
                  <a:pt x="4094921" y="620202"/>
                </a:cubicBezTo>
                <a:cubicBezTo>
                  <a:pt x="4106329" y="585981"/>
                  <a:pt x="4100840" y="604479"/>
                  <a:pt x="4110824" y="564543"/>
                </a:cubicBezTo>
                <a:cubicBezTo>
                  <a:pt x="4105523" y="530087"/>
                  <a:pt x="4110006" y="492604"/>
                  <a:pt x="4094921" y="461176"/>
                </a:cubicBezTo>
                <a:cubicBezTo>
                  <a:pt x="4077005" y="423852"/>
                  <a:pt x="4044683" y="395035"/>
                  <a:pt x="4015408" y="365760"/>
                </a:cubicBezTo>
                <a:cubicBezTo>
                  <a:pt x="3941829" y="292181"/>
                  <a:pt x="3968457" y="303723"/>
                  <a:pt x="3896139" y="270345"/>
                </a:cubicBezTo>
                <a:cubicBezTo>
                  <a:pt x="3877812" y="261886"/>
                  <a:pt x="3860408" y="249705"/>
                  <a:pt x="3840480" y="246491"/>
                </a:cubicBezTo>
                <a:cubicBezTo>
                  <a:pt x="3777463" y="236327"/>
                  <a:pt x="3713259" y="235889"/>
                  <a:pt x="3649648" y="230588"/>
                </a:cubicBezTo>
                <a:cubicBezTo>
                  <a:pt x="3589107" y="206372"/>
                  <a:pt x="3631884" y="221406"/>
                  <a:pt x="3578087" y="206734"/>
                </a:cubicBezTo>
                <a:cubicBezTo>
                  <a:pt x="3511484" y="188569"/>
                  <a:pt x="3491056" y="178822"/>
                  <a:pt x="3411109" y="166978"/>
                </a:cubicBezTo>
                <a:cubicBezTo>
                  <a:pt x="3376925" y="161914"/>
                  <a:pt x="3342198" y="161677"/>
                  <a:pt x="3307742" y="159027"/>
                </a:cubicBezTo>
                <a:cubicBezTo>
                  <a:pt x="3154590" y="113982"/>
                  <a:pt x="3219064" y="125912"/>
                  <a:pt x="3116911" y="111319"/>
                </a:cubicBezTo>
                <a:lnTo>
                  <a:pt x="2775005" y="119270"/>
                </a:lnTo>
                <a:cubicBezTo>
                  <a:pt x="2748387" y="120274"/>
                  <a:pt x="2722028" y="124913"/>
                  <a:pt x="2695492" y="127221"/>
                </a:cubicBezTo>
                <a:cubicBezTo>
                  <a:pt x="2661064" y="130215"/>
                  <a:pt x="2626581" y="132522"/>
                  <a:pt x="2592125" y="135173"/>
                </a:cubicBezTo>
                <a:cubicBezTo>
                  <a:pt x="2539116" y="132522"/>
                  <a:pt x="2485991" y="131629"/>
                  <a:pt x="2433099" y="127221"/>
                </a:cubicBezTo>
                <a:cubicBezTo>
                  <a:pt x="2358720" y="121023"/>
                  <a:pt x="2284084" y="115637"/>
                  <a:pt x="2210462" y="103367"/>
                </a:cubicBezTo>
                <a:cubicBezTo>
                  <a:pt x="2141676" y="91903"/>
                  <a:pt x="2178752" y="97416"/>
                  <a:pt x="2099144" y="87465"/>
                </a:cubicBezTo>
                <a:cubicBezTo>
                  <a:pt x="2083241" y="82164"/>
                  <a:pt x="2067912" y="74651"/>
                  <a:pt x="2051436" y="71562"/>
                </a:cubicBezTo>
                <a:cubicBezTo>
                  <a:pt x="2014041" y="64551"/>
                  <a:pt x="1863880" y="57030"/>
                  <a:pt x="1844702" y="55660"/>
                </a:cubicBezTo>
                <a:cubicBezTo>
                  <a:pt x="1812083" y="53330"/>
                  <a:pt x="1706480" y="44345"/>
                  <a:pt x="1669774" y="39757"/>
                </a:cubicBezTo>
                <a:cubicBezTo>
                  <a:pt x="1547970" y="24532"/>
                  <a:pt x="1713945" y="30195"/>
                  <a:pt x="1470991" y="15903"/>
                </a:cubicBezTo>
                <a:cubicBezTo>
                  <a:pt x="1431303" y="13568"/>
                  <a:pt x="1376900" y="0"/>
                  <a:pt x="1343770" y="0"/>
                </a:cubicBezTo>
                <a:close/>
              </a:path>
            </a:pathLst>
          </a:cu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6" name="Figura a mano libera: forma 15">
            <a:extLst>
              <a:ext uri="{FF2B5EF4-FFF2-40B4-BE49-F238E27FC236}">
                <a16:creationId xmlns:a16="http://schemas.microsoft.com/office/drawing/2014/main" id="{0930BE3E-4934-7849-0F4D-EF2B83AC0021}"/>
              </a:ext>
            </a:extLst>
          </p:cNvPr>
          <p:cNvSpPr/>
          <p:nvPr/>
        </p:nvSpPr>
        <p:spPr bwMode="auto">
          <a:xfrm>
            <a:off x="4858247" y="1168842"/>
            <a:ext cx="3108960" cy="3522428"/>
          </a:xfrm>
          <a:custGeom>
            <a:avLst/>
            <a:gdLst>
              <a:gd name="connsiteX0" fmla="*/ 1391478 w 3108960"/>
              <a:gd name="connsiteY0" fmla="*/ 39756 h 3522428"/>
              <a:gd name="connsiteX1" fmla="*/ 1152939 w 3108960"/>
              <a:gd name="connsiteY1" fmla="*/ 63610 h 3522428"/>
              <a:gd name="connsiteX2" fmla="*/ 1121134 w 3108960"/>
              <a:gd name="connsiteY2" fmla="*/ 95415 h 3522428"/>
              <a:gd name="connsiteX3" fmla="*/ 1089329 w 3108960"/>
              <a:gd name="connsiteY3" fmla="*/ 135172 h 3522428"/>
              <a:gd name="connsiteX4" fmla="*/ 1057523 w 3108960"/>
              <a:gd name="connsiteY4" fmla="*/ 222636 h 3522428"/>
              <a:gd name="connsiteX5" fmla="*/ 993913 w 3108960"/>
              <a:gd name="connsiteY5" fmla="*/ 341906 h 3522428"/>
              <a:gd name="connsiteX6" fmla="*/ 978010 w 3108960"/>
              <a:gd name="connsiteY6" fmla="*/ 397565 h 3522428"/>
              <a:gd name="connsiteX7" fmla="*/ 938254 w 3108960"/>
              <a:gd name="connsiteY7" fmla="*/ 485029 h 3522428"/>
              <a:gd name="connsiteX8" fmla="*/ 930303 w 3108960"/>
              <a:gd name="connsiteY8" fmla="*/ 516835 h 3522428"/>
              <a:gd name="connsiteX9" fmla="*/ 914400 w 3108960"/>
              <a:gd name="connsiteY9" fmla="*/ 612250 h 3522428"/>
              <a:gd name="connsiteX10" fmla="*/ 898497 w 3108960"/>
              <a:gd name="connsiteY10" fmla="*/ 659958 h 3522428"/>
              <a:gd name="connsiteX11" fmla="*/ 890546 w 3108960"/>
              <a:gd name="connsiteY11" fmla="*/ 723568 h 3522428"/>
              <a:gd name="connsiteX12" fmla="*/ 882595 w 3108960"/>
              <a:gd name="connsiteY12" fmla="*/ 755374 h 3522428"/>
              <a:gd name="connsiteX13" fmla="*/ 858741 w 3108960"/>
              <a:gd name="connsiteY13" fmla="*/ 818984 h 3522428"/>
              <a:gd name="connsiteX14" fmla="*/ 842838 w 3108960"/>
              <a:gd name="connsiteY14" fmla="*/ 898497 h 3522428"/>
              <a:gd name="connsiteX15" fmla="*/ 826936 w 3108960"/>
              <a:gd name="connsiteY15" fmla="*/ 922351 h 3522428"/>
              <a:gd name="connsiteX16" fmla="*/ 811033 w 3108960"/>
              <a:gd name="connsiteY16" fmla="*/ 970059 h 3522428"/>
              <a:gd name="connsiteX17" fmla="*/ 818984 w 3108960"/>
              <a:gd name="connsiteY17" fmla="*/ 1216549 h 3522428"/>
              <a:gd name="connsiteX18" fmla="*/ 842838 w 3108960"/>
              <a:gd name="connsiteY18" fmla="*/ 1311965 h 3522428"/>
              <a:gd name="connsiteX19" fmla="*/ 850790 w 3108960"/>
              <a:gd name="connsiteY19" fmla="*/ 1343770 h 3522428"/>
              <a:gd name="connsiteX20" fmla="*/ 842838 w 3108960"/>
              <a:gd name="connsiteY20" fmla="*/ 1653871 h 3522428"/>
              <a:gd name="connsiteX21" fmla="*/ 795130 w 3108960"/>
              <a:gd name="connsiteY21" fmla="*/ 1717481 h 3522428"/>
              <a:gd name="connsiteX22" fmla="*/ 739471 w 3108960"/>
              <a:gd name="connsiteY22" fmla="*/ 1773141 h 3522428"/>
              <a:gd name="connsiteX23" fmla="*/ 659958 w 3108960"/>
              <a:gd name="connsiteY23" fmla="*/ 1852654 h 3522428"/>
              <a:gd name="connsiteX24" fmla="*/ 636104 w 3108960"/>
              <a:gd name="connsiteY24" fmla="*/ 1892410 h 3522428"/>
              <a:gd name="connsiteX25" fmla="*/ 564543 w 3108960"/>
              <a:gd name="connsiteY25" fmla="*/ 1971923 h 3522428"/>
              <a:gd name="connsiteX26" fmla="*/ 500932 w 3108960"/>
              <a:gd name="connsiteY26" fmla="*/ 2083241 h 3522428"/>
              <a:gd name="connsiteX27" fmla="*/ 341906 w 3108960"/>
              <a:gd name="connsiteY27" fmla="*/ 2258170 h 3522428"/>
              <a:gd name="connsiteX28" fmla="*/ 294198 w 3108960"/>
              <a:gd name="connsiteY28" fmla="*/ 2289975 h 3522428"/>
              <a:gd name="connsiteX29" fmla="*/ 254442 w 3108960"/>
              <a:gd name="connsiteY29" fmla="*/ 2321781 h 3522428"/>
              <a:gd name="connsiteX30" fmla="*/ 95416 w 3108960"/>
              <a:gd name="connsiteY30" fmla="*/ 2433099 h 3522428"/>
              <a:gd name="connsiteX31" fmla="*/ 47708 w 3108960"/>
              <a:gd name="connsiteY31" fmla="*/ 2496709 h 3522428"/>
              <a:gd name="connsiteX32" fmla="*/ 0 w 3108960"/>
              <a:gd name="connsiteY32" fmla="*/ 2592125 h 3522428"/>
              <a:gd name="connsiteX33" fmla="*/ 15903 w 3108960"/>
              <a:gd name="connsiteY33" fmla="*/ 2775005 h 3522428"/>
              <a:gd name="connsiteX34" fmla="*/ 71562 w 3108960"/>
              <a:gd name="connsiteY34" fmla="*/ 2941982 h 3522428"/>
              <a:gd name="connsiteX35" fmla="*/ 135172 w 3108960"/>
              <a:gd name="connsiteY35" fmla="*/ 3069203 h 3522428"/>
              <a:gd name="connsiteX36" fmla="*/ 262393 w 3108960"/>
              <a:gd name="connsiteY36" fmla="*/ 3236181 h 3522428"/>
              <a:gd name="connsiteX37" fmla="*/ 413468 w 3108960"/>
              <a:gd name="connsiteY37" fmla="*/ 3307742 h 3522428"/>
              <a:gd name="connsiteX38" fmla="*/ 492981 w 3108960"/>
              <a:gd name="connsiteY38" fmla="*/ 3331596 h 3522428"/>
              <a:gd name="connsiteX39" fmla="*/ 795130 w 3108960"/>
              <a:gd name="connsiteY39" fmla="*/ 3434963 h 3522428"/>
              <a:gd name="connsiteX40" fmla="*/ 1256306 w 3108960"/>
              <a:gd name="connsiteY40" fmla="*/ 3506525 h 3522428"/>
              <a:gd name="connsiteX41" fmla="*/ 1558456 w 3108960"/>
              <a:gd name="connsiteY41" fmla="*/ 3522428 h 3522428"/>
              <a:gd name="connsiteX42" fmla="*/ 2138901 w 3108960"/>
              <a:gd name="connsiteY42" fmla="*/ 3514476 h 3522428"/>
              <a:gd name="connsiteX43" fmla="*/ 2584174 w 3108960"/>
              <a:gd name="connsiteY43" fmla="*/ 3482671 h 3522428"/>
              <a:gd name="connsiteX44" fmla="*/ 2727297 w 3108960"/>
              <a:gd name="connsiteY44" fmla="*/ 3458817 h 3522428"/>
              <a:gd name="connsiteX45" fmla="*/ 3021496 w 3108960"/>
              <a:gd name="connsiteY45" fmla="*/ 3323645 h 3522428"/>
              <a:gd name="connsiteX46" fmla="*/ 3077155 w 3108960"/>
              <a:gd name="connsiteY46" fmla="*/ 3244132 h 3522428"/>
              <a:gd name="connsiteX47" fmla="*/ 3108960 w 3108960"/>
              <a:gd name="connsiteY47" fmla="*/ 3013544 h 3522428"/>
              <a:gd name="connsiteX48" fmla="*/ 3085106 w 3108960"/>
              <a:gd name="connsiteY48" fmla="*/ 2862469 h 3522428"/>
              <a:gd name="connsiteX49" fmla="*/ 2973788 w 3108960"/>
              <a:gd name="connsiteY49" fmla="*/ 2719346 h 3522428"/>
              <a:gd name="connsiteX50" fmla="*/ 2949934 w 3108960"/>
              <a:gd name="connsiteY50" fmla="*/ 2671638 h 3522428"/>
              <a:gd name="connsiteX51" fmla="*/ 2798859 w 3108960"/>
              <a:gd name="connsiteY51" fmla="*/ 2425148 h 3522428"/>
              <a:gd name="connsiteX52" fmla="*/ 2655736 w 3108960"/>
              <a:gd name="connsiteY52" fmla="*/ 2274073 h 3522428"/>
              <a:gd name="connsiteX53" fmla="*/ 2512612 w 3108960"/>
              <a:gd name="connsiteY53" fmla="*/ 2107095 h 3522428"/>
              <a:gd name="connsiteX54" fmla="*/ 2425148 w 3108960"/>
              <a:gd name="connsiteY54" fmla="*/ 2011680 h 3522428"/>
              <a:gd name="connsiteX55" fmla="*/ 2337683 w 3108960"/>
              <a:gd name="connsiteY55" fmla="*/ 1948069 h 3522428"/>
              <a:gd name="connsiteX56" fmla="*/ 2226365 w 3108960"/>
              <a:gd name="connsiteY56" fmla="*/ 1868556 h 3522428"/>
              <a:gd name="connsiteX57" fmla="*/ 2186609 w 3108960"/>
              <a:gd name="connsiteY57" fmla="*/ 1852654 h 3522428"/>
              <a:gd name="connsiteX58" fmla="*/ 2138901 w 3108960"/>
              <a:gd name="connsiteY58" fmla="*/ 1812897 h 3522428"/>
              <a:gd name="connsiteX59" fmla="*/ 2051436 w 3108960"/>
              <a:gd name="connsiteY59" fmla="*/ 1765189 h 3522428"/>
              <a:gd name="connsiteX60" fmla="*/ 2019631 w 3108960"/>
              <a:gd name="connsiteY60" fmla="*/ 1733384 h 3522428"/>
              <a:gd name="connsiteX61" fmla="*/ 1995777 w 3108960"/>
              <a:gd name="connsiteY61" fmla="*/ 1685676 h 3522428"/>
              <a:gd name="connsiteX62" fmla="*/ 1963972 w 3108960"/>
              <a:gd name="connsiteY62" fmla="*/ 1630017 h 3522428"/>
              <a:gd name="connsiteX63" fmla="*/ 1948070 w 3108960"/>
              <a:gd name="connsiteY63" fmla="*/ 1582309 h 3522428"/>
              <a:gd name="connsiteX64" fmla="*/ 1884459 w 3108960"/>
              <a:gd name="connsiteY64" fmla="*/ 1439186 h 3522428"/>
              <a:gd name="connsiteX65" fmla="*/ 1868556 w 3108960"/>
              <a:gd name="connsiteY65" fmla="*/ 1311965 h 3522428"/>
              <a:gd name="connsiteX66" fmla="*/ 1860605 w 3108960"/>
              <a:gd name="connsiteY66" fmla="*/ 1272208 h 3522428"/>
              <a:gd name="connsiteX67" fmla="*/ 1852654 w 3108960"/>
              <a:gd name="connsiteY67" fmla="*/ 1160890 h 3522428"/>
              <a:gd name="connsiteX68" fmla="*/ 1892410 w 3108960"/>
              <a:gd name="connsiteY68" fmla="*/ 508883 h 3522428"/>
              <a:gd name="connsiteX69" fmla="*/ 2170706 w 3108960"/>
              <a:gd name="connsiteY69" fmla="*/ 453224 h 3522428"/>
              <a:gd name="connsiteX70" fmla="*/ 2234316 w 3108960"/>
              <a:gd name="connsiteY70" fmla="*/ 405516 h 3522428"/>
              <a:gd name="connsiteX71" fmla="*/ 2250219 w 3108960"/>
              <a:gd name="connsiteY71" fmla="*/ 278295 h 3522428"/>
              <a:gd name="connsiteX72" fmla="*/ 2242268 w 3108960"/>
              <a:gd name="connsiteY72" fmla="*/ 159026 h 3522428"/>
              <a:gd name="connsiteX73" fmla="*/ 2178657 w 3108960"/>
              <a:gd name="connsiteY73" fmla="*/ 103367 h 3522428"/>
              <a:gd name="connsiteX74" fmla="*/ 2138901 w 3108960"/>
              <a:gd name="connsiteY74" fmla="*/ 79513 h 3522428"/>
              <a:gd name="connsiteX75" fmla="*/ 1963972 w 3108960"/>
              <a:gd name="connsiteY75" fmla="*/ 39756 h 3522428"/>
              <a:gd name="connsiteX76" fmla="*/ 1844703 w 3108960"/>
              <a:gd name="connsiteY76" fmla="*/ 15902 h 3522428"/>
              <a:gd name="connsiteX77" fmla="*/ 1804946 w 3108960"/>
              <a:gd name="connsiteY77" fmla="*/ 7951 h 3522428"/>
              <a:gd name="connsiteX78" fmla="*/ 1765190 w 3108960"/>
              <a:gd name="connsiteY78" fmla="*/ 0 h 3522428"/>
              <a:gd name="connsiteX79" fmla="*/ 1391478 w 3108960"/>
              <a:gd name="connsiteY79" fmla="*/ 39756 h 3522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3108960" h="3522428">
                <a:moveTo>
                  <a:pt x="1391478" y="39756"/>
                </a:moveTo>
                <a:cubicBezTo>
                  <a:pt x="1289436" y="50358"/>
                  <a:pt x="1216996" y="8705"/>
                  <a:pt x="1152939" y="63610"/>
                </a:cubicBezTo>
                <a:cubicBezTo>
                  <a:pt x="1141555" y="73367"/>
                  <a:pt x="1131095" y="84209"/>
                  <a:pt x="1121134" y="95415"/>
                </a:cubicBezTo>
                <a:cubicBezTo>
                  <a:pt x="1109859" y="108099"/>
                  <a:pt x="1099931" y="121920"/>
                  <a:pt x="1089329" y="135172"/>
                </a:cubicBezTo>
                <a:cubicBezTo>
                  <a:pt x="1078727" y="164327"/>
                  <a:pt x="1069335" y="193950"/>
                  <a:pt x="1057523" y="222636"/>
                </a:cubicBezTo>
                <a:cubicBezTo>
                  <a:pt x="1022418" y="307891"/>
                  <a:pt x="1040845" y="234635"/>
                  <a:pt x="993913" y="341906"/>
                </a:cubicBezTo>
                <a:cubicBezTo>
                  <a:pt x="986179" y="359584"/>
                  <a:pt x="985431" y="379754"/>
                  <a:pt x="978010" y="397565"/>
                </a:cubicBezTo>
                <a:cubicBezTo>
                  <a:pt x="926864" y="520314"/>
                  <a:pt x="979291" y="348231"/>
                  <a:pt x="938254" y="485029"/>
                </a:cubicBezTo>
                <a:cubicBezTo>
                  <a:pt x="935114" y="495496"/>
                  <a:pt x="932317" y="506094"/>
                  <a:pt x="930303" y="516835"/>
                </a:cubicBezTo>
                <a:cubicBezTo>
                  <a:pt x="924361" y="548526"/>
                  <a:pt x="924597" y="581661"/>
                  <a:pt x="914400" y="612250"/>
                </a:cubicBezTo>
                <a:lnTo>
                  <a:pt x="898497" y="659958"/>
                </a:lnTo>
                <a:cubicBezTo>
                  <a:pt x="895847" y="681161"/>
                  <a:pt x="894059" y="702490"/>
                  <a:pt x="890546" y="723568"/>
                </a:cubicBezTo>
                <a:cubicBezTo>
                  <a:pt x="888749" y="734348"/>
                  <a:pt x="885597" y="744866"/>
                  <a:pt x="882595" y="755374"/>
                </a:cubicBezTo>
                <a:cubicBezTo>
                  <a:pt x="876365" y="777177"/>
                  <a:pt x="867136" y="797996"/>
                  <a:pt x="858741" y="818984"/>
                </a:cubicBezTo>
                <a:cubicBezTo>
                  <a:pt x="855810" y="839504"/>
                  <a:pt x="853942" y="876289"/>
                  <a:pt x="842838" y="898497"/>
                </a:cubicBezTo>
                <a:cubicBezTo>
                  <a:pt x="838564" y="907044"/>
                  <a:pt x="830817" y="913618"/>
                  <a:pt x="826936" y="922351"/>
                </a:cubicBezTo>
                <a:cubicBezTo>
                  <a:pt x="820128" y="937669"/>
                  <a:pt x="811033" y="970059"/>
                  <a:pt x="811033" y="970059"/>
                </a:cubicBezTo>
                <a:cubicBezTo>
                  <a:pt x="813683" y="1052222"/>
                  <a:pt x="814547" y="1134463"/>
                  <a:pt x="818984" y="1216549"/>
                </a:cubicBezTo>
                <a:cubicBezTo>
                  <a:pt x="821853" y="1269626"/>
                  <a:pt x="829988" y="1260571"/>
                  <a:pt x="842838" y="1311965"/>
                </a:cubicBezTo>
                <a:lnTo>
                  <a:pt x="850790" y="1343770"/>
                </a:lnTo>
                <a:cubicBezTo>
                  <a:pt x="860174" y="1456386"/>
                  <a:pt x="871274" y="1529465"/>
                  <a:pt x="842838" y="1653871"/>
                </a:cubicBezTo>
                <a:cubicBezTo>
                  <a:pt x="836932" y="1679709"/>
                  <a:pt x="812488" y="1697452"/>
                  <a:pt x="795130" y="1717481"/>
                </a:cubicBezTo>
                <a:cubicBezTo>
                  <a:pt x="777946" y="1737309"/>
                  <a:pt x="757325" y="1753914"/>
                  <a:pt x="739471" y="1773141"/>
                </a:cubicBezTo>
                <a:cubicBezTo>
                  <a:pt x="667677" y="1850458"/>
                  <a:pt x="719697" y="1807849"/>
                  <a:pt x="659958" y="1852654"/>
                </a:cubicBezTo>
                <a:cubicBezTo>
                  <a:pt x="652007" y="1865906"/>
                  <a:pt x="645592" y="1880211"/>
                  <a:pt x="636104" y="1892410"/>
                </a:cubicBezTo>
                <a:cubicBezTo>
                  <a:pt x="585029" y="1958077"/>
                  <a:pt x="620293" y="1886155"/>
                  <a:pt x="564543" y="1971923"/>
                </a:cubicBezTo>
                <a:cubicBezTo>
                  <a:pt x="541252" y="2007756"/>
                  <a:pt x="523427" y="2046903"/>
                  <a:pt x="500932" y="2083241"/>
                </a:cubicBezTo>
                <a:cubicBezTo>
                  <a:pt x="464229" y="2142530"/>
                  <a:pt x="389184" y="2226652"/>
                  <a:pt x="341906" y="2258170"/>
                </a:cubicBezTo>
                <a:cubicBezTo>
                  <a:pt x="326003" y="2268772"/>
                  <a:pt x="309655" y="2278733"/>
                  <a:pt x="294198" y="2289975"/>
                </a:cubicBezTo>
                <a:cubicBezTo>
                  <a:pt x="280473" y="2299957"/>
                  <a:pt x="268427" y="2312166"/>
                  <a:pt x="254442" y="2321781"/>
                </a:cubicBezTo>
                <a:cubicBezTo>
                  <a:pt x="203368" y="2356895"/>
                  <a:pt x="140138" y="2388377"/>
                  <a:pt x="95416" y="2433099"/>
                </a:cubicBezTo>
                <a:cubicBezTo>
                  <a:pt x="76675" y="2451840"/>
                  <a:pt x="62410" y="2474656"/>
                  <a:pt x="47708" y="2496709"/>
                </a:cubicBezTo>
                <a:cubicBezTo>
                  <a:pt x="18544" y="2540455"/>
                  <a:pt x="17345" y="2548763"/>
                  <a:pt x="0" y="2592125"/>
                </a:cubicBezTo>
                <a:cubicBezTo>
                  <a:pt x="5301" y="2653085"/>
                  <a:pt x="7000" y="2714466"/>
                  <a:pt x="15903" y="2775005"/>
                </a:cubicBezTo>
                <a:cubicBezTo>
                  <a:pt x="22781" y="2821776"/>
                  <a:pt x="51663" y="2898867"/>
                  <a:pt x="71562" y="2941982"/>
                </a:cubicBezTo>
                <a:cubicBezTo>
                  <a:pt x="91431" y="2985031"/>
                  <a:pt x="108312" y="3030133"/>
                  <a:pt x="135172" y="3069203"/>
                </a:cubicBezTo>
                <a:cubicBezTo>
                  <a:pt x="152553" y="3094485"/>
                  <a:pt x="215637" y="3202784"/>
                  <a:pt x="262393" y="3236181"/>
                </a:cubicBezTo>
                <a:cubicBezTo>
                  <a:pt x="303096" y="3265254"/>
                  <a:pt x="367005" y="3291480"/>
                  <a:pt x="413468" y="3307742"/>
                </a:cubicBezTo>
                <a:cubicBezTo>
                  <a:pt x="439586" y="3316883"/>
                  <a:pt x="467072" y="3321880"/>
                  <a:pt x="492981" y="3331596"/>
                </a:cubicBezTo>
                <a:cubicBezTo>
                  <a:pt x="644656" y="3388474"/>
                  <a:pt x="599267" y="3395790"/>
                  <a:pt x="795130" y="3434963"/>
                </a:cubicBezTo>
                <a:cubicBezTo>
                  <a:pt x="1000000" y="3475937"/>
                  <a:pt x="1031537" y="3487530"/>
                  <a:pt x="1256306" y="3506525"/>
                </a:cubicBezTo>
                <a:cubicBezTo>
                  <a:pt x="1356804" y="3515018"/>
                  <a:pt x="1457739" y="3517127"/>
                  <a:pt x="1558456" y="3522428"/>
                </a:cubicBezTo>
                <a:cubicBezTo>
                  <a:pt x="1751938" y="3519777"/>
                  <a:pt x="1945546" y="3521970"/>
                  <a:pt x="2138901" y="3514476"/>
                </a:cubicBezTo>
                <a:cubicBezTo>
                  <a:pt x="2287592" y="3508713"/>
                  <a:pt x="2584174" y="3482671"/>
                  <a:pt x="2584174" y="3482671"/>
                </a:cubicBezTo>
                <a:cubicBezTo>
                  <a:pt x="2631882" y="3474720"/>
                  <a:pt x="2680792" y="3472104"/>
                  <a:pt x="2727297" y="3458817"/>
                </a:cubicBezTo>
                <a:cubicBezTo>
                  <a:pt x="2894067" y="3411168"/>
                  <a:pt x="2897159" y="3400160"/>
                  <a:pt x="3021496" y="3323645"/>
                </a:cubicBezTo>
                <a:cubicBezTo>
                  <a:pt x="3040049" y="3297141"/>
                  <a:pt x="3062686" y="3273069"/>
                  <a:pt x="3077155" y="3244132"/>
                </a:cubicBezTo>
                <a:cubicBezTo>
                  <a:pt x="3112492" y="3173458"/>
                  <a:pt x="3105035" y="3088121"/>
                  <a:pt x="3108960" y="3013544"/>
                </a:cubicBezTo>
                <a:cubicBezTo>
                  <a:pt x="3105527" y="2972348"/>
                  <a:pt x="3106077" y="2904410"/>
                  <a:pt x="3085106" y="2862469"/>
                </a:cubicBezTo>
                <a:cubicBezTo>
                  <a:pt x="3043247" y="2778752"/>
                  <a:pt x="3030224" y="2796305"/>
                  <a:pt x="2973788" y="2719346"/>
                </a:cubicBezTo>
                <a:cubicBezTo>
                  <a:pt x="2963274" y="2705008"/>
                  <a:pt x="2958301" y="2687326"/>
                  <a:pt x="2949934" y="2671638"/>
                </a:cubicBezTo>
                <a:cubicBezTo>
                  <a:pt x="2914634" y="2605450"/>
                  <a:pt x="2828526" y="2456464"/>
                  <a:pt x="2798859" y="2425148"/>
                </a:cubicBezTo>
                <a:cubicBezTo>
                  <a:pt x="2751151" y="2374790"/>
                  <a:pt x="2700880" y="2326741"/>
                  <a:pt x="2655736" y="2274073"/>
                </a:cubicBezTo>
                <a:lnTo>
                  <a:pt x="2512612" y="2107095"/>
                </a:lnTo>
                <a:cubicBezTo>
                  <a:pt x="2488404" y="2078853"/>
                  <a:pt x="2454805" y="2036774"/>
                  <a:pt x="2425148" y="2011680"/>
                </a:cubicBezTo>
                <a:cubicBezTo>
                  <a:pt x="2314805" y="1918313"/>
                  <a:pt x="2397683" y="1993069"/>
                  <a:pt x="2337683" y="1948069"/>
                </a:cubicBezTo>
                <a:cubicBezTo>
                  <a:pt x="2295978" y="1916790"/>
                  <a:pt x="2270527" y="1890637"/>
                  <a:pt x="2226365" y="1868556"/>
                </a:cubicBezTo>
                <a:cubicBezTo>
                  <a:pt x="2213599" y="1862173"/>
                  <a:pt x="2199861" y="1857955"/>
                  <a:pt x="2186609" y="1852654"/>
                </a:cubicBezTo>
                <a:cubicBezTo>
                  <a:pt x="2170706" y="1839402"/>
                  <a:pt x="2156125" y="1824380"/>
                  <a:pt x="2138901" y="1812897"/>
                </a:cubicBezTo>
                <a:cubicBezTo>
                  <a:pt x="2086316" y="1777840"/>
                  <a:pt x="2098662" y="1801920"/>
                  <a:pt x="2051436" y="1765189"/>
                </a:cubicBezTo>
                <a:cubicBezTo>
                  <a:pt x="2039601" y="1755984"/>
                  <a:pt x="2030233" y="1743986"/>
                  <a:pt x="2019631" y="1733384"/>
                </a:cubicBezTo>
                <a:cubicBezTo>
                  <a:pt x="1999646" y="1673427"/>
                  <a:pt x="2026605" y="1747331"/>
                  <a:pt x="1995777" y="1685676"/>
                </a:cubicBezTo>
                <a:cubicBezTo>
                  <a:pt x="1965421" y="1624965"/>
                  <a:pt x="2021654" y="1706926"/>
                  <a:pt x="1963972" y="1630017"/>
                </a:cubicBezTo>
                <a:cubicBezTo>
                  <a:pt x="1958671" y="1614114"/>
                  <a:pt x="1954146" y="1597932"/>
                  <a:pt x="1948070" y="1582309"/>
                </a:cubicBezTo>
                <a:cubicBezTo>
                  <a:pt x="1915457" y="1498446"/>
                  <a:pt x="1916507" y="1503282"/>
                  <a:pt x="1884459" y="1439186"/>
                </a:cubicBezTo>
                <a:cubicBezTo>
                  <a:pt x="1862489" y="1307362"/>
                  <a:pt x="1894039" y="1503086"/>
                  <a:pt x="1868556" y="1311965"/>
                </a:cubicBezTo>
                <a:cubicBezTo>
                  <a:pt x="1866770" y="1298569"/>
                  <a:pt x="1863255" y="1285460"/>
                  <a:pt x="1860605" y="1272208"/>
                </a:cubicBezTo>
                <a:cubicBezTo>
                  <a:pt x="1857955" y="1235102"/>
                  <a:pt x="1855507" y="1197981"/>
                  <a:pt x="1852654" y="1160890"/>
                </a:cubicBezTo>
                <a:cubicBezTo>
                  <a:pt x="1836500" y="950884"/>
                  <a:pt x="1799614" y="683158"/>
                  <a:pt x="1892410" y="508883"/>
                </a:cubicBezTo>
                <a:cubicBezTo>
                  <a:pt x="1936872" y="425380"/>
                  <a:pt x="2077941" y="471777"/>
                  <a:pt x="2170706" y="453224"/>
                </a:cubicBezTo>
                <a:cubicBezTo>
                  <a:pt x="2191909" y="437321"/>
                  <a:pt x="2223348" y="429645"/>
                  <a:pt x="2234316" y="405516"/>
                </a:cubicBezTo>
                <a:cubicBezTo>
                  <a:pt x="2252001" y="366610"/>
                  <a:pt x="2250219" y="278295"/>
                  <a:pt x="2250219" y="278295"/>
                </a:cubicBezTo>
                <a:cubicBezTo>
                  <a:pt x="2247569" y="238539"/>
                  <a:pt x="2252408" y="197559"/>
                  <a:pt x="2242268" y="159026"/>
                </a:cubicBezTo>
                <a:cubicBezTo>
                  <a:pt x="2239205" y="147388"/>
                  <a:pt x="2188769" y="110108"/>
                  <a:pt x="2178657" y="103367"/>
                </a:cubicBezTo>
                <a:cubicBezTo>
                  <a:pt x="2165798" y="94794"/>
                  <a:pt x="2153250" y="85253"/>
                  <a:pt x="2138901" y="79513"/>
                </a:cubicBezTo>
                <a:cubicBezTo>
                  <a:pt x="2070819" y="52280"/>
                  <a:pt x="2037375" y="53349"/>
                  <a:pt x="1963972" y="39756"/>
                </a:cubicBezTo>
                <a:cubicBezTo>
                  <a:pt x="1924106" y="32373"/>
                  <a:pt x="1884459" y="23853"/>
                  <a:pt x="1844703" y="15902"/>
                </a:cubicBezTo>
                <a:lnTo>
                  <a:pt x="1804946" y="7951"/>
                </a:lnTo>
                <a:lnTo>
                  <a:pt x="1765190" y="0"/>
                </a:lnTo>
                <a:cubicBezTo>
                  <a:pt x="1414911" y="16291"/>
                  <a:pt x="1493520" y="29154"/>
                  <a:pt x="1391478" y="39756"/>
                </a:cubicBezTo>
                <a:close/>
              </a:path>
            </a:pathLst>
          </a:cu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10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1106_ISBN88-08-07891-4">
            <a:extLst>
              <a:ext uri="{FF2B5EF4-FFF2-40B4-BE49-F238E27FC236}">
                <a16:creationId xmlns:a16="http://schemas.microsoft.com/office/drawing/2014/main" id="{6EA91784-BBB6-E660-27FD-7EDA4B672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2666" y="3909434"/>
            <a:ext cx="5378668" cy="2487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6">
            <a:extLst>
              <a:ext uri="{FF2B5EF4-FFF2-40B4-BE49-F238E27FC236}">
                <a16:creationId xmlns:a16="http://schemas.microsoft.com/office/drawing/2014/main" id="{AEEC9495-A6B9-532F-73AA-B16AB44A94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1977" y="18681"/>
            <a:ext cx="2960041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it-IT" sz="3200" dirty="0">
                <a:latin typeface="Arial Narrow" panose="020B0606020202030204" pitchFamily="34" charset="0"/>
              </a:rPr>
              <a:t>Trasporto </a:t>
            </a:r>
            <a:r>
              <a:rPr lang="it-IT" sz="3200" b="1" dirty="0">
                <a:solidFill>
                  <a:srgbClr val="FF0000"/>
                </a:solidFill>
                <a:latin typeface="Arial Narrow" panose="020B0606020202030204" pitchFamily="34" charset="0"/>
              </a:rPr>
              <a:t>passivo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838C4EE-FF58-06FC-DCD6-55620CB2037F}"/>
              </a:ext>
            </a:extLst>
          </p:cNvPr>
          <p:cNvSpPr txBox="1"/>
          <p:nvPr/>
        </p:nvSpPr>
        <p:spPr>
          <a:xfrm>
            <a:off x="181975" y="815899"/>
            <a:ext cx="878004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Si parla di diffusione facilitata quando una sostanza diffonde attraverso una membrana biologica, 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seguendo il proprio gradiente di concentrazione o elettrochimico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, con una velocità superiore a quella attesa in base alla solubilità relativa di tale sostanza nei lipidi rispetto all’acqua.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089820A-BF97-2074-46E6-336609B8EDCE}"/>
              </a:ext>
            </a:extLst>
          </p:cNvPr>
          <p:cNvSpPr txBox="1"/>
          <p:nvPr/>
        </p:nvSpPr>
        <p:spPr>
          <a:xfrm>
            <a:off x="135353" y="2228671"/>
            <a:ext cx="86958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- la diffusione facilitata richiede la presenza di 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specifiche proteine di membrana</a:t>
            </a:r>
          </a:p>
          <a:p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la direzione del trasporto 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attraverso la membrana è determinata dalla direzione del gradiente di concentrazione o elettrochimico della sostanza stessa: </a:t>
            </a:r>
          </a:p>
        </p:txBody>
      </p:sp>
    </p:spTree>
    <p:extLst>
      <p:ext uri="{BB962C8B-B14F-4D97-AF65-F5344CB8AC3E}">
        <p14:creationId xmlns:p14="http://schemas.microsoft.com/office/powerpoint/2010/main" val="6517054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4" descr="f1121_ISBN88-08-07891-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8940" y="2850149"/>
            <a:ext cx="6845885" cy="3797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FDB4E92-1611-C4EE-3033-5D171B295B1E}"/>
              </a:ext>
            </a:extLst>
          </p:cNvPr>
          <p:cNvSpPr txBox="1"/>
          <p:nvPr/>
        </p:nvSpPr>
        <p:spPr>
          <a:xfrm>
            <a:off x="228600" y="386350"/>
            <a:ext cx="86868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Nelle membrane biologiche, per ciascuno dei diversi ioni inorganici, esistono </a:t>
            </a:r>
            <a:r>
              <a:rPr lang="it-IT" sz="1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specifici canali 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attraverso cui ciascuno di essi può diffondere molto rapidamente seguendo il proprio gradiente elettrochimico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Per sottolineare il ruolo di questo gradiente nell’attraversamento della membrana, senza che la cellula debba consumare energia, essi sono talora indicati come 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canali passivi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5" name="Text Box 7"/>
          <p:cNvSpPr txBox="1">
            <a:spLocks noChangeArrowheads="1"/>
          </p:cNvSpPr>
          <p:nvPr/>
        </p:nvSpPr>
        <p:spPr bwMode="auto">
          <a:xfrm>
            <a:off x="181238" y="985346"/>
            <a:ext cx="3126946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it-IT" sz="3200" dirty="0">
                <a:latin typeface="Arial" panose="020B0604020202020204" pitchFamily="34" charset="0"/>
                <a:cs typeface="Arial" panose="020B0604020202020204" pitchFamily="34" charset="0"/>
              </a:rPr>
              <a:t>Trasporto </a:t>
            </a:r>
            <a:r>
              <a:rPr lang="it-IT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attivo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A66A1EEC-CE11-BCCF-7016-F3E506108488}"/>
              </a:ext>
            </a:extLst>
          </p:cNvPr>
          <p:cNvGrpSpPr/>
          <p:nvPr/>
        </p:nvGrpSpPr>
        <p:grpSpPr>
          <a:xfrm>
            <a:off x="3851109" y="135227"/>
            <a:ext cx="3309273" cy="2869789"/>
            <a:chOff x="2686303" y="258003"/>
            <a:chExt cx="3085686" cy="2767054"/>
          </a:xfrm>
        </p:grpSpPr>
        <p:pic>
          <p:nvPicPr>
            <p:cNvPr id="2" name="Immagine 1" descr="Immagine che contiene testo, diagramma, schermata, Carattere&#10;&#10;Descrizione generata automaticamente">
              <a:extLst>
                <a:ext uri="{FF2B5EF4-FFF2-40B4-BE49-F238E27FC236}">
                  <a16:creationId xmlns:a16="http://schemas.microsoft.com/office/drawing/2014/main" id="{8CB0DD81-E346-F9CB-47AF-18BC2C182D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36" t="14796" r="26317" b="3477"/>
            <a:stretch/>
          </p:blipFill>
          <p:spPr>
            <a:xfrm>
              <a:off x="2830665" y="258003"/>
              <a:ext cx="2941324" cy="2767054"/>
            </a:xfrm>
            <a:prstGeom prst="rect">
              <a:avLst/>
            </a:prstGeom>
          </p:spPr>
        </p:pic>
        <p:sp>
          <p:nvSpPr>
            <p:cNvPr id="3" name="Figura a mano libera: forma 2">
              <a:extLst>
                <a:ext uri="{FF2B5EF4-FFF2-40B4-BE49-F238E27FC236}">
                  <a16:creationId xmlns:a16="http://schemas.microsoft.com/office/drawing/2014/main" id="{A311D32F-1B77-1A0B-B1B3-5AAB71262813}"/>
                </a:ext>
              </a:extLst>
            </p:cNvPr>
            <p:cNvSpPr/>
            <p:nvPr/>
          </p:nvSpPr>
          <p:spPr bwMode="auto">
            <a:xfrm>
              <a:off x="2686303" y="270344"/>
              <a:ext cx="1011054" cy="874644"/>
            </a:xfrm>
            <a:custGeom>
              <a:avLst/>
              <a:gdLst>
                <a:gd name="connsiteX0" fmla="*/ 17140 w 1011054"/>
                <a:gd name="connsiteY0" fmla="*/ 47708 h 874644"/>
                <a:gd name="connsiteX1" fmla="*/ 438560 w 1011054"/>
                <a:gd name="connsiteY1" fmla="*/ 15903 h 874644"/>
                <a:gd name="connsiteX2" fmla="*/ 478316 w 1011054"/>
                <a:gd name="connsiteY2" fmla="*/ 7952 h 874644"/>
                <a:gd name="connsiteX3" fmla="*/ 565780 w 1011054"/>
                <a:gd name="connsiteY3" fmla="*/ 0 h 874644"/>
                <a:gd name="connsiteX4" fmla="*/ 764563 w 1011054"/>
                <a:gd name="connsiteY4" fmla="*/ 7952 h 874644"/>
                <a:gd name="connsiteX5" fmla="*/ 796368 w 1011054"/>
                <a:gd name="connsiteY5" fmla="*/ 15903 h 874644"/>
                <a:gd name="connsiteX6" fmla="*/ 907687 w 1011054"/>
                <a:gd name="connsiteY6" fmla="*/ 47708 h 874644"/>
                <a:gd name="connsiteX7" fmla="*/ 939492 w 1011054"/>
                <a:gd name="connsiteY7" fmla="*/ 71562 h 874644"/>
                <a:gd name="connsiteX8" fmla="*/ 979248 w 1011054"/>
                <a:gd name="connsiteY8" fmla="*/ 127221 h 874644"/>
                <a:gd name="connsiteX9" fmla="*/ 1011054 w 1011054"/>
                <a:gd name="connsiteY9" fmla="*/ 222637 h 874644"/>
                <a:gd name="connsiteX10" fmla="*/ 1003102 w 1011054"/>
                <a:gd name="connsiteY10" fmla="*/ 341906 h 874644"/>
                <a:gd name="connsiteX11" fmla="*/ 947443 w 1011054"/>
                <a:gd name="connsiteY11" fmla="*/ 413468 h 874644"/>
                <a:gd name="connsiteX12" fmla="*/ 852027 w 1011054"/>
                <a:gd name="connsiteY12" fmla="*/ 461176 h 874644"/>
                <a:gd name="connsiteX13" fmla="*/ 764563 w 1011054"/>
                <a:gd name="connsiteY13" fmla="*/ 492981 h 874644"/>
                <a:gd name="connsiteX14" fmla="*/ 700953 w 1011054"/>
                <a:gd name="connsiteY14" fmla="*/ 540689 h 874644"/>
                <a:gd name="connsiteX15" fmla="*/ 685050 w 1011054"/>
                <a:gd name="connsiteY15" fmla="*/ 572494 h 874644"/>
                <a:gd name="connsiteX16" fmla="*/ 677099 w 1011054"/>
                <a:gd name="connsiteY16" fmla="*/ 628153 h 874644"/>
                <a:gd name="connsiteX17" fmla="*/ 605537 w 1011054"/>
                <a:gd name="connsiteY17" fmla="*/ 652007 h 874644"/>
                <a:gd name="connsiteX18" fmla="*/ 581683 w 1011054"/>
                <a:gd name="connsiteY18" fmla="*/ 667910 h 874644"/>
                <a:gd name="connsiteX19" fmla="*/ 549878 w 1011054"/>
                <a:gd name="connsiteY19" fmla="*/ 683813 h 874644"/>
                <a:gd name="connsiteX20" fmla="*/ 518073 w 1011054"/>
                <a:gd name="connsiteY20" fmla="*/ 707666 h 874644"/>
                <a:gd name="connsiteX21" fmla="*/ 494219 w 1011054"/>
                <a:gd name="connsiteY21" fmla="*/ 715618 h 874644"/>
                <a:gd name="connsiteX22" fmla="*/ 470365 w 1011054"/>
                <a:gd name="connsiteY22" fmla="*/ 731520 h 874644"/>
                <a:gd name="connsiteX23" fmla="*/ 446511 w 1011054"/>
                <a:gd name="connsiteY23" fmla="*/ 739472 h 874644"/>
                <a:gd name="connsiteX24" fmla="*/ 382900 w 1011054"/>
                <a:gd name="connsiteY24" fmla="*/ 771277 h 874644"/>
                <a:gd name="connsiteX25" fmla="*/ 200020 w 1011054"/>
                <a:gd name="connsiteY25" fmla="*/ 795131 h 874644"/>
                <a:gd name="connsiteX26" fmla="*/ 96654 w 1011054"/>
                <a:gd name="connsiteY26" fmla="*/ 850790 h 874644"/>
                <a:gd name="connsiteX27" fmla="*/ 56897 w 1011054"/>
                <a:gd name="connsiteY27" fmla="*/ 874644 h 874644"/>
                <a:gd name="connsiteX28" fmla="*/ 9189 w 1011054"/>
                <a:gd name="connsiteY28" fmla="*/ 818985 h 874644"/>
                <a:gd name="connsiteX29" fmla="*/ 33043 w 1011054"/>
                <a:gd name="connsiteY29" fmla="*/ 667910 h 874644"/>
                <a:gd name="connsiteX30" fmla="*/ 56897 w 1011054"/>
                <a:gd name="connsiteY30" fmla="*/ 516835 h 874644"/>
                <a:gd name="connsiteX31" fmla="*/ 64848 w 1011054"/>
                <a:gd name="connsiteY31" fmla="*/ 461176 h 874644"/>
                <a:gd name="connsiteX32" fmla="*/ 96654 w 1011054"/>
                <a:gd name="connsiteY32" fmla="*/ 389614 h 874644"/>
                <a:gd name="connsiteX33" fmla="*/ 80751 w 1011054"/>
                <a:gd name="connsiteY33" fmla="*/ 151075 h 874644"/>
                <a:gd name="connsiteX34" fmla="*/ 17140 w 1011054"/>
                <a:gd name="connsiteY34" fmla="*/ 47708 h 87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011054" h="874644">
                  <a:moveTo>
                    <a:pt x="17140" y="47708"/>
                  </a:moveTo>
                  <a:cubicBezTo>
                    <a:pt x="76775" y="25179"/>
                    <a:pt x="27481" y="40084"/>
                    <a:pt x="438560" y="15903"/>
                  </a:cubicBezTo>
                  <a:cubicBezTo>
                    <a:pt x="452051" y="15109"/>
                    <a:pt x="464906" y="9628"/>
                    <a:pt x="478316" y="7952"/>
                  </a:cubicBezTo>
                  <a:cubicBezTo>
                    <a:pt x="507365" y="4321"/>
                    <a:pt x="536625" y="2651"/>
                    <a:pt x="565780" y="0"/>
                  </a:cubicBezTo>
                  <a:cubicBezTo>
                    <a:pt x="632041" y="2651"/>
                    <a:pt x="698406" y="3389"/>
                    <a:pt x="764563" y="7952"/>
                  </a:cubicBezTo>
                  <a:cubicBezTo>
                    <a:pt x="775465" y="8704"/>
                    <a:pt x="785700" y="13532"/>
                    <a:pt x="796368" y="15903"/>
                  </a:cubicBezTo>
                  <a:cubicBezTo>
                    <a:pt x="873663" y="33079"/>
                    <a:pt x="799337" y="11591"/>
                    <a:pt x="907687" y="47708"/>
                  </a:cubicBezTo>
                  <a:cubicBezTo>
                    <a:pt x="918289" y="55659"/>
                    <a:pt x="930627" y="61712"/>
                    <a:pt x="939492" y="71562"/>
                  </a:cubicBezTo>
                  <a:cubicBezTo>
                    <a:pt x="954744" y="88509"/>
                    <a:pt x="967760" y="107527"/>
                    <a:pt x="979248" y="127221"/>
                  </a:cubicBezTo>
                  <a:cubicBezTo>
                    <a:pt x="992167" y="149367"/>
                    <a:pt x="1004952" y="201280"/>
                    <a:pt x="1011054" y="222637"/>
                  </a:cubicBezTo>
                  <a:cubicBezTo>
                    <a:pt x="1008403" y="262393"/>
                    <a:pt x="1010916" y="302835"/>
                    <a:pt x="1003102" y="341906"/>
                  </a:cubicBezTo>
                  <a:cubicBezTo>
                    <a:pt x="998378" y="365525"/>
                    <a:pt x="964134" y="398863"/>
                    <a:pt x="947443" y="413468"/>
                  </a:cubicBezTo>
                  <a:cubicBezTo>
                    <a:pt x="908317" y="447704"/>
                    <a:pt x="909599" y="438147"/>
                    <a:pt x="852027" y="461176"/>
                  </a:cubicBezTo>
                  <a:cubicBezTo>
                    <a:pt x="773808" y="492463"/>
                    <a:pt x="822726" y="478441"/>
                    <a:pt x="764563" y="492981"/>
                  </a:cubicBezTo>
                  <a:cubicBezTo>
                    <a:pt x="732056" y="509235"/>
                    <a:pt x="725065" y="508540"/>
                    <a:pt x="700953" y="540689"/>
                  </a:cubicBezTo>
                  <a:cubicBezTo>
                    <a:pt x="693841" y="550171"/>
                    <a:pt x="690351" y="561892"/>
                    <a:pt x="685050" y="572494"/>
                  </a:cubicBezTo>
                  <a:cubicBezTo>
                    <a:pt x="682400" y="591047"/>
                    <a:pt x="686200" y="611770"/>
                    <a:pt x="677099" y="628153"/>
                  </a:cubicBezTo>
                  <a:cubicBezTo>
                    <a:pt x="668869" y="642968"/>
                    <a:pt x="616255" y="649864"/>
                    <a:pt x="605537" y="652007"/>
                  </a:cubicBezTo>
                  <a:cubicBezTo>
                    <a:pt x="597586" y="657308"/>
                    <a:pt x="589980" y="663169"/>
                    <a:pt x="581683" y="667910"/>
                  </a:cubicBezTo>
                  <a:cubicBezTo>
                    <a:pt x="571392" y="673791"/>
                    <a:pt x="559929" y="677531"/>
                    <a:pt x="549878" y="683813"/>
                  </a:cubicBezTo>
                  <a:cubicBezTo>
                    <a:pt x="538640" y="690836"/>
                    <a:pt x="529579" y="701091"/>
                    <a:pt x="518073" y="707666"/>
                  </a:cubicBezTo>
                  <a:cubicBezTo>
                    <a:pt x="510796" y="711824"/>
                    <a:pt x="501716" y="711870"/>
                    <a:pt x="494219" y="715618"/>
                  </a:cubicBezTo>
                  <a:cubicBezTo>
                    <a:pt x="485672" y="719892"/>
                    <a:pt x="478912" y="727246"/>
                    <a:pt x="470365" y="731520"/>
                  </a:cubicBezTo>
                  <a:cubicBezTo>
                    <a:pt x="462868" y="735268"/>
                    <a:pt x="454141" y="736004"/>
                    <a:pt x="446511" y="739472"/>
                  </a:cubicBezTo>
                  <a:cubicBezTo>
                    <a:pt x="424930" y="749282"/>
                    <a:pt x="406146" y="766628"/>
                    <a:pt x="382900" y="771277"/>
                  </a:cubicBezTo>
                  <a:cubicBezTo>
                    <a:pt x="269501" y="793956"/>
                    <a:pt x="330337" y="785106"/>
                    <a:pt x="200020" y="795131"/>
                  </a:cubicBezTo>
                  <a:cubicBezTo>
                    <a:pt x="146844" y="812856"/>
                    <a:pt x="183355" y="798770"/>
                    <a:pt x="96654" y="850790"/>
                  </a:cubicBezTo>
                  <a:lnTo>
                    <a:pt x="56897" y="874644"/>
                  </a:lnTo>
                  <a:cubicBezTo>
                    <a:pt x="20158" y="859948"/>
                    <a:pt x="5201" y="866842"/>
                    <a:pt x="9189" y="818985"/>
                  </a:cubicBezTo>
                  <a:cubicBezTo>
                    <a:pt x="13423" y="768179"/>
                    <a:pt x="26720" y="718499"/>
                    <a:pt x="33043" y="667910"/>
                  </a:cubicBezTo>
                  <a:cubicBezTo>
                    <a:pt x="48226" y="546444"/>
                    <a:pt x="32240" y="664777"/>
                    <a:pt x="56897" y="516835"/>
                  </a:cubicBezTo>
                  <a:cubicBezTo>
                    <a:pt x="59978" y="498349"/>
                    <a:pt x="59258" y="479064"/>
                    <a:pt x="64848" y="461176"/>
                  </a:cubicBezTo>
                  <a:cubicBezTo>
                    <a:pt x="72634" y="436260"/>
                    <a:pt x="86052" y="413468"/>
                    <a:pt x="96654" y="389614"/>
                  </a:cubicBezTo>
                  <a:cubicBezTo>
                    <a:pt x="106674" y="299433"/>
                    <a:pt x="117697" y="254525"/>
                    <a:pt x="80751" y="151075"/>
                  </a:cubicBezTo>
                  <a:cubicBezTo>
                    <a:pt x="71926" y="126366"/>
                    <a:pt x="-42495" y="70237"/>
                    <a:pt x="17140" y="47708"/>
                  </a:cubicBez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3FFC7DEF-D170-44FD-7853-7ED84481CB5A}"/>
              </a:ext>
            </a:extLst>
          </p:cNvPr>
          <p:cNvGrpSpPr/>
          <p:nvPr/>
        </p:nvGrpSpPr>
        <p:grpSpPr>
          <a:xfrm>
            <a:off x="421173" y="3642761"/>
            <a:ext cx="2130425" cy="2978944"/>
            <a:chOff x="3815316" y="3504593"/>
            <a:chExt cx="2130425" cy="2978944"/>
          </a:xfrm>
        </p:grpSpPr>
        <p:pic>
          <p:nvPicPr>
            <p:cNvPr id="6" name="Picture 20">
              <a:extLst>
                <a:ext uri="{FF2B5EF4-FFF2-40B4-BE49-F238E27FC236}">
                  <a16:creationId xmlns:a16="http://schemas.microsoft.com/office/drawing/2014/main" id="{6DB5566B-1494-37C2-5D81-A9B5318E1B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15316" y="3504593"/>
              <a:ext cx="2130425" cy="2690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7">
              <a:extLst>
                <a:ext uri="{FF2B5EF4-FFF2-40B4-BE49-F238E27FC236}">
                  <a16:creationId xmlns:a16="http://schemas.microsoft.com/office/drawing/2014/main" id="{3C0E8CED-5660-381F-5AB3-6F3503435E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85351" y="6118412"/>
              <a:ext cx="977900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AFC99D41-B174-5D1F-6F5B-A0D5671BCA48}"/>
              </a:ext>
            </a:extLst>
          </p:cNvPr>
          <p:cNvGrpSpPr/>
          <p:nvPr/>
        </p:nvGrpSpPr>
        <p:grpSpPr>
          <a:xfrm>
            <a:off x="6878599" y="4256727"/>
            <a:ext cx="1989248" cy="2182019"/>
            <a:chOff x="6363253" y="4304693"/>
            <a:chExt cx="1989248" cy="2182019"/>
          </a:xfrm>
        </p:grpSpPr>
        <p:pic>
          <p:nvPicPr>
            <p:cNvPr id="8" name="Picture 37">
              <a:extLst>
                <a:ext uri="{FF2B5EF4-FFF2-40B4-BE49-F238E27FC236}">
                  <a16:creationId xmlns:a16="http://schemas.microsoft.com/office/drawing/2014/main" id="{44104AA8-5418-79A4-8399-608468E580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363253" y="4304693"/>
              <a:ext cx="1795463" cy="1751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8">
              <a:extLst>
                <a:ext uri="{FF2B5EF4-FFF2-40B4-BE49-F238E27FC236}">
                  <a16:creationId xmlns:a16="http://schemas.microsoft.com/office/drawing/2014/main" id="{16A3270A-E407-EA39-663D-2401216954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206326" y="6118412"/>
              <a:ext cx="1146175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0" name="Gruppo 29">
            <a:extLst>
              <a:ext uri="{FF2B5EF4-FFF2-40B4-BE49-F238E27FC236}">
                <a16:creationId xmlns:a16="http://schemas.microsoft.com/office/drawing/2014/main" id="{C9D7C4B4-D7A9-4785-193D-2F458C7BA32D}"/>
              </a:ext>
            </a:extLst>
          </p:cNvPr>
          <p:cNvGrpSpPr/>
          <p:nvPr/>
        </p:nvGrpSpPr>
        <p:grpSpPr>
          <a:xfrm>
            <a:off x="3261610" y="3875479"/>
            <a:ext cx="3045362" cy="2708797"/>
            <a:chOff x="3261610" y="3875479"/>
            <a:chExt cx="3045362" cy="2708797"/>
          </a:xfrm>
        </p:grpSpPr>
        <p:grpSp>
          <p:nvGrpSpPr>
            <p:cNvPr id="26" name="Gruppo 25">
              <a:extLst>
                <a:ext uri="{FF2B5EF4-FFF2-40B4-BE49-F238E27FC236}">
                  <a16:creationId xmlns:a16="http://schemas.microsoft.com/office/drawing/2014/main" id="{A0454F3A-51AC-3234-6CA8-AC14FE5B7EEB}"/>
                </a:ext>
              </a:extLst>
            </p:cNvPr>
            <p:cNvGrpSpPr/>
            <p:nvPr/>
          </p:nvGrpSpPr>
          <p:grpSpPr>
            <a:xfrm>
              <a:off x="3296672" y="3875479"/>
              <a:ext cx="3010300" cy="2708797"/>
              <a:chOff x="218108" y="3761246"/>
              <a:chExt cx="3010300" cy="2708797"/>
            </a:xfrm>
          </p:grpSpPr>
          <p:pic>
            <p:nvPicPr>
              <p:cNvPr id="7" name="Picture 19">
                <a:extLst>
                  <a:ext uri="{FF2B5EF4-FFF2-40B4-BE49-F238E27FC236}">
                    <a16:creationId xmlns:a16="http://schemas.microsoft.com/office/drawing/2014/main" id="{8D8D3624-98DF-949A-4CF4-18D0571781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194820" y="3886387"/>
                <a:ext cx="2033588" cy="22320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" name="Picture 26">
                <a:extLst>
                  <a:ext uri="{FF2B5EF4-FFF2-40B4-BE49-F238E27FC236}">
                    <a16:creationId xmlns:a16="http://schemas.microsoft.com/office/drawing/2014/main" id="{DE740BA4-6CC1-1712-D4A3-BE424A5D6E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969163" y="6131905"/>
                <a:ext cx="773113" cy="3381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2" name="Group 55">
                <a:extLst>
                  <a:ext uri="{FF2B5EF4-FFF2-40B4-BE49-F238E27FC236}">
                    <a16:creationId xmlns:a16="http://schemas.microsoft.com/office/drawing/2014/main" id="{C2F6F4F1-B3B7-AF1D-46C2-C419A24E2CDB}"/>
                  </a:ext>
                </a:extLst>
              </p:cNvPr>
              <p:cNvGrpSpPr/>
              <p:nvPr/>
            </p:nvGrpSpPr>
            <p:grpSpPr bwMode="auto">
              <a:xfrm>
                <a:off x="277245" y="3935872"/>
                <a:ext cx="784225" cy="1716088"/>
                <a:chOff x="368" y="2812"/>
                <a:chExt cx="494" cy="1081"/>
              </a:xfrm>
            </p:grpSpPr>
            <p:sp>
              <p:nvSpPr>
                <p:cNvPr id="13" name="Oval 44">
                  <a:extLst>
                    <a:ext uri="{FF2B5EF4-FFF2-40B4-BE49-F238E27FC236}">
                      <a16:creationId xmlns:a16="http://schemas.microsoft.com/office/drawing/2014/main" id="{729E5C66-91F1-B76B-D40C-F8CCA0F623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6" y="3765"/>
                  <a:ext cx="128" cy="128"/>
                </a:xfrm>
                <a:prstGeom prst="ellipse">
                  <a:avLst/>
                </a:prstGeom>
                <a:solidFill>
                  <a:srgbClr val="FFD600"/>
                </a:soli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4" name="Oval 45">
                  <a:extLst>
                    <a:ext uri="{FF2B5EF4-FFF2-40B4-BE49-F238E27FC236}">
                      <a16:creationId xmlns:a16="http://schemas.microsoft.com/office/drawing/2014/main" id="{EBB54EE3-2706-2CB8-9326-503A518E8C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0" y="2824"/>
                  <a:ext cx="128" cy="128"/>
                </a:xfrm>
                <a:prstGeom prst="ellipse">
                  <a:avLst/>
                </a:prstGeom>
                <a:solidFill>
                  <a:srgbClr val="FFD600"/>
                </a:soli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5" name="Oval 46">
                  <a:extLst>
                    <a:ext uri="{FF2B5EF4-FFF2-40B4-BE49-F238E27FC236}">
                      <a16:creationId xmlns:a16="http://schemas.microsoft.com/office/drawing/2014/main" id="{54DC2D14-CADB-F3B1-2A61-B5964B89A8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8" y="2928"/>
                  <a:ext cx="128" cy="128"/>
                </a:xfrm>
                <a:prstGeom prst="ellipse">
                  <a:avLst/>
                </a:prstGeom>
                <a:solidFill>
                  <a:srgbClr val="FFD600"/>
                </a:soli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6" name="Oval 47">
                  <a:extLst>
                    <a:ext uri="{FF2B5EF4-FFF2-40B4-BE49-F238E27FC236}">
                      <a16:creationId xmlns:a16="http://schemas.microsoft.com/office/drawing/2014/main" id="{552613E3-0519-26F1-021E-4349645368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2" y="3024"/>
                  <a:ext cx="128" cy="128"/>
                </a:xfrm>
                <a:prstGeom prst="ellipse">
                  <a:avLst/>
                </a:prstGeom>
                <a:solidFill>
                  <a:srgbClr val="FFD600"/>
                </a:soli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7" name="Oval 48">
                  <a:extLst>
                    <a:ext uri="{FF2B5EF4-FFF2-40B4-BE49-F238E27FC236}">
                      <a16:creationId xmlns:a16="http://schemas.microsoft.com/office/drawing/2014/main" id="{E6D14D3D-10B5-42A7-6ADC-DF33AA73DF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34" y="2812"/>
                  <a:ext cx="128" cy="128"/>
                </a:xfrm>
                <a:prstGeom prst="ellipse">
                  <a:avLst/>
                </a:prstGeom>
                <a:solidFill>
                  <a:srgbClr val="FFD600"/>
                </a:soli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grpSp>
            <p:nvGrpSpPr>
              <p:cNvPr id="18" name="Group 56">
                <a:extLst>
                  <a:ext uri="{FF2B5EF4-FFF2-40B4-BE49-F238E27FC236}">
                    <a16:creationId xmlns:a16="http://schemas.microsoft.com/office/drawing/2014/main" id="{1D8EBC72-EBEF-26FD-EC0D-ACBFF37CA6EF}"/>
                  </a:ext>
                </a:extLst>
              </p:cNvPr>
              <p:cNvGrpSpPr/>
              <p:nvPr/>
            </p:nvGrpSpPr>
            <p:grpSpPr bwMode="auto">
              <a:xfrm>
                <a:off x="229620" y="3761246"/>
                <a:ext cx="644525" cy="2149475"/>
                <a:chOff x="324" y="2710"/>
                <a:chExt cx="406" cy="1354"/>
              </a:xfrm>
            </p:grpSpPr>
            <p:sp>
              <p:nvSpPr>
                <p:cNvPr id="19" name="Rectangle 49">
                  <a:extLst>
                    <a:ext uri="{FF2B5EF4-FFF2-40B4-BE49-F238E27FC236}">
                      <a16:creationId xmlns:a16="http://schemas.microsoft.com/office/drawing/2014/main" id="{D2DC25AF-B298-CD43-5280-DC38ADDB37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0" y="2710"/>
                  <a:ext cx="112" cy="112"/>
                </a:xfrm>
                <a:prstGeom prst="rect">
                  <a:avLst/>
                </a:prstGeom>
                <a:solidFill>
                  <a:srgbClr val="DE0029"/>
                </a:solidFill>
                <a:ln w="9525">
                  <a:solidFill>
                    <a:schemeClr val="tx1"/>
                  </a:solidFill>
                  <a:miter lim="800000"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0" name="Rectangle 50">
                  <a:extLst>
                    <a:ext uri="{FF2B5EF4-FFF2-40B4-BE49-F238E27FC236}">
                      <a16:creationId xmlns:a16="http://schemas.microsoft.com/office/drawing/2014/main" id="{72A5B98B-8D10-AFF5-D11F-75D4B708A5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6" y="3640"/>
                  <a:ext cx="112" cy="112"/>
                </a:xfrm>
                <a:prstGeom prst="rect">
                  <a:avLst/>
                </a:prstGeom>
                <a:solidFill>
                  <a:srgbClr val="DE0029"/>
                </a:solidFill>
                <a:ln w="9525">
                  <a:solidFill>
                    <a:schemeClr val="tx1"/>
                  </a:solidFill>
                  <a:miter lim="800000"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1" name="Rectangle 51">
                  <a:extLst>
                    <a:ext uri="{FF2B5EF4-FFF2-40B4-BE49-F238E27FC236}">
                      <a16:creationId xmlns:a16="http://schemas.microsoft.com/office/drawing/2014/main" id="{8079AA73-18F5-746E-61C1-A17EB31951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8" y="3952"/>
                  <a:ext cx="112" cy="112"/>
                </a:xfrm>
                <a:prstGeom prst="rect">
                  <a:avLst/>
                </a:prstGeom>
                <a:solidFill>
                  <a:srgbClr val="DE0029"/>
                </a:solidFill>
                <a:ln w="9525">
                  <a:solidFill>
                    <a:schemeClr val="tx1"/>
                  </a:solidFill>
                  <a:miter lim="800000"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2" name="Rectangle 52">
                  <a:extLst>
                    <a:ext uri="{FF2B5EF4-FFF2-40B4-BE49-F238E27FC236}">
                      <a16:creationId xmlns:a16="http://schemas.microsoft.com/office/drawing/2014/main" id="{9F61C89E-FC1B-06FE-8758-B1335891D0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" y="3822"/>
                  <a:ext cx="112" cy="112"/>
                </a:xfrm>
                <a:prstGeom prst="rect">
                  <a:avLst/>
                </a:prstGeom>
                <a:solidFill>
                  <a:srgbClr val="DE0029"/>
                </a:solidFill>
                <a:ln w="9525">
                  <a:solidFill>
                    <a:schemeClr val="tx1"/>
                  </a:solidFill>
                  <a:miter lim="800000"/>
                </a:ln>
              </p:spPr>
              <p:txBody>
                <a:bodyPr wrap="none" anchor="ctr"/>
                <a:lstStyle/>
                <a:p>
                  <a:endParaRPr lang="it-IT" dirty="0"/>
                </a:p>
              </p:txBody>
            </p:sp>
            <p:sp>
              <p:nvSpPr>
                <p:cNvPr id="23" name="Rectangle 53">
                  <a:extLst>
                    <a:ext uri="{FF2B5EF4-FFF2-40B4-BE49-F238E27FC236}">
                      <a16:creationId xmlns:a16="http://schemas.microsoft.com/office/drawing/2014/main" id="{A036CF46-8A68-EFB8-9C50-1F13B7E9F1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0" y="3952"/>
                  <a:ext cx="112" cy="112"/>
                </a:xfrm>
                <a:prstGeom prst="rect">
                  <a:avLst/>
                </a:prstGeom>
                <a:solidFill>
                  <a:srgbClr val="DE0029"/>
                </a:solidFill>
                <a:ln w="9525">
                  <a:solidFill>
                    <a:schemeClr val="tx1"/>
                  </a:solidFill>
                  <a:miter lim="800000"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sp>
            <p:nvSpPr>
              <p:cNvPr id="24" name="Oval 45">
                <a:extLst>
                  <a:ext uri="{FF2B5EF4-FFF2-40B4-BE49-F238E27FC236}">
                    <a16:creationId xmlns:a16="http://schemas.microsoft.com/office/drawing/2014/main" id="{FC9BA11C-4B84-2748-A916-4E85349E72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0143" y="4239521"/>
                <a:ext cx="203200" cy="203200"/>
              </a:xfrm>
              <a:prstGeom prst="ellipse">
                <a:avLst/>
              </a:prstGeom>
              <a:solidFill>
                <a:srgbClr val="FFD600"/>
              </a:solidFill>
              <a:ln w="9525">
                <a:solidFill>
                  <a:schemeClr val="tx1"/>
                </a:solidFill>
                <a:rou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5" name="Rectangle 50">
                <a:extLst>
                  <a:ext uri="{FF2B5EF4-FFF2-40B4-BE49-F238E27FC236}">
                    <a16:creationId xmlns:a16="http://schemas.microsoft.com/office/drawing/2014/main" id="{E8C1614B-EEED-0D14-79C4-70A9073E26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8108" y="5201734"/>
                <a:ext cx="177800" cy="177800"/>
              </a:xfrm>
              <a:prstGeom prst="rect">
                <a:avLst/>
              </a:prstGeom>
              <a:solidFill>
                <a:srgbClr val="DE0029"/>
              </a:solidFill>
              <a:ln w="9525">
                <a:solidFill>
                  <a:schemeClr val="tx1"/>
                </a:solidFill>
                <a:miter lim="800000"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5" name="Rectangle 51">
              <a:extLst>
                <a:ext uri="{FF2B5EF4-FFF2-40B4-BE49-F238E27FC236}">
                  <a16:creationId xmlns:a16="http://schemas.microsoft.com/office/drawing/2014/main" id="{C5E0FC71-3C2C-26EE-6F3D-2463D696E6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8371" y="6097398"/>
              <a:ext cx="177800" cy="177800"/>
            </a:xfrm>
            <a:prstGeom prst="rect">
              <a:avLst/>
            </a:prstGeom>
            <a:solidFill>
              <a:srgbClr val="DE0029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" name="Rectangle 51">
              <a:extLst>
                <a:ext uri="{FF2B5EF4-FFF2-40B4-BE49-F238E27FC236}">
                  <a16:creationId xmlns:a16="http://schemas.microsoft.com/office/drawing/2014/main" id="{825F21A9-60F4-ACF2-05C0-77E1147953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1610" y="6007740"/>
              <a:ext cx="177800" cy="177800"/>
            </a:xfrm>
            <a:prstGeom prst="rect">
              <a:avLst/>
            </a:prstGeom>
            <a:solidFill>
              <a:srgbClr val="DE0029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it-IT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4" descr="f1109_ISBN88-08-07891-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8007" y="972072"/>
            <a:ext cx="6520751" cy="3665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AutoShape 5">
            <a:hlinkClick r:id="rId3" action="ppaction://program" highlightClick="1"/>
          </p:cNvPr>
          <p:cNvSpPr>
            <a:spLocks noChangeArrowheads="1"/>
          </p:cNvSpPr>
          <p:nvPr/>
        </p:nvSpPr>
        <p:spPr bwMode="auto">
          <a:xfrm>
            <a:off x="340986" y="5544909"/>
            <a:ext cx="1077912" cy="492125"/>
          </a:xfrm>
          <a:prstGeom prst="actionButtonMovie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6A8D5F8-85BB-00ED-A561-D2BB7B2BE0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8858" b="6255"/>
          <a:stretch/>
        </p:blipFill>
        <p:spPr>
          <a:xfrm>
            <a:off x="5365949" y="422901"/>
            <a:ext cx="2088108" cy="2513174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9B23A03-6408-E293-DEB8-756BF686EA0E}"/>
              </a:ext>
            </a:extLst>
          </p:cNvPr>
          <p:cNvSpPr txBox="1"/>
          <p:nvPr/>
        </p:nvSpPr>
        <p:spPr>
          <a:xfrm>
            <a:off x="170760" y="272775"/>
            <a:ext cx="5233744" cy="6063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0" i="0" u="none" strike="noStrike" baseline="0" dirty="0">
                <a:solidFill>
                  <a:srgbClr val="008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Three Classes of </a:t>
            </a:r>
          </a:p>
          <a:p>
            <a:pPr algn="l"/>
            <a:r>
              <a:rPr lang="en-US" sz="2000" b="1" i="0" u="none" strike="noStrike" baseline="0" dirty="0">
                <a:solidFill>
                  <a:srgbClr val="008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ATP-driven Pumps</a:t>
            </a:r>
          </a:p>
          <a:p>
            <a:pPr algn="l"/>
            <a:endParaRPr lang="en-US" sz="1400" b="1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400" b="1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>
              <a:buAutoNum type="arabicPeriod"/>
            </a:pPr>
            <a:r>
              <a:rPr lang="en-US" sz="1600" b="1" i="0" u="none" strike="noStrike" baseline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P-type pumps 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structurally and functionally related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multipass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transmembrane  proteins. </a:t>
            </a:r>
          </a:p>
          <a:p>
            <a:pPr algn="l"/>
            <a:r>
              <a:rPr lang="en-US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are called “P-type” because they </a:t>
            </a:r>
            <a:r>
              <a:rPr lang="en-US" sz="16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phosphorylate themselves 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 the pumping cycle.</a:t>
            </a:r>
          </a:p>
          <a:p>
            <a:pPr algn="l"/>
            <a:r>
              <a:rPr lang="en-US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class includes many of the ion pumps that are responsible for setting up and maintaining gradients of Na+, K+, H+, and Ca</a:t>
            </a:r>
            <a:r>
              <a:rPr lang="en-US" sz="1600" b="0" i="0" u="none" strike="noStrike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across cell membranes.</a:t>
            </a:r>
          </a:p>
          <a:p>
            <a:pPr algn="l"/>
            <a:endParaRPr lang="it-IT" sz="1600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it-IT" sz="1600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it-IT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it-IT" sz="1600" b="1" i="0" u="none" strike="noStrike" baseline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ABC </a:t>
            </a:r>
            <a:r>
              <a:rPr lang="it-IT" sz="1600" b="1" i="0" u="none" strike="noStrike" baseline="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transporters</a:t>
            </a:r>
            <a:r>
              <a:rPr lang="it-IT" sz="1600" b="1" i="0" u="none" strike="noStrike" baseline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16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it-IT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TP-</a:t>
            </a:r>
            <a:r>
              <a:rPr lang="it-IT" sz="1600" b="1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it-IT" sz="16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inding</a:t>
            </a:r>
            <a:r>
              <a:rPr lang="it-IT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it-IT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assette </a:t>
            </a:r>
            <a:r>
              <a:rPr lang="it-IT" sz="16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transporters</a:t>
            </a:r>
            <a:r>
              <a:rPr lang="it-IT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it-IT" sz="16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</a:t>
            </a:r>
            <a:r>
              <a:rPr lang="it-IT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structurally</a:t>
            </a:r>
            <a:r>
              <a:rPr lang="it-IT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P-type ATPases and primarily pump small organic molecules across </a:t>
            </a:r>
            <a:r>
              <a:rPr lang="it-IT" sz="16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</a:t>
            </a:r>
            <a:r>
              <a:rPr lang="it-IT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membranes</a:t>
            </a:r>
            <a:r>
              <a:rPr lang="it-IT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/>
            <a:endParaRPr lang="en-US" sz="1600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600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600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1600" b="1" i="0" u="none" strike="noStrike" baseline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V-type pumps 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turbine-like protein machines constructed from multiple different subunits. The V-type proton pump </a:t>
            </a:r>
            <a:r>
              <a:rPr lang="en-US" sz="16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transfers H+ 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into organelles such as </a:t>
            </a:r>
            <a:r>
              <a:rPr lang="en-US" sz="16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lysosomes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synaptic vesicles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09B54EC-BDC6-2C41-2635-82B1CC4E83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10" t="4609" r="46107" b="6202"/>
          <a:stretch/>
        </p:blipFill>
        <p:spPr>
          <a:xfrm>
            <a:off x="7635759" y="2700549"/>
            <a:ext cx="1337481" cy="218950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6DEF5FBC-36C5-F794-F812-77F7B3B221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511" t="14002" r="23383" b="4477"/>
          <a:stretch/>
        </p:blipFill>
        <p:spPr>
          <a:xfrm>
            <a:off x="5696334" y="4428699"/>
            <a:ext cx="1647594" cy="242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71426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729" y="124334"/>
            <a:ext cx="8027649" cy="4199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6" name="Rectangle 12"/>
          <p:cNvSpPr>
            <a:spLocks noChangeArrowheads="1"/>
          </p:cNvSpPr>
          <p:nvPr/>
        </p:nvSpPr>
        <p:spPr bwMode="auto">
          <a:xfrm>
            <a:off x="3642517" y="2152429"/>
            <a:ext cx="512763" cy="260702"/>
          </a:xfrm>
          <a:prstGeom prst="rect">
            <a:avLst/>
          </a:prstGeom>
          <a:gradFill rotWithShape="0">
            <a:gsLst>
              <a:gs pos="0">
                <a:srgbClr val="FF0000">
                  <a:alpha val="29999"/>
                </a:srgbClr>
              </a:gs>
              <a:gs pos="100000">
                <a:srgbClr val="760000">
                  <a:alpha val="25000"/>
                </a:srgbClr>
              </a:gs>
            </a:gsLst>
            <a:lin ang="5400000" scaled="1"/>
          </a:gradFill>
          <a:ln w="9525">
            <a:solidFill>
              <a:srgbClr val="92D050"/>
            </a:solidFill>
            <a:miter lim="800000"/>
          </a:ln>
        </p:spPr>
        <p:txBody>
          <a:bodyPr wrap="none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21517" name="Rectangle 13"/>
          <p:cNvSpPr>
            <a:spLocks noChangeArrowheads="1"/>
          </p:cNvSpPr>
          <p:nvPr/>
        </p:nvSpPr>
        <p:spPr bwMode="auto">
          <a:xfrm>
            <a:off x="6871023" y="1855687"/>
            <a:ext cx="496094" cy="261558"/>
          </a:xfrm>
          <a:prstGeom prst="rect">
            <a:avLst/>
          </a:prstGeom>
          <a:gradFill rotWithShape="0">
            <a:gsLst>
              <a:gs pos="0">
                <a:srgbClr val="FF0000">
                  <a:alpha val="29999"/>
                </a:srgbClr>
              </a:gs>
              <a:gs pos="100000">
                <a:srgbClr val="760000">
                  <a:alpha val="25000"/>
                </a:srgbClr>
              </a:gs>
            </a:gsLst>
            <a:lin ang="5400000" scaled="1"/>
          </a:gradFill>
          <a:ln w="9525">
            <a:solidFill>
              <a:srgbClr val="92D050"/>
            </a:solidFill>
            <a:miter lim="800000"/>
          </a:ln>
        </p:spPr>
        <p:txBody>
          <a:bodyPr wrap="none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21518" name="Rectangle 14"/>
          <p:cNvSpPr>
            <a:spLocks noChangeArrowheads="1"/>
          </p:cNvSpPr>
          <p:nvPr/>
        </p:nvSpPr>
        <p:spPr bwMode="auto">
          <a:xfrm>
            <a:off x="3642517" y="1835513"/>
            <a:ext cx="512762" cy="300586"/>
          </a:xfrm>
          <a:prstGeom prst="rect">
            <a:avLst/>
          </a:prstGeom>
          <a:solidFill>
            <a:schemeClr val="accent2">
              <a:alpha val="30196"/>
            </a:schemeClr>
          </a:solidFill>
          <a:ln w="952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grpSp>
        <p:nvGrpSpPr>
          <p:cNvPr id="2" name="Group 19"/>
          <p:cNvGrpSpPr/>
          <p:nvPr/>
        </p:nvGrpSpPr>
        <p:grpSpPr bwMode="auto">
          <a:xfrm>
            <a:off x="1444625" y="4323808"/>
            <a:ext cx="5867400" cy="366713"/>
            <a:chOff x="839" y="3378"/>
            <a:chExt cx="3696" cy="231"/>
          </a:xfrm>
        </p:grpSpPr>
        <p:sp>
          <p:nvSpPr>
            <p:cNvPr id="64520" name="Text Box 15"/>
            <p:cNvSpPr txBox="1">
              <a:spLocks noChangeArrowheads="1"/>
            </p:cNvSpPr>
            <p:nvPr/>
          </p:nvSpPr>
          <p:spPr bwMode="auto">
            <a:xfrm>
              <a:off x="839" y="3378"/>
              <a:ext cx="972" cy="23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r>
                <a:rPr lang="en-US" sz="1800" dirty="0"/>
                <a:t>Proteins, PO</a:t>
              </a:r>
              <a:r>
                <a:rPr lang="en-US" sz="1800" baseline="-25000" dirty="0"/>
                <a:t>4</a:t>
              </a:r>
              <a:r>
                <a:rPr lang="en-US" sz="1800" baseline="30000" dirty="0"/>
                <a:t>3-</a:t>
              </a:r>
              <a:endParaRPr lang="en-US" sz="1800" dirty="0"/>
            </a:p>
          </p:txBody>
        </p:sp>
        <p:sp>
          <p:nvSpPr>
            <p:cNvPr id="64521" name="Rectangle 16"/>
            <p:cNvSpPr>
              <a:spLocks noChangeArrowheads="1"/>
            </p:cNvSpPr>
            <p:nvPr/>
          </p:nvSpPr>
          <p:spPr bwMode="auto">
            <a:xfrm>
              <a:off x="2239" y="3378"/>
              <a:ext cx="404" cy="23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r>
                <a:rPr lang="en-US" sz="1800"/>
                <a:t>High</a:t>
              </a:r>
            </a:p>
          </p:txBody>
        </p:sp>
        <p:sp>
          <p:nvSpPr>
            <p:cNvPr id="64522" name="Rectangle 17"/>
            <p:cNvSpPr>
              <a:spLocks noChangeArrowheads="1"/>
            </p:cNvSpPr>
            <p:nvPr/>
          </p:nvSpPr>
          <p:spPr bwMode="auto">
            <a:xfrm>
              <a:off x="4155" y="3378"/>
              <a:ext cx="380" cy="23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r>
                <a:rPr lang="en-US" sz="1800"/>
                <a:t>Low</a:t>
              </a:r>
            </a:p>
          </p:txBody>
        </p:sp>
      </p:grpSp>
      <p:sp>
        <p:nvSpPr>
          <p:cNvPr id="21522" name="Rectangle 18"/>
          <p:cNvSpPr>
            <a:spLocks noChangeArrowheads="1"/>
          </p:cNvSpPr>
          <p:nvPr/>
        </p:nvSpPr>
        <p:spPr bwMode="auto">
          <a:xfrm>
            <a:off x="6849592" y="2143657"/>
            <a:ext cx="517525" cy="254000"/>
          </a:xfrm>
          <a:prstGeom prst="rect">
            <a:avLst/>
          </a:prstGeom>
          <a:solidFill>
            <a:schemeClr val="accent2">
              <a:alpha val="30196"/>
            </a:schemeClr>
          </a:solidFill>
          <a:ln w="952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3642517" y="2744616"/>
            <a:ext cx="512762" cy="300586"/>
          </a:xfrm>
          <a:prstGeom prst="rect">
            <a:avLst/>
          </a:prstGeom>
          <a:solidFill>
            <a:schemeClr val="accent2">
              <a:alpha val="30196"/>
            </a:schemeClr>
          </a:solidFill>
          <a:ln w="952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6862685" y="2784500"/>
            <a:ext cx="512763" cy="260702"/>
          </a:xfrm>
          <a:prstGeom prst="rect">
            <a:avLst/>
          </a:prstGeom>
          <a:gradFill rotWithShape="0">
            <a:gsLst>
              <a:gs pos="0">
                <a:srgbClr val="FF0000">
                  <a:alpha val="29999"/>
                </a:srgbClr>
              </a:gs>
              <a:gs pos="100000">
                <a:srgbClr val="760000">
                  <a:alpha val="25000"/>
                </a:srgbClr>
              </a:gs>
            </a:gsLst>
            <a:lin ang="5400000" scaled="1"/>
          </a:gradFill>
          <a:ln w="9525">
            <a:noFill/>
            <a:miter lim="800000"/>
          </a:ln>
        </p:spPr>
        <p:txBody>
          <a:bodyPr wrap="none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6" grpId="0" animBg="1" autoUpdateAnimBg="0"/>
      <p:bldP spid="21517" grpId="0" animBg="1" autoUpdateAnimBg="0"/>
      <p:bldP spid="21518" grpId="0" animBg="1" autoUpdateAnimBg="0"/>
      <p:bldP spid="21522" grpId="0" animBg="1" autoUpdateAnimBg="0"/>
      <p:bldP spid="11" grpId="0" animBg="1" autoUpdateAnimBg="0"/>
      <p:bldP spid="12" grpId="0" animBg="1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 descr="f1113_ISBN88-08-07891-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6621" y="2690605"/>
            <a:ext cx="6662738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0" name="Oval 7"/>
          <p:cNvSpPr>
            <a:spLocks noChangeArrowheads="1"/>
          </p:cNvSpPr>
          <p:nvPr/>
        </p:nvSpPr>
        <p:spPr bwMode="auto">
          <a:xfrm>
            <a:off x="490764" y="2473979"/>
            <a:ext cx="1692275" cy="3030538"/>
          </a:xfrm>
          <a:prstGeom prst="ellipse">
            <a:avLst/>
          </a:prstGeom>
          <a:noFill/>
          <a:ln w="28575">
            <a:solidFill>
              <a:srgbClr val="73D6EF"/>
            </a:solidFill>
            <a:round/>
          </a:ln>
        </p:spPr>
        <p:txBody>
          <a:bodyPr wrap="none" anchor="ctr"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ttangolo 1"/>
          <p:cNvSpPr/>
          <p:nvPr/>
        </p:nvSpPr>
        <p:spPr bwMode="auto">
          <a:xfrm>
            <a:off x="2217246" y="2690605"/>
            <a:ext cx="4434840" cy="37973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it-IT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              </a:t>
            </a:r>
            <a:r>
              <a:rPr kumimoji="0" lang="it-IT" sz="24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OUT</a:t>
            </a:r>
          </a:p>
        </p:txBody>
      </p:sp>
      <p:pic>
        <p:nvPicPr>
          <p:cNvPr id="6" name="Picture 4" descr="f1113_ISBN88-08-07891-4"/>
          <p:cNvPicPr>
            <a:picLocks noChangeAspect="1" noChangeArrowheads="1"/>
          </p:cNvPicPr>
          <p:nvPr/>
        </p:nvPicPr>
        <p:blipFill rotWithShape="1">
          <a:blip r:embed="rId2" cstate="print"/>
          <a:srcRect l="19857" t="31379" r="67203" b="47384"/>
          <a:stretch>
            <a:fillRect/>
          </a:stretch>
        </p:blipFill>
        <p:spPr bwMode="auto">
          <a:xfrm>
            <a:off x="2185534" y="3737156"/>
            <a:ext cx="862149" cy="772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f1113_ISBN88-08-07891-4"/>
          <p:cNvPicPr>
            <a:picLocks noChangeAspect="1" noChangeArrowheads="1"/>
          </p:cNvPicPr>
          <p:nvPr/>
        </p:nvPicPr>
        <p:blipFill rotWithShape="1">
          <a:blip r:embed="rId2" cstate="print"/>
          <a:srcRect l="19857" t="31379" r="67203" b="47384"/>
          <a:stretch>
            <a:fillRect/>
          </a:stretch>
        </p:blipFill>
        <p:spPr bwMode="auto">
          <a:xfrm>
            <a:off x="3014481" y="3739685"/>
            <a:ext cx="862149" cy="772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f1113_ISBN88-08-07891-4"/>
          <p:cNvPicPr>
            <a:picLocks noChangeAspect="1" noChangeArrowheads="1"/>
          </p:cNvPicPr>
          <p:nvPr/>
        </p:nvPicPr>
        <p:blipFill rotWithShape="1">
          <a:blip r:embed="rId2" cstate="print"/>
          <a:srcRect l="19857" t="31379" r="67203" b="47384"/>
          <a:stretch>
            <a:fillRect/>
          </a:stretch>
        </p:blipFill>
        <p:spPr bwMode="auto">
          <a:xfrm>
            <a:off x="3844221" y="3743336"/>
            <a:ext cx="862149" cy="772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f1113_ISBN88-08-07891-4"/>
          <p:cNvPicPr>
            <a:picLocks noChangeAspect="1" noChangeArrowheads="1"/>
          </p:cNvPicPr>
          <p:nvPr/>
        </p:nvPicPr>
        <p:blipFill rotWithShape="1">
          <a:blip r:embed="rId2" cstate="print"/>
          <a:srcRect l="19857" t="31379" r="67203" b="47384"/>
          <a:stretch>
            <a:fillRect/>
          </a:stretch>
        </p:blipFill>
        <p:spPr bwMode="auto">
          <a:xfrm>
            <a:off x="4673168" y="3745865"/>
            <a:ext cx="862149" cy="772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f1113_ISBN88-08-07891-4"/>
          <p:cNvPicPr>
            <a:picLocks noChangeAspect="1" noChangeArrowheads="1"/>
          </p:cNvPicPr>
          <p:nvPr/>
        </p:nvPicPr>
        <p:blipFill rotWithShape="1">
          <a:blip r:embed="rId2" cstate="print"/>
          <a:srcRect l="19857" t="31379" r="67203" b="47384"/>
          <a:stretch>
            <a:fillRect/>
          </a:stretch>
        </p:blipFill>
        <p:spPr bwMode="auto">
          <a:xfrm>
            <a:off x="4823096" y="3745865"/>
            <a:ext cx="862149" cy="772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f1113_ISBN88-08-07891-4"/>
          <p:cNvPicPr>
            <a:picLocks noChangeAspect="1" noChangeArrowheads="1"/>
          </p:cNvPicPr>
          <p:nvPr/>
        </p:nvPicPr>
        <p:blipFill rotWithShape="1">
          <a:blip r:embed="rId2" cstate="print"/>
          <a:srcRect l="19857" t="31379" r="67203" b="47384"/>
          <a:stretch>
            <a:fillRect/>
          </a:stretch>
        </p:blipFill>
        <p:spPr bwMode="auto">
          <a:xfrm>
            <a:off x="5652043" y="3748394"/>
            <a:ext cx="862149" cy="772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3988610" y="5144293"/>
            <a:ext cx="5100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</a:p>
        </p:txBody>
      </p:sp>
      <p:sp>
        <p:nvSpPr>
          <p:cNvPr id="65541" name="Oval 8"/>
          <p:cNvSpPr>
            <a:spLocks noChangeArrowheads="1"/>
          </p:cNvSpPr>
          <p:nvPr/>
        </p:nvSpPr>
        <p:spPr bwMode="auto">
          <a:xfrm>
            <a:off x="6545489" y="2772429"/>
            <a:ext cx="1692275" cy="3030538"/>
          </a:xfrm>
          <a:prstGeom prst="ellipse">
            <a:avLst/>
          </a:prstGeom>
          <a:noFill/>
          <a:ln w="28575">
            <a:solidFill>
              <a:srgbClr val="92D050"/>
            </a:solidFill>
            <a:round/>
          </a:ln>
        </p:spPr>
        <p:txBody>
          <a:bodyPr wrap="none" anchor="ctr"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730805" y="1986985"/>
            <a:ext cx="1212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145 nM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874306" y="5736166"/>
            <a:ext cx="104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nM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6991630" y="2164417"/>
            <a:ext cx="869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nM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6926754" y="5827083"/>
            <a:ext cx="1212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 nM</a:t>
            </a:r>
          </a:p>
        </p:txBody>
      </p:sp>
      <p:pic>
        <p:nvPicPr>
          <p:cNvPr id="5" name="Content Placeholder 2"/>
          <p:cNvPicPr>
            <a:picLocks noChangeAspect="1"/>
          </p:cNvPicPr>
          <p:nvPr/>
        </p:nvPicPr>
        <p:blipFill>
          <a:blip r:embed="rId3"/>
          <a:srcRect l="25474" t="18388" r="21275" b="25403"/>
          <a:stretch>
            <a:fillRect/>
          </a:stretch>
        </p:blipFill>
        <p:spPr>
          <a:xfrm>
            <a:off x="2582974" y="76868"/>
            <a:ext cx="3768678" cy="2237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 descr="f1113_ISBN88-08-07891-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5200" y="2548183"/>
            <a:ext cx="6662738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9" name="Rectangle 5"/>
          <p:cNvSpPr>
            <a:spLocks noChangeArrowheads="1"/>
          </p:cNvSpPr>
          <p:nvPr/>
        </p:nvSpPr>
        <p:spPr bwMode="auto">
          <a:xfrm>
            <a:off x="269081" y="195628"/>
            <a:ext cx="8605838" cy="166199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kumimoji="1" lang="it-IT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Pompa </a:t>
            </a:r>
            <a:r>
              <a:rPr kumimoji="1" lang="it-IT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ATPsi</a:t>
            </a:r>
            <a:r>
              <a:rPr kumimoji="1" lang="it-IT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Na+/K+  </a:t>
            </a:r>
          </a:p>
          <a:p>
            <a:pPr>
              <a:defRPr/>
            </a:pPr>
            <a:endParaRPr kumimoji="1" lang="it-IT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  <a:defRPr/>
            </a:pPr>
            <a:r>
              <a:rPr kumimoji="1" lang="it-IT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esporta </a:t>
            </a:r>
            <a:r>
              <a:rPr kumimoji="1" lang="it-IT" sz="1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 molecole di Na</a:t>
            </a:r>
            <a:r>
              <a:rPr kumimoji="1" lang="it-IT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buFontTx/>
              <a:buChar char="-"/>
              <a:defRPr/>
            </a:pPr>
            <a:r>
              <a:rPr kumimoji="1" lang="it-IT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importa </a:t>
            </a:r>
            <a:r>
              <a:rPr kumimoji="1" lang="it-IT" sz="1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 molecole di K</a:t>
            </a:r>
            <a:r>
              <a:rPr kumimoji="1" lang="it-IT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342900" indent="-342900">
              <a:buFontTx/>
              <a:buChar char="-"/>
              <a:defRPr/>
            </a:pPr>
            <a:r>
              <a:rPr kumimoji="1" lang="it-IT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Questo trasporto è </a:t>
            </a:r>
            <a:r>
              <a:rPr kumimoji="1" lang="it-IT" sz="1800" b="1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contro gradiente</a:t>
            </a:r>
            <a:r>
              <a:rPr kumimoji="1" lang="it-IT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quindi richiede energia </a:t>
            </a:r>
            <a:r>
              <a:rPr kumimoji="1" lang="it-IT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ATP</a:t>
            </a:r>
          </a:p>
        </p:txBody>
      </p:sp>
      <p:sp>
        <p:nvSpPr>
          <p:cNvPr id="65540" name="Oval 7"/>
          <p:cNvSpPr>
            <a:spLocks noChangeArrowheads="1"/>
          </p:cNvSpPr>
          <p:nvPr/>
        </p:nvSpPr>
        <p:spPr bwMode="auto">
          <a:xfrm>
            <a:off x="573088" y="2357683"/>
            <a:ext cx="1692275" cy="3030538"/>
          </a:xfrm>
          <a:prstGeom prst="ellipse">
            <a:avLst/>
          </a:prstGeom>
          <a:noFill/>
          <a:ln w="28575">
            <a:solidFill>
              <a:srgbClr val="73D6EF"/>
            </a:solidFill>
            <a:rou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65541" name="Oval 8"/>
          <p:cNvSpPr>
            <a:spLocks noChangeArrowheads="1"/>
          </p:cNvSpPr>
          <p:nvPr/>
        </p:nvSpPr>
        <p:spPr bwMode="auto">
          <a:xfrm>
            <a:off x="6275388" y="2656133"/>
            <a:ext cx="1692275" cy="3030538"/>
          </a:xfrm>
          <a:prstGeom prst="ellipse">
            <a:avLst/>
          </a:prstGeom>
          <a:noFill/>
          <a:ln w="28575">
            <a:solidFill>
              <a:srgbClr val="92D050"/>
            </a:solidFill>
            <a:rou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67559" y="328211"/>
            <a:ext cx="9862559" cy="1061318"/>
          </a:xfrm>
        </p:spPr>
        <p:txBody>
          <a:bodyPr/>
          <a:lstStyle/>
          <a:p>
            <a:pPr algn="l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Phospholipids </a:t>
            </a:r>
            <a:b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are important structural components of cell membranes. 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2326" y="5433134"/>
            <a:ext cx="1166247" cy="124782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6CB1733-5A08-E2C6-1539-8CDAC08B41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1281" y="1793730"/>
            <a:ext cx="4643222" cy="243143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CDBDA0D-0F9B-99E4-3C7F-07F088ED582F}"/>
              </a:ext>
            </a:extLst>
          </p:cNvPr>
          <p:cNvSpPr txBox="1"/>
          <p:nvPr/>
        </p:nvSpPr>
        <p:spPr>
          <a:xfrm>
            <a:off x="755671" y="4781862"/>
            <a:ext cx="724249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The addition of this group makes 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a polar </a:t>
            </a:r>
            <a:r>
              <a:rPr lang="en-GB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"head"  </a:t>
            </a:r>
            <a:b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- two nonpolar </a:t>
            </a:r>
            <a:r>
              <a:rPr lang="en-GB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"tails".</a:t>
            </a:r>
            <a:endParaRPr lang="it-IT" sz="200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F574E22-9321-0518-3A54-2718B3AEFB5A}"/>
              </a:ext>
            </a:extLst>
          </p:cNvPr>
          <p:cNvSpPr txBox="1"/>
          <p:nvPr/>
        </p:nvSpPr>
        <p:spPr>
          <a:xfrm>
            <a:off x="267559" y="2061641"/>
            <a:ext cx="354244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Phospholipids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are modified so that a</a:t>
            </a:r>
            <a:r>
              <a:rPr lang="en-GB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Phosphate group (PO4-)</a:t>
            </a: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replaces one of the three fatty acids normally found on a lipid. </a:t>
            </a:r>
            <a:endParaRPr lang="it-IT" sz="1800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 descr="f1114_ISBN88-08-07891-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326" y="258763"/>
            <a:ext cx="5861050" cy="4475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3" name="AutoShape 5">
            <a:hlinkClick r:id="rId3" action="ppaction://program" highlightClick="1"/>
          </p:cNvPr>
          <p:cNvSpPr>
            <a:spLocks noChangeArrowheads="1"/>
          </p:cNvSpPr>
          <p:nvPr/>
        </p:nvSpPr>
        <p:spPr bwMode="auto">
          <a:xfrm>
            <a:off x="7504113" y="258763"/>
            <a:ext cx="1104900" cy="544512"/>
          </a:xfrm>
          <a:prstGeom prst="actionButtonMovie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 wrap="none" anchor="ctr"/>
          <a:lstStyle/>
          <a:p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2B5DA461-6CA5-02FE-8CAA-8263186F81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6095" y="4130357"/>
            <a:ext cx="3472180" cy="256413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55DF58C0-A007-DA57-FD12-D5B248FA5811}"/>
              </a:ext>
            </a:extLst>
          </p:cNvPr>
          <p:cNvSpPr txBox="1"/>
          <p:nvPr/>
        </p:nvSpPr>
        <p:spPr>
          <a:xfrm>
            <a:off x="219075" y="2597378"/>
            <a:ext cx="870585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il suo funzionamento è </a:t>
            </a:r>
            <a:r>
              <a:rPr lang="it-IT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elettrogenico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e contribuisce al mantenimento della diversa distribuzione delle cariche elettriche tra le due facce della membrana plasmatica che determina il potenziale di membrana, presente in tutte le cellule;</a:t>
            </a:r>
          </a:p>
          <a:p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• essa è indispensabile per 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il mantenimento dell’equilibrio osmotico 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delle cellule. </a:t>
            </a:r>
          </a:p>
          <a:p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• il gradiente elettrochimico degli ioni Na+ attraverso la membrana da essa generato 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viene utilizzato come fonte di energia per il trasporto attivo indiretto di molti composti organici</a:t>
            </a:r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0C22E047-8A09-AD71-D848-3EBFE4969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75" y="456933"/>
            <a:ext cx="4448175" cy="169277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it-IT" dirty="0">
                <a:latin typeface="Arial Narrow" panose="020B0606020202030204" pitchFamily="34" charset="0"/>
              </a:rPr>
              <a:t>Quasi </a:t>
            </a:r>
            <a:r>
              <a:rPr lang="it-IT" sz="2800" b="1" dirty="0">
                <a:solidFill>
                  <a:srgbClr val="FF0000"/>
                </a:solidFill>
                <a:latin typeface="Arial Narrow" panose="020B0606020202030204" pitchFamily="34" charset="0"/>
              </a:rPr>
              <a:t>1/3 dei fabbisogni energetici</a:t>
            </a:r>
            <a:r>
              <a:rPr lang="it-IT" sz="2800" b="1" dirty="0">
                <a:latin typeface="Arial Narrow" panose="020B0606020202030204" pitchFamily="34" charset="0"/>
              </a:rPr>
              <a:t> </a:t>
            </a:r>
            <a:r>
              <a:rPr lang="it-IT" dirty="0">
                <a:latin typeface="Arial Narrow" panose="020B0606020202030204" pitchFamily="34" charset="0"/>
              </a:rPr>
              <a:t>di una cellula è consumato per alimentare questa pompa</a:t>
            </a:r>
          </a:p>
        </p:txBody>
      </p:sp>
      <p:pic>
        <p:nvPicPr>
          <p:cNvPr id="7" name="Picture 2" descr="f1113_ISBN88-08-07891-4">
            <a:extLst>
              <a:ext uri="{FF2B5EF4-FFF2-40B4-BE49-F238E27FC236}">
                <a16:creationId xmlns:a16="http://schemas.microsoft.com/office/drawing/2014/main" id="{28F2966C-5EDA-B6DB-AE6E-CEEA99FE7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7310" y="352426"/>
            <a:ext cx="3291535" cy="1797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4770878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l="29063" t="26667" r="44479" b="27577"/>
          <a:stretch>
            <a:fillRect/>
          </a:stretch>
        </p:blipFill>
        <p:spPr>
          <a:xfrm>
            <a:off x="3631726" y="879746"/>
            <a:ext cx="5238750" cy="5098508"/>
          </a:xfrm>
          <a:prstGeom prst="rect">
            <a:avLst/>
          </a:prstGeom>
        </p:spPr>
      </p:pic>
      <p:sp>
        <p:nvSpPr>
          <p:cNvPr id="4" name="Rectangles 3"/>
          <p:cNvSpPr/>
          <p:nvPr/>
        </p:nvSpPr>
        <p:spPr>
          <a:xfrm>
            <a:off x="6251101" y="4165557"/>
            <a:ext cx="2352040" cy="66738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34B4334-743A-4629-F992-EF3C4D584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524" y="1429958"/>
            <a:ext cx="2938588" cy="42065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55533" y="2722990"/>
            <a:ext cx="4753407" cy="1140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</p:pic>
      <p:pic>
        <p:nvPicPr>
          <p:cNvPr id="6861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55533" y="4092777"/>
            <a:ext cx="5257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</p:pic>
      <p:pic>
        <p:nvPicPr>
          <p:cNvPr id="1026" name="Picture 2" descr="http://upload.wikimedia.org/wikipedia/commons/d/d1/Digitalis_Purpure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97" y="2414727"/>
            <a:ext cx="3053849" cy="407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www.mattedaleggere.it/wp-content/uploads/2015/09/Agatha-Christi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256" y="144380"/>
            <a:ext cx="1420218" cy="195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SI - Scena del crimine (2000) Post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490" y="327510"/>
            <a:ext cx="1504784" cy="222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users.libero.it/ugo.bais/columbo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624" y="185545"/>
            <a:ext cx="1672715" cy="222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129" y="162434"/>
            <a:ext cx="8027649" cy="4199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6" name="Rectangle 12"/>
          <p:cNvSpPr>
            <a:spLocks noChangeArrowheads="1"/>
          </p:cNvSpPr>
          <p:nvPr/>
        </p:nvSpPr>
        <p:spPr bwMode="auto">
          <a:xfrm>
            <a:off x="3413917" y="2190529"/>
            <a:ext cx="512763" cy="260702"/>
          </a:xfrm>
          <a:prstGeom prst="rect">
            <a:avLst/>
          </a:prstGeom>
          <a:gradFill rotWithShape="0">
            <a:gsLst>
              <a:gs pos="0">
                <a:srgbClr val="FF0000">
                  <a:alpha val="29999"/>
                </a:srgbClr>
              </a:gs>
              <a:gs pos="100000">
                <a:srgbClr val="760000">
                  <a:alpha val="25000"/>
                </a:srgbClr>
              </a:gs>
            </a:gsLst>
            <a:lin ang="5400000" scaled="1"/>
          </a:gradFill>
          <a:ln w="9525">
            <a:noFill/>
            <a:miter lim="800000"/>
          </a:ln>
        </p:spPr>
        <p:txBody>
          <a:bodyPr wrap="none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21517" name="Rectangle 13"/>
          <p:cNvSpPr>
            <a:spLocks noChangeArrowheads="1"/>
          </p:cNvSpPr>
          <p:nvPr/>
        </p:nvSpPr>
        <p:spPr bwMode="auto">
          <a:xfrm>
            <a:off x="6642423" y="1893787"/>
            <a:ext cx="496094" cy="261558"/>
          </a:xfrm>
          <a:prstGeom prst="rect">
            <a:avLst/>
          </a:prstGeom>
          <a:gradFill rotWithShape="0">
            <a:gsLst>
              <a:gs pos="0">
                <a:srgbClr val="FF0000">
                  <a:alpha val="29999"/>
                </a:srgbClr>
              </a:gs>
              <a:gs pos="100000">
                <a:srgbClr val="760000">
                  <a:alpha val="25000"/>
                </a:srgbClr>
              </a:gs>
            </a:gsLst>
            <a:lin ang="5400000" scaled="1"/>
          </a:gradFill>
          <a:ln w="9525">
            <a:noFill/>
            <a:miter lim="800000"/>
          </a:ln>
        </p:spPr>
        <p:txBody>
          <a:bodyPr wrap="none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21518" name="Rectangle 14"/>
          <p:cNvSpPr>
            <a:spLocks noChangeArrowheads="1"/>
          </p:cNvSpPr>
          <p:nvPr/>
        </p:nvSpPr>
        <p:spPr bwMode="auto">
          <a:xfrm>
            <a:off x="3413917" y="1873613"/>
            <a:ext cx="512762" cy="300586"/>
          </a:xfrm>
          <a:prstGeom prst="rect">
            <a:avLst/>
          </a:prstGeom>
          <a:solidFill>
            <a:schemeClr val="accent2">
              <a:alpha val="30196"/>
            </a:schemeClr>
          </a:solidFill>
          <a:ln w="9525">
            <a:noFill/>
            <a:miter lim="800000"/>
          </a:ln>
        </p:spPr>
        <p:txBody>
          <a:bodyPr wrap="none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grpSp>
        <p:nvGrpSpPr>
          <p:cNvPr id="2" name="Group 19"/>
          <p:cNvGrpSpPr/>
          <p:nvPr/>
        </p:nvGrpSpPr>
        <p:grpSpPr bwMode="auto">
          <a:xfrm>
            <a:off x="1216025" y="4361908"/>
            <a:ext cx="5867400" cy="366713"/>
            <a:chOff x="839" y="3378"/>
            <a:chExt cx="3696" cy="231"/>
          </a:xfrm>
        </p:grpSpPr>
        <p:sp>
          <p:nvSpPr>
            <p:cNvPr id="64520" name="Text Box 15"/>
            <p:cNvSpPr txBox="1">
              <a:spLocks noChangeArrowheads="1"/>
            </p:cNvSpPr>
            <p:nvPr/>
          </p:nvSpPr>
          <p:spPr bwMode="auto">
            <a:xfrm>
              <a:off x="839" y="3378"/>
              <a:ext cx="972" cy="23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r>
                <a:rPr lang="en-US" sz="1800" dirty="0"/>
                <a:t>Proteins, PO</a:t>
              </a:r>
              <a:r>
                <a:rPr lang="en-US" sz="1800" baseline="-25000" dirty="0"/>
                <a:t>4</a:t>
              </a:r>
              <a:r>
                <a:rPr lang="en-US" sz="1800" baseline="30000" dirty="0"/>
                <a:t>3-</a:t>
              </a:r>
              <a:endParaRPr lang="en-US" sz="1800" dirty="0"/>
            </a:p>
          </p:txBody>
        </p:sp>
        <p:sp>
          <p:nvSpPr>
            <p:cNvPr id="64521" name="Rectangle 16"/>
            <p:cNvSpPr>
              <a:spLocks noChangeArrowheads="1"/>
            </p:cNvSpPr>
            <p:nvPr/>
          </p:nvSpPr>
          <p:spPr bwMode="auto">
            <a:xfrm>
              <a:off x="2239" y="3378"/>
              <a:ext cx="404" cy="23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r>
                <a:rPr lang="en-US" sz="1800"/>
                <a:t>High</a:t>
              </a:r>
            </a:p>
          </p:txBody>
        </p:sp>
        <p:sp>
          <p:nvSpPr>
            <p:cNvPr id="64522" name="Rectangle 17"/>
            <p:cNvSpPr>
              <a:spLocks noChangeArrowheads="1"/>
            </p:cNvSpPr>
            <p:nvPr/>
          </p:nvSpPr>
          <p:spPr bwMode="auto">
            <a:xfrm>
              <a:off x="4155" y="3378"/>
              <a:ext cx="380" cy="23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r>
                <a:rPr lang="en-US" sz="1800"/>
                <a:t>Low</a:t>
              </a:r>
            </a:p>
          </p:txBody>
        </p:sp>
      </p:grpSp>
      <p:sp>
        <p:nvSpPr>
          <p:cNvPr id="21522" name="Rectangle 18"/>
          <p:cNvSpPr>
            <a:spLocks noChangeArrowheads="1"/>
          </p:cNvSpPr>
          <p:nvPr/>
        </p:nvSpPr>
        <p:spPr bwMode="auto">
          <a:xfrm>
            <a:off x="6620992" y="2181757"/>
            <a:ext cx="517525" cy="254000"/>
          </a:xfrm>
          <a:prstGeom prst="rect">
            <a:avLst/>
          </a:prstGeom>
          <a:solidFill>
            <a:schemeClr val="accent2">
              <a:alpha val="30196"/>
            </a:schemeClr>
          </a:solidFill>
          <a:ln w="9525">
            <a:noFill/>
            <a:miter lim="800000"/>
          </a:ln>
        </p:spPr>
        <p:txBody>
          <a:bodyPr wrap="none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3413917" y="2782716"/>
            <a:ext cx="512762" cy="300586"/>
          </a:xfrm>
          <a:prstGeom prst="rect">
            <a:avLst/>
          </a:prstGeom>
          <a:solidFill>
            <a:schemeClr val="accent2">
              <a:alpha val="30196"/>
            </a:schemeClr>
          </a:solidFill>
          <a:ln w="9525">
            <a:noFill/>
            <a:miter lim="800000"/>
          </a:ln>
        </p:spPr>
        <p:txBody>
          <a:bodyPr wrap="none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6634085" y="2822600"/>
            <a:ext cx="512763" cy="260702"/>
          </a:xfrm>
          <a:prstGeom prst="rect">
            <a:avLst/>
          </a:prstGeom>
          <a:gradFill rotWithShape="0">
            <a:gsLst>
              <a:gs pos="0">
                <a:srgbClr val="FF0000">
                  <a:alpha val="29999"/>
                </a:srgbClr>
              </a:gs>
              <a:gs pos="100000">
                <a:srgbClr val="760000">
                  <a:alpha val="25000"/>
                </a:srgbClr>
              </a:gs>
            </a:gsLst>
            <a:lin ang="5400000" scaled="1"/>
          </a:gradFill>
          <a:ln w="9525">
            <a:noFill/>
            <a:miter lim="800000"/>
          </a:ln>
        </p:spPr>
        <p:txBody>
          <a:bodyPr wrap="none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4" descr="f1112_ISBN88-08-07891-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703" y="531862"/>
            <a:ext cx="6791325" cy="605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 bwMode="auto">
          <a:xfrm>
            <a:off x="2070990" y="929374"/>
            <a:ext cx="724619" cy="370936"/>
          </a:xfrm>
          <a:prstGeom prst="rect">
            <a:avLst/>
          </a:prstGeom>
          <a:solidFill>
            <a:srgbClr val="EB7D00"/>
          </a:solidFill>
          <a:ln w="28575" cap="flat" cmpd="sng" algn="ctr">
            <a:solidFill>
              <a:srgbClr val="FEFF1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4" name="Rettangolo 3"/>
          <p:cNvSpPr/>
          <p:nvPr/>
        </p:nvSpPr>
        <p:spPr bwMode="auto">
          <a:xfrm>
            <a:off x="2070735" y="3042920"/>
            <a:ext cx="719455" cy="368935"/>
          </a:xfrm>
          <a:prstGeom prst="rect">
            <a:avLst/>
          </a:prstGeom>
          <a:solidFill>
            <a:srgbClr val="CCD4C9"/>
          </a:solidFill>
          <a:ln w="28575" cap="flat" cmpd="sng" algn="ctr">
            <a:solidFill>
              <a:srgbClr val="FEFF1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5" name="Rettangolo 4"/>
          <p:cNvSpPr/>
          <p:nvPr/>
        </p:nvSpPr>
        <p:spPr bwMode="auto">
          <a:xfrm>
            <a:off x="1870710" y="5663565"/>
            <a:ext cx="802640" cy="370840"/>
          </a:xfrm>
          <a:prstGeom prst="rect">
            <a:avLst/>
          </a:prstGeom>
          <a:solidFill>
            <a:srgbClr val="CBECF3"/>
          </a:solidFill>
          <a:ln w="28575" cap="flat" cmpd="sng" algn="ctr">
            <a:solidFill>
              <a:srgbClr val="FEFF1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7" name="Rettangolo 1"/>
          <p:cNvSpPr/>
          <p:nvPr/>
        </p:nvSpPr>
        <p:spPr bwMode="auto">
          <a:xfrm>
            <a:off x="6102985" y="3918585"/>
            <a:ext cx="759460" cy="128270"/>
          </a:xfrm>
          <a:prstGeom prst="rect">
            <a:avLst/>
          </a:prstGeom>
          <a:solidFill>
            <a:srgbClr val="FEFF1B"/>
          </a:solidFill>
          <a:ln w="9525" cap="flat" cmpd="sng" algn="ctr">
            <a:solidFill>
              <a:srgbClr val="FFFF5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6929" y="3327952"/>
            <a:ext cx="3732671" cy="3263398"/>
          </a:xfrm>
          <a:prstGeom prst="rect">
            <a:avLst/>
          </a:prstGeom>
        </p:spPr>
      </p:pic>
      <p:pic>
        <p:nvPicPr>
          <p:cNvPr id="102" name="Picture 101"/>
          <p:cNvPicPr/>
          <p:nvPr/>
        </p:nvPicPr>
        <p:blipFill>
          <a:blip r:embed="rId4"/>
          <a:srcRect r="40847" b="47888"/>
          <a:stretch>
            <a:fillRect/>
          </a:stretch>
        </p:blipFill>
        <p:spPr>
          <a:xfrm>
            <a:off x="4982312" y="514011"/>
            <a:ext cx="3879748" cy="271759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4" grpId="0" bldLvl="0" animBg="1"/>
      <p:bldP spid="5" grpId="0" bldLvl="0" animBg="1"/>
      <p:bldP spid="7" grpId="0" bldLvl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86BE7B6-08DF-DE7B-30C5-E1248E015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64" y="972348"/>
            <a:ext cx="8347295" cy="291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95540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1234280" y="238918"/>
            <a:ext cx="6354762" cy="565150"/>
          </a:xfrm>
        </p:spPr>
        <p:txBody>
          <a:bodyPr/>
          <a:lstStyle/>
          <a:p>
            <a:r>
              <a:rPr lang="it-IT" sz="3200" dirty="0">
                <a:latin typeface="Arial" panose="020B0604020202020204" pitchFamily="34" charset="0"/>
                <a:cs typeface="Arial" panose="020B0604020202020204" pitchFamily="34" charset="0"/>
              </a:rPr>
              <a:t>ABC </a:t>
            </a:r>
            <a:r>
              <a:rPr lang="it-IT" sz="3200" dirty="0" err="1">
                <a:latin typeface="Arial" panose="020B0604020202020204" pitchFamily="34" charset="0"/>
                <a:cs typeface="Arial" panose="020B0604020202020204" pitchFamily="34" charset="0"/>
              </a:rPr>
              <a:t>transporters</a:t>
            </a:r>
            <a:endParaRPr lang="it-IT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7284" y="997288"/>
            <a:ext cx="3562620" cy="4863424"/>
          </a:xfrm>
        </p:spPr>
        <p:txBody>
          <a:bodyPr/>
          <a:lstStyle/>
          <a:p>
            <a:pPr algn="ctr">
              <a:buFont typeface="Times" charset="0"/>
              <a:buNone/>
            </a:pP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ABC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it-IT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TP - </a:t>
            </a:r>
            <a:r>
              <a:rPr lang="it-IT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inding </a:t>
            </a:r>
            <a:r>
              <a:rPr lang="it-IT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assette</a:t>
            </a:r>
          </a:p>
          <a:p>
            <a:pPr algn="ctr">
              <a:buFont typeface="Times" charset="0"/>
              <a:buNone/>
            </a:pPr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49 geni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ABC individuati nell’uomo</a:t>
            </a:r>
          </a:p>
          <a:p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A9F9D15-DCFC-886F-C87A-18F035E1F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9997" y="1122695"/>
            <a:ext cx="4465529" cy="270859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6AE0035-6316-4370-1616-525A554549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2970"/>
          <a:stretch/>
        </p:blipFill>
        <p:spPr>
          <a:xfrm>
            <a:off x="4478668" y="4217791"/>
            <a:ext cx="2378823" cy="246915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378CDC7-D6D5-74C4-4022-32D47F57045F}"/>
              </a:ext>
            </a:extLst>
          </p:cNvPr>
          <p:cNvSpPr txBox="1"/>
          <p:nvPr/>
        </p:nvSpPr>
        <p:spPr>
          <a:xfrm>
            <a:off x="372331" y="4367878"/>
            <a:ext cx="35626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Famiglia di 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trasportatori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attivi con sito di legame per 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ATP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molto conservato in piante, animali e procarioti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38B69A6-19F7-1436-2209-09C781A07F14}"/>
              </a:ext>
            </a:extLst>
          </p:cNvPr>
          <p:cNvSpPr txBox="1"/>
          <p:nvPr/>
        </p:nvSpPr>
        <p:spPr>
          <a:xfrm>
            <a:off x="687665" y="6179339"/>
            <a:ext cx="340233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nucleotide-​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binding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domains (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NBDs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0097DD9-10E5-A47D-015C-5A1E57B3A06B}"/>
              </a:ext>
            </a:extLst>
          </p:cNvPr>
          <p:cNvSpPr txBox="1"/>
          <p:nvPr/>
        </p:nvSpPr>
        <p:spPr>
          <a:xfrm>
            <a:off x="7183924" y="4961172"/>
            <a:ext cx="17427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transmembrane domains (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TMDs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69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79" grpId="0" build="p" autoUpdateAnimBg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4"/>
          <p:cNvSpPr>
            <a:spLocks noGrp="1" noChangeArrowheads="1"/>
          </p:cNvSpPr>
          <p:nvPr>
            <p:ph type="title"/>
          </p:nvPr>
        </p:nvSpPr>
        <p:spPr>
          <a:xfrm>
            <a:off x="481013" y="70752"/>
            <a:ext cx="8021637" cy="975728"/>
          </a:xfrm>
        </p:spPr>
        <p:txBody>
          <a:bodyPr/>
          <a:lstStyle/>
          <a:p>
            <a:r>
              <a:rPr lang="it-IT" sz="3200" b="1" dirty="0">
                <a:latin typeface="Arial Narrow" panose="020B0606020202030204" pitchFamily="34" charset="0"/>
              </a:rPr>
              <a:t>Superfamiglie di ABC </a:t>
            </a:r>
            <a:r>
              <a:rPr lang="it-IT" sz="3200" b="1" dirty="0" err="1">
                <a:latin typeface="Arial Narrow" panose="020B0606020202030204" pitchFamily="34" charset="0"/>
              </a:rPr>
              <a:t>transporters</a:t>
            </a:r>
            <a:endParaRPr lang="it-IT" sz="3200" b="1" dirty="0">
              <a:latin typeface="Arial Narrow" panose="020B0606020202030204" pitchFamily="34" charset="0"/>
            </a:endParaRPr>
          </a:p>
        </p:txBody>
      </p:sp>
      <p:sp>
        <p:nvSpPr>
          <p:cNvPr id="7680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59715" y="911860"/>
            <a:ext cx="8884285" cy="4610100"/>
          </a:xfrm>
        </p:spPr>
        <p:txBody>
          <a:bodyPr/>
          <a:lstStyle/>
          <a:p>
            <a:r>
              <a:rPr lang="en-US" sz="1700" b="1" dirty="0">
                <a:latin typeface="Arial Narrow" panose="020B0606020202030204" pitchFamily="34" charset="0"/>
              </a:rPr>
              <a:t>Superfamily A</a:t>
            </a:r>
          </a:p>
          <a:p>
            <a:pPr lvl="1"/>
            <a:r>
              <a:rPr lang="en-US" sz="1700" dirty="0">
                <a:latin typeface="Arial Narrow" panose="020B0606020202030204" pitchFamily="34" charset="0"/>
              </a:rPr>
              <a:t>ABCA: cholesterol and phospholipid homeostasis (Tangier Disease) </a:t>
            </a:r>
          </a:p>
          <a:p>
            <a:pPr lvl="1"/>
            <a:r>
              <a:rPr lang="en-US" sz="1700" dirty="0">
                <a:latin typeface="Arial Narrow" panose="020B0606020202030204" pitchFamily="34" charset="0"/>
              </a:rPr>
              <a:t>ABCR: transport across retina photoreceptor cell membrane (</a:t>
            </a:r>
            <a:r>
              <a:rPr lang="en-US" sz="1700" dirty="0" err="1">
                <a:latin typeface="Arial Narrow" panose="020B0606020202030204" pitchFamily="34" charset="0"/>
              </a:rPr>
              <a:t>Stargardt</a:t>
            </a:r>
            <a:r>
              <a:rPr lang="en-US" sz="1700" dirty="0">
                <a:latin typeface="Arial Narrow" panose="020B0606020202030204" pitchFamily="34" charset="0"/>
              </a:rPr>
              <a:t> Disease, retinitis </a:t>
            </a:r>
            <a:r>
              <a:rPr lang="en-US" sz="1700" dirty="0" err="1">
                <a:latin typeface="Arial Narrow" panose="020B0606020202030204" pitchFamily="34" charset="0"/>
              </a:rPr>
              <a:t>pigmentosa</a:t>
            </a:r>
            <a:r>
              <a:rPr lang="en-US" sz="1700" dirty="0">
                <a:latin typeface="Arial Narrow" panose="020B0606020202030204" pitchFamily="34" charset="0"/>
              </a:rPr>
              <a:t>), </a:t>
            </a:r>
          </a:p>
          <a:p>
            <a:r>
              <a:rPr lang="en-US" sz="1700" b="1" dirty="0">
                <a:latin typeface="Arial Narrow" panose="020B0606020202030204" pitchFamily="34" charset="0"/>
              </a:rPr>
              <a:t>Superfamily  B</a:t>
            </a:r>
          </a:p>
          <a:p>
            <a:pPr lvl="1"/>
            <a:r>
              <a:rPr lang="en-US" sz="1700" dirty="0">
                <a:latin typeface="Arial Narrow" panose="020B0606020202030204" pitchFamily="34" charset="0"/>
              </a:rPr>
              <a:t>TAP1: pumping of degraded cytosolic peptides across or into the membrane</a:t>
            </a:r>
            <a:r>
              <a:rPr lang="it-IT" sz="1700" dirty="0">
                <a:latin typeface="Arial Narrow" panose="020B0606020202030204" pitchFamily="34" charset="0"/>
              </a:rPr>
              <a:t>-</a:t>
            </a:r>
            <a:r>
              <a:rPr lang="en-US" sz="1700" dirty="0">
                <a:latin typeface="Arial Narrow" panose="020B0606020202030204" pitchFamily="34" charset="0"/>
              </a:rPr>
              <a:t>bound compartment (ankylosing spondylitis; insulin</a:t>
            </a:r>
            <a:r>
              <a:rPr lang="it-IT" sz="1700" dirty="0">
                <a:latin typeface="Arial Narrow" panose="020B0606020202030204" pitchFamily="34" charset="0"/>
              </a:rPr>
              <a:t>-</a:t>
            </a:r>
            <a:r>
              <a:rPr lang="en-US" sz="1700" dirty="0">
                <a:latin typeface="Arial Narrow" panose="020B0606020202030204" pitchFamily="34" charset="0"/>
              </a:rPr>
              <a:t>dependent diabetes mellitus; celiac disease)</a:t>
            </a:r>
          </a:p>
          <a:p>
            <a:pPr lvl="1"/>
            <a:r>
              <a:rPr lang="en-US" sz="1700" dirty="0">
                <a:latin typeface="Arial Narrow" panose="020B0606020202030204" pitchFamily="34" charset="0"/>
              </a:rPr>
              <a:t>ABCB6: iron transport (lethal neonatal metabolic syndrome)</a:t>
            </a:r>
          </a:p>
          <a:p>
            <a:pPr lvl="1"/>
            <a:r>
              <a:rPr lang="en-US" sz="1700" dirty="0">
                <a:latin typeface="Arial Narrow" panose="020B0606020202030204" pitchFamily="34" charset="0"/>
              </a:rPr>
              <a:t>ABC7: </a:t>
            </a:r>
            <a:r>
              <a:rPr lang="en-US" sz="1700" dirty="0" err="1">
                <a:latin typeface="Arial Narrow" panose="020B0606020202030204" pitchFamily="34" charset="0"/>
              </a:rPr>
              <a:t>heme</a:t>
            </a:r>
            <a:r>
              <a:rPr lang="en-US" sz="1700" dirty="0">
                <a:latin typeface="Arial Narrow" panose="020B0606020202030204" pitchFamily="34" charset="0"/>
              </a:rPr>
              <a:t> transport (X</a:t>
            </a:r>
            <a:r>
              <a:rPr lang="it-IT" sz="1700" dirty="0">
                <a:latin typeface="Arial Narrow" panose="020B0606020202030204" pitchFamily="34" charset="0"/>
              </a:rPr>
              <a:t>-</a:t>
            </a:r>
            <a:r>
              <a:rPr lang="en-US" sz="1700" dirty="0">
                <a:latin typeface="Arial Narrow" panose="020B0606020202030204" pitchFamily="34" charset="0"/>
              </a:rPr>
              <a:t>linked </a:t>
            </a:r>
            <a:r>
              <a:rPr lang="en-US" sz="1700" dirty="0" err="1">
                <a:latin typeface="Arial Narrow" panose="020B0606020202030204" pitchFamily="34" charset="0"/>
              </a:rPr>
              <a:t>sideroblastic</a:t>
            </a:r>
            <a:r>
              <a:rPr lang="en-US" sz="1700" dirty="0">
                <a:latin typeface="Arial Narrow" panose="020B0606020202030204" pitchFamily="34" charset="0"/>
              </a:rPr>
              <a:t> anemia with ataxia)</a:t>
            </a:r>
          </a:p>
          <a:p>
            <a:pPr lvl="1"/>
            <a:r>
              <a:rPr lang="en-US" sz="1700" dirty="0">
                <a:latin typeface="Arial Narrow" panose="020B0606020202030204" pitchFamily="34" charset="0"/>
              </a:rPr>
              <a:t>BSEP: bile transport (progressive familial intrahepatic </a:t>
            </a:r>
            <a:r>
              <a:rPr lang="en-US" sz="1700" dirty="0" err="1">
                <a:latin typeface="Arial Narrow" panose="020B0606020202030204" pitchFamily="34" charset="0"/>
              </a:rPr>
              <a:t>cholestases</a:t>
            </a:r>
            <a:r>
              <a:rPr lang="en-US" sz="1700" dirty="0">
                <a:latin typeface="Arial Narrow" panose="020B0606020202030204" pitchFamily="34" charset="0"/>
              </a:rPr>
              <a:t>)</a:t>
            </a:r>
          </a:p>
          <a:p>
            <a:r>
              <a:rPr lang="en-US" sz="1700" b="1" dirty="0">
                <a:latin typeface="Arial Narrow" panose="020B0606020202030204" pitchFamily="34" charset="0"/>
              </a:rPr>
              <a:t>Superfamily C</a:t>
            </a:r>
          </a:p>
          <a:p>
            <a:pPr lvl="1"/>
            <a:r>
              <a:rPr lang="en-US" sz="2400" b="1" dirty="0">
                <a:solidFill>
                  <a:srgbClr val="FF0000"/>
                </a:solidFill>
                <a:latin typeface="Arial Narrow" panose="020B0606020202030204" pitchFamily="34" charset="0"/>
              </a:rPr>
              <a:t>M RP1: </a:t>
            </a:r>
            <a:r>
              <a:rPr lang="en-US" sz="2400" b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Multispecific</a:t>
            </a:r>
            <a:r>
              <a:rPr lang="en-US" sz="2400" b="1" dirty="0">
                <a:solidFill>
                  <a:srgbClr val="FF0000"/>
                </a:solidFill>
                <a:latin typeface="Arial Narrow" panose="020B0606020202030204" pitchFamily="34" charset="0"/>
              </a:rPr>
              <a:t> organic ion transporter (multidrug resistance) </a:t>
            </a:r>
          </a:p>
          <a:p>
            <a:pPr lvl="1"/>
            <a:r>
              <a:rPr lang="en-US" sz="2400" b="1" dirty="0">
                <a:solidFill>
                  <a:srgbClr val="FF0000"/>
                </a:solidFill>
                <a:latin typeface="Arial Narrow" panose="020B0606020202030204" pitchFamily="34" charset="0"/>
              </a:rPr>
              <a:t>CFTR: chloride channel (cystic fibrosis) </a:t>
            </a:r>
          </a:p>
          <a:p>
            <a:r>
              <a:rPr lang="en-US" sz="1700" b="1" dirty="0">
                <a:latin typeface="Arial Narrow" panose="020B0606020202030204" pitchFamily="34" charset="0"/>
              </a:rPr>
              <a:t>Superfamily D</a:t>
            </a:r>
          </a:p>
          <a:p>
            <a:pPr lvl="1"/>
            <a:r>
              <a:rPr lang="en-US" sz="1700" dirty="0">
                <a:latin typeface="Arial Narrow" panose="020B0606020202030204" pitchFamily="34" charset="0"/>
              </a:rPr>
              <a:t>PXMPI: </a:t>
            </a:r>
            <a:r>
              <a:rPr lang="en-US" sz="1700" dirty="0" err="1">
                <a:latin typeface="Arial Narrow" panose="020B0606020202030204" pitchFamily="34" charset="0"/>
              </a:rPr>
              <a:t>peroxisomal</a:t>
            </a:r>
            <a:r>
              <a:rPr lang="en-US" sz="1700" dirty="0">
                <a:latin typeface="Arial Narrow" panose="020B0606020202030204" pitchFamily="34" charset="0"/>
              </a:rPr>
              <a:t> import of fatty acids (Zellweger syndrome)</a:t>
            </a:r>
          </a:p>
          <a:p>
            <a:r>
              <a:rPr lang="en-US" sz="1700" dirty="0">
                <a:latin typeface="Arial Narrow" panose="020B0606020202030204" pitchFamily="34" charset="0"/>
              </a:rPr>
              <a:t>Superfamily G</a:t>
            </a:r>
          </a:p>
          <a:p>
            <a:pPr lvl="1"/>
            <a:r>
              <a:rPr lang="en-US" sz="1700" dirty="0">
                <a:latin typeface="Arial Narrow" panose="020B0606020202030204" pitchFamily="34" charset="0"/>
              </a:rPr>
              <a:t>ABCG5, ABCG8: biliary excretion of sterols (atherosclerosis)</a:t>
            </a:r>
            <a:endParaRPr lang="it-IT" sz="1700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ransition>
    <p:zoom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3" name="Rectangle 3"/>
          <p:cNvSpPr>
            <a:spLocks noChangeArrowheads="1"/>
          </p:cNvSpPr>
          <p:nvPr/>
        </p:nvSpPr>
        <p:spPr bwMode="auto">
          <a:xfrm>
            <a:off x="219075" y="211375"/>
            <a:ext cx="8705850" cy="4616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it-IT" b="1" dirty="0">
                <a:solidFill>
                  <a:srgbClr val="FF0000"/>
                </a:solidFill>
                <a:latin typeface="Arial Narrow" panose="020B0606020202030204" pitchFamily="34" charset="0"/>
              </a:rPr>
              <a:t>ATP Binding Cassette (ABC)</a:t>
            </a:r>
            <a:r>
              <a:rPr kumimoji="1" lang="it-IT" b="1" dirty="0">
                <a:latin typeface="Arial Narrow" panose="020B0606020202030204" pitchFamily="34" charset="0"/>
              </a:rPr>
              <a:t> </a:t>
            </a:r>
            <a:r>
              <a:rPr kumimoji="1" lang="it-IT" b="1" dirty="0" err="1">
                <a:latin typeface="Arial Narrow" panose="020B0606020202030204" pitchFamily="34" charset="0"/>
              </a:rPr>
              <a:t>transporters</a:t>
            </a:r>
            <a:r>
              <a:rPr kumimoji="1" lang="it-IT" b="1" dirty="0">
                <a:latin typeface="Arial Narrow" panose="020B0606020202030204" pitchFamily="34" charset="0"/>
              </a:rPr>
              <a:t>  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9D61E73-1FD6-CA31-068A-B89F24D66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7970" y="3079760"/>
            <a:ext cx="4056955" cy="361069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29620D5-892E-D210-6019-F852294149D2}"/>
              </a:ext>
            </a:extLst>
          </p:cNvPr>
          <p:cNvSpPr txBox="1"/>
          <p:nvPr/>
        </p:nvSpPr>
        <p:spPr>
          <a:xfrm>
            <a:off x="339126" y="1050757"/>
            <a:ext cx="55932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Most patients who die of cancer have disseminated disease that has become resistant to multiple therapeutic modalities.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AF27FB4-C338-C6A8-6D3D-EC5C04575BC5}"/>
              </a:ext>
            </a:extLst>
          </p:cNvPr>
          <p:cNvSpPr txBox="1"/>
          <p:nvPr/>
        </p:nvSpPr>
        <p:spPr>
          <a:xfrm>
            <a:off x="219075" y="2196096"/>
            <a:ext cx="428496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Ample evidence suggests that the expression of ATP-binding cassette (ABC) transporters,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multidrug resistance protein 1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(MDR1), can confer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resistance to cytotoxic and targeted chemotherapy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B8AC4E3-4188-B59A-BDAE-21A10E8A2C1D}"/>
              </a:ext>
            </a:extLst>
          </p:cNvPr>
          <p:cNvSpPr txBox="1"/>
          <p:nvPr/>
        </p:nvSpPr>
        <p:spPr>
          <a:xfrm>
            <a:off x="219075" y="4885105"/>
            <a:ext cx="45469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MDR1 is primarily responsible for extrusion of toxic metabolites or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xenotoxins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from certain cells to allow facile excretion from the body, thereby protecting the rest of the organism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4D6546CB-098E-F765-CB89-10CD8736C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0327" y="286751"/>
            <a:ext cx="1855488" cy="250741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85800" y="6248400"/>
            <a:ext cx="1905000" cy="457200"/>
          </a:xfrm>
          <a:noFill/>
        </p:spPr>
        <p:txBody>
          <a:bodyPr/>
          <a:lstStyle/>
          <a:p>
            <a:pPr algn="l"/>
            <a:fld id="{2657DEC5-4214-4028-9CBB-C17B06D50026}" type="slidenum">
              <a:rPr lang="it-IT" smtClean="0">
                <a:latin typeface="Arial Narrow" panose="020B0606020202030204" pitchFamily="34" charset="0"/>
              </a:rPr>
              <a:t>7</a:t>
            </a:fld>
            <a:endParaRPr lang="it-IT">
              <a:latin typeface="Arial Narrow" panose="020B0606020202030204" pitchFamily="34" charset="0"/>
            </a:endParaRPr>
          </a:p>
        </p:txBody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652" y="1402430"/>
            <a:ext cx="5439008" cy="5181600"/>
          </a:xfrm>
        </p:spPr>
        <p:txBody>
          <a:bodyPr/>
          <a:lstStyle/>
          <a:p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C1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: legame tipo estere (alcool + acido) con acido grasso C16, </a:t>
            </a:r>
            <a:r>
              <a:rPr lang="it-IT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spesso saturo</a:t>
            </a:r>
          </a:p>
          <a:p>
            <a:endParaRPr lang="it-IT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C2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: legame tipo estere (alcool + acido) con acido grasso C16 o C18, spesso </a:t>
            </a:r>
            <a:r>
              <a:rPr lang="it-IT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monoinsaturo</a:t>
            </a:r>
          </a:p>
          <a:p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C3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: legame 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it-IT" sz="2400" b="1" dirty="0">
                <a:solidFill>
                  <a:srgbClr val="CE00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fosfato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it-IT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 base X</a:t>
            </a:r>
            <a:endParaRPr lang="it-IT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2" name="Picture 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89986" y="552450"/>
            <a:ext cx="3475038" cy="575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5335838" cy="884445"/>
          </a:xfrm>
        </p:spPr>
        <p:txBody>
          <a:bodyPr/>
          <a:lstStyle/>
          <a:p>
            <a:r>
              <a:rPr lang="it-IT" sz="3200" b="1" dirty="0">
                <a:latin typeface="Arial" panose="020B0604020202020204" pitchFamily="34" charset="0"/>
                <a:cs typeface="Arial" panose="020B0604020202020204" pitchFamily="34" charset="0"/>
              </a:rPr>
              <a:t>Fosfogliceride</a:t>
            </a:r>
          </a:p>
        </p:txBody>
      </p:sp>
      <p:sp>
        <p:nvSpPr>
          <p:cNvPr id="265224" name="Text Box 8"/>
          <p:cNvSpPr txBox="1">
            <a:spLocks noChangeArrowheads="1"/>
          </p:cNvSpPr>
          <p:nvPr/>
        </p:nvSpPr>
        <p:spPr bwMode="auto">
          <a:xfrm>
            <a:off x="2590800" y="3962400"/>
            <a:ext cx="2837815" cy="460375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-CH</a:t>
            </a:r>
            <a:r>
              <a:rPr lang="it-IT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CH</a:t>
            </a:r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=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CH-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it-IT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265225" name="Oval 9"/>
          <p:cNvSpPr>
            <a:spLocks noChangeArrowheads="1"/>
          </p:cNvSpPr>
          <p:nvPr/>
        </p:nvSpPr>
        <p:spPr bwMode="auto">
          <a:xfrm>
            <a:off x="5922887" y="1371600"/>
            <a:ext cx="609600" cy="609600"/>
          </a:xfrm>
          <a:prstGeom prst="ellipse">
            <a:avLst/>
          </a:prstGeom>
          <a:noFill/>
          <a:ln w="57150">
            <a:solidFill>
              <a:schemeClr val="accent2"/>
            </a:solidFill>
            <a:round/>
          </a:ln>
        </p:spPr>
        <p:txBody>
          <a:bodyPr wrap="none" anchor="ctr"/>
          <a:lstStyle/>
          <a:p>
            <a:endParaRPr lang="it-IT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265226" name="Oval 10"/>
          <p:cNvSpPr>
            <a:spLocks noChangeArrowheads="1"/>
          </p:cNvSpPr>
          <p:nvPr/>
        </p:nvSpPr>
        <p:spPr bwMode="auto">
          <a:xfrm>
            <a:off x="6456287" y="1371600"/>
            <a:ext cx="609600" cy="609600"/>
          </a:xfrm>
          <a:prstGeom prst="ellipse">
            <a:avLst/>
          </a:prstGeom>
          <a:noFill/>
          <a:ln w="57150">
            <a:solidFill>
              <a:schemeClr val="accent2"/>
            </a:solidFill>
            <a:round/>
          </a:ln>
        </p:spPr>
        <p:txBody>
          <a:bodyPr wrap="none" anchor="ctr"/>
          <a:lstStyle/>
          <a:p>
            <a:endParaRPr lang="it-IT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265227" name="Oval 11"/>
          <p:cNvSpPr>
            <a:spLocks noChangeArrowheads="1"/>
          </p:cNvSpPr>
          <p:nvPr/>
        </p:nvSpPr>
        <p:spPr bwMode="auto">
          <a:xfrm>
            <a:off x="6874266" y="826477"/>
            <a:ext cx="827153" cy="819968"/>
          </a:xfrm>
          <a:prstGeom prst="ellipse">
            <a:avLst/>
          </a:prstGeom>
          <a:noFill/>
          <a:ln w="57150">
            <a:solidFill>
              <a:schemeClr val="accent2"/>
            </a:solidFill>
            <a:round/>
          </a:ln>
        </p:spPr>
        <p:txBody>
          <a:bodyPr wrap="none" anchor="ctr"/>
          <a:lstStyle/>
          <a:p>
            <a:endParaRPr lang="it-IT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265228" name="Oval 12"/>
          <p:cNvSpPr>
            <a:spLocks noChangeArrowheads="1"/>
          </p:cNvSpPr>
          <p:nvPr/>
        </p:nvSpPr>
        <p:spPr bwMode="auto">
          <a:xfrm>
            <a:off x="6532487" y="3962400"/>
            <a:ext cx="609600" cy="609600"/>
          </a:xfrm>
          <a:prstGeom prst="ellipse">
            <a:avLst/>
          </a:prstGeom>
          <a:noFill/>
          <a:ln w="57150">
            <a:solidFill>
              <a:schemeClr val="accent2"/>
            </a:solidFill>
            <a:round/>
          </a:ln>
        </p:spPr>
        <p:txBody>
          <a:bodyPr wrap="none" anchor="ctr"/>
          <a:lstStyle/>
          <a:p>
            <a:endParaRPr lang="it-IT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2" name="Oval 11"/>
          <p:cNvSpPr>
            <a:spLocks noChangeArrowheads="1"/>
          </p:cNvSpPr>
          <p:nvPr/>
        </p:nvSpPr>
        <p:spPr bwMode="auto">
          <a:xfrm>
            <a:off x="6891406" y="81738"/>
            <a:ext cx="827153" cy="819968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</a:ln>
        </p:spPr>
        <p:txBody>
          <a:bodyPr wrap="none" anchor="ctr"/>
          <a:lstStyle/>
          <a:p>
            <a:endParaRPr lang="it-IT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5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65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265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5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65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65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65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65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265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5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265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5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65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65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265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5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219" grpId="0" build="p"/>
      <p:bldP spid="265224" grpId="0"/>
      <p:bldP spid="265225" grpId="0" animBg="1"/>
      <p:bldP spid="265225" grpId="1" animBg="1"/>
      <p:bldP spid="265226" grpId="0" animBg="1"/>
      <p:bldP spid="265226" grpId="1" animBg="1"/>
      <p:bldP spid="265227" grpId="0" animBg="1"/>
      <p:bldP spid="265227" grpId="1" animBg="1"/>
      <p:bldP spid="265228" grpId="0" animBg="1"/>
      <p:bldP spid="265228" grpId="1" animBg="1"/>
      <p:bldP spid="2" grpId="0" animBg="1"/>
      <p:bldP spid="2" grpId="1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7805B723-E045-3392-3C59-9BDA0706E8C3}"/>
              </a:ext>
            </a:extLst>
          </p:cNvPr>
          <p:cNvSpPr txBox="1"/>
          <p:nvPr/>
        </p:nvSpPr>
        <p:spPr>
          <a:xfrm>
            <a:off x="68938" y="483685"/>
            <a:ext cx="44090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cystic fibrosis transmembrane conductance regulator (</a:t>
            </a:r>
            <a:r>
              <a:rPr lang="en-US" sz="1800" b="1" i="0" dirty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CFTR</a:t>
            </a:r>
            <a:r>
              <a:rPr lang="en-US" sz="18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is the only known member of the ABC family that acts as an ion channel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1E6CCC2-28C0-3CF6-7051-303DBEDBE914}"/>
              </a:ext>
            </a:extLst>
          </p:cNvPr>
          <p:cNvSpPr txBox="1"/>
          <p:nvPr/>
        </p:nvSpPr>
        <p:spPr>
          <a:xfrm>
            <a:off x="70281" y="1911906"/>
            <a:ext cx="40670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CFTR 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a 1480-residue long membrane 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protein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BF0B554-DAAD-740D-C44C-AEB86FABCED2}"/>
              </a:ext>
            </a:extLst>
          </p:cNvPr>
          <p:cNvSpPr txBox="1"/>
          <p:nvPr/>
        </p:nvSpPr>
        <p:spPr>
          <a:xfrm>
            <a:off x="93571" y="3561100"/>
            <a:ext cx="449759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date, there are over 1900 different CFTR mutations that are known to cause CF, but &gt;90% of cases are associated with a recessive deletion mutation of </a:t>
            </a:r>
            <a:r>
              <a:rPr lang="en-US" sz="18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2" tooltip="Learn more about phenylalanine from ScienceDirect's AI-generated Topic Pages"/>
              </a:rPr>
              <a:t>phenylalanine</a:t>
            </a:r>
            <a:r>
              <a:rPr lang="en-US" sz="18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at position 508 (ΔF508) </a:t>
            </a:r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550BD13-7C50-40DD-EA6E-BA65447F3C7F}"/>
              </a:ext>
            </a:extLst>
          </p:cNvPr>
          <p:cNvSpPr txBox="1"/>
          <p:nvPr/>
        </p:nvSpPr>
        <p:spPr>
          <a:xfrm>
            <a:off x="233196" y="5751894"/>
            <a:ext cx="86776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The ΔF508 mutation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destabilises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CFTR structure and folding and during protein synthesis, it is targeted by the ERAD pathway, with only 1% of translated protein reaching the PM</a:t>
            </a:r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9E0A70B4-B5B6-D388-E31A-EBFBC8F141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58" t="4515" r="18726" b="5260"/>
          <a:stretch/>
        </p:blipFill>
        <p:spPr>
          <a:xfrm>
            <a:off x="5331777" y="2684624"/>
            <a:ext cx="3033624" cy="2718204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773CE30D-B950-6924-CCFC-63CDD859BD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9912" y="258118"/>
            <a:ext cx="4685150" cy="2225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318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059048" y="102593"/>
            <a:ext cx="5385547" cy="446088"/>
          </a:xfrm>
        </p:spPr>
        <p:txBody>
          <a:bodyPr/>
          <a:lstStyle/>
          <a:p>
            <a:pPr>
              <a:buFontTx/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Major Membrane Phospholipids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FontTx/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20" name="Picture 6" descr="f1012_ISBN88-08-07891-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7210" y="626468"/>
            <a:ext cx="7312025" cy="55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Rectangle 8"/>
          <p:cNvSpPr>
            <a:spLocks noChangeArrowheads="1"/>
          </p:cNvSpPr>
          <p:nvPr/>
        </p:nvSpPr>
        <p:spPr bwMode="auto">
          <a:xfrm>
            <a:off x="601635" y="5687418"/>
            <a:ext cx="1704975" cy="3968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9222" name="Rectangle 9"/>
          <p:cNvSpPr>
            <a:spLocks noChangeArrowheads="1"/>
          </p:cNvSpPr>
          <p:nvPr/>
        </p:nvSpPr>
        <p:spPr bwMode="auto">
          <a:xfrm>
            <a:off x="2660623" y="5689005"/>
            <a:ext cx="1704975" cy="3968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9223" name="Rectangle 10"/>
          <p:cNvSpPr>
            <a:spLocks noChangeArrowheads="1"/>
          </p:cNvSpPr>
          <p:nvPr/>
        </p:nvSpPr>
        <p:spPr bwMode="auto">
          <a:xfrm>
            <a:off x="4603723" y="5703293"/>
            <a:ext cx="1377950" cy="3968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9224" name="Rectangle 11"/>
          <p:cNvSpPr>
            <a:spLocks noChangeArrowheads="1"/>
          </p:cNvSpPr>
          <p:nvPr/>
        </p:nvSpPr>
        <p:spPr bwMode="auto">
          <a:xfrm>
            <a:off x="6348385" y="5704880"/>
            <a:ext cx="1377950" cy="3968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8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63133" y="963195"/>
            <a:ext cx="4591607" cy="494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Rectangle 9"/>
          <p:cNvSpPr>
            <a:spLocks noGrp="1" noChangeArrowheads="1"/>
          </p:cNvSpPr>
          <p:nvPr>
            <p:ph type="title"/>
          </p:nvPr>
        </p:nvSpPr>
        <p:spPr>
          <a:xfrm>
            <a:off x="514434" y="-60158"/>
            <a:ext cx="7772400" cy="1143000"/>
          </a:xfrm>
        </p:spPr>
        <p:txBody>
          <a:bodyPr/>
          <a:lstStyle/>
          <a:p>
            <a:r>
              <a:rPr lang="it-IT">
                <a:latin typeface="Arial Narrow" panose="020B0606020202030204" pitchFamily="34" charset="0"/>
              </a:rPr>
              <a:t>Esempi di basi</a:t>
            </a:r>
          </a:p>
        </p:txBody>
      </p:sp>
      <p:sp>
        <p:nvSpPr>
          <p:cNvPr id="10244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201630" y="1410870"/>
            <a:ext cx="3724610" cy="4492625"/>
          </a:xfrm>
        </p:spPr>
        <p:txBody>
          <a:bodyPr/>
          <a:lstStyle/>
          <a:p>
            <a:pPr>
              <a:defRPr/>
            </a:pPr>
            <a:r>
              <a:rPr lang="it-IT" sz="2000" b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Fosfatidiletanolamina</a:t>
            </a:r>
            <a:r>
              <a:rPr lang="it-IT" sz="2000" dirty="0">
                <a:latin typeface="Arial Narrow" panose="020B0606020202030204" pitchFamily="34" charset="0"/>
              </a:rPr>
              <a:t> o cefalina</a:t>
            </a:r>
          </a:p>
          <a:p>
            <a:pPr>
              <a:defRPr/>
            </a:pPr>
            <a:endParaRPr lang="it-IT" sz="2000" dirty="0">
              <a:latin typeface="Arial Narrow" panose="020B0606020202030204" pitchFamily="34" charset="0"/>
            </a:endParaRPr>
          </a:p>
          <a:p>
            <a:pPr>
              <a:defRPr/>
            </a:pPr>
            <a:r>
              <a:rPr lang="it-IT" sz="20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Fosfatidilcolina</a:t>
            </a:r>
            <a:r>
              <a:rPr lang="it-IT" sz="2000" b="1" dirty="0">
                <a:latin typeface="Arial Narrow" panose="020B0606020202030204" pitchFamily="34" charset="0"/>
              </a:rPr>
              <a:t> </a:t>
            </a:r>
            <a:r>
              <a:rPr lang="it-IT" sz="2000" dirty="0">
                <a:latin typeface="Arial Narrow" panose="020B0606020202030204" pitchFamily="34" charset="0"/>
              </a:rPr>
              <a:t>o </a:t>
            </a:r>
            <a:r>
              <a:rPr lang="it-IT" sz="2000" b="1" dirty="0">
                <a:latin typeface="Arial Narrow" panose="020B0606020202030204" pitchFamily="34" charset="0"/>
              </a:rPr>
              <a:t>lecitina</a:t>
            </a:r>
            <a:r>
              <a:rPr lang="it-IT" sz="2000" dirty="0">
                <a:latin typeface="Arial Narrow" panose="020B0606020202030204" pitchFamily="34" charset="0"/>
              </a:rPr>
              <a:t>: il fosfolipide più abbondante nelle membrane biologiche</a:t>
            </a:r>
          </a:p>
          <a:p>
            <a:pPr>
              <a:defRPr/>
            </a:pPr>
            <a:endParaRPr lang="it-IT" sz="2000" dirty="0">
              <a:latin typeface="Arial Narrow" panose="020B0606020202030204" pitchFamily="34" charset="0"/>
            </a:endParaRPr>
          </a:p>
          <a:p>
            <a:pPr>
              <a:defRPr/>
            </a:pPr>
            <a:r>
              <a:rPr lang="it-IT" sz="2000" b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Fosfatidilserina</a:t>
            </a:r>
            <a:r>
              <a:rPr lang="it-IT" sz="2000" dirty="0">
                <a:latin typeface="Arial Narrow" panose="020B0606020202030204" pitchFamily="34" charset="0"/>
              </a:rPr>
              <a:t>: il fosfolipide più asimmetrico</a:t>
            </a:r>
          </a:p>
          <a:p>
            <a:pPr>
              <a:defRPr/>
            </a:pPr>
            <a:endParaRPr lang="it-IT" sz="2000" dirty="0">
              <a:latin typeface="Arial Narrow" panose="020B0606020202030204" pitchFamily="34" charset="0"/>
            </a:endParaRPr>
          </a:p>
          <a:p>
            <a:pPr>
              <a:defRPr/>
            </a:pPr>
            <a:r>
              <a:rPr lang="it-IT" sz="20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Fosfatidil</a:t>
            </a:r>
            <a:r>
              <a:rPr lang="it-IT" sz="2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 inositolo</a:t>
            </a:r>
            <a:r>
              <a:rPr lang="it-IT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: </a:t>
            </a:r>
            <a:r>
              <a:rPr lang="it-IT" sz="2000" dirty="0">
                <a:latin typeface="Arial Narrow" panose="020B0606020202030204" pitchFamily="34" charset="0"/>
              </a:rPr>
              <a:t>mediatore della risposta ormonale</a:t>
            </a:r>
          </a:p>
          <a:p>
            <a:pPr>
              <a:defRPr/>
            </a:pPr>
            <a:endParaRPr lang="it-IT" sz="2000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ransition>
    <p:zoom/>
  </p:transition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</TotalTime>
  <Words>1810</Words>
  <Application>Microsoft Office PowerPoint</Application>
  <PresentationFormat>Presentazione su schermo (4:3)</PresentationFormat>
  <Paragraphs>294</Paragraphs>
  <Slides>70</Slides>
  <Notes>13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70</vt:i4>
      </vt:variant>
    </vt:vector>
  </HeadingPairs>
  <TitlesOfParts>
    <vt:vector size="78" baseType="lpstr">
      <vt:lpstr>-apple-system</vt:lpstr>
      <vt:lpstr>Arabic Typesetting</vt:lpstr>
      <vt:lpstr>Arial</vt:lpstr>
      <vt:lpstr>Arial Narrow</vt:lpstr>
      <vt:lpstr>Comic Sans MS</vt:lpstr>
      <vt:lpstr>Symbol</vt:lpstr>
      <vt:lpstr>Times</vt:lpstr>
      <vt:lpstr>Blank Presentation</vt:lpstr>
      <vt:lpstr>Presentazione standard di PowerPoint</vt:lpstr>
      <vt:lpstr>Presentazione standard di PowerPoint</vt:lpstr>
      <vt:lpstr>Struttura e funzioni delle membrane cellulari</vt:lpstr>
      <vt:lpstr>Presentazione standard di PowerPoint</vt:lpstr>
      <vt:lpstr>Presentazione standard di PowerPoint</vt:lpstr>
      <vt:lpstr>Phospholipids  are important structural components of cell membranes.   </vt:lpstr>
      <vt:lpstr>Fosfogliceride</vt:lpstr>
      <vt:lpstr>Presentazione standard di PowerPoint</vt:lpstr>
      <vt:lpstr>Esempi di basi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The Lipid Bilayer</vt:lpstr>
      <vt:lpstr>The Lipid Bilayer</vt:lpstr>
      <vt:lpstr>Presentazione standard di PowerPoint</vt:lpstr>
      <vt:lpstr>Presentazione standard di PowerPoint</vt:lpstr>
      <vt:lpstr>The Lipid Bilayer</vt:lpstr>
      <vt:lpstr>Presentazione standard di PowerPoint</vt:lpstr>
      <vt:lpstr>The Lipid Bilayer</vt:lpstr>
      <vt:lpstr>Presentazione standard di PowerPoint</vt:lpstr>
      <vt:lpstr>Presentazione standard di PowerPoint</vt:lpstr>
      <vt:lpstr>The Lipid Bilayer</vt:lpstr>
      <vt:lpstr>Presentazione standard di PowerPoint</vt:lpstr>
      <vt:lpstr>The Lipid Bilayer</vt:lpstr>
      <vt:lpstr>The Lipid Bilayer</vt:lpstr>
      <vt:lpstr>Presentazione standard di PowerPoint</vt:lpstr>
      <vt:lpstr>Presentazione standard di PowerPoint</vt:lpstr>
      <vt:lpstr>Cell Membranes from Opposing Neurons (TEM x436,740). </vt:lpstr>
      <vt:lpstr>Presentazione standard di PowerPoint</vt:lpstr>
      <vt:lpstr>Proteine di membrana</vt:lpstr>
      <vt:lpstr>Presentazione standard di PowerPoint</vt:lpstr>
      <vt:lpstr>Presentazione standard di PowerPoint</vt:lpstr>
      <vt:lpstr>TEM of freeze-fractured cell membrane.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Modello di struttura a mosaico fluido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ABC transporters</vt:lpstr>
      <vt:lpstr>Superfamiglie di ABC transporters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Joni Gershoni</dc:creator>
  <cp:lastModifiedBy>daniele sblattero</cp:lastModifiedBy>
  <cp:revision>286</cp:revision>
  <dcterms:created xsi:type="dcterms:W3CDTF">2000-02-07T03:24:00Z</dcterms:created>
  <dcterms:modified xsi:type="dcterms:W3CDTF">2023-11-24T11:06:27Z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1033-12.2.0.13266</vt:lpwstr>
  </property>
  <property fmtid="{D5CDD505-2E9C-101B-9397-08002B2CF9AE}" pid="3" name="ICV">
    <vt:lpwstr>29888E02765C4DEEBCD1D45E9C00AF78</vt:lpwstr>
  </property>
</Properties>
</file>