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40" r:id="rId2"/>
    <p:sldId id="341" r:id="rId3"/>
    <p:sldId id="284" r:id="rId4"/>
    <p:sldId id="298" r:id="rId5"/>
    <p:sldId id="345" r:id="rId6"/>
    <p:sldId id="285" r:id="rId7"/>
    <p:sldId id="286" r:id="rId8"/>
    <p:sldId id="287" r:id="rId9"/>
    <p:sldId id="304" r:id="rId10"/>
    <p:sldId id="260" r:id="rId11"/>
    <p:sldId id="303" r:id="rId12"/>
    <p:sldId id="288" r:id="rId13"/>
    <p:sldId id="266" r:id="rId14"/>
    <p:sldId id="289" r:id="rId15"/>
    <p:sldId id="268" r:id="rId16"/>
    <p:sldId id="349" r:id="rId17"/>
    <p:sldId id="305" r:id="rId18"/>
    <p:sldId id="348" r:id="rId19"/>
    <p:sldId id="306" r:id="rId20"/>
    <p:sldId id="309" r:id="rId21"/>
    <p:sldId id="296" r:id="rId22"/>
    <p:sldId id="312" r:id="rId23"/>
    <p:sldId id="319" r:id="rId24"/>
    <p:sldId id="292" r:id="rId25"/>
    <p:sldId id="730" r:id="rId26"/>
    <p:sldId id="269" r:id="rId27"/>
    <p:sldId id="290" r:id="rId28"/>
    <p:sldId id="270" r:id="rId29"/>
    <p:sldId id="307" r:id="rId30"/>
    <p:sldId id="291" r:id="rId31"/>
    <p:sldId id="273" r:id="rId32"/>
    <p:sldId id="274" r:id="rId33"/>
    <p:sldId id="275" r:id="rId34"/>
    <p:sldId id="301" r:id="rId35"/>
    <p:sldId id="261" r:id="rId36"/>
    <p:sldId id="293" r:id="rId37"/>
    <p:sldId id="294" r:id="rId38"/>
    <p:sldId id="300" r:id="rId39"/>
    <p:sldId id="347" r:id="rId40"/>
    <p:sldId id="310" r:id="rId41"/>
    <p:sldId id="297" r:id="rId4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A18B5F"/>
    <a:srgbClr val="C4A73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75" autoAdjust="0"/>
  </p:normalViewPr>
  <p:slideViewPr>
    <p:cSldViewPr>
      <p:cViewPr varScale="1">
        <p:scale>
          <a:sx n="106" d="100"/>
          <a:sy n="106" d="100"/>
        </p:scale>
        <p:origin x="163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A72FF02-ED6C-400C-BDDD-F4C48D08C320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E9F32C-F143-4E57-AF6A-2CD9DC68B59B}" type="slidenum">
              <a:rPr lang="it-IT" altLang="it-IT" smtClean="0"/>
              <a:t>15</a:t>
            </a:fld>
            <a:endParaRPr lang="it-IT" altLang="it-IT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E9F32C-F143-4E57-AF6A-2CD9DC68B59B}" type="slidenum">
              <a:rPr lang="it-IT" altLang="it-IT" smtClean="0"/>
              <a:t>23</a:t>
            </a:fld>
            <a:endParaRPr lang="it-IT" altLang="it-IT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E9F32C-F143-4E57-AF6A-2CD9DC68B59B}" type="slidenum">
              <a:rPr lang="it-IT" altLang="it-IT" smtClean="0"/>
              <a:t>25</a:t>
            </a:fld>
            <a:endParaRPr lang="it-IT" altLang="it-IT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60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5306CB-C2D6-4EB2-9FBF-A0F43745CBA7}" type="slidenum">
              <a:rPr lang="it-IT" altLang="it-IT" smtClean="0"/>
              <a:t>31</a:t>
            </a:fld>
            <a:endParaRPr lang="it-IT" altLang="it-IT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F76082-8C6A-435E-8FB1-A0624F10111B}" type="slidenum">
              <a:rPr lang="it-IT" altLang="it-IT" smtClean="0"/>
              <a:t>32</a:t>
            </a:fld>
            <a:endParaRPr lang="it-IT" altLang="it-IT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D2ED7-5FD6-493C-A603-659AFCF3ED5E}" type="slidenum">
              <a:rPr lang="it-IT" altLang="it-IT" smtClean="0"/>
              <a:t>35</a:t>
            </a:fld>
            <a:endParaRPr lang="it-IT" altLang="it-IT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t-IT">
                <a:latin typeface="Arial" panose="020B0604020202020204" pitchFamily="34" charset="0"/>
              </a:rPr>
              <a:t>15_09_pore_transport.jpg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7EF09-6F8C-4021-A0B8-3B8C2CD87EAB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0A821-D599-4249-8DE6-356B0BF657A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9FC3B-A147-429F-AAD5-E9BDB23F547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95027-9C60-4CAC-B32F-1F7D64DF1E1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95BC-704F-438B-9037-6A7D4273CD00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F510-550F-4326-8F32-74CDD269C233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71A57-D68B-4BA0-BDB1-8205AE117A48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07659-F89C-4A26-B8DC-13586D7E3E4F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900B-7C20-4592-BBB4-3B350D7D3483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EE61-3D70-43C2-B837-78851527EAC3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0428-0201-43E4-8E4C-93757A50E27E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C1935A3-EB37-427E-B072-9E1EA3303D0A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5.1-cell_compartments.m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5.4-nuclear_import.mov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0076" t="15000" r="22045" b="8000"/>
          <a:stretch>
            <a:fillRect/>
          </a:stretch>
        </p:blipFill>
        <p:spPr>
          <a:xfrm>
            <a:off x="251460" y="1628775"/>
            <a:ext cx="6679565" cy="49987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3850" y="332740"/>
            <a:ext cx="5639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The major intracellular compartments of an animal cell</a:t>
            </a:r>
          </a:p>
        </p:txBody>
      </p:sp>
      <p:sp>
        <p:nvSpPr>
          <p:cNvPr id="3076" name="AutoShape 6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6930807" y="335852"/>
            <a:ext cx="1995805" cy="770255"/>
          </a:xfrm>
          <a:prstGeom prst="actionButtonMovie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CasellaDiTesto 1"/>
          <p:cNvSpPr txBox="1"/>
          <p:nvPr/>
        </p:nvSpPr>
        <p:spPr>
          <a:xfrm>
            <a:off x="7956629" y="134063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353425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9687" t="26600" r="53932" b="25101"/>
          <a:stretch>
            <a:fillRect/>
          </a:stretch>
        </p:blipFill>
        <p:spPr>
          <a:xfrm>
            <a:off x="1183526" y="332656"/>
            <a:ext cx="5400600" cy="556181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72230" y="4102343"/>
            <a:ext cx="2643732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34A3218-E0A6-7B14-0F86-FFA4FD6C0869}"/>
              </a:ext>
            </a:extLst>
          </p:cNvPr>
          <p:cNvSpPr/>
          <p:nvPr/>
        </p:nvSpPr>
        <p:spPr>
          <a:xfrm>
            <a:off x="1763688" y="404664"/>
            <a:ext cx="352839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713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20713"/>
            <a:ext cx="3756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3579"/>
            <a:ext cx="7416442" cy="648058"/>
          </a:xfrm>
        </p:spPr>
        <p:txBody>
          <a:bodyPr/>
          <a:lstStyle/>
          <a:p>
            <a:pPr eaLnBrk="1" hangingPunct="1"/>
            <a:r>
              <a:rPr lang="en-US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Nucleus Structure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452" y="3861048"/>
            <a:ext cx="8253095" cy="244985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10% of the cell volume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Contains: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en-US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 condensed and organized with proteins as </a:t>
            </a:r>
            <a:r>
              <a:rPr lang="en-US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</a:p>
          <a:p>
            <a:pPr eaLnBrk="1" hangingPunct="1">
              <a:lnSpc>
                <a:spcPct val="80000"/>
              </a:lnSpc>
            </a:pPr>
            <a:endParaRPr lang="en-US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it-IT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matrix</a:t>
            </a:r>
            <a:r>
              <a:rPr lang="en-US" altLang="it-IT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– protein-containing </a:t>
            </a:r>
            <a:r>
              <a:rPr lang="en-US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fibrillar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</a:p>
          <a:p>
            <a:pPr eaLnBrk="1" hangingPunct="1">
              <a:lnSpc>
                <a:spcPct val="80000"/>
              </a:lnSpc>
            </a:pPr>
            <a:endParaRPr lang="en-US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Nucleolus</a:t>
            </a:r>
            <a:r>
              <a:rPr lang="en-US" alt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- (pl. nucleoli) –</a:t>
            </a:r>
            <a:r>
              <a:rPr lang="en-US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rRNA</a:t>
            </a: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synthesis, ribosome assembly</a:t>
            </a:r>
          </a:p>
          <a:p>
            <a:pPr eaLnBrk="1" hangingPunct="1">
              <a:lnSpc>
                <a:spcPct val="80000"/>
              </a:lnSpc>
            </a:pPr>
            <a:endParaRPr lang="en-US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Surrounded by </a:t>
            </a:r>
            <a:r>
              <a:rPr lang="en-US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envelope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902661-AF32-BB8C-3E54-23E727F59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858100"/>
            <a:ext cx="3607959" cy="27540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A18CE49-1598-C584-9B9D-DE3A78FD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25" y="858099"/>
            <a:ext cx="3675492" cy="27530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6688" t="5204" r="39764" b="5067"/>
          <a:stretch>
            <a:fillRect/>
          </a:stretch>
        </p:blipFill>
        <p:spPr>
          <a:xfrm>
            <a:off x="1691680" y="620688"/>
            <a:ext cx="5544537" cy="5225928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3779912" y="692696"/>
            <a:ext cx="2736190" cy="115236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2">
            <a:extLst>
              <a:ext uri="{FF2B5EF4-FFF2-40B4-BE49-F238E27FC236}">
                <a16:creationId xmlns:a16="http://schemas.microsoft.com/office/drawing/2014/main" id="{979F8EE9-3DA0-B4B6-2909-90FF327D8984}"/>
              </a:ext>
            </a:extLst>
          </p:cNvPr>
          <p:cNvSpPr/>
          <p:nvPr/>
        </p:nvSpPr>
        <p:spPr>
          <a:xfrm>
            <a:off x="2267744" y="4725144"/>
            <a:ext cx="100811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496300" cy="324036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envelope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lipid bilayer membranes,  10-50 nm apart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5FD6978-AC9C-4F9D-77B7-8B0C9FC55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12776"/>
            <a:ext cx="6418999" cy="280831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D35018-9F53-21D9-111D-D8742541CA18}"/>
              </a:ext>
            </a:extLst>
          </p:cNvPr>
          <p:cNvSpPr txBox="1"/>
          <p:nvPr/>
        </p:nvSpPr>
        <p:spPr>
          <a:xfrm>
            <a:off x="352314" y="4869160"/>
            <a:ext cx="8150696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it-IT" sz="1600" dirty="0">
                <a:cs typeface="Arial" panose="020B0604020202020204" pitchFamily="34" charset="0"/>
              </a:rPr>
              <a:t>T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outer membrane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is continuous with endoplasmic reticulum</a:t>
            </a:r>
          </a:p>
          <a:p>
            <a:pPr lvl="1" eaLnBrk="1" hangingPunct="1">
              <a:lnSpc>
                <a:spcPct val="90000"/>
              </a:lnSpc>
            </a:pPr>
            <a:endParaRPr lang="en-US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it-IT" sz="1600" dirty="0">
                <a:cs typeface="Arial" panose="020B0604020202020204" pitchFamily="34" charset="0"/>
              </a:rPr>
              <a:t>A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denser layer of 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intermediate filaments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altLang="it-IT" sz="1600" b="1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lamina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is within the inner membrane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composed of  </a:t>
            </a:r>
            <a:r>
              <a:rPr lang="en-US" alt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lamin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provides </a:t>
            </a:r>
            <a:r>
              <a:rPr lang="en-US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structure to nucleus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it-IT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heterochromatin binding site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1220_ISBN88-08-07891-4">
            <a:extLst>
              <a:ext uri="{FF2B5EF4-FFF2-40B4-BE49-F238E27FC236}">
                <a16:creationId xmlns:a16="http://schemas.microsoft.com/office/drawing/2014/main" id="{82EEE7D1-C33D-EC07-B3B7-8A2A3FAA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36" y="3284984"/>
            <a:ext cx="36004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E24AF61-73C3-528E-25F9-1A7DFFF5D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9" y="2919030"/>
            <a:ext cx="4135322" cy="33793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A97D04-5A5E-7BAA-EEBD-19815026754E}"/>
              </a:ext>
            </a:extLst>
          </p:cNvPr>
          <p:cNvSpPr txBox="1"/>
          <p:nvPr/>
        </p:nvSpPr>
        <p:spPr>
          <a:xfrm>
            <a:off x="2635375" y="18864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it-IT" sz="2400" b="1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lamina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2FF4E7E-D038-4FEB-5F56-77D502F3F5A4}"/>
              </a:ext>
            </a:extLst>
          </p:cNvPr>
          <p:cNvSpPr txBox="1"/>
          <p:nvPr/>
        </p:nvSpPr>
        <p:spPr>
          <a:xfrm>
            <a:off x="383149" y="831760"/>
            <a:ext cx="8619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+mn-lt"/>
              </a:rPr>
              <a:t>The </a:t>
            </a:r>
            <a:r>
              <a:rPr lang="en-US" sz="1800" b="1" i="0" u="none" strike="noStrike" baseline="0" dirty="0" err="1">
                <a:latin typeface="+mn-lt"/>
              </a:rPr>
              <a:t>lamin</a:t>
            </a:r>
            <a:r>
              <a:rPr lang="en-US" sz="1800" b="1" i="0" u="none" strike="noStrike" baseline="0" dirty="0">
                <a:latin typeface="+mn-lt"/>
              </a:rPr>
              <a:t> proteins </a:t>
            </a:r>
            <a:r>
              <a:rPr lang="en-US" sz="1800" b="0" i="0" u="none" strike="noStrike" baseline="0" dirty="0">
                <a:latin typeface="+mn-lt"/>
              </a:rPr>
              <a:t>are members of the </a:t>
            </a:r>
            <a:r>
              <a:rPr lang="en-US" sz="1800" b="1" i="0" u="none" strike="noStrike" baseline="0" dirty="0">
                <a:latin typeface="+mn-lt"/>
              </a:rPr>
              <a:t>intermediate filament </a:t>
            </a:r>
            <a:r>
              <a:rPr lang="en-US" sz="1800" b="0" i="0" u="none" strike="noStrike" baseline="0" dirty="0">
                <a:latin typeface="+mn-lt"/>
              </a:rPr>
              <a:t>family of cytoskeletal proteins.</a:t>
            </a:r>
          </a:p>
          <a:p>
            <a:pPr algn="l"/>
            <a:endParaRPr lang="en-US" sz="1800" b="0" i="0" u="none" strike="noStrike" baseline="0" dirty="0">
              <a:latin typeface="+mn-lt"/>
            </a:endParaRPr>
          </a:p>
          <a:p>
            <a:pPr algn="l"/>
            <a:r>
              <a:rPr lang="en-US" sz="1800" b="0" i="0" u="none" strike="noStrike" baseline="0" dirty="0">
                <a:latin typeface="+mn-lt"/>
              </a:rPr>
              <a:t>The lamina provides </a:t>
            </a:r>
            <a:r>
              <a:rPr lang="en-US" sz="1800" b="1" i="0" u="none" strike="noStrike" baseline="0" dirty="0">
                <a:latin typeface="+mn-lt"/>
              </a:rPr>
              <a:t>structural support for </a:t>
            </a:r>
            <a:r>
              <a:rPr lang="it-IT" sz="1800" b="1" i="0" u="none" strike="noStrike" baseline="0" dirty="0">
                <a:latin typeface="+mn-lt"/>
              </a:rPr>
              <a:t>the </a:t>
            </a:r>
            <a:r>
              <a:rPr lang="it-IT" sz="1800" b="1" i="0" u="none" strike="noStrike" baseline="0" dirty="0" err="1">
                <a:latin typeface="+mn-lt"/>
              </a:rPr>
              <a:t>nuclear</a:t>
            </a:r>
            <a:r>
              <a:rPr lang="it-IT" sz="1800" b="1" i="0" u="none" strike="noStrike" baseline="0" dirty="0">
                <a:latin typeface="+mn-lt"/>
              </a:rPr>
              <a:t> </a:t>
            </a:r>
            <a:r>
              <a:rPr lang="it-IT" sz="1800" b="1" i="0" u="none" strike="noStrike" baseline="0" dirty="0" err="1">
                <a:latin typeface="+mn-lt"/>
              </a:rPr>
              <a:t>envelope</a:t>
            </a:r>
            <a:endParaRPr lang="it-IT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626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of nucleus depicting the spatial interactions that contribute to the overall architecture of interphase chromosom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556792"/>
            <a:ext cx="288142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eculative cartoon model of chromatin organiza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4918"/>
            <a:ext cx="5134946" cy="2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2B332B-8640-CA09-6486-FA5286DE49E9}"/>
              </a:ext>
            </a:extLst>
          </p:cNvPr>
          <p:cNvSpPr txBox="1"/>
          <p:nvPr/>
        </p:nvSpPr>
        <p:spPr>
          <a:xfrm>
            <a:off x="395536" y="404664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+mn-lt"/>
              </a:rPr>
              <a:t>Lamina acts as an </a:t>
            </a:r>
            <a:r>
              <a:rPr lang="en-US" sz="1800" b="1" i="0" u="none" strike="noStrike" baseline="0" dirty="0">
                <a:latin typeface="+mn-lt"/>
              </a:rPr>
              <a:t>anchoring site for chromosomes </a:t>
            </a:r>
            <a:r>
              <a:rPr lang="en-US" sz="1800" b="0" i="0" u="none" strike="noStrike" baseline="0" dirty="0">
                <a:latin typeface="+mn-lt"/>
              </a:rPr>
              <a:t>and nuclear</a:t>
            </a:r>
          </a:p>
          <a:p>
            <a:pPr algn="l"/>
            <a:r>
              <a:rPr lang="it-IT" sz="1800" b="0" i="0" u="none" strike="noStrike" baseline="0" dirty="0" err="1">
                <a:latin typeface="+mn-lt"/>
              </a:rPr>
              <a:t>pore</a:t>
            </a:r>
            <a:r>
              <a:rPr lang="it-IT" sz="1800" b="0" i="0" u="none" strike="noStrike" baseline="0" dirty="0">
                <a:latin typeface="+mn-lt"/>
              </a:rPr>
              <a:t> </a:t>
            </a:r>
            <a:r>
              <a:rPr lang="it-IT" sz="1800" b="0" i="0" u="none" strike="noStrike" baseline="0" dirty="0" err="1">
                <a:latin typeface="+mn-lt"/>
              </a:rPr>
              <a:t>complexes</a:t>
            </a:r>
            <a:endParaRPr lang="it-IT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1751E0-BD28-3471-696E-E64F2BF2E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365104"/>
            <a:ext cx="4423950" cy="24046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397E94C-823D-6F22-CEBB-83C1BD1B9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6480720" cy="38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38D273-75E6-4FC0-3D64-0B553C27CAD9}"/>
              </a:ext>
            </a:extLst>
          </p:cNvPr>
          <p:cNvSpPr txBox="1"/>
          <p:nvPr/>
        </p:nvSpPr>
        <p:spPr>
          <a:xfrm>
            <a:off x="395536" y="188640"/>
            <a:ext cx="8568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Chromosomes occupy specific regions of a nucleus, called "</a:t>
            </a:r>
            <a:r>
              <a:rPr lang="en-US" b="1" i="0" dirty="0"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chromosome territories</a:t>
            </a:r>
            <a:r>
              <a:rPr lang="en-US" b="0" i="0" dirty="0"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."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These subdomains might be doing much more than just keeping everything organized</a:t>
            </a:r>
            <a:endParaRPr lang="it-IT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99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clear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5868144" y="1700808"/>
            <a:ext cx="317794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/>
              <a:t>It consists of many types of nuclear bodies, also known as </a:t>
            </a:r>
            <a:r>
              <a:rPr lang="en-US" sz="1600" b="1" dirty="0">
                <a:solidFill>
                  <a:srgbClr val="FF0000"/>
                </a:solidFill>
              </a:rPr>
              <a:t>nuclear domains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or nuclear </a:t>
            </a:r>
            <a:r>
              <a:rPr lang="en-US" sz="1600" dirty="0" err="1"/>
              <a:t>subcompartments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These self-organizing structures </a:t>
            </a:r>
            <a:r>
              <a:rPr lang="en-US" sz="1600" b="1" dirty="0"/>
              <a:t>gather machinery involved in various nuclear activities.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7D1024-E36F-3603-1758-C1DA007335B3}"/>
              </a:ext>
            </a:extLst>
          </p:cNvPr>
          <p:cNvSpPr txBox="1"/>
          <p:nvPr/>
        </p:nvSpPr>
        <p:spPr>
          <a:xfrm>
            <a:off x="2286000" y="3380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nucleoplasm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is not homogenous</a:t>
            </a: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4642" t="22698" r="36219" b="29698"/>
          <a:stretch>
            <a:fillRect/>
          </a:stretch>
        </p:blipFill>
        <p:spPr>
          <a:xfrm>
            <a:off x="109220" y="662941"/>
            <a:ext cx="5125459" cy="471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0076" t="15000" r="22045" b="8000"/>
          <a:stretch>
            <a:fillRect/>
          </a:stretch>
        </p:blipFill>
        <p:spPr>
          <a:xfrm>
            <a:off x="5436096" y="1732240"/>
            <a:ext cx="3463437" cy="2592288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103684" y="2168842"/>
            <a:ext cx="4900364" cy="3600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133986" y="3933051"/>
            <a:ext cx="4900364" cy="36004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jcs.biologists.org/content/joces/114/16/2891/F1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8769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892193" y="211440"/>
            <a:ext cx="6464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/>
              <a:t>Defect in </a:t>
            </a:r>
            <a:r>
              <a:rPr lang="en-US" altLang="it-IT" sz="1800" b="1" dirty="0" err="1"/>
              <a:t>lamin</a:t>
            </a:r>
            <a:r>
              <a:rPr lang="en-US" altLang="it-IT" sz="1800" b="1" dirty="0"/>
              <a:t> A </a:t>
            </a:r>
            <a:r>
              <a:rPr lang="en-US" altLang="it-IT" sz="1800" dirty="0"/>
              <a:t>gene results in </a:t>
            </a:r>
            <a:r>
              <a:rPr lang="en-US" altLang="it-IT" sz="1800" b="1" dirty="0"/>
              <a:t>progeria</a:t>
            </a:r>
            <a:r>
              <a:rPr lang="en-US" altLang="it-IT" sz="1800" dirty="0"/>
              <a:t> – premature aging</a:t>
            </a:r>
            <a:endParaRPr lang="it-IT" altLang="it-IT" sz="1800" dirty="0"/>
          </a:p>
        </p:txBody>
      </p:sp>
      <p:pic>
        <p:nvPicPr>
          <p:cNvPr id="2050" name="Picture 2" descr="The Nuclear Lamins Lamins10">
            <a:extLst>
              <a:ext uri="{FF2B5EF4-FFF2-40B4-BE49-F238E27FC236}">
                <a16:creationId xmlns:a16="http://schemas.microsoft.com/office/drawing/2014/main" id="{6A4BC8D5-9237-4601-7389-3F708723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9890"/>
            <a:ext cx="4466257" cy="33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2B0BA6A2-711C-4CCC-827B-2705371EB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4068250"/>
            <a:ext cx="2430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Garamond" panose="02020404030301010803" pitchFamily="18" charset="0"/>
                <a:cs typeface="Arial" panose="020B0604020202020204" pitchFamily="34" charset="0"/>
              </a:rPr>
              <a:t>12 year boy with progeria</a:t>
            </a:r>
          </a:p>
        </p:txBody>
      </p:sp>
      <p:pic>
        <p:nvPicPr>
          <p:cNvPr id="4" name="Picture 8" descr="progeria">
            <a:extLst>
              <a:ext uri="{FF2B5EF4-FFF2-40B4-BE49-F238E27FC236}">
                <a16:creationId xmlns:a16="http://schemas.microsoft.com/office/drawing/2014/main" id="{68DEE95D-B741-3A15-0553-925943CFE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2370"/>
            <a:ext cx="1524000" cy="231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rogeria (sindrome di Benjamin Button): cause, trasmissione, età di esordio  e sintomi | MEDICINA ONLINE">
            <a:extLst>
              <a:ext uri="{FF2B5EF4-FFF2-40B4-BE49-F238E27FC236}">
                <a16:creationId xmlns:a16="http://schemas.microsoft.com/office/drawing/2014/main" id="{5251BBCC-9040-A2CE-7448-EC707E6A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25144"/>
            <a:ext cx="2843808" cy="19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4C3CB33-44CD-77F6-5FED-36B6BF87BB08}"/>
              </a:ext>
            </a:extLst>
          </p:cNvPr>
          <p:cNvGrpSpPr/>
          <p:nvPr/>
        </p:nvGrpSpPr>
        <p:grpSpPr>
          <a:xfrm>
            <a:off x="107504" y="260648"/>
            <a:ext cx="6898005" cy="4968552"/>
            <a:chOff x="35560" y="44450"/>
            <a:chExt cx="6898005" cy="496855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rcRect t="27481" r="36604"/>
            <a:stretch>
              <a:fillRect/>
            </a:stretch>
          </p:blipFill>
          <p:spPr>
            <a:xfrm>
              <a:off x="35560" y="44450"/>
              <a:ext cx="6898005" cy="4438650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l="13521" t="15400" r="37563" b="21601"/>
            <a:stretch>
              <a:fillRect/>
            </a:stretch>
          </p:blipFill>
          <p:spPr>
            <a:xfrm>
              <a:off x="67608" y="1988666"/>
              <a:ext cx="4350050" cy="3024336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E41BCB63-7CCB-4369-3F81-7BBDBD386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763" y="1844824"/>
            <a:ext cx="4815603" cy="4898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734560B8-DC74-434E-9120-E309194E1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8" t="5204" r="39764" b="5067"/>
          <a:stretch>
            <a:fillRect/>
          </a:stretch>
        </p:blipFill>
        <p:spPr>
          <a:xfrm>
            <a:off x="683568" y="404664"/>
            <a:ext cx="6674485" cy="62909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6D799AA-6523-76AB-A2EE-1B3867D4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6912768" cy="46441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6F2231-76A9-7DF1-976F-9F5C0B4B62E5}"/>
              </a:ext>
            </a:extLst>
          </p:cNvPr>
          <p:cNvSpPr txBox="1"/>
          <p:nvPr/>
        </p:nvSpPr>
        <p:spPr>
          <a:xfrm>
            <a:off x="2987824" y="54868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2400" dirty="0">
                <a:latin typeface="+mn-lt"/>
              </a:rPr>
              <a:t>Nuclear Pores</a:t>
            </a:r>
            <a:endParaRPr lang="it-IT" sz="24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734560B8-DC74-434E-9120-E309194E1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88" t="5204" r="39764" b="5067"/>
          <a:stretch>
            <a:fillRect/>
          </a:stretch>
        </p:blipFill>
        <p:spPr>
          <a:xfrm>
            <a:off x="395536" y="188640"/>
            <a:ext cx="3312968" cy="312259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21F7035-2E0F-1026-BCB0-C222E594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996952"/>
            <a:ext cx="6179840" cy="34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89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995" y="-31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3600" dirty="0">
                <a:latin typeface="Arial Narrow" panose="020B0606020202030204" pitchFamily="34" charset="0"/>
              </a:rPr>
              <a:t>Nuclear Pores: ~3000/nucleus</a:t>
            </a:r>
            <a:br>
              <a:rPr lang="en-US" altLang="it-IT" b="1" dirty="0">
                <a:latin typeface="Arial Narrow" panose="020B0606020202030204" pitchFamily="34" charset="0"/>
              </a:rPr>
            </a:br>
            <a:endParaRPr lang="en-US" altLang="it-IT" sz="1800" dirty="0">
              <a:latin typeface="Arial Narrow" panose="020B0606020202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23566"/>
          <a:stretch>
            <a:fillRect/>
          </a:stretch>
        </p:blipFill>
        <p:spPr>
          <a:xfrm>
            <a:off x="4669304" y="2239300"/>
            <a:ext cx="4529213" cy="432075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5560" y="764540"/>
            <a:ext cx="8009890" cy="2339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Large and elaborate </a:t>
            </a:r>
            <a:r>
              <a:rPr lang="en-US" sz="2000" b="1" dirty="0">
                <a:solidFill>
                  <a:srgbClr val="FF0000"/>
                </a:solidFill>
              </a:rPr>
              <a:t>nuclear pore complexes (NPCs)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dirty="0"/>
              <a:t>perforate the nuclear envelope in all eukaryotes. </a:t>
            </a:r>
          </a:p>
          <a:p>
            <a:endParaRPr lang="en-US" dirty="0"/>
          </a:p>
          <a:p>
            <a:r>
              <a:rPr lang="en-US" dirty="0">
                <a:sym typeface="+mn-ea"/>
              </a:rPr>
              <a:t>NPCs display </a:t>
            </a:r>
            <a:r>
              <a:rPr lang="en-US" b="1" dirty="0">
                <a:sym typeface="+mn-ea"/>
              </a:rPr>
              <a:t>eightfold rotational symmetry, </a:t>
            </a:r>
            <a:r>
              <a:rPr lang="en-US" dirty="0">
                <a:sym typeface="+mn-ea"/>
              </a:rPr>
              <a:t>with axial symmetry of the central core.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Box 2"/>
          <p:cNvSpPr txBox="1"/>
          <p:nvPr/>
        </p:nvSpPr>
        <p:spPr>
          <a:xfrm>
            <a:off x="206387" y="4676735"/>
            <a:ext cx="406971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ym typeface="+mn-ea"/>
              </a:rPr>
              <a:t>Hence, each nucleoporin is present in multiple copies, resulting in</a:t>
            </a:r>
            <a:r>
              <a:rPr lang="en-US" b="1" dirty="0">
                <a:sym typeface="+mn-ea"/>
              </a:rPr>
              <a:t> 500–1000 protein molecules in the fully assembled NPC</a:t>
            </a:r>
            <a:endParaRPr lang="en-US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0FAA3-DB81-9619-5245-70FB974AD589}"/>
              </a:ext>
            </a:extLst>
          </p:cNvPr>
          <p:cNvSpPr txBox="1"/>
          <p:nvPr/>
        </p:nvSpPr>
        <p:spPr>
          <a:xfrm>
            <a:off x="212366" y="3174319"/>
            <a:ext cx="45780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Each NPC is composed of a set of approximately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it-IT" altLang="en-US" b="1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 different proteins</a:t>
            </a:r>
            <a:r>
              <a:rPr lang="en-US" dirty="0"/>
              <a:t>, or </a:t>
            </a:r>
            <a:r>
              <a:rPr lang="en-US" sz="2000" b="1" dirty="0">
                <a:solidFill>
                  <a:srgbClr val="FF0000"/>
                </a:solidFill>
              </a:rPr>
              <a:t>nucleoporins.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9837" t="5204" r="9444" b="4500"/>
          <a:stretch>
            <a:fillRect/>
          </a:stretch>
        </p:blipFill>
        <p:spPr>
          <a:xfrm>
            <a:off x="1565274" y="1052736"/>
            <a:ext cx="5983605" cy="376491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979930" y="332740"/>
            <a:ext cx="515429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sym typeface="+mn-ea"/>
              </a:rPr>
              <a:t>nuclear pore complexes (NPCs)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67544" y="5157192"/>
            <a:ext cx="8568952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A typical mammalian cell contains </a:t>
            </a:r>
            <a:r>
              <a:rPr lang="en-US" sz="2400" b="1" dirty="0"/>
              <a:t>3000–4000 NPCs,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although that number varies widely, from a few hundred in glial cells to almost 20,000 in Purkinje neurons.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4461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3600" dirty="0">
                <a:latin typeface="+mn-lt"/>
              </a:rPr>
              <a:t>The role of nuclear pores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041" y="1484784"/>
            <a:ext cx="4286250" cy="5093723"/>
          </a:xfrm>
        </p:spPr>
        <p:txBody>
          <a:bodyPr/>
          <a:lstStyle/>
          <a:p>
            <a:pPr eaLnBrk="1" hangingPunct="1"/>
            <a:r>
              <a:rPr lang="en-US" altLang="it-IT" sz="1800" dirty="0"/>
              <a:t>Small molecules and proteins of less than 9 nm can pass </a:t>
            </a:r>
            <a:r>
              <a:rPr lang="en-US" altLang="it-IT" sz="1800" b="1" dirty="0"/>
              <a:t>freely</a:t>
            </a:r>
          </a:p>
          <a:p>
            <a:pPr eaLnBrk="1" hangingPunct="1"/>
            <a:endParaRPr lang="en-US" altLang="it-IT" sz="1800" b="1" dirty="0"/>
          </a:p>
          <a:p>
            <a:pPr eaLnBrk="1" hangingPunct="1"/>
            <a:r>
              <a:rPr lang="en-US" altLang="it-IT" sz="1800" b="1" dirty="0"/>
              <a:t>Regulate transport </a:t>
            </a:r>
            <a:r>
              <a:rPr lang="en-US" altLang="it-IT" sz="1800" dirty="0"/>
              <a:t>of RNA and proteins into and out of nucleus</a:t>
            </a:r>
          </a:p>
          <a:p>
            <a:pPr eaLnBrk="1" hangingPunct="1"/>
            <a:endParaRPr lang="en-US" altLang="it-IT" sz="1800" dirty="0"/>
          </a:p>
          <a:p>
            <a:pPr eaLnBrk="1" hangingPunct="1"/>
            <a:r>
              <a:rPr lang="en-US" altLang="it-IT" sz="1800" b="1" dirty="0"/>
              <a:t>Traffic is FAST! </a:t>
            </a:r>
            <a:r>
              <a:rPr lang="en-US" altLang="it-IT" sz="1800" dirty="0"/>
              <a:t>1 typical human cell has to import </a:t>
            </a:r>
            <a:r>
              <a:rPr lang="en-US" altLang="it-IT" sz="1800" b="1" dirty="0"/>
              <a:t>560,000 ribosomal proteins/minute, </a:t>
            </a:r>
            <a:r>
              <a:rPr lang="en-US" altLang="it-IT" sz="1800" dirty="0"/>
              <a:t>export </a:t>
            </a:r>
            <a:r>
              <a:rPr lang="en-US" altLang="it-IT" sz="1800" b="1" dirty="0"/>
              <a:t>14,000 assembled ribosomes/minute</a:t>
            </a:r>
          </a:p>
          <a:p>
            <a:pPr eaLnBrk="1" hangingPunct="1"/>
            <a:endParaRPr lang="en-US" altLang="it-IT" sz="1800" dirty="0"/>
          </a:p>
          <a:p>
            <a:pPr eaLnBrk="1" hangingPunct="1"/>
            <a:r>
              <a:rPr lang="en-US" altLang="it-IT" sz="1800" dirty="0"/>
              <a:t>Large proteins must be assisted</a:t>
            </a:r>
          </a:p>
          <a:p>
            <a:pPr eaLnBrk="1" hangingPunct="1">
              <a:buFontTx/>
              <a:buNone/>
            </a:pPr>
            <a:endParaRPr lang="en-US" altLang="it-IT" sz="1800" dirty="0"/>
          </a:p>
          <a:p>
            <a:pPr marL="0" indent="0" eaLnBrk="1" hangingPunct="1">
              <a:buNone/>
            </a:pPr>
            <a:endParaRPr lang="en-US" altLang="it-IT" sz="1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451A5D-0CC5-08F7-054C-E8962D54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72816"/>
            <a:ext cx="3946593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uclear pore complex composition: a new regulator of tissue-specific and developmental fun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5382"/>
            <a:ext cx="4460771" cy="65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CCFE5A-1B7E-2CC8-6B7F-8E4C54CAA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37" t="23400" r="5900" b="43000"/>
          <a:stretch/>
        </p:blipFill>
        <p:spPr>
          <a:xfrm>
            <a:off x="5724128" y="3501008"/>
            <a:ext cx="2916324" cy="25922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0A55C7-1BE4-7C35-CA17-EAACB97345EA}"/>
              </a:ext>
            </a:extLst>
          </p:cNvPr>
          <p:cNvSpPr txBox="1"/>
          <p:nvPr/>
        </p:nvSpPr>
        <p:spPr>
          <a:xfrm>
            <a:off x="5868144" y="1281534"/>
            <a:ext cx="3024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NPC functions </a:t>
            </a:r>
            <a:r>
              <a:rPr lang="en-US" b="1" dirty="0"/>
              <a:t>in genome organization and gene expression</a:t>
            </a:r>
            <a:endParaRPr lang="it-IT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1204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95"/>
          <a:stretch>
            <a:fillRect/>
          </a:stretch>
        </p:blipFill>
        <p:spPr bwMode="auto">
          <a:xfrm>
            <a:off x="395288" y="1196975"/>
            <a:ext cx="85328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67691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/>
          <p:nvPr/>
        </p:nvGrpSpPr>
        <p:grpSpPr bwMode="auto">
          <a:xfrm>
            <a:off x="1042988" y="2852936"/>
            <a:ext cx="7561262" cy="3424237"/>
            <a:chOff x="385" y="1797"/>
            <a:chExt cx="4763" cy="2157"/>
          </a:xfrm>
        </p:grpSpPr>
        <p:grpSp>
          <p:nvGrpSpPr>
            <p:cNvPr id="25604" name="Group 4"/>
            <p:cNvGrpSpPr/>
            <p:nvPr/>
          </p:nvGrpSpPr>
          <p:grpSpPr bwMode="auto">
            <a:xfrm>
              <a:off x="385" y="3113"/>
              <a:ext cx="3919" cy="841"/>
              <a:chOff x="518" y="417"/>
              <a:chExt cx="3919" cy="841"/>
            </a:xfrm>
          </p:grpSpPr>
          <p:sp>
            <p:nvSpPr>
              <p:cNvPr id="25606" name="Text Box 5"/>
              <p:cNvSpPr txBox="1">
                <a:spLocks noChangeArrowheads="1"/>
              </p:cNvSpPr>
              <p:nvPr/>
            </p:nvSpPr>
            <p:spPr bwMode="auto">
              <a:xfrm>
                <a:off x="518" y="417"/>
                <a:ext cx="391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3600" b="1" u="sng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it-IT" sz="3600" b="1" u="sng" dirty="0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uclear </a:t>
                </a:r>
                <a:r>
                  <a:rPr lang="en-US" altLang="it-IT" sz="3600" b="1" u="sng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it-IT" sz="3600" b="1" u="sng" dirty="0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ocalization </a:t>
                </a:r>
                <a:r>
                  <a:rPr lang="en-US" altLang="it-IT" sz="3600" b="1" u="sng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it-IT" sz="3600" b="1" u="sng" dirty="0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ignal (</a:t>
                </a:r>
                <a:r>
                  <a:rPr lang="en-US" altLang="it-IT" sz="3600" b="1" u="sng" dirty="0">
                    <a:solidFill>
                      <a:srgbClr val="FF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NLS</a:t>
                </a:r>
                <a:r>
                  <a:rPr lang="en-US" altLang="it-IT" sz="3600" b="1" u="sng" dirty="0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5607" name="Text Box 6"/>
              <p:cNvSpPr txBox="1">
                <a:spLocks noChangeArrowheads="1"/>
              </p:cNvSpPr>
              <p:nvPr/>
            </p:nvSpPr>
            <p:spPr bwMode="auto">
              <a:xfrm>
                <a:off x="576" y="890"/>
                <a:ext cx="356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b="1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-Pro-Pro-</a:t>
                </a:r>
                <a:r>
                  <a:rPr lang="en-US" altLang="it-IT" b="1">
                    <a:solidFill>
                      <a:srgbClr val="FF0000"/>
                    </a:solidFill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Lys-Lys-Lys-Arg-Lys</a:t>
                </a:r>
                <a:r>
                  <a:rPr lang="en-US" altLang="it-IT" b="1"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-Val-</a:t>
                </a:r>
              </a:p>
            </p:txBody>
          </p:sp>
        </p:grpSp>
        <p:sp>
          <p:nvSpPr>
            <p:cNvPr id="25605" name="Rectangle 7"/>
            <p:cNvSpPr>
              <a:spLocks noChangeArrowheads="1"/>
            </p:cNvSpPr>
            <p:nvPr/>
          </p:nvSpPr>
          <p:spPr bwMode="auto">
            <a:xfrm>
              <a:off x="431" y="1797"/>
              <a:ext cx="4717" cy="22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it-IT" sz="3200" dirty="0"/>
              <a:t> What happens when we alter the NLS?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28700"/>
            <a:ext cx="8507288" cy="38417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it-IT" sz="1800" dirty="0" err="1"/>
              <a:t>Kalderson</a:t>
            </a:r>
            <a:r>
              <a:rPr lang="en-US" altLang="it-IT" sz="1800" dirty="0"/>
              <a:t>, Roberts, Richardson, Smith (1984) Cell 39:p499. 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B7E81A3-0A97-E42A-BAB5-19A1350314BD}"/>
              </a:ext>
            </a:extLst>
          </p:cNvPr>
          <p:cNvGrpSpPr/>
          <p:nvPr/>
        </p:nvGrpSpPr>
        <p:grpSpPr>
          <a:xfrm>
            <a:off x="1109104" y="1935693"/>
            <a:ext cx="2303955" cy="1036638"/>
            <a:chOff x="1109104" y="1935693"/>
            <a:chExt cx="2303955" cy="1036638"/>
          </a:xfrm>
        </p:grpSpPr>
        <p:sp>
          <p:nvSpPr>
            <p:cNvPr id="26640" name="Freeform 4"/>
            <p:cNvSpPr/>
            <p:nvPr/>
          </p:nvSpPr>
          <p:spPr bwMode="auto">
            <a:xfrm>
              <a:off x="2346259" y="1935693"/>
              <a:ext cx="1066800" cy="1036638"/>
            </a:xfrm>
            <a:custGeom>
              <a:avLst/>
              <a:gdLst>
                <a:gd name="T0" fmla="*/ 199 w 397"/>
                <a:gd name="T1" fmla="*/ 0 h 425"/>
                <a:gd name="T2" fmla="*/ 340 w 397"/>
                <a:gd name="T3" fmla="*/ 28 h 425"/>
                <a:gd name="T4" fmla="*/ 397 w 397"/>
                <a:gd name="T5" fmla="*/ 104 h 425"/>
                <a:gd name="T6" fmla="*/ 331 w 397"/>
                <a:gd name="T7" fmla="*/ 170 h 425"/>
                <a:gd name="T8" fmla="*/ 255 w 397"/>
                <a:gd name="T9" fmla="*/ 151 h 425"/>
                <a:gd name="T10" fmla="*/ 199 w 397"/>
                <a:gd name="T11" fmla="*/ 132 h 425"/>
                <a:gd name="T12" fmla="*/ 114 w 397"/>
                <a:gd name="T13" fmla="*/ 198 h 425"/>
                <a:gd name="T14" fmla="*/ 180 w 397"/>
                <a:gd name="T15" fmla="*/ 245 h 425"/>
                <a:gd name="T16" fmla="*/ 331 w 397"/>
                <a:gd name="T17" fmla="*/ 255 h 425"/>
                <a:gd name="T18" fmla="*/ 369 w 397"/>
                <a:gd name="T19" fmla="*/ 340 h 425"/>
                <a:gd name="T20" fmla="*/ 303 w 397"/>
                <a:gd name="T21" fmla="*/ 425 h 425"/>
                <a:gd name="T22" fmla="*/ 227 w 397"/>
                <a:gd name="T23" fmla="*/ 349 h 425"/>
                <a:gd name="T24" fmla="*/ 208 w 397"/>
                <a:gd name="T25" fmla="*/ 293 h 425"/>
                <a:gd name="T26" fmla="*/ 123 w 397"/>
                <a:gd name="T27" fmla="*/ 85 h 425"/>
                <a:gd name="T28" fmla="*/ 29 w 397"/>
                <a:gd name="T29" fmla="*/ 132 h 425"/>
                <a:gd name="T30" fmla="*/ 10 w 397"/>
                <a:gd name="T31" fmla="*/ 189 h 425"/>
                <a:gd name="T32" fmla="*/ 0 w 397"/>
                <a:gd name="T33" fmla="*/ 217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7"/>
                <a:gd name="T52" fmla="*/ 0 h 425"/>
                <a:gd name="T53" fmla="*/ 397 w 397"/>
                <a:gd name="T54" fmla="*/ 425 h 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7" h="425">
                  <a:moveTo>
                    <a:pt x="199" y="0"/>
                  </a:moveTo>
                  <a:cubicBezTo>
                    <a:pt x="251" y="17"/>
                    <a:pt x="280" y="22"/>
                    <a:pt x="340" y="28"/>
                  </a:cubicBezTo>
                  <a:cubicBezTo>
                    <a:pt x="374" y="50"/>
                    <a:pt x="385" y="65"/>
                    <a:pt x="397" y="104"/>
                  </a:cubicBezTo>
                  <a:cubicBezTo>
                    <a:pt x="385" y="155"/>
                    <a:pt x="379" y="153"/>
                    <a:pt x="331" y="170"/>
                  </a:cubicBezTo>
                  <a:cubicBezTo>
                    <a:pt x="306" y="164"/>
                    <a:pt x="280" y="157"/>
                    <a:pt x="255" y="151"/>
                  </a:cubicBezTo>
                  <a:cubicBezTo>
                    <a:pt x="236" y="146"/>
                    <a:pt x="199" y="132"/>
                    <a:pt x="199" y="132"/>
                  </a:cubicBezTo>
                  <a:cubicBezTo>
                    <a:pt x="148" y="142"/>
                    <a:pt x="130" y="148"/>
                    <a:pt x="114" y="198"/>
                  </a:cubicBezTo>
                  <a:cubicBezTo>
                    <a:pt x="125" y="255"/>
                    <a:pt x="122" y="266"/>
                    <a:pt x="180" y="245"/>
                  </a:cubicBezTo>
                  <a:cubicBezTo>
                    <a:pt x="230" y="248"/>
                    <a:pt x="282" y="244"/>
                    <a:pt x="331" y="255"/>
                  </a:cubicBezTo>
                  <a:cubicBezTo>
                    <a:pt x="361" y="262"/>
                    <a:pt x="369" y="340"/>
                    <a:pt x="369" y="340"/>
                  </a:cubicBezTo>
                  <a:cubicBezTo>
                    <a:pt x="358" y="401"/>
                    <a:pt x="358" y="405"/>
                    <a:pt x="303" y="425"/>
                  </a:cubicBezTo>
                  <a:cubicBezTo>
                    <a:pt x="270" y="403"/>
                    <a:pt x="249" y="382"/>
                    <a:pt x="227" y="349"/>
                  </a:cubicBezTo>
                  <a:cubicBezTo>
                    <a:pt x="221" y="330"/>
                    <a:pt x="214" y="312"/>
                    <a:pt x="208" y="293"/>
                  </a:cubicBezTo>
                  <a:cubicBezTo>
                    <a:pt x="169" y="179"/>
                    <a:pt x="250" y="124"/>
                    <a:pt x="123" y="85"/>
                  </a:cubicBezTo>
                  <a:cubicBezTo>
                    <a:pt x="80" y="93"/>
                    <a:pt x="50" y="91"/>
                    <a:pt x="29" y="132"/>
                  </a:cubicBezTo>
                  <a:cubicBezTo>
                    <a:pt x="24" y="142"/>
                    <a:pt x="13" y="179"/>
                    <a:pt x="10" y="189"/>
                  </a:cubicBezTo>
                  <a:cubicBezTo>
                    <a:pt x="7" y="198"/>
                    <a:pt x="0" y="217"/>
                    <a:pt x="0" y="217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1" name="Freeform 5"/>
            <p:cNvSpPr/>
            <p:nvPr/>
          </p:nvSpPr>
          <p:spPr bwMode="auto">
            <a:xfrm>
              <a:off x="3297511" y="2028381"/>
              <a:ext cx="94050" cy="197571"/>
            </a:xfrm>
            <a:custGeom>
              <a:avLst/>
              <a:gdLst>
                <a:gd name="T0" fmla="*/ 0 w 35"/>
                <a:gd name="T1" fmla="*/ 0 h 81"/>
                <a:gd name="T2" fmla="*/ 12 w 35"/>
                <a:gd name="T3" fmla="*/ 10 h 81"/>
                <a:gd name="T4" fmla="*/ 24 w 35"/>
                <a:gd name="T5" fmla="*/ 21 h 81"/>
                <a:gd name="T6" fmla="*/ 32 w 35"/>
                <a:gd name="T7" fmla="*/ 39 h 81"/>
                <a:gd name="T8" fmla="*/ 35 w 35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81"/>
                <a:gd name="T17" fmla="*/ 35 w 35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81">
                  <a:moveTo>
                    <a:pt x="0" y="0"/>
                  </a:moveTo>
                  <a:cubicBezTo>
                    <a:pt x="3" y="5"/>
                    <a:pt x="7" y="7"/>
                    <a:pt x="12" y="10"/>
                  </a:cubicBezTo>
                  <a:cubicBezTo>
                    <a:pt x="15" y="16"/>
                    <a:pt x="19" y="17"/>
                    <a:pt x="24" y="21"/>
                  </a:cubicBezTo>
                  <a:cubicBezTo>
                    <a:pt x="27" y="27"/>
                    <a:pt x="30" y="33"/>
                    <a:pt x="32" y="39"/>
                  </a:cubicBezTo>
                  <a:cubicBezTo>
                    <a:pt x="32" y="51"/>
                    <a:pt x="35" y="68"/>
                    <a:pt x="35" y="81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1" name="AutoShape 6"/>
            <p:cNvSpPr>
              <a:spLocks noChangeArrowheads="1"/>
            </p:cNvSpPr>
            <p:nvPr/>
          </p:nvSpPr>
          <p:spPr bwMode="auto">
            <a:xfrm>
              <a:off x="1109104" y="2127166"/>
              <a:ext cx="692959" cy="637463"/>
            </a:xfrm>
            <a:prstGeom prst="sun">
              <a:avLst>
                <a:gd name="adj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ambria" panose="02040503050406030204" pitchFamily="18" charset="0"/>
              </a:endParaRPr>
            </a:p>
          </p:txBody>
        </p:sp>
        <p:sp>
          <p:nvSpPr>
            <p:cNvPr id="26632" name="Line 7"/>
            <p:cNvSpPr>
              <a:spLocks noChangeShapeType="1"/>
            </p:cNvSpPr>
            <p:nvPr/>
          </p:nvSpPr>
          <p:spPr bwMode="auto">
            <a:xfrm>
              <a:off x="1763688" y="2438550"/>
              <a:ext cx="582571" cy="21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D639719D-D4ED-17E7-D64D-73D72EC33BC9}"/>
              </a:ext>
            </a:extLst>
          </p:cNvPr>
          <p:cNvGrpSpPr/>
          <p:nvPr/>
        </p:nvGrpSpPr>
        <p:grpSpPr>
          <a:xfrm>
            <a:off x="4930606" y="1877317"/>
            <a:ext cx="1937616" cy="994799"/>
            <a:chOff x="4860032" y="1851329"/>
            <a:chExt cx="1937616" cy="994799"/>
          </a:xfrm>
        </p:grpSpPr>
        <p:sp>
          <p:nvSpPr>
            <p:cNvPr id="26638" name="Freeform 4"/>
            <p:cNvSpPr/>
            <p:nvPr/>
          </p:nvSpPr>
          <p:spPr bwMode="auto">
            <a:xfrm>
              <a:off x="5926832" y="1851329"/>
              <a:ext cx="793252" cy="994799"/>
            </a:xfrm>
            <a:custGeom>
              <a:avLst/>
              <a:gdLst>
                <a:gd name="T0" fmla="*/ 199 w 397"/>
                <a:gd name="T1" fmla="*/ 0 h 425"/>
                <a:gd name="T2" fmla="*/ 340 w 397"/>
                <a:gd name="T3" fmla="*/ 28 h 425"/>
                <a:gd name="T4" fmla="*/ 397 w 397"/>
                <a:gd name="T5" fmla="*/ 104 h 425"/>
                <a:gd name="T6" fmla="*/ 331 w 397"/>
                <a:gd name="T7" fmla="*/ 170 h 425"/>
                <a:gd name="T8" fmla="*/ 255 w 397"/>
                <a:gd name="T9" fmla="*/ 151 h 425"/>
                <a:gd name="T10" fmla="*/ 199 w 397"/>
                <a:gd name="T11" fmla="*/ 132 h 425"/>
                <a:gd name="T12" fmla="*/ 114 w 397"/>
                <a:gd name="T13" fmla="*/ 198 h 425"/>
                <a:gd name="T14" fmla="*/ 180 w 397"/>
                <a:gd name="T15" fmla="*/ 245 h 425"/>
                <a:gd name="T16" fmla="*/ 331 w 397"/>
                <a:gd name="T17" fmla="*/ 255 h 425"/>
                <a:gd name="T18" fmla="*/ 369 w 397"/>
                <a:gd name="T19" fmla="*/ 340 h 425"/>
                <a:gd name="T20" fmla="*/ 303 w 397"/>
                <a:gd name="T21" fmla="*/ 425 h 425"/>
                <a:gd name="T22" fmla="*/ 227 w 397"/>
                <a:gd name="T23" fmla="*/ 349 h 425"/>
                <a:gd name="T24" fmla="*/ 208 w 397"/>
                <a:gd name="T25" fmla="*/ 293 h 425"/>
                <a:gd name="T26" fmla="*/ 123 w 397"/>
                <a:gd name="T27" fmla="*/ 85 h 425"/>
                <a:gd name="T28" fmla="*/ 29 w 397"/>
                <a:gd name="T29" fmla="*/ 132 h 425"/>
                <a:gd name="T30" fmla="*/ 10 w 397"/>
                <a:gd name="T31" fmla="*/ 189 h 425"/>
                <a:gd name="T32" fmla="*/ 0 w 397"/>
                <a:gd name="T33" fmla="*/ 217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7"/>
                <a:gd name="T52" fmla="*/ 0 h 425"/>
                <a:gd name="T53" fmla="*/ 397 w 397"/>
                <a:gd name="T54" fmla="*/ 425 h 4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7" h="425">
                  <a:moveTo>
                    <a:pt x="199" y="0"/>
                  </a:moveTo>
                  <a:cubicBezTo>
                    <a:pt x="251" y="17"/>
                    <a:pt x="280" y="22"/>
                    <a:pt x="340" y="28"/>
                  </a:cubicBezTo>
                  <a:cubicBezTo>
                    <a:pt x="374" y="50"/>
                    <a:pt x="385" y="65"/>
                    <a:pt x="397" y="104"/>
                  </a:cubicBezTo>
                  <a:cubicBezTo>
                    <a:pt x="385" y="155"/>
                    <a:pt x="379" y="153"/>
                    <a:pt x="331" y="170"/>
                  </a:cubicBezTo>
                  <a:cubicBezTo>
                    <a:pt x="306" y="164"/>
                    <a:pt x="280" y="157"/>
                    <a:pt x="255" y="151"/>
                  </a:cubicBezTo>
                  <a:cubicBezTo>
                    <a:pt x="236" y="146"/>
                    <a:pt x="199" y="132"/>
                    <a:pt x="199" y="132"/>
                  </a:cubicBezTo>
                  <a:cubicBezTo>
                    <a:pt x="148" y="142"/>
                    <a:pt x="130" y="148"/>
                    <a:pt x="114" y="198"/>
                  </a:cubicBezTo>
                  <a:cubicBezTo>
                    <a:pt x="125" y="255"/>
                    <a:pt x="122" y="266"/>
                    <a:pt x="180" y="245"/>
                  </a:cubicBezTo>
                  <a:cubicBezTo>
                    <a:pt x="230" y="248"/>
                    <a:pt x="282" y="244"/>
                    <a:pt x="331" y="255"/>
                  </a:cubicBezTo>
                  <a:cubicBezTo>
                    <a:pt x="361" y="262"/>
                    <a:pt x="369" y="340"/>
                    <a:pt x="369" y="340"/>
                  </a:cubicBezTo>
                  <a:cubicBezTo>
                    <a:pt x="358" y="401"/>
                    <a:pt x="358" y="405"/>
                    <a:pt x="303" y="425"/>
                  </a:cubicBezTo>
                  <a:cubicBezTo>
                    <a:pt x="270" y="403"/>
                    <a:pt x="249" y="382"/>
                    <a:pt x="227" y="349"/>
                  </a:cubicBezTo>
                  <a:cubicBezTo>
                    <a:pt x="221" y="330"/>
                    <a:pt x="214" y="312"/>
                    <a:pt x="208" y="293"/>
                  </a:cubicBezTo>
                  <a:cubicBezTo>
                    <a:pt x="169" y="179"/>
                    <a:pt x="250" y="124"/>
                    <a:pt x="123" y="85"/>
                  </a:cubicBezTo>
                  <a:cubicBezTo>
                    <a:pt x="80" y="93"/>
                    <a:pt x="50" y="91"/>
                    <a:pt x="29" y="132"/>
                  </a:cubicBezTo>
                  <a:cubicBezTo>
                    <a:pt x="24" y="142"/>
                    <a:pt x="13" y="179"/>
                    <a:pt x="10" y="189"/>
                  </a:cubicBezTo>
                  <a:cubicBezTo>
                    <a:pt x="7" y="198"/>
                    <a:pt x="0" y="217"/>
                    <a:pt x="0" y="217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9" name="Freeform 5"/>
            <p:cNvSpPr/>
            <p:nvPr/>
          </p:nvSpPr>
          <p:spPr bwMode="auto">
            <a:xfrm>
              <a:off x="6650995" y="1940276"/>
              <a:ext cx="69934" cy="189597"/>
            </a:xfrm>
            <a:custGeom>
              <a:avLst/>
              <a:gdLst>
                <a:gd name="T0" fmla="*/ 0 w 35"/>
                <a:gd name="T1" fmla="*/ 0 h 81"/>
                <a:gd name="T2" fmla="*/ 12 w 35"/>
                <a:gd name="T3" fmla="*/ 10 h 81"/>
                <a:gd name="T4" fmla="*/ 24 w 35"/>
                <a:gd name="T5" fmla="*/ 21 h 81"/>
                <a:gd name="T6" fmla="*/ 32 w 35"/>
                <a:gd name="T7" fmla="*/ 39 h 81"/>
                <a:gd name="T8" fmla="*/ 35 w 35"/>
                <a:gd name="T9" fmla="*/ 8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81"/>
                <a:gd name="T17" fmla="*/ 35 w 35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81">
                  <a:moveTo>
                    <a:pt x="0" y="0"/>
                  </a:moveTo>
                  <a:cubicBezTo>
                    <a:pt x="3" y="5"/>
                    <a:pt x="7" y="7"/>
                    <a:pt x="12" y="10"/>
                  </a:cubicBezTo>
                  <a:cubicBezTo>
                    <a:pt x="15" y="16"/>
                    <a:pt x="19" y="17"/>
                    <a:pt x="24" y="21"/>
                  </a:cubicBezTo>
                  <a:cubicBezTo>
                    <a:pt x="27" y="27"/>
                    <a:pt x="30" y="33"/>
                    <a:pt x="32" y="39"/>
                  </a:cubicBezTo>
                  <a:cubicBezTo>
                    <a:pt x="32" y="51"/>
                    <a:pt x="35" y="68"/>
                    <a:pt x="35" y="81"/>
                  </a:cubicBezTo>
                </a:path>
              </a:pathLst>
            </a:custGeom>
            <a:solidFill>
              <a:srgbClr val="FFFF00"/>
            </a:solidFill>
            <a:ln w="76200">
              <a:solidFill>
                <a:srgbClr val="FF0000"/>
              </a:solidFill>
              <a:rou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6635" name="AutoShape 6"/>
            <p:cNvSpPr>
              <a:spLocks noChangeArrowheads="1"/>
            </p:cNvSpPr>
            <p:nvPr/>
          </p:nvSpPr>
          <p:spPr bwMode="auto">
            <a:xfrm>
              <a:off x="4860032" y="2093658"/>
              <a:ext cx="671367" cy="674122"/>
            </a:xfrm>
            <a:prstGeom prst="sun">
              <a:avLst>
                <a:gd name="adj" fmla="val 25000"/>
              </a:avLst>
            </a:prstGeom>
            <a:solidFill>
              <a:srgbClr val="66FF33"/>
            </a:solidFill>
            <a:ln w="9525">
              <a:solidFill>
                <a:srgbClr val="00B0F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Cambria" panose="02040503050406030204" pitchFamily="18" charset="0"/>
              </a:endParaRPr>
            </a:p>
          </p:txBody>
        </p:sp>
        <p:sp>
          <p:nvSpPr>
            <p:cNvPr id="26636" name="Line 7"/>
            <p:cNvSpPr>
              <a:spLocks noChangeShapeType="1"/>
            </p:cNvSpPr>
            <p:nvPr/>
          </p:nvSpPr>
          <p:spPr bwMode="auto">
            <a:xfrm>
              <a:off x="5350912" y="2355753"/>
              <a:ext cx="575457" cy="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22" name="Connettore 1 21"/>
            <p:cNvCxnSpPr>
              <a:cxnSpLocks/>
            </p:cNvCxnSpPr>
            <p:nvPr/>
          </p:nvCxnSpPr>
          <p:spPr bwMode="auto">
            <a:xfrm flipV="1">
              <a:off x="6670268" y="2014741"/>
              <a:ext cx="127380" cy="41475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nettore 2 3"/>
          <p:cNvCxnSpPr>
            <a:cxnSpLocks/>
          </p:cNvCxnSpPr>
          <p:nvPr/>
        </p:nvCxnSpPr>
        <p:spPr>
          <a:xfrm flipH="1" flipV="1">
            <a:off x="6941730" y="2113189"/>
            <a:ext cx="588798" cy="10174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510410" y="197939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mutation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B7D01B-8A9E-DDD8-43E0-D274FC96E9E7}"/>
              </a:ext>
            </a:extLst>
          </p:cNvPr>
          <p:cNvSpPr txBox="1"/>
          <p:nvPr/>
        </p:nvSpPr>
        <p:spPr>
          <a:xfrm>
            <a:off x="3498459" y="161006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NLS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A48E0A-3633-4296-F33A-C6E165B4F8F7}"/>
              </a:ext>
            </a:extLst>
          </p:cNvPr>
          <p:cNvSpPr txBox="1"/>
          <p:nvPr/>
        </p:nvSpPr>
        <p:spPr>
          <a:xfrm>
            <a:off x="6683101" y="154573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NLS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F1047F7-5260-1B0B-948F-6357107F6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87"/>
          <a:stretch/>
        </p:blipFill>
        <p:spPr>
          <a:xfrm>
            <a:off x="48227" y="3748345"/>
            <a:ext cx="3836001" cy="25803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DC4E2C-C776-582A-5D4C-C36FB122B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0"/>
          <a:stretch/>
        </p:blipFill>
        <p:spPr>
          <a:xfrm>
            <a:off x="4901144" y="3754509"/>
            <a:ext cx="3865666" cy="2626556"/>
          </a:xfrm>
          <a:prstGeom prst="rect">
            <a:avLst/>
          </a:prstGeom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417735" y="3270908"/>
            <a:ext cx="4464050" cy="374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470DA6F1-782E-E01F-CB1A-B85A3F037E44}"/>
              </a:ext>
            </a:extLst>
          </p:cNvPr>
          <p:cNvSpPr/>
          <p:nvPr/>
        </p:nvSpPr>
        <p:spPr>
          <a:xfrm>
            <a:off x="1763688" y="4232800"/>
            <a:ext cx="428697" cy="579016"/>
          </a:xfrm>
          <a:custGeom>
            <a:avLst/>
            <a:gdLst>
              <a:gd name="connsiteX0" fmla="*/ 29526 w 428697"/>
              <a:gd name="connsiteY0" fmla="*/ 79073 h 1096712"/>
              <a:gd name="connsiteX1" fmla="*/ 7404 w 428697"/>
              <a:gd name="connsiteY1" fmla="*/ 595267 h 1096712"/>
              <a:gd name="connsiteX2" fmla="*/ 14778 w 428697"/>
              <a:gd name="connsiteY2" fmla="*/ 971350 h 1096712"/>
              <a:gd name="connsiteX3" fmla="*/ 73771 w 428697"/>
              <a:gd name="connsiteY3" fmla="*/ 1067215 h 1096712"/>
              <a:gd name="connsiteX4" fmla="*/ 118016 w 428697"/>
              <a:gd name="connsiteY4" fmla="*/ 1096712 h 1096712"/>
              <a:gd name="connsiteX5" fmla="*/ 361365 w 428697"/>
              <a:gd name="connsiteY5" fmla="*/ 1008221 h 1096712"/>
              <a:gd name="connsiteX6" fmla="*/ 398236 w 428697"/>
              <a:gd name="connsiteY6" fmla="*/ 963976 h 1096712"/>
              <a:gd name="connsiteX7" fmla="*/ 427733 w 428697"/>
              <a:gd name="connsiteY7" fmla="*/ 683757 h 1096712"/>
              <a:gd name="connsiteX8" fmla="*/ 405610 w 428697"/>
              <a:gd name="connsiteY8" fmla="*/ 573144 h 1096712"/>
              <a:gd name="connsiteX9" fmla="*/ 339242 w 428697"/>
              <a:gd name="connsiteY9" fmla="*/ 469905 h 1096712"/>
              <a:gd name="connsiteX10" fmla="*/ 184384 w 428697"/>
              <a:gd name="connsiteY10" fmla="*/ 263428 h 1096712"/>
              <a:gd name="connsiteX11" fmla="*/ 125391 w 428697"/>
              <a:gd name="connsiteY11" fmla="*/ 167563 h 1096712"/>
              <a:gd name="connsiteX12" fmla="*/ 95894 w 428697"/>
              <a:gd name="connsiteY12" fmla="*/ 27454 h 1096712"/>
              <a:gd name="connsiteX13" fmla="*/ 29526 w 428697"/>
              <a:gd name="connsiteY13" fmla="*/ 79073 h 109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8697" h="1096712">
                <a:moveTo>
                  <a:pt x="29526" y="79073"/>
                </a:moveTo>
                <a:cubicBezTo>
                  <a:pt x="14778" y="173708"/>
                  <a:pt x="14287" y="423182"/>
                  <a:pt x="7404" y="595267"/>
                </a:cubicBezTo>
                <a:cubicBezTo>
                  <a:pt x="4435" y="669503"/>
                  <a:pt x="-11277" y="882763"/>
                  <a:pt x="14778" y="971350"/>
                </a:cubicBezTo>
                <a:cubicBezTo>
                  <a:pt x="25365" y="1007346"/>
                  <a:pt x="49919" y="1038251"/>
                  <a:pt x="73771" y="1067215"/>
                </a:cubicBezTo>
                <a:cubicBezTo>
                  <a:pt x="85039" y="1080898"/>
                  <a:pt x="103268" y="1086880"/>
                  <a:pt x="118016" y="1096712"/>
                </a:cubicBezTo>
                <a:cubicBezTo>
                  <a:pt x="234578" y="1073399"/>
                  <a:pt x="250987" y="1080207"/>
                  <a:pt x="361365" y="1008221"/>
                </a:cubicBezTo>
                <a:cubicBezTo>
                  <a:pt x="377446" y="997734"/>
                  <a:pt x="385946" y="978724"/>
                  <a:pt x="398236" y="963976"/>
                </a:cubicBezTo>
                <a:cubicBezTo>
                  <a:pt x="425503" y="854908"/>
                  <a:pt x="431346" y="846363"/>
                  <a:pt x="427733" y="683757"/>
                </a:cubicBezTo>
                <a:cubicBezTo>
                  <a:pt x="426898" y="646165"/>
                  <a:pt x="419987" y="607888"/>
                  <a:pt x="405610" y="573144"/>
                </a:cubicBezTo>
                <a:cubicBezTo>
                  <a:pt x="389968" y="535342"/>
                  <a:pt x="363021" y="503195"/>
                  <a:pt x="339242" y="469905"/>
                </a:cubicBezTo>
                <a:cubicBezTo>
                  <a:pt x="289237" y="399898"/>
                  <a:pt x="229473" y="336698"/>
                  <a:pt x="184384" y="263428"/>
                </a:cubicBezTo>
                <a:lnTo>
                  <a:pt x="125391" y="167563"/>
                </a:lnTo>
                <a:cubicBezTo>
                  <a:pt x="115559" y="120860"/>
                  <a:pt x="121822" y="67524"/>
                  <a:pt x="95894" y="27454"/>
                </a:cubicBezTo>
                <a:cubicBezTo>
                  <a:pt x="68382" y="-15064"/>
                  <a:pt x="44274" y="-15562"/>
                  <a:pt x="29526" y="79073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409F2184-D210-6BBA-595F-78E99A076901}"/>
              </a:ext>
            </a:extLst>
          </p:cNvPr>
          <p:cNvSpPr/>
          <p:nvPr/>
        </p:nvSpPr>
        <p:spPr>
          <a:xfrm>
            <a:off x="1385453" y="4840037"/>
            <a:ext cx="526519" cy="582561"/>
          </a:xfrm>
          <a:custGeom>
            <a:avLst/>
            <a:gdLst>
              <a:gd name="connsiteX0" fmla="*/ 206477 w 526519"/>
              <a:gd name="connsiteY0" fmla="*/ 14748 h 582561"/>
              <a:gd name="connsiteX1" fmla="*/ 294968 w 526519"/>
              <a:gd name="connsiteY1" fmla="*/ 0 h 582561"/>
              <a:gd name="connsiteX2" fmla="*/ 449826 w 526519"/>
              <a:gd name="connsiteY2" fmla="*/ 7374 h 582561"/>
              <a:gd name="connsiteX3" fmla="*/ 471948 w 526519"/>
              <a:gd name="connsiteY3" fmla="*/ 36871 h 582561"/>
              <a:gd name="connsiteX4" fmla="*/ 486697 w 526519"/>
              <a:gd name="connsiteY4" fmla="*/ 51619 h 582561"/>
              <a:gd name="connsiteX5" fmla="*/ 494071 w 526519"/>
              <a:gd name="connsiteY5" fmla="*/ 73742 h 582561"/>
              <a:gd name="connsiteX6" fmla="*/ 516193 w 526519"/>
              <a:gd name="connsiteY6" fmla="*/ 103238 h 582561"/>
              <a:gd name="connsiteX7" fmla="*/ 516193 w 526519"/>
              <a:gd name="connsiteY7" fmla="*/ 280219 h 582561"/>
              <a:gd name="connsiteX8" fmla="*/ 501445 w 526519"/>
              <a:gd name="connsiteY8" fmla="*/ 302342 h 582561"/>
              <a:gd name="connsiteX9" fmla="*/ 479322 w 526519"/>
              <a:gd name="connsiteY9" fmla="*/ 331838 h 582561"/>
              <a:gd name="connsiteX10" fmla="*/ 420329 w 526519"/>
              <a:gd name="connsiteY10" fmla="*/ 427703 h 582561"/>
              <a:gd name="connsiteX11" fmla="*/ 405580 w 526519"/>
              <a:gd name="connsiteY11" fmla="*/ 449825 h 582561"/>
              <a:gd name="connsiteX12" fmla="*/ 390832 w 526519"/>
              <a:gd name="connsiteY12" fmla="*/ 494071 h 582561"/>
              <a:gd name="connsiteX13" fmla="*/ 309716 w 526519"/>
              <a:gd name="connsiteY13" fmla="*/ 567813 h 582561"/>
              <a:gd name="connsiteX14" fmla="*/ 280219 w 526519"/>
              <a:gd name="connsiteY14" fmla="*/ 575187 h 582561"/>
              <a:gd name="connsiteX15" fmla="*/ 258097 w 526519"/>
              <a:gd name="connsiteY15" fmla="*/ 582561 h 582561"/>
              <a:gd name="connsiteX16" fmla="*/ 117987 w 526519"/>
              <a:gd name="connsiteY16" fmla="*/ 575187 h 582561"/>
              <a:gd name="connsiteX17" fmla="*/ 95864 w 526519"/>
              <a:gd name="connsiteY17" fmla="*/ 560438 h 582561"/>
              <a:gd name="connsiteX18" fmla="*/ 66368 w 526519"/>
              <a:gd name="connsiteY18" fmla="*/ 545690 h 582561"/>
              <a:gd name="connsiteX19" fmla="*/ 44245 w 526519"/>
              <a:gd name="connsiteY19" fmla="*/ 494071 h 582561"/>
              <a:gd name="connsiteX20" fmla="*/ 29497 w 526519"/>
              <a:gd name="connsiteY20" fmla="*/ 457200 h 582561"/>
              <a:gd name="connsiteX21" fmla="*/ 22122 w 526519"/>
              <a:gd name="connsiteY21" fmla="*/ 412954 h 582561"/>
              <a:gd name="connsiteX22" fmla="*/ 7374 w 526519"/>
              <a:gd name="connsiteY22" fmla="*/ 368709 h 582561"/>
              <a:gd name="connsiteX23" fmla="*/ 0 w 526519"/>
              <a:gd name="connsiteY23" fmla="*/ 339213 h 582561"/>
              <a:gd name="connsiteX24" fmla="*/ 29497 w 526519"/>
              <a:gd name="connsiteY24" fmla="*/ 221225 h 582561"/>
              <a:gd name="connsiteX25" fmla="*/ 73742 w 526519"/>
              <a:gd name="connsiteY25" fmla="*/ 184354 h 582561"/>
              <a:gd name="connsiteX26" fmla="*/ 103238 w 526519"/>
              <a:gd name="connsiteY26" fmla="*/ 132735 h 582561"/>
              <a:gd name="connsiteX27" fmla="*/ 147484 w 526519"/>
              <a:gd name="connsiteY27" fmla="*/ 110613 h 582561"/>
              <a:gd name="connsiteX28" fmla="*/ 176980 w 526519"/>
              <a:gd name="connsiteY28" fmla="*/ 66367 h 582561"/>
              <a:gd name="connsiteX29" fmla="*/ 206477 w 526519"/>
              <a:gd name="connsiteY29" fmla="*/ 14748 h 58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26519" h="582561">
                <a:moveTo>
                  <a:pt x="206477" y="14748"/>
                </a:moveTo>
                <a:cubicBezTo>
                  <a:pt x="226142" y="3687"/>
                  <a:pt x="276674" y="0"/>
                  <a:pt x="294968" y="0"/>
                </a:cubicBezTo>
                <a:cubicBezTo>
                  <a:pt x="346646" y="0"/>
                  <a:pt x="398207" y="4916"/>
                  <a:pt x="449826" y="7374"/>
                </a:cubicBezTo>
                <a:cubicBezTo>
                  <a:pt x="457200" y="17206"/>
                  <a:pt x="464080" y="27429"/>
                  <a:pt x="471948" y="36871"/>
                </a:cubicBezTo>
                <a:cubicBezTo>
                  <a:pt x="476399" y="42212"/>
                  <a:pt x="483120" y="45657"/>
                  <a:pt x="486697" y="51619"/>
                </a:cubicBezTo>
                <a:cubicBezTo>
                  <a:pt x="490696" y="58284"/>
                  <a:pt x="490214" y="66993"/>
                  <a:pt x="494071" y="73742"/>
                </a:cubicBezTo>
                <a:cubicBezTo>
                  <a:pt x="500168" y="84413"/>
                  <a:pt x="508819" y="93406"/>
                  <a:pt x="516193" y="103238"/>
                </a:cubicBezTo>
                <a:cubicBezTo>
                  <a:pt x="528512" y="177142"/>
                  <a:pt x="531339" y="174199"/>
                  <a:pt x="516193" y="280219"/>
                </a:cubicBezTo>
                <a:cubicBezTo>
                  <a:pt x="514940" y="288993"/>
                  <a:pt x="506596" y="295130"/>
                  <a:pt x="501445" y="302342"/>
                </a:cubicBezTo>
                <a:cubicBezTo>
                  <a:pt x="494301" y="312343"/>
                  <a:pt x="486466" y="321837"/>
                  <a:pt x="479322" y="331838"/>
                </a:cubicBezTo>
                <a:cubicBezTo>
                  <a:pt x="454186" y="367028"/>
                  <a:pt x="451305" y="381242"/>
                  <a:pt x="420329" y="427703"/>
                </a:cubicBezTo>
                <a:lnTo>
                  <a:pt x="405580" y="449825"/>
                </a:lnTo>
                <a:cubicBezTo>
                  <a:pt x="400664" y="464574"/>
                  <a:pt x="401825" y="483078"/>
                  <a:pt x="390832" y="494071"/>
                </a:cubicBezTo>
                <a:cubicBezTo>
                  <a:pt x="384758" y="500144"/>
                  <a:pt x="336114" y="556499"/>
                  <a:pt x="309716" y="567813"/>
                </a:cubicBezTo>
                <a:cubicBezTo>
                  <a:pt x="300401" y="571805"/>
                  <a:pt x="289964" y="572403"/>
                  <a:pt x="280219" y="575187"/>
                </a:cubicBezTo>
                <a:cubicBezTo>
                  <a:pt x="272745" y="577322"/>
                  <a:pt x="265471" y="580103"/>
                  <a:pt x="258097" y="582561"/>
                </a:cubicBezTo>
                <a:cubicBezTo>
                  <a:pt x="211394" y="580103"/>
                  <a:pt x="164326" y="581506"/>
                  <a:pt x="117987" y="575187"/>
                </a:cubicBezTo>
                <a:cubicBezTo>
                  <a:pt x="109205" y="573989"/>
                  <a:pt x="103559" y="564835"/>
                  <a:pt x="95864" y="560438"/>
                </a:cubicBezTo>
                <a:cubicBezTo>
                  <a:pt x="86320" y="554984"/>
                  <a:pt x="76200" y="550606"/>
                  <a:pt x="66368" y="545690"/>
                </a:cubicBezTo>
                <a:cubicBezTo>
                  <a:pt x="51219" y="500246"/>
                  <a:pt x="68547" y="548752"/>
                  <a:pt x="44245" y="494071"/>
                </a:cubicBezTo>
                <a:cubicBezTo>
                  <a:pt x="38869" y="481975"/>
                  <a:pt x="34413" y="469490"/>
                  <a:pt x="29497" y="457200"/>
                </a:cubicBezTo>
                <a:cubicBezTo>
                  <a:pt x="27039" y="442451"/>
                  <a:pt x="25748" y="427460"/>
                  <a:pt x="22122" y="412954"/>
                </a:cubicBezTo>
                <a:cubicBezTo>
                  <a:pt x="18351" y="397872"/>
                  <a:pt x="11144" y="383791"/>
                  <a:pt x="7374" y="368709"/>
                </a:cubicBezTo>
                <a:lnTo>
                  <a:pt x="0" y="339213"/>
                </a:lnTo>
                <a:cubicBezTo>
                  <a:pt x="3806" y="316374"/>
                  <a:pt x="6061" y="249348"/>
                  <a:pt x="29497" y="221225"/>
                </a:cubicBezTo>
                <a:cubicBezTo>
                  <a:pt x="94178" y="143608"/>
                  <a:pt x="5482" y="279918"/>
                  <a:pt x="73742" y="184354"/>
                </a:cubicBezTo>
                <a:cubicBezTo>
                  <a:pt x="88198" y="164115"/>
                  <a:pt x="85823" y="150150"/>
                  <a:pt x="103238" y="132735"/>
                </a:cubicBezTo>
                <a:cubicBezTo>
                  <a:pt x="117532" y="118441"/>
                  <a:pt x="129492" y="116610"/>
                  <a:pt x="147484" y="110613"/>
                </a:cubicBezTo>
                <a:cubicBezTo>
                  <a:pt x="157316" y="95864"/>
                  <a:pt x="164446" y="78900"/>
                  <a:pt x="176980" y="66367"/>
                </a:cubicBezTo>
                <a:cubicBezTo>
                  <a:pt x="193467" y="49881"/>
                  <a:pt x="186812" y="25809"/>
                  <a:pt x="206477" y="14748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66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025" y="47198"/>
            <a:ext cx="8229600" cy="840868"/>
          </a:xfrm>
        </p:spPr>
        <p:txBody>
          <a:bodyPr/>
          <a:lstStyle/>
          <a:p>
            <a:pPr eaLnBrk="1" hangingPunct="1"/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Another Experiment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475" y="800299"/>
            <a:ext cx="8172450" cy="24384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What happens when we use recombinant DNA techniques to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add the NLS to a dummy protein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Normal protein or modified protein (= NLS added) and injected to the cytoplasm</a:t>
            </a: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048000" y="3962400"/>
            <a:ext cx="2819400" cy="2209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930455" y="4632325"/>
            <a:ext cx="1098745" cy="1006475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prstDash val="dash"/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 Narrow" panose="020B0606020202030204" pitchFamily="34" charset="0"/>
            </a:endParaRPr>
          </a:p>
        </p:txBody>
      </p:sp>
      <p:sp>
        <p:nvSpPr>
          <p:cNvPr id="28678" name="Freeform 6"/>
          <p:cNvSpPr/>
          <p:nvPr/>
        </p:nvSpPr>
        <p:spPr bwMode="auto">
          <a:xfrm rot="1354879">
            <a:off x="5715000" y="3581400"/>
            <a:ext cx="941388" cy="1443038"/>
          </a:xfrm>
          <a:custGeom>
            <a:avLst/>
            <a:gdLst>
              <a:gd name="T0" fmla="*/ 2147483646 w 977"/>
              <a:gd name="T1" fmla="*/ 0 h 957"/>
              <a:gd name="T2" fmla="*/ 2147483646 w 977"/>
              <a:gd name="T3" fmla="*/ 2147483646 h 957"/>
              <a:gd name="T4" fmla="*/ 2147483646 w 977"/>
              <a:gd name="T5" fmla="*/ 2147483646 h 957"/>
              <a:gd name="T6" fmla="*/ 2147483646 w 977"/>
              <a:gd name="T7" fmla="*/ 2147483646 h 957"/>
              <a:gd name="T8" fmla="*/ 2147483646 w 977"/>
              <a:gd name="T9" fmla="*/ 2147483646 h 957"/>
              <a:gd name="T10" fmla="*/ 2147483646 w 977"/>
              <a:gd name="T11" fmla="*/ 0 h 9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7"/>
              <a:gd name="T19" fmla="*/ 0 h 957"/>
              <a:gd name="T20" fmla="*/ 977 w 977"/>
              <a:gd name="T21" fmla="*/ 957 h 9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7" h="957">
                <a:moveTo>
                  <a:pt x="669" y="0"/>
                </a:moveTo>
                <a:cubicBezTo>
                  <a:pt x="445" y="308"/>
                  <a:pt x="240" y="603"/>
                  <a:pt x="131" y="760"/>
                </a:cubicBezTo>
                <a:cubicBezTo>
                  <a:pt x="22" y="917"/>
                  <a:pt x="0" y="923"/>
                  <a:pt x="17" y="940"/>
                </a:cubicBezTo>
                <a:cubicBezTo>
                  <a:pt x="34" y="957"/>
                  <a:pt x="180" y="892"/>
                  <a:pt x="233" y="862"/>
                </a:cubicBezTo>
                <a:cubicBezTo>
                  <a:pt x="286" y="832"/>
                  <a:pt x="212" y="904"/>
                  <a:pt x="336" y="760"/>
                </a:cubicBezTo>
                <a:cubicBezTo>
                  <a:pt x="460" y="617"/>
                  <a:pt x="870" y="127"/>
                  <a:pt x="977" y="0"/>
                </a:cubicBezTo>
              </a:path>
            </a:pathLst>
          </a:cu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28679" name="Freeform 7"/>
          <p:cNvSpPr/>
          <p:nvPr/>
        </p:nvSpPr>
        <p:spPr bwMode="auto">
          <a:xfrm rot="20228883" flipH="1">
            <a:off x="2438400" y="3779838"/>
            <a:ext cx="914400" cy="1443037"/>
          </a:xfrm>
          <a:custGeom>
            <a:avLst/>
            <a:gdLst>
              <a:gd name="T0" fmla="*/ 2147483646 w 977"/>
              <a:gd name="T1" fmla="*/ 0 h 957"/>
              <a:gd name="T2" fmla="*/ 2147483646 w 977"/>
              <a:gd name="T3" fmla="*/ 2147483646 h 957"/>
              <a:gd name="T4" fmla="*/ 2147483646 w 977"/>
              <a:gd name="T5" fmla="*/ 2147483646 h 957"/>
              <a:gd name="T6" fmla="*/ 2147483646 w 977"/>
              <a:gd name="T7" fmla="*/ 2147483646 h 957"/>
              <a:gd name="T8" fmla="*/ 2147483646 w 977"/>
              <a:gd name="T9" fmla="*/ 2147483646 h 957"/>
              <a:gd name="T10" fmla="*/ 2147483646 w 977"/>
              <a:gd name="T11" fmla="*/ 0 h 9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7"/>
              <a:gd name="T19" fmla="*/ 0 h 957"/>
              <a:gd name="T20" fmla="*/ 977 w 977"/>
              <a:gd name="T21" fmla="*/ 957 h 9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7" h="957">
                <a:moveTo>
                  <a:pt x="669" y="0"/>
                </a:moveTo>
                <a:cubicBezTo>
                  <a:pt x="445" y="308"/>
                  <a:pt x="240" y="603"/>
                  <a:pt x="131" y="760"/>
                </a:cubicBezTo>
                <a:cubicBezTo>
                  <a:pt x="22" y="917"/>
                  <a:pt x="0" y="923"/>
                  <a:pt x="17" y="940"/>
                </a:cubicBezTo>
                <a:cubicBezTo>
                  <a:pt x="34" y="957"/>
                  <a:pt x="180" y="892"/>
                  <a:pt x="233" y="862"/>
                </a:cubicBezTo>
                <a:cubicBezTo>
                  <a:pt x="286" y="832"/>
                  <a:pt x="212" y="904"/>
                  <a:pt x="336" y="760"/>
                </a:cubicBezTo>
                <a:cubicBezTo>
                  <a:pt x="460" y="617"/>
                  <a:pt x="870" y="127"/>
                  <a:pt x="977" y="0"/>
                </a:cubicBezTo>
              </a:path>
            </a:pathLst>
          </a:cu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28680" name="Freeform 8"/>
          <p:cNvSpPr/>
          <p:nvPr/>
        </p:nvSpPr>
        <p:spPr bwMode="auto">
          <a:xfrm rot="2189550">
            <a:off x="889547" y="4109952"/>
            <a:ext cx="956547" cy="503194"/>
          </a:xfrm>
          <a:custGeom>
            <a:avLst/>
            <a:gdLst>
              <a:gd name="T0" fmla="*/ 2147483646 w 393"/>
              <a:gd name="T1" fmla="*/ 2147483646 h 119"/>
              <a:gd name="T2" fmla="*/ 2147483646 w 393"/>
              <a:gd name="T3" fmla="*/ 2147483646 h 119"/>
              <a:gd name="T4" fmla="*/ 2147483646 w 393"/>
              <a:gd name="T5" fmla="*/ 2147483646 h 119"/>
              <a:gd name="T6" fmla="*/ 2147483646 w 393"/>
              <a:gd name="T7" fmla="*/ 2147483646 h 119"/>
              <a:gd name="T8" fmla="*/ 2147483646 w 393"/>
              <a:gd name="T9" fmla="*/ 2147483646 h 119"/>
              <a:gd name="T10" fmla="*/ 2147483646 w 393"/>
              <a:gd name="T11" fmla="*/ 2147483646 h 119"/>
              <a:gd name="T12" fmla="*/ 2147483646 w 393"/>
              <a:gd name="T13" fmla="*/ 2147483646 h 119"/>
              <a:gd name="T14" fmla="*/ 2147483646 w 393"/>
              <a:gd name="T15" fmla="*/ 2147483646 h 119"/>
              <a:gd name="T16" fmla="*/ 2147483646 w 393"/>
              <a:gd name="T17" fmla="*/ 2147483646 h 119"/>
              <a:gd name="T18" fmla="*/ 2147483646 w 393"/>
              <a:gd name="T19" fmla="*/ 2147483646 h 119"/>
              <a:gd name="T20" fmla="*/ 2147483646 w 393"/>
              <a:gd name="T21" fmla="*/ 2147483646 h 119"/>
              <a:gd name="T22" fmla="*/ 2147483646 w 393"/>
              <a:gd name="T23" fmla="*/ 2147483646 h 119"/>
              <a:gd name="T24" fmla="*/ 2147483646 w 393"/>
              <a:gd name="T25" fmla="*/ 2147483646 h 119"/>
              <a:gd name="T26" fmla="*/ 2147483646 w 393"/>
              <a:gd name="T27" fmla="*/ 2147483646 h 1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3"/>
              <a:gd name="T43" fmla="*/ 0 h 119"/>
              <a:gd name="T44" fmla="*/ 393 w 393"/>
              <a:gd name="T45" fmla="*/ 119 h 11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3" h="119">
                <a:moveTo>
                  <a:pt x="110" y="108"/>
                </a:moveTo>
                <a:cubicBezTo>
                  <a:pt x="121" y="97"/>
                  <a:pt x="134" y="86"/>
                  <a:pt x="144" y="74"/>
                </a:cubicBezTo>
                <a:cubicBezTo>
                  <a:pt x="153" y="64"/>
                  <a:pt x="154" y="45"/>
                  <a:pt x="167" y="40"/>
                </a:cubicBezTo>
                <a:cubicBezTo>
                  <a:pt x="178" y="36"/>
                  <a:pt x="190" y="47"/>
                  <a:pt x="201" y="51"/>
                </a:cubicBezTo>
                <a:cubicBezTo>
                  <a:pt x="212" y="59"/>
                  <a:pt x="230" y="61"/>
                  <a:pt x="235" y="74"/>
                </a:cubicBezTo>
                <a:cubicBezTo>
                  <a:pt x="249" y="110"/>
                  <a:pt x="205" y="114"/>
                  <a:pt x="189" y="119"/>
                </a:cubicBezTo>
                <a:cubicBezTo>
                  <a:pt x="178" y="115"/>
                  <a:pt x="163" y="117"/>
                  <a:pt x="156" y="108"/>
                </a:cubicBezTo>
                <a:cubicBezTo>
                  <a:pt x="142" y="88"/>
                  <a:pt x="133" y="40"/>
                  <a:pt x="133" y="40"/>
                </a:cubicBezTo>
                <a:cubicBezTo>
                  <a:pt x="140" y="35"/>
                  <a:pt x="186" y="0"/>
                  <a:pt x="201" y="6"/>
                </a:cubicBezTo>
                <a:cubicBezTo>
                  <a:pt x="213" y="11"/>
                  <a:pt x="236" y="38"/>
                  <a:pt x="223" y="40"/>
                </a:cubicBezTo>
                <a:cubicBezTo>
                  <a:pt x="175" y="49"/>
                  <a:pt x="125" y="32"/>
                  <a:pt x="76" y="28"/>
                </a:cubicBezTo>
                <a:cubicBezTo>
                  <a:pt x="18" y="43"/>
                  <a:pt x="0" y="45"/>
                  <a:pt x="20" y="108"/>
                </a:cubicBezTo>
                <a:cubicBezTo>
                  <a:pt x="112" y="97"/>
                  <a:pt x="147" y="84"/>
                  <a:pt x="235" y="96"/>
                </a:cubicBezTo>
                <a:cubicBezTo>
                  <a:pt x="324" y="78"/>
                  <a:pt x="272" y="85"/>
                  <a:pt x="393" y="85"/>
                </a:cubicBezTo>
              </a:path>
            </a:pathLst>
          </a:custGeom>
          <a:noFill/>
          <a:ln w="31750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54747" y="4836742"/>
            <a:ext cx="17363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Normal protein 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778625" y="4632325"/>
            <a:ext cx="18662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Protein with NLS</a:t>
            </a:r>
          </a:p>
        </p:txBody>
      </p:sp>
      <p:grpSp>
        <p:nvGrpSpPr>
          <p:cNvPr id="2" name="Group 11"/>
          <p:cNvGrpSpPr/>
          <p:nvPr/>
        </p:nvGrpSpPr>
        <p:grpSpPr bwMode="auto">
          <a:xfrm rot="-3849137">
            <a:off x="7615983" y="4081990"/>
            <a:ext cx="716657" cy="520282"/>
            <a:chOff x="4494" y="2448"/>
            <a:chExt cx="393" cy="213"/>
          </a:xfrm>
        </p:grpSpPr>
        <p:sp>
          <p:nvSpPr>
            <p:cNvPr id="28687" name="Freeform 12"/>
            <p:cNvSpPr/>
            <p:nvPr/>
          </p:nvSpPr>
          <p:spPr bwMode="auto">
            <a:xfrm rot="2189550">
              <a:off x="4494" y="2448"/>
              <a:ext cx="393" cy="119"/>
            </a:xfrm>
            <a:custGeom>
              <a:avLst/>
              <a:gdLst>
                <a:gd name="T0" fmla="*/ 110 w 393"/>
                <a:gd name="T1" fmla="*/ 108 h 119"/>
                <a:gd name="T2" fmla="*/ 144 w 393"/>
                <a:gd name="T3" fmla="*/ 74 h 119"/>
                <a:gd name="T4" fmla="*/ 167 w 393"/>
                <a:gd name="T5" fmla="*/ 40 h 119"/>
                <a:gd name="T6" fmla="*/ 201 w 393"/>
                <a:gd name="T7" fmla="*/ 51 h 119"/>
                <a:gd name="T8" fmla="*/ 235 w 393"/>
                <a:gd name="T9" fmla="*/ 74 h 119"/>
                <a:gd name="T10" fmla="*/ 189 w 393"/>
                <a:gd name="T11" fmla="*/ 119 h 119"/>
                <a:gd name="T12" fmla="*/ 156 w 393"/>
                <a:gd name="T13" fmla="*/ 108 h 119"/>
                <a:gd name="T14" fmla="*/ 133 w 393"/>
                <a:gd name="T15" fmla="*/ 40 h 119"/>
                <a:gd name="T16" fmla="*/ 201 w 393"/>
                <a:gd name="T17" fmla="*/ 6 h 119"/>
                <a:gd name="T18" fmla="*/ 223 w 393"/>
                <a:gd name="T19" fmla="*/ 40 h 119"/>
                <a:gd name="T20" fmla="*/ 76 w 393"/>
                <a:gd name="T21" fmla="*/ 28 h 119"/>
                <a:gd name="T22" fmla="*/ 20 w 393"/>
                <a:gd name="T23" fmla="*/ 108 h 119"/>
                <a:gd name="T24" fmla="*/ 235 w 393"/>
                <a:gd name="T25" fmla="*/ 96 h 119"/>
                <a:gd name="T26" fmla="*/ 393 w 393"/>
                <a:gd name="T27" fmla="*/ 85 h 1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3"/>
                <a:gd name="T43" fmla="*/ 0 h 119"/>
                <a:gd name="T44" fmla="*/ 393 w 393"/>
                <a:gd name="T45" fmla="*/ 119 h 1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3" h="119">
                  <a:moveTo>
                    <a:pt x="110" y="108"/>
                  </a:moveTo>
                  <a:cubicBezTo>
                    <a:pt x="121" y="97"/>
                    <a:pt x="134" y="86"/>
                    <a:pt x="144" y="74"/>
                  </a:cubicBezTo>
                  <a:cubicBezTo>
                    <a:pt x="153" y="64"/>
                    <a:pt x="154" y="45"/>
                    <a:pt x="167" y="40"/>
                  </a:cubicBezTo>
                  <a:cubicBezTo>
                    <a:pt x="178" y="36"/>
                    <a:pt x="190" y="47"/>
                    <a:pt x="201" y="51"/>
                  </a:cubicBezTo>
                  <a:cubicBezTo>
                    <a:pt x="212" y="59"/>
                    <a:pt x="230" y="61"/>
                    <a:pt x="235" y="74"/>
                  </a:cubicBezTo>
                  <a:cubicBezTo>
                    <a:pt x="249" y="110"/>
                    <a:pt x="205" y="114"/>
                    <a:pt x="189" y="119"/>
                  </a:cubicBezTo>
                  <a:cubicBezTo>
                    <a:pt x="178" y="115"/>
                    <a:pt x="163" y="117"/>
                    <a:pt x="156" y="108"/>
                  </a:cubicBezTo>
                  <a:cubicBezTo>
                    <a:pt x="142" y="88"/>
                    <a:pt x="133" y="40"/>
                    <a:pt x="133" y="40"/>
                  </a:cubicBezTo>
                  <a:cubicBezTo>
                    <a:pt x="140" y="35"/>
                    <a:pt x="186" y="0"/>
                    <a:pt x="201" y="6"/>
                  </a:cubicBezTo>
                  <a:cubicBezTo>
                    <a:pt x="213" y="11"/>
                    <a:pt x="236" y="38"/>
                    <a:pt x="223" y="40"/>
                  </a:cubicBezTo>
                  <a:cubicBezTo>
                    <a:pt x="175" y="49"/>
                    <a:pt x="125" y="32"/>
                    <a:pt x="76" y="28"/>
                  </a:cubicBezTo>
                  <a:cubicBezTo>
                    <a:pt x="18" y="43"/>
                    <a:pt x="0" y="45"/>
                    <a:pt x="20" y="108"/>
                  </a:cubicBezTo>
                  <a:cubicBezTo>
                    <a:pt x="112" y="97"/>
                    <a:pt x="147" y="84"/>
                    <a:pt x="235" y="96"/>
                  </a:cubicBezTo>
                  <a:cubicBezTo>
                    <a:pt x="324" y="78"/>
                    <a:pt x="272" y="85"/>
                    <a:pt x="393" y="85"/>
                  </a:cubicBezTo>
                </a:path>
              </a:pathLst>
            </a:custGeom>
            <a:noFill/>
            <a:ln w="31750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28688" name="Freeform 13"/>
            <p:cNvSpPr/>
            <p:nvPr/>
          </p:nvSpPr>
          <p:spPr bwMode="auto">
            <a:xfrm>
              <a:off x="4791" y="2593"/>
              <a:ext cx="85" cy="68"/>
            </a:xfrm>
            <a:custGeom>
              <a:avLst/>
              <a:gdLst>
                <a:gd name="T0" fmla="*/ 0 w 90"/>
                <a:gd name="T1" fmla="*/ 0 h 68"/>
                <a:gd name="T2" fmla="*/ 33 w 90"/>
                <a:gd name="T3" fmla="*/ 23 h 68"/>
                <a:gd name="T4" fmla="*/ 56 w 90"/>
                <a:gd name="T5" fmla="*/ 57 h 68"/>
                <a:gd name="T6" fmla="*/ 90 w 90"/>
                <a:gd name="T7" fmla="*/ 68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68"/>
                <a:gd name="T14" fmla="*/ 90 w 90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68">
                  <a:moveTo>
                    <a:pt x="0" y="0"/>
                  </a:moveTo>
                  <a:cubicBezTo>
                    <a:pt x="11" y="8"/>
                    <a:pt x="24" y="13"/>
                    <a:pt x="33" y="23"/>
                  </a:cubicBezTo>
                  <a:cubicBezTo>
                    <a:pt x="43" y="33"/>
                    <a:pt x="45" y="49"/>
                    <a:pt x="56" y="57"/>
                  </a:cubicBezTo>
                  <a:cubicBezTo>
                    <a:pt x="65" y="64"/>
                    <a:pt x="90" y="68"/>
                    <a:pt x="90" y="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8684" name="Text Box 14"/>
          <p:cNvSpPr txBox="1">
            <a:spLocks noChangeArrowheads="1"/>
          </p:cNvSpPr>
          <p:nvPr/>
        </p:nvSpPr>
        <p:spPr bwMode="auto">
          <a:xfrm>
            <a:off x="3149989" y="3145771"/>
            <a:ext cx="2717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dirty="0">
                <a:latin typeface="Arial Narrow" panose="020B0606020202030204" pitchFamily="34" charset="0"/>
                <a:cs typeface="Arial" panose="020B0604020202020204" pitchFamily="34" charset="0"/>
              </a:rPr>
              <a:t>Microinjection Pipettes</a:t>
            </a:r>
          </a:p>
        </p:txBody>
      </p:sp>
      <p:sp>
        <p:nvSpPr>
          <p:cNvPr id="28685" name="Line 16"/>
          <p:cNvSpPr>
            <a:spLocks noChangeShapeType="1"/>
          </p:cNvSpPr>
          <p:nvPr/>
        </p:nvSpPr>
        <p:spPr bwMode="auto">
          <a:xfrm flipH="1">
            <a:off x="3048000" y="3810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28686" name="Line 17"/>
          <p:cNvSpPr>
            <a:spLocks noChangeShapeType="1"/>
          </p:cNvSpPr>
          <p:nvPr/>
        </p:nvSpPr>
        <p:spPr bwMode="auto">
          <a:xfrm>
            <a:off x="5410200" y="37338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995 C 0.01059 -0.00023 0.00451 0.00741 0.01493 -0.01389 C 0.01632 -0.0169 0.01927 -0.02269 0.01927 -0.02222 C 0.02031 -0.03542 0.01753 -0.05093 0.02361 -0.06134 C 0.02795 -0.06898 0.04305 -0.07315 0.04305 -0.07292 C 0.05781 -0.06644 0.04132 -0.07431 0.05625 -0.06435 C 0.06424 -0.05857 0.07361 -0.05648 0.08212 -0.05232 C 0.08715 -0.05 0.09514 -0.04028 0.09514 -0.04005 C 0.10503 -0.02014 0.11406 0.00509 0.13212 0.01296 C 0.1342 0.01528 0.13628 0.01736 0.13854 0.01898 C 0.14062 0.02037 0.14323 0.02037 0.14514 0.02176 C 0.14965 0.02523 0.15799 0.0338 0.15799 0.03403 C 0.17101 0.06065 0.15365 0.02847 0.16892 0.0456 C 0.17101 0.04768 0.17135 0.05185 0.17309 0.0544 C 0.175 0.05718 0.1776 0.05833 0.17969 0.06065 C 0.18125 0.06343 0.18212 0.0669 0.18403 0.06944 C 0.18611 0.07222 0.18906 0.07245 0.19062 0.07523 C 0.19201 0.07755 0.19115 0.08218 0.19271 0.08449 C 0.19635 0.08935 0.20139 0.09236 0.20573 0.0963 C 0.2118 0.10185 0.21597 0.11042 0.22101 0.11713 C 0.22309 0.11991 0.225 0.12361 0.22743 0.12593 C 0.23507 0.13287 0.24514 0.14213 0.2493 0.15324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9 0.01945 C -0.04445 0.01088 -0.0434 0.00278 -0.0408 -0.00671 C -0.04323 -0.02268 -0.04549 -0.03588 -0.04879 -0.05116 C -0.04931 -0.0537 -0.04931 -0.05717 -0.0507 -0.05903 C -0.06181 -0.07384 -0.07917 -0.07731 -0.09375 -0.08032 C -0.10434 -0.08495 -0.11476 -0.08241 -0.12517 -0.07731 C -0.12865 -0.07037 -0.12986 -0.06713 -0.1349 -0.0618 C -0.13872 -0.05787 -0.1467 -0.05116 -0.1467 -0.05092 C -0.15886 -0.02801 -0.14236 -0.05648 -0.1566 -0.04074 C -0.15833 -0.03866 -0.15868 -0.03518 -0.16042 -0.03287 C -0.16215 -0.03055 -0.16441 -0.0294 -0.16632 -0.02778 C -0.17743 -0.00579 -0.1625 -0.0331 -0.17622 -0.01458 C -0.17778 -0.01227 -0.1783 -0.00879 -0.18004 -0.00671 C -0.18351 -0.00254 -0.19184 0.00371 -0.19184 0.00394 C -0.1974 0.01482 -0.20573 0.0213 -0.21337 0.02986 C -0.21997 0.03727 -0.22101 0.04421 -0.22917 0.04815 C -0.23299 0.06366 -0.22813 0.04931 -0.23698 0.06111 C -0.23872 0.06343 -0.23924 0.06667 -0.2408 0.06898 C -0.24445 0.07454 -0.24861 0.0794 -0.25261 0.08496 C -0.25434 0.08704 -0.25486 0.09074 -0.2566 0.09283 C -0.26007 0.09699 -0.26823 0.10324 -0.26823 0.10347 C -0.27882 0.12431 -0.30886 0.12986 -0.32708 0.13195 C -0.35052 0.13449 -0.35208 0.13449 -0.36632 0.13449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So What?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866" y="1628800"/>
            <a:ext cx="8046268" cy="415857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This provided evidence of</a:t>
            </a:r>
            <a:r>
              <a:rPr lang="en-US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it-IT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transport receptors</a:t>
            </a:r>
            <a:endParaRPr lang="en-US" altLang="it-IT" sz="2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family of proteins associated with the nuclear pore complex </a:t>
            </a:r>
          </a:p>
          <a:p>
            <a:pPr lvl="1" eaLnBrk="1" hangingPunct="1">
              <a:lnSpc>
                <a:spcPct val="90000"/>
              </a:lnSpc>
            </a:pPr>
            <a:endParaRPr lang="en-US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it-IT" sz="2200" b="1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Importins</a:t>
            </a:r>
            <a:r>
              <a:rPr lang="en-US" altLang="it-IT" sz="2200" dirty="0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recognize the NLS and </a:t>
            </a:r>
            <a:r>
              <a:rPr lang="en-US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bring proteins in</a:t>
            </a:r>
          </a:p>
          <a:p>
            <a:pPr eaLnBrk="1" hangingPunct="1">
              <a:lnSpc>
                <a:spcPct val="90000"/>
              </a:lnSpc>
            </a:pPr>
            <a:endParaRPr lang="en-US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Another set of proteins, the</a:t>
            </a:r>
            <a:r>
              <a:rPr lang="en-US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dirty="0" err="1">
                <a:solidFill>
                  <a:srgbClr val="FF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exportins</a:t>
            </a:r>
            <a:r>
              <a:rPr lang="en-US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work in the opposite direction (These recognize other signals)</a:t>
            </a:r>
          </a:p>
          <a:p>
            <a:pPr eaLnBrk="1" hangingPunct="1">
              <a:lnSpc>
                <a:spcPct val="90000"/>
              </a:lnSpc>
            </a:pPr>
            <a:endParaRPr lang="en-US" alt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1057E12-7294-3B55-D018-AC399287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028878" cy="327845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5467BE-3E74-EFDD-A4F8-25B80DD5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221088"/>
            <a:ext cx="3024336" cy="24593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9916F5-1CC3-F9BB-1F54-BF03D0D568BD}"/>
              </a:ext>
            </a:extLst>
          </p:cNvPr>
          <p:cNvSpPr txBox="1"/>
          <p:nvPr/>
        </p:nvSpPr>
        <p:spPr>
          <a:xfrm>
            <a:off x="683568" y="487090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there are at least </a:t>
            </a:r>
            <a:r>
              <a:rPr lang="en-US" b="1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18 importin 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and 6 exportin genes in human</a:t>
            </a:r>
            <a:endParaRPr lang="it-IT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15_09_pore_transpo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5"/>
          <a:stretch/>
        </p:blipFill>
        <p:spPr bwMode="auto">
          <a:xfrm>
            <a:off x="323528" y="116633"/>
            <a:ext cx="554461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35565" y="274638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it-IT" sz="18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NLS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1216273" y="466772"/>
            <a:ext cx="654050" cy="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9A2165-E1AC-A4B6-BC09-1C0DDBB9F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164242"/>
            <a:ext cx="5272979" cy="24191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553888-F5C5-4258-8ED6-A202ED836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543" y="5013176"/>
            <a:ext cx="2907929" cy="59399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5115" t="5204" r="5507" b="5204"/>
          <a:stretch>
            <a:fillRect/>
          </a:stretch>
        </p:blipFill>
        <p:spPr>
          <a:xfrm>
            <a:off x="549318" y="476672"/>
            <a:ext cx="8045361" cy="453629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71157" y="5459095"/>
            <a:ext cx="840168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Nuclear </a:t>
            </a:r>
            <a:r>
              <a:rPr lang="en-US" b="1" dirty="0"/>
              <a:t>import</a:t>
            </a:r>
            <a:r>
              <a:rPr lang="en-US" dirty="0"/>
              <a:t> and nuclear </a:t>
            </a:r>
            <a:r>
              <a:rPr lang="en-US" b="1" dirty="0"/>
              <a:t>export</a:t>
            </a:r>
            <a:r>
              <a:rPr lang="en-US" dirty="0"/>
              <a:t> both use the Ran </a:t>
            </a:r>
            <a:r>
              <a:rPr lang="en-US" b="1" dirty="0"/>
              <a:t>GTPase cycle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Movement through the NPC of loaded nuclear transport receptors occurs along the FG repeats displayed by certain NPC proteins.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1219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048672" cy="447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236296" y="313978"/>
            <a:ext cx="1463675" cy="666750"/>
          </a:xfrm>
          <a:prstGeom prst="actionButtonMovie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" name="CasellaDiTesto 1"/>
          <p:cNvSpPr txBox="1"/>
          <p:nvPr/>
        </p:nvSpPr>
        <p:spPr>
          <a:xfrm>
            <a:off x="7596336" y="13407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15.4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f06040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12776"/>
            <a:ext cx="84328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uro&#10;&#10;Descrizione generata automaticamente">
            <a:extLst>
              <a:ext uri="{FF2B5EF4-FFF2-40B4-BE49-F238E27FC236}">
                <a16:creationId xmlns:a16="http://schemas.microsoft.com/office/drawing/2014/main" id="{E05D71C8-D76E-67D2-0099-152E52050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0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f1204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0"/>
          <a:stretch>
            <a:fillRect/>
          </a:stretch>
        </p:blipFill>
        <p:spPr bwMode="auto">
          <a:xfrm>
            <a:off x="468313" y="1341438"/>
            <a:ext cx="7705725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nuclear transport receptor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00050"/>
            <a:ext cx="634365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812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mbria" panose="02040503050406030204" pitchFamily="18" charset="0"/>
              </a:rPr>
              <a:t>L’involucro nucleare è disassemblato durante la mitosi</a:t>
            </a:r>
          </a:p>
        </p:txBody>
      </p:sp>
      <p:pic>
        <p:nvPicPr>
          <p:cNvPr id="47107" name="Picture 4" descr="figure 12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14375"/>
            <a:ext cx="81026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286375" y="1000125"/>
            <a:ext cx="3500438" cy="421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5" name="Rettangolo 4"/>
          <p:cNvSpPr/>
          <p:nvPr/>
        </p:nvSpPr>
        <p:spPr>
          <a:xfrm rot="16200000">
            <a:off x="3821907" y="3964781"/>
            <a:ext cx="2286000" cy="335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28625" y="1785938"/>
            <a:ext cx="2786063" cy="421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-3" t="26204" r="1177" b="19198"/>
          <a:stretch>
            <a:fillRect/>
          </a:stretch>
        </p:blipFill>
        <p:spPr>
          <a:xfrm>
            <a:off x="107315" y="981075"/>
            <a:ext cx="9088755" cy="2824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576" y="4437112"/>
            <a:ext cx="73005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Figure 12–3 Evolutionary origins of the major internal membrane systems of a eukaryotic cell.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1205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13752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f1206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4813"/>
            <a:ext cx="3222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203575" y="2276475"/>
            <a:ext cx="3600450" cy="302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2" name="Group 8"/>
          <p:cNvGrpSpPr/>
          <p:nvPr/>
        </p:nvGrpSpPr>
        <p:grpSpPr bwMode="auto">
          <a:xfrm>
            <a:off x="3132138" y="677863"/>
            <a:ext cx="3671887" cy="1727200"/>
            <a:chOff x="1973" y="427"/>
            <a:chExt cx="2313" cy="1088"/>
          </a:xfrm>
        </p:grpSpPr>
        <p:sp>
          <p:nvSpPr>
            <p:cNvPr id="7173" name="Rectangle 6"/>
            <p:cNvSpPr>
              <a:spLocks noChangeArrowheads="1"/>
            </p:cNvSpPr>
            <p:nvPr/>
          </p:nvSpPr>
          <p:spPr bwMode="auto">
            <a:xfrm>
              <a:off x="2880" y="427"/>
              <a:ext cx="1406" cy="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7174" name="Rectangle 7"/>
            <p:cNvSpPr>
              <a:spLocks noChangeArrowheads="1"/>
            </p:cNvSpPr>
            <p:nvPr/>
          </p:nvSpPr>
          <p:spPr bwMode="auto">
            <a:xfrm>
              <a:off x="1973" y="935"/>
              <a:ext cx="1225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208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08" y="2090738"/>
            <a:ext cx="619283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115616" y="533449"/>
            <a:ext cx="6712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+mn-lt"/>
              </a:rPr>
              <a:t>dirigono le proteine al corretto indirizzo cellulare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4767262"/>
            <a:ext cx="460851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94966" y="209083"/>
            <a:ext cx="4354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400" b="1" dirty="0">
                <a:solidFill>
                  <a:srgbClr val="FF0101"/>
                </a:solidFill>
                <a:latin typeface="+mn-lt"/>
              </a:rPr>
              <a:t>Sequenze</a:t>
            </a:r>
            <a:r>
              <a:rPr lang="it-IT" altLang="it-IT" sz="2400" dirty="0">
                <a:solidFill>
                  <a:srgbClr val="FF0101"/>
                </a:solidFill>
                <a:latin typeface="+mn-lt"/>
              </a:rPr>
              <a:t> </a:t>
            </a:r>
            <a:r>
              <a:rPr lang="it-IT" altLang="it-IT" sz="2400" dirty="0">
                <a:latin typeface="+mn-lt"/>
              </a:rPr>
              <a:t>e </a:t>
            </a:r>
            <a:r>
              <a:rPr lang="it-IT" altLang="it-IT" sz="2400" b="1" dirty="0">
                <a:solidFill>
                  <a:srgbClr val="FF0101"/>
                </a:solidFill>
                <a:latin typeface="+mn-lt"/>
              </a:rPr>
              <a:t>Zone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400" b="1" dirty="0">
                <a:solidFill>
                  <a:srgbClr val="FF0000"/>
                </a:solidFill>
                <a:latin typeface="+mn-lt"/>
              </a:rPr>
              <a:t>SEGNALE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1206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4813"/>
            <a:ext cx="32226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607</Words>
  <Application>Microsoft Office PowerPoint</Application>
  <PresentationFormat>Presentazione su schermo (4:3)</PresentationFormat>
  <Paragraphs>98</Paragraphs>
  <Slides>41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7" baseType="lpstr">
      <vt:lpstr>Arial</vt:lpstr>
      <vt:lpstr>Arial Narrow</vt:lpstr>
      <vt:lpstr>Cambria</vt:lpstr>
      <vt:lpstr>Comic Sans MS</vt:lpstr>
      <vt:lpstr>Garamond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Nucleus Structure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Nuclear Pores: ~3000/nucleus </vt:lpstr>
      <vt:lpstr>Presentazione standard di PowerPoint</vt:lpstr>
      <vt:lpstr>The role of nuclear pores</vt:lpstr>
      <vt:lpstr>Presentazione standard di PowerPoint</vt:lpstr>
      <vt:lpstr>Presentazione standard di PowerPoint</vt:lpstr>
      <vt:lpstr> What happens when we alter the NLS?</vt:lpstr>
      <vt:lpstr>Another Experiment</vt:lpstr>
      <vt:lpstr>So What?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 BIO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Daniele Sblattero</dc:creator>
  <cp:lastModifiedBy>daniele sblattero</cp:lastModifiedBy>
  <cp:revision>134</cp:revision>
  <dcterms:created xsi:type="dcterms:W3CDTF">2005-10-04T16:07:00Z</dcterms:created>
  <dcterms:modified xsi:type="dcterms:W3CDTF">2023-11-24T11:09:22Z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1033-11.2.0.10382</vt:lpwstr>
  </property>
  <property fmtid="{D5CDD505-2E9C-101B-9397-08002B2CF9AE}" pid="3" name="ICV">
    <vt:lpwstr>4A5F414C5DB14FC4AD30CBB067E3FEE2</vt:lpwstr>
  </property>
</Properties>
</file>