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mp4" ContentType="video/mp4"/>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notesMasterIdLst>
    <p:notesMasterId r:id="rId36"/>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 id="287" r:id="rId33"/>
    <p:sldId id="288" r:id="rId34"/>
    <p:sldId id="289" r:id="rId35"/>
  </p:sldIdLst>
  <p:sldSz cx="24384000" cy="13716000"/>
  <p:notesSz cx="6858000" cy="9144000"/>
  <p:defaultTex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lvl1pPr>
    <a:lvl2pPr marL="0" marR="0" indent="45720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lvl2pPr>
    <a:lvl3pPr marL="0" marR="0" indent="91440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lvl3pPr>
    <a:lvl4pPr marL="0" marR="0" indent="137160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lvl4pPr>
    <a:lvl5pPr marL="0" marR="0" indent="182880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lvl5pPr>
    <a:lvl6pPr marL="0" marR="0" indent="228600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lvl6pPr>
    <a:lvl7pPr marL="0" marR="0" indent="274320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lvl7pPr>
    <a:lvl8pPr marL="0" marR="0" indent="320040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lvl8pPr>
    <a:lvl9pPr marL="0" marR="0" indent="365760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940675A-B579-460E-94D1-54222C63F5DA}">
  <a:tblStyle styleId="{4C3C2611-4C71-4FC5-86AE-919BDF0F9419}" styleName="">
    <a:tblBg/>
    <a:wholeTbl>
      <a:tcTxStyle b="off" i="off">
        <a:fontRef idx="minor">
          <a:srgbClr val="000000"/>
        </a:fontRef>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noFill/>
        </a:fill>
      </a:tcStyle>
    </a:wholeTbl>
    <a:band2H>
      <a:tcTxStyle/>
      <a:tcStyle>
        <a:tcBdr/>
        <a:fill>
          <a:solidFill>
            <a:srgbClr val="E3E5E8"/>
          </a:solidFill>
        </a:fill>
      </a:tcStyle>
    </a:band2H>
    <a:firstCol>
      <a:tcTxStyle b="on" i="off">
        <a:font>
          <a:latin typeface="Graphik Semibold"/>
          <a:ea typeface="Graphik Semibold"/>
          <a:cs typeface="Graphik Semibold"/>
        </a:font>
        <a:srgbClr val="000000"/>
      </a:tcTxStyle>
      <a:tcStyle>
        <a:tcBdr>
          <a:left>
            <a:ln w="12700" cap="flat">
              <a:solidFill>
                <a:srgbClr val="000000"/>
              </a:solidFill>
              <a:prstDash val="solid"/>
              <a:miter lim="400000"/>
            </a:ln>
          </a:left>
          <a:right>
            <a:ln w="381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noFill/>
        </a:fill>
      </a:tcStyle>
    </a:firstCol>
    <a:lastRow>
      <a:tcTxStyle b="on" i="off">
        <a:font>
          <a:latin typeface="Graphik Semibold"/>
          <a:ea typeface="Graphik Semibold"/>
          <a:cs typeface="Graphik Semibold"/>
        </a:font>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381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noFill/>
        </a:fill>
      </a:tcStyle>
    </a:lastRow>
    <a:firstRow>
      <a:tcTxStyle b="on" i="off">
        <a:font>
          <a:latin typeface="Graphik Semibold"/>
          <a:ea typeface="Graphik Semibold"/>
          <a:cs typeface="Graphik Semibold"/>
        </a:font>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381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noFill/>
        </a:fill>
      </a:tcStyle>
    </a:firstRow>
  </a:tblStyle>
  <a:tblStyle styleId="{C7B018BB-80A7-4F77-B60F-C8B233D01FF8}" styleName="">
    <a:tblBg/>
    <a:wholeTbl>
      <a:tcTxStyle b="off" i="off">
        <a:fontRef idx="minor">
          <a:srgbClr val="000000"/>
        </a:fontRef>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FFFFFF"/>
          </a:solidFill>
        </a:fill>
      </a:tcStyle>
    </a:wholeTbl>
    <a:band2H>
      <a:tcTxStyle/>
      <a:tcStyle>
        <a:tcBdr/>
        <a:fill>
          <a:solidFill>
            <a:srgbClr val="E3E5E8"/>
          </a:solidFill>
        </a:fill>
      </a:tcStyle>
    </a:band2H>
    <a:firstCol>
      <a:tcTxStyle b="on" i="off">
        <a:font>
          <a:latin typeface="Graphik Semibold"/>
          <a:ea typeface="Graphik Semibold"/>
          <a:cs typeface="Graphik Semibold"/>
        </a:font>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chemeClr val="accent4"/>
          </a:solidFill>
        </a:fill>
      </a:tcStyle>
    </a:firstCol>
    <a:lastRow>
      <a:tcTxStyle b="on" i="off">
        <a:font>
          <a:latin typeface="Graphik Semibold"/>
          <a:ea typeface="Graphik Semibold"/>
          <a:cs typeface="Graphik Semibold"/>
        </a:font>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254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FFFFFF"/>
          </a:solidFill>
        </a:fill>
      </a:tcStyle>
    </a:lastRow>
    <a:firstRow>
      <a:tcTxStyle b="on" i="off">
        <a:font>
          <a:latin typeface="Graphik Semibold"/>
          <a:ea typeface="Graphik Semibold"/>
          <a:cs typeface="Graphik Semibold"/>
        </a:font>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254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FEFA07"/>
          </a:solidFill>
        </a:fill>
      </a:tcStyle>
    </a:firstRow>
  </a:tblStyle>
  <a:tblStyle styleId="{EEE7283C-3CF3-47DC-8721-378D4A62B228}" styleName="">
    <a:tblBg/>
    <a:wholeTbl>
      <a:tcTxStyle b="off" i="off">
        <a:fontRef idx="minor">
          <a:srgbClr val="000000"/>
        </a:fontRef>
        <a:srgbClr val="000000"/>
      </a:tcTxStyle>
      <a:tcStyle>
        <a:tcBdr>
          <a:left>
            <a:ln w="12700" cap="flat">
              <a:solidFill>
                <a:srgbClr val="838383"/>
              </a:solidFill>
              <a:prstDash val="solid"/>
              <a:miter lim="400000"/>
            </a:ln>
          </a:left>
          <a:right>
            <a:ln w="12700" cap="flat">
              <a:solidFill>
                <a:srgbClr val="838383"/>
              </a:solidFill>
              <a:prstDash val="solid"/>
              <a:miter lim="400000"/>
            </a:ln>
          </a:right>
          <a:top>
            <a:ln w="12700" cap="flat">
              <a:solidFill>
                <a:srgbClr val="838383"/>
              </a:solidFill>
              <a:prstDash val="solid"/>
              <a:miter lim="400000"/>
            </a:ln>
          </a:top>
          <a:bottom>
            <a:ln w="12700" cap="flat">
              <a:solidFill>
                <a:srgbClr val="838383"/>
              </a:solidFill>
              <a:prstDash val="solid"/>
              <a:miter lim="400000"/>
            </a:ln>
          </a:bottom>
          <a:insideH>
            <a:ln w="12700" cap="flat">
              <a:solidFill>
                <a:srgbClr val="838383"/>
              </a:solidFill>
              <a:prstDash val="solid"/>
              <a:miter lim="400000"/>
            </a:ln>
          </a:insideH>
          <a:insideV>
            <a:ln w="12700" cap="flat">
              <a:solidFill>
                <a:srgbClr val="838383"/>
              </a:solidFill>
              <a:prstDash val="solid"/>
              <a:miter lim="400000"/>
            </a:ln>
          </a:insideV>
        </a:tcBdr>
        <a:fill>
          <a:noFill/>
        </a:fill>
      </a:tcStyle>
    </a:wholeTbl>
    <a:band2H>
      <a:tcTxStyle/>
      <a:tcStyle>
        <a:tcBdr/>
        <a:fill>
          <a:solidFill>
            <a:srgbClr val="E3E5E8"/>
          </a:solidFill>
        </a:fill>
      </a:tcStyle>
    </a:band2H>
    <a:firstCol>
      <a:tcTxStyle b="on" i="off">
        <a:font>
          <a:latin typeface="Graphik Semibold"/>
          <a:ea typeface="Graphik Semibold"/>
          <a:cs typeface="Graphik Semibold"/>
        </a:font>
        <a:srgbClr val="000000"/>
      </a:tcTxStyle>
      <a:tcStyle>
        <a:tcBdr>
          <a:left>
            <a:ln w="12700" cap="flat">
              <a:solidFill>
                <a:srgbClr val="4D4D4D"/>
              </a:solidFill>
              <a:prstDash val="solid"/>
              <a:miter lim="400000"/>
            </a:ln>
          </a:left>
          <a:right>
            <a:ln w="25400" cap="flat">
              <a:solidFill>
                <a:srgbClr val="808080"/>
              </a:solidFill>
              <a:prstDash val="solid"/>
              <a:miter lim="400000"/>
            </a:ln>
          </a:right>
          <a:top>
            <a:ln w="12700" cap="flat">
              <a:solidFill>
                <a:srgbClr val="808080"/>
              </a:solidFill>
              <a:prstDash val="solid"/>
              <a:miter lim="400000"/>
            </a:ln>
          </a:top>
          <a:bottom>
            <a:ln w="12700" cap="flat">
              <a:solidFill>
                <a:srgbClr val="808080"/>
              </a:solidFill>
              <a:prstDash val="solid"/>
              <a:miter lim="400000"/>
            </a:ln>
          </a:bottom>
          <a:insideH>
            <a:ln w="12700" cap="flat">
              <a:solidFill>
                <a:srgbClr val="808080"/>
              </a:solidFill>
              <a:prstDash val="solid"/>
              <a:miter lim="400000"/>
            </a:ln>
          </a:insideH>
          <a:insideV>
            <a:ln w="12700" cap="flat">
              <a:solidFill>
                <a:srgbClr val="808080"/>
              </a:solidFill>
              <a:prstDash val="solid"/>
              <a:miter lim="400000"/>
            </a:ln>
          </a:insideV>
        </a:tcBdr>
        <a:fill>
          <a:noFill/>
        </a:fill>
      </a:tcStyle>
    </a:firstCol>
    <a:lastRow>
      <a:tcTxStyle b="off" i="off">
        <a:fontRef idx="minor">
          <a:srgbClr val="000000"/>
        </a:fontRef>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25400" cap="flat">
              <a:solidFill>
                <a:srgbClr val="000000"/>
              </a:solidFill>
              <a:prstDash val="solid"/>
              <a:miter lim="400000"/>
            </a:ln>
          </a:top>
          <a:bottom>
            <a:ln w="12700" cap="flat">
              <a:solidFill>
                <a:srgbClr val="4D4D4D"/>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noFill/>
        </a:fill>
      </a:tcStyle>
    </a:lastRow>
    <a:firstRow>
      <a:tcTxStyle b="on" i="off">
        <a:font>
          <a:latin typeface="Graphik Semibold"/>
          <a:ea typeface="Graphik Semibold"/>
          <a:cs typeface="Graphik Semibold"/>
        </a:font>
        <a:srgbClr val="000000"/>
      </a:tcTxStyle>
      <a:tcStyle>
        <a:tcBdr>
          <a:left>
            <a:ln w="12700" cap="flat">
              <a:solidFill>
                <a:srgbClr val="4D4D4D"/>
              </a:solidFill>
              <a:prstDash val="solid"/>
              <a:miter lim="400000"/>
            </a:ln>
          </a:left>
          <a:right>
            <a:ln w="12700" cap="flat">
              <a:solidFill>
                <a:srgbClr val="4D4D4D"/>
              </a:solidFill>
              <a:prstDash val="solid"/>
              <a:miter lim="400000"/>
            </a:ln>
          </a:right>
          <a:top>
            <a:ln w="12700" cap="flat">
              <a:solidFill>
                <a:srgbClr val="4D4D4D"/>
              </a:solidFill>
              <a:prstDash val="solid"/>
              <a:miter lim="400000"/>
            </a:ln>
          </a:top>
          <a:bottom>
            <a:ln w="25400" cap="flat">
              <a:solidFill>
                <a:srgbClr val="4D4D4D"/>
              </a:solidFill>
              <a:prstDash val="solid"/>
              <a:miter lim="400000"/>
            </a:ln>
          </a:bottom>
          <a:insideH>
            <a:ln w="12700" cap="flat">
              <a:solidFill>
                <a:srgbClr val="4D4D4D"/>
              </a:solidFill>
              <a:prstDash val="solid"/>
              <a:miter lim="400000"/>
            </a:ln>
          </a:insideH>
          <a:insideV>
            <a:ln w="12700" cap="flat">
              <a:solidFill>
                <a:srgbClr val="4D4D4D"/>
              </a:solidFill>
              <a:prstDash val="solid"/>
              <a:miter lim="400000"/>
            </a:ln>
          </a:insideV>
        </a:tcBdr>
        <a:fill>
          <a:solidFill>
            <a:schemeClr val="accent4">
              <a:hueOff val="3712597"/>
              <a:satOff val="-23099"/>
              <a:lumOff val="5802"/>
            </a:schemeClr>
          </a:solidFill>
        </a:fill>
      </a:tcStyle>
    </a:firstRow>
  </a:tblStyle>
  <a:tblStyle styleId="{CF821DB8-F4EB-4A41-A1BA-3FCAFE7338EE}" styleName="">
    <a:tblBg/>
    <a:wholeTbl>
      <a:tcTxStyle b="off" i="off">
        <a:fontRef idx="minor">
          <a:srgbClr val="000000"/>
        </a:fontRef>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noFill/>
        </a:fill>
      </a:tcStyle>
    </a:wholeTbl>
    <a:band2H>
      <a:tcTxStyle/>
      <a:tcStyle>
        <a:tcBdr/>
        <a:fill>
          <a:solidFill>
            <a:srgbClr val="E3E5E8"/>
          </a:solidFill>
        </a:fill>
      </a:tcStyle>
    </a:band2H>
    <a:firstCol>
      <a:tcTxStyle b="on" i="off">
        <a:font>
          <a:latin typeface="Graphik Semibold"/>
          <a:ea typeface="Graphik Semibold"/>
          <a:cs typeface="Graphik Semibold"/>
        </a:font>
        <a:srgbClr val="000000"/>
      </a:tcTxStyle>
      <a:tcStyle>
        <a:tcBdr>
          <a:left>
            <a:ln w="12700" cap="flat">
              <a:solidFill>
                <a:srgbClr val="5E5E5E"/>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9BCEFF"/>
          </a:solidFill>
        </a:fill>
      </a:tcStyle>
    </a:firstCol>
    <a:lastRow>
      <a:tcTxStyle b="off" i="off">
        <a:fontRef idx="minor">
          <a:srgbClr val="000000"/>
        </a:fontRef>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25400" cap="flat">
              <a:solidFill>
                <a:srgbClr val="000000"/>
              </a:solidFill>
              <a:prstDash val="solid"/>
              <a:miter lim="400000"/>
            </a:ln>
          </a:top>
          <a:bottom>
            <a:ln w="12700" cap="flat">
              <a:solidFill>
                <a:srgbClr val="5E5E5E"/>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noFill/>
        </a:fill>
      </a:tcStyle>
    </a:lastRow>
    <a:firstRow>
      <a:tcTxStyle b="on" i="off">
        <a:font>
          <a:latin typeface="Graphik Semibold"/>
          <a:ea typeface="Graphik Semibold"/>
          <a:cs typeface="Graphik Semibold"/>
        </a:font>
        <a:srgbClr val="FFFFFF"/>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5E5E5E"/>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2871FF"/>
          </a:solidFill>
        </a:fill>
      </a:tcStyle>
    </a:firstRow>
  </a:tblStyle>
  <a:tblStyle styleId="{33BA23B1-9221-436E-865A-0063620EA4FD}" styleName="">
    <a:tblBg/>
    <a:wholeTbl>
      <a:tcTxStyle b="off" i="off">
        <a:fontRef idx="minor">
          <a:srgbClr val="000000"/>
        </a:fontRef>
        <a:srgbClr val="000000"/>
      </a:tcTxStyle>
      <a:tcStyle>
        <a:tcBdr>
          <a:left>
            <a:ln w="12700" cap="flat">
              <a:solidFill>
                <a:srgbClr val="5B5A5A"/>
              </a:solidFill>
              <a:prstDash val="solid"/>
              <a:miter lim="400000"/>
            </a:ln>
          </a:left>
          <a:right>
            <a:ln w="12700" cap="flat">
              <a:solidFill>
                <a:srgbClr val="5B5A5A"/>
              </a:solidFill>
              <a:prstDash val="solid"/>
              <a:miter lim="400000"/>
            </a:ln>
          </a:right>
          <a:top>
            <a:ln w="12700" cap="flat">
              <a:solidFill>
                <a:srgbClr val="5B5A5A"/>
              </a:solidFill>
              <a:prstDash val="solid"/>
              <a:miter lim="400000"/>
            </a:ln>
          </a:top>
          <a:bottom>
            <a:ln w="12700" cap="flat">
              <a:solidFill>
                <a:srgbClr val="5B5A5A"/>
              </a:solidFill>
              <a:prstDash val="solid"/>
              <a:miter lim="400000"/>
            </a:ln>
          </a:bottom>
          <a:insideH>
            <a:ln w="12700" cap="flat">
              <a:solidFill>
                <a:srgbClr val="5B5A5A"/>
              </a:solidFill>
              <a:prstDash val="solid"/>
              <a:miter lim="400000"/>
            </a:ln>
          </a:insideH>
          <a:insideV>
            <a:ln w="12700" cap="flat">
              <a:solidFill>
                <a:srgbClr val="5B5A5A"/>
              </a:solidFill>
              <a:prstDash val="solid"/>
              <a:miter lim="400000"/>
            </a:ln>
          </a:insideV>
        </a:tcBdr>
        <a:fill>
          <a:solidFill>
            <a:srgbClr val="FFFFFF"/>
          </a:solidFill>
        </a:fill>
      </a:tcStyle>
    </a:wholeTbl>
    <a:band2H>
      <a:tcTxStyle/>
      <a:tcStyle>
        <a:tcBdr/>
        <a:fill>
          <a:solidFill>
            <a:srgbClr val="E3E5E8"/>
          </a:solidFill>
        </a:fill>
      </a:tcStyle>
    </a:band2H>
    <a:firstCol>
      <a:tcTxStyle b="on" i="off">
        <a:font>
          <a:latin typeface="Graphik Semibold"/>
          <a:ea typeface="Graphik Semibold"/>
          <a:cs typeface="Graphik Semibold"/>
        </a:font>
        <a:srgbClr val="000000"/>
      </a:tcTxStyle>
      <a:tcStyle>
        <a:tcBdr>
          <a:left>
            <a:ln w="12700" cap="flat">
              <a:solidFill>
                <a:srgbClr val="5B5A5A"/>
              </a:solidFill>
              <a:prstDash val="solid"/>
              <a:miter lim="400000"/>
            </a:ln>
          </a:left>
          <a:right>
            <a:ln w="12700" cap="flat">
              <a:solidFill>
                <a:srgbClr val="5B5A5A"/>
              </a:solidFill>
              <a:prstDash val="solid"/>
              <a:miter lim="400000"/>
            </a:ln>
          </a:right>
          <a:top>
            <a:ln w="12700" cap="flat">
              <a:solidFill>
                <a:srgbClr val="5B5A5A"/>
              </a:solidFill>
              <a:prstDash val="solid"/>
              <a:miter lim="400000"/>
            </a:ln>
          </a:top>
          <a:bottom>
            <a:ln w="12700" cap="flat">
              <a:solidFill>
                <a:srgbClr val="5B5A5A"/>
              </a:solidFill>
              <a:prstDash val="solid"/>
              <a:miter lim="400000"/>
            </a:ln>
          </a:bottom>
          <a:insideH>
            <a:ln w="12700" cap="flat">
              <a:solidFill>
                <a:srgbClr val="5B5A5A"/>
              </a:solidFill>
              <a:prstDash val="solid"/>
              <a:miter lim="400000"/>
            </a:ln>
          </a:insideH>
          <a:insideV>
            <a:ln w="12700" cap="flat">
              <a:solidFill>
                <a:srgbClr val="5B5A5A"/>
              </a:solidFill>
              <a:prstDash val="solid"/>
              <a:miter lim="400000"/>
            </a:ln>
          </a:insideV>
        </a:tcBdr>
        <a:fill>
          <a:solidFill>
            <a:srgbClr val="FFD1F6"/>
          </a:solidFill>
        </a:fill>
      </a:tcStyle>
    </a:firstCol>
    <a:lastRow>
      <a:tcTxStyle b="on" i="off">
        <a:font>
          <a:latin typeface="Graphik Semibold"/>
          <a:ea typeface="Graphik Semibold"/>
          <a:cs typeface="Graphik Semibold"/>
        </a:font>
        <a:srgbClr val="000000"/>
      </a:tcTxStyle>
      <a:tcStyle>
        <a:tcBdr>
          <a:left>
            <a:ln w="12700" cap="flat">
              <a:solidFill>
                <a:srgbClr val="5B5A5A"/>
              </a:solidFill>
              <a:prstDash val="solid"/>
              <a:miter lim="400000"/>
            </a:ln>
          </a:left>
          <a:right>
            <a:ln w="12700" cap="flat">
              <a:solidFill>
                <a:srgbClr val="5B5A5A"/>
              </a:solidFill>
              <a:prstDash val="solid"/>
              <a:miter lim="400000"/>
            </a:ln>
          </a:right>
          <a:top>
            <a:ln w="12700" cap="flat">
              <a:solidFill>
                <a:srgbClr val="5B5A5A"/>
              </a:solidFill>
              <a:prstDash val="solid"/>
              <a:miter lim="400000"/>
            </a:ln>
          </a:top>
          <a:bottom>
            <a:ln w="12700" cap="flat">
              <a:solidFill>
                <a:srgbClr val="5B5A5A"/>
              </a:solidFill>
              <a:prstDash val="solid"/>
              <a:miter lim="400000"/>
            </a:ln>
          </a:bottom>
          <a:insideH>
            <a:ln w="12700" cap="flat">
              <a:solidFill>
                <a:srgbClr val="5B5A5A"/>
              </a:solidFill>
              <a:prstDash val="solid"/>
              <a:miter lim="400000"/>
            </a:ln>
          </a:insideH>
          <a:insideV>
            <a:ln w="12700" cap="flat">
              <a:solidFill>
                <a:srgbClr val="5B5A5A"/>
              </a:solidFill>
              <a:prstDash val="solid"/>
              <a:miter lim="400000"/>
            </a:ln>
          </a:insideV>
        </a:tcBdr>
        <a:fill>
          <a:noFill/>
        </a:fill>
      </a:tcStyle>
    </a:lastRow>
    <a:firstRow>
      <a:tcTxStyle b="on" i="off">
        <a:font>
          <a:latin typeface="Graphik Semibold"/>
          <a:ea typeface="Graphik Semibold"/>
          <a:cs typeface="Graphik Semibold"/>
        </a:font>
        <a:srgbClr val="000000"/>
      </a:tcTxStyle>
      <a:tcStyle>
        <a:tcBdr>
          <a:left>
            <a:ln w="12700" cap="flat">
              <a:solidFill>
                <a:srgbClr val="5B5A5A"/>
              </a:solidFill>
              <a:prstDash val="solid"/>
              <a:miter lim="400000"/>
            </a:ln>
          </a:left>
          <a:right>
            <a:ln w="12700" cap="flat">
              <a:solidFill>
                <a:srgbClr val="5B5A5A"/>
              </a:solidFill>
              <a:prstDash val="solid"/>
              <a:miter lim="400000"/>
            </a:ln>
          </a:right>
          <a:top>
            <a:ln w="12700" cap="flat">
              <a:solidFill>
                <a:srgbClr val="5B5A5A"/>
              </a:solidFill>
              <a:prstDash val="solid"/>
              <a:miter lim="400000"/>
            </a:ln>
          </a:top>
          <a:bottom>
            <a:ln w="12700" cap="flat">
              <a:solidFill>
                <a:srgbClr val="5B5A5A"/>
              </a:solidFill>
              <a:prstDash val="solid"/>
              <a:miter lim="400000"/>
            </a:ln>
          </a:bottom>
          <a:insideH>
            <a:ln w="12700" cap="flat">
              <a:solidFill>
                <a:srgbClr val="5B5A5A"/>
              </a:solidFill>
              <a:prstDash val="solid"/>
              <a:miter lim="400000"/>
            </a:ln>
          </a:insideH>
          <a:insideV>
            <a:ln w="12700" cap="flat">
              <a:solidFill>
                <a:srgbClr val="5B5A5A"/>
              </a:solidFill>
              <a:prstDash val="solid"/>
              <a:miter lim="400000"/>
            </a:ln>
          </a:insideV>
        </a:tcBdr>
        <a:fill>
          <a:solidFill>
            <a:srgbClr val="FE7FE9"/>
          </a:solidFill>
        </a:fill>
      </a:tcStyle>
    </a:firstRow>
  </a:tblStyle>
  <a:tblStyle styleId="{2708684C-4D16-4618-839F-0558EEFCDFE6}" styleName="">
    <a:tblBg/>
    <a:wholeTbl>
      <a:tcTxStyle b="off" i="off">
        <a:fontRef idx="minor">
          <a:srgbClr val="000000"/>
        </a:fontRef>
        <a:srgbClr val="000000"/>
      </a:tcTxStyle>
      <a:tcStyle>
        <a:tcBdr>
          <a:left>
            <a:ln w="12700" cap="flat">
              <a:solidFill>
                <a:srgbClr val="5B5A5A"/>
              </a:solidFill>
              <a:prstDash val="solid"/>
              <a:miter lim="400000"/>
            </a:ln>
          </a:left>
          <a:right>
            <a:ln w="12700" cap="flat">
              <a:solidFill>
                <a:srgbClr val="5B5A5A"/>
              </a:solidFill>
              <a:prstDash val="solid"/>
              <a:miter lim="400000"/>
            </a:ln>
          </a:right>
          <a:top>
            <a:ln w="12700" cap="flat">
              <a:solidFill>
                <a:srgbClr val="5B5A5A"/>
              </a:solidFill>
              <a:prstDash val="solid"/>
              <a:miter lim="400000"/>
            </a:ln>
          </a:top>
          <a:bottom>
            <a:ln w="12700" cap="flat">
              <a:solidFill>
                <a:srgbClr val="5B5A5A"/>
              </a:solidFill>
              <a:prstDash val="solid"/>
              <a:miter lim="400000"/>
            </a:ln>
          </a:bottom>
          <a:insideH>
            <a:ln w="12700" cap="flat">
              <a:solidFill>
                <a:srgbClr val="5B5A5A"/>
              </a:solidFill>
              <a:prstDash val="solid"/>
              <a:miter lim="400000"/>
            </a:ln>
          </a:insideH>
          <a:insideV>
            <a:ln w="12700" cap="flat">
              <a:solidFill>
                <a:srgbClr val="5B5A5A"/>
              </a:solidFill>
              <a:prstDash val="solid"/>
              <a:miter lim="400000"/>
            </a:ln>
          </a:insideV>
        </a:tcBdr>
        <a:fill>
          <a:solidFill>
            <a:srgbClr val="D5D5D5"/>
          </a:solidFill>
        </a:fill>
      </a:tcStyle>
    </a:wholeTbl>
    <a:band2H>
      <a:tcTxStyle/>
      <a:tcStyle>
        <a:tcBdr/>
        <a:fill>
          <a:solidFill>
            <a:srgbClr val="EAEAEA"/>
          </a:solidFill>
        </a:fill>
      </a:tcStyle>
    </a:band2H>
    <a:firstCol>
      <a:tcTxStyle b="on" i="off">
        <a:font>
          <a:latin typeface="Graphik Semibold"/>
          <a:ea typeface="Graphik Semibold"/>
          <a:cs typeface="Graphik Semibold"/>
        </a:font>
        <a:srgbClr val="FFFFFF"/>
      </a:tcTxStyle>
      <a:tcStyle>
        <a:tcBdr>
          <a:left>
            <a:ln w="12700" cap="flat">
              <a:solidFill>
                <a:srgbClr val="5B5A5A"/>
              </a:solidFill>
              <a:prstDash val="solid"/>
              <a:miter lim="400000"/>
            </a:ln>
          </a:left>
          <a:right>
            <a:ln w="12700" cap="flat">
              <a:solidFill>
                <a:srgbClr val="5B5A5A"/>
              </a:solidFill>
              <a:prstDash val="solid"/>
              <a:miter lim="400000"/>
            </a:ln>
          </a:right>
          <a:top>
            <a:ln w="12700" cap="flat">
              <a:solidFill>
                <a:srgbClr val="5B5A5A"/>
              </a:solidFill>
              <a:prstDash val="solid"/>
              <a:miter lim="400000"/>
            </a:ln>
          </a:top>
          <a:bottom>
            <a:ln w="12700" cap="flat">
              <a:solidFill>
                <a:srgbClr val="5B5A5A"/>
              </a:solidFill>
              <a:prstDash val="solid"/>
              <a:miter lim="400000"/>
            </a:ln>
          </a:bottom>
          <a:insideH>
            <a:ln w="12700" cap="flat">
              <a:solidFill>
                <a:srgbClr val="5B5A5A"/>
              </a:solidFill>
              <a:prstDash val="solid"/>
              <a:miter lim="400000"/>
            </a:ln>
          </a:insideH>
          <a:insideV>
            <a:ln w="12700" cap="flat">
              <a:solidFill>
                <a:srgbClr val="5B5A5A"/>
              </a:solidFill>
              <a:prstDash val="solid"/>
              <a:miter lim="400000"/>
            </a:ln>
          </a:insideV>
        </a:tcBdr>
        <a:fill>
          <a:solidFill>
            <a:srgbClr val="929292"/>
          </a:solidFill>
        </a:fill>
      </a:tcStyle>
    </a:firstCol>
    <a:lastRow>
      <a:tcTxStyle b="on" i="off">
        <a:font>
          <a:latin typeface="Graphik Semibold"/>
          <a:ea typeface="Graphik Semibold"/>
          <a:cs typeface="Graphik Semibold"/>
        </a:font>
        <a:srgbClr val="000000"/>
      </a:tcTxStyle>
      <a:tcStyle>
        <a:tcBdr>
          <a:left>
            <a:ln w="12700" cap="flat">
              <a:solidFill>
                <a:srgbClr val="5B5A5A"/>
              </a:solidFill>
              <a:prstDash val="solid"/>
              <a:miter lim="400000"/>
            </a:ln>
          </a:left>
          <a:right>
            <a:ln w="12700" cap="flat">
              <a:solidFill>
                <a:srgbClr val="5B5A5A"/>
              </a:solidFill>
              <a:prstDash val="solid"/>
              <a:miter lim="400000"/>
            </a:ln>
          </a:right>
          <a:top>
            <a:ln w="12700" cap="flat">
              <a:solidFill>
                <a:srgbClr val="5B5A5A"/>
              </a:solidFill>
              <a:prstDash val="solid"/>
              <a:miter lim="400000"/>
            </a:ln>
          </a:top>
          <a:bottom>
            <a:ln w="12700" cap="flat">
              <a:solidFill>
                <a:srgbClr val="5B5A5A"/>
              </a:solidFill>
              <a:prstDash val="solid"/>
              <a:miter lim="400000"/>
            </a:ln>
          </a:bottom>
          <a:insideH>
            <a:ln w="12700" cap="flat">
              <a:solidFill>
                <a:srgbClr val="5B5A5A"/>
              </a:solidFill>
              <a:prstDash val="solid"/>
              <a:miter lim="400000"/>
            </a:ln>
          </a:insideH>
          <a:insideV>
            <a:ln w="12700" cap="flat">
              <a:solidFill>
                <a:srgbClr val="5B5A5A"/>
              </a:solidFill>
              <a:prstDash val="solid"/>
              <a:miter lim="400000"/>
            </a:ln>
          </a:insideV>
        </a:tcBdr>
        <a:fill>
          <a:solidFill>
            <a:srgbClr val="D5D5D5"/>
          </a:solidFill>
        </a:fill>
      </a:tcStyle>
    </a:lastRow>
    <a:firstRow>
      <a:tcTxStyle b="on" i="off">
        <a:font>
          <a:latin typeface="Graphik Semibold"/>
          <a:ea typeface="Graphik Semibold"/>
          <a:cs typeface="Graphik Semibold"/>
        </a:font>
        <a:srgbClr val="FFFFFF"/>
      </a:tcTxStyle>
      <a:tcStyle>
        <a:tcBdr>
          <a:left>
            <a:ln w="12700" cap="flat">
              <a:solidFill>
                <a:srgbClr val="5B5A5A"/>
              </a:solidFill>
              <a:prstDash val="solid"/>
              <a:miter lim="400000"/>
            </a:ln>
          </a:left>
          <a:right>
            <a:ln w="12700" cap="flat">
              <a:solidFill>
                <a:srgbClr val="5B5A5A"/>
              </a:solidFill>
              <a:prstDash val="solid"/>
              <a:miter lim="400000"/>
            </a:ln>
          </a:right>
          <a:top>
            <a:ln w="12700" cap="flat">
              <a:solidFill>
                <a:srgbClr val="5B5A5A"/>
              </a:solidFill>
              <a:prstDash val="solid"/>
              <a:miter lim="400000"/>
            </a:ln>
          </a:top>
          <a:bottom>
            <a:ln w="12700" cap="flat">
              <a:solidFill>
                <a:srgbClr val="5B5A5A"/>
              </a:solidFill>
              <a:prstDash val="solid"/>
              <a:miter lim="400000"/>
            </a:ln>
          </a:bottom>
          <a:insideH>
            <a:ln w="12700" cap="flat">
              <a:solidFill>
                <a:srgbClr val="5B5A5A"/>
              </a:solidFill>
              <a:prstDash val="solid"/>
              <a:miter lim="400000"/>
            </a:ln>
          </a:insideH>
          <a:insideV>
            <a:ln w="12700" cap="flat">
              <a:solidFill>
                <a:srgbClr val="5B5A5A"/>
              </a:solidFill>
              <a:prstDash val="solid"/>
              <a:miter lim="400000"/>
            </a:ln>
          </a:insideV>
        </a:tcBdr>
        <a:fill>
          <a:solidFill>
            <a:srgbClr val="92929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1"/>
    <p:restoredTop sz="94640"/>
  </p:normalViewPr>
  <p:slideViewPr>
    <p:cSldViewPr snapToGrid="0">
      <p:cViewPr varScale="1">
        <p:scale>
          <a:sx n="58" d="100"/>
          <a:sy n="58" d="100"/>
        </p:scale>
        <p:origin x="634" y="8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58" name="Shape 158"/>
          <p:cNvSpPr>
            <a:spLocks noGrp="1" noRot="1" noChangeAspect="1"/>
          </p:cNvSpPr>
          <p:nvPr>
            <p:ph type="sldImg"/>
          </p:nvPr>
        </p:nvSpPr>
        <p:spPr>
          <a:xfrm>
            <a:off x="1143000" y="685800"/>
            <a:ext cx="4572000" cy="3429000"/>
          </a:xfrm>
          <a:prstGeom prst="rect">
            <a:avLst/>
          </a:prstGeom>
        </p:spPr>
        <p:txBody>
          <a:bodyPr/>
          <a:lstStyle/>
          <a:p>
            <a:endParaRPr/>
          </a:p>
        </p:txBody>
      </p:sp>
      <p:sp>
        <p:nvSpPr>
          <p:cNvPr id="159" name="Shape 159"/>
          <p:cNvSpPr>
            <a:spLocks noGrp="1"/>
          </p:cNvSpPr>
          <p:nvPr>
            <p:ph type="body" sz="quarter" idx="1"/>
          </p:nvPr>
        </p:nvSpPr>
        <p:spPr>
          <a:xfrm>
            <a:off x="914400" y="4343400"/>
            <a:ext cx="5029200" cy="4114800"/>
          </a:xfrm>
          <a:prstGeom prst="rect">
            <a:avLst/>
          </a:prstGeom>
        </p:spPr>
        <p:txBody>
          <a:bodyPr/>
          <a:lstStyle/>
          <a:p>
            <a:endParaRPr/>
          </a:p>
        </p:txBody>
      </p:sp>
    </p:spTree>
  </p:cSld>
  <p:clrMap bg1="lt1" tx1="dk1" bg2="lt2" tx2="dk2" accent1="accent1" accent2="accent2" accent3="accent3" accent4="accent4" accent5="accent5" accent6="accent6" hlink="hlink" folHlink="folHlink"/>
  <p:notesStyle>
    <a:lvl1pPr defTabSz="457200" latinLnBrk="0">
      <a:lnSpc>
        <a:spcPct val="117999"/>
      </a:lnSpc>
      <a:defRPr sz="2200">
        <a:latin typeface="Helvetica Neue"/>
        <a:ea typeface="Helvetica Neue"/>
        <a:cs typeface="Helvetica Neue"/>
        <a:sym typeface="Helvetica Neue"/>
      </a:defRPr>
    </a:lvl1pPr>
    <a:lvl2pPr indent="228600" defTabSz="457200" latinLnBrk="0">
      <a:lnSpc>
        <a:spcPct val="117999"/>
      </a:lnSpc>
      <a:defRPr sz="2200">
        <a:latin typeface="Helvetica Neue"/>
        <a:ea typeface="Helvetica Neue"/>
        <a:cs typeface="Helvetica Neue"/>
        <a:sym typeface="Helvetica Neue"/>
      </a:defRPr>
    </a:lvl2pPr>
    <a:lvl3pPr indent="457200" defTabSz="457200" latinLnBrk="0">
      <a:lnSpc>
        <a:spcPct val="117999"/>
      </a:lnSpc>
      <a:defRPr sz="2200">
        <a:latin typeface="Helvetica Neue"/>
        <a:ea typeface="Helvetica Neue"/>
        <a:cs typeface="Helvetica Neue"/>
        <a:sym typeface="Helvetica Neue"/>
      </a:defRPr>
    </a:lvl3pPr>
    <a:lvl4pPr indent="685800" defTabSz="457200" latinLnBrk="0">
      <a:lnSpc>
        <a:spcPct val="117999"/>
      </a:lnSpc>
      <a:defRPr sz="2200">
        <a:latin typeface="Helvetica Neue"/>
        <a:ea typeface="Helvetica Neue"/>
        <a:cs typeface="Helvetica Neue"/>
        <a:sym typeface="Helvetica Neue"/>
      </a:defRPr>
    </a:lvl4pPr>
    <a:lvl5pPr indent="914400" defTabSz="457200" latinLnBrk="0">
      <a:lnSpc>
        <a:spcPct val="117999"/>
      </a:lnSpc>
      <a:defRPr sz="2200">
        <a:latin typeface="Helvetica Neue"/>
        <a:ea typeface="Helvetica Neue"/>
        <a:cs typeface="Helvetica Neue"/>
        <a:sym typeface="Helvetica Neue"/>
      </a:defRPr>
    </a:lvl5pPr>
    <a:lvl6pPr indent="1143000" defTabSz="457200" latinLnBrk="0">
      <a:lnSpc>
        <a:spcPct val="117999"/>
      </a:lnSpc>
      <a:defRPr sz="2200">
        <a:latin typeface="Helvetica Neue"/>
        <a:ea typeface="Helvetica Neue"/>
        <a:cs typeface="Helvetica Neue"/>
        <a:sym typeface="Helvetica Neue"/>
      </a:defRPr>
    </a:lvl6pPr>
    <a:lvl7pPr indent="1371600" defTabSz="457200" latinLnBrk="0">
      <a:lnSpc>
        <a:spcPct val="117999"/>
      </a:lnSpc>
      <a:defRPr sz="2200">
        <a:latin typeface="Helvetica Neue"/>
        <a:ea typeface="Helvetica Neue"/>
        <a:cs typeface="Helvetica Neue"/>
        <a:sym typeface="Helvetica Neue"/>
      </a:defRPr>
    </a:lvl7pPr>
    <a:lvl8pPr indent="1600200" defTabSz="457200" latinLnBrk="0">
      <a:lnSpc>
        <a:spcPct val="117999"/>
      </a:lnSpc>
      <a:defRPr sz="2200">
        <a:latin typeface="Helvetica Neue"/>
        <a:ea typeface="Helvetica Neue"/>
        <a:cs typeface="Helvetica Neue"/>
        <a:sym typeface="Helvetica Neue"/>
      </a:defRPr>
    </a:lvl8pPr>
    <a:lvl9pPr indent="1828800" defTabSz="457200" latinLnBrk="0">
      <a:lnSpc>
        <a:spcPct val="117999"/>
      </a:lnSpc>
      <a:defRPr sz="2200">
        <a:latin typeface="Helvetica Neue"/>
        <a:ea typeface="Helvetica Neue"/>
        <a:cs typeface="Helvetica Neue"/>
        <a:sym typeface="Helvetica Neue"/>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cSld name="Titolo">
    <p:spTree>
      <p:nvGrpSpPr>
        <p:cNvPr id="1" name=""/>
        <p:cNvGrpSpPr/>
        <p:nvPr/>
      </p:nvGrpSpPr>
      <p:grpSpPr>
        <a:xfrm>
          <a:off x="0" y="0"/>
          <a:ext cx="0" cy="0"/>
          <a:chOff x="0" y="0"/>
          <a:chExt cx="0" cy="0"/>
        </a:xfrm>
      </p:grpSpPr>
      <p:sp>
        <p:nvSpPr>
          <p:cNvPr id="11" name="Titolo presentazione"/>
          <p:cNvSpPr txBox="1">
            <a:spLocks noGrp="1"/>
          </p:cNvSpPr>
          <p:nvPr>
            <p:ph type="title" hasCustomPrompt="1"/>
          </p:nvPr>
        </p:nvSpPr>
        <p:spPr>
          <a:prstGeom prst="rect">
            <a:avLst/>
          </a:prstGeom>
        </p:spPr>
        <p:txBody>
          <a:bodyPr/>
          <a:lstStyle/>
          <a:p>
            <a:r>
              <a:t>Titolo presentazione</a:t>
            </a:r>
          </a:p>
        </p:txBody>
      </p:sp>
      <p:sp>
        <p:nvSpPr>
          <p:cNvPr id="12" name="Corpo livello uno…"/>
          <p:cNvSpPr txBox="1">
            <a:spLocks noGrp="1"/>
          </p:cNvSpPr>
          <p:nvPr>
            <p:ph type="body" sz="quarter" idx="1" hasCustomPrompt="1"/>
          </p:nvPr>
        </p:nvSpPr>
        <p:spPr>
          <a:prstGeom prst="rect">
            <a:avLst/>
          </a:prstGeom>
        </p:spPr>
        <p:txBody>
          <a:bodyPr/>
          <a:lstStyle/>
          <a:p>
            <a:r>
              <a:t>Sottotitolo presentazione </a:t>
            </a:r>
          </a:p>
          <a:p>
            <a:pPr lvl="1"/>
            <a:endParaRPr/>
          </a:p>
          <a:p>
            <a:pPr lvl="2"/>
            <a:endParaRPr/>
          </a:p>
          <a:p>
            <a:pPr lvl="3"/>
            <a:endParaRPr/>
          </a:p>
          <a:p>
            <a:pPr lvl="4"/>
            <a:endParaRPr/>
          </a:p>
        </p:txBody>
      </p:sp>
      <p:sp>
        <p:nvSpPr>
          <p:cNvPr id="13"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2.xml><?xml version="1.0" encoding="utf-8"?>
<p:sldLayout xmlns:a="http://schemas.openxmlformats.org/drawingml/2006/main" xmlns:r="http://schemas.openxmlformats.org/officeDocument/2006/relationships" xmlns:p="http://schemas.openxmlformats.org/presentationml/2006/main" type="tx">
  <p:cSld name="Titolo e foto">
    <p:bg>
      <p:bgPr>
        <a:solidFill>
          <a:srgbClr val="FFFFFF"/>
        </a:solidFill>
        <a:effectLst/>
      </p:bgPr>
    </p:bg>
    <p:spTree>
      <p:nvGrpSpPr>
        <p:cNvPr id="1" name=""/>
        <p:cNvGrpSpPr/>
        <p:nvPr/>
      </p:nvGrpSpPr>
      <p:grpSpPr>
        <a:xfrm>
          <a:off x="0" y="0"/>
          <a:ext cx="0" cy="0"/>
          <a:chOff x="0" y="0"/>
          <a:chExt cx="0" cy="0"/>
        </a:xfrm>
      </p:grpSpPr>
      <p:sp>
        <p:nvSpPr>
          <p:cNvPr id="20" name="Persona sorridente con occhiali da sole e maglietta gialla su sfondo verde foglia di tè"/>
          <p:cNvSpPr>
            <a:spLocks noGrp="1"/>
          </p:cNvSpPr>
          <p:nvPr>
            <p:ph type="pic" idx="21"/>
          </p:nvPr>
        </p:nvSpPr>
        <p:spPr>
          <a:xfrm>
            <a:off x="-685800" y="-6146800"/>
            <a:ext cx="34201100" cy="20089980"/>
          </a:xfrm>
          <a:prstGeom prst="rect">
            <a:avLst/>
          </a:prstGeom>
        </p:spPr>
        <p:txBody>
          <a:bodyPr lIns="91439" tIns="45719" rIns="91439" bIns="45719">
            <a:noAutofit/>
          </a:bodyPr>
          <a:lstStyle/>
          <a:p>
            <a:endParaRPr/>
          </a:p>
        </p:txBody>
      </p:sp>
      <p:sp>
        <p:nvSpPr>
          <p:cNvPr id="21" name="Titolo presentazione"/>
          <p:cNvSpPr txBox="1">
            <a:spLocks noGrp="1"/>
          </p:cNvSpPr>
          <p:nvPr>
            <p:ph type="title" hasCustomPrompt="1"/>
          </p:nvPr>
        </p:nvSpPr>
        <p:spPr>
          <a:xfrm>
            <a:off x="1295400" y="4384675"/>
            <a:ext cx="21869400" cy="4699000"/>
          </a:xfrm>
          <a:prstGeom prst="rect">
            <a:avLst/>
          </a:prstGeom>
        </p:spPr>
        <p:txBody>
          <a:bodyPr/>
          <a:lstStyle/>
          <a:p>
            <a:r>
              <a:t>Titolo presentazione</a:t>
            </a:r>
          </a:p>
        </p:txBody>
      </p:sp>
      <p:sp>
        <p:nvSpPr>
          <p:cNvPr id="22" name="Corpo livello uno…"/>
          <p:cNvSpPr txBox="1">
            <a:spLocks noGrp="1"/>
          </p:cNvSpPr>
          <p:nvPr>
            <p:ph type="body" sz="quarter" idx="1" hasCustomPrompt="1"/>
          </p:nvPr>
        </p:nvSpPr>
        <p:spPr>
          <a:xfrm>
            <a:off x="1295400" y="9268776"/>
            <a:ext cx="21869400" cy="1422714"/>
          </a:xfrm>
          <a:prstGeom prst="rect">
            <a:avLst/>
          </a:prstGeom>
        </p:spPr>
        <p:txBody>
          <a:bodyPr/>
          <a:lstStyle/>
          <a:p>
            <a:r>
              <a:t>Sottotitolo presentazione</a:t>
            </a:r>
          </a:p>
          <a:p>
            <a:pPr lvl="1"/>
            <a:endParaRPr/>
          </a:p>
          <a:p>
            <a:pPr lvl="2"/>
            <a:endParaRPr/>
          </a:p>
          <a:p>
            <a:pPr lvl="3"/>
            <a:endParaRPr/>
          </a:p>
          <a:p>
            <a:pPr lvl="4"/>
            <a:endParaRPr/>
          </a:p>
        </p:txBody>
      </p:sp>
      <p:sp>
        <p:nvSpPr>
          <p:cNvPr id="23"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3.xml><?xml version="1.0" encoding="utf-8"?>
<p:sldLayout xmlns:a="http://schemas.openxmlformats.org/drawingml/2006/main" xmlns:r="http://schemas.openxmlformats.org/officeDocument/2006/relationships" xmlns:p="http://schemas.openxmlformats.org/presentationml/2006/main" type="tx">
  <p:cSld name="Titolo e foto 2">
    <p:bg>
      <p:bgPr>
        <a:solidFill>
          <a:srgbClr val="FFFFFF"/>
        </a:solidFill>
        <a:effectLst/>
      </p:bgPr>
    </p:bg>
    <p:spTree>
      <p:nvGrpSpPr>
        <p:cNvPr id="1" name=""/>
        <p:cNvGrpSpPr/>
        <p:nvPr/>
      </p:nvGrpSpPr>
      <p:grpSpPr>
        <a:xfrm>
          <a:off x="0" y="0"/>
          <a:ext cx="0" cy="0"/>
          <a:chOff x="0" y="0"/>
          <a:chExt cx="0" cy="0"/>
        </a:xfrm>
      </p:grpSpPr>
      <p:sp>
        <p:nvSpPr>
          <p:cNvPr id="30" name="Vista laterale di una persona che indossa una giacca con cappuccio di fronte a scuri di colore giallo"/>
          <p:cNvSpPr>
            <a:spLocks noGrp="1"/>
          </p:cNvSpPr>
          <p:nvPr>
            <p:ph type="pic" idx="21"/>
          </p:nvPr>
        </p:nvSpPr>
        <p:spPr>
          <a:xfrm>
            <a:off x="8922063" y="-1"/>
            <a:ext cx="20573998" cy="13716000"/>
          </a:xfrm>
          <a:prstGeom prst="rect">
            <a:avLst/>
          </a:prstGeom>
        </p:spPr>
        <p:txBody>
          <a:bodyPr lIns="91439" tIns="45719" rIns="91439" bIns="45719">
            <a:noAutofit/>
          </a:bodyPr>
          <a:lstStyle/>
          <a:p>
            <a:endParaRPr/>
          </a:p>
        </p:txBody>
      </p:sp>
      <p:sp>
        <p:nvSpPr>
          <p:cNvPr id="31" name="Titolo"/>
          <p:cNvSpPr txBox="1">
            <a:spLocks noGrp="1"/>
          </p:cNvSpPr>
          <p:nvPr>
            <p:ph type="title" hasCustomPrompt="1"/>
          </p:nvPr>
        </p:nvSpPr>
        <p:spPr>
          <a:xfrm>
            <a:off x="1295400" y="3743016"/>
            <a:ext cx="11442700" cy="5334001"/>
          </a:xfrm>
          <a:prstGeom prst="rect">
            <a:avLst/>
          </a:prstGeom>
        </p:spPr>
        <p:txBody>
          <a:bodyPr/>
          <a:lstStyle/>
          <a:p>
            <a:r>
              <a:t>Titolo</a:t>
            </a:r>
          </a:p>
        </p:txBody>
      </p:sp>
      <p:sp>
        <p:nvSpPr>
          <p:cNvPr id="32" name="Corpo livello uno…"/>
          <p:cNvSpPr txBox="1">
            <a:spLocks noGrp="1"/>
          </p:cNvSpPr>
          <p:nvPr>
            <p:ph type="body" sz="quarter" idx="1" hasCustomPrompt="1"/>
          </p:nvPr>
        </p:nvSpPr>
        <p:spPr>
          <a:xfrm>
            <a:off x="1295400" y="9271000"/>
            <a:ext cx="11442700" cy="3175000"/>
          </a:xfrm>
          <a:prstGeom prst="rect">
            <a:avLst/>
          </a:prstGeom>
        </p:spPr>
        <p:txBody>
          <a:bodyPr/>
          <a:lstStyle/>
          <a:p>
            <a:r>
              <a:t>Sottotitolo diapositiva</a:t>
            </a:r>
          </a:p>
          <a:p>
            <a:pPr lvl="1"/>
            <a:endParaRPr/>
          </a:p>
          <a:p>
            <a:pPr lvl="2"/>
            <a:endParaRPr/>
          </a:p>
          <a:p>
            <a:pPr lvl="3"/>
            <a:endParaRPr/>
          </a:p>
          <a:p>
            <a:pPr lvl="4"/>
            <a:endParaRPr/>
          </a:p>
        </p:txBody>
      </p:sp>
      <p:sp>
        <p:nvSpPr>
          <p:cNvPr id="33"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4.xml><?xml version="1.0" encoding="utf-8"?>
<p:sldLayout xmlns:a="http://schemas.openxmlformats.org/drawingml/2006/main" xmlns:r="http://schemas.openxmlformats.org/officeDocument/2006/relationships" xmlns:p="http://schemas.openxmlformats.org/presentationml/2006/main" type="tx">
  <p:cSld name="Titolo e punti elenco">
    <p:bg>
      <p:bgPr>
        <a:solidFill>
          <a:srgbClr val="FFFFFF"/>
        </a:solidFill>
        <a:effectLst/>
      </p:bgPr>
    </p:bg>
    <p:spTree>
      <p:nvGrpSpPr>
        <p:cNvPr id="1" name=""/>
        <p:cNvGrpSpPr/>
        <p:nvPr/>
      </p:nvGrpSpPr>
      <p:grpSpPr>
        <a:xfrm>
          <a:off x="0" y="0"/>
          <a:ext cx="0" cy="0"/>
          <a:chOff x="0" y="0"/>
          <a:chExt cx="0" cy="0"/>
        </a:xfrm>
      </p:grpSpPr>
      <p:sp>
        <p:nvSpPr>
          <p:cNvPr id="40" name="Autore e data"/>
          <p:cNvSpPr txBox="1">
            <a:spLocks noGrp="1"/>
          </p:cNvSpPr>
          <p:nvPr>
            <p:ph type="body" sz="quarter" idx="21" hasCustomPrompt="1"/>
          </p:nvPr>
        </p:nvSpPr>
        <p:spPr>
          <a:xfrm>
            <a:off x="1295400" y="12955885"/>
            <a:ext cx="21869400" cy="429261"/>
          </a:xfrm>
          <a:prstGeom prst="rect">
            <a:avLst/>
          </a:prstGeom>
        </p:spPr>
        <p:txBody>
          <a:bodyPr/>
          <a:lstStyle>
            <a:lvl1pPr defTabSz="584200">
              <a:spcBef>
                <a:spcPts val="3200"/>
              </a:spcBef>
              <a:defRPr sz="2000" spc="-59">
                <a:latin typeface="Graphik-Medium"/>
                <a:ea typeface="Graphik-Medium"/>
                <a:cs typeface="Graphik-Medium"/>
                <a:sym typeface="Graphik Medium"/>
              </a:defRPr>
            </a:lvl1pPr>
          </a:lstStyle>
          <a:p>
            <a:r>
              <a:t>Autore e data</a:t>
            </a:r>
          </a:p>
        </p:txBody>
      </p:sp>
      <p:sp>
        <p:nvSpPr>
          <p:cNvPr id="41" name="Sottotitolo diapositiva"/>
          <p:cNvSpPr txBox="1">
            <a:spLocks noGrp="1"/>
          </p:cNvSpPr>
          <p:nvPr>
            <p:ph type="body" sz="quarter" idx="22" hasCustomPrompt="1"/>
          </p:nvPr>
        </p:nvSpPr>
        <p:spPr>
          <a:xfrm>
            <a:off x="1295400" y="3543455"/>
            <a:ext cx="21869400" cy="694056"/>
          </a:xfrm>
          <a:prstGeom prst="rect">
            <a:avLst/>
          </a:prstGeom>
        </p:spPr>
        <p:txBody>
          <a:bodyPr/>
          <a:lstStyle/>
          <a:p>
            <a:r>
              <a:t>Sottotitolo diapositiva</a:t>
            </a:r>
          </a:p>
        </p:txBody>
      </p:sp>
      <p:sp>
        <p:nvSpPr>
          <p:cNvPr id="42" name="Rettangolo"/>
          <p:cNvSpPr/>
          <p:nvPr/>
        </p:nvSpPr>
        <p:spPr>
          <a:xfrm>
            <a:off x="0" y="990550"/>
            <a:ext cx="24384000" cy="279401"/>
          </a:xfrm>
          <a:prstGeom prst="rect">
            <a:avLst/>
          </a:prstGeom>
          <a:solidFill>
            <a:schemeClr val="accent4"/>
          </a:solidFill>
          <a:ln w="12700">
            <a:miter lim="400000"/>
          </a:ln>
        </p:spPr>
        <p:txBody>
          <a:bodyPr lIns="50800" tIns="50800" rIns="50800" bIns="50800" anchor="ctr"/>
          <a:lstStyle/>
          <a:p>
            <a:pPr>
              <a:lnSpc>
                <a:spcPct val="100000"/>
              </a:lnSpc>
              <a:spcBef>
                <a:spcPts val="3300"/>
              </a:spcBef>
              <a:tabLst/>
              <a:defRPr sz="2200" spc="-44">
                <a:latin typeface="Graphik-SemiboldItalic"/>
                <a:ea typeface="Graphik-SemiboldItalic"/>
                <a:cs typeface="Graphik-SemiboldItalic"/>
                <a:sym typeface="Graphik Semibold"/>
              </a:defRPr>
            </a:pPr>
            <a:endParaRPr/>
          </a:p>
        </p:txBody>
      </p:sp>
      <p:sp>
        <p:nvSpPr>
          <p:cNvPr id="43" name="Titolo"/>
          <p:cNvSpPr txBox="1">
            <a:spLocks noGrp="1"/>
          </p:cNvSpPr>
          <p:nvPr>
            <p:ph type="title" hasCustomPrompt="1"/>
          </p:nvPr>
        </p:nvSpPr>
        <p:spPr>
          <a:xfrm>
            <a:off x="1295400" y="1620697"/>
            <a:ext cx="21869400" cy="1778386"/>
          </a:xfrm>
          <a:prstGeom prst="rect">
            <a:avLst/>
          </a:prstGeom>
        </p:spPr>
        <p:txBody>
          <a:bodyPr anchor="t"/>
          <a:lstStyle>
            <a:lvl1pPr defTabSz="584200">
              <a:defRPr sz="10000" spc="-400"/>
            </a:lvl1pPr>
          </a:lstStyle>
          <a:p>
            <a:r>
              <a:t>Titolo</a:t>
            </a:r>
          </a:p>
        </p:txBody>
      </p:sp>
      <p:sp>
        <p:nvSpPr>
          <p:cNvPr id="44" name="Corpo livello uno…"/>
          <p:cNvSpPr txBox="1">
            <a:spLocks noGrp="1"/>
          </p:cNvSpPr>
          <p:nvPr>
            <p:ph type="body" idx="1" hasCustomPrompt="1"/>
          </p:nvPr>
        </p:nvSpPr>
        <p:spPr>
          <a:xfrm>
            <a:off x="1295400" y="5270500"/>
            <a:ext cx="21869400" cy="7137400"/>
          </a:xfrm>
          <a:prstGeom prst="rect">
            <a:avLst/>
          </a:prstGeom>
        </p:spPr>
        <p:txBody>
          <a:bodyPr/>
          <a:lstStyle>
            <a:lvl1pPr defTabSz="584200">
              <a:spcBef>
                <a:spcPts val="3300"/>
              </a:spcBef>
              <a:defRPr sz="4000" cap="none" spc="0"/>
            </a:lvl1pPr>
            <a:lvl2pPr defTabSz="584200">
              <a:spcBef>
                <a:spcPts val="3300"/>
              </a:spcBef>
              <a:defRPr sz="4000" cap="none" spc="0"/>
            </a:lvl2pPr>
            <a:lvl3pPr defTabSz="584200">
              <a:spcBef>
                <a:spcPts val="3300"/>
              </a:spcBef>
              <a:defRPr sz="4000" cap="none" spc="0"/>
            </a:lvl3pPr>
            <a:lvl4pPr defTabSz="584200">
              <a:spcBef>
                <a:spcPts val="3300"/>
              </a:spcBef>
              <a:defRPr sz="4000" cap="none" spc="0"/>
            </a:lvl4pPr>
            <a:lvl5pPr defTabSz="584200">
              <a:spcBef>
                <a:spcPts val="3300"/>
              </a:spcBef>
              <a:defRPr sz="4000" cap="none" spc="0"/>
            </a:lvl5pPr>
          </a:lstStyle>
          <a:p>
            <a:r>
              <a:t>Testo elenco puntato diapositiva</a:t>
            </a:r>
          </a:p>
          <a:p>
            <a:pPr lvl="1"/>
            <a:endParaRPr/>
          </a:p>
          <a:p>
            <a:pPr lvl="2"/>
            <a:endParaRPr/>
          </a:p>
          <a:p>
            <a:pPr lvl="3"/>
            <a:endParaRPr/>
          </a:p>
          <a:p>
            <a:pPr lvl="4"/>
            <a:endParaRPr/>
          </a:p>
        </p:txBody>
      </p:sp>
      <p:sp>
        <p:nvSpPr>
          <p:cNvPr id="45" name="Numero diapositiva"/>
          <p:cNvSpPr txBox="1">
            <a:spLocks noGrp="1"/>
          </p:cNvSpPr>
          <p:nvPr>
            <p:ph type="sldNum" sz="quarter" idx="2"/>
          </p:nvPr>
        </p:nvSpPr>
        <p:spPr>
          <a:xfrm>
            <a:off x="22793706" y="12981031"/>
            <a:ext cx="361189" cy="404115"/>
          </a:xfrm>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5.xml><?xml version="1.0" encoding="utf-8"?>
<p:sldLayout xmlns:a="http://schemas.openxmlformats.org/drawingml/2006/main" xmlns:r="http://schemas.openxmlformats.org/officeDocument/2006/relationships" xmlns:p="http://schemas.openxmlformats.org/presentationml/2006/main" type="tx">
  <p:cSld name="Punti elenco">
    <p:bg>
      <p:bgPr>
        <a:solidFill>
          <a:srgbClr val="FFFFFF"/>
        </a:solidFill>
        <a:effectLst/>
      </p:bgPr>
    </p:bg>
    <p:spTree>
      <p:nvGrpSpPr>
        <p:cNvPr id="1" name=""/>
        <p:cNvGrpSpPr/>
        <p:nvPr/>
      </p:nvGrpSpPr>
      <p:grpSpPr>
        <a:xfrm>
          <a:off x="0" y="0"/>
          <a:ext cx="0" cy="0"/>
          <a:chOff x="0" y="0"/>
          <a:chExt cx="0" cy="0"/>
        </a:xfrm>
      </p:grpSpPr>
      <p:sp>
        <p:nvSpPr>
          <p:cNvPr id="52" name="Autore e data"/>
          <p:cNvSpPr txBox="1">
            <a:spLocks noGrp="1"/>
          </p:cNvSpPr>
          <p:nvPr>
            <p:ph type="body" sz="quarter" idx="21" hasCustomPrompt="1"/>
          </p:nvPr>
        </p:nvSpPr>
        <p:spPr>
          <a:xfrm>
            <a:off x="1295400" y="12955885"/>
            <a:ext cx="21869400" cy="429261"/>
          </a:xfrm>
          <a:prstGeom prst="rect">
            <a:avLst/>
          </a:prstGeom>
        </p:spPr>
        <p:txBody>
          <a:bodyPr/>
          <a:lstStyle>
            <a:lvl1pPr defTabSz="584200">
              <a:spcBef>
                <a:spcPts val="3200"/>
              </a:spcBef>
              <a:defRPr sz="2000" spc="-59">
                <a:latin typeface="Graphik-Medium"/>
                <a:ea typeface="Graphik-Medium"/>
                <a:cs typeface="Graphik-Medium"/>
                <a:sym typeface="Graphik Medium"/>
              </a:defRPr>
            </a:lvl1pPr>
          </a:lstStyle>
          <a:p>
            <a:r>
              <a:t>Autore e data</a:t>
            </a:r>
          </a:p>
        </p:txBody>
      </p:sp>
      <p:sp>
        <p:nvSpPr>
          <p:cNvPr id="53" name="Corpo livello uno…"/>
          <p:cNvSpPr txBox="1">
            <a:spLocks noGrp="1"/>
          </p:cNvSpPr>
          <p:nvPr>
            <p:ph type="body" idx="1" hasCustomPrompt="1"/>
          </p:nvPr>
        </p:nvSpPr>
        <p:spPr>
          <a:xfrm>
            <a:off x="1295400" y="5270500"/>
            <a:ext cx="21869400" cy="7135317"/>
          </a:xfrm>
          <a:prstGeom prst="rect">
            <a:avLst/>
          </a:prstGeom>
        </p:spPr>
        <p:txBody>
          <a:bodyPr numCol="2" spcCol="1093469"/>
          <a:lstStyle>
            <a:lvl1pPr defTabSz="584200">
              <a:spcBef>
                <a:spcPts val="3300"/>
              </a:spcBef>
              <a:defRPr sz="4000" cap="none" spc="0"/>
            </a:lvl1pPr>
            <a:lvl2pPr defTabSz="584200">
              <a:spcBef>
                <a:spcPts val="3300"/>
              </a:spcBef>
              <a:defRPr sz="4000" cap="none" spc="0"/>
            </a:lvl2pPr>
            <a:lvl3pPr defTabSz="584200">
              <a:spcBef>
                <a:spcPts val="3300"/>
              </a:spcBef>
              <a:defRPr sz="4000" cap="none" spc="0"/>
            </a:lvl3pPr>
            <a:lvl4pPr defTabSz="584200">
              <a:spcBef>
                <a:spcPts val="3300"/>
              </a:spcBef>
              <a:defRPr sz="4000" cap="none" spc="0"/>
            </a:lvl4pPr>
            <a:lvl5pPr defTabSz="584200">
              <a:spcBef>
                <a:spcPts val="3300"/>
              </a:spcBef>
              <a:defRPr sz="4000" cap="none" spc="0"/>
            </a:lvl5pPr>
          </a:lstStyle>
          <a:p>
            <a:r>
              <a:t>Testo elenco puntato diapositiva</a:t>
            </a:r>
          </a:p>
          <a:p>
            <a:pPr lvl="1"/>
            <a:endParaRPr/>
          </a:p>
          <a:p>
            <a:pPr lvl="2"/>
            <a:endParaRPr/>
          </a:p>
          <a:p>
            <a:pPr lvl="3"/>
            <a:endParaRPr/>
          </a:p>
          <a:p>
            <a:pPr lvl="4"/>
            <a:endParaRPr/>
          </a:p>
        </p:txBody>
      </p:sp>
      <p:sp>
        <p:nvSpPr>
          <p:cNvPr id="54" name="Rettangolo"/>
          <p:cNvSpPr/>
          <p:nvPr/>
        </p:nvSpPr>
        <p:spPr>
          <a:xfrm>
            <a:off x="0" y="990550"/>
            <a:ext cx="24384000" cy="279401"/>
          </a:xfrm>
          <a:prstGeom prst="rect">
            <a:avLst/>
          </a:prstGeom>
          <a:solidFill>
            <a:schemeClr val="accent4"/>
          </a:solidFill>
          <a:ln w="12700">
            <a:miter lim="400000"/>
          </a:ln>
        </p:spPr>
        <p:txBody>
          <a:bodyPr lIns="50800" tIns="50800" rIns="50800" bIns="50800" anchor="ctr"/>
          <a:lstStyle/>
          <a:p>
            <a:pPr>
              <a:lnSpc>
                <a:spcPct val="100000"/>
              </a:lnSpc>
              <a:spcBef>
                <a:spcPts val="3300"/>
              </a:spcBef>
              <a:tabLst/>
              <a:defRPr sz="2200" spc="-44">
                <a:latin typeface="Graphik-SemiboldItalic"/>
                <a:ea typeface="Graphik-SemiboldItalic"/>
                <a:cs typeface="Graphik-SemiboldItalic"/>
                <a:sym typeface="Graphik Semibold"/>
              </a:defRPr>
            </a:pPr>
            <a:endParaRPr/>
          </a:p>
        </p:txBody>
      </p:sp>
      <p:sp>
        <p:nvSpPr>
          <p:cNvPr id="55"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6.xml><?xml version="1.0" encoding="utf-8"?>
<p:sldLayout xmlns:a="http://schemas.openxmlformats.org/drawingml/2006/main" xmlns:r="http://schemas.openxmlformats.org/officeDocument/2006/relationships" xmlns:p="http://schemas.openxmlformats.org/presentationml/2006/main" type="tx">
  <p:cSld name="Titolo, punti elenco e foto">
    <p:bg>
      <p:bgPr>
        <a:solidFill>
          <a:srgbClr val="FFFFFF"/>
        </a:solidFill>
        <a:effectLst/>
      </p:bgPr>
    </p:bg>
    <p:spTree>
      <p:nvGrpSpPr>
        <p:cNvPr id="1" name=""/>
        <p:cNvGrpSpPr/>
        <p:nvPr/>
      </p:nvGrpSpPr>
      <p:grpSpPr>
        <a:xfrm>
          <a:off x="0" y="0"/>
          <a:ext cx="0" cy="0"/>
          <a:chOff x="0" y="0"/>
          <a:chExt cx="0" cy="0"/>
        </a:xfrm>
      </p:grpSpPr>
      <p:sp>
        <p:nvSpPr>
          <p:cNvPr id="62" name="Persona sorridente che indossa una maglietta di colore blu di fronte a una parete dello stesso colore"/>
          <p:cNvSpPr>
            <a:spLocks noGrp="1"/>
          </p:cNvSpPr>
          <p:nvPr>
            <p:ph type="pic" idx="21"/>
          </p:nvPr>
        </p:nvSpPr>
        <p:spPr>
          <a:xfrm>
            <a:off x="10236489" y="-1"/>
            <a:ext cx="20561460" cy="13716000"/>
          </a:xfrm>
          <a:prstGeom prst="rect">
            <a:avLst/>
          </a:prstGeom>
        </p:spPr>
        <p:txBody>
          <a:bodyPr lIns="91439" tIns="45719" rIns="91439" bIns="45719">
            <a:noAutofit/>
          </a:bodyPr>
          <a:lstStyle/>
          <a:p>
            <a:endParaRPr/>
          </a:p>
        </p:txBody>
      </p:sp>
      <p:sp>
        <p:nvSpPr>
          <p:cNvPr id="63" name="Corpo livello uno…"/>
          <p:cNvSpPr txBox="1">
            <a:spLocks noGrp="1"/>
          </p:cNvSpPr>
          <p:nvPr>
            <p:ph type="body" sz="half" idx="1" hasCustomPrompt="1"/>
          </p:nvPr>
        </p:nvSpPr>
        <p:spPr>
          <a:xfrm>
            <a:off x="1295400" y="5257800"/>
            <a:ext cx="11442700" cy="6886575"/>
          </a:xfrm>
          <a:prstGeom prst="rect">
            <a:avLst/>
          </a:prstGeom>
        </p:spPr>
        <p:txBody>
          <a:bodyPr/>
          <a:lstStyle>
            <a:lvl1pPr defTabSz="584200">
              <a:spcBef>
                <a:spcPts val="3300"/>
              </a:spcBef>
              <a:defRPr sz="4000" cap="none" spc="0"/>
            </a:lvl1pPr>
            <a:lvl2pPr defTabSz="584200">
              <a:spcBef>
                <a:spcPts val="3300"/>
              </a:spcBef>
              <a:defRPr sz="4000" cap="none" spc="0"/>
            </a:lvl2pPr>
            <a:lvl3pPr defTabSz="584200">
              <a:spcBef>
                <a:spcPts val="3300"/>
              </a:spcBef>
              <a:defRPr sz="4000" cap="none" spc="0"/>
            </a:lvl3pPr>
            <a:lvl4pPr defTabSz="584200">
              <a:spcBef>
                <a:spcPts val="3300"/>
              </a:spcBef>
              <a:defRPr sz="4000" cap="none" spc="0"/>
            </a:lvl4pPr>
            <a:lvl5pPr defTabSz="584200">
              <a:spcBef>
                <a:spcPts val="3300"/>
              </a:spcBef>
              <a:defRPr sz="4000" cap="none" spc="0"/>
            </a:lvl5pPr>
          </a:lstStyle>
          <a:p>
            <a:r>
              <a:t>Testo elenco puntato diapositiva</a:t>
            </a:r>
          </a:p>
          <a:p>
            <a:pPr lvl="1"/>
            <a:endParaRPr/>
          </a:p>
          <a:p>
            <a:pPr lvl="2"/>
            <a:endParaRPr/>
          </a:p>
          <a:p>
            <a:pPr lvl="3"/>
            <a:endParaRPr/>
          </a:p>
          <a:p>
            <a:pPr lvl="4"/>
            <a:endParaRPr/>
          </a:p>
        </p:txBody>
      </p:sp>
      <p:sp>
        <p:nvSpPr>
          <p:cNvPr id="64" name="Rettangolo"/>
          <p:cNvSpPr/>
          <p:nvPr/>
        </p:nvSpPr>
        <p:spPr>
          <a:xfrm>
            <a:off x="0" y="990550"/>
            <a:ext cx="12538389" cy="279401"/>
          </a:xfrm>
          <a:prstGeom prst="rect">
            <a:avLst/>
          </a:prstGeom>
          <a:solidFill>
            <a:schemeClr val="accent4"/>
          </a:solidFill>
          <a:ln w="12700">
            <a:miter lim="400000"/>
          </a:ln>
        </p:spPr>
        <p:txBody>
          <a:bodyPr lIns="50800" tIns="50800" rIns="50800" bIns="50800" anchor="ctr"/>
          <a:lstStyle/>
          <a:p>
            <a:pPr>
              <a:lnSpc>
                <a:spcPct val="100000"/>
              </a:lnSpc>
              <a:spcBef>
                <a:spcPts val="3300"/>
              </a:spcBef>
              <a:tabLst/>
              <a:defRPr sz="2200" spc="-44">
                <a:latin typeface="Graphik-SemiboldItalic"/>
                <a:ea typeface="Graphik-SemiboldItalic"/>
                <a:cs typeface="Graphik-SemiboldItalic"/>
                <a:sym typeface="Graphik Semibold"/>
              </a:defRPr>
            </a:pPr>
            <a:endParaRPr/>
          </a:p>
        </p:txBody>
      </p:sp>
      <p:sp>
        <p:nvSpPr>
          <p:cNvPr id="65" name="Autore e data"/>
          <p:cNvSpPr txBox="1">
            <a:spLocks noGrp="1"/>
          </p:cNvSpPr>
          <p:nvPr>
            <p:ph type="body" sz="quarter" idx="22" hasCustomPrompt="1"/>
          </p:nvPr>
        </p:nvSpPr>
        <p:spPr>
          <a:xfrm>
            <a:off x="1295400" y="12955885"/>
            <a:ext cx="11442700" cy="429261"/>
          </a:xfrm>
          <a:prstGeom prst="rect">
            <a:avLst/>
          </a:prstGeom>
        </p:spPr>
        <p:txBody>
          <a:bodyPr/>
          <a:lstStyle>
            <a:lvl1pPr defTabSz="584200">
              <a:spcBef>
                <a:spcPts val="3200"/>
              </a:spcBef>
              <a:defRPr sz="2000" spc="-59">
                <a:latin typeface="Graphik-Medium"/>
                <a:ea typeface="Graphik-Medium"/>
                <a:cs typeface="Graphik-Medium"/>
                <a:sym typeface="Graphik Medium"/>
              </a:defRPr>
            </a:lvl1pPr>
          </a:lstStyle>
          <a:p>
            <a:r>
              <a:t>Autore e data</a:t>
            </a:r>
          </a:p>
        </p:txBody>
      </p:sp>
      <p:sp>
        <p:nvSpPr>
          <p:cNvPr id="66" name="Titolo"/>
          <p:cNvSpPr txBox="1">
            <a:spLocks noGrp="1"/>
          </p:cNvSpPr>
          <p:nvPr>
            <p:ph type="title" hasCustomPrompt="1"/>
          </p:nvPr>
        </p:nvSpPr>
        <p:spPr>
          <a:xfrm>
            <a:off x="1295400" y="1625600"/>
            <a:ext cx="11442700" cy="2466975"/>
          </a:xfrm>
          <a:prstGeom prst="rect">
            <a:avLst/>
          </a:prstGeom>
        </p:spPr>
        <p:txBody>
          <a:bodyPr anchor="t"/>
          <a:lstStyle>
            <a:lvl1pPr defTabSz="584200">
              <a:defRPr sz="10000" spc="-400"/>
            </a:lvl1pPr>
          </a:lstStyle>
          <a:p>
            <a:r>
              <a:t>Titolo</a:t>
            </a:r>
          </a:p>
        </p:txBody>
      </p:sp>
      <p:sp>
        <p:nvSpPr>
          <p:cNvPr id="67" name="Sottotitolo diapositiva"/>
          <p:cNvSpPr txBox="1">
            <a:spLocks noGrp="1"/>
          </p:cNvSpPr>
          <p:nvPr>
            <p:ph type="body" sz="quarter" idx="23" hasCustomPrompt="1"/>
          </p:nvPr>
        </p:nvSpPr>
        <p:spPr>
          <a:xfrm>
            <a:off x="1295400" y="4092575"/>
            <a:ext cx="11442701" cy="678372"/>
          </a:xfrm>
          <a:prstGeom prst="rect">
            <a:avLst/>
          </a:prstGeom>
        </p:spPr>
        <p:txBody>
          <a:bodyPr/>
          <a:lstStyle>
            <a:lvl1pPr defTabSz="566674">
              <a:defRPr sz="3395" spc="-101"/>
            </a:lvl1pPr>
          </a:lstStyle>
          <a:p>
            <a:r>
              <a:t>Sottotitolo diapositiva</a:t>
            </a:r>
          </a:p>
        </p:txBody>
      </p:sp>
      <p:sp>
        <p:nvSpPr>
          <p:cNvPr id="68"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7.xml><?xml version="1.0" encoding="utf-8"?>
<p:sldLayout xmlns:a="http://schemas.openxmlformats.org/drawingml/2006/main" xmlns:r="http://schemas.openxmlformats.org/officeDocument/2006/relationships" xmlns:p="http://schemas.openxmlformats.org/presentationml/2006/main" type="tx">
  <p:cSld name="Sezione">
    <p:bg>
      <p:bgPr>
        <a:blipFill rotWithShape="1">
          <a:blip r:embed="rId2" cstate="email">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75" name="Titolo sezione"/>
          <p:cNvSpPr txBox="1">
            <a:spLocks noGrp="1"/>
          </p:cNvSpPr>
          <p:nvPr>
            <p:ph type="title" hasCustomPrompt="1"/>
          </p:nvPr>
        </p:nvSpPr>
        <p:spPr>
          <a:xfrm>
            <a:off x="1295400" y="5404408"/>
            <a:ext cx="21869400" cy="2881785"/>
          </a:xfrm>
          <a:prstGeom prst="rect">
            <a:avLst/>
          </a:prstGeom>
        </p:spPr>
        <p:txBody>
          <a:bodyPr anchor="ctr"/>
          <a:lstStyle>
            <a:lvl1pPr defTabSz="825500">
              <a:defRPr sz="10200" spc="-408"/>
            </a:lvl1pPr>
          </a:lstStyle>
          <a:p>
            <a:r>
              <a:t>Titolo sezione</a:t>
            </a:r>
          </a:p>
        </p:txBody>
      </p:sp>
      <p:sp>
        <p:nvSpPr>
          <p:cNvPr id="76"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8.xml><?xml version="1.0" encoding="utf-8"?>
<p:sldLayout xmlns:a="http://schemas.openxmlformats.org/drawingml/2006/main" xmlns:r="http://schemas.openxmlformats.org/officeDocument/2006/relationships" xmlns:p="http://schemas.openxmlformats.org/presentationml/2006/main" type="tx">
  <p:cSld name="Solo titolo">
    <p:bg>
      <p:bgPr>
        <a:solidFill>
          <a:srgbClr val="FFFFFF"/>
        </a:solidFill>
        <a:effectLst/>
      </p:bgPr>
    </p:bg>
    <p:spTree>
      <p:nvGrpSpPr>
        <p:cNvPr id="1" name=""/>
        <p:cNvGrpSpPr/>
        <p:nvPr/>
      </p:nvGrpSpPr>
      <p:grpSpPr>
        <a:xfrm>
          <a:off x="0" y="0"/>
          <a:ext cx="0" cy="0"/>
          <a:chOff x="0" y="0"/>
          <a:chExt cx="0" cy="0"/>
        </a:xfrm>
      </p:grpSpPr>
      <p:sp>
        <p:nvSpPr>
          <p:cNvPr id="83" name="Autore e data"/>
          <p:cNvSpPr txBox="1">
            <a:spLocks noGrp="1"/>
          </p:cNvSpPr>
          <p:nvPr>
            <p:ph type="body" sz="quarter" idx="21" hasCustomPrompt="1"/>
          </p:nvPr>
        </p:nvSpPr>
        <p:spPr>
          <a:xfrm>
            <a:off x="1295400" y="12955885"/>
            <a:ext cx="21869400" cy="429261"/>
          </a:xfrm>
          <a:prstGeom prst="rect">
            <a:avLst/>
          </a:prstGeom>
        </p:spPr>
        <p:txBody>
          <a:bodyPr/>
          <a:lstStyle>
            <a:lvl1pPr defTabSz="584200">
              <a:spcBef>
                <a:spcPts val="3200"/>
              </a:spcBef>
              <a:defRPr sz="2000" spc="-59">
                <a:latin typeface="Graphik-Medium"/>
                <a:ea typeface="Graphik-Medium"/>
                <a:cs typeface="Graphik-Medium"/>
                <a:sym typeface="Graphik Medium"/>
              </a:defRPr>
            </a:lvl1pPr>
          </a:lstStyle>
          <a:p>
            <a:r>
              <a:t>Autore e data</a:t>
            </a:r>
          </a:p>
        </p:txBody>
      </p:sp>
      <p:sp>
        <p:nvSpPr>
          <p:cNvPr id="84" name="Sottotitolo diapositiva"/>
          <p:cNvSpPr txBox="1">
            <a:spLocks noGrp="1"/>
          </p:cNvSpPr>
          <p:nvPr>
            <p:ph type="body" sz="quarter" idx="22" hasCustomPrompt="1"/>
          </p:nvPr>
        </p:nvSpPr>
        <p:spPr>
          <a:xfrm>
            <a:off x="1295400" y="3543455"/>
            <a:ext cx="21869400" cy="694056"/>
          </a:xfrm>
          <a:prstGeom prst="rect">
            <a:avLst/>
          </a:prstGeom>
        </p:spPr>
        <p:txBody>
          <a:bodyPr/>
          <a:lstStyle/>
          <a:p>
            <a:r>
              <a:t>Sottotitolo diapositiva </a:t>
            </a:r>
          </a:p>
        </p:txBody>
      </p:sp>
      <p:sp>
        <p:nvSpPr>
          <p:cNvPr id="85" name="Rettangolo"/>
          <p:cNvSpPr/>
          <p:nvPr/>
        </p:nvSpPr>
        <p:spPr>
          <a:xfrm>
            <a:off x="0" y="990550"/>
            <a:ext cx="24384000" cy="279401"/>
          </a:xfrm>
          <a:prstGeom prst="rect">
            <a:avLst/>
          </a:prstGeom>
          <a:solidFill>
            <a:schemeClr val="accent4"/>
          </a:solidFill>
          <a:ln w="12700">
            <a:miter lim="400000"/>
          </a:ln>
        </p:spPr>
        <p:txBody>
          <a:bodyPr lIns="50800" tIns="50800" rIns="50800" bIns="50800" anchor="ctr"/>
          <a:lstStyle/>
          <a:p>
            <a:pPr>
              <a:lnSpc>
                <a:spcPct val="100000"/>
              </a:lnSpc>
              <a:spcBef>
                <a:spcPts val="3300"/>
              </a:spcBef>
              <a:tabLst/>
              <a:defRPr sz="2200" spc="-44">
                <a:latin typeface="Graphik-SemiboldItalic"/>
                <a:ea typeface="Graphik-SemiboldItalic"/>
                <a:cs typeface="Graphik-SemiboldItalic"/>
                <a:sym typeface="Graphik Semibold"/>
              </a:defRPr>
            </a:pPr>
            <a:endParaRPr/>
          </a:p>
        </p:txBody>
      </p:sp>
      <p:sp>
        <p:nvSpPr>
          <p:cNvPr id="86" name="Titolo"/>
          <p:cNvSpPr txBox="1">
            <a:spLocks noGrp="1"/>
          </p:cNvSpPr>
          <p:nvPr>
            <p:ph type="title" hasCustomPrompt="1"/>
          </p:nvPr>
        </p:nvSpPr>
        <p:spPr>
          <a:xfrm>
            <a:off x="1295400" y="1620697"/>
            <a:ext cx="21869400" cy="1778001"/>
          </a:xfrm>
          <a:prstGeom prst="rect">
            <a:avLst/>
          </a:prstGeom>
        </p:spPr>
        <p:txBody>
          <a:bodyPr anchor="t"/>
          <a:lstStyle>
            <a:lvl1pPr defTabSz="584200">
              <a:defRPr sz="10000" spc="-400"/>
            </a:lvl1pPr>
          </a:lstStyle>
          <a:p>
            <a:r>
              <a:t>Titolo</a:t>
            </a:r>
          </a:p>
        </p:txBody>
      </p:sp>
      <p:sp>
        <p:nvSpPr>
          <p:cNvPr id="87"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9.xml><?xml version="1.0" encoding="utf-8"?>
<p:sldLayout xmlns:a="http://schemas.openxmlformats.org/drawingml/2006/main" xmlns:r="http://schemas.openxmlformats.org/officeDocument/2006/relationships" xmlns:p="http://schemas.openxmlformats.org/presentationml/2006/main" type="tx">
  <p:cSld name="Programma">
    <p:bg>
      <p:bgPr>
        <a:solidFill>
          <a:srgbClr val="FFFFFF"/>
        </a:solidFill>
        <a:effectLst/>
      </p:bgPr>
    </p:bg>
    <p:spTree>
      <p:nvGrpSpPr>
        <p:cNvPr id="1" name=""/>
        <p:cNvGrpSpPr/>
        <p:nvPr/>
      </p:nvGrpSpPr>
      <p:grpSpPr>
        <a:xfrm>
          <a:off x="0" y="0"/>
          <a:ext cx="0" cy="0"/>
          <a:chOff x="0" y="0"/>
          <a:chExt cx="0" cy="0"/>
        </a:xfrm>
      </p:grpSpPr>
      <p:sp>
        <p:nvSpPr>
          <p:cNvPr id="94" name="Autore e data"/>
          <p:cNvSpPr txBox="1">
            <a:spLocks noGrp="1"/>
          </p:cNvSpPr>
          <p:nvPr>
            <p:ph type="body" sz="quarter" idx="21" hasCustomPrompt="1"/>
          </p:nvPr>
        </p:nvSpPr>
        <p:spPr>
          <a:xfrm>
            <a:off x="1295400" y="12955885"/>
            <a:ext cx="21869400" cy="429261"/>
          </a:xfrm>
          <a:prstGeom prst="rect">
            <a:avLst/>
          </a:prstGeom>
        </p:spPr>
        <p:txBody>
          <a:bodyPr/>
          <a:lstStyle>
            <a:lvl1pPr defTabSz="584200">
              <a:spcBef>
                <a:spcPts val="3200"/>
              </a:spcBef>
              <a:defRPr sz="2000" spc="-59">
                <a:latin typeface="Graphik-Medium"/>
                <a:ea typeface="Graphik-Medium"/>
                <a:cs typeface="Graphik-Medium"/>
                <a:sym typeface="Graphik Medium"/>
              </a:defRPr>
            </a:lvl1pPr>
          </a:lstStyle>
          <a:p>
            <a:r>
              <a:t>Autore e data</a:t>
            </a:r>
          </a:p>
        </p:txBody>
      </p:sp>
      <p:sp>
        <p:nvSpPr>
          <p:cNvPr id="95" name="Sottotitolo programma"/>
          <p:cNvSpPr txBox="1">
            <a:spLocks noGrp="1"/>
          </p:cNvSpPr>
          <p:nvPr>
            <p:ph type="body" sz="quarter" idx="22" hasCustomPrompt="1"/>
          </p:nvPr>
        </p:nvSpPr>
        <p:spPr>
          <a:xfrm>
            <a:off x="1295400" y="3543455"/>
            <a:ext cx="21869400" cy="694056"/>
          </a:xfrm>
          <a:prstGeom prst="rect">
            <a:avLst/>
          </a:prstGeom>
        </p:spPr>
        <p:txBody>
          <a:bodyPr/>
          <a:lstStyle/>
          <a:p>
            <a:r>
              <a:t>Sottotitolo programma</a:t>
            </a:r>
          </a:p>
        </p:txBody>
      </p:sp>
      <p:sp>
        <p:nvSpPr>
          <p:cNvPr id="96" name="Corpo livello uno…"/>
          <p:cNvSpPr txBox="1">
            <a:spLocks noGrp="1"/>
          </p:cNvSpPr>
          <p:nvPr>
            <p:ph type="body" idx="1" hasCustomPrompt="1"/>
          </p:nvPr>
        </p:nvSpPr>
        <p:spPr>
          <a:xfrm>
            <a:off x="1295400" y="5118100"/>
            <a:ext cx="21869400" cy="7137400"/>
          </a:xfrm>
          <a:prstGeom prst="rect">
            <a:avLst/>
          </a:prstGeom>
        </p:spPr>
        <p:txBody>
          <a:bodyPr/>
          <a:lstStyle>
            <a:lvl1pPr defTabSz="825500">
              <a:spcBef>
                <a:spcPts val="3200"/>
              </a:spcBef>
              <a:defRPr sz="5400" b="1" u="sng" cap="none" spc="-53">
                <a:latin typeface="+mn-lt"/>
                <a:ea typeface="+mn-ea"/>
                <a:cs typeface="+mn-cs"/>
                <a:sym typeface="Graphik"/>
              </a:defRPr>
            </a:lvl1pPr>
            <a:lvl2pPr defTabSz="825500">
              <a:spcBef>
                <a:spcPts val="3200"/>
              </a:spcBef>
              <a:defRPr sz="5400" b="1" u="sng" cap="none" spc="-53">
                <a:latin typeface="+mn-lt"/>
                <a:ea typeface="+mn-ea"/>
                <a:cs typeface="+mn-cs"/>
                <a:sym typeface="Graphik"/>
              </a:defRPr>
            </a:lvl2pPr>
            <a:lvl3pPr defTabSz="825500">
              <a:spcBef>
                <a:spcPts val="3200"/>
              </a:spcBef>
              <a:defRPr sz="5400" b="1" u="sng" cap="none" spc="-53">
                <a:latin typeface="+mn-lt"/>
                <a:ea typeface="+mn-ea"/>
                <a:cs typeface="+mn-cs"/>
                <a:sym typeface="Graphik"/>
              </a:defRPr>
            </a:lvl3pPr>
            <a:lvl4pPr defTabSz="825500">
              <a:spcBef>
                <a:spcPts val="3200"/>
              </a:spcBef>
              <a:defRPr sz="5400" b="1" u="sng" cap="none" spc="-53">
                <a:latin typeface="+mn-lt"/>
                <a:ea typeface="+mn-ea"/>
                <a:cs typeface="+mn-cs"/>
                <a:sym typeface="Graphik"/>
              </a:defRPr>
            </a:lvl4pPr>
            <a:lvl5pPr defTabSz="825500">
              <a:spcBef>
                <a:spcPts val="3200"/>
              </a:spcBef>
              <a:defRPr sz="5400" b="1" u="sng" cap="none" spc="-53">
                <a:latin typeface="+mn-lt"/>
                <a:ea typeface="+mn-ea"/>
                <a:cs typeface="+mn-cs"/>
                <a:sym typeface="Graphik"/>
              </a:defRPr>
            </a:lvl5pPr>
          </a:lstStyle>
          <a:p>
            <a:r>
              <a:t>Argomenti del programma</a:t>
            </a:r>
          </a:p>
          <a:p>
            <a:pPr lvl="1"/>
            <a:endParaRPr/>
          </a:p>
          <a:p>
            <a:pPr lvl="2"/>
            <a:endParaRPr/>
          </a:p>
          <a:p>
            <a:pPr lvl="3"/>
            <a:endParaRPr/>
          </a:p>
          <a:p>
            <a:pPr lvl="4"/>
            <a:endParaRPr/>
          </a:p>
        </p:txBody>
      </p:sp>
      <p:sp>
        <p:nvSpPr>
          <p:cNvPr id="97" name="Rettangolo"/>
          <p:cNvSpPr/>
          <p:nvPr/>
        </p:nvSpPr>
        <p:spPr>
          <a:xfrm>
            <a:off x="0" y="990550"/>
            <a:ext cx="24384000" cy="279401"/>
          </a:xfrm>
          <a:prstGeom prst="rect">
            <a:avLst/>
          </a:prstGeom>
          <a:solidFill>
            <a:schemeClr val="accent4"/>
          </a:solidFill>
          <a:ln w="12700">
            <a:miter lim="400000"/>
          </a:ln>
        </p:spPr>
        <p:txBody>
          <a:bodyPr lIns="50800" tIns="50800" rIns="50800" bIns="50800" anchor="ctr"/>
          <a:lstStyle/>
          <a:p>
            <a:pPr>
              <a:lnSpc>
                <a:spcPct val="100000"/>
              </a:lnSpc>
              <a:spcBef>
                <a:spcPts val="3300"/>
              </a:spcBef>
              <a:tabLst/>
              <a:defRPr sz="2200" spc="-44">
                <a:latin typeface="Graphik-SemiboldItalic"/>
                <a:ea typeface="Graphik-SemiboldItalic"/>
                <a:cs typeface="Graphik-SemiboldItalic"/>
                <a:sym typeface="Graphik Semibold"/>
              </a:defRPr>
            </a:pPr>
            <a:endParaRPr/>
          </a:p>
        </p:txBody>
      </p:sp>
      <p:sp>
        <p:nvSpPr>
          <p:cNvPr id="98" name="Titolo programma"/>
          <p:cNvSpPr txBox="1">
            <a:spLocks noGrp="1"/>
          </p:cNvSpPr>
          <p:nvPr>
            <p:ph type="title" hasCustomPrompt="1"/>
          </p:nvPr>
        </p:nvSpPr>
        <p:spPr>
          <a:xfrm>
            <a:off x="1295400" y="1620697"/>
            <a:ext cx="21869400" cy="1778001"/>
          </a:xfrm>
          <a:prstGeom prst="rect">
            <a:avLst/>
          </a:prstGeom>
        </p:spPr>
        <p:txBody>
          <a:bodyPr anchor="t"/>
          <a:lstStyle>
            <a:lvl1pPr defTabSz="584200">
              <a:defRPr sz="10000" spc="-400"/>
            </a:lvl1pPr>
          </a:lstStyle>
          <a:p>
            <a:r>
              <a:t>Titolo programma</a:t>
            </a:r>
          </a:p>
        </p:txBody>
      </p:sp>
      <p:sp>
        <p:nvSpPr>
          <p:cNvPr id="99"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10.xml><?xml version="1.0" encoding="utf-8"?>
<p:sldLayout xmlns:a="http://schemas.openxmlformats.org/drawingml/2006/main" xmlns:r="http://schemas.openxmlformats.org/officeDocument/2006/relationships" xmlns:p="http://schemas.openxmlformats.org/presentationml/2006/main" type="tx">
  <p:cSld name="Dichiarazione">
    <p:bg>
      <p:bgPr>
        <a:solidFill>
          <a:srgbClr val="FFFFFF"/>
        </a:solidFill>
        <a:effectLst/>
      </p:bgPr>
    </p:bg>
    <p:spTree>
      <p:nvGrpSpPr>
        <p:cNvPr id="1" name=""/>
        <p:cNvGrpSpPr/>
        <p:nvPr/>
      </p:nvGrpSpPr>
      <p:grpSpPr>
        <a:xfrm>
          <a:off x="0" y="0"/>
          <a:ext cx="0" cy="0"/>
          <a:chOff x="0" y="0"/>
          <a:chExt cx="0" cy="0"/>
        </a:xfrm>
      </p:grpSpPr>
      <p:sp>
        <p:nvSpPr>
          <p:cNvPr id="106" name="Corpo livello uno…"/>
          <p:cNvSpPr txBox="1">
            <a:spLocks noGrp="1"/>
          </p:cNvSpPr>
          <p:nvPr>
            <p:ph type="body" sz="half" idx="1" hasCustomPrompt="1"/>
          </p:nvPr>
        </p:nvSpPr>
        <p:spPr>
          <a:xfrm>
            <a:off x="1298277" y="4927600"/>
            <a:ext cx="21863646" cy="3853767"/>
          </a:xfrm>
          <a:prstGeom prst="rect">
            <a:avLst/>
          </a:prstGeom>
        </p:spPr>
        <p:txBody>
          <a:bodyPr anchor="ctr"/>
          <a:lstStyle>
            <a:lvl1pPr algn="ctr" defTabSz="1160859">
              <a:defRPr sz="10200" b="1" spc="-408">
                <a:latin typeface="+mn-lt"/>
                <a:ea typeface="+mn-ea"/>
                <a:cs typeface="+mn-cs"/>
                <a:sym typeface="Graphik"/>
              </a:defRPr>
            </a:lvl1pPr>
            <a:lvl2pPr algn="ctr" defTabSz="1160859">
              <a:defRPr sz="10200" b="1" spc="-408">
                <a:latin typeface="+mn-lt"/>
                <a:ea typeface="+mn-ea"/>
                <a:cs typeface="+mn-cs"/>
                <a:sym typeface="Graphik"/>
              </a:defRPr>
            </a:lvl2pPr>
            <a:lvl3pPr algn="ctr" defTabSz="1160859">
              <a:defRPr sz="10200" b="1" spc="-408">
                <a:latin typeface="+mn-lt"/>
                <a:ea typeface="+mn-ea"/>
                <a:cs typeface="+mn-cs"/>
                <a:sym typeface="Graphik"/>
              </a:defRPr>
            </a:lvl3pPr>
            <a:lvl4pPr algn="ctr" defTabSz="1160859">
              <a:defRPr sz="10200" b="1" spc="-408">
                <a:latin typeface="+mn-lt"/>
                <a:ea typeface="+mn-ea"/>
                <a:cs typeface="+mn-cs"/>
                <a:sym typeface="Graphik"/>
              </a:defRPr>
            </a:lvl4pPr>
            <a:lvl5pPr algn="ctr" defTabSz="1160859">
              <a:defRPr sz="10200" b="1" spc="-408">
                <a:latin typeface="+mn-lt"/>
                <a:ea typeface="+mn-ea"/>
                <a:cs typeface="+mn-cs"/>
                <a:sym typeface="Graphik"/>
              </a:defRPr>
            </a:lvl5pPr>
          </a:lstStyle>
          <a:p>
            <a:r>
              <a:t>Dichiarazione</a:t>
            </a:r>
          </a:p>
          <a:p>
            <a:pPr lvl="1"/>
            <a:endParaRPr/>
          </a:p>
          <a:p>
            <a:pPr lvl="2"/>
            <a:endParaRPr/>
          </a:p>
          <a:p>
            <a:pPr lvl="3"/>
            <a:endParaRPr/>
          </a:p>
          <a:p>
            <a:pPr lvl="4"/>
            <a:endParaRPr/>
          </a:p>
        </p:txBody>
      </p:sp>
      <p:sp>
        <p:nvSpPr>
          <p:cNvPr id="107"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11.xml><?xml version="1.0" encoding="utf-8"?>
<p:sldLayout xmlns:a="http://schemas.openxmlformats.org/drawingml/2006/main" xmlns:r="http://schemas.openxmlformats.org/officeDocument/2006/relationships" xmlns:p="http://schemas.openxmlformats.org/presentationml/2006/main" type="tx">
  <p:cSld name="Informazione importante">
    <p:bg>
      <p:bgPr>
        <a:solidFill>
          <a:srgbClr val="FFFFFF"/>
        </a:solidFill>
        <a:effectLst/>
      </p:bgPr>
    </p:bg>
    <p:spTree>
      <p:nvGrpSpPr>
        <p:cNvPr id="1" name=""/>
        <p:cNvGrpSpPr/>
        <p:nvPr/>
      </p:nvGrpSpPr>
      <p:grpSpPr>
        <a:xfrm>
          <a:off x="0" y="0"/>
          <a:ext cx="0" cy="0"/>
          <a:chOff x="0" y="0"/>
          <a:chExt cx="0" cy="0"/>
        </a:xfrm>
      </p:grpSpPr>
      <p:sp>
        <p:nvSpPr>
          <p:cNvPr id="114" name="Corpo livello uno…"/>
          <p:cNvSpPr txBox="1">
            <a:spLocks noGrp="1"/>
          </p:cNvSpPr>
          <p:nvPr>
            <p:ph type="body" sz="half" idx="1" hasCustomPrompt="1"/>
          </p:nvPr>
        </p:nvSpPr>
        <p:spPr>
          <a:xfrm>
            <a:off x="1295400" y="3587043"/>
            <a:ext cx="21869400" cy="4730168"/>
          </a:xfrm>
          <a:prstGeom prst="rect">
            <a:avLst/>
          </a:prstGeom>
        </p:spPr>
        <p:txBody>
          <a:bodyPr anchor="b"/>
          <a:lstStyle>
            <a:lvl1pPr algn="ctr" defTabSz="825500">
              <a:lnSpc>
                <a:spcPct val="70000"/>
              </a:lnSpc>
              <a:defRPr sz="22400" b="1" spc="-448">
                <a:latin typeface="+mn-lt"/>
                <a:ea typeface="+mn-ea"/>
                <a:cs typeface="+mn-cs"/>
                <a:sym typeface="Graphik"/>
              </a:defRPr>
            </a:lvl1pPr>
            <a:lvl2pPr algn="ctr" defTabSz="825500">
              <a:lnSpc>
                <a:spcPct val="70000"/>
              </a:lnSpc>
              <a:defRPr sz="22400" b="1" spc="-448">
                <a:latin typeface="+mn-lt"/>
                <a:ea typeface="+mn-ea"/>
                <a:cs typeface="+mn-cs"/>
                <a:sym typeface="Graphik"/>
              </a:defRPr>
            </a:lvl2pPr>
            <a:lvl3pPr algn="ctr" defTabSz="825500">
              <a:lnSpc>
                <a:spcPct val="70000"/>
              </a:lnSpc>
              <a:defRPr sz="22400" b="1" spc="-448">
                <a:latin typeface="+mn-lt"/>
                <a:ea typeface="+mn-ea"/>
                <a:cs typeface="+mn-cs"/>
                <a:sym typeface="Graphik"/>
              </a:defRPr>
            </a:lvl3pPr>
            <a:lvl4pPr algn="ctr" defTabSz="825500">
              <a:lnSpc>
                <a:spcPct val="70000"/>
              </a:lnSpc>
              <a:defRPr sz="22400" b="1" spc="-448">
                <a:latin typeface="+mn-lt"/>
                <a:ea typeface="+mn-ea"/>
                <a:cs typeface="+mn-cs"/>
                <a:sym typeface="Graphik"/>
              </a:defRPr>
            </a:lvl4pPr>
            <a:lvl5pPr algn="ctr" defTabSz="825500">
              <a:lnSpc>
                <a:spcPct val="70000"/>
              </a:lnSpc>
              <a:defRPr sz="22400" b="1" spc="-448">
                <a:latin typeface="+mn-lt"/>
                <a:ea typeface="+mn-ea"/>
                <a:cs typeface="+mn-cs"/>
                <a:sym typeface="Graphik"/>
              </a:defRPr>
            </a:lvl5pPr>
          </a:lstStyle>
          <a:p>
            <a:r>
              <a:t>100%</a:t>
            </a:r>
          </a:p>
          <a:p>
            <a:pPr lvl="1"/>
            <a:endParaRPr/>
          </a:p>
          <a:p>
            <a:pPr lvl="2"/>
            <a:endParaRPr/>
          </a:p>
          <a:p>
            <a:pPr lvl="3"/>
            <a:endParaRPr/>
          </a:p>
          <a:p>
            <a:pPr lvl="4"/>
            <a:endParaRPr/>
          </a:p>
        </p:txBody>
      </p:sp>
      <p:sp>
        <p:nvSpPr>
          <p:cNvPr id="115" name="Rettangolo"/>
          <p:cNvSpPr/>
          <p:nvPr/>
        </p:nvSpPr>
        <p:spPr>
          <a:xfrm>
            <a:off x="0" y="990550"/>
            <a:ext cx="24384000" cy="279401"/>
          </a:xfrm>
          <a:prstGeom prst="rect">
            <a:avLst/>
          </a:prstGeom>
          <a:solidFill>
            <a:schemeClr val="accent4"/>
          </a:solidFill>
          <a:ln w="12700">
            <a:miter lim="400000"/>
          </a:ln>
        </p:spPr>
        <p:txBody>
          <a:bodyPr lIns="50800" tIns="50800" rIns="50800" bIns="50800" anchor="ctr"/>
          <a:lstStyle/>
          <a:p>
            <a:pPr>
              <a:lnSpc>
                <a:spcPct val="100000"/>
              </a:lnSpc>
              <a:spcBef>
                <a:spcPts val="3300"/>
              </a:spcBef>
              <a:tabLst/>
              <a:defRPr sz="2200" spc="-44">
                <a:latin typeface="Graphik-SemiboldItalic"/>
                <a:ea typeface="Graphik-SemiboldItalic"/>
                <a:cs typeface="Graphik-SemiboldItalic"/>
                <a:sym typeface="Graphik Semibold"/>
              </a:defRPr>
            </a:pPr>
            <a:endParaRPr/>
          </a:p>
        </p:txBody>
      </p:sp>
      <p:sp>
        <p:nvSpPr>
          <p:cNvPr id="116" name="Dettagli informazione"/>
          <p:cNvSpPr txBox="1">
            <a:spLocks noGrp="1"/>
          </p:cNvSpPr>
          <p:nvPr>
            <p:ph type="body" sz="quarter" idx="21" hasCustomPrompt="1"/>
          </p:nvPr>
        </p:nvSpPr>
        <p:spPr>
          <a:xfrm>
            <a:off x="1295400" y="8117284"/>
            <a:ext cx="21869400" cy="592456"/>
          </a:xfrm>
          <a:prstGeom prst="rect">
            <a:avLst/>
          </a:prstGeom>
        </p:spPr>
        <p:txBody>
          <a:bodyPr/>
          <a:lstStyle>
            <a:lvl1pPr algn="ctr" defTabSz="490727">
              <a:spcBef>
                <a:spcPts val="2600"/>
              </a:spcBef>
              <a:defRPr sz="2940" spc="-88"/>
            </a:lvl1pPr>
          </a:lstStyle>
          <a:p>
            <a:r>
              <a:t>Dettagli informazione</a:t>
            </a:r>
          </a:p>
        </p:txBody>
      </p:sp>
      <p:sp>
        <p:nvSpPr>
          <p:cNvPr id="117"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12.xml><?xml version="1.0" encoding="utf-8"?>
<p:sldLayout xmlns:a="http://schemas.openxmlformats.org/drawingml/2006/main" xmlns:r="http://schemas.openxmlformats.org/officeDocument/2006/relationships" xmlns:p="http://schemas.openxmlformats.org/presentationml/2006/main" type="tx">
  <p:cSld name="Citazione">
    <p:bg>
      <p:bgPr>
        <a:solidFill>
          <a:srgbClr val="FFFFFF"/>
        </a:solidFill>
        <a:effectLst/>
      </p:bgPr>
    </p:bg>
    <p:spTree>
      <p:nvGrpSpPr>
        <p:cNvPr id="1" name=""/>
        <p:cNvGrpSpPr/>
        <p:nvPr/>
      </p:nvGrpSpPr>
      <p:grpSpPr>
        <a:xfrm>
          <a:off x="0" y="0"/>
          <a:ext cx="0" cy="0"/>
          <a:chOff x="0" y="0"/>
          <a:chExt cx="0" cy="0"/>
        </a:xfrm>
      </p:grpSpPr>
      <p:sp>
        <p:nvSpPr>
          <p:cNvPr id="124" name="Attribuzione"/>
          <p:cNvSpPr txBox="1">
            <a:spLocks noGrp="1"/>
          </p:cNvSpPr>
          <p:nvPr>
            <p:ph type="body" sz="quarter" idx="21" hasCustomPrompt="1"/>
          </p:nvPr>
        </p:nvSpPr>
        <p:spPr>
          <a:xfrm>
            <a:off x="2252674" y="10353079"/>
            <a:ext cx="20691414" cy="567945"/>
          </a:xfrm>
          <a:prstGeom prst="rect">
            <a:avLst/>
          </a:prstGeom>
        </p:spPr>
        <p:txBody>
          <a:bodyPr/>
          <a:lstStyle>
            <a:lvl1pPr defTabSz="584200">
              <a:defRPr sz="2800" spc="-84"/>
            </a:lvl1pPr>
          </a:lstStyle>
          <a:p>
            <a:r>
              <a:t>Attribuzione </a:t>
            </a:r>
          </a:p>
        </p:txBody>
      </p:sp>
      <p:sp>
        <p:nvSpPr>
          <p:cNvPr id="125" name="Rettangolo"/>
          <p:cNvSpPr/>
          <p:nvPr/>
        </p:nvSpPr>
        <p:spPr>
          <a:xfrm>
            <a:off x="0" y="990550"/>
            <a:ext cx="24384000" cy="279401"/>
          </a:xfrm>
          <a:prstGeom prst="rect">
            <a:avLst/>
          </a:prstGeom>
          <a:solidFill>
            <a:schemeClr val="accent4"/>
          </a:solidFill>
          <a:ln w="12700">
            <a:miter lim="400000"/>
          </a:ln>
        </p:spPr>
        <p:txBody>
          <a:bodyPr lIns="50800" tIns="50800" rIns="50800" bIns="50800" anchor="ctr"/>
          <a:lstStyle/>
          <a:p>
            <a:pPr>
              <a:lnSpc>
                <a:spcPct val="100000"/>
              </a:lnSpc>
              <a:spcBef>
                <a:spcPts val="3300"/>
              </a:spcBef>
              <a:tabLst/>
              <a:defRPr sz="2200" spc="-44">
                <a:latin typeface="Graphik-SemiboldItalic"/>
                <a:ea typeface="Graphik-SemiboldItalic"/>
                <a:cs typeface="Graphik-SemiboldItalic"/>
                <a:sym typeface="Graphik Semibold"/>
              </a:defRPr>
            </a:pPr>
            <a:endParaRPr/>
          </a:p>
        </p:txBody>
      </p:sp>
      <p:sp>
        <p:nvSpPr>
          <p:cNvPr id="126" name="Corpo livello uno…"/>
          <p:cNvSpPr txBox="1">
            <a:spLocks noGrp="1"/>
          </p:cNvSpPr>
          <p:nvPr>
            <p:ph type="body" sz="half" idx="1" hasCustomPrompt="1"/>
          </p:nvPr>
        </p:nvSpPr>
        <p:spPr>
          <a:xfrm>
            <a:off x="1439912" y="4332885"/>
            <a:ext cx="21504176" cy="5497468"/>
          </a:xfrm>
          <a:prstGeom prst="rect">
            <a:avLst/>
          </a:prstGeom>
        </p:spPr>
        <p:txBody>
          <a:bodyPr anchor="b"/>
          <a:lstStyle>
            <a:lvl1pPr marL="714375" indent="-714375" defTabSz="1160859">
              <a:lnSpc>
                <a:spcPct val="70000"/>
              </a:lnSpc>
              <a:defRPr sz="13300" b="1" i="1" spc="-532">
                <a:latin typeface="+mn-lt"/>
                <a:ea typeface="+mn-ea"/>
                <a:cs typeface="+mn-cs"/>
                <a:sym typeface="Graphik"/>
              </a:defRPr>
            </a:lvl1pPr>
            <a:lvl2pPr marL="714375" indent="-257175" defTabSz="1160859">
              <a:lnSpc>
                <a:spcPct val="70000"/>
              </a:lnSpc>
              <a:defRPr sz="13300" b="1" i="1" spc="-532">
                <a:latin typeface="+mn-lt"/>
                <a:ea typeface="+mn-ea"/>
                <a:cs typeface="+mn-cs"/>
                <a:sym typeface="Graphik"/>
              </a:defRPr>
            </a:lvl2pPr>
            <a:lvl3pPr marL="714375" indent="200025" defTabSz="1160859">
              <a:lnSpc>
                <a:spcPct val="70000"/>
              </a:lnSpc>
              <a:defRPr sz="13300" b="1" i="1" spc="-532">
                <a:latin typeface="+mn-lt"/>
                <a:ea typeface="+mn-ea"/>
                <a:cs typeface="+mn-cs"/>
                <a:sym typeface="Graphik"/>
              </a:defRPr>
            </a:lvl3pPr>
            <a:lvl4pPr marL="714375" indent="657225" defTabSz="1160859">
              <a:lnSpc>
                <a:spcPct val="70000"/>
              </a:lnSpc>
              <a:defRPr sz="13300" b="1" i="1" spc="-532">
                <a:latin typeface="+mn-lt"/>
                <a:ea typeface="+mn-ea"/>
                <a:cs typeface="+mn-cs"/>
                <a:sym typeface="Graphik"/>
              </a:defRPr>
            </a:lvl4pPr>
            <a:lvl5pPr marL="714375" indent="1114425" defTabSz="1160859">
              <a:lnSpc>
                <a:spcPct val="70000"/>
              </a:lnSpc>
              <a:defRPr sz="13300" b="1" i="1" spc="-532">
                <a:latin typeface="+mn-lt"/>
                <a:ea typeface="+mn-ea"/>
                <a:cs typeface="+mn-cs"/>
                <a:sym typeface="Graphik"/>
              </a:defRPr>
            </a:lvl5pPr>
          </a:lstStyle>
          <a:p>
            <a:r>
              <a:t>“Citazione degna di nota”</a:t>
            </a:r>
          </a:p>
          <a:p>
            <a:pPr lvl="1"/>
            <a:endParaRPr/>
          </a:p>
          <a:p>
            <a:pPr lvl="2"/>
            <a:endParaRPr/>
          </a:p>
          <a:p>
            <a:pPr lvl="3"/>
            <a:endParaRPr/>
          </a:p>
          <a:p>
            <a:pPr lvl="4"/>
            <a:endParaRPr/>
          </a:p>
        </p:txBody>
      </p:sp>
      <p:sp>
        <p:nvSpPr>
          <p:cNvPr id="127"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13.xml><?xml version="1.0" encoding="utf-8"?>
<p:sldLayout xmlns:a="http://schemas.openxmlformats.org/drawingml/2006/main" xmlns:r="http://schemas.openxmlformats.org/officeDocument/2006/relationships" xmlns:p="http://schemas.openxmlformats.org/presentationml/2006/main" type="tx">
  <p:cSld name="Foto - 3 per pagina">
    <p:bg>
      <p:bgPr>
        <a:solidFill>
          <a:srgbClr val="FFFFFF"/>
        </a:solidFill>
        <a:effectLst/>
      </p:bgPr>
    </p:bg>
    <p:spTree>
      <p:nvGrpSpPr>
        <p:cNvPr id="1" name=""/>
        <p:cNvGrpSpPr/>
        <p:nvPr/>
      </p:nvGrpSpPr>
      <p:grpSpPr>
        <a:xfrm>
          <a:off x="0" y="0"/>
          <a:ext cx="0" cy="0"/>
          <a:chOff x="0" y="0"/>
          <a:chExt cx="0" cy="0"/>
        </a:xfrm>
      </p:grpSpPr>
      <p:sp>
        <p:nvSpPr>
          <p:cNvPr id="134" name="Vista laterale di una persona che indossa una giacca con cappuccio di fronte a scuri di colore giallo"/>
          <p:cNvSpPr>
            <a:spLocks noGrp="1"/>
          </p:cNvSpPr>
          <p:nvPr>
            <p:ph type="pic" idx="21"/>
          </p:nvPr>
        </p:nvSpPr>
        <p:spPr>
          <a:xfrm>
            <a:off x="4076700" y="-3937000"/>
            <a:ext cx="26492200" cy="17661467"/>
          </a:xfrm>
          <a:prstGeom prst="rect">
            <a:avLst/>
          </a:prstGeom>
        </p:spPr>
        <p:txBody>
          <a:bodyPr lIns="91439" tIns="45719" rIns="91439" bIns="45719">
            <a:noAutofit/>
          </a:bodyPr>
          <a:lstStyle/>
          <a:p>
            <a:endParaRPr/>
          </a:p>
        </p:txBody>
      </p:sp>
      <p:sp>
        <p:nvSpPr>
          <p:cNvPr id="135" name="Vista da dietro di una persona con maglietta gialla che guarda attraverso un'apertura in una parete in pietra"/>
          <p:cNvSpPr>
            <a:spLocks noGrp="1"/>
          </p:cNvSpPr>
          <p:nvPr>
            <p:ph type="pic" sz="half" idx="22"/>
          </p:nvPr>
        </p:nvSpPr>
        <p:spPr>
          <a:xfrm>
            <a:off x="-1" y="-525805"/>
            <a:ext cx="12065001" cy="7782610"/>
          </a:xfrm>
          <a:prstGeom prst="rect">
            <a:avLst/>
          </a:prstGeom>
        </p:spPr>
        <p:txBody>
          <a:bodyPr lIns="91439" tIns="45719" rIns="91439" bIns="45719">
            <a:noAutofit/>
          </a:bodyPr>
          <a:lstStyle/>
          <a:p>
            <a:endParaRPr/>
          </a:p>
        </p:txBody>
      </p:sp>
      <p:sp>
        <p:nvSpPr>
          <p:cNvPr id="136" name="Persona sorridente che indossa una maglietta di colore blu di fronte a una parete dello stesso colore"/>
          <p:cNvSpPr>
            <a:spLocks noGrp="1"/>
          </p:cNvSpPr>
          <p:nvPr>
            <p:ph type="pic" sz="half" idx="23"/>
          </p:nvPr>
        </p:nvSpPr>
        <p:spPr>
          <a:xfrm>
            <a:off x="-1" y="6384784"/>
            <a:ext cx="12065001" cy="8048238"/>
          </a:xfrm>
          <a:prstGeom prst="rect">
            <a:avLst/>
          </a:prstGeom>
        </p:spPr>
        <p:txBody>
          <a:bodyPr lIns="91439" tIns="45719" rIns="91439" bIns="45719">
            <a:noAutofit/>
          </a:bodyPr>
          <a:lstStyle/>
          <a:p>
            <a:endParaRPr/>
          </a:p>
        </p:txBody>
      </p:sp>
      <p:sp>
        <p:nvSpPr>
          <p:cNvPr id="137"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14.xml><?xml version="1.0" encoding="utf-8"?>
<p:sldLayout xmlns:a="http://schemas.openxmlformats.org/drawingml/2006/main" xmlns:r="http://schemas.openxmlformats.org/officeDocument/2006/relationships" xmlns:p="http://schemas.openxmlformats.org/presentationml/2006/main" type="tx">
  <p:cSld name="Foto">
    <p:bg>
      <p:bgPr>
        <a:solidFill>
          <a:srgbClr val="FFFFFF"/>
        </a:solidFill>
        <a:effectLst/>
      </p:bgPr>
    </p:bg>
    <p:spTree>
      <p:nvGrpSpPr>
        <p:cNvPr id="1" name=""/>
        <p:cNvGrpSpPr/>
        <p:nvPr/>
      </p:nvGrpSpPr>
      <p:grpSpPr>
        <a:xfrm>
          <a:off x="0" y="0"/>
          <a:ext cx="0" cy="0"/>
          <a:chOff x="0" y="0"/>
          <a:chExt cx="0" cy="0"/>
        </a:xfrm>
      </p:grpSpPr>
      <p:sp>
        <p:nvSpPr>
          <p:cNvPr id="144" name="Persona che indossa pantaloni blu e una giacca in jeans su sfondo uniforme rosso e viola"/>
          <p:cNvSpPr>
            <a:spLocks noGrp="1"/>
          </p:cNvSpPr>
          <p:nvPr>
            <p:ph type="pic" idx="21"/>
          </p:nvPr>
        </p:nvSpPr>
        <p:spPr>
          <a:xfrm>
            <a:off x="0" y="-1266000"/>
            <a:ext cx="24384000" cy="16248002"/>
          </a:xfrm>
          <a:prstGeom prst="rect">
            <a:avLst/>
          </a:prstGeom>
        </p:spPr>
        <p:txBody>
          <a:bodyPr lIns="91439" tIns="45719" rIns="91439" bIns="45719">
            <a:noAutofit/>
          </a:bodyPr>
          <a:lstStyle/>
          <a:p>
            <a:endParaRPr/>
          </a:p>
        </p:txBody>
      </p:sp>
      <p:sp>
        <p:nvSpPr>
          <p:cNvPr id="145"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Layouts/slideLayout15.xml><?xml version="1.0" encoding="utf-8"?>
<p:sldLayout xmlns:a="http://schemas.openxmlformats.org/drawingml/2006/main" xmlns:r="http://schemas.openxmlformats.org/officeDocument/2006/relationships" xmlns:p="http://schemas.openxmlformats.org/presentationml/2006/main" type="tx">
  <p:cSld name="Vuota">
    <p:bg>
      <p:bgPr>
        <a:solidFill>
          <a:srgbClr val="FFFFFF"/>
        </a:solidFill>
        <a:effectLst/>
      </p:bgPr>
    </p:bg>
    <p:spTree>
      <p:nvGrpSpPr>
        <p:cNvPr id="1" name=""/>
        <p:cNvGrpSpPr/>
        <p:nvPr/>
      </p:nvGrpSpPr>
      <p:grpSpPr>
        <a:xfrm>
          <a:off x="0" y="0"/>
          <a:ext cx="0" cy="0"/>
          <a:chOff x="0" y="0"/>
          <a:chExt cx="0" cy="0"/>
        </a:xfrm>
      </p:grpSpPr>
      <p:sp>
        <p:nvSpPr>
          <p:cNvPr id="152" name="Numero diapositiva"/>
          <p:cNvSpPr txBox="1">
            <a:spLocks noGrp="1"/>
          </p:cNvSpPr>
          <p:nvPr>
            <p:ph type="sldNum" sz="quarter" idx="2"/>
          </p:nvPr>
        </p:nvSpPr>
        <p:spPr>
          <a:prstGeom prst="rect">
            <a:avLst/>
          </a:prstGeom>
        </p:spPr>
        <p:txBody>
          <a:bodyPr/>
          <a:lstStyle/>
          <a:p>
            <a:fld id="{86CB4B4D-7CA3-9044-876B-883B54F8677D}" type="slidenum">
              <a:t>‹N›</a:t>
            </a:fld>
            <a:endParaRPr/>
          </a:p>
        </p:txBody>
      </p:sp>
    </p:spTree>
  </p:cSld>
  <p:clrMapOvr>
    <a:masterClrMapping/>
  </p:clrMapOvr>
  <p:transition spd="med"/>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1.jpeg"/><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rotWithShape="1">
          <a:blip r:embed="rId17" cstate="email">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2" name="Titolo presentazione"/>
          <p:cNvSpPr txBox="1">
            <a:spLocks noGrp="1"/>
          </p:cNvSpPr>
          <p:nvPr>
            <p:ph type="title" hasCustomPrompt="1"/>
          </p:nvPr>
        </p:nvSpPr>
        <p:spPr>
          <a:xfrm>
            <a:off x="1298349" y="4384675"/>
            <a:ext cx="21869401" cy="46990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p>
            <a:r>
              <a:t>Titolo presentazione</a:t>
            </a:r>
          </a:p>
        </p:txBody>
      </p:sp>
      <p:sp>
        <p:nvSpPr>
          <p:cNvPr id="3" name="Corpo livello uno…"/>
          <p:cNvSpPr txBox="1">
            <a:spLocks noGrp="1"/>
          </p:cNvSpPr>
          <p:nvPr>
            <p:ph type="body" idx="1" hasCustomPrompt="1"/>
          </p:nvPr>
        </p:nvSpPr>
        <p:spPr>
          <a:xfrm>
            <a:off x="1298349" y="9268776"/>
            <a:ext cx="21869401" cy="140224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r>
              <a:t>Sottotitolo presentazione </a:t>
            </a:r>
          </a:p>
          <a:p>
            <a:pPr lvl="1"/>
            <a:endParaRPr/>
          </a:p>
          <a:p>
            <a:pPr lvl="2"/>
            <a:endParaRPr/>
          </a:p>
          <a:p>
            <a:pPr lvl="3"/>
            <a:endParaRPr/>
          </a:p>
          <a:p>
            <a:pPr lvl="4"/>
            <a:endParaRPr/>
          </a:p>
        </p:txBody>
      </p:sp>
      <p:sp>
        <p:nvSpPr>
          <p:cNvPr id="4" name="Numero diapositiva"/>
          <p:cNvSpPr txBox="1">
            <a:spLocks noGrp="1"/>
          </p:cNvSpPr>
          <p:nvPr>
            <p:ph type="sldNum" sz="quarter" idx="2"/>
          </p:nvPr>
        </p:nvSpPr>
        <p:spPr>
          <a:xfrm>
            <a:off x="22797516" y="12979146"/>
            <a:ext cx="361189" cy="404115"/>
          </a:xfrm>
          <a:prstGeom prst="rect">
            <a:avLst/>
          </a:prstGeom>
          <a:ln w="12700">
            <a:miter lim="400000"/>
          </a:ln>
        </p:spPr>
        <p:txBody>
          <a:bodyPr wrap="none" lIns="50800" tIns="50800" rIns="50800" bIns="50800" anchor="b">
            <a:spAutoFit/>
          </a:bodyPr>
          <a:lstStyle>
            <a:lvl1pPr defTabSz="3428914">
              <a:lnSpc>
                <a:spcPct val="100000"/>
              </a:lnSpc>
              <a:spcBef>
                <a:spcPts val="0"/>
              </a:spcBef>
              <a:tabLst/>
              <a:defRPr sz="1800" spc="0">
                <a:latin typeface="+mn-lt"/>
                <a:ea typeface="+mn-ea"/>
                <a:cs typeface="+mn-cs"/>
                <a:sym typeface="Graphik"/>
              </a:defRPr>
            </a:lvl1pPr>
          </a:lstStyle>
          <a:p>
            <a:fld id="{86CB4B4D-7CA3-9044-876B-883B54F8677D}" type="slidenum">
              <a:t>‹N›</a:t>
            </a:fld>
            <a:endParaRP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Lst>
  <p:transition spd="med"/>
  <p:txStyles>
    <p:titleStyle>
      <a:lvl1pPr marL="0" marR="0" indent="0" algn="l" defTabSz="1160859" rtl="0" latinLnBrk="0">
        <a:lnSpc>
          <a:spcPct val="80000"/>
        </a:lnSpc>
        <a:spcBef>
          <a:spcPts val="0"/>
        </a:spcBef>
        <a:spcAft>
          <a:spcPts val="0"/>
        </a:spcAft>
        <a:buClrTx/>
        <a:buSzTx/>
        <a:buFontTx/>
        <a:buNone/>
        <a:tabLst/>
        <a:defRPr sz="13300" b="1" i="0" u="none" strike="noStrike" cap="all" spc="-665" baseline="0">
          <a:solidFill>
            <a:srgbClr val="000000"/>
          </a:solidFill>
          <a:uFillTx/>
          <a:latin typeface="+mn-lt"/>
          <a:ea typeface="+mn-ea"/>
          <a:cs typeface="+mn-cs"/>
          <a:sym typeface="Graphik"/>
        </a:defRPr>
      </a:lvl1pPr>
      <a:lvl2pPr marL="0" marR="0" indent="457200" algn="l" defTabSz="1160859" rtl="0" latinLnBrk="0">
        <a:lnSpc>
          <a:spcPct val="80000"/>
        </a:lnSpc>
        <a:spcBef>
          <a:spcPts val="0"/>
        </a:spcBef>
        <a:spcAft>
          <a:spcPts val="0"/>
        </a:spcAft>
        <a:buClrTx/>
        <a:buSzTx/>
        <a:buFontTx/>
        <a:buNone/>
        <a:tabLst/>
        <a:defRPr sz="13300" b="1" i="0" u="none" strike="noStrike" cap="all" spc="-665" baseline="0">
          <a:solidFill>
            <a:srgbClr val="000000"/>
          </a:solidFill>
          <a:uFillTx/>
          <a:latin typeface="+mn-lt"/>
          <a:ea typeface="+mn-ea"/>
          <a:cs typeface="+mn-cs"/>
          <a:sym typeface="Graphik"/>
        </a:defRPr>
      </a:lvl2pPr>
      <a:lvl3pPr marL="0" marR="0" indent="914400" algn="l" defTabSz="1160859" rtl="0" latinLnBrk="0">
        <a:lnSpc>
          <a:spcPct val="80000"/>
        </a:lnSpc>
        <a:spcBef>
          <a:spcPts val="0"/>
        </a:spcBef>
        <a:spcAft>
          <a:spcPts val="0"/>
        </a:spcAft>
        <a:buClrTx/>
        <a:buSzTx/>
        <a:buFontTx/>
        <a:buNone/>
        <a:tabLst/>
        <a:defRPr sz="13300" b="1" i="0" u="none" strike="noStrike" cap="all" spc="-665" baseline="0">
          <a:solidFill>
            <a:srgbClr val="000000"/>
          </a:solidFill>
          <a:uFillTx/>
          <a:latin typeface="+mn-lt"/>
          <a:ea typeface="+mn-ea"/>
          <a:cs typeface="+mn-cs"/>
          <a:sym typeface="Graphik"/>
        </a:defRPr>
      </a:lvl3pPr>
      <a:lvl4pPr marL="0" marR="0" indent="1371600" algn="l" defTabSz="1160859" rtl="0" latinLnBrk="0">
        <a:lnSpc>
          <a:spcPct val="80000"/>
        </a:lnSpc>
        <a:spcBef>
          <a:spcPts val="0"/>
        </a:spcBef>
        <a:spcAft>
          <a:spcPts val="0"/>
        </a:spcAft>
        <a:buClrTx/>
        <a:buSzTx/>
        <a:buFontTx/>
        <a:buNone/>
        <a:tabLst/>
        <a:defRPr sz="13300" b="1" i="0" u="none" strike="noStrike" cap="all" spc="-665" baseline="0">
          <a:solidFill>
            <a:srgbClr val="000000"/>
          </a:solidFill>
          <a:uFillTx/>
          <a:latin typeface="+mn-lt"/>
          <a:ea typeface="+mn-ea"/>
          <a:cs typeface="+mn-cs"/>
          <a:sym typeface="Graphik"/>
        </a:defRPr>
      </a:lvl4pPr>
      <a:lvl5pPr marL="0" marR="0" indent="1828800" algn="l" defTabSz="1160859" rtl="0" latinLnBrk="0">
        <a:lnSpc>
          <a:spcPct val="80000"/>
        </a:lnSpc>
        <a:spcBef>
          <a:spcPts val="0"/>
        </a:spcBef>
        <a:spcAft>
          <a:spcPts val="0"/>
        </a:spcAft>
        <a:buClrTx/>
        <a:buSzTx/>
        <a:buFontTx/>
        <a:buNone/>
        <a:tabLst/>
        <a:defRPr sz="13300" b="1" i="0" u="none" strike="noStrike" cap="all" spc="-665" baseline="0">
          <a:solidFill>
            <a:srgbClr val="000000"/>
          </a:solidFill>
          <a:uFillTx/>
          <a:latin typeface="+mn-lt"/>
          <a:ea typeface="+mn-ea"/>
          <a:cs typeface="+mn-cs"/>
          <a:sym typeface="Graphik"/>
        </a:defRPr>
      </a:lvl5pPr>
      <a:lvl6pPr marL="0" marR="0" indent="2286000" algn="l" defTabSz="1160859" rtl="0" latinLnBrk="0">
        <a:lnSpc>
          <a:spcPct val="80000"/>
        </a:lnSpc>
        <a:spcBef>
          <a:spcPts val="0"/>
        </a:spcBef>
        <a:spcAft>
          <a:spcPts val="0"/>
        </a:spcAft>
        <a:buClrTx/>
        <a:buSzTx/>
        <a:buFontTx/>
        <a:buNone/>
        <a:tabLst/>
        <a:defRPr sz="13300" b="1" i="0" u="none" strike="noStrike" cap="all" spc="-665" baseline="0">
          <a:solidFill>
            <a:srgbClr val="000000"/>
          </a:solidFill>
          <a:uFillTx/>
          <a:latin typeface="+mn-lt"/>
          <a:ea typeface="+mn-ea"/>
          <a:cs typeface="+mn-cs"/>
          <a:sym typeface="Graphik"/>
        </a:defRPr>
      </a:lvl6pPr>
      <a:lvl7pPr marL="0" marR="0" indent="2743200" algn="l" defTabSz="1160859" rtl="0" latinLnBrk="0">
        <a:lnSpc>
          <a:spcPct val="80000"/>
        </a:lnSpc>
        <a:spcBef>
          <a:spcPts val="0"/>
        </a:spcBef>
        <a:spcAft>
          <a:spcPts val="0"/>
        </a:spcAft>
        <a:buClrTx/>
        <a:buSzTx/>
        <a:buFontTx/>
        <a:buNone/>
        <a:tabLst/>
        <a:defRPr sz="13300" b="1" i="0" u="none" strike="noStrike" cap="all" spc="-665" baseline="0">
          <a:solidFill>
            <a:srgbClr val="000000"/>
          </a:solidFill>
          <a:uFillTx/>
          <a:latin typeface="+mn-lt"/>
          <a:ea typeface="+mn-ea"/>
          <a:cs typeface="+mn-cs"/>
          <a:sym typeface="Graphik"/>
        </a:defRPr>
      </a:lvl7pPr>
      <a:lvl8pPr marL="0" marR="0" indent="3200400" algn="l" defTabSz="1160859" rtl="0" latinLnBrk="0">
        <a:lnSpc>
          <a:spcPct val="80000"/>
        </a:lnSpc>
        <a:spcBef>
          <a:spcPts val="0"/>
        </a:spcBef>
        <a:spcAft>
          <a:spcPts val="0"/>
        </a:spcAft>
        <a:buClrTx/>
        <a:buSzTx/>
        <a:buFontTx/>
        <a:buNone/>
        <a:tabLst/>
        <a:defRPr sz="13300" b="1" i="0" u="none" strike="noStrike" cap="all" spc="-665" baseline="0">
          <a:solidFill>
            <a:srgbClr val="000000"/>
          </a:solidFill>
          <a:uFillTx/>
          <a:latin typeface="+mn-lt"/>
          <a:ea typeface="+mn-ea"/>
          <a:cs typeface="+mn-cs"/>
          <a:sym typeface="Graphik"/>
        </a:defRPr>
      </a:lvl8pPr>
      <a:lvl9pPr marL="0" marR="0" indent="3657600" algn="l" defTabSz="1160859" rtl="0" latinLnBrk="0">
        <a:lnSpc>
          <a:spcPct val="80000"/>
        </a:lnSpc>
        <a:spcBef>
          <a:spcPts val="0"/>
        </a:spcBef>
        <a:spcAft>
          <a:spcPts val="0"/>
        </a:spcAft>
        <a:buClrTx/>
        <a:buSzTx/>
        <a:buFontTx/>
        <a:buNone/>
        <a:tabLst/>
        <a:defRPr sz="13300" b="1" i="0" u="none" strike="noStrike" cap="all" spc="-665" baseline="0">
          <a:solidFill>
            <a:srgbClr val="000000"/>
          </a:solidFill>
          <a:uFillTx/>
          <a:latin typeface="+mn-lt"/>
          <a:ea typeface="+mn-ea"/>
          <a:cs typeface="+mn-cs"/>
          <a:sym typeface="Graphik"/>
        </a:defRPr>
      </a:lvl9pPr>
    </p:titleStyle>
    <p:bodyStyle>
      <a:lvl1pPr marL="0" marR="0" indent="0" algn="l" defTabSz="584200" rtl="0" latinLnBrk="0">
        <a:lnSpc>
          <a:spcPct val="100000"/>
        </a:lnSpc>
        <a:spcBef>
          <a:spcPts val="0"/>
        </a:spcBef>
        <a:spcAft>
          <a:spcPts val="0"/>
        </a:spcAft>
        <a:buClrTx/>
        <a:buSzTx/>
        <a:buFontTx/>
        <a:buNone/>
        <a:tabLst/>
        <a:defRPr sz="3500" b="0" i="0" u="none" strike="noStrike" cap="all" spc="-104" baseline="0">
          <a:solidFill>
            <a:srgbClr val="000000"/>
          </a:solidFill>
          <a:uFillTx/>
          <a:latin typeface="Graphik-SemiboldItalic"/>
          <a:ea typeface="Graphik-SemiboldItalic"/>
          <a:cs typeface="Graphik-SemiboldItalic"/>
          <a:sym typeface="Graphik Semibold"/>
        </a:defRPr>
      </a:lvl1pPr>
      <a:lvl2pPr marL="0" marR="0" indent="457200" algn="l" defTabSz="584200" rtl="0" latinLnBrk="0">
        <a:lnSpc>
          <a:spcPct val="100000"/>
        </a:lnSpc>
        <a:spcBef>
          <a:spcPts val="0"/>
        </a:spcBef>
        <a:spcAft>
          <a:spcPts val="0"/>
        </a:spcAft>
        <a:buClrTx/>
        <a:buSzTx/>
        <a:buFontTx/>
        <a:buNone/>
        <a:tabLst/>
        <a:defRPr sz="3500" b="0" i="0" u="none" strike="noStrike" cap="all" spc="-104" baseline="0">
          <a:solidFill>
            <a:srgbClr val="000000"/>
          </a:solidFill>
          <a:uFillTx/>
          <a:latin typeface="Graphik-SemiboldItalic"/>
          <a:ea typeface="Graphik-SemiboldItalic"/>
          <a:cs typeface="Graphik-SemiboldItalic"/>
          <a:sym typeface="Graphik Semibold"/>
        </a:defRPr>
      </a:lvl2pPr>
      <a:lvl3pPr marL="0" marR="0" indent="914400" algn="l" defTabSz="584200" rtl="0" latinLnBrk="0">
        <a:lnSpc>
          <a:spcPct val="100000"/>
        </a:lnSpc>
        <a:spcBef>
          <a:spcPts val="0"/>
        </a:spcBef>
        <a:spcAft>
          <a:spcPts val="0"/>
        </a:spcAft>
        <a:buClrTx/>
        <a:buSzTx/>
        <a:buFontTx/>
        <a:buNone/>
        <a:tabLst/>
        <a:defRPr sz="3500" b="0" i="0" u="none" strike="noStrike" cap="all" spc="-104" baseline="0">
          <a:solidFill>
            <a:srgbClr val="000000"/>
          </a:solidFill>
          <a:uFillTx/>
          <a:latin typeface="Graphik-SemiboldItalic"/>
          <a:ea typeface="Graphik-SemiboldItalic"/>
          <a:cs typeface="Graphik-SemiboldItalic"/>
          <a:sym typeface="Graphik Semibold"/>
        </a:defRPr>
      </a:lvl3pPr>
      <a:lvl4pPr marL="0" marR="0" indent="1371600" algn="l" defTabSz="584200" rtl="0" latinLnBrk="0">
        <a:lnSpc>
          <a:spcPct val="100000"/>
        </a:lnSpc>
        <a:spcBef>
          <a:spcPts val="0"/>
        </a:spcBef>
        <a:spcAft>
          <a:spcPts val="0"/>
        </a:spcAft>
        <a:buClrTx/>
        <a:buSzTx/>
        <a:buFontTx/>
        <a:buNone/>
        <a:tabLst/>
        <a:defRPr sz="3500" b="0" i="0" u="none" strike="noStrike" cap="all" spc="-104" baseline="0">
          <a:solidFill>
            <a:srgbClr val="000000"/>
          </a:solidFill>
          <a:uFillTx/>
          <a:latin typeface="Graphik-SemiboldItalic"/>
          <a:ea typeface="Graphik-SemiboldItalic"/>
          <a:cs typeface="Graphik-SemiboldItalic"/>
          <a:sym typeface="Graphik Semibold"/>
        </a:defRPr>
      </a:lvl4pPr>
      <a:lvl5pPr marL="0" marR="0" indent="1828800" algn="l" defTabSz="584200" rtl="0" latinLnBrk="0">
        <a:lnSpc>
          <a:spcPct val="100000"/>
        </a:lnSpc>
        <a:spcBef>
          <a:spcPts val="0"/>
        </a:spcBef>
        <a:spcAft>
          <a:spcPts val="0"/>
        </a:spcAft>
        <a:buClrTx/>
        <a:buSzTx/>
        <a:buFontTx/>
        <a:buNone/>
        <a:tabLst/>
        <a:defRPr sz="3500" b="0" i="0" u="none" strike="noStrike" cap="all" spc="-104" baseline="0">
          <a:solidFill>
            <a:srgbClr val="000000"/>
          </a:solidFill>
          <a:uFillTx/>
          <a:latin typeface="Graphik-SemiboldItalic"/>
          <a:ea typeface="Graphik-SemiboldItalic"/>
          <a:cs typeface="Graphik-SemiboldItalic"/>
          <a:sym typeface="Graphik Semibold"/>
        </a:defRPr>
      </a:lvl5pPr>
      <a:lvl6pPr marL="0" marR="0" indent="2286000" algn="l" defTabSz="584200" rtl="0" latinLnBrk="0">
        <a:lnSpc>
          <a:spcPct val="100000"/>
        </a:lnSpc>
        <a:spcBef>
          <a:spcPts val="0"/>
        </a:spcBef>
        <a:spcAft>
          <a:spcPts val="0"/>
        </a:spcAft>
        <a:buClrTx/>
        <a:buSzTx/>
        <a:buFontTx/>
        <a:buNone/>
        <a:tabLst/>
        <a:defRPr sz="3500" b="0" i="0" u="none" strike="noStrike" cap="all" spc="-104" baseline="0">
          <a:solidFill>
            <a:srgbClr val="000000"/>
          </a:solidFill>
          <a:uFillTx/>
          <a:latin typeface="Graphik-SemiboldItalic"/>
          <a:ea typeface="Graphik-SemiboldItalic"/>
          <a:cs typeface="Graphik-SemiboldItalic"/>
          <a:sym typeface="Graphik Semibold"/>
        </a:defRPr>
      </a:lvl6pPr>
      <a:lvl7pPr marL="0" marR="0" indent="2743200" algn="l" defTabSz="584200" rtl="0" latinLnBrk="0">
        <a:lnSpc>
          <a:spcPct val="100000"/>
        </a:lnSpc>
        <a:spcBef>
          <a:spcPts val="0"/>
        </a:spcBef>
        <a:spcAft>
          <a:spcPts val="0"/>
        </a:spcAft>
        <a:buClrTx/>
        <a:buSzTx/>
        <a:buFontTx/>
        <a:buNone/>
        <a:tabLst/>
        <a:defRPr sz="3500" b="0" i="0" u="none" strike="noStrike" cap="all" spc="-104" baseline="0">
          <a:solidFill>
            <a:srgbClr val="000000"/>
          </a:solidFill>
          <a:uFillTx/>
          <a:latin typeface="Graphik-SemiboldItalic"/>
          <a:ea typeface="Graphik-SemiboldItalic"/>
          <a:cs typeface="Graphik-SemiboldItalic"/>
          <a:sym typeface="Graphik Semibold"/>
        </a:defRPr>
      </a:lvl7pPr>
      <a:lvl8pPr marL="0" marR="0" indent="3200400" algn="l" defTabSz="584200" rtl="0" latinLnBrk="0">
        <a:lnSpc>
          <a:spcPct val="100000"/>
        </a:lnSpc>
        <a:spcBef>
          <a:spcPts val="0"/>
        </a:spcBef>
        <a:spcAft>
          <a:spcPts val="0"/>
        </a:spcAft>
        <a:buClrTx/>
        <a:buSzTx/>
        <a:buFontTx/>
        <a:buNone/>
        <a:tabLst/>
        <a:defRPr sz="3500" b="0" i="0" u="none" strike="noStrike" cap="all" spc="-104" baseline="0">
          <a:solidFill>
            <a:srgbClr val="000000"/>
          </a:solidFill>
          <a:uFillTx/>
          <a:latin typeface="Graphik-SemiboldItalic"/>
          <a:ea typeface="Graphik-SemiboldItalic"/>
          <a:cs typeface="Graphik-SemiboldItalic"/>
          <a:sym typeface="Graphik Semibold"/>
        </a:defRPr>
      </a:lvl8pPr>
      <a:lvl9pPr marL="0" marR="0" indent="3657600" algn="l" defTabSz="584200" rtl="0" latinLnBrk="0">
        <a:lnSpc>
          <a:spcPct val="100000"/>
        </a:lnSpc>
        <a:spcBef>
          <a:spcPts val="0"/>
        </a:spcBef>
        <a:spcAft>
          <a:spcPts val="0"/>
        </a:spcAft>
        <a:buClrTx/>
        <a:buSzTx/>
        <a:buFontTx/>
        <a:buNone/>
        <a:tabLst/>
        <a:defRPr sz="3500" b="0" i="0" u="none" strike="noStrike" cap="all" spc="-104" baseline="0">
          <a:solidFill>
            <a:srgbClr val="000000"/>
          </a:solidFill>
          <a:uFillTx/>
          <a:latin typeface="Graphik-SemiboldItalic"/>
          <a:ea typeface="Graphik-SemiboldItalic"/>
          <a:cs typeface="Graphik-SemiboldItalic"/>
          <a:sym typeface="Graphik Semibold"/>
        </a:defRPr>
      </a:lvl9pPr>
    </p:bodyStyle>
    <p:otherStyle>
      <a:lvl1pPr marL="0" marR="0" indent="0" algn="ctr" defTabSz="3428914" rtl="0" latinLnBrk="0">
        <a:lnSpc>
          <a:spcPct val="100000"/>
        </a:lnSpc>
        <a:spcBef>
          <a:spcPts val="0"/>
        </a:spcBef>
        <a:spcAft>
          <a:spcPts val="0"/>
        </a:spcAft>
        <a:buClrTx/>
        <a:buSzTx/>
        <a:buFontTx/>
        <a:buNone/>
        <a:tabLst/>
        <a:defRPr sz="1800" b="0" i="0" u="none" strike="noStrike" cap="none" spc="0" baseline="0">
          <a:solidFill>
            <a:schemeClr val="tx1"/>
          </a:solidFill>
          <a:uFillTx/>
          <a:latin typeface="+mn-lt"/>
          <a:ea typeface="+mn-ea"/>
          <a:cs typeface="+mn-cs"/>
          <a:sym typeface="Graphik"/>
        </a:defRPr>
      </a:lvl1pPr>
      <a:lvl2pPr marL="0" marR="0" indent="457200" algn="ctr" defTabSz="3428914" rtl="0" latinLnBrk="0">
        <a:lnSpc>
          <a:spcPct val="100000"/>
        </a:lnSpc>
        <a:spcBef>
          <a:spcPts val="0"/>
        </a:spcBef>
        <a:spcAft>
          <a:spcPts val="0"/>
        </a:spcAft>
        <a:buClrTx/>
        <a:buSzTx/>
        <a:buFontTx/>
        <a:buNone/>
        <a:tabLst/>
        <a:defRPr sz="1800" b="0" i="0" u="none" strike="noStrike" cap="none" spc="0" baseline="0">
          <a:solidFill>
            <a:schemeClr val="tx1"/>
          </a:solidFill>
          <a:uFillTx/>
          <a:latin typeface="+mn-lt"/>
          <a:ea typeface="+mn-ea"/>
          <a:cs typeface="+mn-cs"/>
          <a:sym typeface="Graphik"/>
        </a:defRPr>
      </a:lvl2pPr>
      <a:lvl3pPr marL="0" marR="0" indent="914400" algn="ctr" defTabSz="3428914" rtl="0" latinLnBrk="0">
        <a:lnSpc>
          <a:spcPct val="100000"/>
        </a:lnSpc>
        <a:spcBef>
          <a:spcPts val="0"/>
        </a:spcBef>
        <a:spcAft>
          <a:spcPts val="0"/>
        </a:spcAft>
        <a:buClrTx/>
        <a:buSzTx/>
        <a:buFontTx/>
        <a:buNone/>
        <a:tabLst/>
        <a:defRPr sz="1800" b="0" i="0" u="none" strike="noStrike" cap="none" spc="0" baseline="0">
          <a:solidFill>
            <a:schemeClr val="tx1"/>
          </a:solidFill>
          <a:uFillTx/>
          <a:latin typeface="+mn-lt"/>
          <a:ea typeface="+mn-ea"/>
          <a:cs typeface="+mn-cs"/>
          <a:sym typeface="Graphik"/>
        </a:defRPr>
      </a:lvl3pPr>
      <a:lvl4pPr marL="0" marR="0" indent="1371600" algn="ctr" defTabSz="3428914" rtl="0" latinLnBrk="0">
        <a:lnSpc>
          <a:spcPct val="100000"/>
        </a:lnSpc>
        <a:spcBef>
          <a:spcPts val="0"/>
        </a:spcBef>
        <a:spcAft>
          <a:spcPts val="0"/>
        </a:spcAft>
        <a:buClrTx/>
        <a:buSzTx/>
        <a:buFontTx/>
        <a:buNone/>
        <a:tabLst/>
        <a:defRPr sz="1800" b="0" i="0" u="none" strike="noStrike" cap="none" spc="0" baseline="0">
          <a:solidFill>
            <a:schemeClr val="tx1"/>
          </a:solidFill>
          <a:uFillTx/>
          <a:latin typeface="+mn-lt"/>
          <a:ea typeface="+mn-ea"/>
          <a:cs typeface="+mn-cs"/>
          <a:sym typeface="Graphik"/>
        </a:defRPr>
      </a:lvl4pPr>
      <a:lvl5pPr marL="0" marR="0" indent="1828800" algn="ctr" defTabSz="3428914" rtl="0" latinLnBrk="0">
        <a:lnSpc>
          <a:spcPct val="100000"/>
        </a:lnSpc>
        <a:spcBef>
          <a:spcPts val="0"/>
        </a:spcBef>
        <a:spcAft>
          <a:spcPts val="0"/>
        </a:spcAft>
        <a:buClrTx/>
        <a:buSzTx/>
        <a:buFontTx/>
        <a:buNone/>
        <a:tabLst/>
        <a:defRPr sz="1800" b="0" i="0" u="none" strike="noStrike" cap="none" spc="0" baseline="0">
          <a:solidFill>
            <a:schemeClr val="tx1"/>
          </a:solidFill>
          <a:uFillTx/>
          <a:latin typeface="+mn-lt"/>
          <a:ea typeface="+mn-ea"/>
          <a:cs typeface="+mn-cs"/>
          <a:sym typeface="Graphik"/>
        </a:defRPr>
      </a:lvl5pPr>
      <a:lvl6pPr marL="0" marR="0" indent="2286000" algn="ctr" defTabSz="3428914" rtl="0" latinLnBrk="0">
        <a:lnSpc>
          <a:spcPct val="100000"/>
        </a:lnSpc>
        <a:spcBef>
          <a:spcPts val="0"/>
        </a:spcBef>
        <a:spcAft>
          <a:spcPts val="0"/>
        </a:spcAft>
        <a:buClrTx/>
        <a:buSzTx/>
        <a:buFontTx/>
        <a:buNone/>
        <a:tabLst/>
        <a:defRPr sz="1800" b="0" i="0" u="none" strike="noStrike" cap="none" spc="0" baseline="0">
          <a:solidFill>
            <a:schemeClr val="tx1"/>
          </a:solidFill>
          <a:uFillTx/>
          <a:latin typeface="+mn-lt"/>
          <a:ea typeface="+mn-ea"/>
          <a:cs typeface="+mn-cs"/>
          <a:sym typeface="Graphik"/>
        </a:defRPr>
      </a:lvl6pPr>
      <a:lvl7pPr marL="0" marR="0" indent="2743200" algn="ctr" defTabSz="3428914" rtl="0" latinLnBrk="0">
        <a:lnSpc>
          <a:spcPct val="100000"/>
        </a:lnSpc>
        <a:spcBef>
          <a:spcPts val="0"/>
        </a:spcBef>
        <a:spcAft>
          <a:spcPts val="0"/>
        </a:spcAft>
        <a:buClrTx/>
        <a:buSzTx/>
        <a:buFontTx/>
        <a:buNone/>
        <a:tabLst/>
        <a:defRPr sz="1800" b="0" i="0" u="none" strike="noStrike" cap="none" spc="0" baseline="0">
          <a:solidFill>
            <a:schemeClr val="tx1"/>
          </a:solidFill>
          <a:uFillTx/>
          <a:latin typeface="+mn-lt"/>
          <a:ea typeface="+mn-ea"/>
          <a:cs typeface="+mn-cs"/>
          <a:sym typeface="Graphik"/>
        </a:defRPr>
      </a:lvl7pPr>
      <a:lvl8pPr marL="0" marR="0" indent="3200400" algn="ctr" defTabSz="3428914" rtl="0" latinLnBrk="0">
        <a:lnSpc>
          <a:spcPct val="100000"/>
        </a:lnSpc>
        <a:spcBef>
          <a:spcPts val="0"/>
        </a:spcBef>
        <a:spcAft>
          <a:spcPts val="0"/>
        </a:spcAft>
        <a:buClrTx/>
        <a:buSzTx/>
        <a:buFontTx/>
        <a:buNone/>
        <a:tabLst/>
        <a:defRPr sz="1800" b="0" i="0" u="none" strike="noStrike" cap="none" spc="0" baseline="0">
          <a:solidFill>
            <a:schemeClr val="tx1"/>
          </a:solidFill>
          <a:uFillTx/>
          <a:latin typeface="+mn-lt"/>
          <a:ea typeface="+mn-ea"/>
          <a:cs typeface="+mn-cs"/>
          <a:sym typeface="Graphik"/>
        </a:defRPr>
      </a:lvl8pPr>
      <a:lvl9pPr marL="0" marR="0" indent="3657600" algn="ctr" defTabSz="3428914" rtl="0" latinLnBrk="0">
        <a:lnSpc>
          <a:spcPct val="100000"/>
        </a:lnSpc>
        <a:spcBef>
          <a:spcPts val="0"/>
        </a:spcBef>
        <a:spcAft>
          <a:spcPts val="0"/>
        </a:spcAft>
        <a:buClrTx/>
        <a:buSzTx/>
        <a:buFontTx/>
        <a:buNone/>
        <a:tabLst/>
        <a:defRPr sz="1800" b="0" i="0" u="none" strike="noStrike" cap="none" spc="0" baseline="0">
          <a:solidFill>
            <a:schemeClr val="tx1"/>
          </a:solidFill>
          <a:uFillTx/>
          <a:latin typeface="+mn-lt"/>
          <a:ea typeface="+mn-ea"/>
          <a:cs typeface="+mn-cs"/>
          <a:sym typeface="Graphik"/>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3" Type="http://schemas.openxmlformats.org/officeDocument/2006/relationships/slideLayout" Target="../slideLayouts/slideLayout1.xml"/><Relationship Id="rId2" Type="http://schemas.openxmlformats.org/officeDocument/2006/relationships/video" Target="../media/media1.mp4"/><Relationship Id="rId1" Type="http://schemas.microsoft.com/office/2007/relationships/media" Target="../media/media1.mp4"/><Relationship Id="rId5" Type="http://schemas.openxmlformats.org/officeDocument/2006/relationships/image" Target="../media/image5.png"/><Relationship Id="rId4" Type="http://schemas.openxmlformats.org/officeDocument/2006/relationships/image" Target="../media/image4.png"/></Relationships>
</file>

<file path=ppt/slides/_rels/slide1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3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3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34.xml.rels><?xml version="1.0" encoding="UTF-8" standalone="yes"?>
<Relationships xmlns="http://schemas.openxmlformats.org/package/2006/relationships"><Relationship Id="rId3" Type="http://schemas.openxmlformats.org/officeDocument/2006/relationships/hyperlink" Target="mailto:valerio.aiuti@uniroma1.it" TargetMode="External"/><Relationship Id="rId2" Type="http://schemas.openxmlformats.org/officeDocument/2006/relationships/image" Target="../media/image4.pn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pic>
        <p:nvPicPr>
          <p:cNvPr id="161" name="testomone.jpg" descr="testomone.jpg"/>
          <p:cNvPicPr>
            <a:picLocks noChangeAspect="1"/>
          </p:cNvPicPr>
          <p:nvPr/>
        </p:nvPicPr>
        <p:blipFill>
          <a:blip r:embed="rId2"/>
          <a:stretch>
            <a:fillRect/>
          </a:stretch>
        </p:blipFill>
        <p:spPr>
          <a:xfrm>
            <a:off x="-606849" y="-3117353"/>
            <a:ext cx="25054374" cy="19950706"/>
          </a:xfrm>
          <a:prstGeom prst="rect">
            <a:avLst/>
          </a:prstGeom>
          <a:ln w="12700">
            <a:miter lim="400000"/>
          </a:ln>
        </p:spPr>
      </p:pic>
      <p:sp>
        <p:nvSpPr>
          <p:cNvPr id="162" name="il principio di immediatezza"/>
          <p:cNvSpPr txBox="1">
            <a:spLocks noGrp="1"/>
          </p:cNvSpPr>
          <p:nvPr>
            <p:ph type="ctrTitle"/>
          </p:nvPr>
        </p:nvSpPr>
        <p:spPr>
          <a:xfrm>
            <a:off x="1298349" y="4977094"/>
            <a:ext cx="21869401" cy="4699001"/>
          </a:xfrm>
          <a:prstGeom prst="rect">
            <a:avLst/>
          </a:prstGeom>
        </p:spPr>
        <p:txBody>
          <a:bodyPr/>
          <a:lstStyle>
            <a:lvl1pPr>
              <a:defRPr sz="11700" spc="-585">
                <a:solidFill>
                  <a:srgbClr val="FFFFFF"/>
                </a:solidFill>
                <a:latin typeface="Frutiger"/>
                <a:ea typeface="Frutiger"/>
                <a:cs typeface="Frutiger"/>
                <a:sym typeface="Frutiger"/>
              </a:defRPr>
            </a:lvl1pPr>
          </a:lstStyle>
          <a:p>
            <a:r>
              <a:t>il principio di immediatezza</a:t>
            </a:r>
          </a:p>
        </p:txBody>
      </p:sp>
      <p:sp>
        <p:nvSpPr>
          <p:cNvPr id="163" name="un tentativo di ridefinizione teorica"/>
          <p:cNvSpPr txBox="1">
            <a:spLocks noGrp="1"/>
          </p:cNvSpPr>
          <p:nvPr>
            <p:ph type="subTitle" sz="quarter" idx="1"/>
          </p:nvPr>
        </p:nvSpPr>
        <p:spPr>
          <a:xfrm>
            <a:off x="1387249" y="9268776"/>
            <a:ext cx="21869401" cy="1402242"/>
          </a:xfrm>
          <a:prstGeom prst="rect">
            <a:avLst/>
          </a:prstGeom>
        </p:spPr>
        <p:txBody>
          <a:bodyPr/>
          <a:lstStyle>
            <a:lvl1pPr>
              <a:defRPr b="1">
                <a:solidFill>
                  <a:srgbClr val="FFFFFF"/>
                </a:solidFill>
                <a:latin typeface="Frutiger"/>
                <a:ea typeface="Frutiger"/>
                <a:cs typeface="Frutiger"/>
                <a:sym typeface="Frutiger"/>
              </a:defRPr>
            </a:lvl1pPr>
          </a:lstStyle>
          <a:p>
            <a:r>
              <a:t>un tentativo di ridefinizione teorica</a:t>
            </a:r>
          </a:p>
        </p:txBody>
      </p:sp>
      <p:sp>
        <p:nvSpPr>
          <p:cNvPr id="164" name="Dott. Valerio Aiuti – Università di Roma Sapienza"/>
          <p:cNvSpPr txBox="1"/>
          <p:nvPr/>
        </p:nvSpPr>
        <p:spPr>
          <a:xfrm>
            <a:off x="1387249" y="9656066"/>
            <a:ext cx="21869401" cy="140224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3300"/>
              </a:spcBef>
              <a:tabLst/>
              <a:defRPr sz="2700" spc="0">
                <a:solidFill>
                  <a:srgbClr val="FFFFFF"/>
                </a:solidFill>
                <a:latin typeface="+mn-lt"/>
                <a:ea typeface="+mn-ea"/>
                <a:cs typeface="+mn-cs"/>
                <a:sym typeface="Graphik"/>
              </a:defRPr>
            </a:lvl1pPr>
          </a:lstStyle>
          <a:p>
            <a:r>
              <a:t>Dott. Valerio Aiuti – Università di Roma Sapienza</a:t>
            </a:r>
          </a:p>
        </p:txBody>
      </p:sp>
      <p:sp>
        <p:nvSpPr>
          <p:cNvPr id="165"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166"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167" name="Uniroma1.svg.png" descr="Uniroma1.svg.png"/>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Tree>
  </p:cSld>
  <p:clrMapOvr>
    <a:masterClrMapping/>
  </p:clrMapOvr>
  <p:transition spd="med"/>
</p:sld>
</file>

<file path=ppt/slides/slide2.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169"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170"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171"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172"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latin typeface="Frutiger"/>
                <a:ea typeface="Frutiger"/>
                <a:cs typeface="Frutiger"/>
                <a:sym typeface="Frutiger"/>
              </a:defRPr>
            </a:lvl1pPr>
          </a:lstStyle>
          <a:p>
            <a:r>
              <a:t>il principio di immediatezza</a:t>
            </a:r>
          </a:p>
        </p:txBody>
      </p:sp>
      <p:sp>
        <p:nvSpPr>
          <p:cNvPr id="173" name="un tentativo di ridefinizione teorica"/>
          <p:cNvSpPr txBox="1">
            <a:spLocks noGrp="1"/>
          </p:cNvSpPr>
          <p:nvPr>
            <p:ph type="subTitle" sz="quarter" idx="1"/>
          </p:nvPr>
        </p:nvSpPr>
        <p:spPr>
          <a:xfrm>
            <a:off x="2773790" y="12833320"/>
            <a:ext cx="5210810" cy="421250"/>
          </a:xfrm>
          <a:prstGeom prst="rect">
            <a:avLst/>
          </a:prstGeom>
        </p:spPr>
        <p:txBody>
          <a:bodyPr/>
          <a:lstStyle>
            <a:lvl1pPr>
              <a:defRPr sz="2000" b="1" spc="-59">
                <a:solidFill>
                  <a:srgbClr val="FFFFFF"/>
                </a:solidFill>
                <a:latin typeface="Frutiger"/>
                <a:ea typeface="Frutiger"/>
                <a:cs typeface="Frutiger"/>
                <a:sym typeface="Frutiger"/>
              </a:defRPr>
            </a:lvl1pPr>
          </a:lstStyle>
          <a:p>
            <a:r>
              <a:t>un tentativo di ridefinizione teorica</a:t>
            </a:r>
          </a:p>
        </p:txBody>
      </p:sp>
      <p:sp>
        <p:nvSpPr>
          <p:cNvPr id="174"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175" name="Art. 525…"/>
          <p:cNvSpPr txBox="1"/>
          <p:nvPr/>
        </p:nvSpPr>
        <p:spPr>
          <a:xfrm>
            <a:off x="1783065" y="1171392"/>
            <a:ext cx="20817870" cy="34036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defTabSz="584200">
              <a:lnSpc>
                <a:spcPct val="100000"/>
              </a:lnSpc>
              <a:spcBef>
                <a:spcPts val="0"/>
              </a:spcBef>
              <a:tabLst/>
              <a:defRPr sz="4500" spc="0">
                <a:latin typeface="Frutiger"/>
                <a:ea typeface="Frutiger"/>
                <a:cs typeface="Frutiger"/>
                <a:sym typeface="Frutiger"/>
              </a:defRPr>
            </a:pPr>
            <a:r>
              <a:rPr b="1" dirty="0"/>
              <a:t>Art. 525</a:t>
            </a:r>
          </a:p>
          <a:p>
            <a:pPr defTabSz="584200">
              <a:lnSpc>
                <a:spcPct val="100000"/>
              </a:lnSpc>
              <a:spcBef>
                <a:spcPts val="0"/>
              </a:spcBef>
              <a:tabLst/>
              <a:defRPr sz="4500" spc="0">
                <a:latin typeface="Frutiger"/>
                <a:ea typeface="Frutiger"/>
                <a:cs typeface="Frutiger"/>
                <a:sym typeface="Frutiger"/>
              </a:defRPr>
            </a:pPr>
            <a:r>
              <a:rPr b="1" dirty="0" err="1"/>
              <a:t>Immediatezza</a:t>
            </a:r>
            <a:r>
              <a:rPr b="1" dirty="0"/>
              <a:t> </a:t>
            </a:r>
            <a:r>
              <a:rPr b="1" dirty="0" err="1"/>
              <a:t>della</a:t>
            </a:r>
            <a:r>
              <a:rPr b="1" dirty="0"/>
              <a:t> </a:t>
            </a:r>
            <a:r>
              <a:rPr b="1" dirty="0" err="1"/>
              <a:t>deliberazione</a:t>
            </a:r>
            <a:endParaRPr b="1" dirty="0"/>
          </a:p>
          <a:p>
            <a:pPr algn="just" defTabSz="584200">
              <a:lnSpc>
                <a:spcPct val="100000"/>
              </a:lnSpc>
              <a:spcBef>
                <a:spcPts val="0"/>
              </a:spcBef>
              <a:tabLst/>
              <a:defRPr sz="4500" spc="0">
                <a:latin typeface="Frutiger"/>
                <a:ea typeface="Frutiger"/>
                <a:cs typeface="Frutiger"/>
                <a:sym typeface="Frutiger"/>
              </a:defRPr>
            </a:pPr>
            <a:r>
              <a:rPr dirty="0"/>
              <a:t>1. La </a:t>
            </a:r>
            <a:r>
              <a:rPr dirty="0" err="1"/>
              <a:t>sentenza</a:t>
            </a:r>
            <a:r>
              <a:rPr dirty="0"/>
              <a:t> </a:t>
            </a:r>
            <a:r>
              <a:rPr dirty="0" err="1"/>
              <a:t>è</a:t>
            </a:r>
            <a:r>
              <a:rPr dirty="0"/>
              <a:t> </a:t>
            </a:r>
            <a:r>
              <a:rPr dirty="0" err="1"/>
              <a:t>deliberata</a:t>
            </a:r>
            <a:r>
              <a:rPr dirty="0"/>
              <a:t> subito dopo la </a:t>
            </a:r>
            <a:r>
              <a:rPr dirty="0" err="1"/>
              <a:t>chiusura</a:t>
            </a:r>
            <a:r>
              <a:rPr dirty="0"/>
              <a:t> del </a:t>
            </a:r>
            <a:r>
              <a:rPr dirty="0" err="1"/>
              <a:t>dibattimento</a:t>
            </a:r>
            <a:r>
              <a:rPr dirty="0"/>
              <a:t>.</a:t>
            </a:r>
          </a:p>
          <a:p>
            <a:pPr algn="just" defTabSz="584200">
              <a:lnSpc>
                <a:spcPct val="100000"/>
              </a:lnSpc>
              <a:spcBef>
                <a:spcPts val="0"/>
              </a:spcBef>
              <a:tabLst/>
              <a:defRPr sz="4500" spc="0">
                <a:latin typeface="Frutiger"/>
                <a:ea typeface="Frutiger"/>
                <a:cs typeface="Frutiger"/>
                <a:sym typeface="Frutiger"/>
              </a:defRPr>
            </a:pPr>
            <a:r>
              <a:rPr dirty="0"/>
              <a:t>2. </a:t>
            </a:r>
            <a:r>
              <a:rPr dirty="0" err="1"/>
              <a:t>Alla</a:t>
            </a:r>
            <a:r>
              <a:rPr dirty="0"/>
              <a:t> </a:t>
            </a:r>
            <a:r>
              <a:rPr b="1" dirty="0" err="1"/>
              <a:t>deliberazione</a:t>
            </a:r>
            <a:r>
              <a:rPr dirty="0"/>
              <a:t> </a:t>
            </a:r>
            <a:r>
              <a:rPr dirty="0" err="1"/>
              <a:t>concorrono</a:t>
            </a:r>
            <a:r>
              <a:rPr dirty="0"/>
              <a:t>, </a:t>
            </a:r>
            <a:r>
              <a:rPr b="1" dirty="0"/>
              <a:t>a </a:t>
            </a:r>
            <a:r>
              <a:rPr b="1" dirty="0" err="1"/>
              <a:t>pena</a:t>
            </a:r>
            <a:r>
              <a:rPr b="1" dirty="0"/>
              <a:t> di </a:t>
            </a:r>
            <a:r>
              <a:rPr b="1" dirty="0" err="1"/>
              <a:t>nullità</a:t>
            </a:r>
            <a:r>
              <a:rPr b="1" dirty="0"/>
              <a:t> assoluta</a:t>
            </a:r>
            <a:r>
              <a:rPr dirty="0"/>
              <a:t>, </a:t>
            </a:r>
            <a:r>
              <a:rPr dirty="0" err="1"/>
              <a:t>gli</a:t>
            </a:r>
            <a:r>
              <a:rPr dirty="0"/>
              <a:t> </a:t>
            </a:r>
            <a:r>
              <a:rPr b="1" dirty="0" err="1"/>
              <a:t>stessi</a:t>
            </a:r>
            <a:r>
              <a:rPr b="1" dirty="0"/>
              <a:t> </a:t>
            </a:r>
            <a:r>
              <a:rPr b="1" dirty="0" err="1"/>
              <a:t>giudici</a:t>
            </a:r>
            <a:r>
              <a:rPr dirty="0"/>
              <a:t> </a:t>
            </a:r>
            <a:r>
              <a:rPr dirty="0" err="1"/>
              <a:t>che</a:t>
            </a:r>
            <a:r>
              <a:rPr dirty="0"/>
              <a:t> </a:t>
            </a:r>
            <a:r>
              <a:rPr dirty="0" err="1"/>
              <a:t>hanno</a:t>
            </a:r>
            <a:r>
              <a:rPr dirty="0"/>
              <a:t> </a:t>
            </a:r>
            <a:r>
              <a:rPr b="1" dirty="0" err="1"/>
              <a:t>partecipato</a:t>
            </a:r>
            <a:r>
              <a:rPr dirty="0"/>
              <a:t> al </a:t>
            </a:r>
            <a:r>
              <a:rPr dirty="0" err="1"/>
              <a:t>dibattimento</a:t>
            </a:r>
            <a:r>
              <a:rPr dirty="0"/>
              <a:t> […].</a:t>
            </a:r>
          </a:p>
        </p:txBody>
      </p:sp>
      <p:sp>
        <p:nvSpPr>
          <p:cNvPr id="176" name="Cass., sez. un., 17 febbraio 1999, n. 2, Iannasso…"/>
          <p:cNvSpPr txBox="1"/>
          <p:nvPr/>
        </p:nvSpPr>
        <p:spPr>
          <a:xfrm>
            <a:off x="1783065" y="5952919"/>
            <a:ext cx="20817870" cy="4838701"/>
          </a:xfrm>
          <a:prstGeom prst="rect">
            <a:avLst/>
          </a:prstGeom>
          <a:ln w="63500">
            <a:solidFill>
              <a:srgbClr val="822433"/>
            </a:solidFill>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defTabSz="584200">
              <a:lnSpc>
                <a:spcPct val="100000"/>
              </a:lnSpc>
              <a:spcBef>
                <a:spcPts val="0"/>
              </a:spcBef>
              <a:tabLst/>
              <a:defRPr sz="4000" spc="0">
                <a:solidFill>
                  <a:srgbClr val="822433"/>
                </a:solidFill>
                <a:latin typeface="Frutiger"/>
                <a:ea typeface="Frutiger"/>
                <a:cs typeface="Frutiger"/>
                <a:sym typeface="Frutiger"/>
              </a:defRPr>
            </a:pPr>
            <a:r>
              <a:rPr b="1" dirty="0"/>
              <a:t>Cass., sez. un., 17 </a:t>
            </a:r>
            <a:r>
              <a:rPr b="1" dirty="0" err="1"/>
              <a:t>febbraio</a:t>
            </a:r>
            <a:r>
              <a:rPr b="1" dirty="0"/>
              <a:t> 1999, n. 2, </a:t>
            </a:r>
            <a:r>
              <a:rPr b="1" dirty="0" err="1"/>
              <a:t>Iannasso</a:t>
            </a:r>
            <a:endParaRPr b="1" dirty="0"/>
          </a:p>
          <a:p>
            <a:pPr algn="l" defTabSz="584200">
              <a:lnSpc>
                <a:spcPct val="100000"/>
              </a:lnSpc>
              <a:spcBef>
                <a:spcPts val="0"/>
              </a:spcBef>
              <a:tabLst/>
              <a:defRPr sz="4000" spc="0">
                <a:solidFill>
                  <a:srgbClr val="822433"/>
                </a:solidFill>
                <a:latin typeface="Frutiger"/>
                <a:ea typeface="Frutiger"/>
                <a:cs typeface="Frutiger"/>
                <a:sym typeface="Frutiger"/>
              </a:defRPr>
            </a:pPr>
            <a:r>
              <a:rPr b="1" dirty="0"/>
              <a:t>– </a:t>
            </a:r>
            <a:r>
              <a:rPr dirty="0"/>
              <a:t>Se il </a:t>
            </a:r>
            <a:r>
              <a:rPr dirty="0" err="1"/>
              <a:t>giudice</a:t>
            </a:r>
            <a:r>
              <a:rPr dirty="0"/>
              <a:t> </a:t>
            </a:r>
            <a:r>
              <a:rPr dirty="0" err="1"/>
              <a:t>muta</a:t>
            </a:r>
            <a:r>
              <a:rPr dirty="0"/>
              <a:t>, il </a:t>
            </a:r>
            <a:r>
              <a:rPr b="1" dirty="0" err="1"/>
              <a:t>dibattimento</a:t>
            </a:r>
            <a:r>
              <a:rPr dirty="0"/>
              <a:t> </a:t>
            </a:r>
            <a:r>
              <a:rPr dirty="0" err="1"/>
              <a:t>deve</a:t>
            </a:r>
            <a:r>
              <a:rPr dirty="0"/>
              <a:t> </a:t>
            </a:r>
            <a:r>
              <a:rPr dirty="0" err="1"/>
              <a:t>essere</a:t>
            </a:r>
            <a:r>
              <a:rPr dirty="0"/>
              <a:t> </a:t>
            </a:r>
            <a:r>
              <a:rPr dirty="0" err="1"/>
              <a:t>integralmente</a:t>
            </a:r>
            <a:r>
              <a:rPr dirty="0"/>
              <a:t> </a:t>
            </a:r>
            <a:r>
              <a:rPr b="1" dirty="0" err="1"/>
              <a:t>rinnovato</a:t>
            </a:r>
            <a:r>
              <a:rPr dirty="0"/>
              <a:t>, </a:t>
            </a:r>
            <a:r>
              <a:rPr dirty="0" err="1"/>
              <a:t>dall’apertura</a:t>
            </a:r>
            <a:r>
              <a:rPr dirty="0"/>
              <a:t> del </a:t>
            </a:r>
            <a:r>
              <a:rPr dirty="0" err="1"/>
              <a:t>dibattimento</a:t>
            </a:r>
            <a:r>
              <a:rPr dirty="0"/>
              <a:t> in poi</a:t>
            </a:r>
          </a:p>
          <a:p>
            <a:pPr algn="l" defTabSz="584200">
              <a:lnSpc>
                <a:spcPct val="100000"/>
              </a:lnSpc>
              <a:spcBef>
                <a:spcPts val="0"/>
              </a:spcBef>
              <a:tabLst/>
              <a:defRPr sz="4000" spc="0">
                <a:solidFill>
                  <a:srgbClr val="822433"/>
                </a:solidFill>
                <a:latin typeface="Frutiger"/>
                <a:ea typeface="Frutiger"/>
                <a:cs typeface="Frutiger"/>
                <a:sym typeface="Frutiger"/>
              </a:defRPr>
            </a:pPr>
            <a:r>
              <a:rPr dirty="0"/>
              <a:t>– Se il </a:t>
            </a:r>
            <a:r>
              <a:rPr dirty="0" err="1"/>
              <a:t>dibattimento</a:t>
            </a:r>
            <a:r>
              <a:rPr dirty="0"/>
              <a:t> </a:t>
            </a:r>
            <a:r>
              <a:rPr dirty="0" err="1"/>
              <a:t>viene</a:t>
            </a:r>
            <a:r>
              <a:rPr dirty="0"/>
              <a:t> </a:t>
            </a:r>
            <a:r>
              <a:rPr dirty="0" err="1"/>
              <a:t>rinnovato</a:t>
            </a:r>
            <a:r>
              <a:rPr dirty="0"/>
              <a:t>, </a:t>
            </a:r>
            <a:r>
              <a:rPr dirty="0" err="1"/>
              <a:t>l’art</a:t>
            </a:r>
            <a:r>
              <a:rPr dirty="0"/>
              <a:t>. 525 </a:t>
            </a:r>
            <a:r>
              <a:rPr b="1" dirty="0"/>
              <a:t>non</a:t>
            </a:r>
            <a:r>
              <a:rPr dirty="0"/>
              <a:t> </a:t>
            </a:r>
            <a:r>
              <a:rPr dirty="0" err="1"/>
              <a:t>è</a:t>
            </a:r>
            <a:r>
              <a:rPr dirty="0"/>
              <a:t> </a:t>
            </a:r>
            <a:r>
              <a:rPr dirty="0" err="1"/>
              <a:t>violato</a:t>
            </a:r>
            <a:endParaRPr dirty="0"/>
          </a:p>
          <a:p>
            <a:pPr algn="l" defTabSz="584200">
              <a:lnSpc>
                <a:spcPct val="100000"/>
              </a:lnSpc>
              <a:spcBef>
                <a:spcPts val="0"/>
              </a:spcBef>
              <a:tabLst/>
              <a:defRPr sz="4000" spc="0">
                <a:solidFill>
                  <a:srgbClr val="822433"/>
                </a:solidFill>
                <a:latin typeface="Frutiger"/>
                <a:ea typeface="Frutiger"/>
                <a:cs typeface="Frutiger"/>
                <a:sym typeface="Frutiger"/>
              </a:defRPr>
            </a:pPr>
            <a:r>
              <a:rPr dirty="0"/>
              <a:t>– Se la </a:t>
            </a:r>
            <a:r>
              <a:rPr dirty="0" err="1"/>
              <a:t>parte</a:t>
            </a:r>
            <a:r>
              <a:rPr dirty="0"/>
              <a:t> </a:t>
            </a:r>
            <a:r>
              <a:rPr b="1" dirty="0" err="1"/>
              <a:t>chiede</a:t>
            </a:r>
            <a:r>
              <a:rPr dirty="0"/>
              <a:t> di </a:t>
            </a:r>
            <a:r>
              <a:rPr dirty="0" err="1"/>
              <a:t>acquisire</a:t>
            </a:r>
            <a:r>
              <a:rPr dirty="0"/>
              <a:t> </a:t>
            </a:r>
            <a:r>
              <a:rPr dirty="0" err="1"/>
              <a:t>nuovamente</a:t>
            </a:r>
            <a:r>
              <a:rPr dirty="0"/>
              <a:t> un </a:t>
            </a:r>
            <a:r>
              <a:rPr dirty="0" err="1"/>
              <a:t>testimone</a:t>
            </a:r>
            <a:r>
              <a:rPr dirty="0"/>
              <a:t> </a:t>
            </a:r>
            <a:r>
              <a:rPr dirty="0" err="1"/>
              <a:t>già</a:t>
            </a:r>
            <a:r>
              <a:rPr dirty="0"/>
              <a:t> </a:t>
            </a:r>
            <a:r>
              <a:rPr dirty="0" err="1"/>
              <a:t>acquisito</a:t>
            </a:r>
            <a:r>
              <a:rPr dirty="0"/>
              <a:t>, la </a:t>
            </a:r>
            <a:r>
              <a:rPr dirty="0" err="1"/>
              <a:t>lettura</a:t>
            </a:r>
            <a:r>
              <a:rPr dirty="0"/>
              <a:t> </a:t>
            </a:r>
            <a:r>
              <a:rPr dirty="0" err="1"/>
              <a:t>delle</a:t>
            </a:r>
            <a:r>
              <a:rPr dirty="0"/>
              <a:t> </a:t>
            </a:r>
            <a:r>
              <a:rPr dirty="0" err="1"/>
              <a:t>dichiarazioni</a:t>
            </a:r>
            <a:r>
              <a:rPr dirty="0"/>
              <a:t> rese </a:t>
            </a:r>
            <a:r>
              <a:rPr dirty="0" err="1"/>
              <a:t>nel</a:t>
            </a:r>
            <a:r>
              <a:rPr dirty="0"/>
              <a:t> </a:t>
            </a:r>
            <a:r>
              <a:rPr dirty="0" err="1"/>
              <a:t>dibattimento</a:t>
            </a:r>
            <a:r>
              <a:rPr dirty="0"/>
              <a:t> </a:t>
            </a:r>
            <a:r>
              <a:rPr dirty="0" err="1"/>
              <a:t>precedente</a:t>
            </a:r>
            <a:r>
              <a:rPr dirty="0"/>
              <a:t> </a:t>
            </a:r>
            <a:r>
              <a:rPr dirty="0" err="1"/>
              <a:t>è</a:t>
            </a:r>
            <a:r>
              <a:rPr dirty="0"/>
              <a:t> </a:t>
            </a:r>
            <a:r>
              <a:rPr dirty="0" err="1"/>
              <a:t>consentita</a:t>
            </a:r>
            <a:r>
              <a:rPr dirty="0"/>
              <a:t> solo dopo il nuovo </a:t>
            </a:r>
            <a:r>
              <a:rPr dirty="0" err="1"/>
              <a:t>esame</a:t>
            </a:r>
            <a:endParaRPr dirty="0"/>
          </a:p>
          <a:p>
            <a:pPr algn="l" defTabSz="584200">
              <a:lnSpc>
                <a:spcPct val="100000"/>
              </a:lnSpc>
              <a:spcBef>
                <a:spcPts val="0"/>
              </a:spcBef>
              <a:tabLst/>
              <a:defRPr sz="4000" spc="0">
                <a:solidFill>
                  <a:srgbClr val="822433"/>
                </a:solidFill>
                <a:latin typeface="Frutiger"/>
                <a:ea typeface="Frutiger"/>
                <a:cs typeface="Frutiger"/>
                <a:sym typeface="Frutiger"/>
              </a:defRPr>
            </a:pPr>
            <a:r>
              <a:rPr dirty="0"/>
              <a:t>– Se la </a:t>
            </a:r>
            <a:r>
              <a:rPr dirty="0" err="1"/>
              <a:t>parte</a:t>
            </a:r>
            <a:r>
              <a:rPr dirty="0"/>
              <a:t> </a:t>
            </a:r>
            <a:r>
              <a:rPr b="1" dirty="0"/>
              <a:t>non</a:t>
            </a:r>
            <a:r>
              <a:rPr dirty="0"/>
              <a:t> </a:t>
            </a:r>
            <a:r>
              <a:rPr b="1" dirty="0" err="1"/>
              <a:t>chiede</a:t>
            </a:r>
            <a:r>
              <a:rPr dirty="0"/>
              <a:t> di </a:t>
            </a:r>
            <a:r>
              <a:rPr dirty="0" err="1"/>
              <a:t>acquisire</a:t>
            </a:r>
            <a:r>
              <a:rPr dirty="0"/>
              <a:t> </a:t>
            </a:r>
            <a:r>
              <a:rPr dirty="0" err="1"/>
              <a:t>nuovamente</a:t>
            </a:r>
            <a:r>
              <a:rPr dirty="0"/>
              <a:t> un </a:t>
            </a:r>
            <a:r>
              <a:rPr dirty="0" err="1"/>
              <a:t>testimone</a:t>
            </a:r>
            <a:r>
              <a:rPr dirty="0"/>
              <a:t> </a:t>
            </a:r>
            <a:r>
              <a:rPr dirty="0" err="1"/>
              <a:t>già</a:t>
            </a:r>
            <a:r>
              <a:rPr dirty="0"/>
              <a:t> </a:t>
            </a:r>
            <a:r>
              <a:rPr dirty="0" err="1"/>
              <a:t>acquisito</a:t>
            </a:r>
            <a:r>
              <a:rPr dirty="0"/>
              <a:t>, la </a:t>
            </a:r>
            <a:r>
              <a:rPr dirty="0" err="1"/>
              <a:t>lettura</a:t>
            </a:r>
            <a:r>
              <a:rPr dirty="0"/>
              <a:t> </a:t>
            </a:r>
            <a:r>
              <a:rPr dirty="0" err="1"/>
              <a:t>delle</a:t>
            </a:r>
            <a:r>
              <a:rPr dirty="0"/>
              <a:t> </a:t>
            </a:r>
            <a:r>
              <a:rPr dirty="0" err="1"/>
              <a:t>dichiarazioni</a:t>
            </a:r>
            <a:r>
              <a:rPr dirty="0"/>
              <a:t> rese </a:t>
            </a:r>
            <a:r>
              <a:rPr dirty="0" err="1"/>
              <a:t>nel</a:t>
            </a:r>
            <a:r>
              <a:rPr dirty="0"/>
              <a:t> </a:t>
            </a:r>
            <a:r>
              <a:rPr dirty="0" err="1"/>
              <a:t>dibattimento</a:t>
            </a:r>
            <a:r>
              <a:rPr dirty="0"/>
              <a:t> </a:t>
            </a:r>
            <a:r>
              <a:rPr dirty="0" err="1"/>
              <a:t>precedente</a:t>
            </a:r>
            <a:r>
              <a:rPr dirty="0"/>
              <a:t> </a:t>
            </a:r>
            <a:r>
              <a:rPr dirty="0" err="1"/>
              <a:t>può</a:t>
            </a:r>
            <a:r>
              <a:rPr dirty="0"/>
              <a:t> </a:t>
            </a:r>
            <a:r>
              <a:rPr dirty="0" err="1"/>
              <a:t>essere</a:t>
            </a:r>
            <a:r>
              <a:rPr dirty="0"/>
              <a:t> </a:t>
            </a:r>
            <a:r>
              <a:rPr dirty="0" err="1"/>
              <a:t>disposta</a:t>
            </a:r>
            <a:r>
              <a:rPr dirty="0"/>
              <a:t> </a:t>
            </a:r>
            <a:r>
              <a:rPr dirty="0" err="1"/>
              <a:t>d’ufficio</a:t>
            </a:r>
            <a:endParaRPr dirty="0"/>
          </a:p>
        </p:txBody>
      </p:sp>
    </p:spTree>
  </p:cSld>
  <p:clrMapOvr>
    <a:masterClrMapping/>
  </p:clrMapOvr>
  <mc:AlternateContent xmlns:mc="http://schemas.openxmlformats.org/markup-compatibility/2006" xmlns:p14="http://schemas.microsoft.com/office/powerpoint/2010/main">
    <mc:Choice Requires="p14">
      <p:transition p14:dur="400">
        <p:push/>
      </p:transition>
    </mc:Choice>
    <mc:Fallback xmlns:a14="http://schemas.microsoft.com/office/drawing/2010/main" xmlns:m="http://schemas.openxmlformats.org/officeDocument/2006/math" xmlns="">
      <p:transition spd="fast">
        <p:fade/>
      </p:transition>
    </mc:Fallback>
  </mc:AlternateContent>
  <p:timing>
    <p:tnLst>
      <p:par>
        <p:cTn id="1" dur="indefinite" restart="never" fill="hold"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75">
                                            <p:bg/>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75">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75">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75">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75">
                                            <p:txEl>
                                              <p:pRg st="3" end="3"/>
                                            </p:txEl>
                                          </p:spTgt>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76">
                                            <p:bg/>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176">
                                            <p:txEl>
                                              <p:pRg st="0" end="0"/>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176">
                                            <p:txEl>
                                              <p:pRg st="1" end="1"/>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176">
                                            <p:txEl>
                                              <p:pRg st="2" end="2"/>
                                            </p:txEl>
                                          </p:spTgt>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grpId="0" nodeType="clickEffect">
                                  <p:stCondLst>
                                    <p:cond delay="0"/>
                                  </p:stCondLst>
                                  <p:childTnLst>
                                    <p:set>
                                      <p:cBhvr>
                                        <p:cTn id="40" dur="1" fill="hold">
                                          <p:stCondLst>
                                            <p:cond delay="0"/>
                                          </p:stCondLst>
                                        </p:cTn>
                                        <p:tgtEl>
                                          <p:spTgt spid="176">
                                            <p:txEl>
                                              <p:pRg st="3" end="3"/>
                                            </p:txEl>
                                          </p:spTgt>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176">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5" grpId="0" build="p" bldLvl="5" animBg="1"/>
      <p:bldP spid="176" grpId="0" build="p" bldLvl="5" animBg="1"/>
    </p:bld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178"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179"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180"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181"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182"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183"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184" name="Corte cost., 20 maggio 2019, n. 132…"/>
          <p:cNvSpPr txBox="1"/>
          <p:nvPr/>
        </p:nvSpPr>
        <p:spPr>
          <a:xfrm>
            <a:off x="1783065" y="2161074"/>
            <a:ext cx="20817870" cy="80264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defTabSz="584200">
              <a:lnSpc>
                <a:spcPct val="100000"/>
              </a:lnSpc>
              <a:spcBef>
                <a:spcPts val="0"/>
              </a:spcBef>
              <a:tabLst/>
              <a:defRPr sz="4500" u="sng" spc="0">
                <a:latin typeface="Frutiger"/>
                <a:ea typeface="Frutiger"/>
                <a:cs typeface="Frutiger"/>
                <a:sym typeface="Frutiger"/>
              </a:defRPr>
            </a:pPr>
            <a:r>
              <a:rPr b="1" dirty="0"/>
              <a:t>Corte cost., 20 </a:t>
            </a:r>
            <a:r>
              <a:rPr b="1" dirty="0" err="1"/>
              <a:t>maggio</a:t>
            </a:r>
            <a:r>
              <a:rPr b="1" dirty="0"/>
              <a:t> 2019, n. 132</a:t>
            </a:r>
          </a:p>
          <a:p>
            <a:pPr algn="l" defTabSz="584200">
              <a:lnSpc>
                <a:spcPct val="100000"/>
              </a:lnSpc>
              <a:spcBef>
                <a:spcPts val="0"/>
              </a:spcBef>
              <a:tabLst/>
              <a:defRPr sz="4500" spc="0">
                <a:latin typeface="Frutiger"/>
                <a:ea typeface="Frutiger"/>
                <a:cs typeface="Frutiger"/>
                <a:sym typeface="Frutiger"/>
              </a:defRPr>
            </a:pPr>
            <a:r>
              <a:rPr b="1" dirty="0"/>
              <a:t>– Il principio di </a:t>
            </a:r>
            <a:r>
              <a:rPr b="1" dirty="0" err="1"/>
              <a:t>immediatezza</a:t>
            </a:r>
            <a:r>
              <a:rPr b="1" dirty="0"/>
              <a:t> </a:t>
            </a:r>
            <a:r>
              <a:rPr dirty="0" err="1"/>
              <a:t>assicura</a:t>
            </a:r>
            <a:r>
              <a:rPr dirty="0"/>
              <a:t> la</a:t>
            </a:r>
            <a:r>
              <a:rPr dirty="0">
                <a:solidFill>
                  <a:srgbClr val="822433"/>
                </a:solidFill>
              </a:rPr>
              <a:t> </a:t>
            </a:r>
            <a:r>
              <a:rPr b="1" dirty="0" err="1">
                <a:solidFill>
                  <a:srgbClr val="822433"/>
                </a:solidFill>
              </a:rPr>
              <a:t>diretta</a:t>
            </a:r>
            <a:r>
              <a:rPr b="1" dirty="0">
                <a:solidFill>
                  <a:srgbClr val="822433"/>
                </a:solidFill>
              </a:rPr>
              <a:t> </a:t>
            </a:r>
            <a:r>
              <a:rPr b="1" dirty="0" err="1">
                <a:solidFill>
                  <a:srgbClr val="822433"/>
                </a:solidFill>
              </a:rPr>
              <a:t>percezione</a:t>
            </a:r>
            <a:r>
              <a:rPr b="1" dirty="0">
                <a:solidFill>
                  <a:srgbClr val="822433"/>
                </a:solidFill>
              </a:rPr>
              <a:t> </a:t>
            </a:r>
            <a:r>
              <a:rPr b="1" dirty="0" err="1">
                <a:solidFill>
                  <a:srgbClr val="822433"/>
                </a:solidFill>
              </a:rPr>
              <a:t>della</a:t>
            </a:r>
            <a:r>
              <a:rPr b="1" dirty="0">
                <a:solidFill>
                  <a:srgbClr val="822433"/>
                </a:solidFill>
              </a:rPr>
              <a:t> </a:t>
            </a:r>
            <a:r>
              <a:rPr b="1" dirty="0" err="1">
                <a:solidFill>
                  <a:srgbClr val="822433"/>
                </a:solidFill>
              </a:rPr>
              <a:t>prova</a:t>
            </a:r>
            <a:r>
              <a:rPr b="1" dirty="0">
                <a:solidFill>
                  <a:srgbClr val="822433"/>
                </a:solidFill>
              </a:rPr>
              <a:t> </a:t>
            </a:r>
            <a:r>
              <a:rPr b="1" dirty="0" err="1">
                <a:solidFill>
                  <a:srgbClr val="822433"/>
                </a:solidFill>
              </a:rPr>
              <a:t>nel</a:t>
            </a:r>
            <a:r>
              <a:rPr b="1" dirty="0">
                <a:solidFill>
                  <a:srgbClr val="822433"/>
                </a:solidFill>
              </a:rPr>
              <a:t> </a:t>
            </a:r>
            <a:r>
              <a:rPr b="1" dirty="0" err="1">
                <a:solidFill>
                  <a:srgbClr val="822433"/>
                </a:solidFill>
              </a:rPr>
              <a:t>momento</a:t>
            </a:r>
            <a:r>
              <a:rPr b="1" dirty="0">
                <a:solidFill>
                  <a:srgbClr val="822433"/>
                </a:solidFill>
              </a:rPr>
              <a:t> </a:t>
            </a:r>
            <a:r>
              <a:rPr b="1" dirty="0" err="1">
                <a:solidFill>
                  <a:srgbClr val="822433"/>
                </a:solidFill>
              </a:rPr>
              <a:t>della</a:t>
            </a:r>
            <a:r>
              <a:rPr b="1" dirty="0">
                <a:solidFill>
                  <a:srgbClr val="822433"/>
                </a:solidFill>
              </a:rPr>
              <a:t> </a:t>
            </a:r>
            <a:r>
              <a:rPr b="1" dirty="0" err="1">
                <a:solidFill>
                  <a:srgbClr val="822433"/>
                </a:solidFill>
              </a:rPr>
              <a:t>sua</a:t>
            </a:r>
            <a:r>
              <a:rPr b="1" dirty="0">
                <a:solidFill>
                  <a:srgbClr val="822433"/>
                </a:solidFill>
              </a:rPr>
              <a:t> </a:t>
            </a:r>
            <a:r>
              <a:rPr b="1" dirty="0" err="1">
                <a:solidFill>
                  <a:srgbClr val="822433"/>
                </a:solidFill>
              </a:rPr>
              <a:t>formazione</a:t>
            </a:r>
            <a:r>
              <a:rPr b="1" dirty="0">
                <a:solidFill>
                  <a:srgbClr val="822433"/>
                </a:solidFill>
              </a:rPr>
              <a:t>, </a:t>
            </a:r>
            <a:r>
              <a:rPr b="1" dirty="0" err="1">
                <a:solidFill>
                  <a:srgbClr val="822433"/>
                </a:solidFill>
              </a:rPr>
              <a:t>così</a:t>
            </a:r>
            <a:r>
              <a:rPr b="1" dirty="0">
                <a:solidFill>
                  <a:srgbClr val="822433"/>
                </a:solidFill>
              </a:rPr>
              <a:t> da </a:t>
            </a:r>
            <a:r>
              <a:rPr b="1" dirty="0" err="1">
                <a:solidFill>
                  <a:srgbClr val="822433"/>
                </a:solidFill>
              </a:rPr>
              <a:t>poterne</a:t>
            </a:r>
            <a:r>
              <a:rPr b="1" dirty="0">
                <a:solidFill>
                  <a:srgbClr val="822433"/>
                </a:solidFill>
              </a:rPr>
              <a:t> </a:t>
            </a:r>
            <a:r>
              <a:rPr b="1" dirty="0" err="1">
                <a:solidFill>
                  <a:srgbClr val="822433"/>
                </a:solidFill>
              </a:rPr>
              <a:t>cogliere</a:t>
            </a:r>
            <a:r>
              <a:rPr b="1" dirty="0">
                <a:solidFill>
                  <a:srgbClr val="822433"/>
                </a:solidFill>
              </a:rPr>
              <a:t> tutti </a:t>
            </a:r>
            <a:r>
              <a:rPr b="1" dirty="0" err="1">
                <a:solidFill>
                  <a:srgbClr val="822433"/>
                </a:solidFill>
              </a:rPr>
              <a:t>i</a:t>
            </a:r>
            <a:r>
              <a:rPr b="1" dirty="0">
                <a:solidFill>
                  <a:srgbClr val="822433"/>
                </a:solidFill>
              </a:rPr>
              <a:t> </a:t>
            </a:r>
            <a:r>
              <a:rPr b="1" dirty="0" err="1">
                <a:solidFill>
                  <a:srgbClr val="822433"/>
                </a:solidFill>
              </a:rPr>
              <a:t>connotati</a:t>
            </a:r>
            <a:r>
              <a:rPr b="1" dirty="0">
                <a:solidFill>
                  <a:srgbClr val="822433"/>
                </a:solidFill>
              </a:rPr>
              <a:t> </a:t>
            </a:r>
            <a:r>
              <a:rPr b="1" dirty="0" err="1">
                <a:solidFill>
                  <a:srgbClr val="822433"/>
                </a:solidFill>
              </a:rPr>
              <a:t>espressivi</a:t>
            </a:r>
            <a:r>
              <a:rPr b="1" dirty="0">
                <a:solidFill>
                  <a:srgbClr val="822433"/>
                </a:solidFill>
              </a:rPr>
              <a:t>, </a:t>
            </a:r>
            <a:r>
              <a:rPr b="1" dirty="0" err="1">
                <a:solidFill>
                  <a:srgbClr val="822433"/>
                </a:solidFill>
              </a:rPr>
              <a:t>anche</a:t>
            </a:r>
            <a:r>
              <a:rPr b="1" dirty="0">
                <a:solidFill>
                  <a:srgbClr val="822433"/>
                </a:solidFill>
              </a:rPr>
              <a:t> </a:t>
            </a:r>
            <a:r>
              <a:rPr b="1" dirty="0" err="1">
                <a:solidFill>
                  <a:srgbClr val="822433"/>
                </a:solidFill>
              </a:rPr>
              <a:t>quelli</a:t>
            </a:r>
            <a:r>
              <a:rPr b="1" dirty="0">
                <a:solidFill>
                  <a:srgbClr val="822433"/>
                </a:solidFill>
              </a:rPr>
              <a:t> di carattere non verbale </a:t>
            </a:r>
            <a:r>
              <a:rPr dirty="0">
                <a:solidFill>
                  <a:srgbClr val="822433"/>
                </a:solidFill>
              </a:rPr>
              <a:t>[…] </a:t>
            </a:r>
            <a:r>
              <a:rPr b="1" dirty="0" err="1">
                <a:solidFill>
                  <a:srgbClr val="822433"/>
                </a:solidFill>
              </a:rPr>
              <a:t>che</a:t>
            </a:r>
            <a:r>
              <a:rPr b="1" dirty="0">
                <a:solidFill>
                  <a:srgbClr val="822433"/>
                </a:solidFill>
              </a:rPr>
              <a:t> </a:t>
            </a:r>
            <a:r>
              <a:rPr b="1" dirty="0" err="1">
                <a:solidFill>
                  <a:srgbClr val="822433"/>
                </a:solidFill>
              </a:rPr>
              <a:t>possono</a:t>
            </a:r>
            <a:r>
              <a:rPr b="1" dirty="0">
                <a:solidFill>
                  <a:srgbClr val="822433"/>
                </a:solidFill>
              </a:rPr>
              <a:t> </a:t>
            </a:r>
            <a:r>
              <a:rPr b="1" dirty="0" err="1">
                <a:solidFill>
                  <a:srgbClr val="822433"/>
                </a:solidFill>
              </a:rPr>
              <a:t>rivelarsi</a:t>
            </a:r>
            <a:r>
              <a:rPr b="1" dirty="0">
                <a:solidFill>
                  <a:srgbClr val="822433"/>
                </a:solidFill>
              </a:rPr>
              <a:t> </a:t>
            </a:r>
            <a:r>
              <a:rPr b="1" dirty="0" err="1">
                <a:solidFill>
                  <a:srgbClr val="822433"/>
                </a:solidFill>
              </a:rPr>
              <a:t>utili</a:t>
            </a:r>
            <a:r>
              <a:rPr b="1" dirty="0">
                <a:solidFill>
                  <a:srgbClr val="822433"/>
                </a:solidFill>
              </a:rPr>
              <a:t> </a:t>
            </a:r>
            <a:r>
              <a:rPr b="1" dirty="0" err="1">
                <a:solidFill>
                  <a:srgbClr val="822433"/>
                </a:solidFill>
              </a:rPr>
              <a:t>nel</a:t>
            </a:r>
            <a:r>
              <a:rPr b="1" dirty="0">
                <a:solidFill>
                  <a:srgbClr val="822433"/>
                </a:solidFill>
              </a:rPr>
              <a:t> </a:t>
            </a:r>
            <a:r>
              <a:rPr b="1" dirty="0" err="1">
                <a:solidFill>
                  <a:srgbClr val="822433"/>
                </a:solidFill>
              </a:rPr>
              <a:t>giudizio</a:t>
            </a:r>
            <a:r>
              <a:rPr b="1" dirty="0">
                <a:solidFill>
                  <a:srgbClr val="822433"/>
                </a:solidFill>
              </a:rPr>
              <a:t> di </a:t>
            </a:r>
            <a:r>
              <a:rPr b="1" dirty="0" err="1">
                <a:solidFill>
                  <a:srgbClr val="822433"/>
                </a:solidFill>
              </a:rPr>
              <a:t>attendibilità</a:t>
            </a:r>
            <a:r>
              <a:rPr b="1" dirty="0">
                <a:solidFill>
                  <a:srgbClr val="822433"/>
                </a:solidFill>
              </a:rPr>
              <a:t> del </a:t>
            </a:r>
            <a:r>
              <a:rPr b="1" dirty="0" err="1">
                <a:solidFill>
                  <a:srgbClr val="822433"/>
                </a:solidFill>
              </a:rPr>
              <a:t>risultato</a:t>
            </a:r>
            <a:r>
              <a:rPr b="1" dirty="0">
                <a:solidFill>
                  <a:srgbClr val="822433"/>
                </a:solidFill>
              </a:rPr>
              <a:t> </a:t>
            </a:r>
            <a:r>
              <a:rPr b="1" dirty="0" err="1">
                <a:solidFill>
                  <a:srgbClr val="822433"/>
                </a:solidFill>
              </a:rPr>
              <a:t>probatorio</a:t>
            </a:r>
            <a:endParaRPr b="1" dirty="0"/>
          </a:p>
          <a:p>
            <a:pPr algn="l" defTabSz="584200">
              <a:lnSpc>
                <a:spcPct val="100000"/>
              </a:lnSpc>
              <a:spcBef>
                <a:spcPts val="0"/>
              </a:spcBef>
              <a:tabLst/>
              <a:defRPr sz="4500" spc="0">
                <a:latin typeface="Frutiger"/>
                <a:ea typeface="Frutiger"/>
                <a:cs typeface="Frutiger"/>
                <a:sym typeface="Frutiger"/>
              </a:defRPr>
            </a:pPr>
            <a:r>
              <a:rPr b="1" dirty="0"/>
              <a:t>– </a:t>
            </a:r>
            <a:r>
              <a:rPr dirty="0" err="1"/>
              <a:t>Dovendo</a:t>
            </a:r>
            <a:r>
              <a:rPr dirty="0"/>
              <a:t> </a:t>
            </a:r>
            <a:r>
              <a:rPr dirty="0" err="1"/>
              <a:t>garantire</a:t>
            </a:r>
            <a:r>
              <a:rPr dirty="0"/>
              <a:t> </a:t>
            </a:r>
            <a:r>
              <a:rPr b="1" dirty="0" err="1"/>
              <a:t>effettività</a:t>
            </a:r>
            <a:r>
              <a:rPr dirty="0"/>
              <a:t> a tale principio, il </a:t>
            </a:r>
            <a:r>
              <a:rPr dirty="0" err="1"/>
              <a:t>diritto</a:t>
            </a:r>
            <a:r>
              <a:rPr dirty="0"/>
              <a:t> </a:t>
            </a:r>
            <a:r>
              <a:rPr dirty="0" err="1"/>
              <a:t>delle</a:t>
            </a:r>
            <a:r>
              <a:rPr dirty="0"/>
              <a:t> parti </a:t>
            </a:r>
            <a:r>
              <a:rPr dirty="0" err="1"/>
              <a:t>alla</a:t>
            </a:r>
            <a:r>
              <a:rPr dirty="0"/>
              <a:t> </a:t>
            </a:r>
            <a:r>
              <a:rPr dirty="0" err="1"/>
              <a:t>nuova</a:t>
            </a:r>
            <a:r>
              <a:rPr dirty="0"/>
              <a:t> </a:t>
            </a:r>
            <a:r>
              <a:rPr dirty="0" err="1"/>
              <a:t>audizione</a:t>
            </a:r>
            <a:r>
              <a:rPr dirty="0"/>
              <a:t> </a:t>
            </a:r>
            <a:r>
              <a:rPr dirty="0" err="1"/>
              <a:t>dei</a:t>
            </a:r>
            <a:r>
              <a:rPr dirty="0"/>
              <a:t> </a:t>
            </a:r>
            <a:r>
              <a:rPr dirty="0" err="1"/>
              <a:t>testimoni</a:t>
            </a:r>
            <a:r>
              <a:rPr dirty="0"/>
              <a:t> </a:t>
            </a:r>
            <a:r>
              <a:rPr dirty="0" err="1"/>
              <a:t>si</a:t>
            </a:r>
            <a:r>
              <a:rPr dirty="0"/>
              <a:t> </a:t>
            </a:r>
            <a:r>
              <a:rPr dirty="0" err="1"/>
              <a:t>deve</a:t>
            </a:r>
            <a:r>
              <a:rPr dirty="0"/>
              <a:t> </a:t>
            </a:r>
            <a:r>
              <a:rPr dirty="0" err="1"/>
              <a:t>ritenere</a:t>
            </a:r>
            <a:r>
              <a:rPr b="1" dirty="0"/>
              <a:t> </a:t>
            </a:r>
            <a:r>
              <a:rPr b="1" dirty="0" err="1"/>
              <a:t>modulabile</a:t>
            </a:r>
            <a:endParaRPr b="1" dirty="0"/>
          </a:p>
          <a:p>
            <a:pPr algn="l" defTabSz="584200">
              <a:lnSpc>
                <a:spcPct val="100000"/>
              </a:lnSpc>
              <a:spcBef>
                <a:spcPts val="0"/>
              </a:spcBef>
              <a:tabLst/>
              <a:defRPr sz="4500" spc="0">
                <a:latin typeface="Frutiger"/>
                <a:ea typeface="Frutiger"/>
                <a:cs typeface="Frutiger"/>
                <a:sym typeface="Frutiger"/>
              </a:defRPr>
            </a:pPr>
            <a:r>
              <a:rPr dirty="0"/>
              <a:t>– In </a:t>
            </a:r>
            <a:r>
              <a:rPr dirty="0" err="1"/>
              <a:t>presenza</a:t>
            </a:r>
            <a:r>
              <a:rPr dirty="0"/>
              <a:t> di </a:t>
            </a:r>
            <a:r>
              <a:rPr b="1" dirty="0" err="1"/>
              <a:t>meccanismi</a:t>
            </a:r>
            <a:r>
              <a:rPr b="1" dirty="0"/>
              <a:t> </a:t>
            </a:r>
            <a:r>
              <a:rPr b="1" dirty="0" err="1"/>
              <a:t>compensativi</a:t>
            </a:r>
            <a:r>
              <a:rPr dirty="0"/>
              <a:t>, ad </a:t>
            </a:r>
            <a:r>
              <a:rPr dirty="0" err="1"/>
              <a:t>esempio</a:t>
            </a:r>
            <a:r>
              <a:rPr dirty="0"/>
              <a:t>, il principio di </a:t>
            </a:r>
            <a:r>
              <a:rPr dirty="0" err="1"/>
              <a:t>immediatezza</a:t>
            </a:r>
            <a:r>
              <a:rPr dirty="0"/>
              <a:t> </a:t>
            </a:r>
            <a:r>
              <a:rPr dirty="0" err="1"/>
              <a:t>è</a:t>
            </a:r>
            <a:r>
              <a:rPr dirty="0"/>
              <a:t> </a:t>
            </a:r>
            <a:r>
              <a:rPr dirty="0" err="1"/>
              <a:t>suscettibile</a:t>
            </a:r>
            <a:r>
              <a:rPr dirty="0"/>
              <a:t> di </a:t>
            </a:r>
            <a:r>
              <a:rPr dirty="0" err="1"/>
              <a:t>eccezione</a:t>
            </a:r>
            <a:r>
              <a:rPr dirty="0"/>
              <a:t> (non </a:t>
            </a:r>
            <a:r>
              <a:rPr dirty="0" err="1"/>
              <a:t>occorre</a:t>
            </a:r>
            <a:r>
              <a:rPr dirty="0"/>
              <a:t> </a:t>
            </a:r>
            <a:r>
              <a:rPr dirty="0" err="1"/>
              <a:t>rinnovare</a:t>
            </a:r>
            <a:r>
              <a:rPr dirty="0"/>
              <a:t>):</a:t>
            </a:r>
          </a:p>
          <a:p>
            <a:pPr marL="1295400" lvl="1" indent="-647700" algn="l" defTabSz="584200">
              <a:lnSpc>
                <a:spcPct val="100000"/>
              </a:lnSpc>
              <a:spcBef>
                <a:spcPts val="0"/>
              </a:spcBef>
              <a:buClr>
                <a:srgbClr val="000000"/>
              </a:buClr>
              <a:buSzPct val="200000"/>
              <a:buChar char="•"/>
              <a:tabLst/>
              <a:defRPr sz="4500" b="1" u="sng" spc="0">
                <a:latin typeface="Frutiger"/>
                <a:ea typeface="Frutiger"/>
                <a:cs typeface="Frutiger"/>
                <a:sym typeface="Frutiger"/>
              </a:defRPr>
            </a:pPr>
            <a:r>
              <a:rPr dirty="0" err="1"/>
              <a:t>videoregistrazione</a:t>
            </a:r>
            <a:r>
              <a:rPr dirty="0"/>
              <a:t> </a:t>
            </a:r>
            <a:r>
              <a:rPr dirty="0" err="1"/>
              <a:t>delle</a:t>
            </a:r>
            <a:r>
              <a:rPr dirty="0"/>
              <a:t> prove </a:t>
            </a:r>
            <a:r>
              <a:rPr dirty="0" err="1"/>
              <a:t>dichiarative</a:t>
            </a:r>
            <a:endParaRPr dirty="0"/>
          </a:p>
          <a:p>
            <a:pPr marL="1295400" lvl="1" indent="-647700" algn="l" defTabSz="584200">
              <a:lnSpc>
                <a:spcPct val="100000"/>
              </a:lnSpc>
              <a:spcBef>
                <a:spcPts val="0"/>
              </a:spcBef>
              <a:buClr>
                <a:srgbClr val="000000"/>
              </a:buClr>
              <a:buSzPct val="200000"/>
              <a:buChar char="•"/>
              <a:tabLst/>
              <a:defRPr sz="4500" spc="0">
                <a:latin typeface="Frutiger"/>
                <a:ea typeface="Frutiger"/>
                <a:cs typeface="Frutiger"/>
                <a:sym typeface="Frutiger"/>
              </a:defRPr>
            </a:pPr>
            <a:r>
              <a:rPr dirty="0" err="1"/>
              <a:t>rinnovazione</a:t>
            </a:r>
            <a:r>
              <a:rPr dirty="0"/>
              <a:t> </a:t>
            </a:r>
            <a:r>
              <a:rPr b="1" dirty="0" err="1"/>
              <a:t>selettiva</a:t>
            </a:r>
            <a:endParaRPr b="1" dirty="0"/>
          </a:p>
          <a:p>
            <a:pPr marL="1295400" lvl="1" indent="-647700" algn="l" defTabSz="584200">
              <a:lnSpc>
                <a:spcPct val="100000"/>
              </a:lnSpc>
              <a:spcBef>
                <a:spcPts val="0"/>
              </a:spcBef>
              <a:buClr>
                <a:srgbClr val="000000"/>
              </a:buClr>
              <a:buSzPct val="200000"/>
              <a:buChar char="•"/>
              <a:tabLst/>
              <a:defRPr sz="4500" spc="0">
                <a:latin typeface="Frutiger"/>
                <a:ea typeface="Frutiger"/>
                <a:cs typeface="Frutiger"/>
                <a:sym typeface="Frutiger"/>
              </a:defRPr>
            </a:pPr>
            <a:r>
              <a:rPr dirty="0" err="1"/>
              <a:t>mutamento</a:t>
            </a:r>
            <a:r>
              <a:rPr dirty="0"/>
              <a:t> di </a:t>
            </a:r>
            <a:r>
              <a:rPr b="1" dirty="0"/>
              <a:t>un </a:t>
            </a:r>
            <a:r>
              <a:rPr dirty="0"/>
              <a:t>solo </a:t>
            </a:r>
            <a:r>
              <a:rPr dirty="0" err="1"/>
              <a:t>giudice</a:t>
            </a:r>
            <a:r>
              <a:rPr dirty="0"/>
              <a:t> del </a:t>
            </a:r>
            <a:r>
              <a:rPr dirty="0" err="1"/>
              <a:t>collegio</a:t>
            </a:r>
            <a:endParaRPr dirty="0"/>
          </a:p>
        </p:txBody>
      </p:sp>
      <p:sp>
        <p:nvSpPr>
          <p:cNvPr id="185"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186"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187"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188"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189"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190"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84">
                                            <p:bg/>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84">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84">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84">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84">
                                            <p:txEl>
                                              <p:pRg st="3" end="3"/>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184">
                                            <p:txEl>
                                              <p:pRg st="4" end="4"/>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184">
                                            <p:txEl>
                                              <p:pRg st="5" end="5"/>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184">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4" grpId="0" build="p" bldLvl="5" animBg="1"/>
    </p:bld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192"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193"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194"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195"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196"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197"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198" name="Cass., sez. un., 10 ottobre 2019, n. 41736, P.c. in proc. Bajrami Klevis…"/>
          <p:cNvSpPr txBox="1"/>
          <p:nvPr/>
        </p:nvSpPr>
        <p:spPr>
          <a:xfrm>
            <a:off x="1783065" y="2834711"/>
            <a:ext cx="20817870" cy="7366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defTabSz="584200">
              <a:lnSpc>
                <a:spcPct val="100000"/>
              </a:lnSpc>
              <a:spcBef>
                <a:spcPts val="0"/>
              </a:spcBef>
              <a:tabLst/>
              <a:defRPr sz="4500" u="sng" spc="0">
                <a:latin typeface="Frutiger"/>
                <a:ea typeface="Frutiger"/>
                <a:cs typeface="Frutiger"/>
                <a:sym typeface="Frutiger"/>
              </a:defRPr>
            </a:pPr>
            <a:r>
              <a:rPr b="1" dirty="0"/>
              <a:t>Cass., sez. un., 10 </a:t>
            </a:r>
            <a:r>
              <a:rPr b="1" dirty="0" err="1"/>
              <a:t>ottobre</a:t>
            </a:r>
            <a:r>
              <a:rPr b="1" dirty="0"/>
              <a:t> 2019, n. 41736, P.c. in proc. </a:t>
            </a:r>
            <a:r>
              <a:rPr b="1" dirty="0" err="1"/>
              <a:t>Bajrami</a:t>
            </a:r>
            <a:r>
              <a:rPr b="1" dirty="0"/>
              <a:t> </a:t>
            </a:r>
            <a:r>
              <a:rPr b="1" dirty="0" err="1"/>
              <a:t>Klevis</a:t>
            </a:r>
            <a:endParaRPr b="1" dirty="0"/>
          </a:p>
          <a:p>
            <a:pPr algn="l" defTabSz="584200">
              <a:lnSpc>
                <a:spcPct val="100000"/>
              </a:lnSpc>
              <a:spcBef>
                <a:spcPts val="0"/>
              </a:spcBef>
              <a:tabLst/>
              <a:defRPr sz="4500" spc="0">
                <a:latin typeface="Frutiger"/>
                <a:ea typeface="Frutiger"/>
                <a:cs typeface="Frutiger"/>
                <a:sym typeface="Frutiger"/>
              </a:defRPr>
            </a:pPr>
            <a:r>
              <a:rPr b="1" dirty="0"/>
              <a:t>– </a:t>
            </a:r>
            <a:r>
              <a:rPr dirty="0"/>
              <a:t>La </a:t>
            </a:r>
            <a:r>
              <a:rPr dirty="0" err="1"/>
              <a:t>rinnovazione</a:t>
            </a:r>
            <a:r>
              <a:rPr dirty="0"/>
              <a:t> del </a:t>
            </a:r>
            <a:r>
              <a:rPr dirty="0" err="1"/>
              <a:t>dibattimento</a:t>
            </a:r>
            <a:r>
              <a:rPr dirty="0"/>
              <a:t> </a:t>
            </a:r>
            <a:r>
              <a:rPr b="1" dirty="0" err="1"/>
              <a:t>si</a:t>
            </a:r>
            <a:r>
              <a:rPr b="1" dirty="0"/>
              <a:t> </a:t>
            </a:r>
            <a:r>
              <a:rPr b="1" dirty="0" err="1"/>
              <a:t>fonda</a:t>
            </a:r>
            <a:r>
              <a:rPr b="1" dirty="0"/>
              <a:t> </a:t>
            </a:r>
            <a:r>
              <a:rPr b="1" dirty="0" err="1"/>
              <a:t>sull’opportunità</a:t>
            </a:r>
            <a:r>
              <a:rPr b="1" dirty="0"/>
              <a:t> di </a:t>
            </a:r>
            <a:r>
              <a:rPr b="1" dirty="0" err="1"/>
              <a:t>mantenere</a:t>
            </a:r>
            <a:r>
              <a:rPr b="1" dirty="0"/>
              <a:t> un </a:t>
            </a:r>
            <a:r>
              <a:rPr b="1" dirty="0" err="1"/>
              <a:t>rapporto</a:t>
            </a:r>
            <a:r>
              <a:rPr b="1" dirty="0"/>
              <a:t> </a:t>
            </a:r>
            <a:r>
              <a:rPr b="1" dirty="0" err="1"/>
              <a:t>diretto</a:t>
            </a:r>
            <a:r>
              <a:rPr b="1" dirty="0"/>
              <a:t> </a:t>
            </a:r>
            <a:r>
              <a:rPr b="1" dirty="0" err="1"/>
              <a:t>tra</a:t>
            </a:r>
            <a:r>
              <a:rPr b="1" dirty="0"/>
              <a:t> </a:t>
            </a:r>
            <a:r>
              <a:rPr b="1" dirty="0" err="1"/>
              <a:t>giudice</a:t>
            </a:r>
            <a:r>
              <a:rPr b="1" dirty="0"/>
              <a:t> e </a:t>
            </a:r>
            <a:r>
              <a:rPr b="1" dirty="0" err="1"/>
              <a:t>prova</a:t>
            </a:r>
            <a:r>
              <a:rPr b="1" dirty="0"/>
              <a:t>, non </a:t>
            </a:r>
            <a:r>
              <a:rPr b="1" dirty="0" err="1"/>
              <a:t>assicurato</a:t>
            </a:r>
            <a:r>
              <a:rPr b="1" dirty="0"/>
              <a:t> </a:t>
            </a:r>
            <a:r>
              <a:rPr b="1" dirty="0" err="1"/>
              <a:t>dalla</a:t>
            </a:r>
            <a:r>
              <a:rPr b="1" dirty="0"/>
              <a:t> </a:t>
            </a:r>
            <a:r>
              <a:rPr b="1" dirty="0" err="1"/>
              <a:t>mera</a:t>
            </a:r>
            <a:r>
              <a:rPr b="1" dirty="0"/>
              <a:t> </a:t>
            </a:r>
            <a:r>
              <a:rPr b="1" dirty="0" err="1"/>
              <a:t>lettura</a:t>
            </a:r>
            <a:r>
              <a:rPr b="1" dirty="0"/>
              <a:t> </a:t>
            </a:r>
            <a:r>
              <a:rPr b="1" dirty="0" err="1"/>
              <a:t>dei</a:t>
            </a:r>
            <a:r>
              <a:rPr b="1" dirty="0"/>
              <a:t> </a:t>
            </a:r>
            <a:r>
              <a:rPr b="1" dirty="0" err="1"/>
              <a:t>verbali</a:t>
            </a:r>
            <a:endParaRPr b="1" dirty="0"/>
          </a:p>
          <a:p>
            <a:pPr algn="l" defTabSz="584200">
              <a:lnSpc>
                <a:spcPct val="100000"/>
              </a:lnSpc>
              <a:spcBef>
                <a:spcPts val="0"/>
              </a:spcBef>
              <a:tabLst/>
              <a:defRPr sz="4500" spc="0">
                <a:latin typeface="Frutiger"/>
                <a:ea typeface="Frutiger"/>
                <a:cs typeface="Frutiger"/>
                <a:sym typeface="Frutiger"/>
              </a:defRPr>
            </a:pPr>
            <a:r>
              <a:rPr dirty="0"/>
              <a:t>– La </a:t>
            </a:r>
            <a:r>
              <a:rPr dirty="0" err="1"/>
              <a:t>parte</a:t>
            </a:r>
            <a:r>
              <a:rPr dirty="0"/>
              <a:t> </a:t>
            </a:r>
            <a:r>
              <a:rPr dirty="0" err="1"/>
              <a:t>che</a:t>
            </a:r>
            <a:r>
              <a:rPr dirty="0"/>
              <a:t> </a:t>
            </a:r>
            <a:r>
              <a:rPr dirty="0" err="1"/>
              <a:t>intende</a:t>
            </a:r>
            <a:r>
              <a:rPr dirty="0"/>
              <a:t> </a:t>
            </a:r>
            <a:r>
              <a:rPr dirty="0" err="1"/>
              <a:t>rinnovare</a:t>
            </a:r>
            <a:r>
              <a:rPr dirty="0"/>
              <a:t> </a:t>
            </a:r>
            <a:r>
              <a:rPr dirty="0" err="1"/>
              <a:t>l’esame</a:t>
            </a:r>
            <a:r>
              <a:rPr dirty="0"/>
              <a:t> di </a:t>
            </a:r>
            <a:r>
              <a:rPr dirty="0" err="1"/>
              <a:t>una</a:t>
            </a:r>
            <a:r>
              <a:rPr dirty="0"/>
              <a:t> </a:t>
            </a:r>
            <a:r>
              <a:rPr dirty="0" err="1"/>
              <a:t>prova</a:t>
            </a:r>
            <a:r>
              <a:rPr dirty="0"/>
              <a:t> </a:t>
            </a:r>
            <a:r>
              <a:rPr dirty="0" err="1"/>
              <a:t>dichiarativa</a:t>
            </a:r>
            <a:r>
              <a:rPr dirty="0"/>
              <a:t>, </a:t>
            </a:r>
            <a:r>
              <a:rPr dirty="0" err="1"/>
              <a:t>deve</a:t>
            </a:r>
            <a:r>
              <a:rPr dirty="0"/>
              <a:t> </a:t>
            </a:r>
            <a:r>
              <a:rPr dirty="0" err="1"/>
              <a:t>chiederlo</a:t>
            </a:r>
            <a:r>
              <a:rPr dirty="0"/>
              <a:t> </a:t>
            </a:r>
            <a:r>
              <a:rPr dirty="0" err="1"/>
              <a:t>espressamente</a:t>
            </a:r>
            <a:r>
              <a:rPr dirty="0"/>
              <a:t> (se </a:t>
            </a:r>
            <a:r>
              <a:rPr dirty="0" err="1"/>
              <a:t>aveva</a:t>
            </a:r>
            <a:r>
              <a:rPr dirty="0"/>
              <a:t> </a:t>
            </a:r>
            <a:r>
              <a:rPr dirty="0" err="1"/>
              <a:t>già</a:t>
            </a:r>
            <a:r>
              <a:rPr dirty="0"/>
              <a:t> </a:t>
            </a:r>
            <a:r>
              <a:rPr dirty="0" err="1"/>
              <a:t>chiesto</a:t>
            </a:r>
            <a:r>
              <a:rPr dirty="0"/>
              <a:t> </a:t>
            </a:r>
            <a:r>
              <a:rPr dirty="0" err="1"/>
              <a:t>l’ammissione</a:t>
            </a:r>
            <a:r>
              <a:rPr dirty="0"/>
              <a:t> di </a:t>
            </a:r>
            <a:r>
              <a:rPr dirty="0" err="1"/>
              <a:t>quella</a:t>
            </a:r>
            <a:r>
              <a:rPr dirty="0"/>
              <a:t> </a:t>
            </a:r>
            <a:r>
              <a:rPr dirty="0" err="1"/>
              <a:t>stessa</a:t>
            </a:r>
            <a:r>
              <a:rPr dirty="0"/>
              <a:t> </a:t>
            </a:r>
            <a:r>
              <a:rPr dirty="0" err="1"/>
              <a:t>prova</a:t>
            </a:r>
            <a:r>
              <a:rPr dirty="0"/>
              <a:t>, </a:t>
            </a:r>
            <a:r>
              <a:rPr dirty="0" err="1"/>
              <a:t>nel</a:t>
            </a:r>
            <a:r>
              <a:rPr dirty="0"/>
              <a:t> </a:t>
            </a:r>
            <a:r>
              <a:rPr dirty="0" err="1"/>
              <a:t>dibattimento</a:t>
            </a:r>
            <a:r>
              <a:rPr dirty="0"/>
              <a:t> </a:t>
            </a:r>
            <a:r>
              <a:rPr dirty="0" err="1"/>
              <a:t>precedente</a:t>
            </a:r>
            <a:r>
              <a:rPr dirty="0"/>
              <a:t>)</a:t>
            </a:r>
          </a:p>
          <a:p>
            <a:pPr algn="l" defTabSz="584200">
              <a:lnSpc>
                <a:spcPct val="100000"/>
              </a:lnSpc>
              <a:spcBef>
                <a:spcPts val="0"/>
              </a:spcBef>
              <a:tabLst/>
              <a:defRPr sz="4500" spc="0">
                <a:latin typeface="Frutiger"/>
                <a:ea typeface="Frutiger"/>
                <a:cs typeface="Frutiger"/>
                <a:sym typeface="Frutiger"/>
              </a:defRPr>
            </a:pPr>
            <a:r>
              <a:rPr dirty="0"/>
              <a:t>– Il </a:t>
            </a:r>
            <a:r>
              <a:rPr dirty="0" err="1"/>
              <a:t>giudice</a:t>
            </a:r>
            <a:r>
              <a:rPr dirty="0"/>
              <a:t> decide </a:t>
            </a:r>
            <a:r>
              <a:rPr dirty="0" err="1"/>
              <a:t>sulla</a:t>
            </a:r>
            <a:r>
              <a:rPr dirty="0"/>
              <a:t> </a:t>
            </a:r>
            <a:r>
              <a:rPr dirty="0" err="1"/>
              <a:t>richiesta</a:t>
            </a:r>
            <a:r>
              <a:rPr dirty="0"/>
              <a:t> di </a:t>
            </a:r>
            <a:r>
              <a:rPr dirty="0" err="1"/>
              <a:t>rinnovazione</a:t>
            </a:r>
            <a:r>
              <a:rPr dirty="0"/>
              <a:t> </a:t>
            </a:r>
            <a:r>
              <a:rPr dirty="0" err="1"/>
              <a:t>rigettando</a:t>
            </a:r>
            <a:r>
              <a:rPr dirty="0"/>
              <a:t> la </a:t>
            </a:r>
            <a:r>
              <a:rPr dirty="0" err="1"/>
              <a:t>richiesta</a:t>
            </a:r>
            <a:r>
              <a:rPr dirty="0"/>
              <a:t> di </a:t>
            </a:r>
            <a:r>
              <a:rPr dirty="0" err="1"/>
              <a:t>rinnovazione</a:t>
            </a:r>
            <a:r>
              <a:rPr dirty="0"/>
              <a:t> </a:t>
            </a:r>
            <a:r>
              <a:rPr dirty="0" err="1"/>
              <a:t>delle</a:t>
            </a:r>
            <a:r>
              <a:rPr dirty="0"/>
              <a:t> prove </a:t>
            </a:r>
            <a:r>
              <a:rPr b="1" dirty="0"/>
              <a:t>il cui nuovo </a:t>
            </a:r>
            <a:r>
              <a:rPr b="1" dirty="0" err="1"/>
              <a:t>esame</a:t>
            </a:r>
            <a:r>
              <a:rPr b="1" dirty="0"/>
              <a:t> </a:t>
            </a:r>
            <a:r>
              <a:rPr b="1" dirty="0" err="1"/>
              <a:t>è</a:t>
            </a:r>
            <a:r>
              <a:rPr b="1" dirty="0"/>
              <a:t> </a:t>
            </a:r>
            <a:r>
              <a:rPr b="1" dirty="0" err="1"/>
              <a:t>manifestamente</a:t>
            </a:r>
            <a:r>
              <a:rPr b="1" dirty="0"/>
              <a:t> </a:t>
            </a:r>
            <a:r>
              <a:rPr b="1" dirty="0" err="1"/>
              <a:t>superfluo</a:t>
            </a:r>
            <a:endParaRPr b="1" dirty="0"/>
          </a:p>
          <a:p>
            <a:pPr algn="l" defTabSz="584200">
              <a:lnSpc>
                <a:spcPct val="100000"/>
              </a:lnSpc>
              <a:spcBef>
                <a:spcPts val="0"/>
              </a:spcBef>
              <a:tabLst/>
              <a:defRPr sz="4500" spc="0">
                <a:latin typeface="Frutiger"/>
                <a:ea typeface="Frutiger"/>
                <a:cs typeface="Frutiger"/>
                <a:sym typeface="Frutiger"/>
              </a:defRPr>
            </a:pPr>
            <a:r>
              <a:rPr b="1" dirty="0"/>
              <a:t>– </a:t>
            </a:r>
            <a:r>
              <a:rPr dirty="0" err="1"/>
              <a:t>L’esame</a:t>
            </a:r>
            <a:r>
              <a:rPr dirty="0"/>
              <a:t> non </a:t>
            </a:r>
            <a:r>
              <a:rPr dirty="0" err="1"/>
              <a:t>è</a:t>
            </a:r>
            <a:r>
              <a:rPr dirty="0"/>
              <a:t> </a:t>
            </a:r>
            <a:r>
              <a:rPr dirty="0" err="1"/>
              <a:t>superfluo</a:t>
            </a:r>
            <a:r>
              <a:rPr dirty="0"/>
              <a:t> se la </a:t>
            </a:r>
            <a:r>
              <a:rPr dirty="0" err="1"/>
              <a:t>parte</a:t>
            </a:r>
            <a:r>
              <a:rPr dirty="0"/>
              <a:t> indica </a:t>
            </a:r>
            <a:r>
              <a:rPr b="1" dirty="0" err="1"/>
              <a:t>circostanze</a:t>
            </a:r>
            <a:r>
              <a:rPr b="1" dirty="0"/>
              <a:t> </a:t>
            </a:r>
            <a:r>
              <a:rPr b="1" dirty="0" err="1"/>
              <a:t>nuove</a:t>
            </a:r>
            <a:r>
              <a:rPr b="1" dirty="0"/>
              <a:t> o </a:t>
            </a:r>
            <a:r>
              <a:rPr b="1" dirty="0" err="1"/>
              <a:t>precedenti</a:t>
            </a:r>
            <a:r>
              <a:rPr b="1" dirty="0"/>
              <a:t>, non </a:t>
            </a:r>
            <a:r>
              <a:rPr b="1" dirty="0" err="1"/>
              <a:t>completamente</a:t>
            </a:r>
            <a:r>
              <a:rPr b="1" dirty="0"/>
              <a:t> indagate</a:t>
            </a:r>
            <a:r>
              <a:rPr dirty="0"/>
              <a:t>, o </a:t>
            </a:r>
            <a:r>
              <a:rPr b="1" dirty="0" err="1"/>
              <a:t>allega</a:t>
            </a:r>
            <a:r>
              <a:rPr b="1" dirty="0"/>
              <a:t> </a:t>
            </a:r>
            <a:r>
              <a:rPr b="1" dirty="0" err="1"/>
              <a:t>elementi</a:t>
            </a:r>
            <a:r>
              <a:rPr b="1" dirty="0"/>
              <a:t> volti a </a:t>
            </a:r>
            <a:r>
              <a:rPr b="1" dirty="0" err="1"/>
              <a:t>criticarne</a:t>
            </a:r>
            <a:r>
              <a:rPr b="1" dirty="0"/>
              <a:t> </a:t>
            </a:r>
            <a:r>
              <a:rPr b="1" dirty="0" err="1"/>
              <a:t>l’attendibilità</a:t>
            </a:r>
            <a:endParaRPr b="1" dirty="0"/>
          </a:p>
        </p:txBody>
      </p:sp>
      <p:sp>
        <p:nvSpPr>
          <p:cNvPr id="199"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00"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01"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02"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203"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204"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98">
                                            <p:bg/>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98">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98">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98">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98">
                                            <p:txEl>
                                              <p:pRg st="3" end="3"/>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198">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8" grpId="0" build="p" bldLvl="5" animBg="1"/>
    </p:bldLst>
  </p:timing>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06"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07"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08"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09"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210"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211"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212" name="Art. 495, comma 4-ter, c.p.p.…"/>
          <p:cNvSpPr txBox="1"/>
          <p:nvPr/>
        </p:nvSpPr>
        <p:spPr>
          <a:xfrm>
            <a:off x="1783065" y="3755461"/>
            <a:ext cx="20817870" cy="55245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defTabSz="584200">
              <a:lnSpc>
                <a:spcPct val="100000"/>
              </a:lnSpc>
              <a:spcBef>
                <a:spcPts val="0"/>
              </a:spcBef>
              <a:tabLst/>
              <a:defRPr sz="5000" u="sng" spc="0">
                <a:latin typeface="Frutiger"/>
                <a:ea typeface="Frutiger"/>
                <a:cs typeface="Frutiger"/>
                <a:sym typeface="Frutiger"/>
              </a:defRPr>
            </a:pPr>
            <a:r>
              <a:rPr b="1" dirty="0"/>
              <a:t>Art. 495, comma 4-ter, </a:t>
            </a:r>
            <a:r>
              <a:rPr b="1" dirty="0" err="1"/>
              <a:t>c.p.p.</a:t>
            </a:r>
            <a:r>
              <a:rPr b="1" dirty="0"/>
              <a:t> </a:t>
            </a:r>
          </a:p>
          <a:p>
            <a:pPr defTabSz="584200">
              <a:lnSpc>
                <a:spcPct val="100000"/>
              </a:lnSpc>
              <a:spcBef>
                <a:spcPts val="0"/>
              </a:spcBef>
              <a:tabLst/>
              <a:defRPr sz="3000" spc="0">
                <a:latin typeface="Frutiger"/>
                <a:ea typeface="Frutiger"/>
                <a:cs typeface="Frutiger"/>
                <a:sym typeface="Frutiger"/>
              </a:defRPr>
            </a:pPr>
            <a:r>
              <a:rPr b="1" dirty="0"/>
              <a:t>(d. </a:t>
            </a:r>
            <a:r>
              <a:rPr b="1" dirty="0" err="1"/>
              <a:t>Lgs</a:t>
            </a:r>
            <a:r>
              <a:rPr b="1" dirty="0"/>
              <a:t>. 10 </a:t>
            </a:r>
            <a:r>
              <a:rPr b="1" dirty="0" err="1"/>
              <a:t>ottobre</a:t>
            </a:r>
            <a:r>
              <a:rPr b="1" dirty="0"/>
              <a:t> 2022, n. 150)</a:t>
            </a:r>
          </a:p>
          <a:p>
            <a:pPr algn="just" defTabSz="584200">
              <a:lnSpc>
                <a:spcPct val="100000"/>
              </a:lnSpc>
              <a:spcBef>
                <a:spcPts val="0"/>
              </a:spcBef>
              <a:tabLst/>
              <a:defRPr sz="5000" spc="0">
                <a:latin typeface="Frutiger"/>
                <a:ea typeface="Frutiger"/>
                <a:cs typeface="Frutiger"/>
                <a:sym typeface="Frutiger"/>
              </a:defRPr>
            </a:pPr>
            <a:r>
              <a:rPr dirty="0"/>
              <a:t>Se il </a:t>
            </a:r>
            <a:r>
              <a:rPr dirty="0" err="1"/>
              <a:t>giudice</a:t>
            </a:r>
            <a:r>
              <a:rPr dirty="0"/>
              <a:t> </a:t>
            </a:r>
            <a:r>
              <a:rPr dirty="0" err="1"/>
              <a:t>muta</a:t>
            </a:r>
            <a:r>
              <a:rPr dirty="0"/>
              <a:t> </a:t>
            </a:r>
            <a:r>
              <a:rPr dirty="0" err="1"/>
              <a:t>nel</a:t>
            </a:r>
            <a:r>
              <a:rPr dirty="0"/>
              <a:t> </a:t>
            </a:r>
            <a:r>
              <a:rPr dirty="0" err="1"/>
              <a:t>corso</a:t>
            </a:r>
            <a:r>
              <a:rPr dirty="0"/>
              <a:t> del </a:t>
            </a:r>
            <a:r>
              <a:rPr dirty="0" err="1"/>
              <a:t>dibattimento</a:t>
            </a:r>
            <a:r>
              <a:rPr dirty="0"/>
              <a:t>, la </a:t>
            </a:r>
            <a:r>
              <a:rPr dirty="0" err="1"/>
              <a:t>parte</a:t>
            </a:r>
            <a:r>
              <a:rPr dirty="0"/>
              <a:t> </a:t>
            </a:r>
            <a:r>
              <a:rPr dirty="0" err="1"/>
              <a:t>che</a:t>
            </a:r>
            <a:r>
              <a:rPr dirty="0"/>
              <a:t> vi ha interesse ha </a:t>
            </a:r>
            <a:r>
              <a:rPr dirty="0" err="1"/>
              <a:t>diritto</a:t>
            </a:r>
            <a:r>
              <a:rPr dirty="0"/>
              <a:t> di </a:t>
            </a:r>
            <a:r>
              <a:rPr dirty="0" err="1"/>
              <a:t>ottenere</a:t>
            </a:r>
            <a:r>
              <a:rPr dirty="0"/>
              <a:t> [la </a:t>
            </a:r>
            <a:r>
              <a:rPr dirty="0" err="1"/>
              <a:t>rinnovazione</a:t>
            </a:r>
            <a:r>
              <a:rPr dirty="0"/>
              <a:t> </a:t>
            </a:r>
            <a:r>
              <a:rPr dirty="0" err="1"/>
              <a:t>della</a:t>
            </a:r>
            <a:r>
              <a:rPr dirty="0"/>
              <a:t> </a:t>
            </a:r>
            <a:r>
              <a:rPr dirty="0" err="1"/>
              <a:t>prova</a:t>
            </a:r>
            <a:r>
              <a:rPr dirty="0"/>
              <a:t> </a:t>
            </a:r>
            <a:r>
              <a:rPr dirty="0" err="1"/>
              <a:t>dichiarativa</a:t>
            </a:r>
            <a:r>
              <a:rPr dirty="0"/>
              <a:t>], </a:t>
            </a:r>
            <a:r>
              <a:rPr b="1" dirty="0"/>
              <a:t>salvo </a:t>
            </a:r>
            <a:r>
              <a:rPr b="1" dirty="0" err="1"/>
              <a:t>che</a:t>
            </a:r>
            <a:r>
              <a:rPr b="1" dirty="0"/>
              <a:t> il </a:t>
            </a:r>
            <a:r>
              <a:rPr b="1" dirty="0" err="1"/>
              <a:t>precedente</a:t>
            </a:r>
            <a:r>
              <a:rPr b="1" dirty="0"/>
              <a:t> </a:t>
            </a:r>
            <a:r>
              <a:rPr b="1" dirty="0" err="1"/>
              <a:t>esame</a:t>
            </a:r>
            <a:r>
              <a:rPr b="1" dirty="0"/>
              <a:t> </a:t>
            </a:r>
            <a:r>
              <a:rPr b="1" dirty="0" err="1"/>
              <a:t>sia</a:t>
            </a:r>
            <a:r>
              <a:rPr b="1" dirty="0"/>
              <a:t> </a:t>
            </a:r>
            <a:r>
              <a:rPr b="1" dirty="0" err="1"/>
              <a:t>stato</a:t>
            </a:r>
            <a:r>
              <a:rPr b="1" dirty="0"/>
              <a:t> </a:t>
            </a:r>
            <a:r>
              <a:rPr b="1" dirty="0" err="1"/>
              <a:t>documentato</a:t>
            </a:r>
            <a:r>
              <a:rPr b="1" dirty="0"/>
              <a:t> </a:t>
            </a:r>
            <a:r>
              <a:rPr b="1" dirty="0" err="1"/>
              <a:t>integralmente</a:t>
            </a:r>
            <a:r>
              <a:rPr b="1" dirty="0"/>
              <a:t> </a:t>
            </a:r>
            <a:r>
              <a:rPr b="1" dirty="0" err="1"/>
              <a:t>mediante</a:t>
            </a:r>
            <a:r>
              <a:rPr b="1" dirty="0"/>
              <a:t> </a:t>
            </a:r>
            <a:r>
              <a:rPr b="1" dirty="0" err="1"/>
              <a:t>mezzi</a:t>
            </a:r>
            <a:r>
              <a:rPr b="1" dirty="0"/>
              <a:t> di </a:t>
            </a:r>
            <a:r>
              <a:rPr b="1" dirty="0" err="1"/>
              <a:t>riproduzione</a:t>
            </a:r>
            <a:r>
              <a:rPr b="1" dirty="0"/>
              <a:t> </a:t>
            </a:r>
            <a:r>
              <a:rPr b="1" dirty="0" err="1"/>
              <a:t>audiovisiva</a:t>
            </a:r>
            <a:r>
              <a:rPr b="1" dirty="0"/>
              <a:t>.</a:t>
            </a:r>
          </a:p>
          <a:p>
            <a:pPr algn="just" defTabSz="584200">
              <a:lnSpc>
                <a:spcPct val="100000"/>
              </a:lnSpc>
              <a:spcBef>
                <a:spcPts val="0"/>
              </a:spcBef>
              <a:tabLst/>
              <a:defRPr sz="5000" spc="0">
                <a:latin typeface="Frutiger"/>
                <a:ea typeface="Frutiger"/>
                <a:cs typeface="Frutiger"/>
                <a:sym typeface="Frutiger"/>
              </a:defRPr>
            </a:pPr>
            <a:r>
              <a:rPr dirty="0"/>
              <a:t>In </a:t>
            </a:r>
            <a:r>
              <a:rPr dirty="0" err="1"/>
              <a:t>ogni</a:t>
            </a:r>
            <a:r>
              <a:rPr dirty="0"/>
              <a:t> </a:t>
            </a:r>
            <a:r>
              <a:rPr dirty="0" err="1"/>
              <a:t>caso</a:t>
            </a:r>
            <a:r>
              <a:rPr dirty="0"/>
              <a:t>, la </a:t>
            </a:r>
            <a:r>
              <a:rPr dirty="0" err="1"/>
              <a:t>rinnovazione</a:t>
            </a:r>
            <a:r>
              <a:rPr dirty="0"/>
              <a:t> </a:t>
            </a:r>
            <a:r>
              <a:rPr dirty="0" err="1"/>
              <a:t>dell’esame</a:t>
            </a:r>
            <a:r>
              <a:rPr dirty="0"/>
              <a:t> </a:t>
            </a:r>
            <a:r>
              <a:rPr dirty="0" err="1"/>
              <a:t>può</a:t>
            </a:r>
            <a:r>
              <a:rPr dirty="0"/>
              <a:t> </a:t>
            </a:r>
            <a:r>
              <a:rPr dirty="0" err="1"/>
              <a:t>essere</a:t>
            </a:r>
            <a:r>
              <a:rPr dirty="0"/>
              <a:t> </a:t>
            </a:r>
            <a:r>
              <a:rPr dirty="0" err="1"/>
              <a:t>disposta</a:t>
            </a:r>
            <a:r>
              <a:rPr dirty="0"/>
              <a:t> </a:t>
            </a:r>
            <a:r>
              <a:rPr dirty="0" err="1"/>
              <a:t>quando</a:t>
            </a:r>
            <a:r>
              <a:rPr dirty="0"/>
              <a:t> il </a:t>
            </a:r>
            <a:r>
              <a:rPr dirty="0" err="1"/>
              <a:t>giudice</a:t>
            </a:r>
            <a:r>
              <a:rPr dirty="0"/>
              <a:t> la </a:t>
            </a:r>
            <a:r>
              <a:rPr dirty="0" err="1"/>
              <a:t>ritenga</a:t>
            </a:r>
            <a:r>
              <a:rPr dirty="0"/>
              <a:t> </a:t>
            </a:r>
            <a:r>
              <a:rPr dirty="0" err="1"/>
              <a:t>necessaria</a:t>
            </a:r>
            <a:r>
              <a:rPr dirty="0"/>
              <a:t> </a:t>
            </a:r>
            <a:r>
              <a:rPr dirty="0" err="1"/>
              <a:t>sulla</a:t>
            </a:r>
            <a:r>
              <a:rPr dirty="0"/>
              <a:t> base di </a:t>
            </a:r>
            <a:r>
              <a:rPr b="1" dirty="0" err="1"/>
              <a:t>specifiche</a:t>
            </a:r>
            <a:r>
              <a:rPr b="1" dirty="0"/>
              <a:t> </a:t>
            </a:r>
            <a:r>
              <a:rPr b="1" dirty="0" err="1"/>
              <a:t>esigenze</a:t>
            </a:r>
            <a:r>
              <a:rPr dirty="0"/>
              <a:t>.</a:t>
            </a:r>
          </a:p>
        </p:txBody>
      </p:sp>
      <p:sp>
        <p:nvSpPr>
          <p:cNvPr id="213"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14"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15"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16"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217"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218"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12">
                                            <p:bg/>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12">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12">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212">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12">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2" grpId="0" build="p" bldLvl="5" animBg="1"/>
    </p:bld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20"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21"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22"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23"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224"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225"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226" name="Che cosa intendiamo, nella letteratura processuale, per “principio di immediatezza”?"/>
          <p:cNvSpPr txBox="1"/>
          <p:nvPr/>
        </p:nvSpPr>
        <p:spPr>
          <a:xfrm>
            <a:off x="1783065" y="2249677"/>
            <a:ext cx="208178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Che cosa intendiamo, nella letteratura processuale, per “principio di immediatezza”?</a:t>
            </a:r>
          </a:p>
        </p:txBody>
      </p:sp>
      <p:sp>
        <p:nvSpPr>
          <p:cNvPr id="227" name="“L’oralità, intesa come immediatezza di rapporti fra il giudice che deve pronunciare la sentenza e gli elementi da cui deve trarre la sua convinzione (persone, oggetti, luoghi), è la condizione indispensabile per l’attuazione del principio della libera c"/>
          <p:cNvSpPr txBox="1"/>
          <p:nvPr/>
        </p:nvSpPr>
        <p:spPr>
          <a:xfrm>
            <a:off x="1783065" y="3626394"/>
            <a:ext cx="20817870" cy="24384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4000" spc="0">
                <a:latin typeface="Frutiger"/>
                <a:ea typeface="Frutiger"/>
                <a:cs typeface="Frutiger"/>
                <a:sym typeface="Frutiger"/>
              </a:defRPr>
            </a:pPr>
            <a:r>
              <a:rPr dirty="0"/>
              <a:t>“</a:t>
            </a:r>
            <a:r>
              <a:rPr dirty="0" err="1"/>
              <a:t>L’</a:t>
            </a:r>
            <a:r>
              <a:rPr b="1" dirty="0" err="1"/>
              <a:t>oralità</a:t>
            </a:r>
            <a:r>
              <a:rPr dirty="0"/>
              <a:t>, </a:t>
            </a:r>
            <a:r>
              <a:rPr dirty="0" err="1"/>
              <a:t>intesa</a:t>
            </a:r>
            <a:r>
              <a:rPr dirty="0"/>
              <a:t> come </a:t>
            </a:r>
            <a:r>
              <a:rPr b="1" dirty="0" err="1"/>
              <a:t>immediatezza</a:t>
            </a:r>
            <a:r>
              <a:rPr b="1" dirty="0"/>
              <a:t> di </a:t>
            </a:r>
            <a:r>
              <a:rPr b="1" dirty="0" err="1"/>
              <a:t>rapporti</a:t>
            </a:r>
            <a:r>
              <a:rPr dirty="0"/>
              <a:t> </a:t>
            </a:r>
            <a:r>
              <a:rPr dirty="0" err="1"/>
              <a:t>fra</a:t>
            </a:r>
            <a:r>
              <a:rPr dirty="0"/>
              <a:t> il </a:t>
            </a:r>
            <a:r>
              <a:rPr dirty="0" err="1"/>
              <a:t>giudice</a:t>
            </a:r>
            <a:r>
              <a:rPr dirty="0"/>
              <a:t> </a:t>
            </a:r>
            <a:r>
              <a:rPr dirty="0" err="1"/>
              <a:t>che</a:t>
            </a:r>
            <a:r>
              <a:rPr dirty="0"/>
              <a:t> </a:t>
            </a:r>
            <a:r>
              <a:rPr dirty="0" err="1"/>
              <a:t>deve</a:t>
            </a:r>
            <a:r>
              <a:rPr dirty="0"/>
              <a:t> </a:t>
            </a:r>
            <a:r>
              <a:rPr dirty="0" err="1"/>
              <a:t>pronunciare</a:t>
            </a:r>
            <a:r>
              <a:rPr dirty="0"/>
              <a:t> la </a:t>
            </a:r>
            <a:r>
              <a:rPr dirty="0" err="1"/>
              <a:t>sentenza</a:t>
            </a:r>
            <a:r>
              <a:rPr dirty="0"/>
              <a:t> e </a:t>
            </a:r>
            <a:r>
              <a:rPr dirty="0" err="1"/>
              <a:t>gli</a:t>
            </a:r>
            <a:r>
              <a:rPr dirty="0"/>
              <a:t> </a:t>
            </a:r>
            <a:r>
              <a:rPr dirty="0" err="1"/>
              <a:t>elementi</a:t>
            </a:r>
            <a:r>
              <a:rPr dirty="0"/>
              <a:t> da cui </a:t>
            </a:r>
            <a:r>
              <a:rPr dirty="0" err="1"/>
              <a:t>deve</a:t>
            </a:r>
            <a:r>
              <a:rPr dirty="0"/>
              <a:t> </a:t>
            </a:r>
            <a:r>
              <a:rPr dirty="0" err="1"/>
              <a:t>trarre</a:t>
            </a:r>
            <a:r>
              <a:rPr dirty="0"/>
              <a:t> la </a:t>
            </a:r>
            <a:r>
              <a:rPr dirty="0" err="1"/>
              <a:t>sua</a:t>
            </a:r>
            <a:r>
              <a:rPr dirty="0"/>
              <a:t> </a:t>
            </a:r>
            <a:r>
              <a:rPr dirty="0" err="1"/>
              <a:t>convinzione</a:t>
            </a:r>
            <a:r>
              <a:rPr dirty="0"/>
              <a:t> (</a:t>
            </a:r>
            <a:r>
              <a:rPr dirty="0" err="1"/>
              <a:t>persone</a:t>
            </a:r>
            <a:r>
              <a:rPr dirty="0"/>
              <a:t>, </a:t>
            </a:r>
            <a:r>
              <a:rPr dirty="0" err="1"/>
              <a:t>oggetti</a:t>
            </a:r>
            <a:r>
              <a:rPr dirty="0"/>
              <a:t>, </a:t>
            </a:r>
            <a:r>
              <a:rPr dirty="0" err="1"/>
              <a:t>luoghi</a:t>
            </a:r>
            <a:r>
              <a:rPr dirty="0"/>
              <a:t>), </a:t>
            </a:r>
            <a:r>
              <a:rPr dirty="0" err="1"/>
              <a:t>è</a:t>
            </a:r>
            <a:r>
              <a:rPr dirty="0"/>
              <a:t> la </a:t>
            </a:r>
            <a:r>
              <a:rPr b="1" dirty="0" err="1"/>
              <a:t>condizione</a:t>
            </a:r>
            <a:r>
              <a:rPr b="1" dirty="0"/>
              <a:t> </a:t>
            </a:r>
            <a:r>
              <a:rPr b="1" dirty="0" err="1"/>
              <a:t>indispensabile</a:t>
            </a:r>
            <a:r>
              <a:rPr dirty="0"/>
              <a:t> per </a:t>
            </a:r>
            <a:r>
              <a:rPr dirty="0" err="1"/>
              <a:t>l’attuazione</a:t>
            </a:r>
            <a:r>
              <a:rPr dirty="0"/>
              <a:t> del principio </a:t>
            </a:r>
            <a:r>
              <a:rPr dirty="0" err="1"/>
              <a:t>della</a:t>
            </a:r>
            <a:r>
              <a:rPr dirty="0"/>
              <a:t> </a:t>
            </a:r>
            <a:r>
              <a:rPr b="1" dirty="0"/>
              <a:t>libera </a:t>
            </a:r>
            <a:r>
              <a:rPr b="1" dirty="0" err="1"/>
              <a:t>convinzione</a:t>
            </a:r>
            <a:r>
              <a:rPr dirty="0"/>
              <a:t> del </a:t>
            </a:r>
            <a:r>
              <a:rPr dirty="0" err="1"/>
              <a:t>giudice</a:t>
            </a:r>
            <a:r>
              <a:rPr dirty="0"/>
              <a:t> </a:t>
            </a:r>
            <a:r>
              <a:rPr b="1" dirty="0"/>
              <a:t>in </a:t>
            </a:r>
            <a:r>
              <a:rPr b="1" dirty="0" err="1"/>
              <a:t>opposizione</a:t>
            </a:r>
            <a:r>
              <a:rPr dirty="0"/>
              <a:t> al </a:t>
            </a:r>
            <a:r>
              <a:rPr dirty="0" err="1"/>
              <a:t>sistema</a:t>
            </a:r>
            <a:r>
              <a:rPr dirty="0"/>
              <a:t> </a:t>
            </a:r>
            <a:r>
              <a:rPr dirty="0" err="1"/>
              <a:t>della</a:t>
            </a:r>
            <a:r>
              <a:rPr dirty="0"/>
              <a:t> </a:t>
            </a:r>
            <a:r>
              <a:rPr dirty="0" err="1"/>
              <a:t>prova</a:t>
            </a:r>
            <a:r>
              <a:rPr dirty="0"/>
              <a:t> </a:t>
            </a:r>
            <a:r>
              <a:rPr dirty="0" err="1"/>
              <a:t>legale</a:t>
            </a:r>
            <a:r>
              <a:rPr dirty="0"/>
              <a:t>”</a:t>
            </a:r>
          </a:p>
        </p:txBody>
      </p:sp>
      <p:sp>
        <p:nvSpPr>
          <p:cNvPr id="228" name="Chiovenda, G., Sul rapporto fra le forme del procedimento e la funzione della prova (l’oralità e la prova), in Riv. dir. proc., 1924, II, p. 208."/>
          <p:cNvSpPr txBox="1"/>
          <p:nvPr/>
        </p:nvSpPr>
        <p:spPr>
          <a:xfrm>
            <a:off x="1783065" y="6546051"/>
            <a:ext cx="20817870" cy="11176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l" defTabSz="584200">
              <a:lnSpc>
                <a:spcPct val="100000"/>
              </a:lnSpc>
              <a:spcBef>
                <a:spcPts val="3300"/>
              </a:spcBef>
              <a:tabLst/>
              <a:defRPr sz="3400" spc="0">
                <a:latin typeface="Frutiger"/>
                <a:ea typeface="Frutiger"/>
                <a:cs typeface="Frutiger"/>
                <a:sym typeface="Frutiger"/>
              </a:defRPr>
            </a:pPr>
            <a:r>
              <a:t>Chiovenda, G., Sul rapporto fra le forme del procedimento e la funzione della prova (l’oralità e la prova), in Riv. dir. proc., 1924, II, p. 208.</a:t>
            </a:r>
          </a:p>
        </p:txBody>
      </p:sp>
      <p:sp>
        <p:nvSpPr>
          <p:cNvPr id="229" name="- ambiguità"/>
          <p:cNvSpPr txBox="1"/>
          <p:nvPr/>
        </p:nvSpPr>
        <p:spPr>
          <a:xfrm>
            <a:off x="5618932" y="7924403"/>
            <a:ext cx="3065973" cy="5461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3000" b="1" spc="0">
                <a:solidFill>
                  <a:srgbClr val="822433"/>
                </a:solidFill>
                <a:latin typeface="Frutiger"/>
                <a:ea typeface="Frutiger"/>
                <a:cs typeface="Frutiger"/>
                <a:sym typeface="Frutiger"/>
              </a:defRPr>
            </a:lvl1pPr>
          </a:lstStyle>
          <a:p>
            <a:r>
              <a:t>- ambiguità</a:t>
            </a:r>
          </a:p>
        </p:txBody>
      </p:sp>
      <p:sp>
        <p:nvSpPr>
          <p:cNvPr id="230" name="- oralità = immediatezza?"/>
          <p:cNvSpPr txBox="1"/>
          <p:nvPr/>
        </p:nvSpPr>
        <p:spPr>
          <a:xfrm>
            <a:off x="6272125" y="8542458"/>
            <a:ext cx="6098853" cy="5461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3000" spc="0">
                <a:latin typeface="Frutiger"/>
                <a:ea typeface="Frutiger"/>
                <a:cs typeface="Frutiger"/>
                <a:sym typeface="Frutiger"/>
              </a:defRPr>
            </a:lvl1pPr>
          </a:lstStyle>
          <a:p>
            <a:r>
              <a:t>- oralità = immediatezza?</a:t>
            </a:r>
          </a:p>
        </p:txBody>
      </p:sp>
      <p:sp>
        <p:nvSpPr>
          <p:cNvPr id="231" name="- condizione indispensabile = necessaria e sufficiente?"/>
          <p:cNvSpPr txBox="1"/>
          <p:nvPr/>
        </p:nvSpPr>
        <p:spPr>
          <a:xfrm>
            <a:off x="6285682" y="9179188"/>
            <a:ext cx="13013164" cy="5461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l" defTabSz="584200">
              <a:lnSpc>
                <a:spcPct val="100000"/>
              </a:lnSpc>
              <a:spcBef>
                <a:spcPts val="3300"/>
              </a:spcBef>
              <a:tabLst/>
              <a:defRPr sz="3000" spc="0">
                <a:latin typeface="Frutiger"/>
                <a:ea typeface="Frutiger"/>
                <a:cs typeface="Frutiger"/>
                <a:sym typeface="Frutiger"/>
              </a:defRPr>
            </a:pPr>
            <a:r>
              <a:t>- condizione indispensabile = necessaria e sufficiente?</a:t>
            </a:r>
          </a:p>
        </p:txBody>
      </p:sp>
      <p:sp>
        <p:nvSpPr>
          <p:cNvPr id="232" name="- “libera convinzione”?"/>
          <p:cNvSpPr txBox="1"/>
          <p:nvPr/>
        </p:nvSpPr>
        <p:spPr>
          <a:xfrm>
            <a:off x="6285682" y="11215397"/>
            <a:ext cx="13013164" cy="5461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3000" spc="0">
                <a:latin typeface="Frutiger"/>
                <a:ea typeface="Frutiger"/>
                <a:cs typeface="Frutiger"/>
                <a:sym typeface="Frutiger"/>
              </a:defRPr>
            </a:lvl1pPr>
          </a:lstStyle>
          <a:p>
            <a:r>
              <a:t>- “libera convinzione”?</a:t>
            </a:r>
          </a:p>
        </p:txBody>
      </p:sp>
      <p:sp>
        <p:nvSpPr>
          <p:cNvPr id="233" name="- genericità"/>
          <p:cNvSpPr txBox="1"/>
          <p:nvPr/>
        </p:nvSpPr>
        <p:spPr>
          <a:xfrm>
            <a:off x="5618932" y="9927542"/>
            <a:ext cx="3065973" cy="5461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3000" b="1" spc="0">
                <a:solidFill>
                  <a:srgbClr val="822433"/>
                </a:solidFill>
                <a:latin typeface="Frutiger"/>
                <a:ea typeface="Frutiger"/>
                <a:cs typeface="Frutiger"/>
                <a:sym typeface="Frutiger"/>
              </a:defRPr>
            </a:lvl1pPr>
          </a:lstStyle>
          <a:p>
            <a:r>
              <a:t>- genericità</a:t>
            </a:r>
          </a:p>
        </p:txBody>
      </p:sp>
      <p:sp>
        <p:nvSpPr>
          <p:cNvPr id="234" name="- “immediatezza di rapporti”?"/>
          <p:cNvSpPr txBox="1"/>
          <p:nvPr/>
        </p:nvSpPr>
        <p:spPr>
          <a:xfrm>
            <a:off x="6285682" y="10595306"/>
            <a:ext cx="13013164" cy="5461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3000" spc="0">
                <a:latin typeface="Frutiger"/>
                <a:ea typeface="Frutiger"/>
                <a:cs typeface="Frutiger"/>
                <a:sym typeface="Frutiger"/>
              </a:defRPr>
            </a:lvl1pPr>
          </a:lstStyle>
          <a:p>
            <a:r>
              <a:t>- “immediatezza di rapporti”?</a:t>
            </a:r>
          </a:p>
        </p:txBody>
      </p:sp>
      <p:sp>
        <p:nvSpPr>
          <p:cNvPr id="235"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36"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37"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38"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239"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240"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226"/>
                                        </p:tgtEl>
                                        <p:attrNameLst>
                                          <p:attrName>style.visibility</p:attrName>
                                        </p:attrNameLst>
                                      </p:cBhvr>
                                      <p:to>
                                        <p:strVal val="visible"/>
                                      </p:to>
                                    </p:set>
                                    <p:animEffect transition="in" filter="wipe(left)">
                                      <p:cBhvr>
                                        <p:cTn id="7" dur="200"/>
                                        <p:tgtEl>
                                          <p:spTgt spid="226"/>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227"/>
                                        </p:tgtEl>
                                        <p:attrNameLst>
                                          <p:attrName>style.visibility</p:attrName>
                                        </p:attrNameLst>
                                      </p:cBhvr>
                                      <p:to>
                                        <p:strVal val="visible"/>
                                      </p:to>
                                    </p:set>
                                    <p:animEffect transition="in" filter="wipe(left)">
                                      <p:cBhvr>
                                        <p:cTn id="12" dur="200"/>
                                        <p:tgtEl>
                                          <p:spTgt spid="227"/>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228"/>
                                        </p:tgtEl>
                                        <p:attrNameLst>
                                          <p:attrName>style.visibility</p:attrName>
                                        </p:attrNameLst>
                                      </p:cBhvr>
                                      <p:to>
                                        <p:strVal val="visible"/>
                                      </p:to>
                                    </p:set>
                                    <p:animEffect transition="in" filter="wipe(left)">
                                      <p:cBhvr>
                                        <p:cTn id="17" dur="200"/>
                                        <p:tgtEl>
                                          <p:spTgt spid="228"/>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229"/>
                                        </p:tgtEl>
                                        <p:attrNameLst>
                                          <p:attrName>style.visibility</p:attrName>
                                        </p:attrNameLst>
                                      </p:cBhvr>
                                      <p:to>
                                        <p:strVal val="visible"/>
                                      </p:to>
                                    </p:set>
                                    <p:animEffect transition="in" filter="wipe(left)">
                                      <p:cBhvr>
                                        <p:cTn id="22" dur="200"/>
                                        <p:tgtEl>
                                          <p:spTgt spid="229"/>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grpId="5" nodeType="clickEffect">
                                  <p:stCondLst>
                                    <p:cond delay="0"/>
                                  </p:stCondLst>
                                  <p:iterate>
                                    <p:tmAbs val="0"/>
                                  </p:iterate>
                                  <p:childTnLst>
                                    <p:set>
                                      <p:cBhvr>
                                        <p:cTn id="26" fill="hold"/>
                                        <p:tgtEl>
                                          <p:spTgt spid="230"/>
                                        </p:tgtEl>
                                        <p:attrNameLst>
                                          <p:attrName>style.visibility</p:attrName>
                                        </p:attrNameLst>
                                      </p:cBhvr>
                                      <p:to>
                                        <p:strVal val="visible"/>
                                      </p:to>
                                    </p:set>
                                    <p:animEffect transition="in" filter="wipe(left)">
                                      <p:cBhvr>
                                        <p:cTn id="27" dur="200"/>
                                        <p:tgtEl>
                                          <p:spTgt spid="230"/>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6" nodeType="clickEffect">
                                  <p:stCondLst>
                                    <p:cond delay="0"/>
                                  </p:stCondLst>
                                  <p:iterate>
                                    <p:tmAbs val="0"/>
                                  </p:iterate>
                                  <p:childTnLst>
                                    <p:set>
                                      <p:cBhvr>
                                        <p:cTn id="31" fill="hold"/>
                                        <p:tgtEl>
                                          <p:spTgt spid="231"/>
                                        </p:tgtEl>
                                        <p:attrNameLst>
                                          <p:attrName>style.visibility</p:attrName>
                                        </p:attrNameLst>
                                      </p:cBhvr>
                                      <p:to>
                                        <p:strVal val="visible"/>
                                      </p:to>
                                    </p:set>
                                    <p:animEffect transition="in" filter="wipe(left)">
                                      <p:cBhvr>
                                        <p:cTn id="32" dur="200"/>
                                        <p:tgtEl>
                                          <p:spTgt spid="231"/>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grpId="7" nodeType="clickEffect">
                                  <p:stCondLst>
                                    <p:cond delay="0"/>
                                  </p:stCondLst>
                                  <p:iterate>
                                    <p:tmAbs val="0"/>
                                  </p:iterate>
                                  <p:childTnLst>
                                    <p:set>
                                      <p:cBhvr>
                                        <p:cTn id="36" fill="hold"/>
                                        <p:tgtEl>
                                          <p:spTgt spid="233"/>
                                        </p:tgtEl>
                                        <p:attrNameLst>
                                          <p:attrName>style.visibility</p:attrName>
                                        </p:attrNameLst>
                                      </p:cBhvr>
                                      <p:to>
                                        <p:strVal val="visible"/>
                                      </p:to>
                                    </p:set>
                                    <p:animEffect transition="in" filter="wipe(left)">
                                      <p:cBhvr>
                                        <p:cTn id="37" dur="200"/>
                                        <p:tgtEl>
                                          <p:spTgt spid="233"/>
                                        </p:tgtEl>
                                      </p:cBhvr>
                                    </p:animEffect>
                                  </p:childTnLst>
                                </p:cTn>
                              </p:par>
                            </p:childTnLst>
                          </p:cTn>
                        </p:par>
                      </p:childTnLst>
                    </p:cTn>
                  </p:par>
                  <p:par>
                    <p:cTn id="38" fill="hold">
                      <p:stCondLst>
                        <p:cond delay="indefinite"/>
                      </p:stCondLst>
                      <p:childTnLst>
                        <p:par>
                          <p:cTn id="39" fill="hold">
                            <p:stCondLst>
                              <p:cond delay="0"/>
                            </p:stCondLst>
                            <p:childTnLst>
                              <p:par>
                                <p:cTn id="40" presetID="22" presetClass="entr" presetSubtype="8" fill="hold" grpId="8" nodeType="clickEffect">
                                  <p:stCondLst>
                                    <p:cond delay="0"/>
                                  </p:stCondLst>
                                  <p:iterate>
                                    <p:tmAbs val="0"/>
                                  </p:iterate>
                                  <p:childTnLst>
                                    <p:set>
                                      <p:cBhvr>
                                        <p:cTn id="41" fill="hold"/>
                                        <p:tgtEl>
                                          <p:spTgt spid="234"/>
                                        </p:tgtEl>
                                        <p:attrNameLst>
                                          <p:attrName>style.visibility</p:attrName>
                                        </p:attrNameLst>
                                      </p:cBhvr>
                                      <p:to>
                                        <p:strVal val="visible"/>
                                      </p:to>
                                    </p:set>
                                    <p:animEffect transition="in" filter="wipe(left)">
                                      <p:cBhvr>
                                        <p:cTn id="42" dur="200"/>
                                        <p:tgtEl>
                                          <p:spTgt spid="234"/>
                                        </p:tgtEl>
                                      </p:cBhvr>
                                    </p:animEffect>
                                  </p:childTnLst>
                                </p:cTn>
                              </p:par>
                            </p:childTnLst>
                          </p:cTn>
                        </p:par>
                      </p:childTnLst>
                    </p:cTn>
                  </p:par>
                  <p:par>
                    <p:cTn id="43" fill="hold">
                      <p:stCondLst>
                        <p:cond delay="indefinite"/>
                      </p:stCondLst>
                      <p:childTnLst>
                        <p:par>
                          <p:cTn id="44" fill="hold">
                            <p:stCondLst>
                              <p:cond delay="0"/>
                            </p:stCondLst>
                            <p:childTnLst>
                              <p:par>
                                <p:cTn id="45" presetID="22" presetClass="entr" presetSubtype="8" fill="hold" grpId="9" nodeType="clickEffect">
                                  <p:stCondLst>
                                    <p:cond delay="0"/>
                                  </p:stCondLst>
                                  <p:iterate>
                                    <p:tmAbs val="0"/>
                                  </p:iterate>
                                  <p:childTnLst>
                                    <p:set>
                                      <p:cBhvr>
                                        <p:cTn id="46" fill="hold"/>
                                        <p:tgtEl>
                                          <p:spTgt spid="232"/>
                                        </p:tgtEl>
                                        <p:attrNameLst>
                                          <p:attrName>style.visibility</p:attrName>
                                        </p:attrNameLst>
                                      </p:cBhvr>
                                      <p:to>
                                        <p:strVal val="visible"/>
                                      </p:to>
                                    </p:set>
                                    <p:animEffect transition="in" filter="wipe(left)">
                                      <p:cBhvr>
                                        <p:cTn id="47" dur="200"/>
                                        <p:tgtEl>
                                          <p:spTgt spid="23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6" grpId="1" animBg="1" advAuto="0"/>
      <p:bldP spid="227" grpId="2" animBg="1" advAuto="0"/>
      <p:bldP spid="228" grpId="3" animBg="1" advAuto="0"/>
      <p:bldP spid="229" grpId="4" animBg="1" advAuto="0"/>
      <p:bldP spid="230" grpId="5" animBg="1" advAuto="0"/>
      <p:bldP spid="231" grpId="6" animBg="1" advAuto="0"/>
      <p:bldP spid="232" grpId="9" animBg="1" advAuto="0"/>
      <p:bldP spid="233" grpId="7" animBg="1" advAuto="0"/>
      <p:bldP spid="234" grpId="8" animBg="1" advAuto="0"/>
    </p:bld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42"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43"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44"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45"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246"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247"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248" name="RANGO"/>
          <p:cNvSpPr txBox="1"/>
          <p:nvPr/>
        </p:nvSpPr>
        <p:spPr>
          <a:xfrm>
            <a:off x="5981090" y="4321654"/>
            <a:ext cx="3065973" cy="635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3700" b="1" spc="0">
                <a:solidFill>
                  <a:srgbClr val="822433"/>
                </a:solidFill>
                <a:latin typeface="Frutiger"/>
                <a:ea typeface="Frutiger"/>
                <a:cs typeface="Frutiger"/>
                <a:sym typeface="Frutiger"/>
              </a:defRPr>
            </a:lvl1pPr>
          </a:lstStyle>
          <a:p>
            <a:r>
              <a:t>RANGO</a:t>
            </a:r>
          </a:p>
        </p:txBody>
      </p:sp>
      <p:sp>
        <p:nvSpPr>
          <p:cNvPr id="249" name="“ispira l’impianto del codice di rito e di cui la regola dell’immutabilità del giudice costituisce strumento attuativo” (Corte cost., ord. n. 205 del 2010)"/>
          <p:cNvSpPr txBox="1"/>
          <p:nvPr/>
        </p:nvSpPr>
        <p:spPr>
          <a:xfrm>
            <a:off x="5981090" y="5186436"/>
            <a:ext cx="12421820" cy="1701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l" defTabSz="584200">
              <a:lnSpc>
                <a:spcPct val="100000"/>
              </a:lnSpc>
              <a:spcBef>
                <a:spcPts val="3300"/>
              </a:spcBef>
              <a:tabLst/>
              <a:defRPr sz="3700" b="1" spc="0">
                <a:latin typeface="Frutiger"/>
                <a:ea typeface="Frutiger"/>
                <a:cs typeface="Frutiger"/>
                <a:sym typeface="Frutiger"/>
              </a:defRPr>
            </a:pPr>
            <a:r>
              <a:rPr b="0"/>
              <a:t>“</a:t>
            </a:r>
            <a:r>
              <a:t>ispira l’impianto </a:t>
            </a:r>
            <a:r>
              <a:rPr b="0"/>
              <a:t>del codice di rito e di cui la regola dell’immutabilità del giudice costituisce strumento attuativo” (Corte cost., ord. n. 205 del 2010)</a:t>
            </a:r>
          </a:p>
        </p:txBody>
      </p:sp>
      <p:sp>
        <p:nvSpPr>
          <p:cNvPr id="250" name="“l’apporto informativo che deriva dalla diretta percezione della prova è condizione essenziale della correttezza e completezza del ragionamento sull’apprezzamento degli elementi di prova” (Cass., Sez. Un., 28 aprile 2016, n. 27620, Dasgupta)"/>
          <p:cNvSpPr txBox="1"/>
          <p:nvPr/>
        </p:nvSpPr>
        <p:spPr>
          <a:xfrm>
            <a:off x="5981090" y="7321218"/>
            <a:ext cx="12421820" cy="27686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l" defTabSz="584200">
              <a:lnSpc>
                <a:spcPct val="100000"/>
              </a:lnSpc>
              <a:spcBef>
                <a:spcPts val="3300"/>
              </a:spcBef>
              <a:tabLst/>
              <a:defRPr sz="3700" b="1" spc="0">
                <a:latin typeface="Frutiger"/>
                <a:ea typeface="Frutiger"/>
                <a:cs typeface="Frutiger"/>
                <a:sym typeface="Frutiger"/>
              </a:defRPr>
            </a:pPr>
            <a:r>
              <a:rPr b="0"/>
              <a:t>“l’apporto informativo che deriva dalla diretta percezione della prova è </a:t>
            </a:r>
            <a:r>
              <a:t>condizione essenziale della </a:t>
            </a:r>
            <a:r>
              <a:rPr u="sng"/>
              <a:t>correttezza</a:t>
            </a:r>
            <a:r>
              <a:t> e </a:t>
            </a:r>
            <a:r>
              <a:rPr u="sng"/>
              <a:t>completezza</a:t>
            </a:r>
            <a:r>
              <a:t> del ragionamento</a:t>
            </a:r>
            <a:r>
              <a:rPr b="0"/>
              <a:t> sull’apprezzamento degli elementi di prova” (Cass., Sez. Un., 28 aprile 2016, n. 27620, Dasgupta)</a:t>
            </a:r>
          </a:p>
        </p:txBody>
      </p:sp>
      <p:sp>
        <p:nvSpPr>
          <p:cNvPr id="251" name="Che cosa intendiamo, nella letteratura processuale, per “principio di immediatezza”?"/>
          <p:cNvSpPr txBox="1"/>
          <p:nvPr/>
        </p:nvSpPr>
        <p:spPr>
          <a:xfrm>
            <a:off x="1783065" y="2249677"/>
            <a:ext cx="208178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Che cosa intendiamo, nella letteratura processuale, per “principio di immediatezza”?</a:t>
            </a:r>
          </a:p>
        </p:txBody>
      </p:sp>
      <p:sp>
        <p:nvSpPr>
          <p:cNvPr id="252"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53"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54"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55"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256"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257"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248"/>
                                        </p:tgtEl>
                                        <p:attrNameLst>
                                          <p:attrName>style.visibility</p:attrName>
                                        </p:attrNameLst>
                                      </p:cBhvr>
                                      <p:to>
                                        <p:strVal val="visible"/>
                                      </p:to>
                                    </p:set>
                                    <p:animEffect transition="in" filter="wipe(left)">
                                      <p:cBhvr>
                                        <p:cTn id="7" dur="200"/>
                                        <p:tgtEl>
                                          <p:spTgt spid="248"/>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childTnLst>
                                    <p:set>
                                      <p:cBhvr>
                                        <p:cTn id="11" fill="hold"/>
                                        <p:tgtEl>
                                          <p:spTgt spid="249"/>
                                        </p:tgtEl>
                                        <p:attrNameLst>
                                          <p:attrName>style.visibility</p:attrName>
                                        </p:attrNameLst>
                                      </p:cBhvr>
                                      <p:to>
                                        <p:strVal val="visible"/>
                                      </p:to>
                                    </p:set>
                                    <p:animEffect transition="in" filter="wipe(left)">
                                      <p:cBhvr>
                                        <p:cTn id="12" dur="200"/>
                                        <p:tgtEl>
                                          <p:spTgt spid="249"/>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childTnLst>
                                    <p:set>
                                      <p:cBhvr>
                                        <p:cTn id="16" fill="hold"/>
                                        <p:tgtEl>
                                          <p:spTgt spid="250"/>
                                        </p:tgtEl>
                                        <p:attrNameLst>
                                          <p:attrName>style.visibility</p:attrName>
                                        </p:attrNameLst>
                                      </p:cBhvr>
                                      <p:to>
                                        <p:strVal val="visible"/>
                                      </p:to>
                                    </p:set>
                                    <p:animEffect transition="in" filter="wipe(left)">
                                      <p:cBhvr>
                                        <p:cTn id="17" dur="200"/>
                                        <p:tgtEl>
                                          <p:spTgt spid="25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8" grpId="1" animBg="1" advAuto="0"/>
      <p:bldP spid="249" grpId="2" animBg="1" advAuto="0"/>
      <p:bldP spid="250" grpId="3" animBg="1" advAuto="0"/>
    </p:bld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59"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60"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61"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62"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263"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264"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265" name="LIMITI CONCETTUALI"/>
          <p:cNvSpPr txBox="1"/>
          <p:nvPr/>
        </p:nvSpPr>
        <p:spPr>
          <a:xfrm>
            <a:off x="5981090" y="4321654"/>
            <a:ext cx="5107514" cy="635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3700" b="1" spc="0">
                <a:solidFill>
                  <a:srgbClr val="822433"/>
                </a:solidFill>
                <a:latin typeface="Frutiger"/>
                <a:ea typeface="Frutiger"/>
                <a:cs typeface="Frutiger"/>
                <a:sym typeface="Frutiger"/>
              </a:defRPr>
            </a:lvl1pPr>
          </a:lstStyle>
          <a:p>
            <a:r>
              <a:t>LIMITI CONCETTUALI</a:t>
            </a:r>
          </a:p>
        </p:txBody>
      </p:sp>
      <p:sp>
        <p:nvSpPr>
          <p:cNvPr id="266" name="fonti di prova che “trasmettono le informazioni di cui sono a conoscenza nel corso del dibattimento davanti ad un giudice, nel contraddittorio delle parti, avvalendosi del linguaggio verbale” (Cass., Sez. Un., 28 gennaio 2019, n. 14426, Pavan)"/>
          <p:cNvSpPr txBox="1"/>
          <p:nvPr/>
        </p:nvSpPr>
        <p:spPr>
          <a:xfrm>
            <a:off x="5981090" y="5172331"/>
            <a:ext cx="12421820" cy="27686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l" defTabSz="584200">
              <a:lnSpc>
                <a:spcPct val="100000"/>
              </a:lnSpc>
              <a:spcBef>
                <a:spcPts val="3300"/>
              </a:spcBef>
              <a:tabLst/>
              <a:defRPr sz="3700" b="1" spc="0">
                <a:latin typeface="Frutiger"/>
                <a:ea typeface="Frutiger"/>
                <a:cs typeface="Frutiger"/>
                <a:sym typeface="Frutiger"/>
              </a:defRPr>
            </a:pPr>
            <a:r>
              <a:rPr b="0"/>
              <a:t>fonti di prova che “trasmettono le informazioni di cui sono a conoscenza nel corso del dibattimento davanti ad un giudice, nel contraddittorio delle parti, avvalendosi del </a:t>
            </a:r>
            <a:r>
              <a:t>linguaggio verbale</a:t>
            </a:r>
            <a:r>
              <a:rPr b="0"/>
              <a:t>” (Cass., Sez. Un., 28 gennaio 2019, n. 14426, Pavan)</a:t>
            </a:r>
          </a:p>
        </p:txBody>
      </p:sp>
      <p:sp>
        <p:nvSpPr>
          <p:cNvPr id="267" name="prova dichiarativa?"/>
          <p:cNvSpPr txBox="1"/>
          <p:nvPr/>
        </p:nvSpPr>
        <p:spPr>
          <a:xfrm>
            <a:off x="9252215" y="8589250"/>
            <a:ext cx="9150695" cy="635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l" defTabSz="584200">
              <a:lnSpc>
                <a:spcPct val="100000"/>
              </a:lnSpc>
              <a:spcBef>
                <a:spcPts val="3300"/>
              </a:spcBef>
              <a:tabLst/>
              <a:defRPr sz="3700" b="1" spc="0">
                <a:latin typeface="Frutiger"/>
                <a:ea typeface="Frutiger"/>
                <a:cs typeface="Frutiger"/>
                <a:sym typeface="Frutiger"/>
              </a:defRPr>
            </a:pPr>
            <a:r>
              <a:rPr b="0"/>
              <a:t>prova </a:t>
            </a:r>
            <a:r>
              <a:t>dichiarativa</a:t>
            </a:r>
            <a:r>
              <a:rPr b="0"/>
              <a:t>?</a:t>
            </a:r>
          </a:p>
        </p:txBody>
      </p:sp>
      <p:sp>
        <p:nvSpPr>
          <p:cNvPr id="268" name="Che cosa intendiamo, nella letteratura processuale, per “principio di immediatezza”?"/>
          <p:cNvSpPr txBox="1"/>
          <p:nvPr/>
        </p:nvSpPr>
        <p:spPr>
          <a:xfrm>
            <a:off x="1783065" y="2249677"/>
            <a:ext cx="208178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Che cosa intendiamo, nella letteratura processuale, per “principio di immediatezza”?</a:t>
            </a:r>
          </a:p>
        </p:txBody>
      </p:sp>
      <p:sp>
        <p:nvSpPr>
          <p:cNvPr id="276" name="Linea di collegamento"/>
          <p:cNvSpPr/>
          <p:nvPr/>
        </p:nvSpPr>
        <p:spPr>
          <a:xfrm>
            <a:off x="6541792" y="8111811"/>
            <a:ext cx="2710424" cy="840770"/>
          </a:xfrm>
          <a:custGeom>
            <a:avLst/>
            <a:gdLst/>
            <a:ahLst/>
            <a:cxnLst>
              <a:cxn ang="0">
                <a:pos x="wd2" y="hd2"/>
              </a:cxn>
              <a:cxn ang="5400000">
                <a:pos x="wd2" y="hd2"/>
              </a:cxn>
              <a:cxn ang="10800000">
                <a:pos x="wd2" y="hd2"/>
              </a:cxn>
              <a:cxn ang="16200000">
                <a:pos x="wd2" y="hd2"/>
              </a:cxn>
            </a:cxnLst>
            <a:rect l="0" t="0" r="r" b="b"/>
            <a:pathLst>
              <a:path w="21600" h="21600" extrusionOk="0">
                <a:moveTo>
                  <a:pt x="21600" y="21600"/>
                </a:moveTo>
                <a:cubicBezTo>
                  <a:pt x="8482" y="18955"/>
                  <a:pt x="1282" y="11755"/>
                  <a:pt x="0" y="0"/>
                </a:cubicBezTo>
              </a:path>
            </a:pathLst>
          </a:custGeom>
          <a:ln w="63500">
            <a:solidFill>
              <a:srgbClr val="000000"/>
            </a:solidFill>
            <a:miter lim="400000"/>
            <a:headEnd type="triangle"/>
          </a:ln>
        </p:spPr>
        <p:txBody>
          <a:bodyPr/>
          <a:lstStyle/>
          <a:p>
            <a:endParaRPr/>
          </a:p>
        </p:txBody>
      </p:sp>
      <p:sp>
        <p:nvSpPr>
          <p:cNvPr id="270"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71"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72"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73"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274"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275"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265"/>
                                        </p:tgtEl>
                                        <p:attrNameLst>
                                          <p:attrName>style.visibility</p:attrName>
                                        </p:attrNameLst>
                                      </p:cBhvr>
                                      <p:to>
                                        <p:strVal val="visible"/>
                                      </p:to>
                                    </p:set>
                                    <p:animEffect transition="in" filter="wipe(left)">
                                      <p:cBhvr>
                                        <p:cTn id="7" dur="200"/>
                                        <p:tgtEl>
                                          <p:spTgt spid="265"/>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266"/>
                                        </p:tgtEl>
                                        <p:attrNameLst>
                                          <p:attrName>style.visibility</p:attrName>
                                        </p:attrNameLst>
                                      </p:cBhvr>
                                      <p:to>
                                        <p:strVal val="visible"/>
                                      </p:to>
                                    </p:set>
                                    <p:animEffect transition="in" filter="wipe(left)">
                                      <p:cBhvr>
                                        <p:cTn id="12" dur="200"/>
                                        <p:tgtEl>
                                          <p:spTgt spid="266"/>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fill="hold" grpId="3" nodeType="clickEffect">
                                  <p:stCondLst>
                                    <p:cond delay="0"/>
                                  </p:stCondLst>
                                  <p:iterate>
                                    <p:tmAbs val="0"/>
                                  </p:iterate>
                                  <p:childTnLst>
                                    <p:set>
                                      <p:cBhvr>
                                        <p:cTn id="16" fill="hold"/>
                                        <p:tgtEl>
                                          <p:spTgt spid="276"/>
                                        </p:tgtEl>
                                        <p:attrNameLst>
                                          <p:attrName>style.visibility</p:attrName>
                                        </p:attrNameLst>
                                      </p:cBhvr>
                                      <p:to>
                                        <p:strVal val="visible"/>
                                      </p:to>
                                    </p:set>
                                    <p:animEffect transition="in" filter="dissolve">
                                      <p:cBhvr>
                                        <p:cTn id="17" dur="300"/>
                                        <p:tgtEl>
                                          <p:spTgt spid="276"/>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267"/>
                                        </p:tgtEl>
                                        <p:attrNameLst>
                                          <p:attrName>style.visibility</p:attrName>
                                        </p:attrNameLst>
                                      </p:cBhvr>
                                      <p:to>
                                        <p:strVal val="visible"/>
                                      </p:to>
                                    </p:set>
                                    <p:animEffect transition="in" filter="wipe(left)">
                                      <p:cBhvr>
                                        <p:cTn id="22" dur="200"/>
                                        <p:tgtEl>
                                          <p:spTgt spid="26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5" grpId="1" animBg="1" advAuto="0"/>
      <p:bldP spid="266" grpId="2" animBg="1" advAuto="0"/>
      <p:bldP spid="267" grpId="4" animBg="1" advAuto="0"/>
      <p:bldP spid="276" grpId="3" animBg="1" advAuto="0"/>
    </p:bld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78"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79"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80"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81"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282"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283"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284" name="RUOLO EPISTEMOLOGICO"/>
          <p:cNvSpPr txBox="1"/>
          <p:nvPr/>
        </p:nvSpPr>
        <p:spPr>
          <a:xfrm>
            <a:off x="5981090" y="4321654"/>
            <a:ext cx="9334911" cy="635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3700" b="1" spc="0">
                <a:solidFill>
                  <a:srgbClr val="822433"/>
                </a:solidFill>
                <a:latin typeface="Frutiger"/>
                <a:ea typeface="Frutiger"/>
                <a:cs typeface="Frutiger"/>
                <a:sym typeface="Frutiger"/>
              </a:defRPr>
            </a:lvl1pPr>
          </a:lstStyle>
          <a:p>
            <a:r>
              <a:rPr dirty="0"/>
              <a:t>RUOLO EPISTEMOLOGICO</a:t>
            </a:r>
          </a:p>
        </p:txBody>
      </p:sp>
      <p:sp>
        <p:nvSpPr>
          <p:cNvPr id="285" name="Ferrua, P., Il sacrificio dell’oralità nel nome della ragionevole durata: i gratuiti suggerimenti della Corte costituzionale al legislatore, in Arch. pen., 2019, n. 2 (web), p. 2-3."/>
          <p:cNvSpPr txBox="1"/>
          <p:nvPr/>
        </p:nvSpPr>
        <p:spPr>
          <a:xfrm>
            <a:off x="6036330" y="10235924"/>
            <a:ext cx="11123537" cy="125675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l" defTabSz="584200">
              <a:lnSpc>
                <a:spcPct val="100000"/>
              </a:lnSpc>
              <a:spcBef>
                <a:spcPts val="3300"/>
              </a:spcBef>
              <a:tabLst/>
              <a:defRPr sz="2500" b="1" spc="0">
                <a:latin typeface="Frutiger"/>
                <a:ea typeface="Frutiger"/>
                <a:cs typeface="Frutiger"/>
                <a:sym typeface="Frutiger"/>
              </a:defRPr>
            </a:pPr>
            <a:r>
              <a:rPr b="0" dirty="0" err="1"/>
              <a:t>Ferrua</a:t>
            </a:r>
            <a:r>
              <a:rPr b="0" dirty="0"/>
              <a:t>, P., </a:t>
            </a:r>
            <a:r>
              <a:rPr b="0" i="1" dirty="0"/>
              <a:t>Il </a:t>
            </a:r>
            <a:r>
              <a:rPr b="0" i="1" dirty="0" err="1"/>
              <a:t>sacrificio</a:t>
            </a:r>
            <a:r>
              <a:rPr b="0" i="1" dirty="0"/>
              <a:t> </a:t>
            </a:r>
            <a:r>
              <a:rPr b="0" i="1" dirty="0" err="1"/>
              <a:t>dell’oralità</a:t>
            </a:r>
            <a:r>
              <a:rPr b="0" i="1" dirty="0"/>
              <a:t> </a:t>
            </a:r>
            <a:r>
              <a:rPr b="0" i="1" dirty="0" err="1"/>
              <a:t>nel</a:t>
            </a:r>
            <a:r>
              <a:rPr b="0" i="1" dirty="0"/>
              <a:t> </a:t>
            </a:r>
            <a:r>
              <a:rPr b="0" i="1" dirty="0" err="1"/>
              <a:t>nome</a:t>
            </a:r>
            <a:r>
              <a:rPr b="0" i="1" dirty="0"/>
              <a:t> </a:t>
            </a:r>
            <a:r>
              <a:rPr b="0" i="1" dirty="0" err="1"/>
              <a:t>della</a:t>
            </a:r>
            <a:r>
              <a:rPr b="0" i="1" dirty="0"/>
              <a:t> </a:t>
            </a:r>
            <a:r>
              <a:rPr b="0" i="1" dirty="0" err="1"/>
              <a:t>ragionevole</a:t>
            </a:r>
            <a:r>
              <a:rPr b="0" i="1" dirty="0"/>
              <a:t> </a:t>
            </a:r>
            <a:r>
              <a:rPr b="0" i="1" dirty="0" err="1"/>
              <a:t>durata</a:t>
            </a:r>
            <a:r>
              <a:rPr b="0" i="1" dirty="0"/>
              <a:t>: </a:t>
            </a:r>
            <a:r>
              <a:rPr b="0" i="1" dirty="0" err="1"/>
              <a:t>i</a:t>
            </a:r>
            <a:r>
              <a:rPr b="0" i="1" dirty="0"/>
              <a:t> </a:t>
            </a:r>
            <a:r>
              <a:rPr b="0" i="1" dirty="0" err="1"/>
              <a:t>gratuiti</a:t>
            </a:r>
            <a:r>
              <a:rPr b="0" i="1" dirty="0"/>
              <a:t> </a:t>
            </a:r>
            <a:r>
              <a:rPr b="0" i="1" dirty="0" err="1"/>
              <a:t>suggerimenti</a:t>
            </a:r>
            <a:r>
              <a:rPr b="0" i="1" dirty="0"/>
              <a:t> </a:t>
            </a:r>
            <a:r>
              <a:rPr b="0" i="1" dirty="0" err="1"/>
              <a:t>della</a:t>
            </a:r>
            <a:r>
              <a:rPr b="0" i="1" dirty="0"/>
              <a:t> Corte </a:t>
            </a:r>
            <a:r>
              <a:rPr b="0" i="1" dirty="0" err="1"/>
              <a:t>costituzionale</a:t>
            </a:r>
            <a:r>
              <a:rPr b="0" i="1" dirty="0"/>
              <a:t> al </a:t>
            </a:r>
            <a:r>
              <a:rPr b="0" i="1" dirty="0" err="1"/>
              <a:t>legislatore</a:t>
            </a:r>
            <a:r>
              <a:rPr b="0" dirty="0"/>
              <a:t>, in </a:t>
            </a:r>
            <a:r>
              <a:rPr b="0" i="1" dirty="0"/>
              <a:t>Arch. pen.</a:t>
            </a:r>
            <a:r>
              <a:rPr b="0" dirty="0"/>
              <a:t>, 2019, n. 2 (web), p. 2-3. </a:t>
            </a:r>
          </a:p>
        </p:txBody>
      </p:sp>
      <p:sp>
        <p:nvSpPr>
          <p:cNvPr id="286" name="Che cosa intendiamo, nella letteratura processuale, per “principio di immediatezza”?"/>
          <p:cNvSpPr txBox="1"/>
          <p:nvPr/>
        </p:nvSpPr>
        <p:spPr>
          <a:xfrm>
            <a:off x="1783065" y="2249677"/>
            <a:ext cx="208178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Che cosa intendiamo, nella letteratura processuale, per “principio di immediatezza”?</a:t>
            </a:r>
          </a:p>
        </p:txBody>
      </p:sp>
      <p:sp>
        <p:nvSpPr>
          <p:cNvPr id="287" name="“I tratti paralinguistici del discorso, così importanti per il controllo sull’attendibilità dei dichiaranti, forniscono all’interrogante utili elementi per proseguire l’esame, insistere su certi temi e formulare nuove domande.…"/>
          <p:cNvSpPr txBox="1"/>
          <p:nvPr/>
        </p:nvSpPr>
        <p:spPr>
          <a:xfrm>
            <a:off x="6036330" y="5155268"/>
            <a:ext cx="11123537" cy="4965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3000" spc="0">
                <a:latin typeface="Frutiger"/>
                <a:ea typeface="Frutiger"/>
                <a:cs typeface="Frutiger"/>
                <a:sym typeface="Frutiger"/>
              </a:defRPr>
            </a:pPr>
            <a:r>
              <a:rPr dirty="0"/>
              <a:t>“I </a:t>
            </a:r>
            <a:r>
              <a:rPr dirty="0" err="1"/>
              <a:t>tratti</a:t>
            </a:r>
            <a:r>
              <a:rPr dirty="0"/>
              <a:t> </a:t>
            </a:r>
            <a:r>
              <a:rPr dirty="0" err="1"/>
              <a:t>paralinguistici</a:t>
            </a:r>
            <a:r>
              <a:rPr dirty="0"/>
              <a:t> del </a:t>
            </a:r>
            <a:r>
              <a:rPr dirty="0" err="1"/>
              <a:t>discorso</a:t>
            </a:r>
            <a:r>
              <a:rPr dirty="0"/>
              <a:t>, </a:t>
            </a:r>
            <a:r>
              <a:rPr dirty="0" err="1"/>
              <a:t>così</a:t>
            </a:r>
            <a:r>
              <a:rPr dirty="0"/>
              <a:t> </a:t>
            </a:r>
            <a:r>
              <a:rPr dirty="0" err="1"/>
              <a:t>importanti</a:t>
            </a:r>
            <a:r>
              <a:rPr dirty="0"/>
              <a:t> per il </a:t>
            </a:r>
            <a:r>
              <a:rPr b="1" dirty="0" err="1"/>
              <a:t>controllo</a:t>
            </a:r>
            <a:r>
              <a:rPr b="1" dirty="0"/>
              <a:t> </a:t>
            </a:r>
            <a:r>
              <a:rPr b="1" dirty="0" err="1"/>
              <a:t>sull’attendibilità</a:t>
            </a:r>
            <a:r>
              <a:rPr dirty="0"/>
              <a:t> </a:t>
            </a:r>
            <a:r>
              <a:rPr dirty="0" err="1"/>
              <a:t>dei</a:t>
            </a:r>
            <a:r>
              <a:rPr dirty="0"/>
              <a:t> </a:t>
            </a:r>
            <a:r>
              <a:rPr dirty="0" err="1"/>
              <a:t>dichiaranti</a:t>
            </a:r>
            <a:r>
              <a:rPr dirty="0"/>
              <a:t>, </a:t>
            </a:r>
            <a:r>
              <a:rPr dirty="0" err="1"/>
              <a:t>forniscono</a:t>
            </a:r>
            <a:r>
              <a:rPr dirty="0"/>
              <a:t> </a:t>
            </a:r>
            <a:r>
              <a:rPr dirty="0" err="1"/>
              <a:t>all’interrogante</a:t>
            </a:r>
            <a:r>
              <a:rPr dirty="0"/>
              <a:t> </a:t>
            </a:r>
            <a:r>
              <a:rPr dirty="0" err="1"/>
              <a:t>utili</a:t>
            </a:r>
            <a:r>
              <a:rPr dirty="0"/>
              <a:t> </a:t>
            </a:r>
            <a:r>
              <a:rPr dirty="0" err="1"/>
              <a:t>elementi</a:t>
            </a:r>
            <a:r>
              <a:rPr dirty="0"/>
              <a:t> per </a:t>
            </a:r>
            <a:r>
              <a:rPr dirty="0" err="1"/>
              <a:t>proseguire</a:t>
            </a:r>
            <a:r>
              <a:rPr dirty="0"/>
              <a:t> </a:t>
            </a:r>
            <a:r>
              <a:rPr dirty="0" err="1"/>
              <a:t>l’esame</a:t>
            </a:r>
            <a:r>
              <a:rPr dirty="0"/>
              <a:t>, </a:t>
            </a:r>
            <a:r>
              <a:rPr dirty="0" err="1"/>
              <a:t>insistere</a:t>
            </a:r>
            <a:r>
              <a:rPr dirty="0"/>
              <a:t> </a:t>
            </a:r>
            <a:r>
              <a:rPr dirty="0" err="1"/>
              <a:t>su</a:t>
            </a:r>
            <a:r>
              <a:rPr dirty="0"/>
              <a:t> </a:t>
            </a:r>
            <a:r>
              <a:rPr dirty="0" err="1"/>
              <a:t>certi</a:t>
            </a:r>
            <a:r>
              <a:rPr dirty="0"/>
              <a:t> </a:t>
            </a:r>
            <a:r>
              <a:rPr dirty="0" err="1"/>
              <a:t>temi</a:t>
            </a:r>
            <a:r>
              <a:rPr dirty="0"/>
              <a:t> e </a:t>
            </a:r>
            <a:r>
              <a:rPr dirty="0" err="1"/>
              <a:t>formulare</a:t>
            </a:r>
            <a:r>
              <a:rPr dirty="0"/>
              <a:t> </a:t>
            </a:r>
            <a:r>
              <a:rPr dirty="0" err="1"/>
              <a:t>nuove</a:t>
            </a:r>
            <a:r>
              <a:rPr dirty="0"/>
              <a:t> </a:t>
            </a:r>
            <a:r>
              <a:rPr dirty="0" err="1"/>
              <a:t>domande</a:t>
            </a:r>
            <a:r>
              <a:rPr dirty="0"/>
              <a:t>. </a:t>
            </a:r>
          </a:p>
          <a:p>
            <a:pPr algn="just" defTabSz="584200">
              <a:lnSpc>
                <a:spcPct val="100000"/>
              </a:lnSpc>
              <a:spcBef>
                <a:spcPts val="3300"/>
              </a:spcBef>
              <a:tabLst/>
              <a:defRPr sz="3000" spc="0">
                <a:latin typeface="Frutiger"/>
                <a:ea typeface="Frutiger"/>
                <a:cs typeface="Frutiger"/>
                <a:sym typeface="Frutiger"/>
              </a:defRPr>
            </a:pPr>
            <a:r>
              <a:rPr dirty="0"/>
              <a:t>Il </a:t>
            </a:r>
            <a:r>
              <a:rPr b="1" dirty="0"/>
              <a:t>modo in cui </a:t>
            </a:r>
            <a:r>
              <a:rPr b="1" dirty="0" err="1"/>
              <a:t>si</a:t>
            </a:r>
            <a:r>
              <a:rPr b="1" dirty="0"/>
              <a:t> depone</a:t>
            </a:r>
            <a:r>
              <a:rPr dirty="0"/>
              <a:t>, proprio </a:t>
            </a:r>
            <a:r>
              <a:rPr dirty="0" err="1"/>
              <a:t>perché</a:t>
            </a:r>
            <a:r>
              <a:rPr dirty="0"/>
              <a:t> </a:t>
            </a:r>
            <a:r>
              <a:rPr dirty="0" err="1"/>
              <a:t>meno</a:t>
            </a:r>
            <a:r>
              <a:rPr dirty="0"/>
              <a:t> </a:t>
            </a:r>
            <a:r>
              <a:rPr dirty="0" err="1"/>
              <a:t>padroneggiabile</a:t>
            </a:r>
            <a:r>
              <a:rPr dirty="0"/>
              <a:t> </a:t>
            </a:r>
            <a:r>
              <a:rPr dirty="0" err="1"/>
              <a:t>delle</a:t>
            </a:r>
            <a:r>
              <a:rPr dirty="0"/>
              <a:t> </a:t>
            </a:r>
            <a:r>
              <a:rPr dirty="0" err="1"/>
              <a:t>espressioni</a:t>
            </a:r>
            <a:r>
              <a:rPr dirty="0"/>
              <a:t> </a:t>
            </a:r>
            <a:r>
              <a:rPr dirty="0" err="1"/>
              <a:t>verbali</a:t>
            </a:r>
            <a:r>
              <a:rPr dirty="0"/>
              <a:t>, </a:t>
            </a:r>
            <a:r>
              <a:rPr dirty="0" err="1"/>
              <a:t>costituisce</a:t>
            </a:r>
            <a:r>
              <a:rPr dirty="0"/>
              <a:t> un </a:t>
            </a:r>
            <a:r>
              <a:rPr b="1" dirty="0" err="1"/>
              <a:t>prezioso</a:t>
            </a:r>
            <a:r>
              <a:rPr b="1" dirty="0"/>
              <a:t> </a:t>
            </a:r>
            <a:r>
              <a:rPr b="1" dirty="0" err="1"/>
              <a:t>indice</a:t>
            </a:r>
            <a:r>
              <a:rPr b="1" dirty="0"/>
              <a:t> </a:t>
            </a:r>
            <a:r>
              <a:rPr b="1" dirty="0" err="1"/>
              <a:t>rivelatore</a:t>
            </a:r>
            <a:r>
              <a:rPr dirty="0"/>
              <a:t>, </a:t>
            </a:r>
            <a:r>
              <a:rPr dirty="0" err="1"/>
              <a:t>una</a:t>
            </a:r>
            <a:r>
              <a:rPr dirty="0"/>
              <a:t> </a:t>
            </a:r>
            <a:r>
              <a:rPr dirty="0" err="1"/>
              <a:t>sorta</a:t>
            </a:r>
            <a:r>
              <a:rPr dirty="0"/>
              <a:t> di </a:t>
            </a:r>
            <a:r>
              <a:rPr dirty="0" err="1"/>
              <a:t>linguaggio</a:t>
            </a:r>
            <a:r>
              <a:rPr dirty="0"/>
              <a:t> </a:t>
            </a:r>
            <a:r>
              <a:rPr dirty="0" err="1"/>
              <a:t>secondario</a:t>
            </a:r>
            <a:r>
              <a:rPr dirty="0"/>
              <a:t> di cui </a:t>
            </a:r>
            <a:r>
              <a:rPr dirty="0" err="1"/>
              <a:t>l’osservatore</a:t>
            </a:r>
            <a:r>
              <a:rPr dirty="0"/>
              <a:t> </a:t>
            </a:r>
            <a:r>
              <a:rPr dirty="0" err="1"/>
              <a:t>attento</a:t>
            </a:r>
            <a:r>
              <a:rPr dirty="0"/>
              <a:t> </a:t>
            </a:r>
            <a:r>
              <a:rPr dirty="0" err="1"/>
              <a:t>può</a:t>
            </a:r>
            <a:r>
              <a:rPr dirty="0"/>
              <a:t> </a:t>
            </a:r>
            <a:r>
              <a:rPr dirty="0" err="1"/>
              <a:t>avvalersi</a:t>
            </a:r>
            <a:r>
              <a:rPr dirty="0"/>
              <a:t> per </a:t>
            </a:r>
            <a:r>
              <a:rPr dirty="0" err="1"/>
              <a:t>interpretare</a:t>
            </a:r>
            <a:r>
              <a:rPr dirty="0"/>
              <a:t> e, </a:t>
            </a:r>
            <a:r>
              <a:rPr dirty="0" err="1"/>
              <a:t>talvolta</a:t>
            </a:r>
            <a:r>
              <a:rPr dirty="0"/>
              <a:t>, </a:t>
            </a:r>
            <a:r>
              <a:rPr dirty="0" err="1"/>
              <a:t>confutare</a:t>
            </a:r>
            <a:r>
              <a:rPr dirty="0"/>
              <a:t> il </a:t>
            </a:r>
            <a:r>
              <a:rPr dirty="0" err="1"/>
              <a:t>linguaggio</a:t>
            </a:r>
            <a:r>
              <a:rPr dirty="0"/>
              <a:t> </a:t>
            </a:r>
            <a:r>
              <a:rPr dirty="0" err="1"/>
              <a:t>principale</a:t>
            </a:r>
            <a:r>
              <a:rPr dirty="0"/>
              <a:t>.”</a:t>
            </a:r>
          </a:p>
        </p:txBody>
      </p:sp>
      <p:sp>
        <p:nvSpPr>
          <p:cNvPr id="288"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89"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90"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91"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292"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293"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284"/>
                                        </p:tgtEl>
                                        <p:attrNameLst>
                                          <p:attrName>style.visibility</p:attrName>
                                        </p:attrNameLst>
                                      </p:cBhvr>
                                      <p:to>
                                        <p:strVal val="visible"/>
                                      </p:to>
                                    </p:set>
                                    <p:animEffect transition="in" filter="wipe(left)">
                                      <p:cBhvr>
                                        <p:cTn id="7" dur="200"/>
                                        <p:tgtEl>
                                          <p:spTgt spid="284"/>
                                        </p:tgtEl>
                                      </p:cBhvr>
                                    </p:animEffect>
                                  </p:childTnLst>
                                </p:cTn>
                              </p:par>
                            </p:childTnLst>
                          </p:cTn>
                        </p:par>
                      </p:childTnLst>
                    </p:cTn>
                  </p:par>
                  <p:par>
                    <p:cTn id="8" fill="hold">
                      <p:stCondLst>
                        <p:cond delay="indefinite"/>
                      </p:stCondLst>
                      <p:childTnLst>
                        <p:par>
                          <p:cTn id="9" fill="hold">
                            <p:stCondLst>
                              <p:cond delay="0"/>
                            </p:stCondLst>
                            <p:childTnLst>
                              <p:par>
                                <p:cTn id="10" presetID="1" presetClass="entr" presetSubtype="0" fill="hold" grpId="2" nodeType="clickEffect">
                                  <p:stCondLst>
                                    <p:cond delay="0"/>
                                  </p:stCondLst>
                                  <p:childTnLst>
                                    <p:set>
                                      <p:cBhvr>
                                        <p:cTn id="11" dur="1" fill="hold">
                                          <p:stCondLst>
                                            <p:cond delay="0"/>
                                          </p:stCondLst>
                                        </p:cTn>
                                        <p:tgtEl>
                                          <p:spTgt spid="287"/>
                                        </p:tgtEl>
                                        <p:attrNameLst>
                                          <p:attrName>style.visibility</p:attrName>
                                        </p:attrNameLst>
                                      </p:cBhvr>
                                      <p:to>
                                        <p:strVal val="visible"/>
                                      </p:to>
                                    </p:set>
                                  </p:childTnLst>
                                </p:cTn>
                              </p:par>
                            </p:childTnLst>
                          </p:cTn>
                        </p:par>
                      </p:childTnLst>
                    </p:cTn>
                  </p:par>
                  <p:par>
                    <p:cTn id="12" fill="hold">
                      <p:stCondLst>
                        <p:cond delay="indefinite"/>
                      </p:stCondLst>
                      <p:childTnLst>
                        <p:par>
                          <p:cTn id="13" fill="hold">
                            <p:stCondLst>
                              <p:cond delay="0"/>
                            </p:stCondLst>
                            <p:childTnLst>
                              <p:par>
                                <p:cTn id="14" presetID="22" presetClass="entr" presetSubtype="8" fill="hold" grpId="3" nodeType="clickEffect">
                                  <p:stCondLst>
                                    <p:cond delay="0"/>
                                  </p:stCondLst>
                                  <p:iterate>
                                    <p:tmAbs val="0"/>
                                  </p:iterate>
                                  <p:childTnLst>
                                    <p:set>
                                      <p:cBhvr>
                                        <p:cTn id="15" fill="hold"/>
                                        <p:tgtEl>
                                          <p:spTgt spid="285"/>
                                        </p:tgtEl>
                                        <p:attrNameLst>
                                          <p:attrName>style.visibility</p:attrName>
                                        </p:attrNameLst>
                                      </p:cBhvr>
                                      <p:to>
                                        <p:strVal val="visible"/>
                                      </p:to>
                                    </p:set>
                                    <p:animEffect transition="in" filter="wipe(left)">
                                      <p:cBhvr>
                                        <p:cTn id="16" dur="200"/>
                                        <p:tgtEl>
                                          <p:spTgt spid="28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4" grpId="1" animBg="1" advAuto="0"/>
      <p:bldP spid="285" grpId="3" animBg="1" advAuto="0"/>
      <p:bldP spid="287" grpId="2" animBg="1" advAuto="0"/>
    </p:bld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95"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296"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297"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298"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299"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300"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301" name="STORIA &amp; DOGMATICA"/>
          <p:cNvSpPr txBox="1"/>
          <p:nvPr/>
        </p:nvSpPr>
        <p:spPr>
          <a:xfrm>
            <a:off x="7412653" y="5114682"/>
            <a:ext cx="9558694" cy="1016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6400" b="1" spc="0">
                <a:solidFill>
                  <a:srgbClr val="822433"/>
                </a:solidFill>
                <a:latin typeface="Frutiger"/>
                <a:ea typeface="Frutiger"/>
                <a:cs typeface="Frutiger"/>
                <a:sym typeface="Frutiger"/>
              </a:defRPr>
            </a:lvl1pPr>
          </a:lstStyle>
          <a:p>
            <a:r>
              <a:t>STORIA &amp; DOGMATICA</a:t>
            </a:r>
          </a:p>
        </p:txBody>
      </p:sp>
      <p:sp>
        <p:nvSpPr>
          <p:cNvPr id="302" name="TEORIA &amp; CRITICA"/>
          <p:cNvSpPr txBox="1"/>
          <p:nvPr/>
        </p:nvSpPr>
        <p:spPr>
          <a:xfrm>
            <a:off x="8237127" y="7312135"/>
            <a:ext cx="7909746" cy="1016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6400" b="1" spc="0">
                <a:solidFill>
                  <a:srgbClr val="822433"/>
                </a:solidFill>
                <a:latin typeface="Frutiger"/>
                <a:ea typeface="Frutiger"/>
                <a:cs typeface="Frutiger"/>
                <a:sym typeface="Frutiger"/>
              </a:defRPr>
            </a:lvl1pPr>
          </a:lstStyle>
          <a:p>
            <a:r>
              <a:t>TEORIA &amp; CRITICA</a:t>
            </a:r>
          </a:p>
        </p:txBody>
      </p:sp>
      <p:sp>
        <p:nvSpPr>
          <p:cNvPr id="303" name="Che cosa intendiamo, nella letteratura processuale, per “principio di immediatezza”?"/>
          <p:cNvSpPr txBox="1"/>
          <p:nvPr/>
        </p:nvSpPr>
        <p:spPr>
          <a:xfrm>
            <a:off x="1783065" y="2249677"/>
            <a:ext cx="208178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Che cosa intendiamo, nella letteratura processuale, per “principio di immediatezza”?</a:t>
            </a:r>
          </a:p>
        </p:txBody>
      </p:sp>
      <p:sp>
        <p:nvSpPr>
          <p:cNvPr id="304"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305"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306"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307"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308"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309"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301"/>
                                        </p:tgtEl>
                                        <p:attrNameLst>
                                          <p:attrName>style.visibility</p:attrName>
                                        </p:attrNameLst>
                                      </p:cBhvr>
                                      <p:to>
                                        <p:strVal val="visible"/>
                                      </p:to>
                                    </p:set>
                                    <p:animEffect transition="in" filter="wipe(left)">
                                      <p:cBhvr>
                                        <p:cTn id="7" dur="200"/>
                                        <p:tgtEl>
                                          <p:spTgt spid="301"/>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302"/>
                                        </p:tgtEl>
                                        <p:attrNameLst>
                                          <p:attrName>style.visibility</p:attrName>
                                        </p:attrNameLst>
                                      </p:cBhvr>
                                      <p:to>
                                        <p:strVal val="visible"/>
                                      </p:to>
                                    </p:set>
                                    <p:animEffect transition="in" filter="wipe(left)">
                                      <p:cBhvr>
                                        <p:cTn id="12" dur="200"/>
                                        <p:tgtEl>
                                          <p:spTgt spid="30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1" grpId="1" animBg="1" advAuto="0"/>
      <p:bldP spid="302" grpId="2" animBg="1" advAuto="0"/>
    </p:bldLst>
  </p:timing>
</p:sld>
</file>

<file path=ppt/slides/slide11.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11"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312"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313" name="Uniroma1.svg.png" descr="Uniroma1.svg.png"/>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314"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315"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316"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317" name="Mare Fuori – 2x07 – Il peso delle scelte, Italia, 2021"/>
          <p:cNvSpPr txBox="1"/>
          <p:nvPr/>
        </p:nvSpPr>
        <p:spPr>
          <a:xfrm>
            <a:off x="3970851" y="11492751"/>
            <a:ext cx="7630156" cy="4826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defRPr b="1">
                <a:latin typeface="Frutiger"/>
                <a:ea typeface="Frutiger"/>
                <a:cs typeface="Frutiger"/>
                <a:sym typeface="Frutiger"/>
              </a:defRPr>
            </a:lvl1pPr>
          </a:lstStyle>
          <a:p>
            <a:r>
              <a:t>Mare Fuori – 2x07 – Il peso delle scelte, Italia, 2021 </a:t>
            </a:r>
          </a:p>
        </p:txBody>
      </p:sp>
      <p:pic>
        <p:nvPicPr>
          <p:cNvPr id="318" name="Mare Fuori.mp4" descr="Mare Fuori.mp4"/>
          <p:cNvPicPr>
            <a:picLocks/>
          </p:cNvPicPr>
          <p:nvPr>
            <a:videoFile r:link="rId2"/>
            <p:extLst>
              <p:ext uri="{DAA4B4D4-6D71-4841-9C94-3DE7FCFB9230}">
                <p14:media xmlns:p14="http://schemas.microsoft.com/office/powerpoint/2010/main" r:embed="rId1"/>
              </p:ext>
            </p:extLst>
          </p:nvPr>
        </p:nvPicPr>
        <p:blipFill>
          <a:blip r:embed="rId5"/>
          <a:stretch>
            <a:fillRect/>
          </a:stretch>
        </p:blipFill>
        <p:spPr>
          <a:xfrm>
            <a:off x="4002918" y="2115050"/>
            <a:ext cx="16378164" cy="9212718"/>
          </a:xfrm>
          <a:prstGeom prst="rect">
            <a:avLst/>
          </a:prstGeom>
          <a:ln w="12700">
            <a:miter lim="400000"/>
          </a:ln>
        </p:spPr>
      </p:pic>
      <p:sp>
        <p:nvSpPr>
          <p:cNvPr id="319"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320"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321" name="Uniroma1.svg.png" descr="Uniroma1.svg.png"/>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322"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323"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324"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31638" fill="hold"/>
                                        <p:tgtEl>
                                          <p:spTgt spid="318"/>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fill="hold" display="0">
                  <p:stCondLst>
                    <p:cond delay="indefinite"/>
                  </p:stCondLst>
                </p:cTn>
                <p:tgtEl>
                  <p:spTgt spid="318"/>
                </p:tgtEl>
              </p:cMediaNode>
            </p:video>
            <p:seq concurrent="1" prevAc="none" nextAc="seek">
              <p:cTn id="8" restart="whenNotActive" fill="hold" evtFilter="cancelBubble" nodeType="interactiveSeq">
                <p:stCondLst>
                  <p:cond evt="onClick" delay="0">
                    <p:tgtEl>
                      <p:spTgt spid="318"/>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18"/>
                                        </p:tgtEl>
                                      </p:cBhvr>
                                    </p:cmd>
                                  </p:childTnLst>
                                </p:cTn>
                              </p:par>
                            </p:childTnLst>
                          </p:cTn>
                        </p:par>
                      </p:childTnLst>
                    </p:cTn>
                  </p:par>
                </p:childTnLst>
              </p:cTn>
              <p:nextCondLst>
                <p:cond evt="onClick" delay="0">
                  <p:tgtEl>
                    <p:spTgt spid="318"/>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26"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327"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328"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329"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330"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331"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332" name="CONVINCIMENTO"/>
          <p:cNvSpPr txBox="1"/>
          <p:nvPr/>
        </p:nvSpPr>
        <p:spPr>
          <a:xfrm>
            <a:off x="7380620" y="507285"/>
            <a:ext cx="9622760" cy="1320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8400" b="1" spc="0">
                <a:solidFill>
                  <a:srgbClr val="822433"/>
                </a:solidFill>
                <a:latin typeface="Frutiger"/>
                <a:ea typeface="Frutiger"/>
                <a:cs typeface="Frutiger"/>
                <a:sym typeface="Frutiger"/>
              </a:defRPr>
            </a:lvl1pPr>
          </a:lstStyle>
          <a:p>
            <a:r>
              <a:t>CONVINCIMENTO</a:t>
            </a:r>
          </a:p>
        </p:txBody>
      </p:sp>
      <p:sp>
        <p:nvSpPr>
          <p:cNvPr id="333" name="“…sulle prove…”"/>
          <p:cNvSpPr txBox="1"/>
          <p:nvPr/>
        </p:nvSpPr>
        <p:spPr>
          <a:xfrm>
            <a:off x="1468995" y="2091262"/>
            <a:ext cx="383897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spc="0">
                <a:latin typeface="Frutiger"/>
                <a:ea typeface="Frutiger"/>
                <a:cs typeface="Frutiger"/>
                <a:sym typeface="Frutiger"/>
              </a:defRPr>
            </a:pPr>
            <a:r>
              <a:t>“…sulle </a:t>
            </a:r>
            <a:r>
              <a:rPr b="1"/>
              <a:t>prove</a:t>
            </a:r>
            <a:r>
              <a:t>…”</a:t>
            </a:r>
          </a:p>
        </p:txBody>
      </p:sp>
      <p:sp>
        <p:nvSpPr>
          <p:cNvPr id="334" name="“…sulle facce…”"/>
          <p:cNvSpPr txBox="1"/>
          <p:nvPr/>
        </p:nvSpPr>
        <p:spPr>
          <a:xfrm>
            <a:off x="19555125" y="2091262"/>
            <a:ext cx="3657651"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spc="0">
                <a:latin typeface="Frutiger"/>
                <a:ea typeface="Frutiger"/>
                <a:cs typeface="Frutiger"/>
                <a:sym typeface="Frutiger"/>
              </a:defRPr>
            </a:pPr>
            <a:r>
              <a:t>“…sulle </a:t>
            </a:r>
            <a:r>
              <a:rPr b="1"/>
              <a:t>facce</a:t>
            </a:r>
            <a:r>
              <a:t>…”</a:t>
            </a:r>
          </a:p>
        </p:txBody>
      </p:sp>
      <p:sp>
        <p:nvSpPr>
          <p:cNvPr id="335" name="Linea"/>
          <p:cNvSpPr/>
          <p:nvPr/>
        </p:nvSpPr>
        <p:spPr>
          <a:xfrm flipH="1">
            <a:off x="5345214" y="1920756"/>
            <a:ext cx="6259863" cy="639791"/>
          </a:xfrm>
          <a:prstGeom prst="line">
            <a:avLst/>
          </a:prstGeom>
          <a:ln w="25400">
            <a:solidFill>
              <a:srgbClr val="000000"/>
            </a:solidFill>
            <a:miter lim="400000"/>
            <a:tailEnd type="triangle"/>
          </a:ln>
        </p:spPr>
        <p:txBody>
          <a:bodyPr lIns="50800" tIns="50800" rIns="50800" bIns="50800" anchor="ctr"/>
          <a:lstStyle/>
          <a:p>
            <a:endParaRPr/>
          </a:p>
        </p:txBody>
      </p:sp>
      <p:sp>
        <p:nvSpPr>
          <p:cNvPr id="336" name="Linea"/>
          <p:cNvSpPr/>
          <p:nvPr/>
        </p:nvSpPr>
        <p:spPr>
          <a:xfrm>
            <a:off x="13148295" y="1917184"/>
            <a:ext cx="6266666" cy="569317"/>
          </a:xfrm>
          <a:prstGeom prst="line">
            <a:avLst/>
          </a:prstGeom>
          <a:ln w="25400">
            <a:solidFill>
              <a:srgbClr val="000000"/>
            </a:solidFill>
            <a:miter lim="400000"/>
            <a:tailEnd type="triangle"/>
          </a:ln>
        </p:spPr>
        <p:txBody>
          <a:bodyPr lIns="50800" tIns="50800" rIns="50800" bIns="50800" anchor="ctr"/>
          <a:lstStyle/>
          <a:p>
            <a:endParaRPr/>
          </a:p>
        </p:txBody>
      </p:sp>
      <p:sp>
        <p:nvSpPr>
          <p:cNvPr id="337" name="“quel che il tuono della voce, l’atteggiamento del volto, il linguaggio degli occhi aggiunge alla credibilità delle parole [...], eccellente per il giudice popolare che non ha altra critica che il suo intimo sentimento e sa porsi bene a contatto della pe"/>
          <p:cNvSpPr txBox="1"/>
          <p:nvPr/>
        </p:nvSpPr>
        <p:spPr>
          <a:xfrm>
            <a:off x="567814" y="2854875"/>
            <a:ext cx="9622761" cy="825867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l" defTabSz="457200">
              <a:lnSpc>
                <a:spcPct val="100000"/>
              </a:lnSpc>
              <a:spcBef>
                <a:spcPts val="1200"/>
              </a:spcBef>
              <a:tabLst/>
              <a:defRPr sz="3000" spc="0">
                <a:latin typeface="Frutiger"/>
                <a:ea typeface="Frutiger"/>
                <a:cs typeface="Frutiger"/>
                <a:sym typeface="Frutiger"/>
              </a:defRPr>
            </a:pPr>
            <a:r>
              <a:rPr dirty="0"/>
              <a:t>“</a:t>
            </a:r>
            <a:r>
              <a:rPr dirty="0" err="1"/>
              <a:t>quel</a:t>
            </a:r>
            <a:r>
              <a:rPr dirty="0"/>
              <a:t> </a:t>
            </a:r>
            <a:r>
              <a:rPr dirty="0" err="1"/>
              <a:t>che</a:t>
            </a:r>
            <a:r>
              <a:rPr dirty="0"/>
              <a:t> il </a:t>
            </a:r>
            <a:r>
              <a:rPr dirty="0" err="1"/>
              <a:t>tuono</a:t>
            </a:r>
            <a:r>
              <a:rPr dirty="0"/>
              <a:t> </a:t>
            </a:r>
            <a:r>
              <a:rPr dirty="0" err="1"/>
              <a:t>della</a:t>
            </a:r>
            <a:r>
              <a:rPr dirty="0"/>
              <a:t> voce, </a:t>
            </a:r>
            <a:r>
              <a:rPr dirty="0" err="1"/>
              <a:t>l’atteggiamento</a:t>
            </a:r>
            <a:r>
              <a:rPr dirty="0"/>
              <a:t> del </a:t>
            </a:r>
            <a:r>
              <a:rPr dirty="0" err="1"/>
              <a:t>volto</a:t>
            </a:r>
            <a:r>
              <a:rPr dirty="0"/>
              <a:t>, il </a:t>
            </a:r>
            <a:r>
              <a:rPr dirty="0" err="1"/>
              <a:t>linguaggio</a:t>
            </a:r>
            <a:r>
              <a:rPr dirty="0"/>
              <a:t> </a:t>
            </a:r>
            <a:r>
              <a:rPr dirty="0" err="1"/>
              <a:t>degli</a:t>
            </a:r>
            <a:r>
              <a:rPr dirty="0"/>
              <a:t> </a:t>
            </a:r>
            <a:r>
              <a:rPr dirty="0" err="1"/>
              <a:t>occhi</a:t>
            </a:r>
            <a:r>
              <a:rPr dirty="0"/>
              <a:t> </a:t>
            </a:r>
            <a:r>
              <a:rPr dirty="0" err="1"/>
              <a:t>aggiunge</a:t>
            </a:r>
            <a:r>
              <a:rPr dirty="0"/>
              <a:t> </a:t>
            </a:r>
            <a:r>
              <a:rPr dirty="0" err="1"/>
              <a:t>alla</a:t>
            </a:r>
            <a:r>
              <a:rPr dirty="0"/>
              <a:t> </a:t>
            </a:r>
            <a:r>
              <a:rPr dirty="0" err="1"/>
              <a:t>credibilità</a:t>
            </a:r>
            <a:r>
              <a:rPr dirty="0"/>
              <a:t> </a:t>
            </a:r>
            <a:r>
              <a:rPr dirty="0" err="1"/>
              <a:t>delle</a:t>
            </a:r>
            <a:r>
              <a:rPr dirty="0"/>
              <a:t> parole [...], </a:t>
            </a:r>
            <a:r>
              <a:rPr dirty="0" err="1"/>
              <a:t>eccellente</a:t>
            </a:r>
            <a:r>
              <a:rPr dirty="0"/>
              <a:t> per il </a:t>
            </a:r>
            <a:r>
              <a:rPr dirty="0" err="1"/>
              <a:t>giudice</a:t>
            </a:r>
            <a:r>
              <a:rPr dirty="0"/>
              <a:t> </a:t>
            </a:r>
            <a:r>
              <a:rPr dirty="0" err="1"/>
              <a:t>popolare</a:t>
            </a:r>
            <a:r>
              <a:rPr dirty="0"/>
              <a:t> </a:t>
            </a:r>
            <a:r>
              <a:rPr dirty="0" err="1"/>
              <a:t>che</a:t>
            </a:r>
            <a:r>
              <a:rPr dirty="0"/>
              <a:t> non ha </a:t>
            </a:r>
            <a:r>
              <a:rPr dirty="0" err="1"/>
              <a:t>altra</a:t>
            </a:r>
            <a:r>
              <a:rPr dirty="0"/>
              <a:t> </a:t>
            </a:r>
            <a:r>
              <a:rPr dirty="0" err="1"/>
              <a:t>critica</a:t>
            </a:r>
            <a:r>
              <a:rPr dirty="0"/>
              <a:t> </a:t>
            </a:r>
            <a:r>
              <a:rPr dirty="0" err="1"/>
              <a:t>che</a:t>
            </a:r>
            <a:r>
              <a:rPr dirty="0"/>
              <a:t> il </a:t>
            </a:r>
            <a:r>
              <a:rPr dirty="0" err="1"/>
              <a:t>suo</a:t>
            </a:r>
            <a:r>
              <a:rPr dirty="0"/>
              <a:t> </a:t>
            </a:r>
            <a:r>
              <a:rPr dirty="0" err="1"/>
              <a:t>intimo</a:t>
            </a:r>
            <a:r>
              <a:rPr dirty="0"/>
              <a:t> </a:t>
            </a:r>
            <a:r>
              <a:rPr dirty="0" err="1"/>
              <a:t>sentimento</a:t>
            </a:r>
            <a:r>
              <a:rPr dirty="0"/>
              <a:t> e </a:t>
            </a:r>
            <a:r>
              <a:rPr dirty="0" err="1"/>
              <a:t>sa</a:t>
            </a:r>
            <a:r>
              <a:rPr dirty="0"/>
              <a:t> </a:t>
            </a:r>
            <a:r>
              <a:rPr dirty="0" err="1"/>
              <a:t>porsi</a:t>
            </a:r>
            <a:r>
              <a:rPr dirty="0"/>
              <a:t> bene a </a:t>
            </a:r>
            <a:r>
              <a:rPr dirty="0" err="1"/>
              <a:t>contatto</a:t>
            </a:r>
            <a:r>
              <a:rPr dirty="0"/>
              <a:t> </a:t>
            </a:r>
            <a:r>
              <a:rPr dirty="0" err="1"/>
              <a:t>della</a:t>
            </a:r>
            <a:r>
              <a:rPr dirty="0"/>
              <a:t> persona </a:t>
            </a:r>
            <a:r>
              <a:rPr dirty="0" err="1"/>
              <a:t>che</a:t>
            </a:r>
            <a:r>
              <a:rPr dirty="0"/>
              <a:t> </a:t>
            </a:r>
            <a:r>
              <a:rPr dirty="0" err="1"/>
              <a:t>parla</a:t>
            </a:r>
            <a:r>
              <a:rPr dirty="0"/>
              <a:t>, </a:t>
            </a:r>
            <a:r>
              <a:rPr dirty="0" err="1"/>
              <a:t>è</a:t>
            </a:r>
            <a:r>
              <a:rPr dirty="0"/>
              <a:t> </a:t>
            </a:r>
            <a:r>
              <a:rPr dirty="0" err="1"/>
              <a:t>pericoloso</a:t>
            </a:r>
            <a:r>
              <a:rPr dirty="0"/>
              <a:t> pel </a:t>
            </a:r>
            <a:r>
              <a:rPr dirty="0" err="1"/>
              <a:t>giudice</a:t>
            </a:r>
            <a:r>
              <a:rPr dirty="0"/>
              <a:t> </a:t>
            </a:r>
            <a:r>
              <a:rPr dirty="0" err="1"/>
              <a:t>magistrato</a:t>
            </a:r>
            <a:r>
              <a:rPr dirty="0"/>
              <a:t>, a cui la </a:t>
            </a:r>
            <a:r>
              <a:rPr dirty="0" err="1"/>
              <a:t>legge</a:t>
            </a:r>
            <a:r>
              <a:rPr dirty="0"/>
              <a:t> </a:t>
            </a:r>
            <a:r>
              <a:rPr dirty="0" err="1"/>
              <a:t>rammenta</a:t>
            </a:r>
            <a:r>
              <a:rPr dirty="0"/>
              <a:t> </a:t>
            </a:r>
            <a:r>
              <a:rPr dirty="0" err="1"/>
              <a:t>che</a:t>
            </a:r>
            <a:r>
              <a:rPr dirty="0"/>
              <a:t> </a:t>
            </a:r>
            <a:r>
              <a:rPr b="1" dirty="0"/>
              <a:t>non </a:t>
            </a:r>
            <a:r>
              <a:rPr b="1" dirty="0" err="1"/>
              <a:t>quel</a:t>
            </a:r>
            <a:r>
              <a:rPr b="1" dirty="0"/>
              <a:t> </a:t>
            </a:r>
            <a:r>
              <a:rPr b="1" dirty="0" err="1"/>
              <a:t>che</a:t>
            </a:r>
            <a:r>
              <a:rPr b="1" dirty="0"/>
              <a:t> </a:t>
            </a:r>
            <a:r>
              <a:rPr b="1" dirty="0" err="1"/>
              <a:t>accade</a:t>
            </a:r>
            <a:r>
              <a:rPr b="1" dirty="0"/>
              <a:t> in un </a:t>
            </a:r>
            <a:r>
              <a:rPr b="1" dirty="0" err="1"/>
              <a:t>caso</a:t>
            </a:r>
            <a:r>
              <a:rPr b="1" dirty="0"/>
              <a:t> ma </a:t>
            </a:r>
            <a:r>
              <a:rPr b="1" dirty="0" err="1"/>
              <a:t>quel</a:t>
            </a:r>
            <a:r>
              <a:rPr b="1" dirty="0"/>
              <a:t> </a:t>
            </a:r>
            <a:r>
              <a:rPr b="1" dirty="0" err="1"/>
              <a:t>che</a:t>
            </a:r>
            <a:r>
              <a:rPr b="1" dirty="0"/>
              <a:t> </a:t>
            </a:r>
            <a:r>
              <a:rPr b="1" dirty="0" err="1"/>
              <a:t>più</a:t>
            </a:r>
            <a:r>
              <a:rPr b="1" dirty="0"/>
              <a:t> </a:t>
            </a:r>
            <a:r>
              <a:rPr b="1" dirty="0" err="1"/>
              <a:t>comunemente</a:t>
            </a:r>
            <a:r>
              <a:rPr b="1" dirty="0"/>
              <a:t> </a:t>
            </a:r>
            <a:r>
              <a:rPr b="1" dirty="0" err="1"/>
              <a:t>accade</a:t>
            </a:r>
            <a:r>
              <a:rPr b="1" dirty="0"/>
              <a:t> </a:t>
            </a:r>
            <a:r>
              <a:rPr b="1" dirty="0" err="1"/>
              <a:t>è</a:t>
            </a:r>
            <a:r>
              <a:rPr b="1" dirty="0"/>
              <a:t> la </a:t>
            </a:r>
            <a:r>
              <a:rPr b="1" dirty="0" err="1"/>
              <a:t>norma</a:t>
            </a:r>
            <a:r>
              <a:rPr b="1" dirty="0"/>
              <a:t> del </a:t>
            </a:r>
            <a:r>
              <a:rPr b="1" dirty="0" err="1"/>
              <a:t>suo</a:t>
            </a:r>
            <a:r>
              <a:rPr b="1" dirty="0"/>
              <a:t> </a:t>
            </a:r>
            <a:r>
              <a:rPr b="1" dirty="0" err="1"/>
              <a:t>giudizio</a:t>
            </a:r>
            <a:r>
              <a:rPr b="1" dirty="0"/>
              <a:t>.</a:t>
            </a:r>
            <a:r>
              <a:rPr dirty="0"/>
              <a:t> Se le </a:t>
            </a:r>
            <a:r>
              <a:rPr dirty="0" err="1"/>
              <a:t>regole</a:t>
            </a:r>
            <a:r>
              <a:rPr dirty="0"/>
              <a:t> </a:t>
            </a:r>
            <a:r>
              <a:rPr dirty="0" err="1"/>
              <a:t>della</a:t>
            </a:r>
            <a:r>
              <a:rPr dirty="0"/>
              <a:t> </a:t>
            </a:r>
            <a:r>
              <a:rPr dirty="0" err="1"/>
              <a:t>certezza</a:t>
            </a:r>
            <a:r>
              <a:rPr dirty="0"/>
              <a:t> morale ed </a:t>
            </a:r>
            <a:r>
              <a:rPr dirty="0" err="1"/>
              <a:t>istorica</a:t>
            </a:r>
            <a:r>
              <a:rPr dirty="0"/>
              <a:t> non </a:t>
            </a:r>
            <a:r>
              <a:rPr dirty="0" err="1"/>
              <a:t>tengono</a:t>
            </a:r>
            <a:r>
              <a:rPr dirty="0"/>
              <a:t> </a:t>
            </a:r>
            <a:r>
              <a:rPr dirty="0" err="1"/>
              <a:t>conto</a:t>
            </a:r>
            <a:r>
              <a:rPr dirty="0"/>
              <a:t> d’un </a:t>
            </a:r>
            <a:r>
              <a:rPr dirty="0" err="1"/>
              <a:t>semituono</a:t>
            </a:r>
            <a:r>
              <a:rPr dirty="0"/>
              <a:t>, </a:t>
            </a:r>
            <a:r>
              <a:rPr dirty="0" err="1"/>
              <a:t>d’una</a:t>
            </a:r>
            <a:r>
              <a:rPr dirty="0"/>
              <a:t> </a:t>
            </a:r>
            <a:r>
              <a:rPr dirty="0" err="1"/>
              <a:t>esitazione</a:t>
            </a:r>
            <a:r>
              <a:rPr dirty="0"/>
              <a:t>, d’un </a:t>
            </a:r>
            <a:r>
              <a:rPr dirty="0" err="1"/>
              <a:t>volgere</a:t>
            </a:r>
            <a:r>
              <a:rPr dirty="0"/>
              <a:t> di </a:t>
            </a:r>
            <a:r>
              <a:rPr dirty="0" err="1"/>
              <a:t>sguardo</a:t>
            </a:r>
            <a:r>
              <a:rPr dirty="0"/>
              <a:t>, ma </a:t>
            </a:r>
            <a:r>
              <a:rPr dirty="0" err="1"/>
              <a:t>calcolano</a:t>
            </a:r>
            <a:r>
              <a:rPr dirty="0"/>
              <a:t> le </a:t>
            </a:r>
            <a:r>
              <a:rPr dirty="0" err="1"/>
              <a:t>verisimiglianze</a:t>
            </a:r>
            <a:r>
              <a:rPr dirty="0"/>
              <a:t>, e le </a:t>
            </a:r>
            <a:r>
              <a:rPr dirty="0" err="1"/>
              <a:t>probabilità</a:t>
            </a:r>
            <a:r>
              <a:rPr dirty="0"/>
              <a:t> </a:t>
            </a:r>
            <a:r>
              <a:rPr dirty="0" err="1"/>
              <a:t>degli</a:t>
            </a:r>
            <a:r>
              <a:rPr dirty="0"/>
              <a:t> </a:t>
            </a:r>
            <a:r>
              <a:rPr dirty="0" err="1"/>
              <a:t>eventi</a:t>
            </a:r>
            <a:r>
              <a:rPr dirty="0"/>
              <a:t> </a:t>
            </a:r>
            <a:r>
              <a:rPr dirty="0" err="1"/>
              <a:t>umani</a:t>
            </a:r>
            <a:r>
              <a:rPr dirty="0"/>
              <a:t> [,] non </a:t>
            </a:r>
            <a:r>
              <a:rPr dirty="0" err="1"/>
              <a:t>possono</a:t>
            </a:r>
            <a:r>
              <a:rPr dirty="0"/>
              <a:t> quelle </a:t>
            </a:r>
            <a:r>
              <a:rPr dirty="0" err="1"/>
              <a:t>minuzie</a:t>
            </a:r>
            <a:r>
              <a:rPr dirty="0"/>
              <a:t> </a:t>
            </a:r>
            <a:r>
              <a:rPr dirty="0" err="1"/>
              <a:t>ingannevoli</a:t>
            </a:r>
            <a:r>
              <a:rPr dirty="0"/>
              <a:t> </a:t>
            </a:r>
            <a:r>
              <a:rPr dirty="0" err="1"/>
              <a:t>esser</a:t>
            </a:r>
            <a:r>
              <a:rPr dirty="0"/>
              <a:t> </a:t>
            </a:r>
            <a:r>
              <a:rPr dirty="0" err="1"/>
              <a:t>valutate</a:t>
            </a:r>
            <a:r>
              <a:rPr dirty="0"/>
              <a:t> da un </a:t>
            </a:r>
            <a:r>
              <a:rPr dirty="0" err="1"/>
              <a:t>giudice</a:t>
            </a:r>
            <a:r>
              <a:rPr dirty="0"/>
              <a:t>, il quale </a:t>
            </a:r>
            <a:r>
              <a:rPr dirty="0" err="1"/>
              <a:t>si</a:t>
            </a:r>
            <a:r>
              <a:rPr dirty="0"/>
              <a:t> </a:t>
            </a:r>
            <a:r>
              <a:rPr dirty="0" err="1"/>
              <a:t>senta</a:t>
            </a:r>
            <a:r>
              <a:rPr dirty="0"/>
              <a:t> </a:t>
            </a:r>
            <a:r>
              <a:rPr dirty="0" err="1"/>
              <a:t>oracolo</a:t>
            </a:r>
            <a:r>
              <a:rPr dirty="0"/>
              <a:t> </a:t>
            </a:r>
            <a:r>
              <a:rPr dirty="0" err="1"/>
              <a:t>della</a:t>
            </a:r>
            <a:r>
              <a:rPr dirty="0"/>
              <a:t> </a:t>
            </a:r>
            <a:r>
              <a:rPr dirty="0" err="1"/>
              <a:t>giustizia</a:t>
            </a:r>
            <a:r>
              <a:rPr dirty="0"/>
              <a:t> non inquisitor del </a:t>
            </a:r>
            <a:r>
              <a:rPr dirty="0" err="1"/>
              <a:t>pensiero</a:t>
            </a:r>
            <a:r>
              <a:rPr dirty="0"/>
              <a:t>” </a:t>
            </a:r>
          </a:p>
          <a:p>
            <a:pPr algn="l" defTabSz="457200">
              <a:lnSpc>
                <a:spcPct val="100000"/>
              </a:lnSpc>
              <a:spcBef>
                <a:spcPts val="1200"/>
              </a:spcBef>
              <a:tabLst/>
              <a:defRPr sz="3000" spc="0">
                <a:latin typeface="Frutiger"/>
                <a:ea typeface="Frutiger"/>
                <a:cs typeface="Frutiger"/>
                <a:sym typeface="Frutiger"/>
              </a:defRPr>
            </a:pPr>
            <a:endParaRPr dirty="0"/>
          </a:p>
          <a:p>
            <a:pPr algn="l" defTabSz="457200">
              <a:lnSpc>
                <a:spcPct val="100000"/>
              </a:lnSpc>
              <a:spcBef>
                <a:spcPts val="1200"/>
              </a:spcBef>
              <a:tabLst/>
              <a:defRPr sz="3000" spc="0">
                <a:latin typeface="Frutiger"/>
                <a:ea typeface="Frutiger"/>
                <a:cs typeface="Frutiger"/>
                <a:sym typeface="Frutiger"/>
              </a:defRPr>
            </a:pPr>
            <a:r>
              <a:rPr dirty="0" err="1"/>
              <a:t>Carmignani</a:t>
            </a:r>
            <a:r>
              <a:rPr dirty="0"/>
              <a:t>, G., </a:t>
            </a:r>
            <a:r>
              <a:rPr i="1" dirty="0"/>
              <a:t>Teoria </a:t>
            </a:r>
            <a:r>
              <a:rPr i="1" dirty="0" err="1"/>
              <a:t>delle</a:t>
            </a:r>
            <a:r>
              <a:rPr i="1" dirty="0"/>
              <a:t> </a:t>
            </a:r>
            <a:r>
              <a:rPr i="1" dirty="0" err="1"/>
              <a:t>leggi</a:t>
            </a:r>
            <a:r>
              <a:rPr i="1" dirty="0"/>
              <a:t> </a:t>
            </a:r>
            <a:r>
              <a:rPr i="1" dirty="0" err="1"/>
              <a:t>della</a:t>
            </a:r>
            <a:r>
              <a:rPr i="1" dirty="0"/>
              <a:t> </a:t>
            </a:r>
            <a:r>
              <a:rPr i="1" dirty="0" err="1"/>
              <a:t>sicurezza</a:t>
            </a:r>
            <a:r>
              <a:rPr i="1" dirty="0"/>
              <a:t> </a:t>
            </a:r>
            <a:r>
              <a:rPr i="1" dirty="0" err="1"/>
              <a:t>sociale</a:t>
            </a:r>
            <a:r>
              <a:rPr dirty="0"/>
              <a:t>, Pisa, 1832, lib. IV, cap. XVIII, p. 323.</a:t>
            </a:r>
          </a:p>
        </p:txBody>
      </p:sp>
      <p:sp>
        <p:nvSpPr>
          <p:cNvPr id="338" name="“In linea di fatto, non è possibile affermare che la verità della testimonianza sia meglio garantita nel gabinetto del giudice delegato che nella sala d’udienza […]. Ma di fronte a questa “preoccupazione”, sta il fatto certo che il giudice che deve sente"/>
          <p:cNvSpPr txBox="1"/>
          <p:nvPr/>
        </p:nvSpPr>
        <p:spPr>
          <a:xfrm>
            <a:off x="14435399" y="2652442"/>
            <a:ext cx="9622761" cy="887422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l" defTabSz="457200">
              <a:lnSpc>
                <a:spcPct val="100000"/>
              </a:lnSpc>
              <a:spcBef>
                <a:spcPts val="1200"/>
              </a:spcBef>
              <a:tabLst/>
              <a:defRPr sz="3000" spc="0">
                <a:latin typeface="Frutiger"/>
                <a:ea typeface="Frutiger"/>
                <a:cs typeface="Frutiger"/>
                <a:sym typeface="Frutiger"/>
              </a:defRPr>
            </a:pPr>
            <a:r>
              <a:rPr dirty="0"/>
              <a:t>“In </a:t>
            </a:r>
            <a:r>
              <a:rPr dirty="0" err="1"/>
              <a:t>linea</a:t>
            </a:r>
            <a:r>
              <a:rPr dirty="0"/>
              <a:t> di </a:t>
            </a:r>
            <a:r>
              <a:rPr dirty="0" err="1"/>
              <a:t>fatto</a:t>
            </a:r>
            <a:r>
              <a:rPr dirty="0"/>
              <a:t>, non </a:t>
            </a:r>
            <a:r>
              <a:rPr dirty="0" err="1"/>
              <a:t>è</a:t>
            </a:r>
            <a:r>
              <a:rPr dirty="0"/>
              <a:t> </a:t>
            </a:r>
            <a:r>
              <a:rPr dirty="0" err="1"/>
              <a:t>possibile</a:t>
            </a:r>
            <a:r>
              <a:rPr dirty="0"/>
              <a:t> </a:t>
            </a:r>
            <a:r>
              <a:rPr dirty="0" err="1"/>
              <a:t>affermare</a:t>
            </a:r>
            <a:r>
              <a:rPr dirty="0"/>
              <a:t> </a:t>
            </a:r>
            <a:r>
              <a:rPr dirty="0" err="1"/>
              <a:t>che</a:t>
            </a:r>
            <a:r>
              <a:rPr dirty="0"/>
              <a:t> la </a:t>
            </a:r>
            <a:r>
              <a:rPr dirty="0" err="1"/>
              <a:t>verità</a:t>
            </a:r>
            <a:r>
              <a:rPr dirty="0"/>
              <a:t> </a:t>
            </a:r>
            <a:r>
              <a:rPr dirty="0" err="1"/>
              <a:t>della</a:t>
            </a:r>
            <a:r>
              <a:rPr dirty="0"/>
              <a:t> </a:t>
            </a:r>
            <a:r>
              <a:rPr dirty="0" err="1"/>
              <a:t>testimonianza</a:t>
            </a:r>
            <a:r>
              <a:rPr dirty="0"/>
              <a:t> </a:t>
            </a:r>
            <a:r>
              <a:rPr dirty="0" err="1"/>
              <a:t>sia</a:t>
            </a:r>
            <a:r>
              <a:rPr dirty="0"/>
              <a:t> </a:t>
            </a:r>
            <a:r>
              <a:rPr dirty="0" err="1"/>
              <a:t>meglio</a:t>
            </a:r>
            <a:r>
              <a:rPr dirty="0"/>
              <a:t> </a:t>
            </a:r>
            <a:r>
              <a:rPr dirty="0" err="1"/>
              <a:t>garantita</a:t>
            </a:r>
            <a:r>
              <a:rPr dirty="0"/>
              <a:t> </a:t>
            </a:r>
            <a:r>
              <a:rPr dirty="0" err="1"/>
              <a:t>nel</a:t>
            </a:r>
            <a:r>
              <a:rPr dirty="0"/>
              <a:t> </a:t>
            </a:r>
            <a:r>
              <a:rPr dirty="0" err="1"/>
              <a:t>gabinetto</a:t>
            </a:r>
            <a:r>
              <a:rPr dirty="0"/>
              <a:t> del </a:t>
            </a:r>
            <a:r>
              <a:rPr dirty="0" err="1"/>
              <a:t>giudice</a:t>
            </a:r>
            <a:r>
              <a:rPr dirty="0"/>
              <a:t> </a:t>
            </a:r>
            <a:r>
              <a:rPr dirty="0" err="1"/>
              <a:t>delegato</a:t>
            </a:r>
            <a:r>
              <a:rPr dirty="0"/>
              <a:t> </a:t>
            </a:r>
            <a:r>
              <a:rPr dirty="0" err="1"/>
              <a:t>che</a:t>
            </a:r>
            <a:r>
              <a:rPr dirty="0"/>
              <a:t> </a:t>
            </a:r>
            <a:r>
              <a:rPr dirty="0" err="1"/>
              <a:t>nella</a:t>
            </a:r>
            <a:r>
              <a:rPr dirty="0"/>
              <a:t> </a:t>
            </a:r>
            <a:r>
              <a:rPr dirty="0" err="1"/>
              <a:t>sala</a:t>
            </a:r>
            <a:r>
              <a:rPr dirty="0"/>
              <a:t> </a:t>
            </a:r>
            <a:r>
              <a:rPr dirty="0" err="1"/>
              <a:t>d’udienza</a:t>
            </a:r>
            <a:r>
              <a:rPr dirty="0"/>
              <a:t> […]. Ma di </a:t>
            </a:r>
            <a:r>
              <a:rPr dirty="0" err="1"/>
              <a:t>fronte</a:t>
            </a:r>
            <a:r>
              <a:rPr dirty="0"/>
              <a:t> a </a:t>
            </a:r>
            <a:r>
              <a:rPr dirty="0" err="1"/>
              <a:t>questa</a:t>
            </a:r>
            <a:r>
              <a:rPr dirty="0"/>
              <a:t> “</a:t>
            </a:r>
            <a:r>
              <a:rPr dirty="0" err="1"/>
              <a:t>preoccupazione</a:t>
            </a:r>
            <a:r>
              <a:rPr dirty="0"/>
              <a:t>”, </a:t>
            </a:r>
            <a:r>
              <a:rPr dirty="0" err="1"/>
              <a:t>sta</a:t>
            </a:r>
            <a:r>
              <a:rPr dirty="0"/>
              <a:t> il </a:t>
            </a:r>
            <a:r>
              <a:rPr dirty="0" err="1"/>
              <a:t>fatto</a:t>
            </a:r>
            <a:r>
              <a:rPr dirty="0"/>
              <a:t> </a:t>
            </a:r>
            <a:r>
              <a:rPr dirty="0" err="1"/>
              <a:t>certo</a:t>
            </a:r>
            <a:r>
              <a:rPr dirty="0"/>
              <a:t> </a:t>
            </a:r>
            <a:r>
              <a:rPr dirty="0" err="1"/>
              <a:t>che</a:t>
            </a:r>
            <a:r>
              <a:rPr dirty="0"/>
              <a:t> il </a:t>
            </a:r>
            <a:r>
              <a:rPr dirty="0" err="1"/>
              <a:t>giudice</a:t>
            </a:r>
            <a:r>
              <a:rPr dirty="0"/>
              <a:t> </a:t>
            </a:r>
            <a:r>
              <a:rPr dirty="0" err="1"/>
              <a:t>che</a:t>
            </a:r>
            <a:r>
              <a:rPr dirty="0"/>
              <a:t> </a:t>
            </a:r>
            <a:r>
              <a:rPr dirty="0" err="1"/>
              <a:t>deve</a:t>
            </a:r>
            <a:r>
              <a:rPr dirty="0"/>
              <a:t> </a:t>
            </a:r>
            <a:r>
              <a:rPr dirty="0" err="1"/>
              <a:t>sentenziare</a:t>
            </a:r>
            <a:r>
              <a:rPr dirty="0"/>
              <a:t> </a:t>
            </a:r>
            <a:r>
              <a:rPr b="1" dirty="0"/>
              <a:t>non </a:t>
            </a:r>
            <a:r>
              <a:rPr b="1" dirty="0" err="1"/>
              <a:t>può</a:t>
            </a:r>
            <a:r>
              <a:rPr b="1" dirty="0"/>
              <a:t> </a:t>
            </a:r>
            <a:r>
              <a:rPr b="1" dirty="0" err="1"/>
              <a:t>valutare</a:t>
            </a:r>
            <a:r>
              <a:rPr b="1" dirty="0"/>
              <a:t> le </a:t>
            </a:r>
            <a:r>
              <a:rPr b="1" dirty="0" err="1"/>
              <a:t>deposizioni</a:t>
            </a:r>
            <a:r>
              <a:rPr b="1" dirty="0"/>
              <a:t> </a:t>
            </a:r>
            <a:r>
              <a:rPr b="1" dirty="0" err="1"/>
              <a:t>udite</a:t>
            </a:r>
            <a:r>
              <a:rPr b="1" dirty="0"/>
              <a:t> da un </a:t>
            </a:r>
            <a:r>
              <a:rPr b="1" dirty="0" err="1"/>
              <a:t>altro</a:t>
            </a:r>
            <a:r>
              <a:rPr b="1" dirty="0"/>
              <a:t>, e </a:t>
            </a:r>
            <a:r>
              <a:rPr b="1" dirty="0" err="1"/>
              <a:t>più</a:t>
            </a:r>
            <a:r>
              <a:rPr b="1" dirty="0"/>
              <a:t> o </a:t>
            </a:r>
            <a:r>
              <a:rPr b="1" dirty="0" err="1"/>
              <a:t>meno</a:t>
            </a:r>
            <a:r>
              <a:rPr b="1" dirty="0"/>
              <a:t> </a:t>
            </a:r>
            <a:r>
              <a:rPr b="1" dirty="0" err="1"/>
              <a:t>esattamente</a:t>
            </a:r>
            <a:r>
              <a:rPr b="1" dirty="0"/>
              <a:t> </a:t>
            </a:r>
            <a:r>
              <a:rPr b="1" dirty="0" err="1"/>
              <a:t>verbalizzate</a:t>
            </a:r>
            <a:r>
              <a:rPr b="1" dirty="0"/>
              <a:t>, </a:t>
            </a:r>
            <a:r>
              <a:rPr b="1" dirty="0" err="1"/>
              <a:t>così</a:t>
            </a:r>
            <a:r>
              <a:rPr b="1" dirty="0"/>
              <a:t> bene come quelle </a:t>
            </a:r>
            <a:r>
              <a:rPr b="1" dirty="0" err="1"/>
              <a:t>ch’egli</a:t>
            </a:r>
            <a:r>
              <a:rPr b="1" dirty="0"/>
              <a:t> </a:t>
            </a:r>
            <a:r>
              <a:rPr b="1" dirty="0" err="1"/>
              <a:t>medesimo</a:t>
            </a:r>
            <a:r>
              <a:rPr b="1" dirty="0"/>
              <a:t> ha </a:t>
            </a:r>
            <a:r>
              <a:rPr b="1" dirty="0" err="1"/>
              <a:t>intese</a:t>
            </a:r>
            <a:r>
              <a:rPr b="1" dirty="0"/>
              <a:t>, con lo spirito </a:t>
            </a:r>
            <a:r>
              <a:rPr b="1" dirty="0" err="1"/>
              <a:t>d’osservazione</a:t>
            </a:r>
            <a:r>
              <a:rPr b="1" dirty="0"/>
              <a:t> </a:t>
            </a:r>
            <a:r>
              <a:rPr b="1" dirty="0" err="1"/>
              <a:t>acuito</a:t>
            </a:r>
            <a:r>
              <a:rPr b="1" dirty="0"/>
              <a:t> dal </a:t>
            </a:r>
            <a:r>
              <a:rPr b="1" dirty="0" err="1"/>
              <a:t>pensiero</a:t>
            </a:r>
            <a:r>
              <a:rPr b="1" dirty="0"/>
              <a:t> e </a:t>
            </a:r>
            <a:r>
              <a:rPr b="1" dirty="0" err="1"/>
              <a:t>dalla</a:t>
            </a:r>
            <a:r>
              <a:rPr b="1" dirty="0"/>
              <a:t> </a:t>
            </a:r>
            <a:r>
              <a:rPr b="1" dirty="0" err="1"/>
              <a:t>responsabilità</a:t>
            </a:r>
            <a:r>
              <a:rPr b="1" dirty="0"/>
              <a:t> di dover </a:t>
            </a:r>
            <a:r>
              <a:rPr b="1" dirty="0" err="1"/>
              <a:t>giudicare</a:t>
            </a:r>
            <a:r>
              <a:rPr dirty="0"/>
              <a:t>, </a:t>
            </a:r>
            <a:r>
              <a:rPr dirty="0" err="1"/>
              <a:t>responsabilità</a:t>
            </a:r>
            <a:r>
              <a:rPr dirty="0"/>
              <a:t> </a:t>
            </a:r>
            <a:r>
              <a:rPr dirty="0" err="1"/>
              <a:t>che</a:t>
            </a:r>
            <a:r>
              <a:rPr dirty="0"/>
              <a:t> il </a:t>
            </a:r>
            <a:r>
              <a:rPr dirty="0" err="1"/>
              <a:t>giudice</a:t>
            </a:r>
            <a:r>
              <a:rPr dirty="0"/>
              <a:t> </a:t>
            </a:r>
            <a:r>
              <a:rPr dirty="0" err="1"/>
              <a:t>delegato</a:t>
            </a:r>
            <a:r>
              <a:rPr dirty="0"/>
              <a:t> non sente </a:t>
            </a:r>
            <a:r>
              <a:rPr dirty="0" err="1"/>
              <a:t>affatto</a:t>
            </a:r>
            <a:r>
              <a:rPr dirty="0"/>
              <a:t> e non </a:t>
            </a:r>
            <a:r>
              <a:rPr dirty="0" err="1"/>
              <a:t>può</a:t>
            </a:r>
            <a:r>
              <a:rPr dirty="0"/>
              <a:t> </a:t>
            </a:r>
            <a:r>
              <a:rPr dirty="0" err="1"/>
              <a:t>sentire</a:t>
            </a:r>
            <a:r>
              <a:rPr dirty="0"/>
              <a:t>. Ecco come la “</a:t>
            </a:r>
            <a:r>
              <a:rPr dirty="0" err="1"/>
              <a:t>mediatezza</a:t>
            </a:r>
            <a:r>
              <a:rPr dirty="0"/>
              <a:t>” </a:t>
            </a:r>
            <a:r>
              <a:rPr dirty="0" err="1"/>
              <a:t>costituisce</a:t>
            </a:r>
            <a:r>
              <a:rPr dirty="0"/>
              <a:t> un </a:t>
            </a:r>
            <a:r>
              <a:rPr dirty="0" err="1"/>
              <a:t>altro</a:t>
            </a:r>
            <a:r>
              <a:rPr dirty="0"/>
              <a:t> </a:t>
            </a:r>
            <a:r>
              <a:rPr dirty="0" err="1"/>
              <a:t>dei</a:t>
            </a:r>
            <a:r>
              <a:rPr dirty="0"/>
              <a:t> </a:t>
            </a:r>
            <a:r>
              <a:rPr dirty="0" err="1"/>
              <a:t>pericoli</a:t>
            </a:r>
            <a:r>
              <a:rPr dirty="0"/>
              <a:t> di </a:t>
            </a:r>
            <a:r>
              <a:rPr dirty="0" err="1"/>
              <a:t>deformazione</a:t>
            </a:r>
            <a:r>
              <a:rPr dirty="0"/>
              <a:t> </a:t>
            </a:r>
            <a:r>
              <a:rPr dirty="0" err="1"/>
              <a:t>della</a:t>
            </a:r>
            <a:r>
              <a:rPr dirty="0"/>
              <a:t> </a:t>
            </a:r>
            <a:r>
              <a:rPr dirty="0" err="1"/>
              <a:t>verità</a:t>
            </a:r>
            <a:r>
              <a:rPr dirty="0"/>
              <a:t>, ”</a:t>
            </a:r>
          </a:p>
          <a:p>
            <a:pPr algn="l" defTabSz="457200">
              <a:lnSpc>
                <a:spcPct val="100000"/>
              </a:lnSpc>
              <a:spcBef>
                <a:spcPts val="1200"/>
              </a:spcBef>
              <a:tabLst/>
              <a:defRPr sz="3000" spc="0">
                <a:latin typeface="Frutiger"/>
                <a:ea typeface="Frutiger"/>
                <a:cs typeface="Frutiger"/>
                <a:sym typeface="Frutiger"/>
              </a:defRPr>
            </a:pPr>
            <a:endParaRPr dirty="0"/>
          </a:p>
          <a:p>
            <a:pPr algn="l" defTabSz="457200">
              <a:lnSpc>
                <a:spcPct val="100000"/>
              </a:lnSpc>
              <a:spcBef>
                <a:spcPts val="1200"/>
              </a:spcBef>
              <a:tabLst/>
              <a:defRPr sz="3000" spc="0">
                <a:latin typeface="Frutiger"/>
                <a:ea typeface="Frutiger"/>
                <a:cs typeface="Frutiger"/>
                <a:sym typeface="Frutiger"/>
              </a:defRPr>
            </a:pPr>
            <a:endParaRPr dirty="0"/>
          </a:p>
          <a:p>
            <a:pPr algn="l" defTabSz="457200">
              <a:lnSpc>
                <a:spcPct val="100000"/>
              </a:lnSpc>
              <a:spcBef>
                <a:spcPts val="1200"/>
              </a:spcBef>
              <a:tabLst/>
              <a:defRPr sz="3000" spc="0">
                <a:latin typeface="Frutiger"/>
                <a:ea typeface="Frutiger"/>
                <a:cs typeface="Frutiger"/>
                <a:sym typeface="Frutiger"/>
              </a:defRPr>
            </a:pPr>
            <a:r>
              <a:rPr dirty="0" err="1"/>
              <a:t>Chiovenda</a:t>
            </a:r>
            <a:r>
              <a:rPr dirty="0"/>
              <a:t>, G., </a:t>
            </a:r>
            <a:r>
              <a:rPr i="1" dirty="0"/>
              <a:t>Sul </a:t>
            </a:r>
            <a:r>
              <a:rPr i="1" dirty="0" err="1"/>
              <a:t>rapporto</a:t>
            </a:r>
            <a:r>
              <a:rPr i="1" dirty="0"/>
              <a:t> </a:t>
            </a:r>
            <a:r>
              <a:rPr i="1" dirty="0" err="1"/>
              <a:t>fra</a:t>
            </a:r>
            <a:r>
              <a:rPr i="1" dirty="0"/>
              <a:t> le </a:t>
            </a:r>
            <a:r>
              <a:rPr i="1" dirty="0" err="1"/>
              <a:t>forme</a:t>
            </a:r>
            <a:r>
              <a:rPr i="1" dirty="0"/>
              <a:t> del </a:t>
            </a:r>
            <a:r>
              <a:rPr i="1" dirty="0" err="1"/>
              <a:t>procedimento</a:t>
            </a:r>
            <a:r>
              <a:rPr i="1" dirty="0"/>
              <a:t> e la </a:t>
            </a:r>
            <a:r>
              <a:rPr i="1" dirty="0" err="1"/>
              <a:t>funzione</a:t>
            </a:r>
            <a:r>
              <a:rPr i="1" dirty="0"/>
              <a:t> </a:t>
            </a:r>
            <a:r>
              <a:rPr i="1" dirty="0" err="1"/>
              <a:t>della</a:t>
            </a:r>
            <a:r>
              <a:rPr i="1" dirty="0"/>
              <a:t> </a:t>
            </a:r>
            <a:r>
              <a:rPr i="1" dirty="0" err="1"/>
              <a:t>prova</a:t>
            </a:r>
            <a:r>
              <a:rPr i="1" dirty="0"/>
              <a:t> (</a:t>
            </a:r>
            <a:r>
              <a:rPr i="1" dirty="0" err="1"/>
              <a:t>l’oralità</a:t>
            </a:r>
            <a:r>
              <a:rPr i="1" dirty="0"/>
              <a:t> e la </a:t>
            </a:r>
            <a:r>
              <a:rPr i="1" dirty="0" err="1"/>
              <a:t>prova</a:t>
            </a:r>
            <a:r>
              <a:rPr i="1" dirty="0"/>
              <a:t>)</a:t>
            </a:r>
            <a:r>
              <a:rPr dirty="0"/>
              <a:t>, in </a:t>
            </a:r>
            <a:r>
              <a:rPr i="1" dirty="0"/>
              <a:t>Riv. dir. proc</a:t>
            </a:r>
            <a:r>
              <a:rPr dirty="0"/>
              <a:t>., 1924, II, p. 218, nt. 1.</a:t>
            </a:r>
          </a:p>
        </p:txBody>
      </p:sp>
      <p:sp>
        <p:nvSpPr>
          <p:cNvPr id="339"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
        <p:nvSpPr>
          <p:cNvPr id="340"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341"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342"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343"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344"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345"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mc:AlternateContent xmlns:mc="http://schemas.openxmlformats.org/markup-compatibility/2006" xmlns:p14="http://schemas.microsoft.com/office/powerpoint/2010/main">
    <mc:Choice Requires="p14">
      <p:transition p14:dur="400">
        <p:push/>
      </p:transition>
    </mc:Choice>
    <mc:Fallback xmlns:a14="http://schemas.microsoft.com/office/drawing/2010/main" xmlns:m="http://schemas.openxmlformats.org/officeDocument/2006/math" xmlns="">
      <p:transition spd="fast">
        <p:fade/>
      </p:transition>
    </mc:Fallback>
  </mc:AlternateContent>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332"/>
                                        </p:tgtEl>
                                        <p:attrNameLst>
                                          <p:attrName>style.visibility</p:attrName>
                                        </p:attrNameLst>
                                      </p:cBhvr>
                                      <p:to>
                                        <p:strVal val="visible"/>
                                      </p:to>
                                    </p:set>
                                    <p:animEffect transition="in" filter="wipe(left)">
                                      <p:cBhvr>
                                        <p:cTn id="7" dur="300"/>
                                        <p:tgtEl>
                                          <p:spTgt spid="332"/>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2" fill="hold" grpId="2" nodeType="clickEffect">
                                  <p:stCondLst>
                                    <p:cond delay="0"/>
                                  </p:stCondLst>
                                  <p:iterate>
                                    <p:tmAbs val="0"/>
                                  </p:iterate>
                                  <p:childTnLst>
                                    <p:set>
                                      <p:cBhvr>
                                        <p:cTn id="11" fill="hold"/>
                                        <p:tgtEl>
                                          <p:spTgt spid="335"/>
                                        </p:tgtEl>
                                        <p:attrNameLst>
                                          <p:attrName>style.visibility</p:attrName>
                                        </p:attrNameLst>
                                      </p:cBhvr>
                                      <p:to>
                                        <p:strVal val="visible"/>
                                      </p:to>
                                    </p:set>
                                    <p:animEffect transition="in" filter="wipe(right)">
                                      <p:cBhvr>
                                        <p:cTn id="12" dur="200"/>
                                        <p:tgtEl>
                                          <p:spTgt spid="335"/>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2" fill="hold" grpId="3" nodeType="clickEffect">
                                  <p:stCondLst>
                                    <p:cond delay="0"/>
                                  </p:stCondLst>
                                  <p:iterate>
                                    <p:tmAbs val="0"/>
                                  </p:iterate>
                                  <p:childTnLst>
                                    <p:set>
                                      <p:cBhvr>
                                        <p:cTn id="16" fill="hold"/>
                                        <p:tgtEl>
                                          <p:spTgt spid="333"/>
                                        </p:tgtEl>
                                        <p:attrNameLst>
                                          <p:attrName>style.visibility</p:attrName>
                                        </p:attrNameLst>
                                      </p:cBhvr>
                                      <p:to>
                                        <p:strVal val="visible"/>
                                      </p:to>
                                    </p:set>
                                    <p:animEffect transition="in" filter="wipe(right)">
                                      <p:cBhvr>
                                        <p:cTn id="17" dur="200"/>
                                        <p:tgtEl>
                                          <p:spTgt spid="333"/>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336"/>
                                        </p:tgtEl>
                                        <p:attrNameLst>
                                          <p:attrName>style.visibility</p:attrName>
                                        </p:attrNameLst>
                                      </p:cBhvr>
                                      <p:to>
                                        <p:strVal val="visible"/>
                                      </p:to>
                                    </p:set>
                                    <p:animEffect transition="in" filter="wipe(left)">
                                      <p:cBhvr>
                                        <p:cTn id="22" dur="200"/>
                                        <p:tgtEl>
                                          <p:spTgt spid="336"/>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grpId="5" nodeType="clickEffect">
                                  <p:stCondLst>
                                    <p:cond delay="0"/>
                                  </p:stCondLst>
                                  <p:iterate>
                                    <p:tmAbs val="0"/>
                                  </p:iterate>
                                  <p:childTnLst>
                                    <p:set>
                                      <p:cBhvr>
                                        <p:cTn id="26" fill="hold"/>
                                        <p:tgtEl>
                                          <p:spTgt spid="334"/>
                                        </p:tgtEl>
                                        <p:attrNameLst>
                                          <p:attrName>style.visibility</p:attrName>
                                        </p:attrNameLst>
                                      </p:cBhvr>
                                      <p:to>
                                        <p:strVal val="visible"/>
                                      </p:to>
                                    </p:set>
                                    <p:animEffect transition="in" filter="wipe(left)">
                                      <p:cBhvr>
                                        <p:cTn id="27" dur="200"/>
                                        <p:tgtEl>
                                          <p:spTgt spid="334"/>
                                        </p:tgtEl>
                                      </p:cBhvr>
                                    </p:animEffect>
                                  </p:childTnLst>
                                </p:cTn>
                              </p:par>
                            </p:childTnLst>
                          </p:cTn>
                        </p:par>
                      </p:childTnLst>
                    </p:cTn>
                  </p:par>
                  <p:par>
                    <p:cTn id="28" fill="hold">
                      <p:stCondLst>
                        <p:cond delay="indefinite"/>
                      </p:stCondLst>
                      <p:childTnLst>
                        <p:par>
                          <p:cTn id="29" fill="hold">
                            <p:stCondLst>
                              <p:cond delay="0"/>
                            </p:stCondLst>
                            <p:childTnLst>
                              <p:par>
                                <p:cTn id="30" presetID="1" presetClass="entr" presetSubtype="0" fill="hold" grpId="6" nodeType="clickEffect">
                                  <p:stCondLst>
                                    <p:cond delay="0"/>
                                  </p:stCondLst>
                                  <p:childTnLst>
                                    <p:set>
                                      <p:cBhvr>
                                        <p:cTn id="31" fill="hold"/>
                                        <p:tgtEl>
                                          <p:spTgt spid="337"/>
                                        </p:tgtEl>
                                        <p:attrNameLst>
                                          <p:attrName>style.visibility</p:attrName>
                                        </p:attrNameLst>
                                      </p:cBhvr>
                                      <p:to>
                                        <p:strVal val="visible"/>
                                      </p:to>
                                    </p:set>
                                  </p:childTnLst>
                                </p:cTn>
                              </p:par>
                            </p:childTnLst>
                          </p:cTn>
                        </p:par>
                      </p:childTnLst>
                    </p:cTn>
                  </p:par>
                  <p:par>
                    <p:cTn id="32" fill="hold">
                      <p:stCondLst>
                        <p:cond delay="indefinite"/>
                      </p:stCondLst>
                      <p:childTnLst>
                        <p:par>
                          <p:cTn id="33" fill="hold">
                            <p:stCondLst>
                              <p:cond delay="0"/>
                            </p:stCondLst>
                            <p:childTnLst>
                              <p:par>
                                <p:cTn id="34" presetID="1" presetClass="entr" presetSubtype="0" fill="hold" grpId="7" nodeType="clickEffect">
                                  <p:stCondLst>
                                    <p:cond delay="0"/>
                                  </p:stCondLst>
                                  <p:childTnLst>
                                    <p:set>
                                      <p:cBhvr>
                                        <p:cTn id="35" fill="hold"/>
                                        <p:tgtEl>
                                          <p:spTgt spid="33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2" grpId="1" animBg="1" advAuto="0"/>
      <p:bldP spid="333" grpId="3" animBg="1" advAuto="0"/>
      <p:bldP spid="334" grpId="5" animBg="1" advAuto="0"/>
      <p:bldP spid="335" grpId="2" animBg="1" advAuto="0"/>
      <p:bldP spid="336" grpId="4" animBg="1" advAuto="0"/>
      <p:bldP spid="337" grpId="6" animBg="1" advAuto="0"/>
      <p:bldP spid="338" grpId="7" animBg="1" advAuto="0"/>
    </p:bld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47"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348"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349"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350"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351"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352"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353" name="opposizioni concettuali"/>
          <p:cNvSpPr txBox="1"/>
          <p:nvPr/>
        </p:nvSpPr>
        <p:spPr>
          <a:xfrm>
            <a:off x="4824421" y="1243360"/>
            <a:ext cx="15171887"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opposizioni concettuali</a:t>
            </a:r>
          </a:p>
        </p:txBody>
      </p:sp>
      <p:sp>
        <p:nvSpPr>
          <p:cNvPr id="354" name="Libero convincimento"/>
          <p:cNvSpPr txBox="1"/>
          <p:nvPr/>
        </p:nvSpPr>
        <p:spPr>
          <a:xfrm>
            <a:off x="3049789" y="4380028"/>
            <a:ext cx="5046217"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Libero convincimento</a:t>
            </a:r>
          </a:p>
        </p:txBody>
      </p:sp>
      <p:sp>
        <p:nvSpPr>
          <p:cNvPr id="355" name="Valutazione legale"/>
          <p:cNvSpPr txBox="1"/>
          <p:nvPr/>
        </p:nvSpPr>
        <p:spPr>
          <a:xfrm>
            <a:off x="16717784" y="4380028"/>
            <a:ext cx="4357143"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Valutazione legale</a:t>
            </a:r>
          </a:p>
        </p:txBody>
      </p:sp>
      <p:sp>
        <p:nvSpPr>
          <p:cNvPr id="356" name="deposizione orale"/>
          <p:cNvSpPr txBox="1"/>
          <p:nvPr/>
        </p:nvSpPr>
        <p:spPr>
          <a:xfrm>
            <a:off x="3561853" y="6364403"/>
            <a:ext cx="417954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deposizione orale</a:t>
            </a:r>
          </a:p>
        </p:txBody>
      </p:sp>
      <p:sp>
        <p:nvSpPr>
          <p:cNvPr id="357" name="verbale scritto"/>
          <p:cNvSpPr txBox="1"/>
          <p:nvPr/>
        </p:nvSpPr>
        <p:spPr>
          <a:xfrm>
            <a:off x="17182603" y="6364403"/>
            <a:ext cx="3392489"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verbale scritto</a:t>
            </a:r>
          </a:p>
        </p:txBody>
      </p:sp>
      <p:sp>
        <p:nvSpPr>
          <p:cNvPr id="358" name="giuria"/>
          <p:cNvSpPr txBox="1"/>
          <p:nvPr/>
        </p:nvSpPr>
        <p:spPr>
          <a:xfrm>
            <a:off x="5021337" y="8650171"/>
            <a:ext cx="1429446"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giuria</a:t>
            </a:r>
          </a:p>
        </p:txBody>
      </p:sp>
      <p:sp>
        <p:nvSpPr>
          <p:cNvPr id="359" name="magistrato"/>
          <p:cNvSpPr txBox="1"/>
          <p:nvPr/>
        </p:nvSpPr>
        <p:spPr>
          <a:xfrm>
            <a:off x="17624310" y="8650171"/>
            <a:ext cx="2603699"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magistrato</a:t>
            </a:r>
          </a:p>
        </p:txBody>
      </p:sp>
      <p:sp>
        <p:nvSpPr>
          <p:cNvPr id="360" name="Linea"/>
          <p:cNvSpPr/>
          <p:nvPr/>
        </p:nvSpPr>
        <p:spPr>
          <a:xfrm>
            <a:off x="5785369" y="5153983"/>
            <a:ext cx="1" cy="1122266"/>
          </a:xfrm>
          <a:prstGeom prst="line">
            <a:avLst/>
          </a:prstGeom>
          <a:ln w="63500">
            <a:solidFill>
              <a:srgbClr val="000000"/>
            </a:solidFill>
            <a:miter lim="400000"/>
            <a:tailEnd type="triangle"/>
          </a:ln>
        </p:spPr>
        <p:txBody>
          <a:bodyPr lIns="50800" tIns="50800" rIns="50800" bIns="50800" anchor="ctr"/>
          <a:lstStyle/>
          <a:p>
            <a:endParaRPr/>
          </a:p>
        </p:txBody>
      </p:sp>
      <p:sp>
        <p:nvSpPr>
          <p:cNvPr id="361" name="Linea"/>
          <p:cNvSpPr/>
          <p:nvPr/>
        </p:nvSpPr>
        <p:spPr>
          <a:xfrm>
            <a:off x="19011911" y="5153983"/>
            <a:ext cx="1" cy="1122266"/>
          </a:xfrm>
          <a:prstGeom prst="line">
            <a:avLst/>
          </a:prstGeom>
          <a:ln w="63500">
            <a:solidFill>
              <a:srgbClr val="000000"/>
            </a:solidFill>
            <a:miter lim="400000"/>
            <a:tailEnd type="triangle"/>
          </a:ln>
        </p:spPr>
        <p:txBody>
          <a:bodyPr lIns="50800" tIns="50800" rIns="50800" bIns="50800" anchor="ctr"/>
          <a:lstStyle/>
          <a:p>
            <a:endParaRPr/>
          </a:p>
        </p:txBody>
      </p:sp>
      <p:sp>
        <p:nvSpPr>
          <p:cNvPr id="362" name="Linea"/>
          <p:cNvSpPr/>
          <p:nvPr/>
        </p:nvSpPr>
        <p:spPr>
          <a:xfrm>
            <a:off x="5785369" y="7533861"/>
            <a:ext cx="1" cy="1122266"/>
          </a:xfrm>
          <a:prstGeom prst="line">
            <a:avLst/>
          </a:prstGeom>
          <a:ln w="63500">
            <a:solidFill>
              <a:srgbClr val="000000"/>
            </a:solidFill>
            <a:miter lim="400000"/>
            <a:tailEnd type="triangle"/>
          </a:ln>
        </p:spPr>
        <p:txBody>
          <a:bodyPr lIns="50800" tIns="50800" rIns="50800" bIns="50800" anchor="ctr"/>
          <a:lstStyle/>
          <a:p>
            <a:endParaRPr/>
          </a:p>
        </p:txBody>
      </p:sp>
      <p:sp>
        <p:nvSpPr>
          <p:cNvPr id="363" name="Linea"/>
          <p:cNvSpPr/>
          <p:nvPr/>
        </p:nvSpPr>
        <p:spPr>
          <a:xfrm>
            <a:off x="19011911" y="7533861"/>
            <a:ext cx="1" cy="1122266"/>
          </a:xfrm>
          <a:prstGeom prst="line">
            <a:avLst/>
          </a:prstGeom>
          <a:ln w="63500">
            <a:solidFill>
              <a:srgbClr val="000000"/>
            </a:solidFill>
            <a:miter lim="400000"/>
            <a:tailEnd type="triangle"/>
          </a:ln>
        </p:spPr>
        <p:txBody>
          <a:bodyPr lIns="50800" tIns="50800" rIns="50800" bIns="50800" anchor="ctr"/>
          <a:lstStyle/>
          <a:p>
            <a:endParaRPr/>
          </a:p>
        </p:txBody>
      </p:sp>
      <p:sp>
        <p:nvSpPr>
          <p:cNvPr id="364"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365"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366"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367"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368"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369"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370"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353"/>
                                        </p:tgtEl>
                                        <p:attrNameLst>
                                          <p:attrName>style.visibility</p:attrName>
                                        </p:attrNameLst>
                                      </p:cBhvr>
                                      <p:to>
                                        <p:strVal val="visible"/>
                                      </p:to>
                                    </p:set>
                                    <p:animEffect transition="in" filter="wipe(left)">
                                      <p:cBhvr>
                                        <p:cTn id="7" dur="300"/>
                                        <p:tgtEl>
                                          <p:spTgt spid="353"/>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354"/>
                                        </p:tgtEl>
                                        <p:attrNameLst>
                                          <p:attrName>style.visibility</p:attrName>
                                        </p:attrNameLst>
                                      </p:cBhvr>
                                      <p:to>
                                        <p:strVal val="visible"/>
                                      </p:to>
                                    </p:set>
                                    <p:animEffect transition="in" filter="wipe(left)">
                                      <p:cBhvr>
                                        <p:cTn id="12" dur="300"/>
                                        <p:tgtEl>
                                          <p:spTgt spid="354"/>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fill="hold" grpId="8" nodeType="clickEffect">
                                  <p:stCondLst>
                                    <p:cond delay="0"/>
                                  </p:stCondLst>
                                  <p:iterate>
                                    <p:tmAbs val="0"/>
                                  </p:iterate>
                                  <p:childTnLst>
                                    <p:set>
                                      <p:cBhvr>
                                        <p:cTn id="16" fill="hold"/>
                                        <p:tgtEl>
                                          <p:spTgt spid="360"/>
                                        </p:tgtEl>
                                        <p:attrNameLst>
                                          <p:attrName>style.visibility</p:attrName>
                                        </p:attrNameLst>
                                      </p:cBhvr>
                                      <p:to>
                                        <p:strVal val="visible"/>
                                      </p:to>
                                    </p:set>
                                    <p:animEffect transition="in" filter="dissolve">
                                      <p:cBhvr>
                                        <p:cTn id="17" dur="300"/>
                                        <p:tgtEl>
                                          <p:spTgt spid="360"/>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356"/>
                                        </p:tgtEl>
                                        <p:attrNameLst>
                                          <p:attrName>style.visibility</p:attrName>
                                        </p:attrNameLst>
                                      </p:cBhvr>
                                      <p:to>
                                        <p:strVal val="visible"/>
                                      </p:to>
                                    </p:set>
                                    <p:animEffect transition="in" filter="wipe(left)">
                                      <p:cBhvr>
                                        <p:cTn id="22" dur="300"/>
                                        <p:tgtEl>
                                          <p:spTgt spid="356"/>
                                        </p:tgtEl>
                                      </p:cBhvr>
                                    </p:animEffect>
                                  </p:childTnLst>
                                </p:cTn>
                              </p:par>
                            </p:childTnLst>
                          </p:cTn>
                        </p:par>
                      </p:childTnLst>
                    </p:cTn>
                  </p:par>
                  <p:par>
                    <p:cTn id="23" fill="hold">
                      <p:stCondLst>
                        <p:cond delay="indefinite"/>
                      </p:stCondLst>
                      <p:childTnLst>
                        <p:par>
                          <p:cTn id="24" fill="hold">
                            <p:stCondLst>
                              <p:cond delay="0"/>
                            </p:stCondLst>
                            <p:childTnLst>
                              <p:par>
                                <p:cTn id="25" presetID="9" presetClass="entr" fill="hold" grpId="10" nodeType="clickEffect">
                                  <p:stCondLst>
                                    <p:cond delay="0"/>
                                  </p:stCondLst>
                                  <p:iterate>
                                    <p:tmAbs val="0"/>
                                  </p:iterate>
                                  <p:childTnLst>
                                    <p:set>
                                      <p:cBhvr>
                                        <p:cTn id="26" fill="hold"/>
                                        <p:tgtEl>
                                          <p:spTgt spid="362"/>
                                        </p:tgtEl>
                                        <p:attrNameLst>
                                          <p:attrName>style.visibility</p:attrName>
                                        </p:attrNameLst>
                                      </p:cBhvr>
                                      <p:to>
                                        <p:strVal val="visible"/>
                                      </p:to>
                                    </p:set>
                                    <p:animEffect transition="in" filter="dissolve">
                                      <p:cBhvr>
                                        <p:cTn id="27" dur="300"/>
                                        <p:tgtEl>
                                          <p:spTgt spid="362"/>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6" nodeType="clickEffect">
                                  <p:stCondLst>
                                    <p:cond delay="0"/>
                                  </p:stCondLst>
                                  <p:iterate>
                                    <p:tmAbs val="0"/>
                                  </p:iterate>
                                  <p:childTnLst>
                                    <p:set>
                                      <p:cBhvr>
                                        <p:cTn id="31" fill="hold"/>
                                        <p:tgtEl>
                                          <p:spTgt spid="358"/>
                                        </p:tgtEl>
                                        <p:attrNameLst>
                                          <p:attrName>style.visibility</p:attrName>
                                        </p:attrNameLst>
                                      </p:cBhvr>
                                      <p:to>
                                        <p:strVal val="visible"/>
                                      </p:to>
                                    </p:set>
                                    <p:animEffect transition="in" filter="wipe(left)">
                                      <p:cBhvr>
                                        <p:cTn id="32" dur="300"/>
                                        <p:tgtEl>
                                          <p:spTgt spid="358"/>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grpId="3" nodeType="clickEffect">
                                  <p:stCondLst>
                                    <p:cond delay="0"/>
                                  </p:stCondLst>
                                  <p:iterate>
                                    <p:tmAbs val="0"/>
                                  </p:iterate>
                                  <p:childTnLst>
                                    <p:set>
                                      <p:cBhvr>
                                        <p:cTn id="36" fill="hold"/>
                                        <p:tgtEl>
                                          <p:spTgt spid="355"/>
                                        </p:tgtEl>
                                        <p:attrNameLst>
                                          <p:attrName>style.visibility</p:attrName>
                                        </p:attrNameLst>
                                      </p:cBhvr>
                                      <p:to>
                                        <p:strVal val="visible"/>
                                      </p:to>
                                    </p:set>
                                    <p:animEffect transition="in" filter="wipe(left)">
                                      <p:cBhvr>
                                        <p:cTn id="37" dur="300"/>
                                        <p:tgtEl>
                                          <p:spTgt spid="355"/>
                                        </p:tgtEl>
                                      </p:cBhvr>
                                    </p:animEffect>
                                  </p:childTnLst>
                                </p:cTn>
                              </p:par>
                            </p:childTnLst>
                          </p:cTn>
                        </p:par>
                      </p:childTnLst>
                    </p:cTn>
                  </p:par>
                  <p:par>
                    <p:cTn id="38" fill="hold">
                      <p:stCondLst>
                        <p:cond delay="indefinite"/>
                      </p:stCondLst>
                      <p:childTnLst>
                        <p:par>
                          <p:cTn id="39" fill="hold">
                            <p:stCondLst>
                              <p:cond delay="0"/>
                            </p:stCondLst>
                            <p:childTnLst>
                              <p:par>
                                <p:cTn id="40" presetID="9" presetClass="entr" fill="hold" grpId="9" nodeType="clickEffect">
                                  <p:stCondLst>
                                    <p:cond delay="0"/>
                                  </p:stCondLst>
                                  <p:iterate>
                                    <p:tmAbs val="0"/>
                                  </p:iterate>
                                  <p:childTnLst>
                                    <p:set>
                                      <p:cBhvr>
                                        <p:cTn id="41" fill="hold"/>
                                        <p:tgtEl>
                                          <p:spTgt spid="361"/>
                                        </p:tgtEl>
                                        <p:attrNameLst>
                                          <p:attrName>style.visibility</p:attrName>
                                        </p:attrNameLst>
                                      </p:cBhvr>
                                      <p:to>
                                        <p:strVal val="visible"/>
                                      </p:to>
                                    </p:set>
                                    <p:animEffect transition="in" filter="dissolve">
                                      <p:cBhvr>
                                        <p:cTn id="42" dur="200"/>
                                        <p:tgtEl>
                                          <p:spTgt spid="361"/>
                                        </p:tgtEl>
                                      </p:cBhvr>
                                    </p:animEffect>
                                  </p:childTnLst>
                                </p:cTn>
                              </p:par>
                            </p:childTnLst>
                          </p:cTn>
                        </p:par>
                      </p:childTnLst>
                    </p:cTn>
                  </p:par>
                  <p:par>
                    <p:cTn id="43" fill="hold">
                      <p:stCondLst>
                        <p:cond delay="indefinite"/>
                      </p:stCondLst>
                      <p:childTnLst>
                        <p:par>
                          <p:cTn id="44" fill="hold">
                            <p:stCondLst>
                              <p:cond delay="0"/>
                            </p:stCondLst>
                            <p:childTnLst>
                              <p:par>
                                <p:cTn id="45" presetID="22" presetClass="entr" presetSubtype="8" fill="hold" grpId="5" nodeType="clickEffect">
                                  <p:stCondLst>
                                    <p:cond delay="0"/>
                                  </p:stCondLst>
                                  <p:iterate>
                                    <p:tmAbs val="0"/>
                                  </p:iterate>
                                  <p:childTnLst>
                                    <p:set>
                                      <p:cBhvr>
                                        <p:cTn id="46" fill="hold"/>
                                        <p:tgtEl>
                                          <p:spTgt spid="357"/>
                                        </p:tgtEl>
                                        <p:attrNameLst>
                                          <p:attrName>style.visibility</p:attrName>
                                        </p:attrNameLst>
                                      </p:cBhvr>
                                      <p:to>
                                        <p:strVal val="visible"/>
                                      </p:to>
                                    </p:set>
                                    <p:animEffect transition="in" filter="wipe(left)">
                                      <p:cBhvr>
                                        <p:cTn id="47" dur="300"/>
                                        <p:tgtEl>
                                          <p:spTgt spid="357"/>
                                        </p:tgtEl>
                                      </p:cBhvr>
                                    </p:animEffect>
                                  </p:childTnLst>
                                </p:cTn>
                              </p:par>
                            </p:childTnLst>
                          </p:cTn>
                        </p:par>
                      </p:childTnLst>
                    </p:cTn>
                  </p:par>
                  <p:par>
                    <p:cTn id="48" fill="hold">
                      <p:stCondLst>
                        <p:cond delay="indefinite"/>
                      </p:stCondLst>
                      <p:childTnLst>
                        <p:par>
                          <p:cTn id="49" fill="hold">
                            <p:stCondLst>
                              <p:cond delay="0"/>
                            </p:stCondLst>
                            <p:childTnLst>
                              <p:par>
                                <p:cTn id="50" presetID="9" presetClass="entr" fill="hold" grpId="11" nodeType="clickEffect">
                                  <p:stCondLst>
                                    <p:cond delay="0"/>
                                  </p:stCondLst>
                                  <p:iterate>
                                    <p:tmAbs val="0"/>
                                  </p:iterate>
                                  <p:childTnLst>
                                    <p:set>
                                      <p:cBhvr>
                                        <p:cTn id="51" fill="hold"/>
                                        <p:tgtEl>
                                          <p:spTgt spid="363"/>
                                        </p:tgtEl>
                                        <p:attrNameLst>
                                          <p:attrName>style.visibility</p:attrName>
                                        </p:attrNameLst>
                                      </p:cBhvr>
                                      <p:to>
                                        <p:strVal val="visible"/>
                                      </p:to>
                                    </p:set>
                                    <p:animEffect transition="in" filter="dissolve">
                                      <p:cBhvr>
                                        <p:cTn id="52" dur="300"/>
                                        <p:tgtEl>
                                          <p:spTgt spid="363"/>
                                        </p:tgtEl>
                                      </p:cBhvr>
                                    </p:animEffect>
                                  </p:childTnLst>
                                </p:cTn>
                              </p:par>
                            </p:childTnLst>
                          </p:cTn>
                        </p:par>
                      </p:childTnLst>
                    </p:cTn>
                  </p:par>
                  <p:par>
                    <p:cTn id="53" fill="hold">
                      <p:stCondLst>
                        <p:cond delay="indefinite"/>
                      </p:stCondLst>
                      <p:childTnLst>
                        <p:par>
                          <p:cTn id="54" fill="hold">
                            <p:stCondLst>
                              <p:cond delay="0"/>
                            </p:stCondLst>
                            <p:childTnLst>
                              <p:par>
                                <p:cTn id="55" presetID="22" presetClass="entr" presetSubtype="8" fill="hold" grpId="7" nodeType="clickEffect">
                                  <p:stCondLst>
                                    <p:cond delay="0"/>
                                  </p:stCondLst>
                                  <p:iterate>
                                    <p:tmAbs val="0"/>
                                  </p:iterate>
                                  <p:childTnLst>
                                    <p:set>
                                      <p:cBhvr>
                                        <p:cTn id="56" fill="hold"/>
                                        <p:tgtEl>
                                          <p:spTgt spid="359"/>
                                        </p:tgtEl>
                                        <p:attrNameLst>
                                          <p:attrName>style.visibility</p:attrName>
                                        </p:attrNameLst>
                                      </p:cBhvr>
                                      <p:to>
                                        <p:strVal val="visible"/>
                                      </p:to>
                                    </p:set>
                                    <p:animEffect transition="in" filter="wipe(left)">
                                      <p:cBhvr>
                                        <p:cTn id="57" dur="300"/>
                                        <p:tgtEl>
                                          <p:spTgt spid="35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53" grpId="1" animBg="1" advAuto="0"/>
      <p:bldP spid="354" grpId="2" animBg="1" advAuto="0"/>
      <p:bldP spid="355" grpId="3" animBg="1" advAuto="0"/>
      <p:bldP spid="356" grpId="4" animBg="1" advAuto="0"/>
      <p:bldP spid="357" grpId="5" animBg="1" advAuto="0"/>
      <p:bldP spid="358" grpId="6" animBg="1" advAuto="0"/>
      <p:bldP spid="359" grpId="7" animBg="1" advAuto="0"/>
      <p:bldP spid="360" grpId="8" animBg="1" advAuto="0"/>
      <p:bldP spid="361" grpId="9" animBg="1" advAuto="0"/>
      <p:bldP spid="362" grpId="10" animBg="1" advAuto="0"/>
      <p:bldP spid="363" grpId="11" animBg="1" advAuto="0"/>
    </p:bldLst>
  </p:timing>
</p:sld>
</file>

<file path=ppt/slides/slide14.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72"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373"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374"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375"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376"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377"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378" name="opposizioni concettuali"/>
          <p:cNvSpPr txBox="1"/>
          <p:nvPr/>
        </p:nvSpPr>
        <p:spPr>
          <a:xfrm>
            <a:off x="4852784" y="1243360"/>
            <a:ext cx="15171887"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opposizioni concettuali</a:t>
            </a:r>
          </a:p>
        </p:txBody>
      </p:sp>
      <p:sp>
        <p:nvSpPr>
          <p:cNvPr id="379" name="Libero convincimento"/>
          <p:cNvSpPr txBox="1"/>
          <p:nvPr/>
        </p:nvSpPr>
        <p:spPr>
          <a:xfrm>
            <a:off x="3049789" y="4363856"/>
            <a:ext cx="5084725" cy="718145"/>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rPr dirty="0">
                <a:solidFill>
                  <a:schemeClr val="bg1">
                    <a:lumMod val="50000"/>
                  </a:schemeClr>
                </a:solidFill>
              </a:rPr>
              <a:t>Libero </a:t>
            </a:r>
            <a:r>
              <a:rPr dirty="0" err="1">
                <a:solidFill>
                  <a:schemeClr val="bg1">
                    <a:lumMod val="50000"/>
                  </a:schemeClr>
                </a:solidFill>
              </a:rPr>
              <a:t>convincimento</a:t>
            </a:r>
            <a:endParaRPr dirty="0">
              <a:solidFill>
                <a:schemeClr val="bg1">
                  <a:lumMod val="50000"/>
                </a:schemeClr>
              </a:solidFill>
            </a:endParaRPr>
          </a:p>
        </p:txBody>
      </p:sp>
      <p:sp>
        <p:nvSpPr>
          <p:cNvPr id="380" name="Valutazione legale"/>
          <p:cNvSpPr txBox="1"/>
          <p:nvPr/>
        </p:nvSpPr>
        <p:spPr>
          <a:xfrm>
            <a:off x="16717784" y="4363856"/>
            <a:ext cx="4384214" cy="718145"/>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rPr>
                <a:solidFill>
                  <a:schemeClr val="bg1">
                    <a:lumMod val="50000"/>
                  </a:schemeClr>
                </a:solidFill>
              </a:rPr>
              <a:t>Valutazione legale</a:t>
            </a:r>
          </a:p>
        </p:txBody>
      </p:sp>
      <p:sp>
        <p:nvSpPr>
          <p:cNvPr id="381" name="deposizione orale"/>
          <p:cNvSpPr txBox="1"/>
          <p:nvPr/>
        </p:nvSpPr>
        <p:spPr>
          <a:xfrm>
            <a:off x="3561853" y="6348231"/>
            <a:ext cx="4207883" cy="718145"/>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rPr>
                <a:solidFill>
                  <a:schemeClr val="bg1">
                    <a:lumMod val="50000"/>
                  </a:schemeClr>
                </a:solidFill>
              </a:rPr>
              <a:t>deposizione orale</a:t>
            </a:r>
          </a:p>
        </p:txBody>
      </p:sp>
      <p:sp>
        <p:nvSpPr>
          <p:cNvPr id="382" name="verbale scritto"/>
          <p:cNvSpPr txBox="1"/>
          <p:nvPr/>
        </p:nvSpPr>
        <p:spPr>
          <a:xfrm>
            <a:off x="17182603" y="6348231"/>
            <a:ext cx="3412794" cy="718145"/>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rPr>
                <a:solidFill>
                  <a:schemeClr val="bg1">
                    <a:lumMod val="50000"/>
                  </a:schemeClr>
                </a:solidFill>
              </a:rPr>
              <a:t>verbale scritto</a:t>
            </a:r>
          </a:p>
        </p:txBody>
      </p:sp>
      <p:sp>
        <p:nvSpPr>
          <p:cNvPr id="383" name="giuria"/>
          <p:cNvSpPr txBox="1"/>
          <p:nvPr/>
        </p:nvSpPr>
        <p:spPr>
          <a:xfrm>
            <a:off x="5021337" y="8633999"/>
            <a:ext cx="1431482" cy="718145"/>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rPr>
                <a:solidFill>
                  <a:schemeClr val="bg1">
                    <a:lumMod val="50000"/>
                  </a:schemeClr>
                </a:solidFill>
              </a:rPr>
              <a:t>giuria</a:t>
            </a:r>
          </a:p>
        </p:txBody>
      </p:sp>
      <p:sp>
        <p:nvSpPr>
          <p:cNvPr id="384" name="magistrato"/>
          <p:cNvSpPr txBox="1"/>
          <p:nvPr/>
        </p:nvSpPr>
        <p:spPr>
          <a:xfrm>
            <a:off x="17624310" y="8633999"/>
            <a:ext cx="2616101" cy="718145"/>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rPr>
                <a:solidFill>
                  <a:schemeClr val="bg1">
                    <a:lumMod val="50000"/>
                  </a:schemeClr>
                </a:solidFill>
              </a:rPr>
              <a:t>magistrato</a:t>
            </a:r>
          </a:p>
        </p:txBody>
      </p:sp>
      <p:sp>
        <p:nvSpPr>
          <p:cNvPr id="385" name="Linea"/>
          <p:cNvSpPr/>
          <p:nvPr/>
        </p:nvSpPr>
        <p:spPr>
          <a:xfrm>
            <a:off x="5785369" y="5153983"/>
            <a:ext cx="1" cy="1122266"/>
          </a:xfrm>
          <a:prstGeom prst="line">
            <a:avLst/>
          </a:prstGeom>
          <a:ln w="63500">
            <a:solidFill>
              <a:srgbClr val="000000">
                <a:alpha val="26276"/>
              </a:srgbClr>
            </a:solidFill>
            <a:miter lim="400000"/>
            <a:tailEnd type="triangle"/>
          </a:ln>
        </p:spPr>
        <p:txBody>
          <a:bodyPr lIns="50800" tIns="50800" rIns="50800" bIns="50800" anchor="ctr"/>
          <a:lstStyle/>
          <a:p>
            <a:endParaRPr/>
          </a:p>
        </p:txBody>
      </p:sp>
      <p:sp>
        <p:nvSpPr>
          <p:cNvPr id="386" name="Linea"/>
          <p:cNvSpPr/>
          <p:nvPr/>
        </p:nvSpPr>
        <p:spPr>
          <a:xfrm>
            <a:off x="19011911" y="5153983"/>
            <a:ext cx="1" cy="1122266"/>
          </a:xfrm>
          <a:prstGeom prst="line">
            <a:avLst/>
          </a:prstGeom>
          <a:ln w="63500">
            <a:solidFill>
              <a:srgbClr val="000000">
                <a:alpha val="26276"/>
              </a:srgbClr>
            </a:solidFill>
            <a:miter lim="400000"/>
            <a:tailEnd type="triangle"/>
          </a:ln>
        </p:spPr>
        <p:txBody>
          <a:bodyPr lIns="50800" tIns="50800" rIns="50800" bIns="50800" anchor="ctr"/>
          <a:lstStyle/>
          <a:p>
            <a:endParaRPr/>
          </a:p>
        </p:txBody>
      </p:sp>
      <p:sp>
        <p:nvSpPr>
          <p:cNvPr id="387" name="Linea"/>
          <p:cNvSpPr/>
          <p:nvPr/>
        </p:nvSpPr>
        <p:spPr>
          <a:xfrm>
            <a:off x="5785369" y="7533861"/>
            <a:ext cx="1" cy="1122266"/>
          </a:xfrm>
          <a:prstGeom prst="line">
            <a:avLst/>
          </a:prstGeom>
          <a:ln w="63500">
            <a:solidFill>
              <a:srgbClr val="000000">
                <a:alpha val="26276"/>
              </a:srgbClr>
            </a:solidFill>
            <a:miter lim="400000"/>
            <a:tailEnd type="triangle"/>
          </a:ln>
        </p:spPr>
        <p:txBody>
          <a:bodyPr lIns="50800" tIns="50800" rIns="50800" bIns="50800" anchor="ctr"/>
          <a:lstStyle/>
          <a:p>
            <a:endParaRPr/>
          </a:p>
        </p:txBody>
      </p:sp>
      <p:sp>
        <p:nvSpPr>
          <p:cNvPr id="388" name="Linea"/>
          <p:cNvSpPr/>
          <p:nvPr/>
        </p:nvSpPr>
        <p:spPr>
          <a:xfrm>
            <a:off x="19011911" y="7533861"/>
            <a:ext cx="1" cy="1122266"/>
          </a:xfrm>
          <a:prstGeom prst="line">
            <a:avLst/>
          </a:prstGeom>
          <a:ln w="63500">
            <a:solidFill>
              <a:srgbClr val="000000">
                <a:alpha val="26276"/>
              </a:srgbClr>
            </a:solidFill>
            <a:miter lim="400000"/>
            <a:tailEnd type="triangle"/>
          </a:ln>
        </p:spPr>
        <p:txBody>
          <a:bodyPr lIns="50800" tIns="50800" rIns="50800" bIns="50800" anchor="ctr"/>
          <a:lstStyle/>
          <a:p>
            <a:endParaRPr/>
          </a:p>
        </p:txBody>
      </p:sp>
      <p:sp>
        <p:nvSpPr>
          <p:cNvPr id="389" name="fatto"/>
          <p:cNvSpPr txBox="1"/>
          <p:nvPr/>
        </p:nvSpPr>
        <p:spPr>
          <a:xfrm>
            <a:off x="10631182" y="3591883"/>
            <a:ext cx="3680843"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C2344A"/>
                </a:solidFill>
                <a:latin typeface="Frutiger"/>
                <a:ea typeface="Frutiger"/>
                <a:cs typeface="Frutiger"/>
                <a:sym typeface="Frutiger"/>
              </a:defRPr>
            </a:lvl1pPr>
          </a:lstStyle>
          <a:p>
            <a:r>
              <a:t>fatto</a:t>
            </a:r>
          </a:p>
        </p:txBody>
      </p:sp>
      <p:sp>
        <p:nvSpPr>
          <p:cNvPr id="390" name="Linea"/>
          <p:cNvSpPr/>
          <p:nvPr/>
        </p:nvSpPr>
        <p:spPr>
          <a:xfrm flipH="1">
            <a:off x="12826999" y="5207231"/>
            <a:ext cx="1" cy="4094370"/>
          </a:xfrm>
          <a:prstGeom prst="line">
            <a:avLst/>
          </a:prstGeom>
          <a:ln w="63500">
            <a:solidFill>
              <a:srgbClr val="000000"/>
            </a:solidFill>
            <a:miter lim="400000"/>
            <a:tailEnd type="triangle"/>
          </a:ln>
        </p:spPr>
        <p:txBody>
          <a:bodyPr lIns="50800" tIns="50800" rIns="50800" bIns="50800" anchor="ctr"/>
          <a:lstStyle/>
          <a:p>
            <a:endParaRPr/>
          </a:p>
        </p:txBody>
      </p:sp>
      <p:sp>
        <p:nvSpPr>
          <p:cNvPr id="391" name="motivazione"/>
          <p:cNvSpPr txBox="1"/>
          <p:nvPr/>
        </p:nvSpPr>
        <p:spPr>
          <a:xfrm>
            <a:off x="8415655" y="9529133"/>
            <a:ext cx="8046145"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C2344A"/>
                </a:solidFill>
                <a:latin typeface="Frutiger"/>
                <a:ea typeface="Frutiger"/>
                <a:cs typeface="Frutiger"/>
                <a:sym typeface="Frutiger"/>
              </a:defRPr>
            </a:lvl1pPr>
          </a:lstStyle>
          <a:p>
            <a:r>
              <a:t>motivazione</a:t>
            </a:r>
          </a:p>
        </p:txBody>
      </p:sp>
      <p:sp>
        <p:nvSpPr>
          <p:cNvPr id="392"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393"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394"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395"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396"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397"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398"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389"/>
                                        </p:tgtEl>
                                        <p:attrNameLst>
                                          <p:attrName>style.visibility</p:attrName>
                                        </p:attrNameLst>
                                      </p:cBhvr>
                                      <p:to>
                                        <p:strVal val="visible"/>
                                      </p:to>
                                    </p:set>
                                    <p:animEffect transition="in" filter="wipe(left)">
                                      <p:cBhvr>
                                        <p:cTn id="7" dur="200"/>
                                        <p:tgtEl>
                                          <p:spTgt spid="389"/>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fill="hold" grpId="2" nodeType="clickEffect">
                                  <p:stCondLst>
                                    <p:cond delay="0"/>
                                  </p:stCondLst>
                                  <p:iterate>
                                    <p:tmAbs val="0"/>
                                  </p:iterate>
                                  <p:childTnLst>
                                    <p:set>
                                      <p:cBhvr>
                                        <p:cTn id="11" fill="hold"/>
                                        <p:tgtEl>
                                          <p:spTgt spid="390"/>
                                        </p:tgtEl>
                                        <p:attrNameLst>
                                          <p:attrName>style.visibility</p:attrName>
                                        </p:attrNameLst>
                                      </p:cBhvr>
                                      <p:to>
                                        <p:strVal val="visible"/>
                                      </p:to>
                                    </p:set>
                                    <p:animEffect transition="in" filter="dissolve">
                                      <p:cBhvr>
                                        <p:cTn id="12" dur="200"/>
                                        <p:tgtEl>
                                          <p:spTgt spid="390"/>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391"/>
                                        </p:tgtEl>
                                        <p:attrNameLst>
                                          <p:attrName>style.visibility</p:attrName>
                                        </p:attrNameLst>
                                      </p:cBhvr>
                                      <p:to>
                                        <p:strVal val="visible"/>
                                      </p:to>
                                    </p:set>
                                    <p:animEffect transition="in" filter="wipe(left)">
                                      <p:cBhvr>
                                        <p:cTn id="17" dur="200"/>
                                        <p:tgtEl>
                                          <p:spTgt spid="39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9" grpId="1" animBg="1" advAuto="0"/>
      <p:bldP spid="390" grpId="2" animBg="1" advAuto="0"/>
      <p:bldP spid="391" grpId="3" animBg="1" advAuto="0"/>
    </p:bldLst>
  </p:timing>
</p:sld>
</file>

<file path=ppt/slides/slide15.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00"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401"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402"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403"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404"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405"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406" name="procedimento probatorio"/>
          <p:cNvSpPr txBox="1"/>
          <p:nvPr/>
        </p:nvSpPr>
        <p:spPr>
          <a:xfrm>
            <a:off x="4226044" y="1330246"/>
            <a:ext cx="16573973"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procedimento probatorio</a:t>
            </a:r>
          </a:p>
        </p:txBody>
      </p:sp>
      <p:sp>
        <p:nvSpPr>
          <p:cNvPr id="407" name="Elemento di prova"/>
          <p:cNvSpPr txBox="1"/>
          <p:nvPr/>
        </p:nvSpPr>
        <p:spPr>
          <a:xfrm>
            <a:off x="3802380" y="4451350"/>
            <a:ext cx="5373515" cy="812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Elemento di prova</a:t>
            </a:r>
          </a:p>
        </p:txBody>
      </p:sp>
      <p:sp>
        <p:nvSpPr>
          <p:cNvPr id="408" name="Linea"/>
          <p:cNvSpPr/>
          <p:nvPr/>
        </p:nvSpPr>
        <p:spPr>
          <a:xfrm>
            <a:off x="9751208" y="5017419"/>
            <a:ext cx="5634991" cy="1"/>
          </a:xfrm>
          <a:prstGeom prst="line">
            <a:avLst/>
          </a:prstGeom>
          <a:ln w="63500">
            <a:solidFill>
              <a:srgbClr val="000000"/>
            </a:solidFill>
            <a:miter lim="400000"/>
            <a:tailEnd type="triangle"/>
          </a:ln>
        </p:spPr>
        <p:txBody>
          <a:bodyPr lIns="50800" tIns="50800" rIns="50800" bIns="50800" anchor="ctr"/>
          <a:lstStyle/>
          <a:p>
            <a:endParaRPr/>
          </a:p>
        </p:txBody>
      </p:sp>
      <p:sp>
        <p:nvSpPr>
          <p:cNvPr id="409" name="Risultato probatorio"/>
          <p:cNvSpPr txBox="1"/>
          <p:nvPr/>
        </p:nvSpPr>
        <p:spPr>
          <a:xfrm>
            <a:off x="15700038" y="4451350"/>
            <a:ext cx="5900925" cy="812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Risultato probatorio</a:t>
            </a:r>
          </a:p>
        </p:txBody>
      </p:sp>
      <p:sp>
        <p:nvSpPr>
          <p:cNvPr id="410" name="inferenza"/>
          <p:cNvSpPr txBox="1"/>
          <p:nvPr/>
        </p:nvSpPr>
        <p:spPr>
          <a:xfrm>
            <a:off x="11474687" y="4041775"/>
            <a:ext cx="2108090" cy="647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t>inferenza</a:t>
            </a:r>
          </a:p>
        </p:txBody>
      </p:sp>
      <p:sp>
        <p:nvSpPr>
          <p:cNvPr id="411" name="“ho visto Tizio sparare a Caio”"/>
          <p:cNvSpPr txBox="1"/>
          <p:nvPr/>
        </p:nvSpPr>
        <p:spPr>
          <a:xfrm>
            <a:off x="2854795" y="8158862"/>
            <a:ext cx="7164140" cy="6985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200" spc="0">
                <a:latin typeface="Frutiger"/>
                <a:ea typeface="Frutiger"/>
                <a:cs typeface="Frutiger"/>
                <a:sym typeface="Frutiger"/>
              </a:defRPr>
            </a:lvl1pPr>
          </a:lstStyle>
          <a:p>
            <a:r>
              <a:t>“ho visto Tizio sparare a Caio”</a:t>
            </a:r>
          </a:p>
        </p:txBody>
      </p:sp>
      <p:sp>
        <p:nvSpPr>
          <p:cNvPr id="412" name="Tizio ha sparato a Caio"/>
          <p:cNvSpPr txBox="1"/>
          <p:nvPr/>
        </p:nvSpPr>
        <p:spPr>
          <a:xfrm>
            <a:off x="15953948" y="8158862"/>
            <a:ext cx="5457677" cy="6985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200" spc="0">
                <a:latin typeface="Frutiger"/>
                <a:ea typeface="Frutiger"/>
                <a:cs typeface="Frutiger"/>
                <a:sym typeface="Frutiger"/>
              </a:defRPr>
            </a:lvl1pPr>
          </a:lstStyle>
          <a:p>
            <a:r>
              <a:t>Tizio ha sparato a Caio</a:t>
            </a:r>
          </a:p>
        </p:txBody>
      </p:sp>
      <p:cxnSp>
        <p:nvCxnSpPr>
          <p:cNvPr id="413" name="Linea di collegamento"/>
          <p:cNvCxnSpPr>
            <a:cxnSpLocks/>
            <a:stCxn id="412" idx="1"/>
            <a:endCxn id="411" idx="3"/>
          </p:cNvCxnSpPr>
          <p:nvPr/>
        </p:nvCxnSpPr>
        <p:spPr>
          <a:xfrm flipH="1">
            <a:off x="10018935" y="8508113"/>
            <a:ext cx="5935013" cy="0"/>
          </a:xfrm>
          <a:prstGeom prst="straightConnector1">
            <a:avLst/>
          </a:prstGeom>
          <a:ln w="63500">
            <a:solidFill>
              <a:srgbClr val="000000"/>
            </a:solidFill>
            <a:miter lim="400000"/>
            <a:headEnd type="triangle"/>
          </a:ln>
        </p:spPr>
      </p:cxnSp>
      <p:sp>
        <p:nvSpPr>
          <p:cNvPr id="414" name="?"/>
          <p:cNvSpPr txBox="1"/>
          <p:nvPr/>
        </p:nvSpPr>
        <p:spPr>
          <a:xfrm>
            <a:off x="11949150" y="9513968"/>
            <a:ext cx="1127761" cy="2622551"/>
          </a:xfrm>
          <a:prstGeom prst="rect">
            <a:avLst/>
          </a:prstGeom>
          <a:solidFill>
            <a:srgbClr val="FFFFFF"/>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15000" spc="0">
                <a:latin typeface="Graphik-SemiboldItalic"/>
                <a:ea typeface="Graphik-SemiboldItalic"/>
                <a:cs typeface="Graphik-SemiboldItalic"/>
                <a:sym typeface="Graphik Semibold"/>
              </a:defRPr>
            </a:lvl1pPr>
          </a:lstStyle>
          <a:p>
            <a:r>
              <a:t>?</a:t>
            </a:r>
          </a:p>
        </p:txBody>
      </p:sp>
      <p:sp>
        <p:nvSpPr>
          <p:cNvPr id="415" name="“ciò che, introdotto nel procedimento, può essere utilizzato come fondamento dell’attività inferenziale”…"/>
          <p:cNvSpPr txBox="1"/>
          <p:nvPr/>
        </p:nvSpPr>
        <p:spPr>
          <a:xfrm>
            <a:off x="4566439" y="5622859"/>
            <a:ext cx="3995525" cy="21971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2000" spc="0">
                <a:latin typeface="Frutiger"/>
                <a:ea typeface="Frutiger"/>
                <a:cs typeface="Frutiger"/>
                <a:sym typeface="Frutiger"/>
              </a:defRPr>
            </a:pPr>
            <a:r>
              <a:t>“ciò che, introdotto nel procedimento, può essere utilizzato come fondamento dell’attività inferenziale”</a:t>
            </a:r>
          </a:p>
          <a:p>
            <a:pPr algn="just" defTabSz="584200">
              <a:lnSpc>
                <a:spcPct val="100000"/>
              </a:lnSpc>
              <a:spcBef>
                <a:spcPts val="3300"/>
              </a:spcBef>
              <a:tabLst/>
              <a:defRPr sz="2000" spc="0">
                <a:latin typeface="Frutiger"/>
                <a:ea typeface="Frutiger"/>
                <a:cs typeface="Frutiger"/>
                <a:sym typeface="Frutiger"/>
              </a:defRPr>
            </a:pPr>
            <a:r>
              <a:t>Ubertis, Profili di epistemologia giudiziaria, Milano, 2015, p. 81.</a:t>
            </a:r>
          </a:p>
        </p:txBody>
      </p:sp>
      <p:sp>
        <p:nvSpPr>
          <p:cNvPr id="416"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417"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418"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41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420"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421"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422"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406"/>
                                        </p:tgtEl>
                                        <p:attrNameLst>
                                          <p:attrName>style.visibility</p:attrName>
                                        </p:attrNameLst>
                                      </p:cBhvr>
                                      <p:to>
                                        <p:strVal val="visible"/>
                                      </p:to>
                                    </p:set>
                                    <p:animEffect transition="in" filter="wipe(left)">
                                      <p:cBhvr>
                                        <p:cTn id="7" dur="200"/>
                                        <p:tgtEl>
                                          <p:spTgt spid="406"/>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407"/>
                                        </p:tgtEl>
                                        <p:attrNameLst>
                                          <p:attrName>style.visibility</p:attrName>
                                        </p:attrNameLst>
                                      </p:cBhvr>
                                      <p:to>
                                        <p:strVal val="visible"/>
                                      </p:to>
                                    </p:set>
                                    <p:animEffect transition="in" filter="wipe(left)">
                                      <p:cBhvr>
                                        <p:cTn id="12" dur="200"/>
                                        <p:tgtEl>
                                          <p:spTgt spid="407"/>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409"/>
                                        </p:tgtEl>
                                        <p:attrNameLst>
                                          <p:attrName>style.visibility</p:attrName>
                                        </p:attrNameLst>
                                      </p:cBhvr>
                                      <p:to>
                                        <p:strVal val="visible"/>
                                      </p:to>
                                    </p:set>
                                    <p:animEffect transition="in" filter="wipe(left)">
                                      <p:cBhvr>
                                        <p:cTn id="17" dur="200"/>
                                        <p:tgtEl>
                                          <p:spTgt spid="409"/>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408"/>
                                        </p:tgtEl>
                                        <p:attrNameLst>
                                          <p:attrName>style.visibility</p:attrName>
                                        </p:attrNameLst>
                                      </p:cBhvr>
                                      <p:to>
                                        <p:strVal val="visible"/>
                                      </p:to>
                                    </p:set>
                                    <p:animEffect transition="in" filter="wipe(left)">
                                      <p:cBhvr>
                                        <p:cTn id="22" dur="200"/>
                                        <p:tgtEl>
                                          <p:spTgt spid="408"/>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grpId="5" nodeType="clickEffect">
                                  <p:stCondLst>
                                    <p:cond delay="0"/>
                                  </p:stCondLst>
                                  <p:iterate>
                                    <p:tmAbs val="0"/>
                                  </p:iterate>
                                  <p:childTnLst>
                                    <p:set>
                                      <p:cBhvr>
                                        <p:cTn id="26" fill="hold"/>
                                        <p:tgtEl>
                                          <p:spTgt spid="410"/>
                                        </p:tgtEl>
                                        <p:attrNameLst>
                                          <p:attrName>style.visibility</p:attrName>
                                        </p:attrNameLst>
                                      </p:cBhvr>
                                      <p:to>
                                        <p:strVal val="visible"/>
                                      </p:to>
                                    </p:set>
                                    <p:animEffect transition="in" filter="wipe(left)">
                                      <p:cBhvr>
                                        <p:cTn id="27" dur="200"/>
                                        <p:tgtEl>
                                          <p:spTgt spid="410"/>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6" nodeType="clickEffect">
                                  <p:stCondLst>
                                    <p:cond delay="0"/>
                                  </p:stCondLst>
                                  <p:iterate>
                                    <p:tmAbs val="0"/>
                                  </p:iterate>
                                  <p:childTnLst>
                                    <p:set>
                                      <p:cBhvr>
                                        <p:cTn id="31" fill="hold"/>
                                        <p:tgtEl>
                                          <p:spTgt spid="415"/>
                                        </p:tgtEl>
                                        <p:attrNameLst>
                                          <p:attrName>style.visibility</p:attrName>
                                        </p:attrNameLst>
                                      </p:cBhvr>
                                      <p:to>
                                        <p:strVal val="visible"/>
                                      </p:to>
                                    </p:set>
                                    <p:animEffect transition="in" filter="wipe(left)">
                                      <p:cBhvr>
                                        <p:cTn id="32" dur="200"/>
                                        <p:tgtEl>
                                          <p:spTgt spid="415"/>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grpId="7" nodeType="clickEffect">
                                  <p:stCondLst>
                                    <p:cond delay="0"/>
                                  </p:stCondLst>
                                  <p:iterate>
                                    <p:tmAbs val="0"/>
                                  </p:iterate>
                                  <p:childTnLst>
                                    <p:set>
                                      <p:cBhvr>
                                        <p:cTn id="36" fill="hold"/>
                                        <p:tgtEl>
                                          <p:spTgt spid="411"/>
                                        </p:tgtEl>
                                        <p:attrNameLst>
                                          <p:attrName>style.visibility</p:attrName>
                                        </p:attrNameLst>
                                      </p:cBhvr>
                                      <p:to>
                                        <p:strVal val="visible"/>
                                      </p:to>
                                    </p:set>
                                    <p:animEffect transition="in" filter="wipe(left)">
                                      <p:cBhvr>
                                        <p:cTn id="37" dur="200"/>
                                        <p:tgtEl>
                                          <p:spTgt spid="411"/>
                                        </p:tgtEl>
                                      </p:cBhvr>
                                    </p:animEffect>
                                  </p:childTnLst>
                                </p:cTn>
                              </p:par>
                            </p:childTnLst>
                          </p:cTn>
                        </p:par>
                      </p:childTnLst>
                    </p:cTn>
                  </p:par>
                  <p:par>
                    <p:cTn id="38" fill="hold">
                      <p:stCondLst>
                        <p:cond delay="indefinite"/>
                      </p:stCondLst>
                      <p:childTnLst>
                        <p:par>
                          <p:cTn id="39" fill="hold">
                            <p:stCondLst>
                              <p:cond delay="0"/>
                            </p:stCondLst>
                            <p:childTnLst>
                              <p:par>
                                <p:cTn id="40" presetID="22" presetClass="entr" presetSubtype="8" fill="hold" grpId="8" nodeType="clickEffect">
                                  <p:stCondLst>
                                    <p:cond delay="0"/>
                                  </p:stCondLst>
                                  <p:iterate>
                                    <p:tmAbs val="0"/>
                                  </p:iterate>
                                  <p:childTnLst>
                                    <p:set>
                                      <p:cBhvr>
                                        <p:cTn id="41" fill="hold"/>
                                        <p:tgtEl>
                                          <p:spTgt spid="412"/>
                                        </p:tgtEl>
                                        <p:attrNameLst>
                                          <p:attrName>style.visibility</p:attrName>
                                        </p:attrNameLst>
                                      </p:cBhvr>
                                      <p:to>
                                        <p:strVal val="visible"/>
                                      </p:to>
                                    </p:set>
                                    <p:animEffect transition="in" filter="wipe(left)">
                                      <p:cBhvr>
                                        <p:cTn id="42" dur="200"/>
                                        <p:tgtEl>
                                          <p:spTgt spid="412"/>
                                        </p:tgtEl>
                                      </p:cBhvr>
                                    </p:animEffect>
                                  </p:childTnLst>
                                </p:cTn>
                              </p:par>
                            </p:childTnLst>
                          </p:cTn>
                        </p:par>
                      </p:childTnLst>
                    </p:cTn>
                  </p:par>
                  <p:par>
                    <p:cTn id="43" fill="hold">
                      <p:stCondLst>
                        <p:cond delay="indefinite"/>
                      </p:stCondLst>
                      <p:childTnLst>
                        <p:par>
                          <p:cTn id="44" fill="hold">
                            <p:stCondLst>
                              <p:cond delay="0"/>
                            </p:stCondLst>
                            <p:childTnLst>
                              <p:par>
                                <p:cTn id="45" presetID="9" presetClass="entr" fill="hold" grpId="9" nodeType="clickEffect">
                                  <p:stCondLst>
                                    <p:cond delay="0"/>
                                  </p:stCondLst>
                                  <p:iterate>
                                    <p:tmAbs val="0"/>
                                  </p:iterate>
                                  <p:childTnLst>
                                    <p:set>
                                      <p:cBhvr>
                                        <p:cTn id="46" fill="hold"/>
                                        <p:tgtEl>
                                          <p:spTgt spid="413"/>
                                        </p:tgtEl>
                                        <p:attrNameLst>
                                          <p:attrName>style.visibility</p:attrName>
                                        </p:attrNameLst>
                                      </p:cBhvr>
                                      <p:to>
                                        <p:strVal val="visible"/>
                                      </p:to>
                                    </p:set>
                                    <p:animEffect transition="in" filter="dissolve">
                                      <p:cBhvr>
                                        <p:cTn id="47" dur="100"/>
                                        <p:tgtEl>
                                          <p:spTgt spid="413"/>
                                        </p:tgtEl>
                                      </p:cBhvr>
                                    </p:animEffect>
                                  </p:childTnLst>
                                </p:cTn>
                              </p:par>
                            </p:childTnLst>
                          </p:cTn>
                        </p:par>
                      </p:childTnLst>
                    </p:cTn>
                  </p:par>
                  <p:par>
                    <p:cTn id="48" fill="hold">
                      <p:stCondLst>
                        <p:cond delay="indefinite"/>
                      </p:stCondLst>
                      <p:childTnLst>
                        <p:par>
                          <p:cTn id="49" fill="hold">
                            <p:stCondLst>
                              <p:cond delay="0"/>
                            </p:stCondLst>
                            <p:childTnLst>
                              <p:par>
                                <p:cTn id="50" presetID="4" presetClass="entr" presetSubtype="32" fill="hold" grpId="10" nodeType="clickEffect">
                                  <p:stCondLst>
                                    <p:cond delay="0"/>
                                  </p:stCondLst>
                                  <p:iterate>
                                    <p:tmAbs val="0"/>
                                  </p:iterate>
                                  <p:childTnLst>
                                    <p:set>
                                      <p:cBhvr>
                                        <p:cTn id="51" fill="hold"/>
                                        <p:tgtEl>
                                          <p:spTgt spid="414"/>
                                        </p:tgtEl>
                                        <p:attrNameLst>
                                          <p:attrName>style.visibility</p:attrName>
                                        </p:attrNameLst>
                                      </p:cBhvr>
                                      <p:to>
                                        <p:strVal val="visible"/>
                                      </p:to>
                                    </p:set>
                                    <p:animEffect transition="in" filter="box(out)">
                                      <p:cBhvr>
                                        <p:cTn id="52" dur="100"/>
                                        <p:tgtEl>
                                          <p:spTgt spid="4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6" grpId="1" animBg="1" advAuto="0"/>
      <p:bldP spid="407" grpId="2" animBg="1" advAuto="0"/>
      <p:bldP spid="408" grpId="4" animBg="1" advAuto="0"/>
      <p:bldP spid="409" grpId="3" animBg="1" advAuto="0"/>
      <p:bldP spid="410" grpId="5" animBg="1" advAuto="0"/>
      <p:bldP spid="411" grpId="7" animBg="1" advAuto="0"/>
      <p:bldP spid="412" grpId="8" animBg="1" advAuto="0"/>
      <p:bldP spid="413" grpId="9" animBg="1" advAuto="0"/>
      <p:bldP spid="414" grpId="10" animBg="1" advAuto="0"/>
      <p:bldP spid="415" grpId="6" animBg="1" advAuto="0"/>
    </p:bldLst>
  </p:timing>
</p:sld>
</file>

<file path=ppt/slides/slide16.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24"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425"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426"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427"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428"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42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430" name="procedimento probatorio"/>
          <p:cNvSpPr txBox="1"/>
          <p:nvPr/>
        </p:nvSpPr>
        <p:spPr>
          <a:xfrm>
            <a:off x="4281717" y="1213169"/>
            <a:ext cx="16573973"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procedimento probatorio</a:t>
            </a:r>
          </a:p>
        </p:txBody>
      </p:sp>
      <p:sp>
        <p:nvSpPr>
          <p:cNvPr id="431" name="Elemento di prova"/>
          <p:cNvSpPr txBox="1"/>
          <p:nvPr/>
        </p:nvSpPr>
        <p:spPr>
          <a:xfrm>
            <a:off x="3802380" y="4421734"/>
            <a:ext cx="5414944" cy="87203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rPr dirty="0" err="1">
                <a:solidFill>
                  <a:schemeClr val="bg1">
                    <a:lumMod val="50000"/>
                  </a:schemeClr>
                </a:solidFill>
              </a:rPr>
              <a:t>Elemento</a:t>
            </a:r>
            <a:r>
              <a:rPr dirty="0">
                <a:solidFill>
                  <a:schemeClr val="bg1">
                    <a:lumMod val="50000"/>
                  </a:schemeClr>
                </a:solidFill>
              </a:rPr>
              <a:t> di </a:t>
            </a:r>
            <a:r>
              <a:rPr dirty="0" err="1">
                <a:solidFill>
                  <a:schemeClr val="bg1">
                    <a:lumMod val="50000"/>
                  </a:schemeClr>
                </a:solidFill>
              </a:rPr>
              <a:t>prova</a:t>
            </a:r>
            <a:endParaRPr dirty="0">
              <a:solidFill>
                <a:schemeClr val="bg1">
                  <a:lumMod val="50000"/>
                </a:schemeClr>
              </a:solidFill>
            </a:endParaRPr>
          </a:p>
        </p:txBody>
      </p:sp>
      <p:sp>
        <p:nvSpPr>
          <p:cNvPr id="432" name="Linea"/>
          <p:cNvSpPr/>
          <p:nvPr/>
        </p:nvSpPr>
        <p:spPr>
          <a:xfrm>
            <a:off x="9751208" y="5017419"/>
            <a:ext cx="5634991" cy="1"/>
          </a:xfrm>
          <a:prstGeom prst="line">
            <a:avLst/>
          </a:prstGeom>
          <a:ln w="63500">
            <a:solidFill>
              <a:srgbClr val="000000">
                <a:alpha val="34521"/>
              </a:srgbClr>
            </a:solidFill>
            <a:miter lim="400000"/>
            <a:tailEnd type="triangle"/>
          </a:ln>
        </p:spPr>
        <p:txBody>
          <a:bodyPr lIns="50800" tIns="50800" rIns="50800" bIns="50800" anchor="ctr"/>
          <a:lstStyle/>
          <a:p>
            <a:endParaRPr/>
          </a:p>
        </p:txBody>
      </p:sp>
      <p:sp>
        <p:nvSpPr>
          <p:cNvPr id="433" name="Risultato probatorio"/>
          <p:cNvSpPr txBox="1"/>
          <p:nvPr/>
        </p:nvSpPr>
        <p:spPr>
          <a:xfrm>
            <a:off x="15700038" y="4421734"/>
            <a:ext cx="5947141" cy="87203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rPr>
                <a:solidFill>
                  <a:schemeClr val="bg1">
                    <a:lumMod val="50000"/>
                  </a:schemeClr>
                </a:solidFill>
              </a:rPr>
              <a:t>Risultato probatorio</a:t>
            </a:r>
          </a:p>
        </p:txBody>
      </p:sp>
      <p:sp>
        <p:nvSpPr>
          <p:cNvPr id="434" name="inferenza"/>
          <p:cNvSpPr txBox="1"/>
          <p:nvPr/>
        </p:nvSpPr>
        <p:spPr>
          <a:xfrm>
            <a:off x="11474687" y="4021942"/>
            <a:ext cx="2117567" cy="687368"/>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rPr>
                <a:solidFill>
                  <a:schemeClr val="bg1">
                    <a:lumMod val="50000"/>
                  </a:schemeClr>
                </a:solidFill>
              </a:rPr>
              <a:t>inferenza</a:t>
            </a:r>
          </a:p>
        </p:txBody>
      </p:sp>
      <p:sp>
        <p:nvSpPr>
          <p:cNvPr id="435" name="cosa viene detto"/>
          <p:cNvSpPr txBox="1"/>
          <p:nvPr/>
        </p:nvSpPr>
        <p:spPr>
          <a:xfrm>
            <a:off x="3422481" y="6637970"/>
            <a:ext cx="4732933" cy="812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5000" b="1" spc="0">
                <a:latin typeface="Frutiger"/>
                <a:ea typeface="Frutiger"/>
                <a:cs typeface="Frutiger"/>
                <a:sym typeface="Frutiger"/>
              </a:defRPr>
            </a:pPr>
            <a:r>
              <a:t>cosa </a:t>
            </a:r>
            <a:r>
              <a:rPr b="0"/>
              <a:t>viene detto</a:t>
            </a:r>
          </a:p>
        </p:txBody>
      </p:sp>
      <p:sp>
        <p:nvSpPr>
          <p:cNvPr id="436" name="massima d’esperienza"/>
          <p:cNvSpPr txBox="1"/>
          <p:nvPr/>
        </p:nvSpPr>
        <p:spPr>
          <a:xfrm>
            <a:off x="9374484" y="6720520"/>
            <a:ext cx="4723272" cy="647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t>massima d’esperienza</a:t>
            </a:r>
          </a:p>
        </p:txBody>
      </p:sp>
      <p:sp>
        <p:nvSpPr>
          <p:cNvPr id="437" name="Linea"/>
          <p:cNvSpPr/>
          <p:nvPr/>
        </p:nvSpPr>
        <p:spPr>
          <a:xfrm>
            <a:off x="15720356" y="7095170"/>
            <a:ext cx="1568998" cy="1"/>
          </a:xfrm>
          <a:prstGeom prst="line">
            <a:avLst/>
          </a:prstGeom>
          <a:ln w="63500">
            <a:solidFill>
              <a:srgbClr val="000000"/>
            </a:solidFill>
            <a:miter lim="400000"/>
            <a:tailEnd type="triangle"/>
          </a:ln>
        </p:spPr>
        <p:txBody>
          <a:bodyPr lIns="50800" tIns="50800" rIns="50800" bIns="50800" anchor="ctr"/>
          <a:lstStyle/>
          <a:p>
            <a:endParaRPr/>
          </a:p>
        </p:txBody>
      </p:sp>
      <p:sp>
        <p:nvSpPr>
          <p:cNvPr id="438" name="scritto/orale"/>
          <p:cNvSpPr txBox="1"/>
          <p:nvPr/>
        </p:nvSpPr>
        <p:spPr>
          <a:xfrm>
            <a:off x="17455981" y="6574470"/>
            <a:ext cx="3636876" cy="812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scritto/orale</a:t>
            </a:r>
          </a:p>
        </p:txBody>
      </p:sp>
      <p:sp>
        <p:nvSpPr>
          <p:cNvPr id="439" name="come viene detto"/>
          <p:cNvSpPr txBox="1"/>
          <p:nvPr/>
        </p:nvSpPr>
        <p:spPr>
          <a:xfrm>
            <a:off x="3422481" y="8336595"/>
            <a:ext cx="5002064" cy="812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5000" b="1" spc="0">
                <a:latin typeface="Frutiger"/>
                <a:ea typeface="Frutiger"/>
                <a:cs typeface="Frutiger"/>
                <a:sym typeface="Frutiger"/>
              </a:defRPr>
            </a:pPr>
            <a:r>
              <a:t>come </a:t>
            </a:r>
            <a:r>
              <a:rPr b="0"/>
              <a:t>viene detto</a:t>
            </a:r>
          </a:p>
        </p:txBody>
      </p:sp>
      <p:sp>
        <p:nvSpPr>
          <p:cNvPr id="440" name="massima d’esperienza"/>
          <p:cNvSpPr txBox="1"/>
          <p:nvPr/>
        </p:nvSpPr>
        <p:spPr>
          <a:xfrm>
            <a:off x="9374484" y="8419145"/>
            <a:ext cx="4723272" cy="647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t>massima d’esperienza</a:t>
            </a:r>
          </a:p>
        </p:txBody>
      </p:sp>
      <p:sp>
        <p:nvSpPr>
          <p:cNvPr id="441" name="Linea"/>
          <p:cNvSpPr/>
          <p:nvPr/>
        </p:nvSpPr>
        <p:spPr>
          <a:xfrm>
            <a:off x="15720356" y="8802685"/>
            <a:ext cx="1568998" cy="1"/>
          </a:xfrm>
          <a:prstGeom prst="line">
            <a:avLst/>
          </a:prstGeom>
          <a:ln w="63500">
            <a:solidFill>
              <a:srgbClr val="000000"/>
            </a:solidFill>
            <a:miter lim="400000"/>
            <a:tailEnd type="triangle"/>
          </a:ln>
        </p:spPr>
        <p:txBody>
          <a:bodyPr lIns="50800" tIns="50800" rIns="50800" bIns="50800" anchor="ctr"/>
          <a:lstStyle/>
          <a:p>
            <a:endParaRPr/>
          </a:p>
        </p:txBody>
      </p:sp>
      <p:sp>
        <p:nvSpPr>
          <p:cNvPr id="442" name="orale/virtuale"/>
          <p:cNvSpPr txBox="1"/>
          <p:nvPr/>
        </p:nvSpPr>
        <p:spPr>
          <a:xfrm>
            <a:off x="17455981" y="8285795"/>
            <a:ext cx="4033441" cy="812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orale/virtuale</a:t>
            </a:r>
          </a:p>
        </p:txBody>
      </p:sp>
      <p:sp>
        <p:nvSpPr>
          <p:cNvPr id="443" name="scritto"/>
          <p:cNvSpPr txBox="1"/>
          <p:nvPr/>
        </p:nvSpPr>
        <p:spPr>
          <a:xfrm>
            <a:off x="17455981" y="9390740"/>
            <a:ext cx="1904579" cy="812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scritto</a:t>
            </a:r>
          </a:p>
        </p:txBody>
      </p:sp>
      <p:sp>
        <p:nvSpPr>
          <p:cNvPr id="444" name="Simbolo dingbat X"/>
          <p:cNvSpPr/>
          <p:nvPr/>
        </p:nvSpPr>
        <p:spPr>
          <a:xfrm>
            <a:off x="17932601" y="9286757"/>
            <a:ext cx="1156230" cy="1366280"/>
          </a:xfrm>
          <a:custGeom>
            <a:avLst/>
            <a:gdLst/>
            <a:ahLst/>
            <a:cxnLst>
              <a:cxn ang="0">
                <a:pos x="wd2" y="hd2"/>
              </a:cxn>
              <a:cxn ang="5400000">
                <a:pos x="wd2" y="hd2"/>
              </a:cxn>
              <a:cxn ang="10800000">
                <a:pos x="wd2" y="hd2"/>
              </a:cxn>
              <a:cxn ang="16200000">
                <a:pos x="wd2" y="hd2"/>
              </a:cxn>
            </a:cxnLst>
            <a:rect l="0" t="0" r="r" b="b"/>
            <a:pathLst>
              <a:path w="21484" h="21548" extrusionOk="0">
                <a:moveTo>
                  <a:pt x="18655" y="0"/>
                </a:moveTo>
                <a:cubicBezTo>
                  <a:pt x="18494" y="5"/>
                  <a:pt x="18333" y="109"/>
                  <a:pt x="18066" y="314"/>
                </a:cubicBezTo>
                <a:cubicBezTo>
                  <a:pt x="15478" y="2289"/>
                  <a:pt x="13027" y="4381"/>
                  <a:pt x="10727" y="6600"/>
                </a:cubicBezTo>
                <a:cubicBezTo>
                  <a:pt x="10587" y="6735"/>
                  <a:pt x="10434" y="6862"/>
                  <a:pt x="10258" y="7020"/>
                </a:cubicBezTo>
                <a:cubicBezTo>
                  <a:pt x="10102" y="6832"/>
                  <a:pt x="9974" y="6685"/>
                  <a:pt x="9856" y="6533"/>
                </a:cubicBezTo>
                <a:cubicBezTo>
                  <a:pt x="8908" y="5315"/>
                  <a:pt x="7971" y="4091"/>
                  <a:pt x="7009" y="2882"/>
                </a:cubicBezTo>
                <a:cubicBezTo>
                  <a:pt x="6625" y="2399"/>
                  <a:pt x="6178" y="1951"/>
                  <a:pt x="5769" y="1483"/>
                </a:cubicBezTo>
                <a:cubicBezTo>
                  <a:pt x="5573" y="1260"/>
                  <a:pt x="5327" y="1254"/>
                  <a:pt x="5044" y="1314"/>
                </a:cubicBezTo>
                <a:cubicBezTo>
                  <a:pt x="4759" y="1375"/>
                  <a:pt x="4593" y="1540"/>
                  <a:pt x="4590" y="1770"/>
                </a:cubicBezTo>
                <a:cubicBezTo>
                  <a:pt x="4583" y="2129"/>
                  <a:pt x="4349" y="2291"/>
                  <a:pt x="3989" y="2389"/>
                </a:cubicBezTo>
                <a:cubicBezTo>
                  <a:pt x="3741" y="2232"/>
                  <a:pt x="3498" y="2079"/>
                  <a:pt x="3221" y="1904"/>
                </a:cubicBezTo>
                <a:cubicBezTo>
                  <a:pt x="2922" y="2176"/>
                  <a:pt x="2660" y="2427"/>
                  <a:pt x="2382" y="2665"/>
                </a:cubicBezTo>
                <a:cubicBezTo>
                  <a:pt x="2135" y="2876"/>
                  <a:pt x="2125" y="3090"/>
                  <a:pt x="2231" y="3371"/>
                </a:cubicBezTo>
                <a:cubicBezTo>
                  <a:pt x="3179" y="5877"/>
                  <a:pt x="4394" y="8283"/>
                  <a:pt x="5880" y="10593"/>
                </a:cubicBezTo>
                <a:cubicBezTo>
                  <a:pt x="5956" y="10712"/>
                  <a:pt x="6024" y="10835"/>
                  <a:pt x="6094" y="10951"/>
                </a:cubicBezTo>
                <a:cubicBezTo>
                  <a:pt x="4046" y="12991"/>
                  <a:pt x="2019" y="15012"/>
                  <a:pt x="0" y="17024"/>
                </a:cubicBezTo>
                <a:cubicBezTo>
                  <a:pt x="166" y="17359"/>
                  <a:pt x="297" y="17644"/>
                  <a:pt x="450" y="17921"/>
                </a:cubicBezTo>
                <a:cubicBezTo>
                  <a:pt x="559" y="18117"/>
                  <a:pt x="570" y="18299"/>
                  <a:pt x="443" y="18491"/>
                </a:cubicBezTo>
                <a:cubicBezTo>
                  <a:pt x="355" y="18625"/>
                  <a:pt x="277" y="18763"/>
                  <a:pt x="214" y="18906"/>
                </a:cubicBezTo>
                <a:cubicBezTo>
                  <a:pt x="179" y="18986"/>
                  <a:pt x="139" y="19096"/>
                  <a:pt x="175" y="19164"/>
                </a:cubicBezTo>
                <a:cubicBezTo>
                  <a:pt x="462" y="19717"/>
                  <a:pt x="876" y="20186"/>
                  <a:pt x="1406" y="20550"/>
                </a:cubicBezTo>
                <a:cubicBezTo>
                  <a:pt x="1668" y="20457"/>
                  <a:pt x="1862" y="20370"/>
                  <a:pt x="2068" y="20319"/>
                </a:cubicBezTo>
                <a:cubicBezTo>
                  <a:pt x="2305" y="20259"/>
                  <a:pt x="2506" y="20384"/>
                  <a:pt x="2432" y="20567"/>
                </a:cubicBezTo>
                <a:cubicBezTo>
                  <a:pt x="2271" y="20967"/>
                  <a:pt x="2606" y="21165"/>
                  <a:pt x="2838" y="21403"/>
                </a:cubicBezTo>
                <a:cubicBezTo>
                  <a:pt x="3027" y="21596"/>
                  <a:pt x="3335" y="21593"/>
                  <a:pt x="3548" y="21414"/>
                </a:cubicBezTo>
                <a:cubicBezTo>
                  <a:pt x="3624" y="21350"/>
                  <a:pt x="3679" y="21268"/>
                  <a:pt x="3745" y="21195"/>
                </a:cubicBezTo>
                <a:cubicBezTo>
                  <a:pt x="5406" y="19353"/>
                  <a:pt x="7068" y="17510"/>
                  <a:pt x="8732" y="15669"/>
                </a:cubicBezTo>
                <a:cubicBezTo>
                  <a:pt x="8850" y="15538"/>
                  <a:pt x="8982" y="15417"/>
                  <a:pt x="9151" y="15248"/>
                </a:cubicBezTo>
                <a:cubicBezTo>
                  <a:pt x="9312" y="15457"/>
                  <a:pt x="9442" y="15618"/>
                  <a:pt x="9566" y="15782"/>
                </a:cubicBezTo>
                <a:cubicBezTo>
                  <a:pt x="10552" y="17091"/>
                  <a:pt x="11622" y="18348"/>
                  <a:pt x="12799" y="19538"/>
                </a:cubicBezTo>
                <a:cubicBezTo>
                  <a:pt x="13137" y="19880"/>
                  <a:pt x="13363" y="19913"/>
                  <a:pt x="13764" y="19639"/>
                </a:cubicBezTo>
                <a:cubicBezTo>
                  <a:pt x="14071" y="19429"/>
                  <a:pt x="14340" y="19181"/>
                  <a:pt x="14638" y="18942"/>
                </a:cubicBezTo>
                <a:cubicBezTo>
                  <a:pt x="14977" y="19118"/>
                  <a:pt x="15325" y="19299"/>
                  <a:pt x="15670" y="19479"/>
                </a:cubicBezTo>
                <a:cubicBezTo>
                  <a:pt x="15874" y="19336"/>
                  <a:pt x="16024" y="19228"/>
                  <a:pt x="16179" y="19123"/>
                </a:cubicBezTo>
                <a:cubicBezTo>
                  <a:pt x="16407" y="18969"/>
                  <a:pt x="16586" y="18817"/>
                  <a:pt x="16625" y="18532"/>
                </a:cubicBezTo>
                <a:cubicBezTo>
                  <a:pt x="16663" y="18245"/>
                  <a:pt x="16848" y="17980"/>
                  <a:pt x="17238" y="17893"/>
                </a:cubicBezTo>
                <a:cubicBezTo>
                  <a:pt x="17537" y="17826"/>
                  <a:pt x="17736" y="17646"/>
                  <a:pt x="17893" y="17435"/>
                </a:cubicBezTo>
                <a:cubicBezTo>
                  <a:pt x="18144" y="17098"/>
                  <a:pt x="18337" y="16737"/>
                  <a:pt x="18424" y="16377"/>
                </a:cubicBezTo>
                <a:cubicBezTo>
                  <a:pt x="16705" y="14528"/>
                  <a:pt x="15014" y="12708"/>
                  <a:pt x="13308" y="10873"/>
                </a:cubicBezTo>
                <a:cubicBezTo>
                  <a:pt x="13494" y="10665"/>
                  <a:pt x="13612" y="10530"/>
                  <a:pt x="13734" y="10397"/>
                </a:cubicBezTo>
                <a:cubicBezTo>
                  <a:pt x="15805" y="8137"/>
                  <a:pt x="18039" y="6000"/>
                  <a:pt x="20413" y="3968"/>
                </a:cubicBezTo>
                <a:cubicBezTo>
                  <a:pt x="20703" y="3719"/>
                  <a:pt x="20983" y="3471"/>
                  <a:pt x="21190" y="3153"/>
                </a:cubicBezTo>
                <a:cubicBezTo>
                  <a:pt x="21585" y="2544"/>
                  <a:pt x="21600" y="2565"/>
                  <a:pt x="21129" y="2026"/>
                </a:cubicBezTo>
                <a:cubicBezTo>
                  <a:pt x="20955" y="1827"/>
                  <a:pt x="20762" y="1776"/>
                  <a:pt x="20487" y="1772"/>
                </a:cubicBezTo>
                <a:cubicBezTo>
                  <a:pt x="19961" y="1764"/>
                  <a:pt x="19720" y="1486"/>
                  <a:pt x="19806" y="1064"/>
                </a:cubicBezTo>
                <a:cubicBezTo>
                  <a:pt x="19825" y="971"/>
                  <a:pt x="19804" y="847"/>
                  <a:pt x="19743" y="773"/>
                </a:cubicBezTo>
                <a:cubicBezTo>
                  <a:pt x="19597" y="599"/>
                  <a:pt x="19434" y="429"/>
                  <a:pt x="19245" y="289"/>
                </a:cubicBezTo>
                <a:cubicBezTo>
                  <a:pt x="18978" y="92"/>
                  <a:pt x="18816" y="-4"/>
                  <a:pt x="18655" y="0"/>
                </a:cubicBezTo>
                <a:close/>
              </a:path>
            </a:pathLst>
          </a:custGeom>
          <a:solidFill>
            <a:schemeClr val="accent5">
              <a:hueOff val="129701"/>
              <a:lumOff val="-22825"/>
            </a:schemeClr>
          </a:solidFill>
          <a:ln w="12700">
            <a:miter lim="400000"/>
          </a:ln>
        </p:spPr>
        <p:txBody>
          <a:bodyPr lIns="50800" tIns="50800" rIns="50800" bIns="50800" anchor="ctr"/>
          <a:lstStyle/>
          <a:p>
            <a:pPr>
              <a:lnSpc>
                <a:spcPct val="100000"/>
              </a:lnSpc>
              <a:spcBef>
                <a:spcPts val="0"/>
              </a:spcBef>
              <a:tabLst/>
              <a:defRPr sz="2200" spc="-44">
                <a:solidFill>
                  <a:srgbClr val="FF1C26"/>
                </a:solidFill>
                <a:latin typeface="Graphik-SemiboldItalic"/>
                <a:ea typeface="Graphik-SemiboldItalic"/>
                <a:cs typeface="Graphik-SemiboldItalic"/>
                <a:sym typeface="Graphik Semibold"/>
              </a:defRPr>
            </a:pPr>
            <a:endParaRPr/>
          </a:p>
        </p:txBody>
      </p:sp>
      <p:sp>
        <p:nvSpPr>
          <p:cNvPr id="445"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446"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447"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448"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449"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450"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451"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435"/>
                                        </p:tgtEl>
                                        <p:attrNameLst>
                                          <p:attrName>style.visibility</p:attrName>
                                        </p:attrNameLst>
                                      </p:cBhvr>
                                      <p:to>
                                        <p:strVal val="visible"/>
                                      </p:to>
                                    </p:set>
                                    <p:animEffect transition="in" filter="wipe(left)">
                                      <p:cBhvr>
                                        <p:cTn id="7" dur="200"/>
                                        <p:tgtEl>
                                          <p:spTgt spid="435"/>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436"/>
                                        </p:tgtEl>
                                        <p:attrNameLst>
                                          <p:attrName>style.visibility</p:attrName>
                                        </p:attrNameLst>
                                      </p:cBhvr>
                                      <p:to>
                                        <p:strVal val="visible"/>
                                      </p:to>
                                    </p:set>
                                    <p:animEffect transition="in" filter="wipe(left)">
                                      <p:cBhvr>
                                        <p:cTn id="12" dur="200"/>
                                        <p:tgtEl>
                                          <p:spTgt spid="436"/>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437"/>
                                        </p:tgtEl>
                                        <p:attrNameLst>
                                          <p:attrName>style.visibility</p:attrName>
                                        </p:attrNameLst>
                                      </p:cBhvr>
                                      <p:to>
                                        <p:strVal val="visible"/>
                                      </p:to>
                                    </p:set>
                                    <p:animEffect transition="in" filter="wipe(left)">
                                      <p:cBhvr>
                                        <p:cTn id="17" dur="200"/>
                                        <p:tgtEl>
                                          <p:spTgt spid="437"/>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438"/>
                                        </p:tgtEl>
                                        <p:attrNameLst>
                                          <p:attrName>style.visibility</p:attrName>
                                        </p:attrNameLst>
                                      </p:cBhvr>
                                      <p:to>
                                        <p:strVal val="visible"/>
                                      </p:to>
                                    </p:set>
                                    <p:animEffect transition="in" filter="wipe(left)">
                                      <p:cBhvr>
                                        <p:cTn id="22" dur="200"/>
                                        <p:tgtEl>
                                          <p:spTgt spid="438"/>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grpId="5" nodeType="clickEffect">
                                  <p:stCondLst>
                                    <p:cond delay="0"/>
                                  </p:stCondLst>
                                  <p:iterate>
                                    <p:tmAbs val="0"/>
                                  </p:iterate>
                                  <p:childTnLst>
                                    <p:set>
                                      <p:cBhvr>
                                        <p:cTn id="26" fill="hold"/>
                                        <p:tgtEl>
                                          <p:spTgt spid="439"/>
                                        </p:tgtEl>
                                        <p:attrNameLst>
                                          <p:attrName>style.visibility</p:attrName>
                                        </p:attrNameLst>
                                      </p:cBhvr>
                                      <p:to>
                                        <p:strVal val="visible"/>
                                      </p:to>
                                    </p:set>
                                    <p:animEffect transition="in" filter="wipe(left)">
                                      <p:cBhvr>
                                        <p:cTn id="27" dur="200"/>
                                        <p:tgtEl>
                                          <p:spTgt spid="439"/>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6" nodeType="clickEffect">
                                  <p:stCondLst>
                                    <p:cond delay="0"/>
                                  </p:stCondLst>
                                  <p:iterate>
                                    <p:tmAbs val="0"/>
                                  </p:iterate>
                                  <p:childTnLst>
                                    <p:set>
                                      <p:cBhvr>
                                        <p:cTn id="31" fill="hold"/>
                                        <p:tgtEl>
                                          <p:spTgt spid="440"/>
                                        </p:tgtEl>
                                        <p:attrNameLst>
                                          <p:attrName>style.visibility</p:attrName>
                                        </p:attrNameLst>
                                      </p:cBhvr>
                                      <p:to>
                                        <p:strVal val="visible"/>
                                      </p:to>
                                    </p:set>
                                    <p:animEffect transition="in" filter="wipe(left)">
                                      <p:cBhvr>
                                        <p:cTn id="32" dur="200"/>
                                        <p:tgtEl>
                                          <p:spTgt spid="440"/>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grpId="7" nodeType="clickEffect">
                                  <p:stCondLst>
                                    <p:cond delay="0"/>
                                  </p:stCondLst>
                                  <p:iterate>
                                    <p:tmAbs val="0"/>
                                  </p:iterate>
                                  <p:childTnLst>
                                    <p:set>
                                      <p:cBhvr>
                                        <p:cTn id="36" fill="hold"/>
                                        <p:tgtEl>
                                          <p:spTgt spid="441"/>
                                        </p:tgtEl>
                                        <p:attrNameLst>
                                          <p:attrName>style.visibility</p:attrName>
                                        </p:attrNameLst>
                                      </p:cBhvr>
                                      <p:to>
                                        <p:strVal val="visible"/>
                                      </p:to>
                                    </p:set>
                                    <p:animEffect transition="in" filter="wipe(left)">
                                      <p:cBhvr>
                                        <p:cTn id="37" dur="200"/>
                                        <p:tgtEl>
                                          <p:spTgt spid="441"/>
                                        </p:tgtEl>
                                      </p:cBhvr>
                                    </p:animEffect>
                                  </p:childTnLst>
                                </p:cTn>
                              </p:par>
                            </p:childTnLst>
                          </p:cTn>
                        </p:par>
                      </p:childTnLst>
                    </p:cTn>
                  </p:par>
                  <p:par>
                    <p:cTn id="38" fill="hold">
                      <p:stCondLst>
                        <p:cond delay="indefinite"/>
                      </p:stCondLst>
                      <p:childTnLst>
                        <p:par>
                          <p:cTn id="39" fill="hold">
                            <p:stCondLst>
                              <p:cond delay="0"/>
                            </p:stCondLst>
                            <p:childTnLst>
                              <p:par>
                                <p:cTn id="40" presetID="22" presetClass="entr" presetSubtype="8" fill="hold" grpId="8" nodeType="clickEffect">
                                  <p:stCondLst>
                                    <p:cond delay="0"/>
                                  </p:stCondLst>
                                  <p:iterate>
                                    <p:tmAbs val="0"/>
                                  </p:iterate>
                                  <p:childTnLst>
                                    <p:set>
                                      <p:cBhvr>
                                        <p:cTn id="41" fill="hold"/>
                                        <p:tgtEl>
                                          <p:spTgt spid="442"/>
                                        </p:tgtEl>
                                        <p:attrNameLst>
                                          <p:attrName>style.visibility</p:attrName>
                                        </p:attrNameLst>
                                      </p:cBhvr>
                                      <p:to>
                                        <p:strVal val="visible"/>
                                      </p:to>
                                    </p:set>
                                    <p:animEffect transition="in" filter="wipe(left)">
                                      <p:cBhvr>
                                        <p:cTn id="42" dur="200"/>
                                        <p:tgtEl>
                                          <p:spTgt spid="442"/>
                                        </p:tgtEl>
                                      </p:cBhvr>
                                    </p:animEffect>
                                  </p:childTnLst>
                                </p:cTn>
                              </p:par>
                            </p:childTnLst>
                          </p:cTn>
                        </p:par>
                      </p:childTnLst>
                    </p:cTn>
                  </p:par>
                  <p:par>
                    <p:cTn id="43" fill="hold">
                      <p:stCondLst>
                        <p:cond delay="indefinite"/>
                      </p:stCondLst>
                      <p:childTnLst>
                        <p:par>
                          <p:cTn id="44" fill="hold">
                            <p:stCondLst>
                              <p:cond delay="0"/>
                            </p:stCondLst>
                            <p:childTnLst>
                              <p:par>
                                <p:cTn id="45" presetID="22" presetClass="entr" presetSubtype="8" fill="hold" grpId="9" nodeType="clickEffect">
                                  <p:stCondLst>
                                    <p:cond delay="0"/>
                                  </p:stCondLst>
                                  <p:iterate>
                                    <p:tmAbs val="0"/>
                                  </p:iterate>
                                  <p:childTnLst>
                                    <p:set>
                                      <p:cBhvr>
                                        <p:cTn id="46" fill="hold"/>
                                        <p:tgtEl>
                                          <p:spTgt spid="443"/>
                                        </p:tgtEl>
                                        <p:attrNameLst>
                                          <p:attrName>style.visibility</p:attrName>
                                        </p:attrNameLst>
                                      </p:cBhvr>
                                      <p:to>
                                        <p:strVal val="visible"/>
                                      </p:to>
                                    </p:set>
                                    <p:animEffect transition="in" filter="wipe(left)">
                                      <p:cBhvr>
                                        <p:cTn id="47" dur="200"/>
                                        <p:tgtEl>
                                          <p:spTgt spid="443"/>
                                        </p:tgtEl>
                                      </p:cBhvr>
                                    </p:animEffect>
                                  </p:childTnLst>
                                </p:cTn>
                              </p:par>
                            </p:childTnLst>
                          </p:cTn>
                        </p:par>
                      </p:childTnLst>
                    </p:cTn>
                  </p:par>
                  <p:par>
                    <p:cTn id="48" fill="hold">
                      <p:stCondLst>
                        <p:cond delay="indefinite"/>
                      </p:stCondLst>
                      <p:childTnLst>
                        <p:par>
                          <p:cTn id="49" fill="hold">
                            <p:stCondLst>
                              <p:cond delay="0"/>
                            </p:stCondLst>
                            <p:childTnLst>
                              <p:par>
                                <p:cTn id="50" presetID="1" presetClass="entr" presetSubtype="0" fill="hold" grpId="10" nodeType="clickEffect">
                                  <p:stCondLst>
                                    <p:cond delay="0"/>
                                  </p:stCondLst>
                                  <p:iterate>
                                    <p:tmAbs val="0"/>
                                  </p:iterate>
                                  <p:childTnLst>
                                    <p:set>
                                      <p:cBhvr>
                                        <p:cTn id="51" fill="hold"/>
                                        <p:tgtEl>
                                          <p:spTgt spid="44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35" grpId="1" animBg="1" advAuto="0"/>
      <p:bldP spid="436" grpId="2" animBg="1" advAuto="0"/>
      <p:bldP spid="437" grpId="3" animBg="1" advAuto="0"/>
      <p:bldP spid="438" grpId="4" animBg="1" advAuto="0"/>
      <p:bldP spid="439" grpId="5" animBg="1" advAuto="0"/>
      <p:bldP spid="440" grpId="6" animBg="1" advAuto="0"/>
      <p:bldP spid="441" grpId="7" animBg="1" advAuto="0"/>
      <p:bldP spid="442" grpId="8" animBg="1" advAuto="0"/>
      <p:bldP spid="443" grpId="9" animBg="1" advAuto="0"/>
      <p:bldP spid="444" grpId="10" animBg="1" advAuto="0"/>
    </p:bldLst>
  </p:timing>
</p:sld>
</file>

<file path=ppt/slides/slide17.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53"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454"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455"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456"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457"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458"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459" name="procedimento probatorio"/>
          <p:cNvSpPr txBox="1"/>
          <p:nvPr/>
        </p:nvSpPr>
        <p:spPr>
          <a:xfrm>
            <a:off x="4281717" y="1213169"/>
            <a:ext cx="16573973"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procedimento probatorio</a:t>
            </a:r>
          </a:p>
        </p:txBody>
      </p:sp>
      <p:sp>
        <p:nvSpPr>
          <p:cNvPr id="460" name="Elemento di prova"/>
          <p:cNvSpPr txBox="1"/>
          <p:nvPr/>
        </p:nvSpPr>
        <p:spPr>
          <a:xfrm>
            <a:off x="3802380" y="4421734"/>
            <a:ext cx="5414944" cy="87203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rPr dirty="0" err="1">
                <a:solidFill>
                  <a:schemeClr val="bg1">
                    <a:lumMod val="50000"/>
                  </a:schemeClr>
                </a:solidFill>
              </a:rPr>
              <a:t>Elemento</a:t>
            </a:r>
            <a:r>
              <a:rPr dirty="0">
                <a:solidFill>
                  <a:schemeClr val="bg1">
                    <a:lumMod val="50000"/>
                  </a:schemeClr>
                </a:solidFill>
              </a:rPr>
              <a:t> di </a:t>
            </a:r>
            <a:r>
              <a:rPr dirty="0" err="1">
                <a:solidFill>
                  <a:schemeClr val="bg1">
                    <a:lumMod val="50000"/>
                  </a:schemeClr>
                </a:solidFill>
              </a:rPr>
              <a:t>prova</a:t>
            </a:r>
            <a:endParaRPr dirty="0">
              <a:solidFill>
                <a:schemeClr val="bg1">
                  <a:lumMod val="50000"/>
                </a:schemeClr>
              </a:solidFill>
            </a:endParaRPr>
          </a:p>
        </p:txBody>
      </p:sp>
      <p:sp>
        <p:nvSpPr>
          <p:cNvPr id="461" name="Linea"/>
          <p:cNvSpPr/>
          <p:nvPr/>
        </p:nvSpPr>
        <p:spPr>
          <a:xfrm>
            <a:off x="9751208" y="5017419"/>
            <a:ext cx="5634991" cy="1"/>
          </a:xfrm>
          <a:prstGeom prst="line">
            <a:avLst/>
          </a:prstGeom>
          <a:ln w="63500">
            <a:solidFill>
              <a:srgbClr val="000000">
                <a:alpha val="34521"/>
              </a:srgbClr>
            </a:solidFill>
            <a:miter lim="400000"/>
            <a:tailEnd type="triangle"/>
          </a:ln>
        </p:spPr>
        <p:txBody>
          <a:bodyPr lIns="50800" tIns="50800" rIns="50800" bIns="50800" anchor="ctr"/>
          <a:lstStyle/>
          <a:p>
            <a:endParaRPr/>
          </a:p>
        </p:txBody>
      </p:sp>
      <p:sp>
        <p:nvSpPr>
          <p:cNvPr id="462" name="Risultato probatorio"/>
          <p:cNvSpPr txBox="1"/>
          <p:nvPr/>
        </p:nvSpPr>
        <p:spPr>
          <a:xfrm>
            <a:off x="15700038" y="4421734"/>
            <a:ext cx="5947141" cy="87203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rPr>
                <a:solidFill>
                  <a:schemeClr val="bg1">
                    <a:lumMod val="50000"/>
                  </a:schemeClr>
                </a:solidFill>
              </a:rPr>
              <a:t>Risultato probatorio</a:t>
            </a:r>
          </a:p>
        </p:txBody>
      </p:sp>
      <p:sp>
        <p:nvSpPr>
          <p:cNvPr id="463" name="inferenza"/>
          <p:cNvSpPr txBox="1"/>
          <p:nvPr/>
        </p:nvSpPr>
        <p:spPr>
          <a:xfrm>
            <a:off x="11474687" y="4021942"/>
            <a:ext cx="2117567" cy="687368"/>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rPr>
                <a:solidFill>
                  <a:schemeClr val="bg1">
                    <a:lumMod val="50000"/>
                  </a:schemeClr>
                </a:solidFill>
              </a:rPr>
              <a:t>inferenza</a:t>
            </a:r>
          </a:p>
        </p:txBody>
      </p:sp>
      <p:sp>
        <p:nvSpPr>
          <p:cNvPr id="464" name="cosa viene detto"/>
          <p:cNvSpPr txBox="1"/>
          <p:nvPr/>
        </p:nvSpPr>
        <p:spPr>
          <a:xfrm>
            <a:off x="3422481" y="6608354"/>
            <a:ext cx="4767331" cy="87203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5000" b="1" spc="0">
                <a:latin typeface="Frutiger"/>
                <a:ea typeface="Frutiger"/>
                <a:cs typeface="Frutiger"/>
                <a:sym typeface="Frutiger"/>
              </a:defRPr>
            </a:pPr>
            <a:r>
              <a:rPr>
                <a:solidFill>
                  <a:schemeClr val="bg1">
                    <a:lumMod val="50000"/>
                  </a:schemeClr>
                </a:solidFill>
              </a:rPr>
              <a:t>cosa </a:t>
            </a:r>
            <a:r>
              <a:rPr b="0">
                <a:solidFill>
                  <a:schemeClr val="bg1">
                    <a:lumMod val="50000"/>
                  </a:schemeClr>
                </a:solidFill>
              </a:rPr>
              <a:t>viene detto</a:t>
            </a:r>
          </a:p>
        </p:txBody>
      </p:sp>
      <p:sp>
        <p:nvSpPr>
          <p:cNvPr id="465" name="massima d’esperienza"/>
          <p:cNvSpPr txBox="1"/>
          <p:nvPr/>
        </p:nvSpPr>
        <p:spPr>
          <a:xfrm>
            <a:off x="9374484" y="6700687"/>
            <a:ext cx="4760919" cy="687368"/>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rPr>
                <a:solidFill>
                  <a:schemeClr val="bg1">
                    <a:lumMod val="50000"/>
                  </a:schemeClr>
                </a:solidFill>
              </a:rPr>
              <a:t>massima d’esperienza</a:t>
            </a:r>
          </a:p>
        </p:txBody>
      </p:sp>
      <p:sp>
        <p:nvSpPr>
          <p:cNvPr id="466" name="Linea"/>
          <p:cNvSpPr/>
          <p:nvPr/>
        </p:nvSpPr>
        <p:spPr>
          <a:xfrm>
            <a:off x="15720356" y="7095170"/>
            <a:ext cx="1568998" cy="1"/>
          </a:xfrm>
          <a:prstGeom prst="line">
            <a:avLst/>
          </a:prstGeom>
          <a:ln w="63500">
            <a:solidFill>
              <a:srgbClr val="000000">
                <a:alpha val="29545"/>
              </a:srgbClr>
            </a:solidFill>
            <a:miter lim="400000"/>
            <a:tailEnd type="triangle"/>
          </a:ln>
        </p:spPr>
        <p:txBody>
          <a:bodyPr lIns="50800" tIns="50800" rIns="50800" bIns="50800" anchor="ctr"/>
          <a:lstStyle/>
          <a:p>
            <a:endParaRPr/>
          </a:p>
        </p:txBody>
      </p:sp>
      <p:sp>
        <p:nvSpPr>
          <p:cNvPr id="467" name="scritto/orale"/>
          <p:cNvSpPr txBox="1"/>
          <p:nvPr/>
        </p:nvSpPr>
        <p:spPr>
          <a:xfrm>
            <a:off x="17455981" y="6544854"/>
            <a:ext cx="3659656" cy="87203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rPr>
                <a:solidFill>
                  <a:schemeClr val="bg1">
                    <a:lumMod val="50000"/>
                  </a:schemeClr>
                </a:solidFill>
              </a:rPr>
              <a:t>scritto/orale</a:t>
            </a:r>
          </a:p>
        </p:txBody>
      </p:sp>
      <p:sp>
        <p:nvSpPr>
          <p:cNvPr id="468" name="come viene detto"/>
          <p:cNvSpPr txBox="1"/>
          <p:nvPr/>
        </p:nvSpPr>
        <p:spPr>
          <a:xfrm>
            <a:off x="3422481" y="8306979"/>
            <a:ext cx="5039841" cy="87203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5000" b="1" spc="0">
                <a:latin typeface="Frutiger"/>
                <a:ea typeface="Frutiger"/>
                <a:cs typeface="Frutiger"/>
                <a:sym typeface="Frutiger"/>
              </a:defRPr>
            </a:pPr>
            <a:r>
              <a:rPr>
                <a:solidFill>
                  <a:schemeClr val="bg1">
                    <a:lumMod val="50000"/>
                  </a:schemeClr>
                </a:solidFill>
              </a:rPr>
              <a:t>come </a:t>
            </a:r>
            <a:r>
              <a:rPr b="0">
                <a:solidFill>
                  <a:schemeClr val="bg1">
                    <a:lumMod val="50000"/>
                  </a:schemeClr>
                </a:solidFill>
              </a:rPr>
              <a:t>viene detto</a:t>
            </a:r>
          </a:p>
        </p:txBody>
      </p:sp>
      <p:sp>
        <p:nvSpPr>
          <p:cNvPr id="469" name="massima d’esperienza"/>
          <p:cNvSpPr txBox="1"/>
          <p:nvPr/>
        </p:nvSpPr>
        <p:spPr>
          <a:xfrm>
            <a:off x="9374484" y="8399312"/>
            <a:ext cx="4760919" cy="687368"/>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rPr>
                <a:solidFill>
                  <a:schemeClr val="bg1">
                    <a:lumMod val="50000"/>
                  </a:schemeClr>
                </a:solidFill>
              </a:rPr>
              <a:t>massima d’esperienza</a:t>
            </a:r>
          </a:p>
        </p:txBody>
      </p:sp>
      <p:sp>
        <p:nvSpPr>
          <p:cNvPr id="470" name="Linea"/>
          <p:cNvSpPr/>
          <p:nvPr/>
        </p:nvSpPr>
        <p:spPr>
          <a:xfrm>
            <a:off x="15720356" y="8802685"/>
            <a:ext cx="1568998" cy="1"/>
          </a:xfrm>
          <a:prstGeom prst="line">
            <a:avLst/>
          </a:prstGeom>
          <a:ln w="63500">
            <a:solidFill>
              <a:srgbClr val="000000">
                <a:alpha val="29545"/>
              </a:srgbClr>
            </a:solidFill>
            <a:miter lim="400000"/>
            <a:tailEnd type="triangle"/>
          </a:ln>
        </p:spPr>
        <p:txBody>
          <a:bodyPr lIns="50800" tIns="50800" rIns="50800" bIns="50800" anchor="ctr"/>
          <a:lstStyle/>
          <a:p>
            <a:endParaRPr/>
          </a:p>
        </p:txBody>
      </p:sp>
      <p:sp>
        <p:nvSpPr>
          <p:cNvPr id="471" name="orale/virtuale"/>
          <p:cNvSpPr txBox="1"/>
          <p:nvPr/>
        </p:nvSpPr>
        <p:spPr>
          <a:xfrm>
            <a:off x="17455981" y="8256179"/>
            <a:ext cx="4058803" cy="87203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rPr>
                <a:solidFill>
                  <a:schemeClr val="bg1">
                    <a:lumMod val="50000"/>
                  </a:schemeClr>
                </a:solidFill>
              </a:rPr>
              <a:t>orale/virtuale</a:t>
            </a:r>
          </a:p>
        </p:txBody>
      </p:sp>
      <p:sp>
        <p:nvSpPr>
          <p:cNvPr id="472" name="?"/>
          <p:cNvSpPr txBox="1"/>
          <p:nvPr/>
        </p:nvSpPr>
        <p:spPr>
          <a:xfrm>
            <a:off x="11066970" y="4400550"/>
            <a:ext cx="2147154" cy="49149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0"/>
              </a:spcBef>
              <a:tabLst/>
              <a:defRPr sz="33500" b="1" cap="all" spc="-1005">
                <a:latin typeface="Frutiger"/>
                <a:ea typeface="Frutiger"/>
                <a:cs typeface="Frutiger"/>
                <a:sym typeface="Frutiger"/>
              </a:defRPr>
            </a:lvl1pPr>
          </a:lstStyle>
          <a:p>
            <a:r>
              <a:t>?</a:t>
            </a:r>
          </a:p>
        </p:txBody>
      </p:sp>
      <p:sp>
        <p:nvSpPr>
          <p:cNvPr id="473" name="scritto"/>
          <p:cNvSpPr txBox="1"/>
          <p:nvPr/>
        </p:nvSpPr>
        <p:spPr>
          <a:xfrm>
            <a:off x="17455981" y="9361124"/>
            <a:ext cx="1910779" cy="87203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rPr>
                <a:solidFill>
                  <a:schemeClr val="bg1">
                    <a:lumMod val="50000"/>
                  </a:schemeClr>
                </a:solidFill>
              </a:rPr>
              <a:t>scritto</a:t>
            </a:r>
          </a:p>
        </p:txBody>
      </p:sp>
      <p:sp>
        <p:nvSpPr>
          <p:cNvPr id="474" name="Simbolo dingbat X"/>
          <p:cNvSpPr/>
          <p:nvPr/>
        </p:nvSpPr>
        <p:spPr>
          <a:xfrm>
            <a:off x="17932601" y="9286757"/>
            <a:ext cx="1156230" cy="1366280"/>
          </a:xfrm>
          <a:custGeom>
            <a:avLst/>
            <a:gdLst/>
            <a:ahLst/>
            <a:cxnLst>
              <a:cxn ang="0">
                <a:pos x="wd2" y="hd2"/>
              </a:cxn>
              <a:cxn ang="5400000">
                <a:pos x="wd2" y="hd2"/>
              </a:cxn>
              <a:cxn ang="10800000">
                <a:pos x="wd2" y="hd2"/>
              </a:cxn>
              <a:cxn ang="16200000">
                <a:pos x="wd2" y="hd2"/>
              </a:cxn>
            </a:cxnLst>
            <a:rect l="0" t="0" r="r" b="b"/>
            <a:pathLst>
              <a:path w="21484" h="21548" extrusionOk="0">
                <a:moveTo>
                  <a:pt x="18655" y="0"/>
                </a:moveTo>
                <a:cubicBezTo>
                  <a:pt x="18494" y="5"/>
                  <a:pt x="18333" y="109"/>
                  <a:pt x="18066" y="314"/>
                </a:cubicBezTo>
                <a:cubicBezTo>
                  <a:pt x="15478" y="2289"/>
                  <a:pt x="13027" y="4381"/>
                  <a:pt x="10727" y="6600"/>
                </a:cubicBezTo>
                <a:cubicBezTo>
                  <a:pt x="10587" y="6735"/>
                  <a:pt x="10434" y="6862"/>
                  <a:pt x="10258" y="7020"/>
                </a:cubicBezTo>
                <a:cubicBezTo>
                  <a:pt x="10102" y="6832"/>
                  <a:pt x="9974" y="6685"/>
                  <a:pt x="9856" y="6533"/>
                </a:cubicBezTo>
                <a:cubicBezTo>
                  <a:pt x="8908" y="5315"/>
                  <a:pt x="7971" y="4091"/>
                  <a:pt x="7009" y="2882"/>
                </a:cubicBezTo>
                <a:cubicBezTo>
                  <a:pt x="6625" y="2399"/>
                  <a:pt x="6178" y="1951"/>
                  <a:pt x="5769" y="1483"/>
                </a:cubicBezTo>
                <a:cubicBezTo>
                  <a:pt x="5573" y="1260"/>
                  <a:pt x="5327" y="1254"/>
                  <a:pt x="5044" y="1314"/>
                </a:cubicBezTo>
                <a:cubicBezTo>
                  <a:pt x="4759" y="1375"/>
                  <a:pt x="4593" y="1540"/>
                  <a:pt x="4590" y="1770"/>
                </a:cubicBezTo>
                <a:cubicBezTo>
                  <a:pt x="4583" y="2129"/>
                  <a:pt x="4349" y="2291"/>
                  <a:pt x="3989" y="2389"/>
                </a:cubicBezTo>
                <a:cubicBezTo>
                  <a:pt x="3741" y="2232"/>
                  <a:pt x="3498" y="2079"/>
                  <a:pt x="3221" y="1904"/>
                </a:cubicBezTo>
                <a:cubicBezTo>
                  <a:pt x="2922" y="2176"/>
                  <a:pt x="2660" y="2427"/>
                  <a:pt x="2382" y="2665"/>
                </a:cubicBezTo>
                <a:cubicBezTo>
                  <a:pt x="2135" y="2876"/>
                  <a:pt x="2125" y="3090"/>
                  <a:pt x="2231" y="3371"/>
                </a:cubicBezTo>
                <a:cubicBezTo>
                  <a:pt x="3179" y="5877"/>
                  <a:pt x="4394" y="8283"/>
                  <a:pt x="5880" y="10593"/>
                </a:cubicBezTo>
                <a:cubicBezTo>
                  <a:pt x="5956" y="10712"/>
                  <a:pt x="6024" y="10835"/>
                  <a:pt x="6094" y="10951"/>
                </a:cubicBezTo>
                <a:cubicBezTo>
                  <a:pt x="4046" y="12991"/>
                  <a:pt x="2019" y="15012"/>
                  <a:pt x="0" y="17024"/>
                </a:cubicBezTo>
                <a:cubicBezTo>
                  <a:pt x="166" y="17359"/>
                  <a:pt x="297" y="17644"/>
                  <a:pt x="450" y="17921"/>
                </a:cubicBezTo>
                <a:cubicBezTo>
                  <a:pt x="559" y="18117"/>
                  <a:pt x="570" y="18299"/>
                  <a:pt x="443" y="18491"/>
                </a:cubicBezTo>
                <a:cubicBezTo>
                  <a:pt x="355" y="18625"/>
                  <a:pt x="277" y="18763"/>
                  <a:pt x="214" y="18906"/>
                </a:cubicBezTo>
                <a:cubicBezTo>
                  <a:pt x="179" y="18986"/>
                  <a:pt x="139" y="19096"/>
                  <a:pt x="175" y="19164"/>
                </a:cubicBezTo>
                <a:cubicBezTo>
                  <a:pt x="462" y="19717"/>
                  <a:pt x="876" y="20186"/>
                  <a:pt x="1406" y="20550"/>
                </a:cubicBezTo>
                <a:cubicBezTo>
                  <a:pt x="1668" y="20457"/>
                  <a:pt x="1862" y="20370"/>
                  <a:pt x="2068" y="20319"/>
                </a:cubicBezTo>
                <a:cubicBezTo>
                  <a:pt x="2305" y="20259"/>
                  <a:pt x="2506" y="20384"/>
                  <a:pt x="2432" y="20567"/>
                </a:cubicBezTo>
                <a:cubicBezTo>
                  <a:pt x="2271" y="20967"/>
                  <a:pt x="2606" y="21165"/>
                  <a:pt x="2838" y="21403"/>
                </a:cubicBezTo>
                <a:cubicBezTo>
                  <a:pt x="3027" y="21596"/>
                  <a:pt x="3335" y="21593"/>
                  <a:pt x="3548" y="21414"/>
                </a:cubicBezTo>
                <a:cubicBezTo>
                  <a:pt x="3624" y="21350"/>
                  <a:pt x="3679" y="21268"/>
                  <a:pt x="3745" y="21195"/>
                </a:cubicBezTo>
                <a:cubicBezTo>
                  <a:pt x="5406" y="19353"/>
                  <a:pt x="7068" y="17510"/>
                  <a:pt x="8732" y="15669"/>
                </a:cubicBezTo>
                <a:cubicBezTo>
                  <a:pt x="8850" y="15538"/>
                  <a:pt x="8982" y="15417"/>
                  <a:pt x="9151" y="15248"/>
                </a:cubicBezTo>
                <a:cubicBezTo>
                  <a:pt x="9312" y="15457"/>
                  <a:pt x="9442" y="15618"/>
                  <a:pt x="9566" y="15782"/>
                </a:cubicBezTo>
                <a:cubicBezTo>
                  <a:pt x="10552" y="17091"/>
                  <a:pt x="11622" y="18348"/>
                  <a:pt x="12799" y="19538"/>
                </a:cubicBezTo>
                <a:cubicBezTo>
                  <a:pt x="13137" y="19880"/>
                  <a:pt x="13363" y="19913"/>
                  <a:pt x="13764" y="19639"/>
                </a:cubicBezTo>
                <a:cubicBezTo>
                  <a:pt x="14071" y="19429"/>
                  <a:pt x="14340" y="19181"/>
                  <a:pt x="14638" y="18942"/>
                </a:cubicBezTo>
                <a:cubicBezTo>
                  <a:pt x="14977" y="19118"/>
                  <a:pt x="15325" y="19299"/>
                  <a:pt x="15670" y="19479"/>
                </a:cubicBezTo>
                <a:cubicBezTo>
                  <a:pt x="15874" y="19336"/>
                  <a:pt x="16024" y="19228"/>
                  <a:pt x="16179" y="19123"/>
                </a:cubicBezTo>
                <a:cubicBezTo>
                  <a:pt x="16407" y="18969"/>
                  <a:pt x="16586" y="18817"/>
                  <a:pt x="16625" y="18532"/>
                </a:cubicBezTo>
                <a:cubicBezTo>
                  <a:pt x="16663" y="18245"/>
                  <a:pt x="16848" y="17980"/>
                  <a:pt x="17238" y="17893"/>
                </a:cubicBezTo>
                <a:cubicBezTo>
                  <a:pt x="17537" y="17826"/>
                  <a:pt x="17736" y="17646"/>
                  <a:pt x="17893" y="17435"/>
                </a:cubicBezTo>
                <a:cubicBezTo>
                  <a:pt x="18144" y="17098"/>
                  <a:pt x="18337" y="16737"/>
                  <a:pt x="18424" y="16377"/>
                </a:cubicBezTo>
                <a:cubicBezTo>
                  <a:pt x="16705" y="14528"/>
                  <a:pt x="15014" y="12708"/>
                  <a:pt x="13308" y="10873"/>
                </a:cubicBezTo>
                <a:cubicBezTo>
                  <a:pt x="13494" y="10665"/>
                  <a:pt x="13612" y="10530"/>
                  <a:pt x="13734" y="10397"/>
                </a:cubicBezTo>
                <a:cubicBezTo>
                  <a:pt x="15805" y="8137"/>
                  <a:pt x="18039" y="6000"/>
                  <a:pt x="20413" y="3968"/>
                </a:cubicBezTo>
                <a:cubicBezTo>
                  <a:pt x="20703" y="3719"/>
                  <a:pt x="20983" y="3471"/>
                  <a:pt x="21190" y="3153"/>
                </a:cubicBezTo>
                <a:cubicBezTo>
                  <a:pt x="21585" y="2544"/>
                  <a:pt x="21600" y="2565"/>
                  <a:pt x="21129" y="2026"/>
                </a:cubicBezTo>
                <a:cubicBezTo>
                  <a:pt x="20955" y="1827"/>
                  <a:pt x="20762" y="1776"/>
                  <a:pt x="20487" y="1772"/>
                </a:cubicBezTo>
                <a:cubicBezTo>
                  <a:pt x="19961" y="1764"/>
                  <a:pt x="19720" y="1486"/>
                  <a:pt x="19806" y="1064"/>
                </a:cubicBezTo>
                <a:cubicBezTo>
                  <a:pt x="19825" y="971"/>
                  <a:pt x="19804" y="847"/>
                  <a:pt x="19743" y="773"/>
                </a:cubicBezTo>
                <a:cubicBezTo>
                  <a:pt x="19597" y="599"/>
                  <a:pt x="19434" y="429"/>
                  <a:pt x="19245" y="289"/>
                </a:cubicBezTo>
                <a:cubicBezTo>
                  <a:pt x="18978" y="92"/>
                  <a:pt x="18816" y="-4"/>
                  <a:pt x="18655" y="0"/>
                </a:cubicBezTo>
                <a:close/>
              </a:path>
            </a:pathLst>
          </a:custGeom>
          <a:solidFill>
            <a:schemeClr val="accent5">
              <a:hueOff val="129701"/>
              <a:lumOff val="-22825"/>
              <a:alpha val="70163"/>
            </a:schemeClr>
          </a:solidFill>
          <a:ln w="12700">
            <a:miter lim="400000"/>
          </a:ln>
        </p:spPr>
        <p:txBody>
          <a:bodyPr lIns="50800" tIns="50800" rIns="50800" bIns="50800" anchor="ctr"/>
          <a:lstStyle/>
          <a:p>
            <a:pPr>
              <a:lnSpc>
                <a:spcPct val="100000"/>
              </a:lnSpc>
              <a:spcBef>
                <a:spcPts val="0"/>
              </a:spcBef>
              <a:tabLst/>
              <a:defRPr sz="2200" spc="-44">
                <a:solidFill>
                  <a:srgbClr val="FF1C26"/>
                </a:solidFill>
                <a:latin typeface="Graphik-SemiboldItalic"/>
                <a:ea typeface="Graphik-SemiboldItalic"/>
                <a:cs typeface="Graphik-SemiboldItalic"/>
                <a:sym typeface="Graphik Semibold"/>
              </a:defRPr>
            </a:pPr>
            <a:endParaRPr/>
          </a:p>
        </p:txBody>
      </p:sp>
      <p:sp>
        <p:nvSpPr>
          <p:cNvPr id="475"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476"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477"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478"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479"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480"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481"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Tree>
  </p:cSld>
  <p:clrMapOvr>
    <a:masterClrMapping/>
  </p:clrMapOvr>
  <p:transition spd="med"/>
</p:sld>
</file>

<file path=ppt/slides/slide18.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83"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484"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485"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486"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487"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488"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489" name="opposizioni concettuali"/>
          <p:cNvSpPr txBox="1"/>
          <p:nvPr/>
        </p:nvSpPr>
        <p:spPr>
          <a:xfrm>
            <a:off x="4812621" y="1233952"/>
            <a:ext cx="15171888"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opposizioni concettuali</a:t>
            </a:r>
          </a:p>
        </p:txBody>
      </p:sp>
      <p:sp>
        <p:nvSpPr>
          <p:cNvPr id="490" name="Libero convincimento"/>
          <p:cNvSpPr txBox="1"/>
          <p:nvPr/>
        </p:nvSpPr>
        <p:spPr>
          <a:xfrm>
            <a:off x="3049789" y="4380028"/>
            <a:ext cx="5046217"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Libero convincimento</a:t>
            </a:r>
          </a:p>
        </p:txBody>
      </p:sp>
      <p:sp>
        <p:nvSpPr>
          <p:cNvPr id="491" name="Valutazione legale"/>
          <p:cNvSpPr txBox="1"/>
          <p:nvPr/>
        </p:nvSpPr>
        <p:spPr>
          <a:xfrm>
            <a:off x="16717784" y="4380028"/>
            <a:ext cx="4357143"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Valutazione legale</a:t>
            </a:r>
          </a:p>
        </p:txBody>
      </p:sp>
      <p:sp>
        <p:nvSpPr>
          <p:cNvPr id="492" name="deposizione orale"/>
          <p:cNvSpPr txBox="1"/>
          <p:nvPr/>
        </p:nvSpPr>
        <p:spPr>
          <a:xfrm>
            <a:off x="3561853" y="6364403"/>
            <a:ext cx="417954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deposizione orale</a:t>
            </a:r>
          </a:p>
        </p:txBody>
      </p:sp>
      <p:sp>
        <p:nvSpPr>
          <p:cNvPr id="493" name="verbale scritto"/>
          <p:cNvSpPr txBox="1"/>
          <p:nvPr/>
        </p:nvSpPr>
        <p:spPr>
          <a:xfrm>
            <a:off x="17182603" y="6364403"/>
            <a:ext cx="3392489"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verbale scritto</a:t>
            </a:r>
          </a:p>
        </p:txBody>
      </p:sp>
      <p:sp>
        <p:nvSpPr>
          <p:cNvPr id="494" name="Linea"/>
          <p:cNvSpPr/>
          <p:nvPr/>
        </p:nvSpPr>
        <p:spPr>
          <a:xfrm>
            <a:off x="5785369" y="5153983"/>
            <a:ext cx="1" cy="1122266"/>
          </a:xfrm>
          <a:prstGeom prst="line">
            <a:avLst/>
          </a:prstGeom>
          <a:ln w="63500">
            <a:solidFill>
              <a:srgbClr val="000000"/>
            </a:solidFill>
            <a:miter lim="400000"/>
            <a:headEnd type="triangle"/>
            <a:tailEnd type="triangle"/>
          </a:ln>
        </p:spPr>
        <p:txBody>
          <a:bodyPr lIns="50800" tIns="50800" rIns="50800" bIns="50800" anchor="ctr"/>
          <a:lstStyle/>
          <a:p>
            <a:endParaRPr/>
          </a:p>
        </p:txBody>
      </p:sp>
      <p:sp>
        <p:nvSpPr>
          <p:cNvPr id="495" name="Linea"/>
          <p:cNvSpPr/>
          <p:nvPr/>
        </p:nvSpPr>
        <p:spPr>
          <a:xfrm>
            <a:off x="19011911" y="5153983"/>
            <a:ext cx="1" cy="1122266"/>
          </a:xfrm>
          <a:prstGeom prst="line">
            <a:avLst/>
          </a:prstGeom>
          <a:ln w="63500">
            <a:solidFill>
              <a:srgbClr val="000000"/>
            </a:solidFill>
            <a:miter lim="400000"/>
            <a:headEnd type="triangle"/>
            <a:tailEnd type="triangle"/>
          </a:ln>
        </p:spPr>
        <p:txBody>
          <a:bodyPr lIns="50800" tIns="50800" rIns="50800" bIns="50800" anchor="ctr"/>
          <a:lstStyle/>
          <a:p>
            <a:endParaRPr/>
          </a:p>
        </p:txBody>
      </p:sp>
      <p:sp>
        <p:nvSpPr>
          <p:cNvPr id="496" name="Linea"/>
          <p:cNvSpPr/>
          <p:nvPr/>
        </p:nvSpPr>
        <p:spPr>
          <a:xfrm flipH="1">
            <a:off x="8262443" y="5153983"/>
            <a:ext cx="8265947" cy="1672694"/>
          </a:xfrm>
          <a:prstGeom prst="line">
            <a:avLst/>
          </a:prstGeom>
          <a:ln w="63500">
            <a:solidFill>
              <a:srgbClr val="000000"/>
            </a:solidFill>
            <a:miter lim="400000"/>
            <a:tailEnd type="triangle"/>
          </a:ln>
        </p:spPr>
        <p:txBody>
          <a:bodyPr lIns="50800" tIns="50800" rIns="50800" bIns="50800" anchor="ctr"/>
          <a:lstStyle/>
          <a:p>
            <a:endParaRPr/>
          </a:p>
        </p:txBody>
      </p:sp>
      <p:sp>
        <p:nvSpPr>
          <p:cNvPr id="497" name="Linea"/>
          <p:cNvSpPr/>
          <p:nvPr/>
        </p:nvSpPr>
        <p:spPr>
          <a:xfrm>
            <a:off x="8389443" y="5215253"/>
            <a:ext cx="8418647" cy="1668967"/>
          </a:xfrm>
          <a:prstGeom prst="line">
            <a:avLst/>
          </a:prstGeom>
          <a:ln w="63500">
            <a:solidFill>
              <a:srgbClr val="000000"/>
            </a:solidFill>
            <a:miter lim="400000"/>
            <a:tailEnd type="triangle"/>
          </a:ln>
        </p:spPr>
        <p:txBody>
          <a:bodyPr lIns="50800" tIns="50800" rIns="50800" bIns="50800" anchor="ctr"/>
          <a:lstStyle/>
          <a:p>
            <a:endParaRPr/>
          </a:p>
        </p:txBody>
      </p:sp>
      <p:cxnSp>
        <p:nvCxnSpPr>
          <p:cNvPr id="498" name="Linea di collegamento"/>
          <p:cNvCxnSpPr>
            <a:cxnSpLocks/>
            <a:stCxn id="499" idx="3"/>
            <a:endCxn id="493" idx="2"/>
          </p:cNvCxnSpPr>
          <p:nvPr/>
        </p:nvCxnSpPr>
        <p:spPr>
          <a:xfrm flipV="1">
            <a:off x="14466069" y="7050204"/>
            <a:ext cx="4412779" cy="2839266"/>
          </a:xfrm>
          <a:prstGeom prst="straightConnector1">
            <a:avLst/>
          </a:prstGeom>
          <a:ln w="63500">
            <a:solidFill>
              <a:srgbClr val="000000"/>
            </a:solidFill>
            <a:miter lim="400000"/>
            <a:tailEnd type="triangle"/>
          </a:ln>
        </p:spPr>
      </p:cxnSp>
      <p:sp>
        <p:nvSpPr>
          <p:cNvPr id="499" name="operatore di p.g.…"/>
          <p:cNvSpPr txBox="1"/>
          <p:nvPr/>
        </p:nvSpPr>
        <p:spPr>
          <a:xfrm>
            <a:off x="10412040" y="9254469"/>
            <a:ext cx="4054029" cy="1270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spAutoFit/>
          </a:bodyPr>
          <a:lstStyle/>
          <a:p>
            <a:pPr algn="l" defTabSz="584200">
              <a:lnSpc>
                <a:spcPts val="4900"/>
              </a:lnSpc>
              <a:spcBef>
                <a:spcPts val="0"/>
              </a:spcBef>
              <a:tabLst/>
              <a:defRPr sz="4000" b="1" spc="0">
                <a:latin typeface="Frutiger"/>
                <a:ea typeface="Frutiger"/>
                <a:cs typeface="Frutiger"/>
                <a:sym typeface="Frutiger"/>
              </a:defRPr>
            </a:pPr>
            <a:r>
              <a:t>operatore di p.g.</a:t>
            </a:r>
          </a:p>
          <a:p>
            <a:pPr algn="l" defTabSz="584200">
              <a:lnSpc>
                <a:spcPts val="4900"/>
              </a:lnSpc>
              <a:spcBef>
                <a:spcPts val="0"/>
              </a:spcBef>
              <a:tabLst/>
              <a:defRPr sz="4000" b="1" spc="0">
                <a:latin typeface="Frutiger"/>
                <a:ea typeface="Frutiger"/>
                <a:cs typeface="Frutiger"/>
                <a:sym typeface="Frutiger"/>
              </a:defRPr>
            </a:pPr>
            <a:r>
              <a:t>giudice istruttore</a:t>
            </a:r>
          </a:p>
        </p:txBody>
      </p:sp>
      <p:cxnSp>
        <p:nvCxnSpPr>
          <p:cNvPr id="500" name="Linea di collegamento"/>
          <p:cNvCxnSpPr>
            <a:cxnSpLocks/>
            <a:endCxn id="492" idx="2"/>
          </p:cNvCxnSpPr>
          <p:nvPr/>
        </p:nvCxnSpPr>
        <p:spPr>
          <a:xfrm flipH="1" flipV="1">
            <a:off x="5651624" y="7050204"/>
            <a:ext cx="4760416" cy="2839266"/>
          </a:xfrm>
          <a:prstGeom prst="straightConnector1">
            <a:avLst/>
          </a:prstGeom>
          <a:ln w="63500">
            <a:solidFill>
              <a:srgbClr val="000000"/>
            </a:solidFill>
            <a:miter lim="400000"/>
            <a:headEnd type="triangle"/>
          </a:ln>
        </p:spPr>
      </p:cxnSp>
      <p:sp>
        <p:nvSpPr>
          <p:cNvPr id="501"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02"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03"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04"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505"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506"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507"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9" presetClass="entr" fill="hold" grpId="1" nodeType="clickEffect">
                                  <p:stCondLst>
                                    <p:cond delay="0"/>
                                  </p:stCondLst>
                                  <p:iterate>
                                    <p:tmAbs val="0"/>
                                  </p:iterate>
                                  <p:childTnLst>
                                    <p:set>
                                      <p:cBhvr>
                                        <p:cTn id="6" fill="hold"/>
                                        <p:tgtEl>
                                          <p:spTgt spid="496"/>
                                        </p:tgtEl>
                                        <p:attrNameLst>
                                          <p:attrName>style.visibility</p:attrName>
                                        </p:attrNameLst>
                                      </p:cBhvr>
                                      <p:to>
                                        <p:strVal val="visible"/>
                                      </p:to>
                                    </p:set>
                                    <p:animEffect transition="in" filter="dissolve">
                                      <p:cBhvr>
                                        <p:cTn id="7" dur="200"/>
                                        <p:tgtEl>
                                          <p:spTgt spid="496"/>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fill="hold" grpId="2" nodeType="clickEffect">
                                  <p:stCondLst>
                                    <p:cond delay="0"/>
                                  </p:stCondLst>
                                  <p:iterate>
                                    <p:tmAbs val="0"/>
                                  </p:iterate>
                                  <p:childTnLst>
                                    <p:set>
                                      <p:cBhvr>
                                        <p:cTn id="11" fill="hold"/>
                                        <p:tgtEl>
                                          <p:spTgt spid="497"/>
                                        </p:tgtEl>
                                        <p:attrNameLst>
                                          <p:attrName>style.visibility</p:attrName>
                                        </p:attrNameLst>
                                      </p:cBhvr>
                                      <p:to>
                                        <p:strVal val="visible"/>
                                      </p:to>
                                    </p:set>
                                    <p:animEffect transition="in" filter="dissolve">
                                      <p:cBhvr>
                                        <p:cTn id="12" dur="200"/>
                                        <p:tgtEl>
                                          <p:spTgt spid="497"/>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fill="hold" grpId="3" nodeType="clickEffect">
                                  <p:stCondLst>
                                    <p:cond delay="0"/>
                                  </p:stCondLst>
                                  <p:iterate>
                                    <p:tmAbs val="0"/>
                                  </p:iterate>
                                  <p:childTnLst>
                                    <p:set>
                                      <p:cBhvr>
                                        <p:cTn id="16" fill="hold"/>
                                        <p:tgtEl>
                                          <p:spTgt spid="500"/>
                                        </p:tgtEl>
                                        <p:attrNameLst>
                                          <p:attrName>style.visibility</p:attrName>
                                        </p:attrNameLst>
                                      </p:cBhvr>
                                      <p:to>
                                        <p:strVal val="visible"/>
                                      </p:to>
                                    </p:set>
                                    <p:animEffect transition="in" filter="dissolve">
                                      <p:cBhvr>
                                        <p:cTn id="17" dur="200"/>
                                        <p:tgtEl>
                                          <p:spTgt spid="500"/>
                                        </p:tgtEl>
                                      </p:cBhvr>
                                    </p:animEffect>
                                  </p:childTnLst>
                                </p:cTn>
                              </p:par>
                            </p:childTnLst>
                          </p:cTn>
                        </p:par>
                      </p:childTnLst>
                    </p:cTn>
                  </p:par>
                  <p:par>
                    <p:cTn id="18" fill="hold">
                      <p:stCondLst>
                        <p:cond delay="indefinite"/>
                      </p:stCondLst>
                      <p:childTnLst>
                        <p:par>
                          <p:cTn id="19" fill="hold">
                            <p:stCondLst>
                              <p:cond delay="0"/>
                            </p:stCondLst>
                            <p:childTnLst>
                              <p:par>
                                <p:cTn id="20" presetID="1" presetClass="entr" presetSubtype="0" fill="hold" grpId="4" nodeType="clickEffect">
                                  <p:stCondLst>
                                    <p:cond delay="0"/>
                                  </p:stCondLst>
                                  <p:iterate>
                                    <p:tmAbs val="0"/>
                                  </p:iterate>
                                  <p:childTnLst>
                                    <p:set>
                                      <p:cBhvr>
                                        <p:cTn id="21" fill="hold"/>
                                        <p:tgtEl>
                                          <p:spTgt spid="499"/>
                                        </p:tgtEl>
                                        <p:attrNameLst>
                                          <p:attrName>style.visibility</p:attrName>
                                        </p:attrNameLst>
                                      </p:cBhvr>
                                      <p:to>
                                        <p:strVal val="visible"/>
                                      </p:to>
                                    </p:set>
                                  </p:childTnLst>
                                </p:cTn>
                              </p:par>
                            </p:childTnLst>
                          </p:cTn>
                        </p:par>
                      </p:childTnLst>
                    </p:cTn>
                  </p:par>
                  <p:par>
                    <p:cTn id="22" fill="hold">
                      <p:stCondLst>
                        <p:cond delay="indefinite"/>
                      </p:stCondLst>
                      <p:childTnLst>
                        <p:par>
                          <p:cTn id="23" fill="hold">
                            <p:stCondLst>
                              <p:cond delay="0"/>
                            </p:stCondLst>
                            <p:childTnLst>
                              <p:par>
                                <p:cTn id="24" presetID="9" presetClass="entr" fill="hold" grpId="5" nodeType="clickEffect">
                                  <p:stCondLst>
                                    <p:cond delay="0"/>
                                  </p:stCondLst>
                                  <p:iterate>
                                    <p:tmAbs val="0"/>
                                  </p:iterate>
                                  <p:childTnLst>
                                    <p:set>
                                      <p:cBhvr>
                                        <p:cTn id="25" fill="hold"/>
                                        <p:tgtEl>
                                          <p:spTgt spid="498"/>
                                        </p:tgtEl>
                                        <p:attrNameLst>
                                          <p:attrName>style.visibility</p:attrName>
                                        </p:attrNameLst>
                                      </p:cBhvr>
                                      <p:to>
                                        <p:strVal val="visible"/>
                                      </p:to>
                                    </p:set>
                                    <p:animEffect transition="in" filter="dissolve">
                                      <p:cBhvr>
                                        <p:cTn id="26" dur="200"/>
                                        <p:tgtEl>
                                          <p:spTgt spid="49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6" grpId="1" animBg="1" advAuto="0"/>
      <p:bldP spid="497" grpId="2" animBg="1" advAuto="0"/>
      <p:bldP spid="498" grpId="5" animBg="1" advAuto="0"/>
      <p:bldP spid="499" grpId="4" animBg="1" advAuto="0"/>
      <p:bldP spid="500" grpId="3" animBg="1" advAuto="0"/>
    </p:bldLst>
  </p:timing>
</p:sld>
</file>

<file path=ppt/slides/slide19.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509"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10"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11"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12"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513"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514"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515" name="opposizioni concettuali"/>
          <p:cNvSpPr txBox="1"/>
          <p:nvPr/>
        </p:nvSpPr>
        <p:spPr>
          <a:xfrm>
            <a:off x="4914101" y="1257458"/>
            <a:ext cx="15171887"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opposizioni concettuali</a:t>
            </a:r>
          </a:p>
        </p:txBody>
      </p:sp>
      <p:sp>
        <p:nvSpPr>
          <p:cNvPr id="516" name="deposizione orale"/>
          <p:cNvSpPr txBox="1"/>
          <p:nvPr/>
        </p:nvSpPr>
        <p:spPr>
          <a:xfrm>
            <a:off x="3561853" y="6364403"/>
            <a:ext cx="417954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deposizione orale</a:t>
            </a:r>
          </a:p>
        </p:txBody>
      </p:sp>
      <p:sp>
        <p:nvSpPr>
          <p:cNvPr id="517" name="verbale scritto"/>
          <p:cNvSpPr txBox="1"/>
          <p:nvPr/>
        </p:nvSpPr>
        <p:spPr>
          <a:xfrm>
            <a:off x="17182603" y="6364403"/>
            <a:ext cx="3392489"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verbale scritto</a:t>
            </a:r>
          </a:p>
        </p:txBody>
      </p:sp>
      <p:cxnSp>
        <p:nvCxnSpPr>
          <p:cNvPr id="518" name="Linea di collegamento"/>
          <p:cNvCxnSpPr>
            <a:cxnSpLocks/>
            <a:stCxn id="519" idx="3"/>
            <a:endCxn id="517" idx="2"/>
          </p:cNvCxnSpPr>
          <p:nvPr/>
        </p:nvCxnSpPr>
        <p:spPr>
          <a:xfrm flipV="1">
            <a:off x="14466069" y="7050204"/>
            <a:ext cx="4412779" cy="2839266"/>
          </a:xfrm>
          <a:prstGeom prst="straightConnector1">
            <a:avLst/>
          </a:prstGeom>
          <a:ln w="63500">
            <a:solidFill>
              <a:srgbClr val="000000"/>
            </a:solidFill>
            <a:miter lim="400000"/>
            <a:tailEnd type="triangle"/>
          </a:ln>
        </p:spPr>
      </p:cxnSp>
      <p:sp>
        <p:nvSpPr>
          <p:cNvPr id="519" name="operatore di p.g.…"/>
          <p:cNvSpPr txBox="1"/>
          <p:nvPr/>
        </p:nvSpPr>
        <p:spPr>
          <a:xfrm>
            <a:off x="10412040" y="9254469"/>
            <a:ext cx="4054029" cy="1270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spAutoFit/>
          </a:bodyPr>
          <a:lstStyle/>
          <a:p>
            <a:pPr algn="l" defTabSz="584200">
              <a:lnSpc>
                <a:spcPts val="4900"/>
              </a:lnSpc>
              <a:spcBef>
                <a:spcPts val="0"/>
              </a:spcBef>
              <a:tabLst/>
              <a:defRPr sz="4000" b="1" spc="0">
                <a:latin typeface="Frutiger"/>
                <a:ea typeface="Frutiger"/>
                <a:cs typeface="Frutiger"/>
                <a:sym typeface="Frutiger"/>
              </a:defRPr>
            </a:pPr>
            <a:r>
              <a:t>operatore di p.g.</a:t>
            </a:r>
          </a:p>
          <a:p>
            <a:pPr algn="l" defTabSz="584200">
              <a:lnSpc>
                <a:spcPts val="4900"/>
              </a:lnSpc>
              <a:spcBef>
                <a:spcPts val="0"/>
              </a:spcBef>
              <a:tabLst/>
              <a:defRPr sz="4000" b="1" spc="0">
                <a:latin typeface="Frutiger"/>
                <a:ea typeface="Frutiger"/>
                <a:cs typeface="Frutiger"/>
                <a:sym typeface="Frutiger"/>
              </a:defRPr>
            </a:pPr>
            <a:r>
              <a:t>giudice istruttore</a:t>
            </a:r>
          </a:p>
        </p:txBody>
      </p:sp>
      <p:cxnSp>
        <p:nvCxnSpPr>
          <p:cNvPr id="520" name="Linea di collegamento"/>
          <p:cNvCxnSpPr>
            <a:cxnSpLocks/>
            <a:endCxn id="516" idx="2"/>
          </p:cNvCxnSpPr>
          <p:nvPr/>
        </p:nvCxnSpPr>
        <p:spPr>
          <a:xfrm flipH="1" flipV="1">
            <a:off x="5651624" y="7050204"/>
            <a:ext cx="4760416" cy="2839266"/>
          </a:xfrm>
          <a:prstGeom prst="straightConnector1">
            <a:avLst/>
          </a:prstGeom>
          <a:ln w="63500">
            <a:solidFill>
              <a:srgbClr val="000000"/>
            </a:solidFill>
            <a:miter lim="400000"/>
            <a:headEnd type="triangle"/>
          </a:ln>
        </p:spPr>
      </p:cxnSp>
      <p:sp>
        <p:nvSpPr>
          <p:cNvPr id="521" name="Elemento di prova"/>
          <p:cNvSpPr txBox="1"/>
          <p:nvPr/>
        </p:nvSpPr>
        <p:spPr>
          <a:xfrm>
            <a:off x="3773693" y="4392588"/>
            <a:ext cx="5373515" cy="812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Elemento di prova</a:t>
            </a:r>
          </a:p>
        </p:txBody>
      </p:sp>
      <p:sp>
        <p:nvSpPr>
          <p:cNvPr id="522" name="Linea"/>
          <p:cNvSpPr/>
          <p:nvPr/>
        </p:nvSpPr>
        <p:spPr>
          <a:xfrm>
            <a:off x="9722521" y="4958658"/>
            <a:ext cx="5634990" cy="1"/>
          </a:xfrm>
          <a:prstGeom prst="line">
            <a:avLst/>
          </a:prstGeom>
          <a:ln w="63500">
            <a:solidFill>
              <a:srgbClr val="000000"/>
            </a:solidFill>
            <a:miter lim="400000"/>
            <a:tailEnd type="triangle"/>
          </a:ln>
        </p:spPr>
        <p:txBody>
          <a:bodyPr lIns="50800" tIns="50800" rIns="50800" bIns="50800" anchor="ctr"/>
          <a:lstStyle/>
          <a:p>
            <a:endParaRPr/>
          </a:p>
        </p:txBody>
      </p:sp>
      <p:sp>
        <p:nvSpPr>
          <p:cNvPr id="523" name="Risultato probatorio"/>
          <p:cNvSpPr txBox="1"/>
          <p:nvPr/>
        </p:nvSpPr>
        <p:spPr>
          <a:xfrm>
            <a:off x="15671351" y="4392588"/>
            <a:ext cx="5900925" cy="812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Risultato probatorio</a:t>
            </a:r>
          </a:p>
        </p:txBody>
      </p:sp>
      <p:sp>
        <p:nvSpPr>
          <p:cNvPr id="524" name="inferenza"/>
          <p:cNvSpPr txBox="1"/>
          <p:nvPr/>
        </p:nvSpPr>
        <p:spPr>
          <a:xfrm>
            <a:off x="11446000" y="3983013"/>
            <a:ext cx="2108089" cy="647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t>inferenza</a:t>
            </a:r>
          </a:p>
        </p:txBody>
      </p:sp>
      <p:sp>
        <p:nvSpPr>
          <p:cNvPr id="525" name="Simbolo dingbat X"/>
          <p:cNvSpPr/>
          <p:nvPr/>
        </p:nvSpPr>
        <p:spPr>
          <a:xfrm>
            <a:off x="11234921" y="8367865"/>
            <a:ext cx="2721515" cy="3215928"/>
          </a:xfrm>
          <a:custGeom>
            <a:avLst/>
            <a:gdLst/>
            <a:ahLst/>
            <a:cxnLst>
              <a:cxn ang="0">
                <a:pos x="wd2" y="hd2"/>
              </a:cxn>
              <a:cxn ang="5400000">
                <a:pos x="wd2" y="hd2"/>
              </a:cxn>
              <a:cxn ang="10800000">
                <a:pos x="wd2" y="hd2"/>
              </a:cxn>
              <a:cxn ang="16200000">
                <a:pos x="wd2" y="hd2"/>
              </a:cxn>
            </a:cxnLst>
            <a:rect l="0" t="0" r="r" b="b"/>
            <a:pathLst>
              <a:path w="21484" h="21548" extrusionOk="0">
                <a:moveTo>
                  <a:pt x="18655" y="0"/>
                </a:moveTo>
                <a:cubicBezTo>
                  <a:pt x="18494" y="5"/>
                  <a:pt x="18333" y="109"/>
                  <a:pt x="18066" y="314"/>
                </a:cubicBezTo>
                <a:cubicBezTo>
                  <a:pt x="15478" y="2289"/>
                  <a:pt x="13027" y="4381"/>
                  <a:pt x="10727" y="6600"/>
                </a:cubicBezTo>
                <a:cubicBezTo>
                  <a:pt x="10587" y="6735"/>
                  <a:pt x="10434" y="6862"/>
                  <a:pt x="10258" y="7020"/>
                </a:cubicBezTo>
                <a:cubicBezTo>
                  <a:pt x="10102" y="6832"/>
                  <a:pt x="9974" y="6685"/>
                  <a:pt x="9856" y="6533"/>
                </a:cubicBezTo>
                <a:cubicBezTo>
                  <a:pt x="8908" y="5315"/>
                  <a:pt x="7971" y="4091"/>
                  <a:pt x="7009" y="2882"/>
                </a:cubicBezTo>
                <a:cubicBezTo>
                  <a:pt x="6625" y="2399"/>
                  <a:pt x="6178" y="1951"/>
                  <a:pt x="5769" y="1483"/>
                </a:cubicBezTo>
                <a:cubicBezTo>
                  <a:pt x="5573" y="1260"/>
                  <a:pt x="5327" y="1254"/>
                  <a:pt x="5044" y="1314"/>
                </a:cubicBezTo>
                <a:cubicBezTo>
                  <a:pt x="4759" y="1375"/>
                  <a:pt x="4593" y="1540"/>
                  <a:pt x="4590" y="1770"/>
                </a:cubicBezTo>
                <a:cubicBezTo>
                  <a:pt x="4583" y="2129"/>
                  <a:pt x="4349" y="2291"/>
                  <a:pt x="3989" y="2389"/>
                </a:cubicBezTo>
                <a:cubicBezTo>
                  <a:pt x="3741" y="2232"/>
                  <a:pt x="3498" y="2079"/>
                  <a:pt x="3221" y="1904"/>
                </a:cubicBezTo>
                <a:cubicBezTo>
                  <a:pt x="2922" y="2176"/>
                  <a:pt x="2660" y="2427"/>
                  <a:pt x="2382" y="2665"/>
                </a:cubicBezTo>
                <a:cubicBezTo>
                  <a:pt x="2135" y="2876"/>
                  <a:pt x="2125" y="3090"/>
                  <a:pt x="2231" y="3371"/>
                </a:cubicBezTo>
                <a:cubicBezTo>
                  <a:pt x="3179" y="5877"/>
                  <a:pt x="4394" y="8283"/>
                  <a:pt x="5880" y="10593"/>
                </a:cubicBezTo>
                <a:cubicBezTo>
                  <a:pt x="5956" y="10712"/>
                  <a:pt x="6024" y="10835"/>
                  <a:pt x="6094" y="10951"/>
                </a:cubicBezTo>
                <a:cubicBezTo>
                  <a:pt x="4046" y="12991"/>
                  <a:pt x="2019" y="15012"/>
                  <a:pt x="0" y="17024"/>
                </a:cubicBezTo>
                <a:cubicBezTo>
                  <a:pt x="166" y="17359"/>
                  <a:pt x="297" y="17644"/>
                  <a:pt x="450" y="17921"/>
                </a:cubicBezTo>
                <a:cubicBezTo>
                  <a:pt x="559" y="18117"/>
                  <a:pt x="570" y="18299"/>
                  <a:pt x="443" y="18491"/>
                </a:cubicBezTo>
                <a:cubicBezTo>
                  <a:pt x="355" y="18625"/>
                  <a:pt x="277" y="18763"/>
                  <a:pt x="214" y="18906"/>
                </a:cubicBezTo>
                <a:cubicBezTo>
                  <a:pt x="179" y="18986"/>
                  <a:pt x="139" y="19096"/>
                  <a:pt x="175" y="19164"/>
                </a:cubicBezTo>
                <a:cubicBezTo>
                  <a:pt x="462" y="19717"/>
                  <a:pt x="876" y="20186"/>
                  <a:pt x="1406" y="20550"/>
                </a:cubicBezTo>
                <a:cubicBezTo>
                  <a:pt x="1668" y="20457"/>
                  <a:pt x="1862" y="20370"/>
                  <a:pt x="2068" y="20319"/>
                </a:cubicBezTo>
                <a:cubicBezTo>
                  <a:pt x="2305" y="20259"/>
                  <a:pt x="2506" y="20384"/>
                  <a:pt x="2432" y="20567"/>
                </a:cubicBezTo>
                <a:cubicBezTo>
                  <a:pt x="2271" y="20967"/>
                  <a:pt x="2606" y="21165"/>
                  <a:pt x="2838" y="21403"/>
                </a:cubicBezTo>
                <a:cubicBezTo>
                  <a:pt x="3027" y="21596"/>
                  <a:pt x="3335" y="21593"/>
                  <a:pt x="3548" y="21414"/>
                </a:cubicBezTo>
                <a:cubicBezTo>
                  <a:pt x="3624" y="21350"/>
                  <a:pt x="3679" y="21268"/>
                  <a:pt x="3745" y="21195"/>
                </a:cubicBezTo>
                <a:cubicBezTo>
                  <a:pt x="5406" y="19353"/>
                  <a:pt x="7068" y="17510"/>
                  <a:pt x="8732" y="15669"/>
                </a:cubicBezTo>
                <a:cubicBezTo>
                  <a:pt x="8850" y="15538"/>
                  <a:pt x="8982" y="15417"/>
                  <a:pt x="9151" y="15248"/>
                </a:cubicBezTo>
                <a:cubicBezTo>
                  <a:pt x="9312" y="15457"/>
                  <a:pt x="9442" y="15618"/>
                  <a:pt x="9566" y="15782"/>
                </a:cubicBezTo>
                <a:cubicBezTo>
                  <a:pt x="10552" y="17091"/>
                  <a:pt x="11622" y="18348"/>
                  <a:pt x="12799" y="19538"/>
                </a:cubicBezTo>
                <a:cubicBezTo>
                  <a:pt x="13137" y="19880"/>
                  <a:pt x="13363" y="19913"/>
                  <a:pt x="13764" y="19639"/>
                </a:cubicBezTo>
                <a:cubicBezTo>
                  <a:pt x="14071" y="19429"/>
                  <a:pt x="14340" y="19181"/>
                  <a:pt x="14638" y="18942"/>
                </a:cubicBezTo>
                <a:cubicBezTo>
                  <a:pt x="14977" y="19118"/>
                  <a:pt x="15325" y="19299"/>
                  <a:pt x="15670" y="19479"/>
                </a:cubicBezTo>
                <a:cubicBezTo>
                  <a:pt x="15874" y="19336"/>
                  <a:pt x="16024" y="19228"/>
                  <a:pt x="16179" y="19123"/>
                </a:cubicBezTo>
                <a:cubicBezTo>
                  <a:pt x="16407" y="18969"/>
                  <a:pt x="16586" y="18817"/>
                  <a:pt x="16625" y="18532"/>
                </a:cubicBezTo>
                <a:cubicBezTo>
                  <a:pt x="16663" y="18245"/>
                  <a:pt x="16848" y="17980"/>
                  <a:pt x="17238" y="17893"/>
                </a:cubicBezTo>
                <a:cubicBezTo>
                  <a:pt x="17537" y="17826"/>
                  <a:pt x="17736" y="17646"/>
                  <a:pt x="17893" y="17435"/>
                </a:cubicBezTo>
                <a:cubicBezTo>
                  <a:pt x="18144" y="17098"/>
                  <a:pt x="18337" y="16737"/>
                  <a:pt x="18424" y="16377"/>
                </a:cubicBezTo>
                <a:cubicBezTo>
                  <a:pt x="16705" y="14528"/>
                  <a:pt x="15014" y="12708"/>
                  <a:pt x="13308" y="10873"/>
                </a:cubicBezTo>
                <a:cubicBezTo>
                  <a:pt x="13494" y="10665"/>
                  <a:pt x="13612" y="10530"/>
                  <a:pt x="13734" y="10397"/>
                </a:cubicBezTo>
                <a:cubicBezTo>
                  <a:pt x="15805" y="8137"/>
                  <a:pt x="18039" y="6000"/>
                  <a:pt x="20413" y="3968"/>
                </a:cubicBezTo>
                <a:cubicBezTo>
                  <a:pt x="20703" y="3719"/>
                  <a:pt x="20983" y="3471"/>
                  <a:pt x="21190" y="3153"/>
                </a:cubicBezTo>
                <a:cubicBezTo>
                  <a:pt x="21585" y="2544"/>
                  <a:pt x="21600" y="2565"/>
                  <a:pt x="21129" y="2026"/>
                </a:cubicBezTo>
                <a:cubicBezTo>
                  <a:pt x="20955" y="1827"/>
                  <a:pt x="20762" y="1776"/>
                  <a:pt x="20487" y="1772"/>
                </a:cubicBezTo>
                <a:cubicBezTo>
                  <a:pt x="19961" y="1764"/>
                  <a:pt x="19720" y="1486"/>
                  <a:pt x="19806" y="1064"/>
                </a:cubicBezTo>
                <a:cubicBezTo>
                  <a:pt x="19825" y="971"/>
                  <a:pt x="19804" y="847"/>
                  <a:pt x="19743" y="773"/>
                </a:cubicBezTo>
                <a:cubicBezTo>
                  <a:pt x="19597" y="599"/>
                  <a:pt x="19434" y="429"/>
                  <a:pt x="19245" y="289"/>
                </a:cubicBezTo>
                <a:cubicBezTo>
                  <a:pt x="18978" y="92"/>
                  <a:pt x="18816" y="-4"/>
                  <a:pt x="18655" y="0"/>
                </a:cubicBezTo>
                <a:close/>
              </a:path>
            </a:pathLst>
          </a:custGeom>
          <a:solidFill>
            <a:schemeClr val="accent5"/>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26"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27"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28"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2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530"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531"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532"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521"/>
                                        </p:tgtEl>
                                        <p:attrNameLst>
                                          <p:attrName>style.visibility</p:attrName>
                                        </p:attrNameLst>
                                      </p:cBhvr>
                                      <p:to>
                                        <p:strVal val="visible"/>
                                      </p:to>
                                    </p:set>
                                    <p:animEffect transition="in" filter="wipe(left)">
                                      <p:cBhvr>
                                        <p:cTn id="7" dur="200"/>
                                        <p:tgtEl>
                                          <p:spTgt spid="521"/>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fill="hold" grpId="2" nodeType="clickEffect">
                                  <p:stCondLst>
                                    <p:cond delay="0"/>
                                  </p:stCondLst>
                                  <p:iterate>
                                    <p:tmAbs val="0"/>
                                  </p:iterate>
                                  <p:childTnLst>
                                    <p:set>
                                      <p:cBhvr>
                                        <p:cTn id="11" fill="hold"/>
                                        <p:tgtEl>
                                          <p:spTgt spid="522"/>
                                        </p:tgtEl>
                                        <p:attrNameLst>
                                          <p:attrName>style.visibility</p:attrName>
                                        </p:attrNameLst>
                                      </p:cBhvr>
                                      <p:to>
                                        <p:strVal val="visible"/>
                                      </p:to>
                                    </p:set>
                                    <p:animEffect transition="in" filter="dissolve">
                                      <p:cBhvr>
                                        <p:cTn id="12" dur="200"/>
                                        <p:tgtEl>
                                          <p:spTgt spid="522"/>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524"/>
                                        </p:tgtEl>
                                        <p:attrNameLst>
                                          <p:attrName>style.visibility</p:attrName>
                                        </p:attrNameLst>
                                      </p:cBhvr>
                                      <p:to>
                                        <p:strVal val="visible"/>
                                      </p:to>
                                    </p:set>
                                    <p:animEffect transition="in" filter="wipe(left)">
                                      <p:cBhvr>
                                        <p:cTn id="17" dur="200"/>
                                        <p:tgtEl>
                                          <p:spTgt spid="524"/>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523"/>
                                        </p:tgtEl>
                                        <p:attrNameLst>
                                          <p:attrName>style.visibility</p:attrName>
                                        </p:attrNameLst>
                                      </p:cBhvr>
                                      <p:to>
                                        <p:strVal val="visible"/>
                                      </p:to>
                                    </p:set>
                                    <p:animEffect transition="in" filter="wipe(left)">
                                      <p:cBhvr>
                                        <p:cTn id="22" dur="200"/>
                                        <p:tgtEl>
                                          <p:spTgt spid="523"/>
                                        </p:tgtEl>
                                      </p:cBhvr>
                                    </p:animEffec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5" nodeType="clickEffect">
                                  <p:stCondLst>
                                    <p:cond delay="0"/>
                                  </p:stCondLst>
                                  <p:iterate>
                                    <p:tmAbs val="0"/>
                                  </p:iterate>
                                  <p:childTnLst>
                                    <p:set>
                                      <p:cBhvr>
                                        <p:cTn id="26" fill="hold"/>
                                        <p:tgtEl>
                                          <p:spTgt spid="52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1" grpId="1" animBg="1" advAuto="0"/>
      <p:bldP spid="522" grpId="2" animBg="1" advAuto="0"/>
      <p:bldP spid="523" grpId="4" animBg="1" advAuto="0"/>
      <p:bldP spid="524" grpId="3" animBg="1" advAuto="0"/>
      <p:bldP spid="525" grpId="5" animBg="1" advAuto="0"/>
    </p:bldLst>
  </p:timing>
</p:sld>
</file>

<file path=ppt/slides/slide20.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534"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35"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36"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37"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538"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53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540" name="principio di separazione…"/>
          <p:cNvSpPr txBox="1"/>
          <p:nvPr/>
        </p:nvSpPr>
        <p:spPr>
          <a:xfrm>
            <a:off x="4497756" y="7047292"/>
            <a:ext cx="15296630" cy="268478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spcBef>
                <a:spcPts val="0"/>
              </a:spcBef>
              <a:tabLst/>
              <a:defRPr sz="10000" b="1" cap="all" spc="-400">
                <a:solidFill>
                  <a:srgbClr val="822433"/>
                </a:solidFill>
                <a:latin typeface="Frutiger"/>
                <a:ea typeface="Frutiger"/>
                <a:cs typeface="Frutiger"/>
                <a:sym typeface="Frutiger"/>
              </a:defRPr>
            </a:pPr>
            <a:r>
              <a:t>principio di separazione </a:t>
            </a:r>
          </a:p>
          <a:p>
            <a:pPr defTabSz="584200">
              <a:spcBef>
                <a:spcPts val="0"/>
              </a:spcBef>
              <a:tabLst/>
              <a:defRPr sz="10000" b="1" cap="all" spc="-400">
                <a:solidFill>
                  <a:srgbClr val="822433"/>
                </a:solidFill>
                <a:latin typeface="Frutiger"/>
                <a:ea typeface="Frutiger"/>
                <a:cs typeface="Frutiger"/>
                <a:sym typeface="Frutiger"/>
              </a:defRPr>
            </a:pPr>
            <a:r>
              <a:t>tra le fasi</a:t>
            </a:r>
          </a:p>
        </p:txBody>
      </p:sp>
      <p:sp>
        <p:nvSpPr>
          <p:cNvPr id="541" name="principio di immediatezza"/>
          <p:cNvSpPr txBox="1"/>
          <p:nvPr/>
        </p:nvSpPr>
        <p:spPr>
          <a:xfrm>
            <a:off x="4234867" y="3005942"/>
            <a:ext cx="15914266"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principio di immediatezza</a:t>
            </a:r>
          </a:p>
        </p:txBody>
      </p:sp>
      <p:sp>
        <p:nvSpPr>
          <p:cNvPr id="542" name="="/>
          <p:cNvSpPr txBox="1"/>
          <p:nvPr/>
        </p:nvSpPr>
        <p:spPr>
          <a:xfrm>
            <a:off x="11806555" y="4878795"/>
            <a:ext cx="770891" cy="1778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latin typeface="+mn-lt"/>
                <a:ea typeface="+mn-ea"/>
                <a:cs typeface="+mn-cs"/>
                <a:sym typeface="Graphik"/>
              </a:defRPr>
            </a:lvl1pPr>
          </a:lstStyle>
          <a:p>
            <a:r>
              <a:t>=</a:t>
            </a:r>
          </a:p>
        </p:txBody>
      </p:sp>
      <p:sp>
        <p:nvSpPr>
          <p:cNvPr id="543"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44"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45"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46"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547"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548"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549"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Tree>
  </p:cSld>
  <p:clrMapOvr>
    <a:masterClrMapping/>
  </p:clrMapOvr>
  <mc:AlternateContent xmlns:mc="http://schemas.openxmlformats.org/markup-compatibility/2006" xmlns:p14="http://schemas.microsoft.com/office/powerpoint/2010/main">
    <mc:Choice Requires="p14">
      <p:transition p14:dur="300">
        <p:pull/>
      </p:transition>
    </mc:Choice>
    <mc:Fallback xmlns:a14="http://schemas.microsoft.com/office/drawing/2010/main" xmlns:m="http://schemas.openxmlformats.org/officeDocument/2006/math" xmlns="">
      <p:transition spd="fast">
        <p:fade/>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551"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52"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53"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54"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555"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556"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557" name="principio di separazione…"/>
          <p:cNvSpPr txBox="1"/>
          <p:nvPr/>
        </p:nvSpPr>
        <p:spPr>
          <a:xfrm>
            <a:off x="4543685" y="3283444"/>
            <a:ext cx="15296630" cy="268478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spcBef>
                <a:spcPts val="0"/>
              </a:spcBef>
              <a:tabLst/>
              <a:defRPr sz="10000" b="1" cap="all" spc="-400">
                <a:solidFill>
                  <a:srgbClr val="822433"/>
                </a:solidFill>
                <a:latin typeface="Frutiger"/>
                <a:ea typeface="Frutiger"/>
                <a:cs typeface="Frutiger"/>
                <a:sym typeface="Frutiger"/>
              </a:defRPr>
            </a:pPr>
            <a:r>
              <a:t>principio di separazione </a:t>
            </a:r>
          </a:p>
          <a:p>
            <a:pPr defTabSz="584200">
              <a:spcBef>
                <a:spcPts val="0"/>
              </a:spcBef>
              <a:tabLst/>
              <a:defRPr sz="10000" b="1" cap="all" spc="-400">
                <a:solidFill>
                  <a:srgbClr val="822433"/>
                </a:solidFill>
                <a:latin typeface="Frutiger"/>
                <a:ea typeface="Frutiger"/>
                <a:cs typeface="Frutiger"/>
                <a:sym typeface="Frutiger"/>
              </a:defRPr>
            </a:pPr>
            <a:r>
              <a:t>tra le fasi</a:t>
            </a:r>
          </a:p>
        </p:txBody>
      </p:sp>
      <p:sp>
        <p:nvSpPr>
          <p:cNvPr id="558" name="- processo costruito sul dibattimento"/>
          <p:cNvSpPr txBox="1"/>
          <p:nvPr/>
        </p:nvSpPr>
        <p:spPr>
          <a:xfrm>
            <a:off x="3193307" y="6563625"/>
            <a:ext cx="828695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rPr b="0"/>
              <a:t>- processo costruito sul</a:t>
            </a:r>
            <a:r>
              <a:t> dibattimento</a:t>
            </a:r>
          </a:p>
        </p:txBody>
      </p:sp>
      <p:sp>
        <p:nvSpPr>
          <p:cNvPr id="559" name="Linea"/>
          <p:cNvSpPr/>
          <p:nvPr/>
        </p:nvSpPr>
        <p:spPr>
          <a:xfrm>
            <a:off x="11939113" y="6906525"/>
            <a:ext cx="2697197" cy="1"/>
          </a:xfrm>
          <a:prstGeom prst="line">
            <a:avLst/>
          </a:prstGeom>
          <a:ln w="63500">
            <a:solidFill>
              <a:srgbClr val="000000"/>
            </a:solidFill>
            <a:miter lim="400000"/>
            <a:headEnd type="triangle"/>
            <a:tailEnd type="triangle"/>
          </a:ln>
        </p:spPr>
        <p:txBody>
          <a:bodyPr lIns="50800" tIns="50800" rIns="50800" bIns="50800" anchor="ctr"/>
          <a:lstStyle/>
          <a:p>
            <a:endParaRPr/>
          </a:p>
        </p:txBody>
      </p:sp>
      <p:sp>
        <p:nvSpPr>
          <p:cNvPr id="560" name="oralità e immediatezza"/>
          <p:cNvSpPr txBox="1"/>
          <p:nvPr/>
        </p:nvSpPr>
        <p:spPr>
          <a:xfrm>
            <a:off x="15095165" y="6563625"/>
            <a:ext cx="5217121"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spc="0">
                <a:latin typeface="Frutiger"/>
                <a:ea typeface="Frutiger"/>
                <a:cs typeface="Frutiger"/>
                <a:sym typeface="Frutiger"/>
              </a:defRPr>
            </a:lvl1pPr>
          </a:lstStyle>
          <a:p>
            <a:pPr>
              <a:defRPr b="1"/>
            </a:pPr>
            <a:r>
              <a:rPr b="0"/>
              <a:t>oralità e immediatezza</a:t>
            </a:r>
          </a:p>
        </p:txBody>
      </p:sp>
      <p:sp>
        <p:nvSpPr>
          <p:cNvPr id="561" name="- convincimento limitato al dibattimento"/>
          <p:cNvSpPr txBox="1"/>
          <p:nvPr/>
        </p:nvSpPr>
        <p:spPr>
          <a:xfrm>
            <a:off x="3193307" y="7756707"/>
            <a:ext cx="9244659"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rPr b="0"/>
              <a:t>- </a:t>
            </a:r>
            <a:r>
              <a:t>convincimento</a:t>
            </a:r>
            <a:r>
              <a:rPr b="0"/>
              <a:t> </a:t>
            </a:r>
            <a:r>
              <a:t>limitato</a:t>
            </a:r>
            <a:r>
              <a:rPr b="0"/>
              <a:t> al</a:t>
            </a:r>
            <a:r>
              <a:t> </a:t>
            </a:r>
            <a:r>
              <a:rPr b="0"/>
              <a:t>dibattimento</a:t>
            </a:r>
          </a:p>
        </p:txBody>
      </p:sp>
      <p:sp>
        <p:nvSpPr>
          <p:cNvPr id="562" name="Linea"/>
          <p:cNvSpPr/>
          <p:nvPr/>
        </p:nvSpPr>
        <p:spPr>
          <a:xfrm>
            <a:off x="12743387" y="8099607"/>
            <a:ext cx="2046357" cy="1"/>
          </a:xfrm>
          <a:prstGeom prst="line">
            <a:avLst/>
          </a:prstGeom>
          <a:ln w="63500">
            <a:solidFill>
              <a:srgbClr val="000000"/>
            </a:solidFill>
            <a:miter lim="400000"/>
            <a:headEnd type="triangle"/>
            <a:tailEnd type="triangle"/>
          </a:ln>
        </p:spPr>
        <p:txBody>
          <a:bodyPr lIns="50800" tIns="50800" rIns="50800" bIns="50800" anchor="ctr"/>
          <a:lstStyle/>
          <a:p>
            <a:endParaRPr/>
          </a:p>
        </p:txBody>
      </p:sp>
      <p:sp>
        <p:nvSpPr>
          <p:cNvPr id="563" name="contraddittorio"/>
          <p:cNvSpPr txBox="1"/>
          <p:nvPr/>
        </p:nvSpPr>
        <p:spPr>
          <a:xfrm>
            <a:off x="15095165" y="7756707"/>
            <a:ext cx="3519488"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spc="0">
                <a:latin typeface="Frutiger"/>
                <a:ea typeface="Frutiger"/>
                <a:cs typeface="Frutiger"/>
                <a:sym typeface="Frutiger"/>
              </a:defRPr>
            </a:lvl1pPr>
          </a:lstStyle>
          <a:p>
            <a:pPr>
              <a:defRPr b="1"/>
            </a:pPr>
            <a:r>
              <a:rPr b="0"/>
              <a:t>contraddittorio</a:t>
            </a:r>
          </a:p>
        </p:txBody>
      </p:sp>
      <p:sp>
        <p:nvSpPr>
          <p:cNvPr id="564"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65"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66"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67"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568"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569"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570"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Tree>
  </p:cSld>
  <p:clrMapOvr>
    <a:masterClrMapping/>
  </p:clrMapOvr>
  <mc:AlternateContent xmlns:mc="http://schemas.openxmlformats.org/markup-compatibility/2006" xmlns:p14="http://schemas.microsoft.com/office/powerpoint/2010/main">
    <mc:Choice Requires="p14">
      <p:transition spd="med">
        <p:push dir="u"/>
      </p:transition>
    </mc:Choice>
    <mc:Fallback xmlns:a14="http://schemas.microsoft.com/office/drawing/2010/main" xmlns:m="http://schemas.openxmlformats.org/officeDocument/2006/math" xmlns="">
      <p:transition spd="fast">
        <p:fade/>
      </p:transition>
    </mc:Fallback>
  </mc:AlternateContent>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558"/>
                                        </p:tgtEl>
                                        <p:attrNameLst>
                                          <p:attrName>style.visibility</p:attrName>
                                        </p:attrNameLst>
                                      </p:cBhvr>
                                      <p:to>
                                        <p:strVal val="visible"/>
                                      </p:to>
                                    </p:set>
                                    <p:animEffect transition="in" filter="wipe(left)">
                                      <p:cBhvr>
                                        <p:cTn id="7" dur="200"/>
                                        <p:tgtEl>
                                          <p:spTgt spid="558"/>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fill="hold" grpId="2" nodeType="clickEffect">
                                  <p:stCondLst>
                                    <p:cond delay="0"/>
                                  </p:stCondLst>
                                  <p:iterate>
                                    <p:tmAbs val="0"/>
                                  </p:iterate>
                                  <p:childTnLst>
                                    <p:set>
                                      <p:cBhvr>
                                        <p:cTn id="11" fill="hold"/>
                                        <p:tgtEl>
                                          <p:spTgt spid="559"/>
                                        </p:tgtEl>
                                        <p:attrNameLst>
                                          <p:attrName>style.visibility</p:attrName>
                                        </p:attrNameLst>
                                      </p:cBhvr>
                                      <p:to>
                                        <p:strVal val="visible"/>
                                      </p:to>
                                    </p:set>
                                    <p:animEffect transition="in" filter="dissolve">
                                      <p:cBhvr>
                                        <p:cTn id="12" dur="200"/>
                                        <p:tgtEl>
                                          <p:spTgt spid="559"/>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560"/>
                                        </p:tgtEl>
                                        <p:attrNameLst>
                                          <p:attrName>style.visibility</p:attrName>
                                        </p:attrNameLst>
                                      </p:cBhvr>
                                      <p:to>
                                        <p:strVal val="visible"/>
                                      </p:to>
                                    </p:set>
                                    <p:animEffect transition="in" filter="wipe(left)">
                                      <p:cBhvr>
                                        <p:cTn id="17" dur="200"/>
                                        <p:tgtEl>
                                          <p:spTgt spid="560"/>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561"/>
                                        </p:tgtEl>
                                        <p:attrNameLst>
                                          <p:attrName>style.visibility</p:attrName>
                                        </p:attrNameLst>
                                      </p:cBhvr>
                                      <p:to>
                                        <p:strVal val="visible"/>
                                      </p:to>
                                    </p:set>
                                    <p:animEffect transition="in" filter="wipe(left)">
                                      <p:cBhvr>
                                        <p:cTn id="22" dur="200"/>
                                        <p:tgtEl>
                                          <p:spTgt spid="561"/>
                                        </p:tgtEl>
                                      </p:cBhvr>
                                    </p:animEffect>
                                  </p:childTnLst>
                                </p:cTn>
                              </p:par>
                            </p:childTnLst>
                          </p:cTn>
                        </p:par>
                      </p:childTnLst>
                    </p:cTn>
                  </p:par>
                  <p:par>
                    <p:cTn id="23" fill="hold">
                      <p:stCondLst>
                        <p:cond delay="indefinite"/>
                      </p:stCondLst>
                      <p:childTnLst>
                        <p:par>
                          <p:cTn id="24" fill="hold">
                            <p:stCondLst>
                              <p:cond delay="0"/>
                            </p:stCondLst>
                            <p:childTnLst>
                              <p:par>
                                <p:cTn id="25" presetID="9" presetClass="entr" fill="hold" grpId="5" nodeType="clickEffect">
                                  <p:stCondLst>
                                    <p:cond delay="0"/>
                                  </p:stCondLst>
                                  <p:iterate>
                                    <p:tmAbs val="0"/>
                                  </p:iterate>
                                  <p:childTnLst>
                                    <p:set>
                                      <p:cBhvr>
                                        <p:cTn id="26" fill="hold"/>
                                        <p:tgtEl>
                                          <p:spTgt spid="562"/>
                                        </p:tgtEl>
                                        <p:attrNameLst>
                                          <p:attrName>style.visibility</p:attrName>
                                        </p:attrNameLst>
                                      </p:cBhvr>
                                      <p:to>
                                        <p:strVal val="visible"/>
                                      </p:to>
                                    </p:set>
                                    <p:animEffect transition="in" filter="dissolve">
                                      <p:cBhvr>
                                        <p:cTn id="27" dur="200"/>
                                        <p:tgtEl>
                                          <p:spTgt spid="562"/>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6" nodeType="clickEffect">
                                  <p:stCondLst>
                                    <p:cond delay="0"/>
                                  </p:stCondLst>
                                  <p:iterate>
                                    <p:tmAbs val="0"/>
                                  </p:iterate>
                                  <p:childTnLst>
                                    <p:set>
                                      <p:cBhvr>
                                        <p:cTn id="31" fill="hold"/>
                                        <p:tgtEl>
                                          <p:spTgt spid="563"/>
                                        </p:tgtEl>
                                        <p:attrNameLst>
                                          <p:attrName>style.visibility</p:attrName>
                                        </p:attrNameLst>
                                      </p:cBhvr>
                                      <p:to>
                                        <p:strVal val="visible"/>
                                      </p:to>
                                    </p:set>
                                    <p:animEffect transition="in" filter="wipe(left)">
                                      <p:cBhvr>
                                        <p:cTn id="32" dur="200"/>
                                        <p:tgtEl>
                                          <p:spTgt spid="56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8" grpId="1" animBg="1" advAuto="0"/>
      <p:bldP spid="559" grpId="2" animBg="1" advAuto="0"/>
      <p:bldP spid="560" grpId="3" animBg="1" advAuto="0"/>
      <p:bldP spid="561" grpId="4" animBg="1" advAuto="0"/>
      <p:bldP spid="562" grpId="5" animBg="1" advAuto="0"/>
      <p:bldP spid="563" grpId="6" animBg="1" advAuto="0"/>
    </p:bldLst>
  </p:timing>
</p:sld>
</file>

<file path=ppt/slides/slide22.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572"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73"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74"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75"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576"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577"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578" name="“Il testimonio sta inerme di fronte all’interrogante, alle controparti, al giudice ed al pubblico; non v’è una sola sillaba che vada perduta; si soppesa ogni atteggiamento espressivo: questa è autentica oralità. Chiunque può misurare il distacco fra un s"/>
          <p:cNvSpPr txBox="1"/>
          <p:nvPr/>
        </p:nvSpPr>
        <p:spPr>
          <a:xfrm>
            <a:off x="6801795" y="6187086"/>
            <a:ext cx="10780410" cy="4680769"/>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3000" spc="0">
                <a:latin typeface="Frutiger"/>
                <a:ea typeface="Frutiger"/>
                <a:cs typeface="Frutiger"/>
                <a:sym typeface="Frutiger"/>
              </a:defRPr>
            </a:pPr>
            <a:r>
              <a:rPr dirty="0"/>
              <a:t>“Il testimonio </a:t>
            </a:r>
            <a:r>
              <a:rPr dirty="0" err="1"/>
              <a:t>sta</a:t>
            </a:r>
            <a:r>
              <a:rPr dirty="0"/>
              <a:t> </a:t>
            </a:r>
            <a:r>
              <a:rPr dirty="0" err="1"/>
              <a:t>inerme</a:t>
            </a:r>
            <a:r>
              <a:rPr dirty="0"/>
              <a:t> di </a:t>
            </a:r>
            <a:r>
              <a:rPr dirty="0" err="1"/>
              <a:t>fronte</a:t>
            </a:r>
            <a:r>
              <a:rPr dirty="0"/>
              <a:t> </a:t>
            </a:r>
            <a:r>
              <a:rPr dirty="0" err="1"/>
              <a:t>all’interrogante</a:t>
            </a:r>
            <a:r>
              <a:rPr dirty="0"/>
              <a:t>, alle </a:t>
            </a:r>
            <a:r>
              <a:rPr dirty="0" err="1"/>
              <a:t>controparti</a:t>
            </a:r>
            <a:r>
              <a:rPr dirty="0"/>
              <a:t>, al </a:t>
            </a:r>
            <a:r>
              <a:rPr dirty="0" err="1"/>
              <a:t>giudice</a:t>
            </a:r>
            <a:r>
              <a:rPr dirty="0"/>
              <a:t> ed al </a:t>
            </a:r>
            <a:r>
              <a:rPr dirty="0" err="1"/>
              <a:t>pubblico</a:t>
            </a:r>
            <a:r>
              <a:rPr dirty="0"/>
              <a:t>; non </a:t>
            </a:r>
            <a:r>
              <a:rPr dirty="0" err="1"/>
              <a:t>v’è</a:t>
            </a:r>
            <a:r>
              <a:rPr dirty="0"/>
              <a:t> </a:t>
            </a:r>
            <a:r>
              <a:rPr dirty="0" err="1"/>
              <a:t>una</a:t>
            </a:r>
            <a:r>
              <a:rPr dirty="0"/>
              <a:t> sola </a:t>
            </a:r>
            <a:r>
              <a:rPr dirty="0" err="1"/>
              <a:t>sillaba</a:t>
            </a:r>
            <a:r>
              <a:rPr dirty="0"/>
              <a:t> </a:t>
            </a:r>
            <a:r>
              <a:rPr dirty="0" err="1"/>
              <a:t>che</a:t>
            </a:r>
            <a:r>
              <a:rPr dirty="0"/>
              <a:t> </a:t>
            </a:r>
            <a:r>
              <a:rPr dirty="0" err="1"/>
              <a:t>vada</a:t>
            </a:r>
            <a:r>
              <a:rPr dirty="0"/>
              <a:t> </a:t>
            </a:r>
            <a:r>
              <a:rPr dirty="0" err="1"/>
              <a:t>perduta</a:t>
            </a:r>
            <a:r>
              <a:rPr dirty="0"/>
              <a:t>; </a:t>
            </a:r>
            <a:r>
              <a:rPr dirty="0" err="1"/>
              <a:t>si</a:t>
            </a:r>
            <a:r>
              <a:rPr dirty="0"/>
              <a:t> </a:t>
            </a:r>
            <a:r>
              <a:rPr dirty="0" err="1"/>
              <a:t>soppesa</a:t>
            </a:r>
            <a:r>
              <a:rPr dirty="0"/>
              <a:t> </a:t>
            </a:r>
            <a:r>
              <a:rPr dirty="0" err="1"/>
              <a:t>ogni</a:t>
            </a:r>
            <a:r>
              <a:rPr dirty="0"/>
              <a:t> </a:t>
            </a:r>
            <a:r>
              <a:rPr dirty="0" err="1"/>
              <a:t>atteggiamento</a:t>
            </a:r>
            <a:r>
              <a:rPr dirty="0"/>
              <a:t> espressivo: </a:t>
            </a:r>
            <a:r>
              <a:rPr dirty="0" err="1"/>
              <a:t>questa</a:t>
            </a:r>
            <a:r>
              <a:rPr dirty="0"/>
              <a:t> </a:t>
            </a:r>
            <a:r>
              <a:rPr dirty="0" err="1"/>
              <a:t>è</a:t>
            </a:r>
            <a:r>
              <a:rPr dirty="0"/>
              <a:t> </a:t>
            </a:r>
            <a:r>
              <a:rPr dirty="0" err="1"/>
              <a:t>autentica</a:t>
            </a:r>
            <a:r>
              <a:rPr dirty="0"/>
              <a:t> </a:t>
            </a:r>
            <a:r>
              <a:rPr dirty="0" err="1"/>
              <a:t>oralità</a:t>
            </a:r>
            <a:r>
              <a:rPr dirty="0"/>
              <a:t>. </a:t>
            </a:r>
            <a:r>
              <a:rPr dirty="0" err="1"/>
              <a:t>Chiunque</a:t>
            </a:r>
            <a:r>
              <a:rPr dirty="0"/>
              <a:t> </a:t>
            </a:r>
            <a:r>
              <a:rPr dirty="0" err="1"/>
              <a:t>può</a:t>
            </a:r>
            <a:r>
              <a:rPr dirty="0"/>
              <a:t> </a:t>
            </a:r>
            <a:r>
              <a:rPr dirty="0" err="1"/>
              <a:t>misurare</a:t>
            </a:r>
            <a:r>
              <a:rPr dirty="0"/>
              <a:t> il </a:t>
            </a:r>
            <a:r>
              <a:rPr dirty="0" err="1"/>
              <a:t>distacco</a:t>
            </a:r>
            <a:r>
              <a:rPr dirty="0"/>
              <a:t> </a:t>
            </a:r>
            <a:r>
              <a:rPr dirty="0" err="1"/>
              <a:t>fra</a:t>
            </a:r>
            <a:r>
              <a:rPr dirty="0"/>
              <a:t> un simile </a:t>
            </a:r>
            <a:r>
              <a:rPr dirty="0" err="1"/>
              <a:t>modello</a:t>
            </a:r>
            <a:r>
              <a:rPr dirty="0"/>
              <a:t> ed un </a:t>
            </a:r>
            <a:r>
              <a:rPr dirty="0" err="1"/>
              <a:t>processo</a:t>
            </a:r>
            <a:r>
              <a:rPr dirty="0"/>
              <a:t> </a:t>
            </a:r>
            <a:r>
              <a:rPr dirty="0" err="1"/>
              <a:t>sommerso</a:t>
            </a:r>
            <a:r>
              <a:rPr dirty="0"/>
              <a:t> dal </a:t>
            </a:r>
            <a:r>
              <a:rPr dirty="0" err="1"/>
              <a:t>diluvio</a:t>
            </a:r>
            <a:r>
              <a:rPr dirty="0"/>
              <a:t> </a:t>
            </a:r>
            <a:r>
              <a:rPr dirty="0" err="1"/>
              <a:t>delle</a:t>
            </a:r>
            <a:r>
              <a:rPr dirty="0"/>
              <a:t> </a:t>
            </a:r>
            <a:r>
              <a:rPr dirty="0" err="1"/>
              <a:t>scritture</a:t>
            </a:r>
            <a:r>
              <a:rPr dirty="0"/>
              <a:t>”</a:t>
            </a:r>
          </a:p>
          <a:p>
            <a:pPr algn="just" defTabSz="584200">
              <a:lnSpc>
                <a:spcPct val="100000"/>
              </a:lnSpc>
              <a:spcBef>
                <a:spcPts val="3300"/>
              </a:spcBef>
              <a:tabLst/>
              <a:defRPr sz="3000" spc="0">
                <a:latin typeface="Frutiger"/>
                <a:ea typeface="Frutiger"/>
                <a:cs typeface="Frutiger"/>
                <a:sym typeface="Frutiger"/>
              </a:defRPr>
            </a:pPr>
            <a:r>
              <a:rPr dirty="0"/>
              <a:t>Cordero, F., </a:t>
            </a:r>
            <a:r>
              <a:rPr i="1" dirty="0" err="1"/>
              <a:t>Linee</a:t>
            </a:r>
            <a:r>
              <a:rPr i="1" dirty="0"/>
              <a:t> di un </a:t>
            </a:r>
            <a:r>
              <a:rPr i="1" dirty="0" err="1"/>
              <a:t>processo</a:t>
            </a:r>
            <a:r>
              <a:rPr i="1" dirty="0"/>
              <a:t> </a:t>
            </a:r>
            <a:r>
              <a:rPr i="1" dirty="0" err="1"/>
              <a:t>accusatorio</a:t>
            </a:r>
            <a:r>
              <a:rPr dirty="0"/>
              <a:t>, in AA.VV., </a:t>
            </a:r>
            <a:r>
              <a:rPr i="1" dirty="0" err="1"/>
              <a:t>Criteri</a:t>
            </a:r>
            <a:r>
              <a:rPr i="1" dirty="0"/>
              <a:t> </a:t>
            </a:r>
            <a:r>
              <a:rPr i="1" dirty="0" err="1"/>
              <a:t>direttivi</a:t>
            </a:r>
            <a:r>
              <a:rPr i="1" dirty="0"/>
              <a:t> per </a:t>
            </a:r>
            <a:r>
              <a:rPr i="1" dirty="0" err="1"/>
              <a:t>una</a:t>
            </a:r>
            <a:r>
              <a:rPr i="1" dirty="0"/>
              <a:t> </a:t>
            </a:r>
            <a:r>
              <a:rPr i="1" dirty="0" err="1"/>
              <a:t>riforma</a:t>
            </a:r>
            <a:r>
              <a:rPr i="1" dirty="0"/>
              <a:t> del </a:t>
            </a:r>
            <a:r>
              <a:rPr i="1" dirty="0" err="1"/>
              <a:t>processo</a:t>
            </a:r>
            <a:r>
              <a:rPr i="1" dirty="0"/>
              <a:t> </a:t>
            </a:r>
            <a:r>
              <a:rPr i="1" dirty="0" err="1"/>
              <a:t>penale</a:t>
            </a:r>
            <a:r>
              <a:rPr dirty="0"/>
              <a:t>, Milano, 1965, p. 76.</a:t>
            </a:r>
          </a:p>
        </p:txBody>
      </p:sp>
      <p:sp>
        <p:nvSpPr>
          <p:cNvPr id="579" name="questo è autentico contraddittorio"/>
          <p:cNvSpPr txBox="1"/>
          <p:nvPr/>
        </p:nvSpPr>
        <p:spPr>
          <a:xfrm>
            <a:off x="5627594" y="7602087"/>
            <a:ext cx="5835765" cy="564257"/>
          </a:xfrm>
          <a:prstGeom prst="rect">
            <a:avLst/>
          </a:prstGeom>
          <a:solidFill>
            <a:srgbClr val="FFFFFF"/>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nSpc>
                <a:spcPct val="100000"/>
              </a:lnSpc>
              <a:spcBef>
                <a:spcPts val="0"/>
              </a:spcBef>
              <a:tabLst/>
              <a:defRPr sz="3000" spc="-59">
                <a:latin typeface="Frutiger"/>
                <a:ea typeface="Frutiger"/>
                <a:cs typeface="Frutiger"/>
                <a:sym typeface="Frutiger"/>
              </a:defRPr>
            </a:lvl1pPr>
          </a:lstStyle>
          <a:p>
            <a:r>
              <a:rPr b="1" dirty="0" err="1"/>
              <a:t>questo</a:t>
            </a:r>
            <a:r>
              <a:rPr b="1" dirty="0"/>
              <a:t> </a:t>
            </a:r>
            <a:r>
              <a:rPr b="1" dirty="0" err="1"/>
              <a:t>è</a:t>
            </a:r>
            <a:r>
              <a:rPr b="1" dirty="0"/>
              <a:t> </a:t>
            </a:r>
            <a:r>
              <a:rPr b="1" dirty="0" err="1"/>
              <a:t>autentico</a:t>
            </a:r>
            <a:r>
              <a:rPr b="1" dirty="0"/>
              <a:t> </a:t>
            </a:r>
            <a:r>
              <a:rPr b="1" dirty="0" err="1"/>
              <a:t>contraddittorio</a:t>
            </a:r>
            <a:endParaRPr b="1" dirty="0"/>
          </a:p>
        </p:txBody>
      </p:sp>
      <p:sp>
        <p:nvSpPr>
          <p:cNvPr id="580"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81"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82"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83"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584"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585"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586" name="STORIA &amp; DOGMATICA"/>
          <p:cNvSpPr txBox="1"/>
          <p:nvPr/>
        </p:nvSpPr>
        <p:spPr>
          <a:xfrm>
            <a:off x="18548663" y="11642926"/>
            <a:ext cx="584477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STORIA &amp; DOGMATICA</a:t>
            </a:r>
          </a:p>
        </p:txBody>
      </p:sp>
      <p:sp>
        <p:nvSpPr>
          <p:cNvPr id="587" name="principio di separazione…"/>
          <p:cNvSpPr txBox="1"/>
          <p:nvPr/>
        </p:nvSpPr>
        <p:spPr>
          <a:xfrm>
            <a:off x="4543685" y="3283444"/>
            <a:ext cx="15296630" cy="268478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spcBef>
                <a:spcPts val="0"/>
              </a:spcBef>
              <a:tabLst/>
              <a:defRPr sz="10000" b="1" cap="all" spc="-400">
                <a:solidFill>
                  <a:srgbClr val="822433"/>
                </a:solidFill>
                <a:latin typeface="Frutiger"/>
                <a:ea typeface="Frutiger"/>
                <a:cs typeface="Frutiger"/>
                <a:sym typeface="Frutiger"/>
              </a:defRPr>
            </a:pPr>
            <a:r>
              <a:t>principio di separazione </a:t>
            </a:r>
          </a:p>
          <a:p>
            <a:pPr defTabSz="584200">
              <a:spcBef>
                <a:spcPts val="0"/>
              </a:spcBef>
              <a:tabLst/>
              <a:defRPr sz="10000" b="1" cap="all" spc="-400">
                <a:solidFill>
                  <a:srgbClr val="822433"/>
                </a:solidFill>
                <a:latin typeface="Frutiger"/>
                <a:ea typeface="Frutiger"/>
                <a:cs typeface="Frutiger"/>
                <a:sym typeface="Frutiger"/>
              </a:defRPr>
            </a:pPr>
            <a:r>
              <a:t>tra le fasi</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578"/>
                                        </p:tgtEl>
                                        <p:attrNameLst>
                                          <p:attrName>style.visibility</p:attrName>
                                        </p:attrNameLst>
                                      </p:cBhvr>
                                      <p:to>
                                        <p:strVal val="visible"/>
                                      </p:to>
                                    </p:set>
                                    <p:animEffect transition="in" filter="wipe(left)">
                                      <p:cBhvr>
                                        <p:cTn id="7" dur="200"/>
                                        <p:tgtEl>
                                          <p:spTgt spid="578"/>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579"/>
                                        </p:tgtEl>
                                        <p:attrNameLst>
                                          <p:attrName>style.visibility</p:attrName>
                                        </p:attrNameLst>
                                      </p:cBhvr>
                                      <p:to>
                                        <p:strVal val="visible"/>
                                      </p:to>
                                    </p:set>
                                    <p:animEffect transition="in" filter="wipe(left)">
                                      <p:cBhvr>
                                        <p:cTn id="12" dur="200"/>
                                        <p:tgtEl>
                                          <p:spTgt spid="57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8" grpId="1" animBg="1" advAuto="0"/>
      <p:bldP spid="579" grpId="2" animBg="1" advAuto="0"/>
    </p:bldLst>
  </p:timing>
</p:sld>
</file>

<file path=ppt/slides/slide23.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589"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90"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91"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592"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593"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594"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595" name="cosa manca?"/>
          <p:cNvSpPr txBox="1"/>
          <p:nvPr/>
        </p:nvSpPr>
        <p:spPr>
          <a:xfrm>
            <a:off x="7588250" y="2640098"/>
            <a:ext cx="8400852"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cosa manca?</a:t>
            </a:r>
          </a:p>
        </p:txBody>
      </p:sp>
      <p:pic>
        <p:nvPicPr>
          <p:cNvPr id="596" name="921210-200.png" descr="921210-200.png"/>
          <p:cNvPicPr>
            <a:picLocks noChangeAspect="1"/>
          </p:cNvPicPr>
          <p:nvPr/>
        </p:nvPicPr>
        <p:blipFill>
          <a:blip r:embed="rId3"/>
          <a:stretch>
            <a:fillRect/>
          </a:stretch>
        </p:blipFill>
        <p:spPr>
          <a:xfrm>
            <a:off x="9561107" y="4227107"/>
            <a:ext cx="5261786" cy="5261786"/>
          </a:xfrm>
          <a:prstGeom prst="rect">
            <a:avLst/>
          </a:prstGeom>
          <a:ln w="12700">
            <a:miter lim="400000"/>
          </a:ln>
        </p:spPr>
      </p:pic>
      <p:sp>
        <p:nvSpPr>
          <p:cNvPr id="597"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598"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599"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600"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601"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602"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mc:AlternateContent xmlns:mc="http://schemas.openxmlformats.org/markup-compatibility/2006" xmlns:p14="http://schemas.microsoft.com/office/powerpoint/2010/main">
    <mc:Choice Requires="p14">
      <p:transition>
        <p:push/>
      </p:transition>
    </mc:Choice>
    <mc:Fallback xmlns:a14="http://schemas.microsoft.com/office/drawing/2010/main" xmlns:m="http://schemas.openxmlformats.org/officeDocument/2006/math" xmlns="">
      <p:transition spd="fast">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604"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605"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606"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607"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608"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60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610" name="TEORIA &amp; CRITICA"/>
          <p:cNvSpPr txBox="1"/>
          <p:nvPr/>
        </p:nvSpPr>
        <p:spPr>
          <a:xfrm>
            <a:off x="18548663" y="11630226"/>
            <a:ext cx="479075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TEORIA &amp; CRITICA</a:t>
            </a:r>
          </a:p>
        </p:txBody>
      </p:sp>
      <p:sp>
        <p:nvSpPr>
          <p:cNvPr id="611" name="procedimento probatorio"/>
          <p:cNvSpPr txBox="1"/>
          <p:nvPr/>
        </p:nvSpPr>
        <p:spPr>
          <a:xfrm>
            <a:off x="4224735" y="1527885"/>
            <a:ext cx="16573973"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procedimento probatorio</a:t>
            </a:r>
          </a:p>
        </p:txBody>
      </p:sp>
      <p:grpSp>
        <p:nvGrpSpPr>
          <p:cNvPr id="626" name="Raggruppa"/>
          <p:cNvGrpSpPr/>
          <p:nvPr/>
        </p:nvGrpSpPr>
        <p:grpSpPr>
          <a:xfrm>
            <a:off x="3422481" y="4365625"/>
            <a:ext cx="15666350" cy="6701516"/>
            <a:chOff x="0" y="323849"/>
            <a:chExt cx="15666349" cy="6701515"/>
          </a:xfrm>
        </p:grpSpPr>
        <p:sp>
          <p:nvSpPr>
            <p:cNvPr id="612" name="Elemento di prova"/>
            <p:cNvSpPr/>
            <p:nvPr/>
          </p:nvSpPr>
          <p:spPr>
            <a:xfrm>
              <a:off x="379899" y="815974"/>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Elemento di prova</a:t>
              </a:r>
            </a:p>
          </p:txBody>
        </p:sp>
        <p:sp>
          <p:nvSpPr>
            <p:cNvPr id="613" name="Linea"/>
            <p:cNvSpPr/>
            <p:nvPr/>
          </p:nvSpPr>
          <p:spPr>
            <a:xfrm>
              <a:off x="6328727" y="975644"/>
              <a:ext cx="5634991" cy="1"/>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sp>
          <p:nvSpPr>
            <p:cNvPr id="614" name="Risultato probatorio"/>
            <p:cNvSpPr/>
            <p:nvPr/>
          </p:nvSpPr>
          <p:spPr>
            <a:xfrm>
              <a:off x="12277557" y="815974"/>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Risultato probatorio</a:t>
              </a:r>
            </a:p>
          </p:txBody>
        </p:sp>
        <p:sp>
          <p:nvSpPr>
            <p:cNvPr id="615" name="inferenza"/>
            <p:cNvSpPr/>
            <p:nvPr/>
          </p:nvSpPr>
          <p:spPr>
            <a:xfrm>
              <a:off x="8052206" y="323849"/>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t>inferenza</a:t>
              </a:r>
            </a:p>
          </p:txBody>
        </p:sp>
        <p:sp>
          <p:nvSpPr>
            <p:cNvPr id="616" name="cosa viene detto"/>
            <p:cNvSpPr/>
            <p:nvPr/>
          </p:nvSpPr>
          <p:spPr>
            <a:xfrm>
              <a:off x="0" y="3002595"/>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p>
              <a:pPr algn="l" defTabSz="584200">
                <a:lnSpc>
                  <a:spcPct val="100000"/>
                </a:lnSpc>
                <a:spcBef>
                  <a:spcPts val="3300"/>
                </a:spcBef>
                <a:tabLst/>
                <a:defRPr sz="5000" b="1" spc="0">
                  <a:latin typeface="Frutiger"/>
                  <a:ea typeface="Frutiger"/>
                  <a:cs typeface="Frutiger"/>
                  <a:sym typeface="Frutiger"/>
                </a:defRPr>
              </a:pPr>
              <a:r>
                <a:t>cosa </a:t>
              </a:r>
              <a:r>
                <a:rPr b="0"/>
                <a:t>viene detto</a:t>
              </a:r>
            </a:p>
          </p:txBody>
        </p:sp>
        <p:sp>
          <p:nvSpPr>
            <p:cNvPr id="617" name="massima d’esperienza"/>
            <p:cNvSpPr/>
            <p:nvPr/>
          </p:nvSpPr>
          <p:spPr>
            <a:xfrm>
              <a:off x="5952003" y="3002595"/>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t>massima d’esperienza</a:t>
              </a:r>
            </a:p>
          </p:txBody>
        </p:sp>
        <p:sp>
          <p:nvSpPr>
            <p:cNvPr id="618" name="Linea"/>
            <p:cNvSpPr/>
            <p:nvPr/>
          </p:nvSpPr>
          <p:spPr>
            <a:xfrm>
              <a:off x="12297875" y="3053395"/>
              <a:ext cx="1568998" cy="1"/>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sp>
          <p:nvSpPr>
            <p:cNvPr id="619" name="scritto/orale"/>
            <p:cNvSpPr/>
            <p:nvPr/>
          </p:nvSpPr>
          <p:spPr>
            <a:xfrm>
              <a:off x="14033500" y="2939095"/>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scritto/orale</a:t>
              </a:r>
            </a:p>
          </p:txBody>
        </p:sp>
        <p:sp>
          <p:nvSpPr>
            <p:cNvPr id="620" name="come viene detto"/>
            <p:cNvSpPr/>
            <p:nvPr/>
          </p:nvSpPr>
          <p:spPr>
            <a:xfrm>
              <a:off x="0" y="4701220"/>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p>
              <a:pPr algn="l" defTabSz="584200">
                <a:lnSpc>
                  <a:spcPct val="100000"/>
                </a:lnSpc>
                <a:spcBef>
                  <a:spcPts val="3300"/>
                </a:spcBef>
                <a:tabLst/>
                <a:defRPr sz="5000" b="1" spc="0">
                  <a:latin typeface="Frutiger"/>
                  <a:ea typeface="Frutiger"/>
                  <a:cs typeface="Frutiger"/>
                  <a:sym typeface="Frutiger"/>
                </a:defRPr>
              </a:pPr>
              <a:r>
                <a:t>come </a:t>
              </a:r>
              <a:r>
                <a:rPr b="0"/>
                <a:t>viene detto</a:t>
              </a:r>
            </a:p>
          </p:txBody>
        </p:sp>
        <p:sp>
          <p:nvSpPr>
            <p:cNvPr id="621" name="massima d’esperienza"/>
            <p:cNvSpPr/>
            <p:nvPr/>
          </p:nvSpPr>
          <p:spPr>
            <a:xfrm>
              <a:off x="5952003" y="4701220"/>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3800" spc="0">
                  <a:latin typeface="Frutiger"/>
                  <a:ea typeface="Frutiger"/>
                  <a:cs typeface="Frutiger"/>
                  <a:sym typeface="Frutiger"/>
                </a:defRPr>
              </a:lvl1pPr>
            </a:lstStyle>
            <a:p>
              <a:r>
                <a:t>massima d’esperienza</a:t>
              </a:r>
            </a:p>
          </p:txBody>
        </p:sp>
        <p:sp>
          <p:nvSpPr>
            <p:cNvPr id="622" name="Linea"/>
            <p:cNvSpPr/>
            <p:nvPr/>
          </p:nvSpPr>
          <p:spPr>
            <a:xfrm>
              <a:off x="12297875" y="4760910"/>
              <a:ext cx="1568998" cy="1"/>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sp>
          <p:nvSpPr>
            <p:cNvPr id="623" name="orale/virtuale"/>
            <p:cNvSpPr/>
            <p:nvPr/>
          </p:nvSpPr>
          <p:spPr>
            <a:xfrm>
              <a:off x="14033500" y="4650420"/>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orale/virtuale</a:t>
              </a:r>
            </a:p>
          </p:txBody>
        </p:sp>
        <p:sp>
          <p:nvSpPr>
            <p:cNvPr id="624" name="scritto"/>
            <p:cNvSpPr/>
            <p:nvPr/>
          </p:nvSpPr>
          <p:spPr>
            <a:xfrm>
              <a:off x="14033500" y="5755365"/>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scritto</a:t>
              </a:r>
            </a:p>
          </p:txBody>
        </p:sp>
        <p:sp>
          <p:nvSpPr>
            <p:cNvPr id="625" name="Simbolo dingbat X"/>
            <p:cNvSpPr/>
            <p:nvPr/>
          </p:nvSpPr>
          <p:spPr>
            <a:xfrm>
              <a:off x="14510120" y="5244982"/>
              <a:ext cx="1156230" cy="1366280"/>
            </a:xfrm>
            <a:custGeom>
              <a:avLst/>
              <a:gdLst/>
              <a:ahLst/>
              <a:cxnLst>
                <a:cxn ang="0">
                  <a:pos x="wd2" y="hd2"/>
                </a:cxn>
                <a:cxn ang="5400000">
                  <a:pos x="wd2" y="hd2"/>
                </a:cxn>
                <a:cxn ang="10800000">
                  <a:pos x="wd2" y="hd2"/>
                </a:cxn>
                <a:cxn ang="16200000">
                  <a:pos x="wd2" y="hd2"/>
                </a:cxn>
              </a:cxnLst>
              <a:rect l="0" t="0" r="r" b="b"/>
              <a:pathLst>
                <a:path w="21484" h="21548" extrusionOk="0">
                  <a:moveTo>
                    <a:pt x="18655" y="0"/>
                  </a:moveTo>
                  <a:cubicBezTo>
                    <a:pt x="18494" y="5"/>
                    <a:pt x="18333" y="109"/>
                    <a:pt x="18066" y="314"/>
                  </a:cubicBezTo>
                  <a:cubicBezTo>
                    <a:pt x="15478" y="2289"/>
                    <a:pt x="13027" y="4381"/>
                    <a:pt x="10727" y="6600"/>
                  </a:cubicBezTo>
                  <a:cubicBezTo>
                    <a:pt x="10587" y="6735"/>
                    <a:pt x="10434" y="6862"/>
                    <a:pt x="10258" y="7020"/>
                  </a:cubicBezTo>
                  <a:cubicBezTo>
                    <a:pt x="10102" y="6832"/>
                    <a:pt x="9974" y="6685"/>
                    <a:pt x="9856" y="6533"/>
                  </a:cubicBezTo>
                  <a:cubicBezTo>
                    <a:pt x="8908" y="5315"/>
                    <a:pt x="7971" y="4091"/>
                    <a:pt x="7009" y="2882"/>
                  </a:cubicBezTo>
                  <a:cubicBezTo>
                    <a:pt x="6625" y="2399"/>
                    <a:pt x="6178" y="1951"/>
                    <a:pt x="5769" y="1483"/>
                  </a:cubicBezTo>
                  <a:cubicBezTo>
                    <a:pt x="5573" y="1260"/>
                    <a:pt x="5327" y="1254"/>
                    <a:pt x="5044" y="1314"/>
                  </a:cubicBezTo>
                  <a:cubicBezTo>
                    <a:pt x="4759" y="1375"/>
                    <a:pt x="4593" y="1540"/>
                    <a:pt x="4590" y="1770"/>
                  </a:cubicBezTo>
                  <a:cubicBezTo>
                    <a:pt x="4583" y="2129"/>
                    <a:pt x="4349" y="2291"/>
                    <a:pt x="3989" y="2389"/>
                  </a:cubicBezTo>
                  <a:cubicBezTo>
                    <a:pt x="3741" y="2232"/>
                    <a:pt x="3498" y="2079"/>
                    <a:pt x="3221" y="1904"/>
                  </a:cubicBezTo>
                  <a:cubicBezTo>
                    <a:pt x="2922" y="2176"/>
                    <a:pt x="2660" y="2427"/>
                    <a:pt x="2382" y="2665"/>
                  </a:cubicBezTo>
                  <a:cubicBezTo>
                    <a:pt x="2135" y="2876"/>
                    <a:pt x="2125" y="3090"/>
                    <a:pt x="2231" y="3371"/>
                  </a:cubicBezTo>
                  <a:cubicBezTo>
                    <a:pt x="3179" y="5877"/>
                    <a:pt x="4394" y="8283"/>
                    <a:pt x="5880" y="10593"/>
                  </a:cubicBezTo>
                  <a:cubicBezTo>
                    <a:pt x="5956" y="10712"/>
                    <a:pt x="6024" y="10835"/>
                    <a:pt x="6094" y="10951"/>
                  </a:cubicBezTo>
                  <a:cubicBezTo>
                    <a:pt x="4046" y="12991"/>
                    <a:pt x="2019" y="15012"/>
                    <a:pt x="0" y="17024"/>
                  </a:cubicBezTo>
                  <a:cubicBezTo>
                    <a:pt x="166" y="17359"/>
                    <a:pt x="297" y="17644"/>
                    <a:pt x="450" y="17921"/>
                  </a:cubicBezTo>
                  <a:cubicBezTo>
                    <a:pt x="559" y="18117"/>
                    <a:pt x="570" y="18299"/>
                    <a:pt x="443" y="18491"/>
                  </a:cubicBezTo>
                  <a:cubicBezTo>
                    <a:pt x="355" y="18625"/>
                    <a:pt x="277" y="18763"/>
                    <a:pt x="214" y="18906"/>
                  </a:cubicBezTo>
                  <a:cubicBezTo>
                    <a:pt x="179" y="18986"/>
                    <a:pt x="139" y="19096"/>
                    <a:pt x="175" y="19164"/>
                  </a:cubicBezTo>
                  <a:cubicBezTo>
                    <a:pt x="462" y="19717"/>
                    <a:pt x="876" y="20186"/>
                    <a:pt x="1406" y="20550"/>
                  </a:cubicBezTo>
                  <a:cubicBezTo>
                    <a:pt x="1668" y="20457"/>
                    <a:pt x="1862" y="20370"/>
                    <a:pt x="2068" y="20319"/>
                  </a:cubicBezTo>
                  <a:cubicBezTo>
                    <a:pt x="2305" y="20259"/>
                    <a:pt x="2506" y="20384"/>
                    <a:pt x="2432" y="20567"/>
                  </a:cubicBezTo>
                  <a:cubicBezTo>
                    <a:pt x="2271" y="20967"/>
                    <a:pt x="2606" y="21165"/>
                    <a:pt x="2838" y="21403"/>
                  </a:cubicBezTo>
                  <a:cubicBezTo>
                    <a:pt x="3027" y="21596"/>
                    <a:pt x="3335" y="21593"/>
                    <a:pt x="3548" y="21414"/>
                  </a:cubicBezTo>
                  <a:cubicBezTo>
                    <a:pt x="3624" y="21350"/>
                    <a:pt x="3679" y="21268"/>
                    <a:pt x="3745" y="21195"/>
                  </a:cubicBezTo>
                  <a:cubicBezTo>
                    <a:pt x="5406" y="19353"/>
                    <a:pt x="7068" y="17510"/>
                    <a:pt x="8732" y="15669"/>
                  </a:cubicBezTo>
                  <a:cubicBezTo>
                    <a:pt x="8850" y="15538"/>
                    <a:pt x="8982" y="15417"/>
                    <a:pt x="9151" y="15248"/>
                  </a:cubicBezTo>
                  <a:cubicBezTo>
                    <a:pt x="9312" y="15457"/>
                    <a:pt x="9442" y="15618"/>
                    <a:pt x="9566" y="15782"/>
                  </a:cubicBezTo>
                  <a:cubicBezTo>
                    <a:pt x="10552" y="17091"/>
                    <a:pt x="11622" y="18348"/>
                    <a:pt x="12799" y="19538"/>
                  </a:cubicBezTo>
                  <a:cubicBezTo>
                    <a:pt x="13137" y="19880"/>
                    <a:pt x="13363" y="19913"/>
                    <a:pt x="13764" y="19639"/>
                  </a:cubicBezTo>
                  <a:cubicBezTo>
                    <a:pt x="14071" y="19429"/>
                    <a:pt x="14340" y="19181"/>
                    <a:pt x="14638" y="18942"/>
                  </a:cubicBezTo>
                  <a:cubicBezTo>
                    <a:pt x="14977" y="19118"/>
                    <a:pt x="15325" y="19299"/>
                    <a:pt x="15670" y="19479"/>
                  </a:cubicBezTo>
                  <a:cubicBezTo>
                    <a:pt x="15874" y="19336"/>
                    <a:pt x="16024" y="19228"/>
                    <a:pt x="16179" y="19123"/>
                  </a:cubicBezTo>
                  <a:cubicBezTo>
                    <a:pt x="16407" y="18969"/>
                    <a:pt x="16586" y="18817"/>
                    <a:pt x="16625" y="18532"/>
                  </a:cubicBezTo>
                  <a:cubicBezTo>
                    <a:pt x="16663" y="18245"/>
                    <a:pt x="16848" y="17980"/>
                    <a:pt x="17238" y="17893"/>
                  </a:cubicBezTo>
                  <a:cubicBezTo>
                    <a:pt x="17537" y="17826"/>
                    <a:pt x="17736" y="17646"/>
                    <a:pt x="17893" y="17435"/>
                  </a:cubicBezTo>
                  <a:cubicBezTo>
                    <a:pt x="18144" y="17098"/>
                    <a:pt x="18337" y="16737"/>
                    <a:pt x="18424" y="16377"/>
                  </a:cubicBezTo>
                  <a:cubicBezTo>
                    <a:pt x="16705" y="14528"/>
                    <a:pt x="15014" y="12708"/>
                    <a:pt x="13308" y="10873"/>
                  </a:cubicBezTo>
                  <a:cubicBezTo>
                    <a:pt x="13494" y="10665"/>
                    <a:pt x="13612" y="10530"/>
                    <a:pt x="13734" y="10397"/>
                  </a:cubicBezTo>
                  <a:cubicBezTo>
                    <a:pt x="15805" y="8137"/>
                    <a:pt x="18039" y="6000"/>
                    <a:pt x="20413" y="3968"/>
                  </a:cubicBezTo>
                  <a:cubicBezTo>
                    <a:pt x="20703" y="3719"/>
                    <a:pt x="20983" y="3471"/>
                    <a:pt x="21190" y="3153"/>
                  </a:cubicBezTo>
                  <a:cubicBezTo>
                    <a:pt x="21585" y="2544"/>
                    <a:pt x="21600" y="2565"/>
                    <a:pt x="21129" y="2026"/>
                  </a:cubicBezTo>
                  <a:cubicBezTo>
                    <a:pt x="20955" y="1827"/>
                    <a:pt x="20762" y="1776"/>
                    <a:pt x="20487" y="1772"/>
                  </a:cubicBezTo>
                  <a:cubicBezTo>
                    <a:pt x="19961" y="1764"/>
                    <a:pt x="19720" y="1486"/>
                    <a:pt x="19806" y="1064"/>
                  </a:cubicBezTo>
                  <a:cubicBezTo>
                    <a:pt x="19825" y="971"/>
                    <a:pt x="19804" y="847"/>
                    <a:pt x="19743" y="773"/>
                  </a:cubicBezTo>
                  <a:cubicBezTo>
                    <a:pt x="19597" y="599"/>
                    <a:pt x="19434" y="429"/>
                    <a:pt x="19245" y="289"/>
                  </a:cubicBezTo>
                  <a:cubicBezTo>
                    <a:pt x="18978" y="92"/>
                    <a:pt x="18816" y="-4"/>
                    <a:pt x="18655" y="0"/>
                  </a:cubicBezTo>
                  <a:close/>
                </a:path>
              </a:pathLst>
            </a:custGeom>
            <a:solidFill>
              <a:schemeClr val="accent5">
                <a:hueOff val="129701"/>
                <a:lumOff val="-22825"/>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1C26"/>
                  </a:solidFill>
                  <a:latin typeface="Graphik-SemiboldItalic"/>
                  <a:ea typeface="Graphik-SemiboldItalic"/>
                  <a:cs typeface="Graphik-SemiboldItalic"/>
                  <a:sym typeface="Graphik Semibold"/>
                </a:defRPr>
              </a:pPr>
              <a:endParaRPr/>
            </a:p>
          </p:txBody>
        </p:sp>
      </p:grpSp>
      <p:sp>
        <p:nvSpPr>
          <p:cNvPr id="627"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628"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629"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630"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631"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632"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mc:AlternateContent xmlns:mc="http://schemas.openxmlformats.org/markup-compatibility/2006" xmlns:p14="http://schemas.microsoft.com/office/powerpoint/2010/main">
    <mc:Choice Requires="p14">
      <p:transition>
        <p:push/>
      </p:transition>
    </mc:Choice>
    <mc:Fallback xmlns:a14="http://schemas.microsoft.com/office/drawing/2010/main" xmlns:m="http://schemas.openxmlformats.org/officeDocument/2006/math" xmlns="">
      <p:transition spd="fast">
        <p:fade/>
      </p:transition>
    </mc:Fallback>
  </mc:AlternateContent>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611"/>
                                        </p:tgtEl>
                                        <p:attrNameLst>
                                          <p:attrName>style.visibility</p:attrName>
                                        </p:attrNameLst>
                                      </p:cBhvr>
                                      <p:to>
                                        <p:strVal val="visible"/>
                                      </p:to>
                                    </p:set>
                                    <p:animEffect transition="in" filter="wipe(left)">
                                      <p:cBhvr>
                                        <p:cTn id="7" dur="200"/>
                                        <p:tgtEl>
                                          <p:spTgt spid="611"/>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626"/>
                                        </p:tgtEl>
                                        <p:attrNameLst>
                                          <p:attrName>style.visibility</p:attrName>
                                        </p:attrNameLst>
                                      </p:cBhvr>
                                      <p:to>
                                        <p:strVal val="visible"/>
                                      </p:to>
                                    </p:set>
                                    <p:animEffect transition="in" filter="wipe(left)">
                                      <p:cBhvr>
                                        <p:cTn id="12" dur="200"/>
                                        <p:tgtEl>
                                          <p:spTgt spid="6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1" grpId="1" animBg="1" advAuto="0"/>
      <p:bldP spid="626" grpId="2" animBg="1" advAuto="0"/>
    </p:bldLst>
  </p:timing>
</p:sld>
</file>

<file path=ppt/slides/slide25.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634"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635"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636"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637"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638"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63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640" name="“L’intera vita sociale si svolge sul filo della fiducia nelle esperienze altrui e nella veridicità delle descrizioni con cui sono comunicate […]. La parola [fiducia] coglie la componente emotiva e perciò logicamente indefinibile di ogni scelta con la qua"/>
          <p:cNvSpPr txBox="1"/>
          <p:nvPr/>
        </p:nvSpPr>
        <p:spPr>
          <a:xfrm>
            <a:off x="3081373" y="3226523"/>
            <a:ext cx="18221254" cy="33655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2900" spc="0">
                <a:latin typeface="Frutiger"/>
                <a:ea typeface="Frutiger"/>
                <a:cs typeface="Frutiger"/>
                <a:sym typeface="Frutiger"/>
              </a:defRPr>
            </a:pPr>
            <a:r>
              <a:rPr dirty="0"/>
              <a:t>“</a:t>
            </a:r>
            <a:r>
              <a:rPr dirty="0" err="1"/>
              <a:t>L’intera</a:t>
            </a:r>
            <a:r>
              <a:rPr dirty="0"/>
              <a:t> vita </a:t>
            </a:r>
            <a:r>
              <a:rPr dirty="0" err="1"/>
              <a:t>sociale</a:t>
            </a:r>
            <a:r>
              <a:rPr dirty="0"/>
              <a:t> </a:t>
            </a:r>
            <a:r>
              <a:rPr dirty="0" err="1"/>
              <a:t>si</a:t>
            </a:r>
            <a:r>
              <a:rPr dirty="0"/>
              <a:t> </a:t>
            </a:r>
            <a:r>
              <a:rPr dirty="0" err="1"/>
              <a:t>svolge</a:t>
            </a:r>
            <a:r>
              <a:rPr dirty="0"/>
              <a:t> </a:t>
            </a:r>
            <a:r>
              <a:rPr dirty="0" err="1"/>
              <a:t>sul</a:t>
            </a:r>
            <a:r>
              <a:rPr dirty="0"/>
              <a:t> filo </a:t>
            </a:r>
            <a:r>
              <a:rPr dirty="0" err="1"/>
              <a:t>della</a:t>
            </a:r>
            <a:r>
              <a:rPr dirty="0"/>
              <a:t> </a:t>
            </a:r>
            <a:r>
              <a:rPr b="1" dirty="0"/>
              <a:t>fiducia </a:t>
            </a:r>
            <a:r>
              <a:rPr b="1" dirty="0" err="1"/>
              <a:t>nelle</a:t>
            </a:r>
            <a:r>
              <a:rPr b="1" dirty="0"/>
              <a:t> </a:t>
            </a:r>
            <a:r>
              <a:rPr b="1" dirty="0" err="1"/>
              <a:t>esperienze</a:t>
            </a:r>
            <a:r>
              <a:rPr b="1" dirty="0"/>
              <a:t> </a:t>
            </a:r>
            <a:r>
              <a:rPr b="1" dirty="0" err="1"/>
              <a:t>altrui</a:t>
            </a:r>
            <a:r>
              <a:rPr dirty="0"/>
              <a:t> e </a:t>
            </a:r>
            <a:r>
              <a:rPr dirty="0" err="1"/>
              <a:t>nella</a:t>
            </a:r>
            <a:r>
              <a:rPr dirty="0"/>
              <a:t> </a:t>
            </a:r>
            <a:r>
              <a:rPr dirty="0" err="1"/>
              <a:t>veridicità</a:t>
            </a:r>
            <a:r>
              <a:rPr dirty="0"/>
              <a:t> </a:t>
            </a:r>
            <a:r>
              <a:rPr dirty="0" err="1"/>
              <a:t>delle</a:t>
            </a:r>
            <a:r>
              <a:rPr dirty="0"/>
              <a:t> </a:t>
            </a:r>
            <a:r>
              <a:rPr dirty="0" err="1"/>
              <a:t>descrizioni</a:t>
            </a:r>
            <a:r>
              <a:rPr dirty="0"/>
              <a:t> con cui </a:t>
            </a:r>
            <a:r>
              <a:rPr dirty="0" err="1"/>
              <a:t>sono</a:t>
            </a:r>
            <a:r>
              <a:rPr dirty="0"/>
              <a:t> </a:t>
            </a:r>
            <a:r>
              <a:rPr dirty="0" err="1"/>
              <a:t>comunicate</a:t>
            </a:r>
            <a:r>
              <a:rPr dirty="0"/>
              <a:t> […]. La </a:t>
            </a:r>
            <a:r>
              <a:rPr dirty="0" err="1"/>
              <a:t>parola</a:t>
            </a:r>
            <a:r>
              <a:rPr dirty="0"/>
              <a:t> [fiducia] </a:t>
            </a:r>
            <a:r>
              <a:rPr dirty="0" err="1"/>
              <a:t>coglie</a:t>
            </a:r>
            <a:r>
              <a:rPr dirty="0"/>
              <a:t> la </a:t>
            </a:r>
            <a:r>
              <a:rPr dirty="0" err="1"/>
              <a:t>componente</a:t>
            </a:r>
            <a:r>
              <a:rPr dirty="0"/>
              <a:t> </a:t>
            </a:r>
            <a:r>
              <a:rPr dirty="0" err="1"/>
              <a:t>emotiva</a:t>
            </a:r>
            <a:r>
              <a:rPr dirty="0"/>
              <a:t> e </a:t>
            </a:r>
            <a:r>
              <a:rPr dirty="0" err="1"/>
              <a:t>perciò</a:t>
            </a:r>
            <a:r>
              <a:rPr dirty="0"/>
              <a:t> </a:t>
            </a:r>
            <a:r>
              <a:rPr dirty="0" err="1"/>
              <a:t>logicamente</a:t>
            </a:r>
            <a:r>
              <a:rPr dirty="0"/>
              <a:t> </a:t>
            </a:r>
            <a:r>
              <a:rPr dirty="0" err="1"/>
              <a:t>indefinibile</a:t>
            </a:r>
            <a:r>
              <a:rPr dirty="0"/>
              <a:t> di </a:t>
            </a:r>
            <a:r>
              <a:rPr dirty="0" err="1"/>
              <a:t>ogni</a:t>
            </a:r>
            <a:r>
              <a:rPr dirty="0"/>
              <a:t> </a:t>
            </a:r>
            <a:r>
              <a:rPr dirty="0" err="1"/>
              <a:t>scelta</a:t>
            </a:r>
            <a:r>
              <a:rPr dirty="0"/>
              <a:t> con la quale il </a:t>
            </a:r>
            <a:r>
              <a:rPr dirty="0" err="1"/>
              <a:t>giudice</a:t>
            </a:r>
            <a:r>
              <a:rPr dirty="0"/>
              <a:t> </a:t>
            </a:r>
            <a:r>
              <a:rPr dirty="0" err="1"/>
              <a:t>si</a:t>
            </a:r>
            <a:r>
              <a:rPr dirty="0"/>
              <a:t> </a:t>
            </a:r>
            <a:r>
              <a:rPr dirty="0" err="1"/>
              <a:t>risolve</a:t>
            </a:r>
            <a:r>
              <a:rPr dirty="0"/>
              <a:t> di credere o </a:t>
            </a:r>
            <a:r>
              <a:rPr dirty="0" err="1"/>
              <a:t>meno</a:t>
            </a:r>
            <a:r>
              <a:rPr dirty="0"/>
              <a:t> al testimonio. Non </a:t>
            </a:r>
            <a:r>
              <a:rPr dirty="0" err="1"/>
              <a:t>che</a:t>
            </a:r>
            <a:r>
              <a:rPr dirty="0"/>
              <a:t> </a:t>
            </a:r>
            <a:r>
              <a:rPr dirty="0" err="1"/>
              <a:t>tutto</a:t>
            </a:r>
            <a:r>
              <a:rPr dirty="0"/>
              <a:t> </a:t>
            </a:r>
            <a:r>
              <a:rPr dirty="0" err="1"/>
              <a:t>si</a:t>
            </a:r>
            <a:r>
              <a:rPr dirty="0"/>
              <a:t> </a:t>
            </a:r>
            <a:r>
              <a:rPr dirty="0" err="1"/>
              <a:t>riduca</a:t>
            </a:r>
            <a:r>
              <a:rPr dirty="0"/>
              <a:t> a un moto di </a:t>
            </a:r>
            <a:r>
              <a:rPr dirty="0" err="1"/>
              <a:t>simpatia</a:t>
            </a:r>
            <a:r>
              <a:rPr dirty="0"/>
              <a:t> o di </a:t>
            </a:r>
            <a:r>
              <a:rPr dirty="0" err="1"/>
              <a:t>ripulsione</a:t>
            </a:r>
            <a:r>
              <a:rPr dirty="0"/>
              <a:t>. […] </a:t>
            </a:r>
            <a:r>
              <a:rPr b="1" dirty="0"/>
              <a:t>Per lo </a:t>
            </a:r>
            <a:r>
              <a:rPr b="1" dirty="0" err="1"/>
              <a:t>più</a:t>
            </a:r>
            <a:r>
              <a:rPr b="1" dirty="0"/>
              <a:t>, </a:t>
            </a:r>
            <a:r>
              <a:rPr b="1" dirty="0" err="1"/>
              <a:t>nel</a:t>
            </a:r>
            <a:r>
              <a:rPr b="1" dirty="0"/>
              <a:t> </a:t>
            </a:r>
            <a:r>
              <a:rPr b="1" dirty="0" err="1"/>
              <a:t>saggiare</a:t>
            </a:r>
            <a:r>
              <a:rPr b="1" dirty="0"/>
              <a:t> la </a:t>
            </a:r>
            <a:r>
              <a:rPr b="1" dirty="0" err="1"/>
              <a:t>veridicità</a:t>
            </a:r>
            <a:r>
              <a:rPr b="1" dirty="0"/>
              <a:t> del testimonio, ci </a:t>
            </a:r>
            <a:r>
              <a:rPr b="1" dirty="0" err="1"/>
              <a:t>si</a:t>
            </a:r>
            <a:r>
              <a:rPr b="1" dirty="0"/>
              <a:t> serve di </a:t>
            </a:r>
            <a:r>
              <a:rPr b="1" dirty="0" err="1"/>
              <a:t>argomenti</a:t>
            </a:r>
            <a:r>
              <a:rPr b="1" dirty="0"/>
              <a:t> </a:t>
            </a:r>
            <a:r>
              <a:rPr b="1" dirty="0" err="1"/>
              <a:t>tratti</a:t>
            </a:r>
            <a:r>
              <a:rPr b="1" dirty="0"/>
              <a:t> </a:t>
            </a:r>
            <a:r>
              <a:rPr b="1" dirty="0" err="1"/>
              <a:t>dall’esperienza</a:t>
            </a:r>
            <a:r>
              <a:rPr dirty="0"/>
              <a:t>, </a:t>
            </a:r>
            <a:r>
              <a:rPr dirty="0" err="1"/>
              <a:t>sicché</a:t>
            </a:r>
            <a:r>
              <a:rPr dirty="0"/>
              <a:t> le prove </a:t>
            </a:r>
            <a:r>
              <a:rPr dirty="0" err="1"/>
              <a:t>critiche</a:t>
            </a:r>
            <a:r>
              <a:rPr dirty="0"/>
              <a:t> </a:t>
            </a:r>
            <a:r>
              <a:rPr dirty="0" err="1"/>
              <a:t>costituiscono</a:t>
            </a:r>
            <a:r>
              <a:rPr dirty="0"/>
              <a:t> uno </a:t>
            </a:r>
            <a:r>
              <a:rPr dirty="0" err="1"/>
              <a:t>strumento</a:t>
            </a:r>
            <a:r>
              <a:rPr dirty="0"/>
              <a:t> </a:t>
            </a:r>
            <a:r>
              <a:rPr dirty="0" err="1"/>
              <a:t>necessario</a:t>
            </a:r>
            <a:r>
              <a:rPr dirty="0"/>
              <a:t> a </a:t>
            </a:r>
            <a:r>
              <a:rPr dirty="0" err="1"/>
              <a:t>verificare</a:t>
            </a:r>
            <a:r>
              <a:rPr dirty="0"/>
              <a:t> quelle </a:t>
            </a:r>
            <a:r>
              <a:rPr dirty="0" err="1"/>
              <a:t>storiografiche</a:t>
            </a:r>
            <a:r>
              <a:rPr dirty="0"/>
              <a:t> […]. </a:t>
            </a:r>
          </a:p>
        </p:txBody>
      </p:sp>
      <p:sp>
        <p:nvSpPr>
          <p:cNvPr id="641" name="Ma quando siano state usate tutte le risorse dell’argomentazione induttiva, il giudice si trova con un residuo non verificato: e a questo punto deve lasciare il terreno della logica e spiccare un salto intuitivo, del quale è improbabile che la motivazion"/>
          <p:cNvSpPr txBox="1"/>
          <p:nvPr/>
        </p:nvSpPr>
        <p:spPr>
          <a:xfrm>
            <a:off x="3147903" y="6377918"/>
            <a:ext cx="18088194" cy="17272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2900" spc="0">
                <a:latin typeface="Frutiger"/>
                <a:ea typeface="Frutiger"/>
                <a:cs typeface="Frutiger"/>
                <a:sym typeface="Frutiger"/>
              </a:defRPr>
            </a:pPr>
            <a:r>
              <a:rPr dirty="0"/>
              <a:t>Ma </a:t>
            </a:r>
            <a:r>
              <a:rPr dirty="0" err="1"/>
              <a:t>quando</a:t>
            </a:r>
            <a:r>
              <a:rPr dirty="0"/>
              <a:t> </a:t>
            </a:r>
            <a:r>
              <a:rPr dirty="0" err="1"/>
              <a:t>siano</a:t>
            </a:r>
            <a:r>
              <a:rPr dirty="0"/>
              <a:t> state </a:t>
            </a:r>
            <a:r>
              <a:rPr b="1" dirty="0" err="1"/>
              <a:t>usate</a:t>
            </a:r>
            <a:r>
              <a:rPr b="1" dirty="0"/>
              <a:t> </a:t>
            </a:r>
            <a:r>
              <a:rPr b="1" dirty="0" err="1"/>
              <a:t>tutte</a:t>
            </a:r>
            <a:r>
              <a:rPr b="1" dirty="0"/>
              <a:t> le </a:t>
            </a:r>
            <a:r>
              <a:rPr b="1" dirty="0" err="1"/>
              <a:t>risorse</a:t>
            </a:r>
            <a:r>
              <a:rPr b="1" dirty="0"/>
              <a:t> </a:t>
            </a:r>
            <a:r>
              <a:rPr b="1" dirty="0" err="1"/>
              <a:t>dell’argomentazione</a:t>
            </a:r>
            <a:r>
              <a:rPr b="1" dirty="0"/>
              <a:t> </a:t>
            </a:r>
            <a:r>
              <a:rPr b="1" dirty="0" err="1"/>
              <a:t>induttiva</a:t>
            </a:r>
            <a:r>
              <a:rPr dirty="0"/>
              <a:t>, il </a:t>
            </a:r>
            <a:r>
              <a:rPr dirty="0" err="1"/>
              <a:t>giudice</a:t>
            </a:r>
            <a:r>
              <a:rPr dirty="0"/>
              <a:t> </a:t>
            </a:r>
            <a:r>
              <a:rPr dirty="0" err="1"/>
              <a:t>si</a:t>
            </a:r>
            <a:r>
              <a:rPr dirty="0"/>
              <a:t> </a:t>
            </a:r>
            <a:r>
              <a:rPr dirty="0" err="1"/>
              <a:t>trova</a:t>
            </a:r>
            <a:r>
              <a:rPr dirty="0"/>
              <a:t> con un </a:t>
            </a:r>
            <a:r>
              <a:rPr b="1" dirty="0" err="1"/>
              <a:t>residuo</a:t>
            </a:r>
            <a:r>
              <a:rPr b="1" dirty="0"/>
              <a:t> non </a:t>
            </a:r>
            <a:r>
              <a:rPr b="1" dirty="0" err="1"/>
              <a:t>verificato</a:t>
            </a:r>
            <a:r>
              <a:rPr dirty="0"/>
              <a:t>: e a </a:t>
            </a:r>
            <a:r>
              <a:rPr dirty="0" err="1"/>
              <a:t>questo</a:t>
            </a:r>
            <a:r>
              <a:rPr dirty="0"/>
              <a:t> punto </a:t>
            </a:r>
            <a:r>
              <a:rPr b="1" u="sng" dirty="0" err="1"/>
              <a:t>deve</a:t>
            </a:r>
            <a:r>
              <a:rPr b="1" u="sng" dirty="0"/>
              <a:t> </a:t>
            </a:r>
            <a:r>
              <a:rPr b="1" u="sng" dirty="0" err="1"/>
              <a:t>lasciare</a:t>
            </a:r>
            <a:r>
              <a:rPr b="1" u="sng" dirty="0"/>
              <a:t> il </a:t>
            </a:r>
            <a:r>
              <a:rPr b="1" u="sng" dirty="0" err="1"/>
              <a:t>terreno</a:t>
            </a:r>
            <a:r>
              <a:rPr b="1" u="sng" dirty="0"/>
              <a:t> </a:t>
            </a:r>
            <a:r>
              <a:rPr b="1" u="sng" dirty="0" err="1"/>
              <a:t>della</a:t>
            </a:r>
            <a:r>
              <a:rPr b="1" u="sng" dirty="0"/>
              <a:t> </a:t>
            </a:r>
            <a:r>
              <a:rPr b="1" u="sng" dirty="0" err="1"/>
              <a:t>logica</a:t>
            </a:r>
            <a:r>
              <a:rPr b="1" u="sng" dirty="0"/>
              <a:t> e </a:t>
            </a:r>
            <a:r>
              <a:rPr b="1" u="sng" dirty="0" err="1"/>
              <a:t>spiccare</a:t>
            </a:r>
            <a:r>
              <a:rPr b="1" u="sng" dirty="0"/>
              <a:t> un </a:t>
            </a:r>
            <a:r>
              <a:rPr b="1" u="sng" dirty="0" err="1"/>
              <a:t>salto</a:t>
            </a:r>
            <a:r>
              <a:rPr b="1" u="sng" dirty="0"/>
              <a:t> </a:t>
            </a:r>
            <a:r>
              <a:rPr b="1" u="sng" dirty="0" err="1"/>
              <a:t>intuitivo</a:t>
            </a:r>
            <a:r>
              <a:rPr b="1" u="sng" dirty="0"/>
              <a:t>, del quale </a:t>
            </a:r>
            <a:r>
              <a:rPr b="1" u="sng" dirty="0" err="1"/>
              <a:t>è</a:t>
            </a:r>
            <a:r>
              <a:rPr b="1" u="sng" dirty="0"/>
              <a:t> </a:t>
            </a:r>
            <a:r>
              <a:rPr b="1" u="sng" dirty="0" err="1"/>
              <a:t>improbabile</a:t>
            </a:r>
            <a:r>
              <a:rPr b="1" u="sng" dirty="0"/>
              <a:t> </a:t>
            </a:r>
            <a:r>
              <a:rPr b="1" u="sng" dirty="0" err="1"/>
              <a:t>che</a:t>
            </a:r>
            <a:r>
              <a:rPr b="1" u="sng" dirty="0"/>
              <a:t> la </a:t>
            </a:r>
            <a:r>
              <a:rPr b="1" u="sng" dirty="0" err="1"/>
              <a:t>motivazione</a:t>
            </a:r>
            <a:r>
              <a:rPr b="1" u="sng" dirty="0"/>
              <a:t> </a:t>
            </a:r>
            <a:r>
              <a:rPr b="1" u="sng" dirty="0" err="1"/>
              <a:t>sveli</a:t>
            </a:r>
            <a:r>
              <a:rPr b="1" u="sng" dirty="0"/>
              <a:t> le </a:t>
            </a:r>
            <a:r>
              <a:rPr b="1" u="sng" dirty="0" err="1"/>
              <a:t>vere</a:t>
            </a:r>
            <a:r>
              <a:rPr b="1" u="sng" dirty="0"/>
              <a:t> </a:t>
            </a:r>
            <a:r>
              <a:rPr b="1" u="sng" dirty="0" err="1"/>
              <a:t>origini</a:t>
            </a:r>
            <a:r>
              <a:rPr dirty="0"/>
              <a:t>. </a:t>
            </a:r>
            <a:r>
              <a:rPr dirty="0" err="1"/>
              <a:t>Quando</a:t>
            </a:r>
            <a:r>
              <a:rPr dirty="0"/>
              <a:t> </a:t>
            </a:r>
            <a:r>
              <a:rPr dirty="0" err="1"/>
              <a:t>si</a:t>
            </a:r>
            <a:r>
              <a:rPr dirty="0"/>
              <a:t> dice “libero </a:t>
            </a:r>
            <a:r>
              <a:rPr dirty="0" err="1"/>
              <a:t>convincimento</a:t>
            </a:r>
            <a:r>
              <a:rPr dirty="0"/>
              <a:t>”, </a:t>
            </a:r>
            <a:r>
              <a:rPr dirty="0" err="1"/>
              <a:t>si</a:t>
            </a:r>
            <a:r>
              <a:rPr dirty="0"/>
              <a:t> allude </a:t>
            </a:r>
            <a:r>
              <a:rPr dirty="0" err="1"/>
              <a:t>soprattutto</a:t>
            </a:r>
            <a:r>
              <a:rPr dirty="0"/>
              <a:t> a </a:t>
            </a:r>
            <a:r>
              <a:rPr dirty="0" err="1"/>
              <a:t>queste</a:t>
            </a:r>
            <a:r>
              <a:rPr dirty="0"/>
              <a:t> </a:t>
            </a:r>
            <a:r>
              <a:rPr b="1" dirty="0" err="1"/>
              <a:t>fratture</a:t>
            </a:r>
            <a:r>
              <a:rPr b="1" dirty="0"/>
              <a:t> emotive e volitive in un </a:t>
            </a:r>
            <a:r>
              <a:rPr b="1" dirty="0" err="1"/>
              <a:t>ordine</a:t>
            </a:r>
            <a:r>
              <a:rPr b="1" dirty="0"/>
              <a:t> di </a:t>
            </a:r>
            <a:r>
              <a:rPr b="1" dirty="0" err="1"/>
              <a:t>pensieri</a:t>
            </a:r>
            <a:r>
              <a:rPr b="1" dirty="0"/>
              <a:t> </a:t>
            </a:r>
            <a:r>
              <a:rPr b="1" dirty="0" err="1"/>
              <a:t>intessuti</a:t>
            </a:r>
            <a:r>
              <a:rPr b="1" dirty="0"/>
              <a:t> </a:t>
            </a:r>
            <a:r>
              <a:rPr dirty="0" err="1"/>
              <a:t>geometrico</a:t>
            </a:r>
            <a:r>
              <a:rPr dirty="0"/>
              <a:t> more. </a:t>
            </a:r>
          </a:p>
        </p:txBody>
      </p:sp>
      <p:sp>
        <p:nvSpPr>
          <p:cNvPr id="642" name="L’espressione del volto o un tremito nervoso o un’esitazione nel parlare, dalle quali un giudice è stato impressionato favorevolmente, potrebbe darsi che a un altro suggerissero l’impressione opposta; e non è possibile premunirsi contro questo relativism"/>
          <p:cNvSpPr txBox="1"/>
          <p:nvPr/>
        </p:nvSpPr>
        <p:spPr>
          <a:xfrm>
            <a:off x="3147903" y="8331173"/>
            <a:ext cx="18088194" cy="2310889"/>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2900" spc="0">
                <a:latin typeface="Frutiger"/>
                <a:ea typeface="Frutiger"/>
                <a:cs typeface="Frutiger"/>
                <a:sym typeface="Frutiger"/>
              </a:defRPr>
            </a:pPr>
            <a:r>
              <a:rPr dirty="0" err="1"/>
              <a:t>L’espressione</a:t>
            </a:r>
            <a:r>
              <a:rPr dirty="0"/>
              <a:t> del </a:t>
            </a:r>
            <a:r>
              <a:rPr dirty="0" err="1"/>
              <a:t>volto</a:t>
            </a:r>
            <a:r>
              <a:rPr dirty="0"/>
              <a:t> o un </a:t>
            </a:r>
            <a:r>
              <a:rPr dirty="0" err="1"/>
              <a:t>tremito</a:t>
            </a:r>
            <a:r>
              <a:rPr dirty="0"/>
              <a:t> </a:t>
            </a:r>
            <a:r>
              <a:rPr dirty="0" err="1"/>
              <a:t>nervoso</a:t>
            </a:r>
            <a:r>
              <a:rPr dirty="0"/>
              <a:t> o </a:t>
            </a:r>
            <a:r>
              <a:rPr dirty="0" err="1"/>
              <a:t>un’esitazione</a:t>
            </a:r>
            <a:r>
              <a:rPr dirty="0"/>
              <a:t> </a:t>
            </a:r>
            <a:r>
              <a:rPr dirty="0" err="1"/>
              <a:t>nel</a:t>
            </a:r>
            <a:r>
              <a:rPr dirty="0"/>
              <a:t> </a:t>
            </a:r>
            <a:r>
              <a:rPr dirty="0" err="1"/>
              <a:t>parlare</a:t>
            </a:r>
            <a:r>
              <a:rPr dirty="0"/>
              <a:t>, </a:t>
            </a:r>
            <a:r>
              <a:rPr dirty="0" err="1"/>
              <a:t>dalle</a:t>
            </a:r>
            <a:r>
              <a:rPr dirty="0"/>
              <a:t> </a:t>
            </a:r>
            <a:r>
              <a:rPr dirty="0" err="1"/>
              <a:t>quali</a:t>
            </a:r>
            <a:r>
              <a:rPr dirty="0"/>
              <a:t> un </a:t>
            </a:r>
            <a:r>
              <a:rPr dirty="0" err="1"/>
              <a:t>giudice</a:t>
            </a:r>
            <a:r>
              <a:rPr dirty="0"/>
              <a:t> </a:t>
            </a:r>
            <a:r>
              <a:rPr dirty="0" err="1"/>
              <a:t>è</a:t>
            </a:r>
            <a:r>
              <a:rPr dirty="0"/>
              <a:t> </a:t>
            </a:r>
            <a:r>
              <a:rPr dirty="0" err="1"/>
              <a:t>stato</a:t>
            </a:r>
            <a:r>
              <a:rPr dirty="0"/>
              <a:t> </a:t>
            </a:r>
            <a:r>
              <a:rPr dirty="0" err="1"/>
              <a:t>impressionato</a:t>
            </a:r>
            <a:r>
              <a:rPr dirty="0"/>
              <a:t> </a:t>
            </a:r>
            <a:r>
              <a:rPr dirty="0" err="1"/>
              <a:t>favorevolmente</a:t>
            </a:r>
            <a:r>
              <a:rPr dirty="0"/>
              <a:t>, </a:t>
            </a:r>
            <a:r>
              <a:rPr dirty="0" err="1"/>
              <a:t>potrebbe</a:t>
            </a:r>
            <a:r>
              <a:rPr dirty="0"/>
              <a:t> </a:t>
            </a:r>
            <a:r>
              <a:rPr dirty="0" err="1"/>
              <a:t>darsi</a:t>
            </a:r>
            <a:r>
              <a:rPr dirty="0"/>
              <a:t> </a:t>
            </a:r>
            <a:r>
              <a:rPr dirty="0" err="1"/>
              <a:t>che</a:t>
            </a:r>
            <a:r>
              <a:rPr dirty="0"/>
              <a:t> a un </a:t>
            </a:r>
            <a:r>
              <a:rPr dirty="0" err="1"/>
              <a:t>altro</a:t>
            </a:r>
            <a:r>
              <a:rPr dirty="0"/>
              <a:t> </a:t>
            </a:r>
            <a:r>
              <a:rPr dirty="0" err="1"/>
              <a:t>suggerissero</a:t>
            </a:r>
            <a:r>
              <a:rPr dirty="0"/>
              <a:t> </a:t>
            </a:r>
            <a:r>
              <a:rPr dirty="0" err="1"/>
              <a:t>l’impressione</a:t>
            </a:r>
            <a:r>
              <a:rPr dirty="0"/>
              <a:t> </a:t>
            </a:r>
            <a:r>
              <a:rPr dirty="0" err="1"/>
              <a:t>opposta</a:t>
            </a:r>
            <a:r>
              <a:rPr dirty="0"/>
              <a:t>; e </a:t>
            </a:r>
            <a:r>
              <a:rPr b="1" dirty="0"/>
              <a:t>non </a:t>
            </a:r>
            <a:r>
              <a:rPr b="1" dirty="0" err="1"/>
              <a:t>è</a:t>
            </a:r>
            <a:r>
              <a:rPr b="1" dirty="0"/>
              <a:t> </a:t>
            </a:r>
            <a:r>
              <a:rPr b="1" dirty="0" err="1"/>
              <a:t>possibile</a:t>
            </a:r>
            <a:r>
              <a:rPr b="1" dirty="0"/>
              <a:t> </a:t>
            </a:r>
            <a:r>
              <a:rPr b="1" dirty="0" err="1"/>
              <a:t>premunirsi</a:t>
            </a:r>
            <a:r>
              <a:rPr b="1" dirty="0"/>
              <a:t> </a:t>
            </a:r>
            <a:r>
              <a:rPr b="1" dirty="0" err="1"/>
              <a:t>contro</a:t>
            </a:r>
            <a:r>
              <a:rPr b="1" dirty="0"/>
              <a:t> </a:t>
            </a:r>
            <a:r>
              <a:rPr b="1" dirty="0" err="1"/>
              <a:t>questo</a:t>
            </a:r>
            <a:r>
              <a:rPr b="1" dirty="0"/>
              <a:t> </a:t>
            </a:r>
            <a:r>
              <a:rPr b="1" dirty="0" err="1"/>
              <a:t>relativismo</a:t>
            </a:r>
            <a:r>
              <a:rPr dirty="0"/>
              <a:t>, a </a:t>
            </a:r>
            <a:r>
              <a:rPr dirty="0" err="1"/>
              <a:t>meno</a:t>
            </a:r>
            <a:r>
              <a:rPr dirty="0"/>
              <a:t> di </a:t>
            </a:r>
            <a:r>
              <a:rPr dirty="0" err="1"/>
              <a:t>ritornare</a:t>
            </a:r>
            <a:r>
              <a:rPr dirty="0"/>
              <a:t> alle </a:t>
            </a:r>
            <a:r>
              <a:rPr dirty="0" err="1"/>
              <a:t>regole</a:t>
            </a:r>
            <a:r>
              <a:rPr dirty="0"/>
              <a:t> del </a:t>
            </a:r>
            <a:r>
              <a:rPr dirty="0" err="1"/>
              <a:t>processo</a:t>
            </a:r>
            <a:r>
              <a:rPr dirty="0"/>
              <a:t> civile </a:t>
            </a:r>
            <a:r>
              <a:rPr dirty="0" err="1"/>
              <a:t>medievale</a:t>
            </a:r>
            <a:r>
              <a:rPr dirty="0"/>
              <a:t>”</a:t>
            </a:r>
          </a:p>
          <a:p>
            <a:pPr algn="just" defTabSz="584200">
              <a:lnSpc>
                <a:spcPct val="100000"/>
              </a:lnSpc>
              <a:spcBef>
                <a:spcPts val="3300"/>
              </a:spcBef>
              <a:tabLst/>
              <a:defRPr sz="2900" spc="0">
                <a:latin typeface="Frutiger"/>
                <a:ea typeface="Frutiger"/>
                <a:cs typeface="Frutiger"/>
                <a:sym typeface="Frutiger"/>
              </a:defRPr>
            </a:pPr>
            <a:r>
              <a:rPr dirty="0"/>
              <a:t>Cordero, F., </a:t>
            </a:r>
            <a:r>
              <a:rPr i="1" dirty="0" err="1"/>
              <a:t>Procedura</a:t>
            </a:r>
            <a:r>
              <a:rPr i="1" dirty="0"/>
              <a:t> </a:t>
            </a:r>
            <a:r>
              <a:rPr i="1" dirty="0" err="1"/>
              <a:t>penale</a:t>
            </a:r>
            <a:r>
              <a:rPr dirty="0"/>
              <a:t>, Milano, 1966, p. 608.</a:t>
            </a:r>
          </a:p>
        </p:txBody>
      </p:sp>
      <p:sp>
        <p:nvSpPr>
          <p:cNvPr id="643"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644"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645"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646"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647"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648"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649" name="TEORIA &amp; CRITICA"/>
          <p:cNvSpPr txBox="1"/>
          <p:nvPr/>
        </p:nvSpPr>
        <p:spPr>
          <a:xfrm>
            <a:off x="18548663" y="11630226"/>
            <a:ext cx="479075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TEORIA &amp; CRITICA</a:t>
            </a:r>
          </a:p>
        </p:txBody>
      </p:sp>
      <p:sp>
        <p:nvSpPr>
          <p:cNvPr id="650" name="procedimento probatorio"/>
          <p:cNvSpPr txBox="1"/>
          <p:nvPr/>
        </p:nvSpPr>
        <p:spPr>
          <a:xfrm>
            <a:off x="4224735" y="1527885"/>
            <a:ext cx="16573973"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procedimento probatorio</a:t>
            </a:r>
          </a:p>
        </p:txBody>
      </p:sp>
    </p:spTree>
  </p:cSld>
  <p:clrMapOvr>
    <a:masterClrMapping/>
  </p:clrMapOvr>
  <p:transition spd="med"/>
  <p:timing>
    <p:tnLst>
      <p:par>
        <p:cTn id="1" dur="indefinite" restart="never" fill="hold"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641">
                                            <p:bg/>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41">
                                            <p:txEl>
                                              <p:pRg st="0" end="0"/>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642">
                                            <p:bg/>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642">
                                            <p:txEl>
                                              <p:pRg st="0" end="0"/>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642">
                                            <p:txEl>
                                              <p:pRg st="1" end="1"/>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640">
                                            <p:bg/>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640">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40" grpId="0" uiExpand="1" build="p" bldLvl="5" animBg="1"/>
      <p:bldP spid="641" grpId="0" uiExpand="1" build="p" bldLvl="5" animBg="1"/>
      <p:bldP spid="642" grpId="0" uiExpand="1" build="p" bldLvl="5" animBg="1"/>
    </p:bldLst>
  </p:timing>
</p:sld>
</file>

<file path=ppt/slides/slide26.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652"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653"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654"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655"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656"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657"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658" name="procedimento probatorio"/>
          <p:cNvSpPr txBox="1"/>
          <p:nvPr/>
        </p:nvSpPr>
        <p:spPr>
          <a:xfrm>
            <a:off x="4451189" y="1233195"/>
            <a:ext cx="16573972"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procedimento probatorio</a:t>
            </a:r>
          </a:p>
        </p:txBody>
      </p:sp>
      <p:sp>
        <p:nvSpPr>
          <p:cNvPr id="659" name="[…] il giudice si trova con un residuo non verificato: e a questo punto deve lasciare il terreno della logica e spiccare un salto intuitivo, del quale è improbabile che la motivazione sveli le vere origini. Quando si dice “libero convincimento”, si allud"/>
          <p:cNvSpPr txBox="1"/>
          <p:nvPr/>
        </p:nvSpPr>
        <p:spPr>
          <a:xfrm>
            <a:off x="3147903" y="7318688"/>
            <a:ext cx="9325266" cy="29464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2900" spc="0">
                <a:latin typeface="Frutiger"/>
                <a:ea typeface="Frutiger"/>
                <a:cs typeface="Frutiger"/>
                <a:sym typeface="Frutiger"/>
              </a:defRPr>
            </a:pPr>
            <a:r>
              <a:t>[…] il giudice si trova con un </a:t>
            </a:r>
            <a:r>
              <a:rPr b="1"/>
              <a:t>residuo non verificato</a:t>
            </a:r>
            <a:r>
              <a:t>: e a questo punto </a:t>
            </a:r>
            <a:r>
              <a:rPr b="1" u="sng"/>
              <a:t>deve lasciare il terreno della logica e spiccare un salto intuitivo, del quale è improbabile che la motivazione sveli le vere origini</a:t>
            </a:r>
            <a:r>
              <a:t>. Quando si dice “libero convincimento”, si allude soprattutto a queste </a:t>
            </a:r>
            <a:r>
              <a:rPr b="1"/>
              <a:t>fratture emotive e volitive in un ordine di pensieri intessuti </a:t>
            </a:r>
            <a:r>
              <a:t>geometrico more. </a:t>
            </a:r>
          </a:p>
        </p:txBody>
      </p:sp>
      <p:sp>
        <p:nvSpPr>
          <p:cNvPr id="660" name="L’espressione del volto o un tremito nervoso o un’esitazione nel parlare, dalle quali un giudice è stato impressionato favorevolmente, potrebbe darsi che a un altro suggerissero l’impressione opposta; e non è possibile premunirsi contro questo relativism"/>
          <p:cNvSpPr txBox="1"/>
          <p:nvPr/>
        </p:nvSpPr>
        <p:spPr>
          <a:xfrm>
            <a:off x="3147903" y="3360160"/>
            <a:ext cx="9325266" cy="2540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2900" spc="0">
                <a:latin typeface="Frutiger"/>
                <a:ea typeface="Frutiger"/>
                <a:cs typeface="Frutiger"/>
                <a:sym typeface="Frutiger"/>
              </a:defRPr>
            </a:pPr>
            <a:r>
              <a:rPr dirty="0" err="1"/>
              <a:t>L’espressione</a:t>
            </a:r>
            <a:r>
              <a:rPr dirty="0"/>
              <a:t> del </a:t>
            </a:r>
            <a:r>
              <a:rPr dirty="0" err="1"/>
              <a:t>volto</a:t>
            </a:r>
            <a:r>
              <a:rPr dirty="0"/>
              <a:t> o un </a:t>
            </a:r>
            <a:r>
              <a:rPr dirty="0" err="1"/>
              <a:t>tremito</a:t>
            </a:r>
            <a:r>
              <a:rPr dirty="0"/>
              <a:t> </a:t>
            </a:r>
            <a:r>
              <a:rPr dirty="0" err="1"/>
              <a:t>nervoso</a:t>
            </a:r>
            <a:r>
              <a:rPr dirty="0"/>
              <a:t> o </a:t>
            </a:r>
            <a:r>
              <a:rPr dirty="0" err="1"/>
              <a:t>un’esitazione</a:t>
            </a:r>
            <a:r>
              <a:rPr dirty="0"/>
              <a:t> </a:t>
            </a:r>
            <a:r>
              <a:rPr dirty="0" err="1"/>
              <a:t>nel</a:t>
            </a:r>
            <a:r>
              <a:rPr dirty="0"/>
              <a:t> </a:t>
            </a:r>
            <a:r>
              <a:rPr dirty="0" err="1"/>
              <a:t>parlare</a:t>
            </a:r>
            <a:r>
              <a:rPr dirty="0"/>
              <a:t>, </a:t>
            </a:r>
            <a:r>
              <a:rPr dirty="0" err="1"/>
              <a:t>dalle</a:t>
            </a:r>
            <a:r>
              <a:rPr dirty="0"/>
              <a:t> </a:t>
            </a:r>
            <a:r>
              <a:rPr dirty="0" err="1"/>
              <a:t>quali</a:t>
            </a:r>
            <a:r>
              <a:rPr dirty="0"/>
              <a:t> un </a:t>
            </a:r>
            <a:r>
              <a:rPr dirty="0" err="1"/>
              <a:t>giudice</a:t>
            </a:r>
            <a:r>
              <a:rPr dirty="0"/>
              <a:t> </a:t>
            </a:r>
            <a:r>
              <a:rPr dirty="0" err="1"/>
              <a:t>è</a:t>
            </a:r>
            <a:r>
              <a:rPr dirty="0"/>
              <a:t> </a:t>
            </a:r>
            <a:r>
              <a:rPr dirty="0" err="1"/>
              <a:t>stato</a:t>
            </a:r>
            <a:r>
              <a:rPr dirty="0"/>
              <a:t> </a:t>
            </a:r>
            <a:r>
              <a:rPr dirty="0" err="1"/>
              <a:t>impressionato</a:t>
            </a:r>
            <a:r>
              <a:rPr dirty="0"/>
              <a:t> </a:t>
            </a:r>
            <a:r>
              <a:rPr dirty="0" err="1"/>
              <a:t>favorevolmente</a:t>
            </a:r>
            <a:r>
              <a:rPr dirty="0"/>
              <a:t>, </a:t>
            </a:r>
            <a:r>
              <a:rPr dirty="0" err="1"/>
              <a:t>potrebbe</a:t>
            </a:r>
            <a:r>
              <a:rPr dirty="0"/>
              <a:t> </a:t>
            </a:r>
            <a:r>
              <a:rPr dirty="0" err="1"/>
              <a:t>darsi</a:t>
            </a:r>
            <a:r>
              <a:rPr dirty="0"/>
              <a:t> </a:t>
            </a:r>
            <a:r>
              <a:rPr dirty="0" err="1"/>
              <a:t>che</a:t>
            </a:r>
            <a:r>
              <a:rPr dirty="0"/>
              <a:t> a un </a:t>
            </a:r>
            <a:r>
              <a:rPr dirty="0" err="1"/>
              <a:t>altro</a:t>
            </a:r>
            <a:r>
              <a:rPr dirty="0"/>
              <a:t> </a:t>
            </a:r>
            <a:r>
              <a:rPr dirty="0" err="1"/>
              <a:t>suggerissero</a:t>
            </a:r>
            <a:r>
              <a:rPr dirty="0"/>
              <a:t> </a:t>
            </a:r>
            <a:r>
              <a:rPr dirty="0" err="1"/>
              <a:t>l’impressione</a:t>
            </a:r>
            <a:r>
              <a:rPr dirty="0"/>
              <a:t> </a:t>
            </a:r>
            <a:r>
              <a:rPr dirty="0" err="1"/>
              <a:t>opposta</a:t>
            </a:r>
            <a:r>
              <a:rPr dirty="0"/>
              <a:t>; e </a:t>
            </a:r>
            <a:r>
              <a:rPr b="1" dirty="0"/>
              <a:t>non </a:t>
            </a:r>
            <a:r>
              <a:rPr b="1" dirty="0" err="1"/>
              <a:t>è</a:t>
            </a:r>
            <a:r>
              <a:rPr b="1" dirty="0"/>
              <a:t> </a:t>
            </a:r>
            <a:r>
              <a:rPr b="1" dirty="0" err="1"/>
              <a:t>possibile</a:t>
            </a:r>
            <a:r>
              <a:rPr b="1" dirty="0"/>
              <a:t> </a:t>
            </a:r>
            <a:r>
              <a:rPr b="1" dirty="0" err="1"/>
              <a:t>premunirsi</a:t>
            </a:r>
            <a:r>
              <a:rPr b="1" dirty="0"/>
              <a:t> </a:t>
            </a:r>
            <a:r>
              <a:rPr b="1" dirty="0" err="1"/>
              <a:t>contro</a:t>
            </a:r>
            <a:r>
              <a:rPr b="1" dirty="0"/>
              <a:t> </a:t>
            </a:r>
            <a:r>
              <a:rPr b="1" dirty="0" err="1"/>
              <a:t>questo</a:t>
            </a:r>
            <a:r>
              <a:rPr b="1" dirty="0"/>
              <a:t> </a:t>
            </a:r>
            <a:r>
              <a:rPr b="1" dirty="0" err="1"/>
              <a:t>relativismo</a:t>
            </a:r>
            <a:r>
              <a:rPr dirty="0"/>
              <a:t>, a </a:t>
            </a:r>
            <a:r>
              <a:rPr dirty="0" err="1"/>
              <a:t>meno</a:t>
            </a:r>
            <a:r>
              <a:rPr dirty="0"/>
              <a:t> di </a:t>
            </a:r>
            <a:r>
              <a:rPr dirty="0" err="1"/>
              <a:t>ritornare</a:t>
            </a:r>
            <a:r>
              <a:rPr dirty="0"/>
              <a:t> alle </a:t>
            </a:r>
            <a:r>
              <a:rPr dirty="0" err="1"/>
              <a:t>regole</a:t>
            </a:r>
            <a:r>
              <a:rPr dirty="0"/>
              <a:t> del </a:t>
            </a:r>
            <a:r>
              <a:rPr dirty="0" err="1"/>
              <a:t>processo</a:t>
            </a:r>
            <a:r>
              <a:rPr dirty="0"/>
              <a:t> civile </a:t>
            </a:r>
            <a:r>
              <a:rPr dirty="0" err="1"/>
              <a:t>medievale</a:t>
            </a:r>
            <a:r>
              <a:rPr dirty="0"/>
              <a:t>”</a:t>
            </a:r>
          </a:p>
        </p:txBody>
      </p:sp>
      <p:sp>
        <p:nvSpPr>
          <p:cNvPr id="661" name="tratti extra-verbali"/>
          <p:cNvSpPr txBox="1"/>
          <p:nvPr/>
        </p:nvSpPr>
        <p:spPr>
          <a:xfrm>
            <a:off x="16315473" y="5318129"/>
            <a:ext cx="4296868"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tratti extra-verbali</a:t>
            </a:r>
          </a:p>
        </p:txBody>
      </p:sp>
      <p:sp>
        <p:nvSpPr>
          <p:cNvPr id="662" name="contraddittorio orale"/>
          <p:cNvSpPr txBox="1"/>
          <p:nvPr/>
        </p:nvSpPr>
        <p:spPr>
          <a:xfrm>
            <a:off x="15978161" y="3225048"/>
            <a:ext cx="4905574"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contraddittorio orale</a:t>
            </a:r>
          </a:p>
        </p:txBody>
      </p:sp>
      <p:sp>
        <p:nvSpPr>
          <p:cNvPr id="663" name="salto intuitivo"/>
          <p:cNvSpPr txBox="1"/>
          <p:nvPr/>
        </p:nvSpPr>
        <p:spPr>
          <a:xfrm>
            <a:off x="16867161" y="7411209"/>
            <a:ext cx="3291533"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salto intuitivo</a:t>
            </a:r>
          </a:p>
        </p:txBody>
      </p:sp>
      <p:sp>
        <p:nvSpPr>
          <p:cNvPr id="664" name="libero convincimento"/>
          <p:cNvSpPr txBox="1"/>
          <p:nvPr/>
        </p:nvSpPr>
        <p:spPr>
          <a:xfrm>
            <a:off x="16068664" y="9476885"/>
            <a:ext cx="4926658"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libero convincimento</a:t>
            </a:r>
          </a:p>
        </p:txBody>
      </p:sp>
      <p:sp>
        <p:nvSpPr>
          <p:cNvPr id="665" name="Linea"/>
          <p:cNvSpPr/>
          <p:nvPr/>
        </p:nvSpPr>
        <p:spPr>
          <a:xfrm>
            <a:off x="18733123" y="4065124"/>
            <a:ext cx="1" cy="1282473"/>
          </a:xfrm>
          <a:prstGeom prst="line">
            <a:avLst/>
          </a:prstGeom>
          <a:ln w="63500">
            <a:solidFill>
              <a:srgbClr val="000000"/>
            </a:solidFill>
            <a:miter lim="400000"/>
            <a:tailEnd type="triangle"/>
          </a:ln>
        </p:spPr>
        <p:txBody>
          <a:bodyPr lIns="50800" tIns="50800" rIns="50800" bIns="50800" anchor="ctr"/>
          <a:lstStyle/>
          <a:p>
            <a:endParaRPr/>
          </a:p>
        </p:txBody>
      </p:sp>
      <p:sp>
        <p:nvSpPr>
          <p:cNvPr id="666" name="Linea"/>
          <p:cNvSpPr/>
          <p:nvPr/>
        </p:nvSpPr>
        <p:spPr>
          <a:xfrm>
            <a:off x="18733123" y="6216764"/>
            <a:ext cx="1" cy="1282472"/>
          </a:xfrm>
          <a:prstGeom prst="line">
            <a:avLst/>
          </a:prstGeom>
          <a:ln w="63500">
            <a:solidFill>
              <a:srgbClr val="000000"/>
            </a:solidFill>
            <a:miter lim="400000"/>
            <a:tailEnd type="triangle"/>
          </a:ln>
        </p:spPr>
        <p:txBody>
          <a:bodyPr lIns="50800" tIns="50800" rIns="50800" bIns="50800" anchor="ctr"/>
          <a:lstStyle/>
          <a:p>
            <a:endParaRPr/>
          </a:p>
        </p:txBody>
      </p:sp>
      <p:sp>
        <p:nvSpPr>
          <p:cNvPr id="667" name="Linea"/>
          <p:cNvSpPr/>
          <p:nvPr/>
        </p:nvSpPr>
        <p:spPr>
          <a:xfrm>
            <a:off x="18695023" y="8188753"/>
            <a:ext cx="1" cy="1282472"/>
          </a:xfrm>
          <a:prstGeom prst="line">
            <a:avLst/>
          </a:prstGeom>
          <a:ln w="63500">
            <a:solidFill>
              <a:srgbClr val="000000"/>
            </a:solidFill>
            <a:miter lim="400000"/>
            <a:tailEnd type="triangle"/>
          </a:ln>
        </p:spPr>
        <p:txBody>
          <a:bodyPr lIns="50800" tIns="50800" rIns="50800" bIns="50800" anchor="ctr"/>
          <a:lstStyle/>
          <a:p>
            <a:endParaRPr/>
          </a:p>
        </p:txBody>
      </p:sp>
      <p:sp>
        <p:nvSpPr>
          <p:cNvPr id="668"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669"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670"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671"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672"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673"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674" name="TEORIA &amp; CRITICA"/>
          <p:cNvSpPr txBox="1"/>
          <p:nvPr/>
        </p:nvSpPr>
        <p:spPr>
          <a:xfrm>
            <a:off x="18548663" y="11630226"/>
            <a:ext cx="479075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TEORIA &amp; CRITICA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662"/>
                                        </p:tgtEl>
                                        <p:attrNameLst>
                                          <p:attrName>style.visibility</p:attrName>
                                        </p:attrNameLst>
                                      </p:cBhvr>
                                      <p:to>
                                        <p:strVal val="visible"/>
                                      </p:to>
                                    </p:set>
                                    <p:animEffect transition="in" filter="wipe(left)">
                                      <p:cBhvr>
                                        <p:cTn id="7" dur="200"/>
                                        <p:tgtEl>
                                          <p:spTgt spid="662"/>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fill="hold" grpId="2" nodeType="clickEffect">
                                  <p:stCondLst>
                                    <p:cond delay="0"/>
                                  </p:stCondLst>
                                  <p:iterate>
                                    <p:tmAbs val="0"/>
                                  </p:iterate>
                                  <p:childTnLst>
                                    <p:set>
                                      <p:cBhvr>
                                        <p:cTn id="11" fill="hold"/>
                                        <p:tgtEl>
                                          <p:spTgt spid="665"/>
                                        </p:tgtEl>
                                        <p:attrNameLst>
                                          <p:attrName>style.visibility</p:attrName>
                                        </p:attrNameLst>
                                      </p:cBhvr>
                                      <p:to>
                                        <p:strVal val="visible"/>
                                      </p:to>
                                    </p:set>
                                    <p:animEffect transition="in" filter="dissolve">
                                      <p:cBhvr>
                                        <p:cTn id="12" dur="200"/>
                                        <p:tgtEl>
                                          <p:spTgt spid="665"/>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661"/>
                                        </p:tgtEl>
                                        <p:attrNameLst>
                                          <p:attrName>style.visibility</p:attrName>
                                        </p:attrNameLst>
                                      </p:cBhvr>
                                      <p:to>
                                        <p:strVal val="visible"/>
                                      </p:to>
                                    </p:set>
                                    <p:animEffect transition="in" filter="wipe(left)">
                                      <p:cBhvr>
                                        <p:cTn id="17" dur="200"/>
                                        <p:tgtEl>
                                          <p:spTgt spid="661"/>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fill="hold" grpId="4" nodeType="clickEffect">
                                  <p:stCondLst>
                                    <p:cond delay="0"/>
                                  </p:stCondLst>
                                  <p:iterate>
                                    <p:tmAbs val="0"/>
                                  </p:iterate>
                                  <p:childTnLst>
                                    <p:set>
                                      <p:cBhvr>
                                        <p:cTn id="21" fill="hold"/>
                                        <p:tgtEl>
                                          <p:spTgt spid="666"/>
                                        </p:tgtEl>
                                        <p:attrNameLst>
                                          <p:attrName>style.visibility</p:attrName>
                                        </p:attrNameLst>
                                      </p:cBhvr>
                                      <p:to>
                                        <p:strVal val="visible"/>
                                      </p:to>
                                    </p:set>
                                    <p:animEffect transition="in" filter="dissolve">
                                      <p:cBhvr>
                                        <p:cTn id="22" dur="200"/>
                                        <p:tgtEl>
                                          <p:spTgt spid="666"/>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grpId="5" nodeType="clickEffect">
                                  <p:stCondLst>
                                    <p:cond delay="0"/>
                                  </p:stCondLst>
                                  <p:iterate>
                                    <p:tmAbs val="0"/>
                                  </p:iterate>
                                  <p:childTnLst>
                                    <p:set>
                                      <p:cBhvr>
                                        <p:cTn id="26" fill="hold"/>
                                        <p:tgtEl>
                                          <p:spTgt spid="663"/>
                                        </p:tgtEl>
                                        <p:attrNameLst>
                                          <p:attrName>style.visibility</p:attrName>
                                        </p:attrNameLst>
                                      </p:cBhvr>
                                      <p:to>
                                        <p:strVal val="visible"/>
                                      </p:to>
                                    </p:set>
                                    <p:animEffect transition="in" filter="wipe(left)">
                                      <p:cBhvr>
                                        <p:cTn id="27" dur="200"/>
                                        <p:tgtEl>
                                          <p:spTgt spid="663"/>
                                        </p:tgtEl>
                                      </p:cBhvr>
                                    </p:animEffect>
                                  </p:childTnLst>
                                </p:cTn>
                              </p:par>
                            </p:childTnLst>
                          </p:cTn>
                        </p:par>
                      </p:childTnLst>
                    </p:cTn>
                  </p:par>
                  <p:par>
                    <p:cTn id="28" fill="hold">
                      <p:stCondLst>
                        <p:cond delay="indefinite"/>
                      </p:stCondLst>
                      <p:childTnLst>
                        <p:par>
                          <p:cTn id="29" fill="hold">
                            <p:stCondLst>
                              <p:cond delay="0"/>
                            </p:stCondLst>
                            <p:childTnLst>
                              <p:par>
                                <p:cTn id="30" presetID="9" presetClass="entr" fill="hold" grpId="6" nodeType="clickEffect">
                                  <p:stCondLst>
                                    <p:cond delay="0"/>
                                  </p:stCondLst>
                                  <p:iterate>
                                    <p:tmAbs val="0"/>
                                  </p:iterate>
                                  <p:childTnLst>
                                    <p:set>
                                      <p:cBhvr>
                                        <p:cTn id="31" fill="hold"/>
                                        <p:tgtEl>
                                          <p:spTgt spid="667"/>
                                        </p:tgtEl>
                                        <p:attrNameLst>
                                          <p:attrName>style.visibility</p:attrName>
                                        </p:attrNameLst>
                                      </p:cBhvr>
                                      <p:to>
                                        <p:strVal val="visible"/>
                                      </p:to>
                                    </p:set>
                                    <p:animEffect transition="in" filter="dissolve">
                                      <p:cBhvr>
                                        <p:cTn id="32" dur="200"/>
                                        <p:tgtEl>
                                          <p:spTgt spid="667"/>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grpId="7" nodeType="clickEffect">
                                  <p:stCondLst>
                                    <p:cond delay="0"/>
                                  </p:stCondLst>
                                  <p:iterate>
                                    <p:tmAbs val="0"/>
                                  </p:iterate>
                                  <p:childTnLst>
                                    <p:set>
                                      <p:cBhvr>
                                        <p:cTn id="36" fill="hold"/>
                                        <p:tgtEl>
                                          <p:spTgt spid="664"/>
                                        </p:tgtEl>
                                        <p:attrNameLst>
                                          <p:attrName>style.visibility</p:attrName>
                                        </p:attrNameLst>
                                      </p:cBhvr>
                                      <p:to>
                                        <p:strVal val="visible"/>
                                      </p:to>
                                    </p:set>
                                    <p:animEffect transition="in" filter="wipe(left)">
                                      <p:cBhvr>
                                        <p:cTn id="37" dur="200"/>
                                        <p:tgtEl>
                                          <p:spTgt spid="66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61" grpId="3" animBg="1" advAuto="0"/>
      <p:bldP spid="662" grpId="1" animBg="1" advAuto="0"/>
      <p:bldP spid="663" grpId="5" animBg="1" advAuto="0"/>
      <p:bldP spid="664" grpId="7" animBg="1" advAuto="0"/>
      <p:bldP spid="665" grpId="2" animBg="1" advAuto="0"/>
      <p:bldP spid="666" grpId="4" animBg="1" advAuto="0"/>
      <p:bldP spid="667" grpId="6" animBg="1" advAuto="0"/>
    </p:bldLst>
  </p:timing>
</p:sld>
</file>

<file path=ppt/slides/slide27.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676"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677"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678"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679"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680"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681"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682" name="contraddittorio&gt;tratti extra-verbali&gt;salto intuitivo"/>
          <p:cNvSpPr txBox="1"/>
          <p:nvPr/>
        </p:nvSpPr>
        <p:spPr>
          <a:xfrm>
            <a:off x="1970417" y="1335365"/>
            <a:ext cx="20443166" cy="9525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6000" b="1" cap="all" spc="-239">
                <a:solidFill>
                  <a:srgbClr val="822433"/>
                </a:solidFill>
                <a:latin typeface="Frutiger"/>
                <a:ea typeface="Frutiger"/>
                <a:cs typeface="Frutiger"/>
                <a:sym typeface="Frutiger"/>
              </a:defRPr>
            </a:lvl1pPr>
          </a:lstStyle>
          <a:p>
            <a:r>
              <a:t>contraddittorio&gt;tratti extra-verbali&gt;salto intuitivo</a:t>
            </a:r>
          </a:p>
        </p:txBody>
      </p:sp>
      <p:sp>
        <p:nvSpPr>
          <p:cNvPr id="683" name="Linea"/>
          <p:cNvSpPr/>
          <p:nvPr/>
        </p:nvSpPr>
        <p:spPr>
          <a:xfrm flipH="1">
            <a:off x="8261671" y="2450535"/>
            <a:ext cx="3970660" cy="755714"/>
          </a:xfrm>
          <a:prstGeom prst="line">
            <a:avLst/>
          </a:prstGeom>
          <a:ln w="63500">
            <a:solidFill>
              <a:srgbClr val="000000"/>
            </a:solidFill>
            <a:miter lim="400000"/>
            <a:tailEnd type="triangle"/>
          </a:ln>
        </p:spPr>
        <p:txBody>
          <a:bodyPr lIns="50800" tIns="50800" rIns="50800" bIns="50800" anchor="ctr"/>
          <a:lstStyle/>
          <a:p>
            <a:endParaRPr/>
          </a:p>
        </p:txBody>
      </p:sp>
      <p:sp>
        <p:nvSpPr>
          <p:cNvPr id="684" name="Linea"/>
          <p:cNvSpPr/>
          <p:nvPr/>
        </p:nvSpPr>
        <p:spPr>
          <a:xfrm>
            <a:off x="12759534" y="2445945"/>
            <a:ext cx="3945288" cy="765212"/>
          </a:xfrm>
          <a:prstGeom prst="line">
            <a:avLst/>
          </a:prstGeom>
          <a:ln w="63500">
            <a:solidFill>
              <a:srgbClr val="000000"/>
            </a:solidFill>
            <a:miter lim="400000"/>
            <a:tailEnd type="triangle"/>
          </a:ln>
        </p:spPr>
        <p:txBody>
          <a:bodyPr lIns="50800" tIns="50800" rIns="50800" bIns="50800" anchor="ctr"/>
          <a:lstStyle/>
          <a:p>
            <a:endParaRPr/>
          </a:p>
        </p:txBody>
      </p:sp>
      <p:sp>
        <p:nvSpPr>
          <p:cNvPr id="685" name="modello euristico"/>
          <p:cNvSpPr txBox="1"/>
          <p:nvPr/>
        </p:nvSpPr>
        <p:spPr>
          <a:xfrm>
            <a:off x="3587476" y="2908609"/>
            <a:ext cx="4359720" cy="762001"/>
          </a:xfrm>
          <a:prstGeom prst="rect">
            <a:avLst/>
          </a:prstGeom>
          <a:solidFill>
            <a:schemeClr val="accent4"/>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nSpc>
                <a:spcPct val="100000"/>
              </a:lnSpc>
              <a:spcBef>
                <a:spcPts val="3300"/>
              </a:spcBef>
              <a:tabLst/>
              <a:defRPr sz="4500" b="1" spc="-90">
                <a:latin typeface="Frutiger"/>
                <a:ea typeface="Frutiger"/>
                <a:cs typeface="Frutiger"/>
                <a:sym typeface="Frutiger"/>
              </a:defRPr>
            </a:lvl1pPr>
          </a:lstStyle>
          <a:p>
            <a:r>
              <a:t>modello euristico</a:t>
            </a:r>
          </a:p>
        </p:txBody>
      </p:sp>
      <p:sp>
        <p:nvSpPr>
          <p:cNvPr id="686" name="modello cognitivo"/>
          <p:cNvSpPr txBox="1"/>
          <p:nvPr/>
        </p:nvSpPr>
        <p:spPr>
          <a:xfrm>
            <a:off x="17024656" y="2908609"/>
            <a:ext cx="4565661" cy="762001"/>
          </a:xfrm>
          <a:prstGeom prst="rect">
            <a:avLst/>
          </a:prstGeom>
          <a:solidFill>
            <a:schemeClr val="accent4"/>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nSpc>
                <a:spcPct val="100000"/>
              </a:lnSpc>
              <a:spcBef>
                <a:spcPts val="3300"/>
              </a:spcBef>
              <a:tabLst/>
              <a:defRPr sz="4500" b="1" spc="-90">
                <a:latin typeface="Frutiger"/>
                <a:ea typeface="Frutiger"/>
                <a:cs typeface="Frutiger"/>
                <a:sym typeface="Frutiger"/>
              </a:defRPr>
            </a:lvl1pPr>
          </a:lstStyle>
          <a:p>
            <a:r>
              <a:t>modello cognitivo</a:t>
            </a:r>
          </a:p>
        </p:txBody>
      </p:sp>
      <p:sp>
        <p:nvSpPr>
          <p:cNvPr id="687" name="prova dichiarativa: trasmissione di informazioni tramite segni linguistici…"/>
          <p:cNvSpPr txBox="1"/>
          <p:nvPr/>
        </p:nvSpPr>
        <p:spPr>
          <a:xfrm>
            <a:off x="8083132" y="4291353"/>
            <a:ext cx="9243161" cy="16256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defTabSz="584200">
              <a:lnSpc>
                <a:spcPct val="100000"/>
              </a:lnSpc>
              <a:spcBef>
                <a:spcPts val="3300"/>
              </a:spcBef>
              <a:tabLst/>
              <a:defRPr sz="3500" spc="0">
                <a:latin typeface="Frutiger"/>
                <a:ea typeface="Frutiger"/>
                <a:cs typeface="Frutiger"/>
                <a:sym typeface="Frutiger"/>
              </a:defRPr>
            </a:pPr>
            <a:r>
              <a:t>prova </a:t>
            </a:r>
            <a:r>
              <a:rPr b="1"/>
              <a:t>dichiarativa</a:t>
            </a:r>
            <a:r>
              <a:t>: trasmissione di informazioni tramite segni linguistici </a:t>
            </a:r>
          </a:p>
          <a:p>
            <a:pPr defTabSz="584200">
              <a:lnSpc>
                <a:spcPct val="100000"/>
              </a:lnSpc>
              <a:spcBef>
                <a:spcPts val="0"/>
              </a:spcBef>
              <a:tabLst/>
              <a:defRPr sz="3500" spc="0">
                <a:latin typeface="Frutiger"/>
                <a:ea typeface="Frutiger"/>
                <a:cs typeface="Frutiger"/>
                <a:sym typeface="Frutiger"/>
              </a:defRPr>
            </a:pPr>
            <a:r>
              <a:t>(scritti o orali)</a:t>
            </a:r>
          </a:p>
        </p:txBody>
      </p:sp>
      <p:sp>
        <p:nvSpPr>
          <p:cNvPr id="688" name="formazione della prova"/>
          <p:cNvSpPr txBox="1"/>
          <p:nvPr/>
        </p:nvSpPr>
        <p:spPr>
          <a:xfrm>
            <a:off x="2956825" y="6515099"/>
            <a:ext cx="5343377"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t>formazione </a:t>
            </a:r>
            <a:r>
              <a:rPr b="0"/>
              <a:t>della prova</a:t>
            </a:r>
          </a:p>
        </p:txBody>
      </p:sp>
      <p:sp>
        <p:nvSpPr>
          <p:cNvPr id="689" name="formazione e valutazione della prova"/>
          <p:cNvSpPr txBox="1"/>
          <p:nvPr/>
        </p:nvSpPr>
        <p:spPr>
          <a:xfrm>
            <a:off x="14818290" y="6515099"/>
            <a:ext cx="8563274"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t>formazione </a:t>
            </a:r>
            <a:r>
              <a:rPr b="0"/>
              <a:t>e </a:t>
            </a:r>
            <a:r>
              <a:t>valutazione </a:t>
            </a:r>
            <a:r>
              <a:rPr b="0"/>
              <a:t>della prova</a:t>
            </a:r>
          </a:p>
        </p:txBody>
      </p:sp>
      <p:sp>
        <p:nvSpPr>
          <p:cNvPr id="690" name="(artt. 499, 506, e 507 c.p.p.)"/>
          <p:cNvSpPr txBox="1"/>
          <p:nvPr/>
        </p:nvSpPr>
        <p:spPr>
          <a:xfrm>
            <a:off x="2252737" y="7434837"/>
            <a:ext cx="6482905"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spc="0">
                <a:latin typeface="Frutiger"/>
                <a:ea typeface="Frutiger"/>
                <a:cs typeface="Frutiger"/>
                <a:sym typeface="Frutiger"/>
              </a:defRPr>
            </a:pPr>
            <a:r>
              <a:t>(artt. </a:t>
            </a:r>
            <a:r>
              <a:rPr b="1"/>
              <a:t>499</a:t>
            </a:r>
            <a:r>
              <a:t>, </a:t>
            </a:r>
            <a:r>
              <a:rPr b="1"/>
              <a:t>506</a:t>
            </a:r>
            <a:r>
              <a:t>, e </a:t>
            </a:r>
            <a:r>
              <a:rPr b="1"/>
              <a:t>507</a:t>
            </a:r>
            <a:r>
              <a:t> c.p.p.) </a:t>
            </a:r>
          </a:p>
        </p:txBody>
      </p:sp>
      <p:sp>
        <p:nvSpPr>
          <p:cNvPr id="691" name="(art. 192 c.p.p.)"/>
          <p:cNvSpPr txBox="1"/>
          <p:nvPr/>
        </p:nvSpPr>
        <p:spPr>
          <a:xfrm>
            <a:off x="17717645" y="7434837"/>
            <a:ext cx="3702299"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spc="0">
                <a:latin typeface="Frutiger"/>
                <a:ea typeface="Frutiger"/>
                <a:cs typeface="Frutiger"/>
                <a:sym typeface="Frutiger"/>
              </a:defRPr>
            </a:pPr>
            <a:r>
              <a:t>(art. </a:t>
            </a:r>
            <a:r>
              <a:rPr b="1"/>
              <a:t>192</a:t>
            </a:r>
            <a:r>
              <a:t> c.p.p.) </a:t>
            </a:r>
          </a:p>
        </p:txBody>
      </p:sp>
      <p:sp>
        <p:nvSpPr>
          <p:cNvPr id="692" name="[…] deve lasciare il terreno della logica e spiccare un salto intuitivo, del quale è improbabile che la motivazione sveli le vere origini"/>
          <p:cNvSpPr txBox="1"/>
          <p:nvPr/>
        </p:nvSpPr>
        <p:spPr>
          <a:xfrm>
            <a:off x="2431583" y="8728681"/>
            <a:ext cx="6707574" cy="17272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2900" spc="0">
                <a:latin typeface="Frutiger"/>
                <a:ea typeface="Frutiger"/>
                <a:cs typeface="Frutiger"/>
                <a:sym typeface="Frutiger"/>
              </a:defRPr>
            </a:pPr>
            <a:r>
              <a:t>[…] </a:t>
            </a:r>
            <a:r>
              <a:rPr b="1" u="sng"/>
              <a:t>deve lasciare il terreno della logica e spiccare un salto intuitivo, del quale è improbabile che la motivazione sveli le vere origini</a:t>
            </a:r>
          </a:p>
        </p:txBody>
      </p:sp>
      <p:sp>
        <p:nvSpPr>
          <p:cNvPr id="693" name="[…] deve lasciare il terreno della logica e spiccare un salto intuitivo, del quale è improbabile che la motivazione sveli le vere origini"/>
          <p:cNvSpPr txBox="1"/>
          <p:nvPr/>
        </p:nvSpPr>
        <p:spPr>
          <a:xfrm>
            <a:off x="15953700" y="8728681"/>
            <a:ext cx="6707575" cy="17272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2900" spc="0">
                <a:latin typeface="Frutiger"/>
                <a:ea typeface="Frutiger"/>
                <a:cs typeface="Frutiger"/>
                <a:sym typeface="Frutiger"/>
              </a:defRPr>
            </a:pPr>
            <a:r>
              <a:t>[…] </a:t>
            </a:r>
            <a:r>
              <a:rPr b="1" u="sng"/>
              <a:t>deve lasciare il terreno della logica e spiccare un salto intuitivo, del quale è improbabile che la motivazione sveli le vere origini</a:t>
            </a:r>
          </a:p>
        </p:txBody>
      </p:sp>
      <p:sp>
        <p:nvSpPr>
          <p:cNvPr id="694" name="è costretto a"/>
          <p:cNvSpPr txBox="1"/>
          <p:nvPr/>
        </p:nvSpPr>
        <p:spPr>
          <a:xfrm>
            <a:off x="1917817" y="8722150"/>
            <a:ext cx="2111091" cy="508001"/>
          </a:xfrm>
          <a:prstGeom prst="rect">
            <a:avLst/>
          </a:prstGeom>
          <a:solidFill>
            <a:schemeClr val="accent4"/>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nSpc>
                <a:spcPct val="100000"/>
              </a:lnSpc>
              <a:spcBef>
                <a:spcPts val="3300"/>
              </a:spcBef>
              <a:tabLst/>
              <a:defRPr sz="2900" b="1" spc="-58">
                <a:latin typeface="Frutiger"/>
                <a:ea typeface="Frutiger"/>
                <a:cs typeface="Frutiger"/>
                <a:sym typeface="Frutiger"/>
              </a:defRPr>
            </a:lvl1pPr>
          </a:lstStyle>
          <a:p>
            <a:r>
              <a:t>è costretto a</a:t>
            </a:r>
          </a:p>
        </p:txBody>
      </p:sp>
      <p:sp>
        <p:nvSpPr>
          <p:cNvPr id="695" name="è tenuto a"/>
          <p:cNvSpPr txBox="1"/>
          <p:nvPr/>
        </p:nvSpPr>
        <p:spPr>
          <a:xfrm>
            <a:off x="15835592" y="8722150"/>
            <a:ext cx="1755179" cy="508001"/>
          </a:xfrm>
          <a:prstGeom prst="rect">
            <a:avLst/>
          </a:prstGeom>
          <a:solidFill>
            <a:schemeClr val="accent4"/>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nSpc>
                <a:spcPct val="100000"/>
              </a:lnSpc>
              <a:spcBef>
                <a:spcPts val="3300"/>
              </a:spcBef>
              <a:tabLst/>
              <a:defRPr sz="2900" b="1" spc="-58">
                <a:latin typeface="Frutiger"/>
                <a:ea typeface="Frutiger"/>
                <a:cs typeface="Frutiger"/>
                <a:sym typeface="Frutiger"/>
              </a:defRPr>
            </a:lvl1pPr>
          </a:lstStyle>
          <a:p>
            <a:r>
              <a:t>è tenuto a</a:t>
            </a:r>
          </a:p>
        </p:txBody>
      </p:sp>
      <p:sp>
        <p:nvSpPr>
          <p:cNvPr id="696"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697"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698"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69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700"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701"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702" name="TEORIA &amp; CRITICA"/>
          <p:cNvSpPr txBox="1"/>
          <p:nvPr/>
        </p:nvSpPr>
        <p:spPr>
          <a:xfrm>
            <a:off x="18548663" y="11630226"/>
            <a:ext cx="479075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TEORIA &amp; CRITICA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9" presetClass="entr" fill="hold" grpId="1" nodeType="clickEffect">
                                  <p:stCondLst>
                                    <p:cond delay="0"/>
                                  </p:stCondLst>
                                  <p:iterate>
                                    <p:tmAbs val="0"/>
                                  </p:iterate>
                                  <p:childTnLst>
                                    <p:set>
                                      <p:cBhvr>
                                        <p:cTn id="6" fill="hold"/>
                                        <p:tgtEl>
                                          <p:spTgt spid="683"/>
                                        </p:tgtEl>
                                        <p:attrNameLst>
                                          <p:attrName>style.visibility</p:attrName>
                                        </p:attrNameLst>
                                      </p:cBhvr>
                                      <p:to>
                                        <p:strVal val="visible"/>
                                      </p:to>
                                    </p:set>
                                    <p:animEffect transition="in" filter="dissolve">
                                      <p:cBhvr>
                                        <p:cTn id="7" dur="200"/>
                                        <p:tgtEl>
                                          <p:spTgt spid="683"/>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fill="hold" grpId="2" nodeType="clickEffect">
                                  <p:stCondLst>
                                    <p:cond delay="0"/>
                                  </p:stCondLst>
                                  <p:iterate>
                                    <p:tmAbs val="0"/>
                                  </p:iterate>
                                  <p:childTnLst>
                                    <p:set>
                                      <p:cBhvr>
                                        <p:cTn id="11" fill="hold"/>
                                        <p:tgtEl>
                                          <p:spTgt spid="684"/>
                                        </p:tgtEl>
                                        <p:attrNameLst>
                                          <p:attrName>style.visibility</p:attrName>
                                        </p:attrNameLst>
                                      </p:cBhvr>
                                      <p:to>
                                        <p:strVal val="visible"/>
                                      </p:to>
                                    </p:set>
                                    <p:animEffect transition="in" filter="dissolve">
                                      <p:cBhvr>
                                        <p:cTn id="12" dur="200"/>
                                        <p:tgtEl>
                                          <p:spTgt spid="684"/>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685"/>
                                        </p:tgtEl>
                                        <p:attrNameLst>
                                          <p:attrName>style.visibility</p:attrName>
                                        </p:attrNameLst>
                                      </p:cBhvr>
                                      <p:to>
                                        <p:strVal val="visible"/>
                                      </p:to>
                                    </p:set>
                                    <p:animEffect transition="in" filter="wipe(left)">
                                      <p:cBhvr>
                                        <p:cTn id="17" dur="200"/>
                                        <p:tgtEl>
                                          <p:spTgt spid="685"/>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686"/>
                                        </p:tgtEl>
                                        <p:attrNameLst>
                                          <p:attrName>style.visibility</p:attrName>
                                        </p:attrNameLst>
                                      </p:cBhvr>
                                      <p:to>
                                        <p:strVal val="visible"/>
                                      </p:to>
                                    </p:set>
                                    <p:animEffect transition="in" filter="wipe(left)">
                                      <p:cBhvr>
                                        <p:cTn id="22" dur="200"/>
                                        <p:tgtEl>
                                          <p:spTgt spid="686"/>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grpId="5" nodeType="clickEffect">
                                  <p:stCondLst>
                                    <p:cond delay="0"/>
                                  </p:stCondLst>
                                  <p:iterate>
                                    <p:tmAbs val="0"/>
                                  </p:iterate>
                                  <p:childTnLst>
                                    <p:set>
                                      <p:cBhvr>
                                        <p:cTn id="26" fill="hold"/>
                                        <p:tgtEl>
                                          <p:spTgt spid="687"/>
                                        </p:tgtEl>
                                        <p:attrNameLst>
                                          <p:attrName>style.visibility</p:attrName>
                                        </p:attrNameLst>
                                      </p:cBhvr>
                                      <p:to>
                                        <p:strVal val="visible"/>
                                      </p:to>
                                    </p:set>
                                    <p:animEffect transition="in" filter="wipe(left)">
                                      <p:cBhvr>
                                        <p:cTn id="27" dur="200"/>
                                        <p:tgtEl>
                                          <p:spTgt spid="687"/>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6" nodeType="clickEffect">
                                  <p:stCondLst>
                                    <p:cond delay="0"/>
                                  </p:stCondLst>
                                  <p:iterate>
                                    <p:tmAbs val="0"/>
                                  </p:iterate>
                                  <p:childTnLst>
                                    <p:set>
                                      <p:cBhvr>
                                        <p:cTn id="31" fill="hold"/>
                                        <p:tgtEl>
                                          <p:spTgt spid="688"/>
                                        </p:tgtEl>
                                        <p:attrNameLst>
                                          <p:attrName>style.visibility</p:attrName>
                                        </p:attrNameLst>
                                      </p:cBhvr>
                                      <p:to>
                                        <p:strVal val="visible"/>
                                      </p:to>
                                    </p:set>
                                    <p:animEffect transition="in" filter="wipe(left)">
                                      <p:cBhvr>
                                        <p:cTn id="32" dur="200"/>
                                        <p:tgtEl>
                                          <p:spTgt spid="688"/>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grpId="7" nodeType="clickEffect">
                                  <p:stCondLst>
                                    <p:cond delay="0"/>
                                  </p:stCondLst>
                                  <p:iterate>
                                    <p:tmAbs val="0"/>
                                  </p:iterate>
                                  <p:childTnLst>
                                    <p:set>
                                      <p:cBhvr>
                                        <p:cTn id="36" fill="hold"/>
                                        <p:tgtEl>
                                          <p:spTgt spid="689"/>
                                        </p:tgtEl>
                                        <p:attrNameLst>
                                          <p:attrName>style.visibility</p:attrName>
                                        </p:attrNameLst>
                                      </p:cBhvr>
                                      <p:to>
                                        <p:strVal val="visible"/>
                                      </p:to>
                                    </p:set>
                                    <p:animEffect transition="in" filter="wipe(left)">
                                      <p:cBhvr>
                                        <p:cTn id="37" dur="200"/>
                                        <p:tgtEl>
                                          <p:spTgt spid="689"/>
                                        </p:tgtEl>
                                      </p:cBhvr>
                                    </p:animEffect>
                                  </p:childTnLst>
                                </p:cTn>
                              </p:par>
                            </p:childTnLst>
                          </p:cTn>
                        </p:par>
                      </p:childTnLst>
                    </p:cTn>
                  </p:par>
                  <p:par>
                    <p:cTn id="38" fill="hold">
                      <p:stCondLst>
                        <p:cond delay="indefinite"/>
                      </p:stCondLst>
                      <p:childTnLst>
                        <p:par>
                          <p:cTn id="39" fill="hold">
                            <p:stCondLst>
                              <p:cond delay="0"/>
                            </p:stCondLst>
                            <p:childTnLst>
                              <p:par>
                                <p:cTn id="40" presetID="22" presetClass="entr" presetSubtype="8" fill="hold" grpId="8" nodeType="clickEffect">
                                  <p:stCondLst>
                                    <p:cond delay="0"/>
                                  </p:stCondLst>
                                  <p:iterate>
                                    <p:tmAbs val="0"/>
                                  </p:iterate>
                                  <p:childTnLst>
                                    <p:set>
                                      <p:cBhvr>
                                        <p:cTn id="41" fill="hold"/>
                                        <p:tgtEl>
                                          <p:spTgt spid="690"/>
                                        </p:tgtEl>
                                        <p:attrNameLst>
                                          <p:attrName>style.visibility</p:attrName>
                                        </p:attrNameLst>
                                      </p:cBhvr>
                                      <p:to>
                                        <p:strVal val="visible"/>
                                      </p:to>
                                    </p:set>
                                    <p:animEffect transition="in" filter="wipe(left)">
                                      <p:cBhvr>
                                        <p:cTn id="42" dur="200"/>
                                        <p:tgtEl>
                                          <p:spTgt spid="690"/>
                                        </p:tgtEl>
                                      </p:cBhvr>
                                    </p:animEffect>
                                  </p:childTnLst>
                                </p:cTn>
                              </p:par>
                            </p:childTnLst>
                          </p:cTn>
                        </p:par>
                      </p:childTnLst>
                    </p:cTn>
                  </p:par>
                  <p:par>
                    <p:cTn id="43" fill="hold">
                      <p:stCondLst>
                        <p:cond delay="indefinite"/>
                      </p:stCondLst>
                      <p:childTnLst>
                        <p:par>
                          <p:cTn id="44" fill="hold">
                            <p:stCondLst>
                              <p:cond delay="0"/>
                            </p:stCondLst>
                            <p:childTnLst>
                              <p:par>
                                <p:cTn id="45" presetID="22" presetClass="entr" presetSubtype="8" fill="hold" grpId="9" nodeType="clickEffect">
                                  <p:stCondLst>
                                    <p:cond delay="0"/>
                                  </p:stCondLst>
                                  <p:iterate>
                                    <p:tmAbs val="0"/>
                                  </p:iterate>
                                  <p:childTnLst>
                                    <p:set>
                                      <p:cBhvr>
                                        <p:cTn id="46" fill="hold"/>
                                        <p:tgtEl>
                                          <p:spTgt spid="691"/>
                                        </p:tgtEl>
                                        <p:attrNameLst>
                                          <p:attrName>style.visibility</p:attrName>
                                        </p:attrNameLst>
                                      </p:cBhvr>
                                      <p:to>
                                        <p:strVal val="visible"/>
                                      </p:to>
                                    </p:set>
                                    <p:animEffect transition="in" filter="wipe(left)">
                                      <p:cBhvr>
                                        <p:cTn id="47" dur="200"/>
                                        <p:tgtEl>
                                          <p:spTgt spid="691"/>
                                        </p:tgtEl>
                                      </p:cBhvr>
                                    </p:animEffect>
                                  </p:childTnLst>
                                </p:cTn>
                              </p:par>
                            </p:childTnLst>
                          </p:cTn>
                        </p:par>
                      </p:childTnLst>
                    </p:cTn>
                  </p:par>
                  <p:par>
                    <p:cTn id="48" fill="hold">
                      <p:stCondLst>
                        <p:cond delay="indefinite"/>
                      </p:stCondLst>
                      <p:childTnLst>
                        <p:par>
                          <p:cTn id="49" fill="hold">
                            <p:stCondLst>
                              <p:cond delay="0"/>
                            </p:stCondLst>
                            <p:childTnLst>
                              <p:par>
                                <p:cTn id="50" presetID="22" presetClass="entr" presetSubtype="8" fill="hold" grpId="10" nodeType="clickEffect">
                                  <p:stCondLst>
                                    <p:cond delay="0"/>
                                  </p:stCondLst>
                                  <p:iterate>
                                    <p:tmAbs val="0"/>
                                  </p:iterate>
                                  <p:childTnLst>
                                    <p:set>
                                      <p:cBhvr>
                                        <p:cTn id="51" fill="hold"/>
                                        <p:tgtEl>
                                          <p:spTgt spid="692"/>
                                        </p:tgtEl>
                                        <p:attrNameLst>
                                          <p:attrName>style.visibility</p:attrName>
                                        </p:attrNameLst>
                                      </p:cBhvr>
                                      <p:to>
                                        <p:strVal val="visible"/>
                                      </p:to>
                                    </p:set>
                                    <p:animEffect transition="in" filter="wipe(left)">
                                      <p:cBhvr>
                                        <p:cTn id="52" dur="200"/>
                                        <p:tgtEl>
                                          <p:spTgt spid="692"/>
                                        </p:tgtEl>
                                      </p:cBhvr>
                                    </p:animEffect>
                                  </p:childTnLst>
                                </p:cTn>
                              </p:par>
                            </p:childTnLst>
                          </p:cTn>
                        </p:par>
                      </p:childTnLst>
                    </p:cTn>
                  </p:par>
                  <p:par>
                    <p:cTn id="53" fill="hold">
                      <p:stCondLst>
                        <p:cond delay="indefinite"/>
                      </p:stCondLst>
                      <p:childTnLst>
                        <p:par>
                          <p:cTn id="54" fill="hold">
                            <p:stCondLst>
                              <p:cond delay="0"/>
                            </p:stCondLst>
                            <p:childTnLst>
                              <p:par>
                                <p:cTn id="55" presetID="22" presetClass="entr" presetSubtype="8" fill="hold" grpId="11" nodeType="clickEffect">
                                  <p:stCondLst>
                                    <p:cond delay="0"/>
                                  </p:stCondLst>
                                  <p:iterate>
                                    <p:tmAbs val="0"/>
                                  </p:iterate>
                                  <p:childTnLst>
                                    <p:set>
                                      <p:cBhvr>
                                        <p:cTn id="56" fill="hold"/>
                                        <p:tgtEl>
                                          <p:spTgt spid="694"/>
                                        </p:tgtEl>
                                        <p:attrNameLst>
                                          <p:attrName>style.visibility</p:attrName>
                                        </p:attrNameLst>
                                      </p:cBhvr>
                                      <p:to>
                                        <p:strVal val="visible"/>
                                      </p:to>
                                    </p:set>
                                    <p:animEffect transition="in" filter="wipe(left)">
                                      <p:cBhvr>
                                        <p:cTn id="57" dur="200"/>
                                        <p:tgtEl>
                                          <p:spTgt spid="694"/>
                                        </p:tgtEl>
                                      </p:cBhvr>
                                    </p:animEffect>
                                  </p:childTnLst>
                                </p:cTn>
                              </p:par>
                            </p:childTnLst>
                          </p:cTn>
                        </p:par>
                      </p:childTnLst>
                    </p:cTn>
                  </p:par>
                  <p:par>
                    <p:cTn id="58" fill="hold">
                      <p:stCondLst>
                        <p:cond delay="indefinite"/>
                      </p:stCondLst>
                      <p:childTnLst>
                        <p:par>
                          <p:cTn id="59" fill="hold">
                            <p:stCondLst>
                              <p:cond delay="0"/>
                            </p:stCondLst>
                            <p:childTnLst>
                              <p:par>
                                <p:cTn id="60" presetID="22" presetClass="entr" presetSubtype="8" fill="hold" grpId="12" nodeType="clickEffect">
                                  <p:stCondLst>
                                    <p:cond delay="0"/>
                                  </p:stCondLst>
                                  <p:iterate>
                                    <p:tmAbs val="0"/>
                                  </p:iterate>
                                  <p:childTnLst>
                                    <p:set>
                                      <p:cBhvr>
                                        <p:cTn id="61" fill="hold"/>
                                        <p:tgtEl>
                                          <p:spTgt spid="693"/>
                                        </p:tgtEl>
                                        <p:attrNameLst>
                                          <p:attrName>style.visibility</p:attrName>
                                        </p:attrNameLst>
                                      </p:cBhvr>
                                      <p:to>
                                        <p:strVal val="visible"/>
                                      </p:to>
                                    </p:set>
                                    <p:animEffect transition="in" filter="wipe(left)">
                                      <p:cBhvr>
                                        <p:cTn id="62" dur="200"/>
                                        <p:tgtEl>
                                          <p:spTgt spid="693"/>
                                        </p:tgtEl>
                                      </p:cBhvr>
                                    </p:animEffect>
                                  </p:childTnLst>
                                </p:cTn>
                              </p:par>
                            </p:childTnLst>
                          </p:cTn>
                        </p:par>
                      </p:childTnLst>
                    </p:cTn>
                  </p:par>
                  <p:par>
                    <p:cTn id="63" fill="hold">
                      <p:stCondLst>
                        <p:cond delay="indefinite"/>
                      </p:stCondLst>
                      <p:childTnLst>
                        <p:par>
                          <p:cTn id="64" fill="hold">
                            <p:stCondLst>
                              <p:cond delay="0"/>
                            </p:stCondLst>
                            <p:childTnLst>
                              <p:par>
                                <p:cTn id="65" presetID="22" presetClass="entr" presetSubtype="8" fill="hold" grpId="13" nodeType="clickEffect">
                                  <p:stCondLst>
                                    <p:cond delay="0"/>
                                  </p:stCondLst>
                                  <p:iterate>
                                    <p:tmAbs val="0"/>
                                  </p:iterate>
                                  <p:childTnLst>
                                    <p:set>
                                      <p:cBhvr>
                                        <p:cTn id="66" fill="hold"/>
                                        <p:tgtEl>
                                          <p:spTgt spid="695"/>
                                        </p:tgtEl>
                                        <p:attrNameLst>
                                          <p:attrName>style.visibility</p:attrName>
                                        </p:attrNameLst>
                                      </p:cBhvr>
                                      <p:to>
                                        <p:strVal val="visible"/>
                                      </p:to>
                                    </p:set>
                                    <p:animEffect transition="in" filter="wipe(left)">
                                      <p:cBhvr>
                                        <p:cTn id="67" dur="200"/>
                                        <p:tgtEl>
                                          <p:spTgt spid="69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83" grpId="1" animBg="1" advAuto="0"/>
      <p:bldP spid="684" grpId="2" animBg="1" advAuto="0"/>
      <p:bldP spid="685" grpId="3" animBg="1" advAuto="0"/>
      <p:bldP spid="686" grpId="4" animBg="1" advAuto="0"/>
      <p:bldP spid="687" grpId="5" animBg="1" advAuto="0"/>
      <p:bldP spid="688" grpId="6" animBg="1" advAuto="0"/>
      <p:bldP spid="689" grpId="7" animBg="1" advAuto="0"/>
      <p:bldP spid="690" grpId="8" animBg="1" advAuto="0"/>
      <p:bldP spid="691" grpId="9" animBg="1" advAuto="0"/>
      <p:bldP spid="692" grpId="10" animBg="1" advAuto="0"/>
      <p:bldP spid="693" grpId="12" animBg="1" advAuto="0"/>
      <p:bldP spid="694" grpId="11" animBg="1" advAuto="0"/>
      <p:bldP spid="695" grpId="13" animBg="1" advAuto="0"/>
    </p:bldLst>
  </p:timing>
</p:sld>
</file>

<file path=ppt/slides/slide28.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04"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705"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706"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707"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708"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70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710" name="contraddittorio&gt;tratti extra-verbali&gt;salto intuitivo"/>
          <p:cNvSpPr txBox="1"/>
          <p:nvPr/>
        </p:nvSpPr>
        <p:spPr>
          <a:xfrm>
            <a:off x="1970417" y="1353029"/>
            <a:ext cx="20443166" cy="9525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6000" b="1" cap="all" spc="-239">
                <a:solidFill>
                  <a:srgbClr val="822433"/>
                </a:solidFill>
                <a:latin typeface="Frutiger"/>
                <a:ea typeface="Frutiger"/>
                <a:cs typeface="Frutiger"/>
                <a:sym typeface="Frutiger"/>
              </a:defRPr>
            </a:lvl1pPr>
          </a:lstStyle>
          <a:p>
            <a:r>
              <a:t>contraddittorio&gt;tratti extra-verbali&gt;salto intuitivo</a:t>
            </a:r>
          </a:p>
        </p:txBody>
      </p:sp>
      <p:sp>
        <p:nvSpPr>
          <p:cNvPr id="711" name="Linea"/>
          <p:cNvSpPr/>
          <p:nvPr/>
        </p:nvSpPr>
        <p:spPr>
          <a:xfrm flipH="1">
            <a:off x="8261671" y="2450535"/>
            <a:ext cx="3970660" cy="755714"/>
          </a:xfrm>
          <a:prstGeom prst="line">
            <a:avLst/>
          </a:prstGeom>
          <a:ln w="63500">
            <a:solidFill>
              <a:srgbClr val="000000"/>
            </a:solidFill>
            <a:miter lim="400000"/>
            <a:tailEnd type="triangle"/>
          </a:ln>
        </p:spPr>
        <p:txBody>
          <a:bodyPr lIns="50800" tIns="50800" rIns="50800" bIns="50800" anchor="ctr"/>
          <a:lstStyle/>
          <a:p>
            <a:endParaRPr/>
          </a:p>
        </p:txBody>
      </p:sp>
      <p:sp>
        <p:nvSpPr>
          <p:cNvPr id="712" name="Linea"/>
          <p:cNvSpPr/>
          <p:nvPr/>
        </p:nvSpPr>
        <p:spPr>
          <a:xfrm>
            <a:off x="12759534" y="2445945"/>
            <a:ext cx="3945288" cy="765212"/>
          </a:xfrm>
          <a:prstGeom prst="line">
            <a:avLst/>
          </a:prstGeom>
          <a:ln w="63500">
            <a:solidFill>
              <a:srgbClr val="000000"/>
            </a:solidFill>
            <a:miter lim="400000"/>
            <a:tailEnd type="triangle"/>
          </a:ln>
        </p:spPr>
        <p:txBody>
          <a:bodyPr lIns="50800" tIns="50800" rIns="50800" bIns="50800" anchor="ctr"/>
          <a:lstStyle/>
          <a:p>
            <a:endParaRPr/>
          </a:p>
        </p:txBody>
      </p:sp>
      <p:sp>
        <p:nvSpPr>
          <p:cNvPr id="713" name="modello euristico"/>
          <p:cNvSpPr txBox="1"/>
          <p:nvPr/>
        </p:nvSpPr>
        <p:spPr>
          <a:xfrm>
            <a:off x="3587476" y="2908609"/>
            <a:ext cx="4359720" cy="762001"/>
          </a:xfrm>
          <a:prstGeom prst="rect">
            <a:avLst/>
          </a:prstGeom>
          <a:solidFill>
            <a:schemeClr val="accent4"/>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nSpc>
                <a:spcPct val="100000"/>
              </a:lnSpc>
              <a:spcBef>
                <a:spcPts val="3300"/>
              </a:spcBef>
              <a:tabLst/>
              <a:defRPr sz="4500" b="1" spc="-90">
                <a:latin typeface="Frutiger"/>
                <a:ea typeface="Frutiger"/>
                <a:cs typeface="Frutiger"/>
                <a:sym typeface="Frutiger"/>
              </a:defRPr>
            </a:lvl1pPr>
          </a:lstStyle>
          <a:p>
            <a:r>
              <a:t>modello euristico</a:t>
            </a:r>
          </a:p>
        </p:txBody>
      </p:sp>
      <p:sp>
        <p:nvSpPr>
          <p:cNvPr id="714" name="modello cognitivo"/>
          <p:cNvSpPr txBox="1"/>
          <p:nvPr/>
        </p:nvSpPr>
        <p:spPr>
          <a:xfrm>
            <a:off x="17024656" y="2908609"/>
            <a:ext cx="4565661" cy="762001"/>
          </a:xfrm>
          <a:prstGeom prst="rect">
            <a:avLst/>
          </a:prstGeom>
          <a:solidFill>
            <a:schemeClr val="accent4"/>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nSpc>
                <a:spcPct val="100000"/>
              </a:lnSpc>
              <a:spcBef>
                <a:spcPts val="3300"/>
              </a:spcBef>
              <a:tabLst/>
              <a:defRPr sz="4500" b="1" spc="-90">
                <a:latin typeface="Frutiger"/>
                <a:ea typeface="Frutiger"/>
                <a:cs typeface="Frutiger"/>
                <a:sym typeface="Frutiger"/>
              </a:defRPr>
            </a:lvl1pPr>
          </a:lstStyle>
          <a:p>
            <a:r>
              <a:t>modello cognitivo</a:t>
            </a:r>
          </a:p>
        </p:txBody>
      </p:sp>
      <p:grpSp>
        <p:nvGrpSpPr>
          <p:cNvPr id="717" name="Raggruppa"/>
          <p:cNvGrpSpPr/>
          <p:nvPr/>
        </p:nvGrpSpPr>
        <p:grpSpPr>
          <a:xfrm>
            <a:off x="3157485" y="3775518"/>
            <a:ext cx="2699446" cy="2039518"/>
            <a:chOff x="0" y="0"/>
            <a:chExt cx="2699444" cy="2039517"/>
          </a:xfrm>
        </p:grpSpPr>
        <p:sp>
          <p:nvSpPr>
            <p:cNvPr id="715" name="contraddittorio orale"/>
            <p:cNvSpPr/>
            <p:nvPr/>
          </p:nvSpPr>
          <p:spPr>
            <a:xfrm>
              <a:off x="0" y="769517"/>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contraddittorio orale</a:t>
              </a:r>
            </a:p>
          </p:txBody>
        </p:sp>
        <p:sp>
          <p:nvSpPr>
            <p:cNvPr id="716" name="Linea"/>
            <p:cNvSpPr/>
            <p:nvPr/>
          </p:nvSpPr>
          <p:spPr>
            <a:xfrm>
              <a:off x="2699444"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grpSp>
        <p:nvGrpSpPr>
          <p:cNvPr id="720" name="Raggruppa"/>
          <p:cNvGrpSpPr/>
          <p:nvPr/>
        </p:nvGrpSpPr>
        <p:grpSpPr>
          <a:xfrm>
            <a:off x="1886723" y="5137183"/>
            <a:ext cx="3970208" cy="2211953"/>
            <a:chOff x="0" y="0"/>
            <a:chExt cx="3970206" cy="2211951"/>
          </a:xfrm>
        </p:grpSpPr>
        <p:sp>
          <p:nvSpPr>
            <p:cNvPr id="718" name="formazione empatica della prova"/>
            <p:cNvSpPr/>
            <p:nvPr/>
          </p:nvSpPr>
          <p:spPr>
            <a:xfrm>
              <a:off x="0" y="941951"/>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p>
              <a:pPr algn="l" defTabSz="584200">
                <a:lnSpc>
                  <a:spcPct val="100000"/>
                </a:lnSpc>
                <a:spcBef>
                  <a:spcPts val="3300"/>
                </a:spcBef>
                <a:tabLst/>
                <a:defRPr sz="4000" b="1" spc="0">
                  <a:latin typeface="Frutiger"/>
                  <a:ea typeface="Frutiger"/>
                  <a:cs typeface="Frutiger"/>
                  <a:sym typeface="Frutiger"/>
                </a:defRPr>
              </a:pPr>
              <a:r>
                <a:t>formazione </a:t>
              </a:r>
              <a:r>
                <a:rPr>
                  <a:solidFill>
                    <a:schemeClr val="accent5">
                      <a:hueOff val="129701"/>
                      <a:lumOff val="-22825"/>
                    </a:schemeClr>
                  </a:solidFill>
                </a:rPr>
                <a:t>empatica</a:t>
              </a:r>
              <a:r>
                <a:t> della prova</a:t>
              </a:r>
            </a:p>
          </p:txBody>
        </p:sp>
        <p:sp>
          <p:nvSpPr>
            <p:cNvPr id="719" name="Linea"/>
            <p:cNvSpPr/>
            <p:nvPr/>
          </p:nvSpPr>
          <p:spPr>
            <a:xfrm>
              <a:off x="3970206"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grpSp>
        <p:nvGrpSpPr>
          <p:cNvPr id="723" name="Raggruppa"/>
          <p:cNvGrpSpPr/>
          <p:nvPr/>
        </p:nvGrpSpPr>
        <p:grpSpPr>
          <a:xfrm>
            <a:off x="2319539" y="6671078"/>
            <a:ext cx="3537392" cy="2271687"/>
            <a:chOff x="0" y="0"/>
            <a:chExt cx="3537391" cy="2271686"/>
          </a:xfrm>
        </p:grpSpPr>
        <p:sp>
          <p:nvSpPr>
            <p:cNvPr id="721" name="struttura del convincimento"/>
            <p:cNvSpPr/>
            <p:nvPr/>
          </p:nvSpPr>
          <p:spPr>
            <a:xfrm>
              <a:off x="0" y="1001686"/>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struttura del convincimento</a:t>
              </a:r>
            </a:p>
          </p:txBody>
        </p:sp>
        <p:sp>
          <p:nvSpPr>
            <p:cNvPr id="722" name="Linea"/>
            <p:cNvSpPr/>
            <p:nvPr/>
          </p:nvSpPr>
          <p:spPr>
            <a:xfrm>
              <a:off x="3537391"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grpSp>
        <p:nvGrpSpPr>
          <p:cNvPr id="726" name="Raggruppa"/>
          <p:cNvGrpSpPr/>
          <p:nvPr/>
        </p:nvGrpSpPr>
        <p:grpSpPr>
          <a:xfrm>
            <a:off x="2019311" y="8204972"/>
            <a:ext cx="3837620" cy="2331422"/>
            <a:chOff x="0" y="0"/>
            <a:chExt cx="3837618" cy="2331420"/>
          </a:xfrm>
        </p:grpSpPr>
        <p:sp>
          <p:nvSpPr>
            <p:cNvPr id="724" name="decisione razionale e motivata"/>
            <p:cNvSpPr/>
            <p:nvPr/>
          </p:nvSpPr>
          <p:spPr>
            <a:xfrm>
              <a:off x="0" y="1061420"/>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decisione razionale e motivata</a:t>
              </a:r>
            </a:p>
          </p:txBody>
        </p:sp>
        <p:sp>
          <p:nvSpPr>
            <p:cNvPr id="725" name="Linea"/>
            <p:cNvSpPr/>
            <p:nvPr/>
          </p:nvSpPr>
          <p:spPr>
            <a:xfrm>
              <a:off x="3837618"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grpSp>
        <p:nvGrpSpPr>
          <p:cNvPr id="729" name="Raggruppa"/>
          <p:cNvGrpSpPr/>
          <p:nvPr/>
        </p:nvGrpSpPr>
        <p:grpSpPr>
          <a:xfrm>
            <a:off x="1518423" y="9817813"/>
            <a:ext cx="4338508" cy="2312210"/>
            <a:chOff x="0" y="0"/>
            <a:chExt cx="4338506" cy="2312208"/>
          </a:xfrm>
        </p:grpSpPr>
        <p:sp>
          <p:nvSpPr>
            <p:cNvPr id="727" name="funzione indiretta dell’immediatezza"/>
            <p:cNvSpPr/>
            <p:nvPr/>
          </p:nvSpPr>
          <p:spPr>
            <a:xfrm>
              <a:off x="0" y="1042208"/>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p>
              <a:pPr algn="l" defTabSz="584200">
                <a:lnSpc>
                  <a:spcPct val="100000"/>
                </a:lnSpc>
                <a:spcBef>
                  <a:spcPts val="3300"/>
                </a:spcBef>
                <a:tabLst/>
                <a:defRPr sz="4000" spc="0">
                  <a:latin typeface="Frutiger"/>
                  <a:ea typeface="Frutiger"/>
                  <a:cs typeface="Frutiger"/>
                  <a:sym typeface="Frutiger"/>
                </a:defRPr>
              </a:pPr>
              <a:r>
                <a:t>funzione </a:t>
              </a:r>
              <a:r>
                <a:rPr b="1"/>
                <a:t>indiretta</a:t>
              </a:r>
              <a:r>
                <a:t> dell’immediatezza</a:t>
              </a:r>
            </a:p>
          </p:txBody>
        </p:sp>
        <p:sp>
          <p:nvSpPr>
            <p:cNvPr id="728" name="Linea"/>
            <p:cNvSpPr/>
            <p:nvPr/>
          </p:nvSpPr>
          <p:spPr>
            <a:xfrm>
              <a:off x="4338506"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grpSp>
        <p:nvGrpSpPr>
          <p:cNvPr id="732" name="Raggruppa"/>
          <p:cNvGrpSpPr/>
          <p:nvPr/>
        </p:nvGrpSpPr>
        <p:grpSpPr>
          <a:xfrm>
            <a:off x="16895880" y="3812466"/>
            <a:ext cx="2609851" cy="2002570"/>
            <a:chOff x="0" y="0"/>
            <a:chExt cx="2609850" cy="2002568"/>
          </a:xfrm>
        </p:grpSpPr>
        <p:sp>
          <p:nvSpPr>
            <p:cNvPr id="730" name="contraddittorio orale"/>
            <p:cNvSpPr/>
            <p:nvPr/>
          </p:nvSpPr>
          <p:spPr>
            <a:xfrm>
              <a:off x="0" y="732568"/>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contraddittorio orale</a:t>
              </a:r>
            </a:p>
          </p:txBody>
        </p:sp>
        <p:sp>
          <p:nvSpPr>
            <p:cNvPr id="731" name="Linea"/>
            <p:cNvSpPr/>
            <p:nvPr/>
          </p:nvSpPr>
          <p:spPr>
            <a:xfrm>
              <a:off x="2609850"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grpSp>
        <p:nvGrpSpPr>
          <p:cNvPr id="735" name="Raggruppa"/>
          <p:cNvGrpSpPr/>
          <p:nvPr/>
        </p:nvGrpSpPr>
        <p:grpSpPr>
          <a:xfrm>
            <a:off x="16653564" y="5174132"/>
            <a:ext cx="2852167" cy="2175004"/>
            <a:chOff x="0" y="0"/>
            <a:chExt cx="2852165" cy="2175002"/>
          </a:xfrm>
        </p:grpSpPr>
        <p:sp>
          <p:nvSpPr>
            <p:cNvPr id="733" name="formazione della prova"/>
            <p:cNvSpPr/>
            <p:nvPr/>
          </p:nvSpPr>
          <p:spPr>
            <a:xfrm>
              <a:off x="0" y="905002"/>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formazione della prova</a:t>
              </a:r>
            </a:p>
          </p:txBody>
        </p:sp>
        <p:sp>
          <p:nvSpPr>
            <p:cNvPr id="734" name="Linea"/>
            <p:cNvSpPr/>
            <p:nvPr/>
          </p:nvSpPr>
          <p:spPr>
            <a:xfrm>
              <a:off x="2852165"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grpSp>
        <p:nvGrpSpPr>
          <p:cNvPr id="738" name="Raggruppa"/>
          <p:cNvGrpSpPr/>
          <p:nvPr/>
        </p:nvGrpSpPr>
        <p:grpSpPr>
          <a:xfrm>
            <a:off x="15237645" y="6708026"/>
            <a:ext cx="4268086" cy="2234739"/>
            <a:chOff x="0" y="0"/>
            <a:chExt cx="4268085" cy="2234737"/>
          </a:xfrm>
        </p:grpSpPr>
        <p:sp>
          <p:nvSpPr>
            <p:cNvPr id="736" name="valutazione empatica della prova"/>
            <p:cNvSpPr/>
            <p:nvPr/>
          </p:nvSpPr>
          <p:spPr>
            <a:xfrm>
              <a:off x="0" y="964737"/>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p>
              <a:pPr algn="l" defTabSz="584200">
                <a:lnSpc>
                  <a:spcPct val="100000"/>
                </a:lnSpc>
                <a:spcBef>
                  <a:spcPts val="3300"/>
                </a:spcBef>
                <a:tabLst/>
                <a:defRPr sz="4000" b="1" spc="0">
                  <a:latin typeface="Frutiger"/>
                  <a:ea typeface="Frutiger"/>
                  <a:cs typeface="Frutiger"/>
                  <a:sym typeface="Frutiger"/>
                </a:defRPr>
              </a:pPr>
              <a:r>
                <a:t>valutazione </a:t>
              </a:r>
              <a:r>
                <a:rPr>
                  <a:solidFill>
                    <a:schemeClr val="accent5">
                      <a:hueOff val="129701"/>
                      <a:lumOff val="-22825"/>
                    </a:schemeClr>
                  </a:solidFill>
                </a:rPr>
                <a:t>empatica</a:t>
              </a:r>
              <a:r>
                <a:t> della prova</a:t>
              </a:r>
            </a:p>
          </p:txBody>
        </p:sp>
        <p:sp>
          <p:nvSpPr>
            <p:cNvPr id="737" name="Linea"/>
            <p:cNvSpPr/>
            <p:nvPr/>
          </p:nvSpPr>
          <p:spPr>
            <a:xfrm>
              <a:off x="4268085"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grpSp>
        <p:nvGrpSpPr>
          <p:cNvPr id="741" name="Raggruppa"/>
          <p:cNvGrpSpPr/>
          <p:nvPr/>
        </p:nvGrpSpPr>
        <p:grpSpPr>
          <a:xfrm>
            <a:off x="15739671" y="8241921"/>
            <a:ext cx="3766060" cy="2294473"/>
            <a:chOff x="0" y="0"/>
            <a:chExt cx="3766058" cy="2294471"/>
          </a:xfrm>
        </p:grpSpPr>
        <p:sp>
          <p:nvSpPr>
            <p:cNvPr id="739" name="decisione razionale e motivata"/>
            <p:cNvSpPr/>
            <p:nvPr/>
          </p:nvSpPr>
          <p:spPr>
            <a:xfrm>
              <a:off x="0" y="1024471"/>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decisione razionale e motivata</a:t>
              </a:r>
            </a:p>
          </p:txBody>
        </p:sp>
        <p:sp>
          <p:nvSpPr>
            <p:cNvPr id="740" name="Linea"/>
            <p:cNvSpPr/>
            <p:nvPr/>
          </p:nvSpPr>
          <p:spPr>
            <a:xfrm>
              <a:off x="3766058"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grpSp>
        <p:nvGrpSpPr>
          <p:cNvPr id="744" name="Raggruppa"/>
          <p:cNvGrpSpPr/>
          <p:nvPr/>
        </p:nvGrpSpPr>
        <p:grpSpPr>
          <a:xfrm>
            <a:off x="15319047" y="9854762"/>
            <a:ext cx="4186684" cy="2311008"/>
            <a:chOff x="0" y="0"/>
            <a:chExt cx="4186682" cy="2311007"/>
          </a:xfrm>
        </p:grpSpPr>
        <p:sp>
          <p:nvSpPr>
            <p:cNvPr id="742" name="funzione diretta dell’immediatezza"/>
            <p:cNvSpPr/>
            <p:nvPr/>
          </p:nvSpPr>
          <p:spPr>
            <a:xfrm>
              <a:off x="0" y="1041007"/>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p>
              <a:pPr algn="l" defTabSz="584200">
                <a:lnSpc>
                  <a:spcPct val="100000"/>
                </a:lnSpc>
                <a:spcBef>
                  <a:spcPts val="3300"/>
                </a:spcBef>
                <a:tabLst/>
                <a:defRPr sz="4000" spc="0">
                  <a:latin typeface="Frutiger"/>
                  <a:ea typeface="Frutiger"/>
                  <a:cs typeface="Frutiger"/>
                  <a:sym typeface="Frutiger"/>
                </a:defRPr>
              </a:pPr>
              <a:r>
                <a:t>funzione </a:t>
              </a:r>
              <a:r>
                <a:rPr b="1"/>
                <a:t>diretta</a:t>
              </a:r>
              <a:r>
                <a:t> dell’immediatezza</a:t>
              </a:r>
            </a:p>
          </p:txBody>
        </p:sp>
        <p:sp>
          <p:nvSpPr>
            <p:cNvPr id="743" name="Linea"/>
            <p:cNvSpPr/>
            <p:nvPr/>
          </p:nvSpPr>
          <p:spPr>
            <a:xfrm>
              <a:off x="4186682" y="0"/>
              <a:ext cx="1" cy="562283"/>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grpSp>
      <p:sp>
        <p:nvSpPr>
          <p:cNvPr id="745"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746"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747"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748"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749"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750"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751" name="TEORIA &amp; CRITICA"/>
          <p:cNvSpPr txBox="1"/>
          <p:nvPr/>
        </p:nvSpPr>
        <p:spPr>
          <a:xfrm>
            <a:off x="18548663" y="11630226"/>
            <a:ext cx="479075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TEORIA &amp; CRITICA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 presetClass="entr" presetSubtype="1" fill="hold" grpId="1" nodeType="clickEffect">
                                  <p:stCondLst>
                                    <p:cond delay="0"/>
                                  </p:stCondLst>
                                  <p:iterate>
                                    <p:tmAbs val="0"/>
                                  </p:iterate>
                                  <p:childTnLst>
                                    <p:set>
                                      <p:cBhvr>
                                        <p:cTn id="6" fill="hold"/>
                                        <p:tgtEl>
                                          <p:spTgt spid="717"/>
                                        </p:tgtEl>
                                        <p:attrNameLst>
                                          <p:attrName>style.visibility</p:attrName>
                                        </p:attrNameLst>
                                      </p:cBhvr>
                                      <p:to>
                                        <p:strVal val="visible"/>
                                      </p:to>
                                    </p:set>
                                    <p:anim calcmode="lin" valueType="num">
                                      <p:cBhvr>
                                        <p:cTn id="7" dur="500" fill="hold"/>
                                        <p:tgtEl>
                                          <p:spTgt spid="717"/>
                                        </p:tgtEl>
                                        <p:attrNameLst>
                                          <p:attrName>ppt_x</p:attrName>
                                        </p:attrNameLst>
                                      </p:cBhvr>
                                      <p:tavLst>
                                        <p:tav tm="0">
                                          <p:val>
                                            <p:strVal val="#ppt_x"/>
                                          </p:val>
                                        </p:tav>
                                        <p:tav tm="100000">
                                          <p:val>
                                            <p:strVal val="#ppt_x"/>
                                          </p:val>
                                        </p:tav>
                                      </p:tavLst>
                                    </p:anim>
                                    <p:anim calcmode="lin" valueType="num">
                                      <p:cBhvr>
                                        <p:cTn id="8" dur="500" fill="hold"/>
                                        <p:tgtEl>
                                          <p:spTgt spid="717"/>
                                        </p:tgtEl>
                                        <p:attrNameLst>
                                          <p:attrName>ppt_y</p:attrName>
                                        </p:attrNameLst>
                                      </p:cBhvr>
                                      <p:tavLst>
                                        <p:tav tm="0">
                                          <p:val>
                                            <p:strVal val="0-#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1" fill="hold" grpId="2" nodeType="clickEffect">
                                  <p:stCondLst>
                                    <p:cond delay="0"/>
                                  </p:stCondLst>
                                  <p:iterate>
                                    <p:tmAbs val="0"/>
                                  </p:iterate>
                                  <p:childTnLst>
                                    <p:set>
                                      <p:cBhvr>
                                        <p:cTn id="12" fill="hold"/>
                                        <p:tgtEl>
                                          <p:spTgt spid="720"/>
                                        </p:tgtEl>
                                        <p:attrNameLst>
                                          <p:attrName>style.visibility</p:attrName>
                                        </p:attrNameLst>
                                      </p:cBhvr>
                                      <p:to>
                                        <p:strVal val="visible"/>
                                      </p:to>
                                    </p:set>
                                    <p:anim calcmode="lin" valueType="num">
                                      <p:cBhvr>
                                        <p:cTn id="13" dur="500" fill="hold"/>
                                        <p:tgtEl>
                                          <p:spTgt spid="720"/>
                                        </p:tgtEl>
                                        <p:attrNameLst>
                                          <p:attrName>ppt_x</p:attrName>
                                        </p:attrNameLst>
                                      </p:cBhvr>
                                      <p:tavLst>
                                        <p:tav tm="0">
                                          <p:val>
                                            <p:strVal val="#ppt_x"/>
                                          </p:val>
                                        </p:tav>
                                        <p:tav tm="100000">
                                          <p:val>
                                            <p:strVal val="#ppt_x"/>
                                          </p:val>
                                        </p:tav>
                                      </p:tavLst>
                                    </p:anim>
                                    <p:anim calcmode="lin" valueType="num">
                                      <p:cBhvr>
                                        <p:cTn id="14" dur="500" fill="hold"/>
                                        <p:tgtEl>
                                          <p:spTgt spid="720"/>
                                        </p:tgtEl>
                                        <p:attrNameLst>
                                          <p:attrName>ppt_y</p:attrName>
                                        </p:attrNameLst>
                                      </p:cBhvr>
                                      <p:tavLst>
                                        <p:tav tm="0">
                                          <p:val>
                                            <p:strVal val="0-#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1" fill="hold" grpId="3" nodeType="clickEffect">
                                  <p:stCondLst>
                                    <p:cond delay="0"/>
                                  </p:stCondLst>
                                  <p:iterate>
                                    <p:tmAbs val="0"/>
                                  </p:iterate>
                                  <p:childTnLst>
                                    <p:set>
                                      <p:cBhvr>
                                        <p:cTn id="18" fill="hold"/>
                                        <p:tgtEl>
                                          <p:spTgt spid="723"/>
                                        </p:tgtEl>
                                        <p:attrNameLst>
                                          <p:attrName>style.visibility</p:attrName>
                                        </p:attrNameLst>
                                      </p:cBhvr>
                                      <p:to>
                                        <p:strVal val="visible"/>
                                      </p:to>
                                    </p:set>
                                    <p:anim calcmode="lin" valueType="num">
                                      <p:cBhvr>
                                        <p:cTn id="19" dur="500" fill="hold"/>
                                        <p:tgtEl>
                                          <p:spTgt spid="723"/>
                                        </p:tgtEl>
                                        <p:attrNameLst>
                                          <p:attrName>ppt_x</p:attrName>
                                        </p:attrNameLst>
                                      </p:cBhvr>
                                      <p:tavLst>
                                        <p:tav tm="0">
                                          <p:val>
                                            <p:strVal val="#ppt_x"/>
                                          </p:val>
                                        </p:tav>
                                        <p:tav tm="100000">
                                          <p:val>
                                            <p:strVal val="#ppt_x"/>
                                          </p:val>
                                        </p:tav>
                                      </p:tavLst>
                                    </p:anim>
                                    <p:anim calcmode="lin" valueType="num">
                                      <p:cBhvr>
                                        <p:cTn id="20" dur="500" fill="hold"/>
                                        <p:tgtEl>
                                          <p:spTgt spid="723"/>
                                        </p:tgtEl>
                                        <p:attrNameLst>
                                          <p:attrName>ppt_y</p:attrName>
                                        </p:attrNameLst>
                                      </p:cBhvr>
                                      <p:tavLst>
                                        <p:tav tm="0">
                                          <p:val>
                                            <p:strVal val="0-#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1" fill="hold" grpId="4" nodeType="clickEffect">
                                  <p:stCondLst>
                                    <p:cond delay="0"/>
                                  </p:stCondLst>
                                  <p:iterate>
                                    <p:tmAbs val="0"/>
                                  </p:iterate>
                                  <p:childTnLst>
                                    <p:set>
                                      <p:cBhvr>
                                        <p:cTn id="24" fill="hold"/>
                                        <p:tgtEl>
                                          <p:spTgt spid="726"/>
                                        </p:tgtEl>
                                        <p:attrNameLst>
                                          <p:attrName>style.visibility</p:attrName>
                                        </p:attrNameLst>
                                      </p:cBhvr>
                                      <p:to>
                                        <p:strVal val="visible"/>
                                      </p:to>
                                    </p:set>
                                    <p:anim calcmode="lin" valueType="num">
                                      <p:cBhvr>
                                        <p:cTn id="25" dur="500" fill="hold"/>
                                        <p:tgtEl>
                                          <p:spTgt spid="726"/>
                                        </p:tgtEl>
                                        <p:attrNameLst>
                                          <p:attrName>ppt_x</p:attrName>
                                        </p:attrNameLst>
                                      </p:cBhvr>
                                      <p:tavLst>
                                        <p:tav tm="0">
                                          <p:val>
                                            <p:strVal val="#ppt_x"/>
                                          </p:val>
                                        </p:tav>
                                        <p:tav tm="100000">
                                          <p:val>
                                            <p:strVal val="#ppt_x"/>
                                          </p:val>
                                        </p:tav>
                                      </p:tavLst>
                                    </p:anim>
                                    <p:anim calcmode="lin" valueType="num">
                                      <p:cBhvr>
                                        <p:cTn id="26" dur="500" fill="hold"/>
                                        <p:tgtEl>
                                          <p:spTgt spid="726"/>
                                        </p:tgtEl>
                                        <p:attrNameLst>
                                          <p:attrName>ppt_y</p:attrName>
                                        </p:attrNameLst>
                                      </p:cBhvr>
                                      <p:tavLst>
                                        <p:tav tm="0">
                                          <p:val>
                                            <p:strVal val="0-#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1" fill="hold" grpId="5" nodeType="clickEffect">
                                  <p:stCondLst>
                                    <p:cond delay="0"/>
                                  </p:stCondLst>
                                  <p:iterate>
                                    <p:tmAbs val="0"/>
                                  </p:iterate>
                                  <p:childTnLst>
                                    <p:set>
                                      <p:cBhvr>
                                        <p:cTn id="30" fill="hold"/>
                                        <p:tgtEl>
                                          <p:spTgt spid="729"/>
                                        </p:tgtEl>
                                        <p:attrNameLst>
                                          <p:attrName>style.visibility</p:attrName>
                                        </p:attrNameLst>
                                      </p:cBhvr>
                                      <p:to>
                                        <p:strVal val="visible"/>
                                      </p:to>
                                    </p:set>
                                    <p:anim calcmode="lin" valueType="num">
                                      <p:cBhvr>
                                        <p:cTn id="31" dur="500" fill="hold"/>
                                        <p:tgtEl>
                                          <p:spTgt spid="729"/>
                                        </p:tgtEl>
                                        <p:attrNameLst>
                                          <p:attrName>ppt_x</p:attrName>
                                        </p:attrNameLst>
                                      </p:cBhvr>
                                      <p:tavLst>
                                        <p:tav tm="0">
                                          <p:val>
                                            <p:strVal val="#ppt_x"/>
                                          </p:val>
                                        </p:tav>
                                        <p:tav tm="100000">
                                          <p:val>
                                            <p:strVal val="#ppt_x"/>
                                          </p:val>
                                        </p:tav>
                                      </p:tavLst>
                                    </p:anim>
                                    <p:anim calcmode="lin" valueType="num">
                                      <p:cBhvr>
                                        <p:cTn id="32" dur="500" fill="hold"/>
                                        <p:tgtEl>
                                          <p:spTgt spid="729"/>
                                        </p:tgtEl>
                                        <p:attrNameLst>
                                          <p:attrName>ppt_y</p:attrName>
                                        </p:attrNameLst>
                                      </p:cBhvr>
                                      <p:tavLst>
                                        <p:tav tm="0">
                                          <p:val>
                                            <p:strVal val="0-#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1" fill="hold" grpId="6" nodeType="clickEffect">
                                  <p:stCondLst>
                                    <p:cond delay="0"/>
                                  </p:stCondLst>
                                  <p:iterate>
                                    <p:tmAbs val="0"/>
                                  </p:iterate>
                                  <p:childTnLst>
                                    <p:set>
                                      <p:cBhvr>
                                        <p:cTn id="36" fill="hold"/>
                                        <p:tgtEl>
                                          <p:spTgt spid="732"/>
                                        </p:tgtEl>
                                        <p:attrNameLst>
                                          <p:attrName>style.visibility</p:attrName>
                                        </p:attrNameLst>
                                      </p:cBhvr>
                                      <p:to>
                                        <p:strVal val="visible"/>
                                      </p:to>
                                    </p:set>
                                    <p:anim calcmode="lin" valueType="num">
                                      <p:cBhvr>
                                        <p:cTn id="37" dur="500" fill="hold"/>
                                        <p:tgtEl>
                                          <p:spTgt spid="732"/>
                                        </p:tgtEl>
                                        <p:attrNameLst>
                                          <p:attrName>ppt_x</p:attrName>
                                        </p:attrNameLst>
                                      </p:cBhvr>
                                      <p:tavLst>
                                        <p:tav tm="0">
                                          <p:val>
                                            <p:strVal val="#ppt_x"/>
                                          </p:val>
                                        </p:tav>
                                        <p:tav tm="100000">
                                          <p:val>
                                            <p:strVal val="#ppt_x"/>
                                          </p:val>
                                        </p:tav>
                                      </p:tavLst>
                                    </p:anim>
                                    <p:anim calcmode="lin" valueType="num">
                                      <p:cBhvr>
                                        <p:cTn id="38" dur="500" fill="hold"/>
                                        <p:tgtEl>
                                          <p:spTgt spid="732"/>
                                        </p:tgtEl>
                                        <p:attrNameLst>
                                          <p:attrName>ppt_y</p:attrName>
                                        </p:attrNameLst>
                                      </p:cBhvr>
                                      <p:tavLst>
                                        <p:tav tm="0">
                                          <p:val>
                                            <p:strVal val="0-#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1" fill="hold" grpId="7" nodeType="clickEffect">
                                  <p:stCondLst>
                                    <p:cond delay="0"/>
                                  </p:stCondLst>
                                  <p:iterate>
                                    <p:tmAbs val="0"/>
                                  </p:iterate>
                                  <p:childTnLst>
                                    <p:set>
                                      <p:cBhvr>
                                        <p:cTn id="42" fill="hold"/>
                                        <p:tgtEl>
                                          <p:spTgt spid="735"/>
                                        </p:tgtEl>
                                        <p:attrNameLst>
                                          <p:attrName>style.visibility</p:attrName>
                                        </p:attrNameLst>
                                      </p:cBhvr>
                                      <p:to>
                                        <p:strVal val="visible"/>
                                      </p:to>
                                    </p:set>
                                    <p:anim calcmode="lin" valueType="num">
                                      <p:cBhvr>
                                        <p:cTn id="43" dur="500" fill="hold"/>
                                        <p:tgtEl>
                                          <p:spTgt spid="735"/>
                                        </p:tgtEl>
                                        <p:attrNameLst>
                                          <p:attrName>ppt_x</p:attrName>
                                        </p:attrNameLst>
                                      </p:cBhvr>
                                      <p:tavLst>
                                        <p:tav tm="0">
                                          <p:val>
                                            <p:strVal val="#ppt_x"/>
                                          </p:val>
                                        </p:tav>
                                        <p:tav tm="100000">
                                          <p:val>
                                            <p:strVal val="#ppt_x"/>
                                          </p:val>
                                        </p:tav>
                                      </p:tavLst>
                                    </p:anim>
                                    <p:anim calcmode="lin" valueType="num">
                                      <p:cBhvr>
                                        <p:cTn id="44" dur="500" fill="hold"/>
                                        <p:tgtEl>
                                          <p:spTgt spid="735"/>
                                        </p:tgtEl>
                                        <p:attrNameLst>
                                          <p:attrName>ppt_y</p:attrName>
                                        </p:attrNameLst>
                                      </p:cBhvr>
                                      <p:tavLst>
                                        <p:tav tm="0">
                                          <p:val>
                                            <p:strVal val="0-#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1" fill="hold" grpId="8" nodeType="clickEffect">
                                  <p:stCondLst>
                                    <p:cond delay="0"/>
                                  </p:stCondLst>
                                  <p:iterate>
                                    <p:tmAbs val="0"/>
                                  </p:iterate>
                                  <p:childTnLst>
                                    <p:set>
                                      <p:cBhvr>
                                        <p:cTn id="48" fill="hold"/>
                                        <p:tgtEl>
                                          <p:spTgt spid="738"/>
                                        </p:tgtEl>
                                        <p:attrNameLst>
                                          <p:attrName>style.visibility</p:attrName>
                                        </p:attrNameLst>
                                      </p:cBhvr>
                                      <p:to>
                                        <p:strVal val="visible"/>
                                      </p:to>
                                    </p:set>
                                    <p:anim calcmode="lin" valueType="num">
                                      <p:cBhvr>
                                        <p:cTn id="49" dur="500" fill="hold"/>
                                        <p:tgtEl>
                                          <p:spTgt spid="738"/>
                                        </p:tgtEl>
                                        <p:attrNameLst>
                                          <p:attrName>ppt_x</p:attrName>
                                        </p:attrNameLst>
                                      </p:cBhvr>
                                      <p:tavLst>
                                        <p:tav tm="0">
                                          <p:val>
                                            <p:strVal val="#ppt_x"/>
                                          </p:val>
                                        </p:tav>
                                        <p:tav tm="100000">
                                          <p:val>
                                            <p:strVal val="#ppt_x"/>
                                          </p:val>
                                        </p:tav>
                                      </p:tavLst>
                                    </p:anim>
                                    <p:anim calcmode="lin" valueType="num">
                                      <p:cBhvr>
                                        <p:cTn id="50" dur="500" fill="hold"/>
                                        <p:tgtEl>
                                          <p:spTgt spid="738"/>
                                        </p:tgtEl>
                                        <p:attrNameLst>
                                          <p:attrName>ppt_y</p:attrName>
                                        </p:attrNameLst>
                                      </p:cBhvr>
                                      <p:tavLst>
                                        <p:tav tm="0">
                                          <p:val>
                                            <p:strVal val="0-#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1" fill="hold" grpId="9" nodeType="clickEffect">
                                  <p:stCondLst>
                                    <p:cond delay="0"/>
                                  </p:stCondLst>
                                  <p:iterate>
                                    <p:tmAbs val="0"/>
                                  </p:iterate>
                                  <p:childTnLst>
                                    <p:set>
                                      <p:cBhvr>
                                        <p:cTn id="54" fill="hold"/>
                                        <p:tgtEl>
                                          <p:spTgt spid="741"/>
                                        </p:tgtEl>
                                        <p:attrNameLst>
                                          <p:attrName>style.visibility</p:attrName>
                                        </p:attrNameLst>
                                      </p:cBhvr>
                                      <p:to>
                                        <p:strVal val="visible"/>
                                      </p:to>
                                    </p:set>
                                    <p:anim calcmode="lin" valueType="num">
                                      <p:cBhvr>
                                        <p:cTn id="55" dur="500" fill="hold"/>
                                        <p:tgtEl>
                                          <p:spTgt spid="741"/>
                                        </p:tgtEl>
                                        <p:attrNameLst>
                                          <p:attrName>ppt_x</p:attrName>
                                        </p:attrNameLst>
                                      </p:cBhvr>
                                      <p:tavLst>
                                        <p:tav tm="0">
                                          <p:val>
                                            <p:strVal val="#ppt_x"/>
                                          </p:val>
                                        </p:tav>
                                        <p:tav tm="100000">
                                          <p:val>
                                            <p:strVal val="#ppt_x"/>
                                          </p:val>
                                        </p:tav>
                                      </p:tavLst>
                                    </p:anim>
                                    <p:anim calcmode="lin" valueType="num">
                                      <p:cBhvr>
                                        <p:cTn id="56" dur="500" fill="hold"/>
                                        <p:tgtEl>
                                          <p:spTgt spid="741"/>
                                        </p:tgtEl>
                                        <p:attrNameLst>
                                          <p:attrName>ppt_y</p:attrName>
                                        </p:attrNameLst>
                                      </p:cBhvr>
                                      <p:tavLst>
                                        <p:tav tm="0">
                                          <p:val>
                                            <p:strVal val="0-#ppt_h/2"/>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1" fill="hold" grpId="10" nodeType="clickEffect">
                                  <p:stCondLst>
                                    <p:cond delay="0"/>
                                  </p:stCondLst>
                                  <p:iterate>
                                    <p:tmAbs val="0"/>
                                  </p:iterate>
                                  <p:childTnLst>
                                    <p:set>
                                      <p:cBhvr>
                                        <p:cTn id="60" fill="hold"/>
                                        <p:tgtEl>
                                          <p:spTgt spid="744"/>
                                        </p:tgtEl>
                                        <p:attrNameLst>
                                          <p:attrName>style.visibility</p:attrName>
                                        </p:attrNameLst>
                                      </p:cBhvr>
                                      <p:to>
                                        <p:strVal val="visible"/>
                                      </p:to>
                                    </p:set>
                                    <p:anim calcmode="lin" valueType="num">
                                      <p:cBhvr>
                                        <p:cTn id="61" dur="500" fill="hold"/>
                                        <p:tgtEl>
                                          <p:spTgt spid="744"/>
                                        </p:tgtEl>
                                        <p:attrNameLst>
                                          <p:attrName>ppt_x</p:attrName>
                                        </p:attrNameLst>
                                      </p:cBhvr>
                                      <p:tavLst>
                                        <p:tav tm="0">
                                          <p:val>
                                            <p:strVal val="#ppt_x"/>
                                          </p:val>
                                        </p:tav>
                                        <p:tav tm="100000">
                                          <p:val>
                                            <p:strVal val="#ppt_x"/>
                                          </p:val>
                                        </p:tav>
                                      </p:tavLst>
                                    </p:anim>
                                    <p:anim calcmode="lin" valueType="num">
                                      <p:cBhvr>
                                        <p:cTn id="62" dur="500" fill="hold"/>
                                        <p:tgtEl>
                                          <p:spTgt spid="744"/>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17" grpId="1" animBg="1" advAuto="0"/>
      <p:bldP spid="720" grpId="2" animBg="1" advAuto="0"/>
      <p:bldP spid="723" grpId="3" animBg="1" advAuto="0"/>
      <p:bldP spid="726" grpId="4" animBg="1" advAuto="0"/>
      <p:bldP spid="729" grpId="5" animBg="1" advAuto="0"/>
      <p:bldP spid="732" grpId="6" animBg="1" advAuto="0"/>
      <p:bldP spid="735" grpId="7" animBg="1" advAuto="0"/>
      <p:bldP spid="738" grpId="8" animBg="1" advAuto="0"/>
      <p:bldP spid="741" grpId="9" animBg="1" advAuto="0"/>
      <p:bldP spid="744" grpId="10" animBg="1" advAuto="0"/>
    </p:bldLst>
  </p:timing>
</p:sld>
</file>

<file path=ppt/slides/slide29.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53"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754"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755"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756"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757"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758"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759" name="pregi e difetti"/>
          <p:cNvSpPr txBox="1"/>
          <p:nvPr/>
        </p:nvSpPr>
        <p:spPr>
          <a:xfrm>
            <a:off x="8563149" y="1174950"/>
            <a:ext cx="8489728"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pregi e difetti</a:t>
            </a:r>
          </a:p>
        </p:txBody>
      </p:sp>
      <p:grpSp>
        <p:nvGrpSpPr>
          <p:cNvPr id="765" name="Raggruppa"/>
          <p:cNvGrpSpPr/>
          <p:nvPr/>
        </p:nvGrpSpPr>
        <p:grpSpPr>
          <a:xfrm>
            <a:off x="3847173" y="3966962"/>
            <a:ext cx="16184152" cy="1270001"/>
            <a:chOff x="0" y="476250"/>
            <a:chExt cx="16184151" cy="1270000"/>
          </a:xfrm>
        </p:grpSpPr>
        <p:sp>
          <p:nvSpPr>
            <p:cNvPr id="760" name="Reato"/>
            <p:cNvSpPr/>
            <p:nvPr/>
          </p:nvSpPr>
          <p:spPr>
            <a:xfrm>
              <a:off x="0" y="476250"/>
              <a:ext cx="1270000" cy="1270000"/>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6000" b="1" spc="0">
                  <a:latin typeface="Frutiger"/>
                  <a:ea typeface="Frutiger"/>
                  <a:cs typeface="Frutiger"/>
                  <a:sym typeface="Frutiger"/>
                </a:defRPr>
              </a:lvl1pPr>
            </a:lstStyle>
            <a:p>
              <a:r>
                <a:t>Reato</a:t>
              </a:r>
            </a:p>
          </p:txBody>
        </p:sp>
        <p:sp>
          <p:nvSpPr>
            <p:cNvPr id="761" name="Linea"/>
            <p:cNvSpPr/>
            <p:nvPr/>
          </p:nvSpPr>
          <p:spPr>
            <a:xfrm>
              <a:off x="2399359" y="619717"/>
              <a:ext cx="4099458" cy="1"/>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sp>
          <p:nvSpPr>
            <p:cNvPr id="762" name="Sentenza"/>
            <p:cNvSpPr/>
            <p:nvPr/>
          </p:nvSpPr>
          <p:spPr>
            <a:xfrm>
              <a:off x="6812805" y="476250"/>
              <a:ext cx="1270001" cy="1270000"/>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6000" b="1" spc="0">
                  <a:latin typeface="Frutiger"/>
                  <a:ea typeface="Frutiger"/>
                  <a:cs typeface="Frutiger"/>
                  <a:sym typeface="Frutiger"/>
                </a:defRPr>
              </a:lvl1pPr>
            </a:lstStyle>
            <a:p>
              <a:r>
                <a:t>Sentenza</a:t>
              </a:r>
            </a:p>
          </p:txBody>
        </p:sp>
        <p:sp>
          <p:nvSpPr>
            <p:cNvPr id="763" name="Linea"/>
            <p:cNvSpPr/>
            <p:nvPr/>
          </p:nvSpPr>
          <p:spPr>
            <a:xfrm>
              <a:off x="10661710" y="619717"/>
              <a:ext cx="4099458" cy="1"/>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sp>
          <p:nvSpPr>
            <p:cNvPr id="764" name="Pena"/>
            <p:cNvSpPr/>
            <p:nvPr/>
          </p:nvSpPr>
          <p:spPr>
            <a:xfrm>
              <a:off x="14914151" y="476250"/>
              <a:ext cx="1270001" cy="1270000"/>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6000" b="1" spc="0">
                  <a:latin typeface="Frutiger"/>
                  <a:ea typeface="Frutiger"/>
                  <a:cs typeface="Frutiger"/>
                  <a:sym typeface="Frutiger"/>
                </a:defRPr>
              </a:lvl1pPr>
            </a:lstStyle>
            <a:p>
              <a:r>
                <a:t>Pena</a:t>
              </a:r>
            </a:p>
          </p:txBody>
        </p:sp>
      </p:grpSp>
      <p:grpSp>
        <p:nvGrpSpPr>
          <p:cNvPr id="771" name="Raggruppa"/>
          <p:cNvGrpSpPr/>
          <p:nvPr/>
        </p:nvGrpSpPr>
        <p:grpSpPr>
          <a:xfrm>
            <a:off x="3467542" y="8312606"/>
            <a:ext cx="16184152" cy="1270001"/>
            <a:chOff x="0" y="406399"/>
            <a:chExt cx="16184151" cy="1270000"/>
          </a:xfrm>
        </p:grpSpPr>
        <p:sp>
          <p:nvSpPr>
            <p:cNvPr id="766" name="materialità"/>
            <p:cNvSpPr/>
            <p:nvPr/>
          </p:nvSpPr>
          <p:spPr>
            <a:xfrm>
              <a:off x="0" y="406399"/>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materialità</a:t>
              </a:r>
            </a:p>
          </p:txBody>
        </p:sp>
        <p:sp>
          <p:nvSpPr>
            <p:cNvPr id="767" name="Linea"/>
            <p:cNvSpPr/>
            <p:nvPr/>
          </p:nvSpPr>
          <p:spPr>
            <a:xfrm>
              <a:off x="3527970" y="549867"/>
              <a:ext cx="2970847" cy="1"/>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sp>
          <p:nvSpPr>
            <p:cNvPr id="768" name="razionalità"/>
            <p:cNvSpPr/>
            <p:nvPr/>
          </p:nvSpPr>
          <p:spPr>
            <a:xfrm>
              <a:off x="6812805" y="406399"/>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razionalità</a:t>
              </a:r>
            </a:p>
          </p:txBody>
        </p:sp>
        <p:sp>
          <p:nvSpPr>
            <p:cNvPr id="769" name="Linea"/>
            <p:cNvSpPr/>
            <p:nvPr/>
          </p:nvSpPr>
          <p:spPr>
            <a:xfrm>
              <a:off x="10341674" y="549867"/>
              <a:ext cx="4419494" cy="1"/>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sp>
          <p:nvSpPr>
            <p:cNvPr id="770" name="rieducazione"/>
            <p:cNvSpPr/>
            <p:nvPr/>
          </p:nvSpPr>
          <p:spPr>
            <a:xfrm>
              <a:off x="14914151" y="406399"/>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5000" b="1" spc="0">
                  <a:latin typeface="Frutiger"/>
                  <a:ea typeface="Frutiger"/>
                  <a:cs typeface="Frutiger"/>
                  <a:sym typeface="Frutiger"/>
                </a:defRPr>
              </a:lvl1pPr>
            </a:lstStyle>
            <a:p>
              <a:r>
                <a:t>rieducazione</a:t>
              </a:r>
            </a:p>
          </p:txBody>
        </p:sp>
      </p:grpSp>
      <p:sp>
        <p:nvSpPr>
          <p:cNvPr id="772" name="veritas, non auctoritas, facit iudicium…"/>
          <p:cNvSpPr txBox="1"/>
          <p:nvPr/>
        </p:nvSpPr>
        <p:spPr>
          <a:xfrm>
            <a:off x="8202486" y="9834632"/>
            <a:ext cx="8770029" cy="1256754"/>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defTabSz="584200">
              <a:lnSpc>
                <a:spcPct val="100000"/>
              </a:lnSpc>
              <a:spcBef>
                <a:spcPts val="3200"/>
              </a:spcBef>
              <a:tabLst/>
              <a:defRPr sz="3500" cap="all" spc="-104">
                <a:latin typeface="Frutiger"/>
                <a:ea typeface="Frutiger"/>
                <a:cs typeface="Frutiger"/>
                <a:sym typeface="Frutiger"/>
              </a:defRPr>
            </a:pPr>
            <a:r>
              <a:rPr dirty="0"/>
              <a:t>veritas, non </a:t>
            </a:r>
            <a:r>
              <a:rPr dirty="0" err="1"/>
              <a:t>auctoritas</a:t>
            </a:r>
            <a:r>
              <a:rPr dirty="0"/>
              <a:t>, </a:t>
            </a:r>
            <a:r>
              <a:rPr dirty="0" err="1"/>
              <a:t>facit</a:t>
            </a:r>
            <a:r>
              <a:rPr dirty="0"/>
              <a:t> </a:t>
            </a:r>
            <a:r>
              <a:rPr dirty="0" err="1"/>
              <a:t>iudicium</a:t>
            </a:r>
            <a:endParaRPr dirty="0"/>
          </a:p>
          <a:p>
            <a:pPr defTabSz="584200">
              <a:lnSpc>
                <a:spcPct val="100000"/>
              </a:lnSpc>
              <a:spcBef>
                <a:spcPts val="0"/>
              </a:spcBef>
              <a:tabLst/>
              <a:defRPr sz="2000" spc="0">
                <a:latin typeface="Frutiger"/>
                <a:ea typeface="Frutiger"/>
                <a:cs typeface="Frutiger"/>
                <a:sym typeface="Frutiger"/>
              </a:defRPr>
            </a:pPr>
            <a:endParaRPr dirty="0"/>
          </a:p>
          <a:p>
            <a:pPr defTabSz="584200">
              <a:lnSpc>
                <a:spcPct val="100000"/>
              </a:lnSpc>
              <a:spcBef>
                <a:spcPts val="0"/>
              </a:spcBef>
              <a:tabLst/>
              <a:defRPr sz="2000" spc="0">
                <a:latin typeface="Frutiger"/>
                <a:ea typeface="Frutiger"/>
                <a:cs typeface="Frutiger"/>
                <a:sym typeface="Frutiger"/>
              </a:defRPr>
            </a:pPr>
            <a:r>
              <a:rPr dirty="0" err="1"/>
              <a:t>Ferrajoli</a:t>
            </a:r>
            <a:r>
              <a:rPr dirty="0"/>
              <a:t>, L., </a:t>
            </a:r>
            <a:r>
              <a:rPr i="1" dirty="0" err="1"/>
              <a:t>Diritto</a:t>
            </a:r>
            <a:r>
              <a:rPr i="1" dirty="0"/>
              <a:t> e </a:t>
            </a:r>
            <a:r>
              <a:rPr i="1" dirty="0" err="1"/>
              <a:t>ragione</a:t>
            </a:r>
            <a:r>
              <a:rPr i="1" dirty="0"/>
              <a:t>. Teoria del </a:t>
            </a:r>
            <a:r>
              <a:rPr i="1" dirty="0" err="1"/>
              <a:t>garantismo</a:t>
            </a:r>
            <a:r>
              <a:rPr i="1" dirty="0"/>
              <a:t> </a:t>
            </a:r>
            <a:r>
              <a:rPr i="1" dirty="0" err="1"/>
              <a:t>penale</a:t>
            </a:r>
            <a:r>
              <a:rPr dirty="0"/>
              <a:t>, Roma-Bari, 1989</a:t>
            </a:r>
          </a:p>
        </p:txBody>
      </p:sp>
      <p:grpSp>
        <p:nvGrpSpPr>
          <p:cNvPr id="779" name="Raggruppa"/>
          <p:cNvGrpSpPr/>
          <p:nvPr/>
        </p:nvGrpSpPr>
        <p:grpSpPr>
          <a:xfrm>
            <a:off x="2812039" y="5865118"/>
            <a:ext cx="16184153" cy="1532823"/>
            <a:chOff x="0" y="241299"/>
            <a:chExt cx="16184151" cy="1532821"/>
          </a:xfrm>
        </p:grpSpPr>
        <p:sp>
          <p:nvSpPr>
            <p:cNvPr id="773" name="Art. 25 Cost."/>
            <p:cNvSpPr/>
            <p:nvPr/>
          </p:nvSpPr>
          <p:spPr>
            <a:xfrm>
              <a:off x="0" y="504121"/>
              <a:ext cx="1270000"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5300" b="1" spc="0">
                  <a:latin typeface="Frutiger"/>
                  <a:ea typeface="Frutiger"/>
                  <a:cs typeface="Frutiger"/>
                  <a:sym typeface="Frutiger"/>
                </a:defRPr>
              </a:lvl1pPr>
            </a:lstStyle>
            <a:p>
              <a:r>
                <a:t>Art. 25 Cost.</a:t>
              </a:r>
            </a:p>
          </p:txBody>
        </p:sp>
        <p:sp>
          <p:nvSpPr>
            <p:cNvPr id="774" name="Linea"/>
            <p:cNvSpPr/>
            <p:nvPr/>
          </p:nvSpPr>
          <p:spPr>
            <a:xfrm>
              <a:off x="4060414" y="647589"/>
              <a:ext cx="2438403" cy="1"/>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sp>
          <p:nvSpPr>
            <p:cNvPr id="775" name="Art. 111 Cost."/>
            <p:cNvSpPr/>
            <p:nvPr/>
          </p:nvSpPr>
          <p:spPr>
            <a:xfrm>
              <a:off x="6812805" y="504121"/>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6000" b="1" spc="0">
                  <a:latin typeface="Frutiger"/>
                  <a:ea typeface="Frutiger"/>
                  <a:cs typeface="Frutiger"/>
                  <a:sym typeface="Frutiger"/>
                </a:defRPr>
              </a:lvl1pPr>
            </a:lstStyle>
            <a:p>
              <a:r>
                <a:t>Art. 111 Cost.</a:t>
              </a:r>
            </a:p>
          </p:txBody>
        </p:sp>
        <p:sp>
          <p:nvSpPr>
            <p:cNvPr id="776" name="Linea"/>
            <p:cNvSpPr/>
            <p:nvPr/>
          </p:nvSpPr>
          <p:spPr>
            <a:xfrm>
              <a:off x="11647465" y="647589"/>
              <a:ext cx="3113703" cy="1"/>
            </a:xfrm>
            <a:prstGeom prst="line">
              <a:avLst/>
            </a:prstGeom>
            <a:noFill/>
            <a:ln w="63500" cap="flat">
              <a:solidFill>
                <a:srgbClr val="000000"/>
              </a:solidFill>
              <a:prstDash val="solid"/>
              <a:miter lim="400000"/>
              <a:tailEnd type="triangle" w="med" len="med"/>
            </a:ln>
            <a:effectLst/>
          </p:spPr>
          <p:txBody>
            <a:bodyPr wrap="square" lIns="50800" tIns="50800" rIns="50800" bIns="50800" numCol="1" anchor="ctr">
              <a:noAutofit/>
            </a:bodyPr>
            <a:lstStyle/>
            <a:p>
              <a:endParaRPr/>
            </a:p>
          </p:txBody>
        </p:sp>
        <p:sp>
          <p:nvSpPr>
            <p:cNvPr id="777" name="Art. 27 Cost."/>
            <p:cNvSpPr/>
            <p:nvPr/>
          </p:nvSpPr>
          <p:spPr>
            <a:xfrm>
              <a:off x="14914151" y="504121"/>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gn="l" defTabSz="584200">
                <a:lnSpc>
                  <a:spcPct val="100000"/>
                </a:lnSpc>
                <a:spcBef>
                  <a:spcPts val="3300"/>
                </a:spcBef>
                <a:tabLst/>
                <a:defRPr sz="6000" b="1" spc="0">
                  <a:latin typeface="Frutiger"/>
                  <a:ea typeface="Frutiger"/>
                  <a:cs typeface="Frutiger"/>
                  <a:sym typeface="Frutiger"/>
                </a:defRPr>
              </a:lvl1pPr>
            </a:lstStyle>
            <a:p>
              <a:r>
                <a:t>Art. 27 Cost.</a:t>
              </a:r>
            </a:p>
          </p:txBody>
        </p:sp>
        <p:sp>
          <p:nvSpPr>
            <p:cNvPr id="778" name="6"/>
            <p:cNvSpPr/>
            <p:nvPr/>
          </p:nvSpPr>
          <p:spPr>
            <a:xfrm>
              <a:off x="9624073" y="241299"/>
              <a:ext cx="1270001" cy="1270001"/>
            </a:xfrm>
            <a:prstGeom prst="line">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defRPr b="1">
                  <a:latin typeface="Frutiger"/>
                  <a:ea typeface="Frutiger"/>
                  <a:cs typeface="Frutiger"/>
                  <a:sym typeface="Frutiger"/>
                </a:defRPr>
              </a:lvl1pPr>
            </a:lstStyle>
            <a:p>
              <a:r>
                <a:t>6</a:t>
              </a:r>
            </a:p>
          </p:txBody>
        </p:sp>
      </p:grpSp>
      <p:sp>
        <p:nvSpPr>
          <p:cNvPr id="780"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781"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782"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783"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784"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785"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786" name="TEORIA &amp; CRITICA"/>
          <p:cNvSpPr txBox="1"/>
          <p:nvPr/>
        </p:nvSpPr>
        <p:spPr>
          <a:xfrm>
            <a:off x="18548663" y="11630226"/>
            <a:ext cx="479075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TEORIA &amp; CRITICA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759"/>
                                        </p:tgtEl>
                                        <p:attrNameLst>
                                          <p:attrName>style.visibility</p:attrName>
                                        </p:attrNameLst>
                                      </p:cBhvr>
                                      <p:to>
                                        <p:strVal val="visible"/>
                                      </p:to>
                                    </p:set>
                                    <p:animEffect transition="in" filter="wipe(left)">
                                      <p:cBhvr>
                                        <p:cTn id="7" dur="200"/>
                                        <p:tgtEl>
                                          <p:spTgt spid="759"/>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765"/>
                                        </p:tgtEl>
                                        <p:attrNameLst>
                                          <p:attrName>style.visibility</p:attrName>
                                        </p:attrNameLst>
                                      </p:cBhvr>
                                      <p:to>
                                        <p:strVal val="visible"/>
                                      </p:to>
                                    </p:set>
                                    <p:animEffect transition="in" filter="wipe(left)">
                                      <p:cBhvr>
                                        <p:cTn id="12" dur="300"/>
                                        <p:tgtEl>
                                          <p:spTgt spid="765"/>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779"/>
                                        </p:tgtEl>
                                        <p:attrNameLst>
                                          <p:attrName>style.visibility</p:attrName>
                                        </p:attrNameLst>
                                      </p:cBhvr>
                                      <p:to>
                                        <p:strVal val="visible"/>
                                      </p:to>
                                    </p:set>
                                    <p:animEffect transition="in" filter="wipe(left)">
                                      <p:cBhvr>
                                        <p:cTn id="17" dur="300"/>
                                        <p:tgtEl>
                                          <p:spTgt spid="779"/>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771"/>
                                        </p:tgtEl>
                                        <p:attrNameLst>
                                          <p:attrName>style.visibility</p:attrName>
                                        </p:attrNameLst>
                                      </p:cBhvr>
                                      <p:to>
                                        <p:strVal val="visible"/>
                                      </p:to>
                                    </p:set>
                                    <p:animEffect transition="in" filter="wipe(left)">
                                      <p:cBhvr>
                                        <p:cTn id="22" dur="300"/>
                                        <p:tgtEl>
                                          <p:spTgt spid="771"/>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grpId="5" nodeType="clickEffect">
                                  <p:stCondLst>
                                    <p:cond delay="0"/>
                                  </p:stCondLst>
                                  <p:iterate>
                                    <p:tmAbs val="0"/>
                                  </p:iterate>
                                  <p:childTnLst>
                                    <p:set>
                                      <p:cBhvr>
                                        <p:cTn id="26" fill="hold"/>
                                        <p:tgtEl>
                                          <p:spTgt spid="772"/>
                                        </p:tgtEl>
                                        <p:attrNameLst>
                                          <p:attrName>style.visibility</p:attrName>
                                        </p:attrNameLst>
                                      </p:cBhvr>
                                      <p:to>
                                        <p:strVal val="visible"/>
                                      </p:to>
                                    </p:set>
                                    <p:animEffect transition="in" filter="wipe(left)">
                                      <p:cBhvr>
                                        <p:cTn id="27" dur="200"/>
                                        <p:tgtEl>
                                          <p:spTgt spid="77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59" grpId="1" animBg="1" advAuto="0"/>
      <p:bldP spid="765" grpId="2" animBg="1" advAuto="0"/>
      <p:bldP spid="771" grpId="4" animBg="1" advAuto="0"/>
      <p:bldP spid="772" grpId="5" animBg="1" advAuto="0"/>
      <p:bldP spid="779" grpId="3" animBg="1" advAuto="0"/>
    </p:bldLst>
  </p:timing>
</p:sld>
</file>

<file path=ppt/slides/slide30.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88"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789"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790"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791"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792"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793"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794" name="modello euristico"/>
          <p:cNvSpPr txBox="1"/>
          <p:nvPr/>
        </p:nvSpPr>
        <p:spPr>
          <a:xfrm>
            <a:off x="18303383" y="2713693"/>
            <a:ext cx="4831433" cy="812801"/>
          </a:xfrm>
          <a:prstGeom prst="rect">
            <a:avLst/>
          </a:prstGeom>
          <a:solidFill>
            <a:schemeClr val="accent4"/>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nSpc>
                <a:spcPct val="100000"/>
              </a:lnSpc>
              <a:spcBef>
                <a:spcPts val="3300"/>
              </a:spcBef>
              <a:tabLst/>
              <a:defRPr sz="5000" b="1" spc="-100">
                <a:latin typeface="Frutiger"/>
                <a:ea typeface="Frutiger"/>
                <a:cs typeface="Frutiger"/>
                <a:sym typeface="Frutiger"/>
              </a:defRPr>
            </a:lvl1pPr>
          </a:lstStyle>
          <a:p>
            <a:r>
              <a:t>modello euristico</a:t>
            </a:r>
          </a:p>
        </p:txBody>
      </p:sp>
      <p:sp>
        <p:nvSpPr>
          <p:cNvPr id="795" name="formazione empatica della prova"/>
          <p:cNvSpPr txBox="1"/>
          <p:nvPr/>
        </p:nvSpPr>
        <p:spPr>
          <a:xfrm>
            <a:off x="8146033" y="4071698"/>
            <a:ext cx="7668321"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t>formazione empatica della prova</a:t>
            </a:r>
          </a:p>
        </p:txBody>
      </p:sp>
      <p:grpSp>
        <p:nvGrpSpPr>
          <p:cNvPr id="807" name="Raggruppa"/>
          <p:cNvGrpSpPr/>
          <p:nvPr/>
        </p:nvGrpSpPr>
        <p:grpSpPr>
          <a:xfrm>
            <a:off x="7965105" y="5590496"/>
            <a:ext cx="4032658" cy="2075148"/>
            <a:chOff x="0" y="0"/>
            <a:chExt cx="4032657" cy="2075147"/>
          </a:xfrm>
        </p:grpSpPr>
        <p:sp>
          <p:nvSpPr>
            <p:cNvPr id="796" name="Cerchio"/>
            <p:cNvSpPr/>
            <p:nvPr/>
          </p:nvSpPr>
          <p:spPr>
            <a:xfrm>
              <a:off x="0" y="1716496"/>
              <a:ext cx="358651" cy="358652"/>
            </a:xfrm>
            <a:prstGeom prst="ellipse">
              <a:avLst/>
            </a:prstGeom>
            <a:solidFill>
              <a:srgbClr val="000000"/>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797" name="Linea"/>
            <p:cNvSpPr/>
            <p:nvPr/>
          </p:nvSpPr>
          <p:spPr>
            <a:xfrm flipV="1">
              <a:off x="246318" y="559412"/>
              <a:ext cx="1270001" cy="1270001"/>
            </a:xfrm>
            <a:prstGeom prst="line">
              <a:avLst/>
            </a:prstGeom>
            <a:noFill/>
            <a:ln w="63500" cap="flat">
              <a:solidFill>
                <a:srgbClr val="000000"/>
              </a:solidFill>
              <a:prstDash val="solid"/>
              <a:miter lim="400000"/>
            </a:ln>
            <a:effectLst/>
          </p:spPr>
          <p:txBody>
            <a:bodyPr wrap="square" lIns="50800" tIns="50800" rIns="50800" bIns="50800" numCol="1" anchor="ctr">
              <a:noAutofit/>
            </a:bodyPr>
            <a:lstStyle/>
            <a:p>
              <a:endParaRPr/>
            </a:p>
          </p:txBody>
        </p:sp>
        <p:sp>
          <p:nvSpPr>
            <p:cNvPr id="798" name="Ovale"/>
            <p:cNvSpPr/>
            <p:nvPr/>
          </p:nvSpPr>
          <p:spPr>
            <a:xfrm>
              <a:off x="1470310" y="330200"/>
              <a:ext cx="231588" cy="262253"/>
            </a:xfrm>
            <a:prstGeom prst="ellipse">
              <a:avLst/>
            </a:prstGeom>
            <a:solidFill>
              <a:srgbClr val="000000"/>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799" name="Linea"/>
            <p:cNvSpPr/>
            <p:nvPr/>
          </p:nvSpPr>
          <p:spPr>
            <a:xfrm flipH="1" flipV="1">
              <a:off x="1579819" y="457812"/>
              <a:ext cx="376348" cy="376349"/>
            </a:xfrm>
            <a:prstGeom prst="line">
              <a:avLst/>
            </a:prstGeom>
            <a:noFill/>
            <a:ln w="63500" cap="flat">
              <a:solidFill>
                <a:srgbClr val="000000"/>
              </a:solidFill>
              <a:prstDash val="solid"/>
              <a:miter lim="400000"/>
            </a:ln>
            <a:effectLst/>
          </p:spPr>
          <p:txBody>
            <a:bodyPr wrap="square" lIns="50800" tIns="50800" rIns="50800" bIns="50800" numCol="1" anchor="ctr">
              <a:noAutofit/>
            </a:bodyPr>
            <a:lstStyle/>
            <a:p>
              <a:endParaRPr/>
            </a:p>
          </p:txBody>
        </p:sp>
        <p:sp>
          <p:nvSpPr>
            <p:cNvPr id="800" name="Cerchio"/>
            <p:cNvSpPr/>
            <p:nvPr/>
          </p:nvSpPr>
          <p:spPr>
            <a:xfrm>
              <a:off x="1879143" y="733805"/>
              <a:ext cx="358652" cy="358651"/>
            </a:xfrm>
            <a:prstGeom prst="ellipse">
              <a:avLst/>
            </a:prstGeom>
            <a:solidFill>
              <a:srgbClr val="000000"/>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01" name="Linea"/>
            <p:cNvSpPr/>
            <p:nvPr/>
          </p:nvSpPr>
          <p:spPr>
            <a:xfrm flipH="1">
              <a:off x="2022950" y="313536"/>
              <a:ext cx="1547253" cy="664901"/>
            </a:xfrm>
            <a:prstGeom prst="line">
              <a:avLst/>
            </a:prstGeom>
            <a:noFill/>
            <a:ln w="101600" cap="flat">
              <a:solidFill>
                <a:srgbClr val="000000"/>
              </a:solidFill>
              <a:prstDash val="solid"/>
              <a:miter lim="400000"/>
            </a:ln>
            <a:effectLst/>
          </p:spPr>
          <p:txBody>
            <a:bodyPr wrap="square" lIns="50800" tIns="50800" rIns="50800" bIns="50800" numCol="1" anchor="ctr">
              <a:noAutofit/>
            </a:bodyPr>
            <a:lstStyle/>
            <a:p>
              <a:endParaRPr/>
            </a:p>
          </p:txBody>
        </p:sp>
        <p:sp>
          <p:nvSpPr>
            <p:cNvPr id="802" name="Ovale"/>
            <p:cNvSpPr/>
            <p:nvPr/>
          </p:nvSpPr>
          <p:spPr>
            <a:xfrm>
              <a:off x="3511968" y="0"/>
              <a:ext cx="520690" cy="541653"/>
            </a:xfrm>
            <a:prstGeom prst="ellipse">
              <a:avLst/>
            </a:prstGeom>
            <a:solidFill>
              <a:srgbClr val="000000"/>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03" name="Linea"/>
            <p:cNvSpPr/>
            <p:nvPr/>
          </p:nvSpPr>
          <p:spPr>
            <a:xfrm flipH="1" flipV="1">
              <a:off x="2115652" y="942738"/>
              <a:ext cx="376348" cy="376349"/>
            </a:xfrm>
            <a:prstGeom prst="line">
              <a:avLst/>
            </a:prstGeom>
            <a:noFill/>
            <a:ln w="63500" cap="flat">
              <a:solidFill>
                <a:srgbClr val="000000"/>
              </a:solidFill>
              <a:prstDash val="solid"/>
              <a:miter lim="400000"/>
            </a:ln>
            <a:effectLst/>
          </p:spPr>
          <p:txBody>
            <a:bodyPr wrap="square" lIns="50800" tIns="50800" rIns="50800" bIns="50800" numCol="1" anchor="ctr">
              <a:noAutofit/>
            </a:bodyPr>
            <a:lstStyle/>
            <a:p>
              <a:endParaRPr/>
            </a:p>
          </p:txBody>
        </p:sp>
        <p:sp>
          <p:nvSpPr>
            <p:cNvPr id="804" name="Cerchio"/>
            <p:cNvSpPr/>
            <p:nvPr/>
          </p:nvSpPr>
          <p:spPr>
            <a:xfrm>
              <a:off x="2347674" y="1164378"/>
              <a:ext cx="358652" cy="358651"/>
            </a:xfrm>
            <a:prstGeom prst="ellipse">
              <a:avLst/>
            </a:prstGeom>
            <a:solidFill>
              <a:srgbClr val="000000"/>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05" name="Linea"/>
            <p:cNvSpPr/>
            <p:nvPr/>
          </p:nvSpPr>
          <p:spPr>
            <a:xfrm flipH="1" flipV="1">
              <a:off x="1516319" y="1280986"/>
              <a:ext cx="1084300" cy="1"/>
            </a:xfrm>
            <a:prstGeom prst="line">
              <a:avLst/>
            </a:prstGeom>
            <a:noFill/>
            <a:ln w="63500" cap="flat">
              <a:solidFill>
                <a:srgbClr val="000000"/>
              </a:solidFill>
              <a:prstDash val="solid"/>
              <a:miter lim="400000"/>
            </a:ln>
            <a:effectLst/>
          </p:spPr>
          <p:txBody>
            <a:bodyPr wrap="square" lIns="50800" tIns="50800" rIns="50800" bIns="50800" numCol="1" anchor="ctr">
              <a:noAutofit/>
            </a:bodyPr>
            <a:lstStyle/>
            <a:p>
              <a:endParaRPr/>
            </a:p>
          </p:txBody>
        </p:sp>
        <p:sp>
          <p:nvSpPr>
            <p:cNvPr id="806" name="Cerchio"/>
            <p:cNvSpPr/>
            <p:nvPr/>
          </p:nvSpPr>
          <p:spPr>
            <a:xfrm>
              <a:off x="1217678" y="1088961"/>
              <a:ext cx="358652" cy="358651"/>
            </a:xfrm>
            <a:prstGeom prst="ellipse">
              <a:avLst/>
            </a:prstGeom>
            <a:solidFill>
              <a:srgbClr val="000000"/>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grpSp>
      <p:grpSp>
        <p:nvGrpSpPr>
          <p:cNvPr id="819" name="Raggruppa"/>
          <p:cNvGrpSpPr/>
          <p:nvPr/>
        </p:nvGrpSpPr>
        <p:grpSpPr>
          <a:xfrm rot="11793208">
            <a:off x="10457499" y="5683835"/>
            <a:ext cx="4032658" cy="2075148"/>
            <a:chOff x="0" y="0"/>
            <a:chExt cx="4032657" cy="2075147"/>
          </a:xfrm>
        </p:grpSpPr>
        <p:sp>
          <p:nvSpPr>
            <p:cNvPr id="808" name="Cerchio"/>
            <p:cNvSpPr/>
            <p:nvPr/>
          </p:nvSpPr>
          <p:spPr>
            <a:xfrm>
              <a:off x="0" y="1716496"/>
              <a:ext cx="358651" cy="358652"/>
            </a:xfrm>
            <a:prstGeom prst="ellipse">
              <a:avLst/>
            </a:prstGeom>
            <a:solidFill>
              <a:schemeClr val="accent5">
                <a:hueOff val="-229149"/>
                <a:lumOff val="13811"/>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09" name="Linea"/>
            <p:cNvSpPr/>
            <p:nvPr/>
          </p:nvSpPr>
          <p:spPr>
            <a:xfrm flipV="1">
              <a:off x="246318" y="559412"/>
              <a:ext cx="1270001" cy="1270001"/>
            </a:xfrm>
            <a:prstGeom prst="line">
              <a:avLst/>
            </a:prstGeom>
            <a:noFill/>
            <a:ln w="63500" cap="flat">
              <a:solidFill>
                <a:schemeClr val="accent5">
                  <a:hueOff val="-229149"/>
                  <a:lumOff val="13811"/>
                </a:schemeClr>
              </a:solidFill>
              <a:prstDash val="solid"/>
              <a:miter lim="400000"/>
            </a:ln>
            <a:effectLst/>
          </p:spPr>
          <p:txBody>
            <a:bodyPr wrap="square" lIns="50800" tIns="50800" rIns="50800" bIns="50800" numCol="1" anchor="ctr">
              <a:noAutofit/>
            </a:bodyPr>
            <a:lstStyle/>
            <a:p>
              <a:endParaRPr/>
            </a:p>
          </p:txBody>
        </p:sp>
        <p:sp>
          <p:nvSpPr>
            <p:cNvPr id="810" name="Ovale"/>
            <p:cNvSpPr/>
            <p:nvPr/>
          </p:nvSpPr>
          <p:spPr>
            <a:xfrm>
              <a:off x="1470310" y="330200"/>
              <a:ext cx="231588" cy="262253"/>
            </a:xfrm>
            <a:prstGeom prst="ellipse">
              <a:avLst/>
            </a:prstGeom>
            <a:solidFill>
              <a:schemeClr val="accent5">
                <a:hueOff val="-229149"/>
                <a:lumOff val="13811"/>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11" name="Linea"/>
            <p:cNvSpPr/>
            <p:nvPr/>
          </p:nvSpPr>
          <p:spPr>
            <a:xfrm flipH="1" flipV="1">
              <a:off x="1579819" y="457812"/>
              <a:ext cx="376348" cy="376349"/>
            </a:xfrm>
            <a:prstGeom prst="line">
              <a:avLst/>
            </a:prstGeom>
            <a:noFill/>
            <a:ln w="63500" cap="flat">
              <a:solidFill>
                <a:schemeClr val="accent5">
                  <a:hueOff val="-229149"/>
                  <a:lumOff val="13811"/>
                </a:schemeClr>
              </a:solidFill>
              <a:prstDash val="solid"/>
              <a:miter lim="400000"/>
            </a:ln>
            <a:effectLst/>
          </p:spPr>
          <p:txBody>
            <a:bodyPr wrap="square" lIns="50800" tIns="50800" rIns="50800" bIns="50800" numCol="1" anchor="ctr">
              <a:noAutofit/>
            </a:bodyPr>
            <a:lstStyle/>
            <a:p>
              <a:endParaRPr/>
            </a:p>
          </p:txBody>
        </p:sp>
        <p:sp>
          <p:nvSpPr>
            <p:cNvPr id="812" name="Cerchio"/>
            <p:cNvSpPr/>
            <p:nvPr/>
          </p:nvSpPr>
          <p:spPr>
            <a:xfrm>
              <a:off x="1879143" y="733805"/>
              <a:ext cx="358652" cy="358651"/>
            </a:xfrm>
            <a:prstGeom prst="ellipse">
              <a:avLst/>
            </a:prstGeom>
            <a:solidFill>
              <a:schemeClr val="accent5">
                <a:hueOff val="-229149"/>
                <a:lumOff val="13811"/>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13" name="Linea"/>
            <p:cNvSpPr/>
            <p:nvPr/>
          </p:nvSpPr>
          <p:spPr>
            <a:xfrm flipH="1">
              <a:off x="2022950" y="313536"/>
              <a:ext cx="1547253" cy="664901"/>
            </a:xfrm>
            <a:prstGeom prst="line">
              <a:avLst/>
            </a:prstGeom>
            <a:noFill/>
            <a:ln w="101600" cap="flat">
              <a:solidFill>
                <a:schemeClr val="accent5">
                  <a:hueOff val="-229149"/>
                  <a:lumOff val="13811"/>
                </a:schemeClr>
              </a:solidFill>
              <a:prstDash val="solid"/>
              <a:miter lim="400000"/>
            </a:ln>
            <a:effectLst/>
          </p:spPr>
          <p:txBody>
            <a:bodyPr wrap="square" lIns="50800" tIns="50800" rIns="50800" bIns="50800" numCol="1" anchor="ctr">
              <a:noAutofit/>
            </a:bodyPr>
            <a:lstStyle/>
            <a:p>
              <a:endParaRPr/>
            </a:p>
          </p:txBody>
        </p:sp>
        <p:sp>
          <p:nvSpPr>
            <p:cNvPr id="814" name="Ovale"/>
            <p:cNvSpPr/>
            <p:nvPr/>
          </p:nvSpPr>
          <p:spPr>
            <a:xfrm>
              <a:off x="3511968" y="0"/>
              <a:ext cx="520690" cy="541653"/>
            </a:xfrm>
            <a:prstGeom prst="ellipse">
              <a:avLst/>
            </a:prstGeom>
            <a:solidFill>
              <a:srgbClr val="000000"/>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15" name="Linea"/>
            <p:cNvSpPr/>
            <p:nvPr/>
          </p:nvSpPr>
          <p:spPr>
            <a:xfrm flipH="1" flipV="1">
              <a:off x="2115652" y="942738"/>
              <a:ext cx="376348" cy="376349"/>
            </a:xfrm>
            <a:prstGeom prst="line">
              <a:avLst/>
            </a:prstGeom>
            <a:noFill/>
            <a:ln w="63500" cap="flat">
              <a:solidFill>
                <a:schemeClr val="accent5">
                  <a:hueOff val="-229149"/>
                  <a:lumOff val="13811"/>
                </a:schemeClr>
              </a:solidFill>
              <a:prstDash val="solid"/>
              <a:miter lim="400000"/>
            </a:ln>
            <a:effectLst/>
          </p:spPr>
          <p:txBody>
            <a:bodyPr wrap="square" lIns="50800" tIns="50800" rIns="50800" bIns="50800" numCol="1" anchor="ctr">
              <a:noAutofit/>
            </a:bodyPr>
            <a:lstStyle/>
            <a:p>
              <a:endParaRPr/>
            </a:p>
          </p:txBody>
        </p:sp>
        <p:sp>
          <p:nvSpPr>
            <p:cNvPr id="816" name="Cerchio"/>
            <p:cNvSpPr/>
            <p:nvPr/>
          </p:nvSpPr>
          <p:spPr>
            <a:xfrm>
              <a:off x="2347674" y="1164378"/>
              <a:ext cx="358652" cy="358651"/>
            </a:xfrm>
            <a:prstGeom prst="ellipse">
              <a:avLst/>
            </a:prstGeom>
            <a:solidFill>
              <a:schemeClr val="accent5">
                <a:hueOff val="-229149"/>
                <a:lumOff val="13811"/>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17" name="Linea"/>
            <p:cNvSpPr/>
            <p:nvPr/>
          </p:nvSpPr>
          <p:spPr>
            <a:xfrm flipH="1" flipV="1">
              <a:off x="1516319" y="1280986"/>
              <a:ext cx="1084300" cy="1"/>
            </a:xfrm>
            <a:prstGeom prst="line">
              <a:avLst/>
            </a:prstGeom>
            <a:noFill/>
            <a:ln w="63500" cap="flat">
              <a:solidFill>
                <a:schemeClr val="accent5">
                  <a:hueOff val="-229149"/>
                  <a:lumOff val="13811"/>
                </a:schemeClr>
              </a:solidFill>
              <a:prstDash val="solid"/>
              <a:miter lim="400000"/>
            </a:ln>
            <a:effectLst/>
          </p:spPr>
          <p:txBody>
            <a:bodyPr wrap="square" lIns="50800" tIns="50800" rIns="50800" bIns="50800" numCol="1" anchor="ctr">
              <a:noAutofit/>
            </a:bodyPr>
            <a:lstStyle/>
            <a:p>
              <a:endParaRPr/>
            </a:p>
          </p:txBody>
        </p:sp>
        <p:sp>
          <p:nvSpPr>
            <p:cNvPr id="818" name="Cerchio"/>
            <p:cNvSpPr/>
            <p:nvPr/>
          </p:nvSpPr>
          <p:spPr>
            <a:xfrm>
              <a:off x="1217678" y="1088961"/>
              <a:ext cx="358652" cy="358651"/>
            </a:xfrm>
            <a:prstGeom prst="ellipse">
              <a:avLst/>
            </a:prstGeom>
            <a:solidFill>
              <a:schemeClr val="accent5">
                <a:hueOff val="-229149"/>
                <a:lumOff val="13811"/>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grpSp>
      <p:grpSp>
        <p:nvGrpSpPr>
          <p:cNvPr id="831" name="Raggruppa"/>
          <p:cNvGrpSpPr/>
          <p:nvPr/>
        </p:nvGrpSpPr>
        <p:grpSpPr>
          <a:xfrm rot="1974122">
            <a:off x="12716274" y="6686907"/>
            <a:ext cx="4032658" cy="2075148"/>
            <a:chOff x="0" y="0"/>
            <a:chExt cx="4032657" cy="2075147"/>
          </a:xfrm>
        </p:grpSpPr>
        <p:sp>
          <p:nvSpPr>
            <p:cNvPr id="820" name="Cerchio"/>
            <p:cNvSpPr/>
            <p:nvPr/>
          </p:nvSpPr>
          <p:spPr>
            <a:xfrm>
              <a:off x="0" y="1716496"/>
              <a:ext cx="358651" cy="358652"/>
            </a:xfrm>
            <a:prstGeom prst="ellipse">
              <a:avLst/>
            </a:prstGeom>
            <a:solidFill>
              <a:schemeClr val="accent5">
                <a:hueOff val="-229149"/>
                <a:lumOff val="13811"/>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21" name="Linea"/>
            <p:cNvSpPr/>
            <p:nvPr/>
          </p:nvSpPr>
          <p:spPr>
            <a:xfrm flipV="1">
              <a:off x="246318" y="559412"/>
              <a:ext cx="1270001" cy="1270001"/>
            </a:xfrm>
            <a:prstGeom prst="line">
              <a:avLst/>
            </a:prstGeom>
            <a:noFill/>
            <a:ln w="63500" cap="flat">
              <a:solidFill>
                <a:schemeClr val="accent3">
                  <a:satOff val="10700"/>
                  <a:lumOff val="23212"/>
                </a:schemeClr>
              </a:solidFill>
              <a:prstDash val="solid"/>
              <a:miter lim="400000"/>
            </a:ln>
            <a:effectLst/>
          </p:spPr>
          <p:txBody>
            <a:bodyPr wrap="square" lIns="50800" tIns="50800" rIns="50800" bIns="50800" numCol="1" anchor="ctr">
              <a:noAutofit/>
            </a:bodyPr>
            <a:lstStyle/>
            <a:p>
              <a:endParaRPr/>
            </a:p>
          </p:txBody>
        </p:sp>
        <p:sp>
          <p:nvSpPr>
            <p:cNvPr id="822" name="Ovale"/>
            <p:cNvSpPr/>
            <p:nvPr/>
          </p:nvSpPr>
          <p:spPr>
            <a:xfrm>
              <a:off x="1470310" y="330200"/>
              <a:ext cx="231588" cy="262253"/>
            </a:xfrm>
            <a:prstGeom prst="ellipse">
              <a:avLst/>
            </a:prstGeom>
            <a:solidFill>
              <a:schemeClr val="accent3">
                <a:satOff val="10700"/>
                <a:lumOff val="23212"/>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23" name="Linea"/>
            <p:cNvSpPr/>
            <p:nvPr/>
          </p:nvSpPr>
          <p:spPr>
            <a:xfrm flipH="1" flipV="1">
              <a:off x="1579819" y="457812"/>
              <a:ext cx="376348" cy="376349"/>
            </a:xfrm>
            <a:prstGeom prst="line">
              <a:avLst/>
            </a:prstGeom>
            <a:noFill/>
            <a:ln w="63500" cap="flat">
              <a:solidFill>
                <a:schemeClr val="accent3">
                  <a:satOff val="10700"/>
                  <a:lumOff val="23212"/>
                </a:schemeClr>
              </a:solidFill>
              <a:prstDash val="solid"/>
              <a:miter lim="400000"/>
            </a:ln>
            <a:effectLst/>
          </p:spPr>
          <p:txBody>
            <a:bodyPr wrap="square" lIns="50800" tIns="50800" rIns="50800" bIns="50800" numCol="1" anchor="ctr">
              <a:noAutofit/>
            </a:bodyPr>
            <a:lstStyle/>
            <a:p>
              <a:endParaRPr/>
            </a:p>
          </p:txBody>
        </p:sp>
        <p:sp>
          <p:nvSpPr>
            <p:cNvPr id="824" name="Cerchio"/>
            <p:cNvSpPr/>
            <p:nvPr/>
          </p:nvSpPr>
          <p:spPr>
            <a:xfrm>
              <a:off x="1879143" y="733805"/>
              <a:ext cx="358652" cy="358651"/>
            </a:xfrm>
            <a:prstGeom prst="ellipse">
              <a:avLst/>
            </a:prstGeom>
            <a:solidFill>
              <a:schemeClr val="accent3">
                <a:satOff val="10700"/>
                <a:lumOff val="23212"/>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25" name="Linea"/>
            <p:cNvSpPr/>
            <p:nvPr/>
          </p:nvSpPr>
          <p:spPr>
            <a:xfrm flipH="1">
              <a:off x="2022950" y="313536"/>
              <a:ext cx="1547253" cy="664901"/>
            </a:xfrm>
            <a:prstGeom prst="line">
              <a:avLst/>
            </a:prstGeom>
            <a:noFill/>
            <a:ln w="101600" cap="flat">
              <a:solidFill>
                <a:schemeClr val="accent3">
                  <a:satOff val="10700"/>
                  <a:lumOff val="23212"/>
                </a:schemeClr>
              </a:solidFill>
              <a:prstDash val="solid"/>
              <a:miter lim="400000"/>
            </a:ln>
            <a:effectLst/>
          </p:spPr>
          <p:txBody>
            <a:bodyPr wrap="square" lIns="50800" tIns="50800" rIns="50800" bIns="50800" numCol="1" anchor="ctr">
              <a:noAutofit/>
            </a:bodyPr>
            <a:lstStyle/>
            <a:p>
              <a:endParaRPr/>
            </a:p>
          </p:txBody>
        </p:sp>
        <p:sp>
          <p:nvSpPr>
            <p:cNvPr id="826" name="Ovale"/>
            <p:cNvSpPr/>
            <p:nvPr/>
          </p:nvSpPr>
          <p:spPr>
            <a:xfrm>
              <a:off x="3511968" y="0"/>
              <a:ext cx="520690" cy="541653"/>
            </a:xfrm>
            <a:prstGeom prst="ellipse">
              <a:avLst/>
            </a:prstGeom>
            <a:solidFill>
              <a:schemeClr val="accent3">
                <a:satOff val="10700"/>
                <a:lumOff val="23212"/>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27" name="Linea"/>
            <p:cNvSpPr/>
            <p:nvPr/>
          </p:nvSpPr>
          <p:spPr>
            <a:xfrm flipH="1" flipV="1">
              <a:off x="2115652" y="942738"/>
              <a:ext cx="376348" cy="376349"/>
            </a:xfrm>
            <a:prstGeom prst="line">
              <a:avLst/>
            </a:prstGeom>
            <a:noFill/>
            <a:ln w="63500" cap="flat">
              <a:solidFill>
                <a:schemeClr val="accent3">
                  <a:satOff val="10700"/>
                  <a:lumOff val="23212"/>
                </a:schemeClr>
              </a:solidFill>
              <a:prstDash val="solid"/>
              <a:miter lim="400000"/>
            </a:ln>
            <a:effectLst/>
          </p:spPr>
          <p:txBody>
            <a:bodyPr wrap="square" lIns="50800" tIns="50800" rIns="50800" bIns="50800" numCol="1" anchor="ctr">
              <a:noAutofit/>
            </a:bodyPr>
            <a:lstStyle/>
            <a:p>
              <a:endParaRPr/>
            </a:p>
          </p:txBody>
        </p:sp>
        <p:sp>
          <p:nvSpPr>
            <p:cNvPr id="828" name="Cerchio"/>
            <p:cNvSpPr/>
            <p:nvPr/>
          </p:nvSpPr>
          <p:spPr>
            <a:xfrm>
              <a:off x="2347674" y="1164378"/>
              <a:ext cx="358652" cy="358651"/>
            </a:xfrm>
            <a:prstGeom prst="ellipse">
              <a:avLst/>
            </a:prstGeom>
            <a:solidFill>
              <a:schemeClr val="accent3">
                <a:satOff val="10700"/>
                <a:lumOff val="23212"/>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29" name="Linea"/>
            <p:cNvSpPr/>
            <p:nvPr/>
          </p:nvSpPr>
          <p:spPr>
            <a:xfrm flipH="1" flipV="1">
              <a:off x="1516319" y="1280986"/>
              <a:ext cx="1084300" cy="1"/>
            </a:xfrm>
            <a:prstGeom prst="line">
              <a:avLst/>
            </a:prstGeom>
            <a:noFill/>
            <a:ln w="63500" cap="flat">
              <a:solidFill>
                <a:schemeClr val="accent3">
                  <a:satOff val="10700"/>
                  <a:lumOff val="23212"/>
                </a:schemeClr>
              </a:solidFill>
              <a:prstDash val="solid"/>
              <a:miter lim="400000"/>
            </a:ln>
            <a:effectLst/>
          </p:spPr>
          <p:txBody>
            <a:bodyPr wrap="square" lIns="50800" tIns="50800" rIns="50800" bIns="50800" numCol="1" anchor="ctr">
              <a:noAutofit/>
            </a:bodyPr>
            <a:lstStyle/>
            <a:p>
              <a:endParaRPr/>
            </a:p>
          </p:txBody>
        </p:sp>
        <p:sp>
          <p:nvSpPr>
            <p:cNvPr id="830" name="Cerchio"/>
            <p:cNvSpPr/>
            <p:nvPr/>
          </p:nvSpPr>
          <p:spPr>
            <a:xfrm>
              <a:off x="1217678" y="1088961"/>
              <a:ext cx="358652" cy="358651"/>
            </a:xfrm>
            <a:prstGeom prst="ellipse">
              <a:avLst/>
            </a:prstGeom>
            <a:solidFill>
              <a:schemeClr val="accent3">
                <a:satOff val="10700"/>
                <a:lumOff val="23212"/>
              </a:schemeClr>
            </a:solidFill>
            <a:ln w="12700" cap="flat">
              <a:noFill/>
              <a:miter lim="400000"/>
            </a:ln>
            <a:effectLst/>
          </p:spPr>
          <p:txBody>
            <a:bodyPr wrap="square" lIns="50800" tIns="50800" rIns="50800" bIns="50800" numCol="1" anchor="ctr">
              <a:noAutofit/>
            </a:bodyP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grpSp>
      <p:sp>
        <p:nvSpPr>
          <p:cNvPr id="832" name="}"/>
          <p:cNvSpPr txBox="1"/>
          <p:nvPr/>
        </p:nvSpPr>
        <p:spPr>
          <a:xfrm>
            <a:off x="16979424" y="4156009"/>
            <a:ext cx="1497331" cy="5130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30000" spc="0">
                <a:latin typeface="Graphik-Light"/>
                <a:ea typeface="Graphik-Light"/>
                <a:cs typeface="Graphik-Light"/>
                <a:sym typeface="Graphik Light"/>
              </a:defRPr>
            </a:lvl1pPr>
          </a:lstStyle>
          <a:p>
            <a:r>
              <a:t>}</a:t>
            </a:r>
          </a:p>
        </p:txBody>
      </p:sp>
      <p:sp>
        <p:nvSpPr>
          <p:cNvPr id="833" name="struttura…"/>
          <p:cNvSpPr txBox="1"/>
          <p:nvPr/>
        </p:nvSpPr>
        <p:spPr>
          <a:xfrm>
            <a:off x="18263474" y="6135316"/>
            <a:ext cx="3607545" cy="18542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defTabSz="584200">
              <a:lnSpc>
                <a:spcPct val="100000"/>
              </a:lnSpc>
              <a:spcBef>
                <a:spcPts val="0"/>
              </a:spcBef>
              <a:tabLst/>
              <a:defRPr sz="4000" spc="0">
                <a:latin typeface="Frutiger"/>
                <a:ea typeface="Frutiger"/>
                <a:cs typeface="Frutiger"/>
                <a:sym typeface="Frutiger"/>
              </a:defRPr>
            </a:pPr>
            <a:r>
              <a:t>struttura </a:t>
            </a:r>
          </a:p>
          <a:p>
            <a:pPr defTabSz="584200">
              <a:lnSpc>
                <a:spcPct val="100000"/>
              </a:lnSpc>
              <a:spcBef>
                <a:spcPts val="0"/>
              </a:spcBef>
              <a:tabLst/>
              <a:defRPr sz="4000" spc="0">
                <a:latin typeface="Frutiger"/>
                <a:ea typeface="Frutiger"/>
                <a:cs typeface="Frutiger"/>
                <a:sym typeface="Frutiger"/>
              </a:defRPr>
            </a:pPr>
            <a:r>
              <a:t>del</a:t>
            </a:r>
          </a:p>
          <a:p>
            <a:pPr defTabSz="584200">
              <a:lnSpc>
                <a:spcPct val="100000"/>
              </a:lnSpc>
              <a:spcBef>
                <a:spcPts val="0"/>
              </a:spcBef>
              <a:tabLst/>
              <a:defRPr sz="4000" spc="0">
                <a:latin typeface="Frutiger"/>
                <a:ea typeface="Frutiger"/>
                <a:cs typeface="Frutiger"/>
                <a:sym typeface="Frutiger"/>
              </a:defRPr>
            </a:pPr>
            <a:r>
              <a:t> </a:t>
            </a:r>
            <a:r>
              <a:rPr b="1"/>
              <a:t>convincimento</a:t>
            </a:r>
          </a:p>
        </p:txBody>
      </p:sp>
      <p:sp>
        <p:nvSpPr>
          <p:cNvPr id="834" name="motivazione razionale in quanto vulnerabile"/>
          <p:cNvSpPr txBox="1"/>
          <p:nvPr/>
        </p:nvSpPr>
        <p:spPr>
          <a:xfrm>
            <a:off x="7342754" y="10370672"/>
            <a:ext cx="10262147"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t>motivazione razionale in quanto vulnerabile</a:t>
            </a:r>
          </a:p>
        </p:txBody>
      </p:sp>
      <p:sp>
        <p:nvSpPr>
          <p:cNvPr id="835" name="Linea"/>
          <p:cNvSpPr/>
          <p:nvPr/>
        </p:nvSpPr>
        <p:spPr>
          <a:xfrm>
            <a:off x="12825339" y="9015262"/>
            <a:ext cx="1" cy="1122265"/>
          </a:xfrm>
          <a:prstGeom prst="line">
            <a:avLst/>
          </a:prstGeom>
          <a:ln w="63500">
            <a:solidFill>
              <a:srgbClr val="000000"/>
            </a:solidFill>
            <a:miter lim="400000"/>
            <a:tailEnd type="triangle"/>
          </a:ln>
        </p:spPr>
        <p:txBody>
          <a:bodyPr lIns="50800" tIns="50800" rIns="50800" bIns="50800" anchor="ctr"/>
          <a:lstStyle/>
          <a:p>
            <a:endParaRPr/>
          </a:p>
        </p:txBody>
      </p:sp>
      <p:sp>
        <p:nvSpPr>
          <p:cNvPr id="836"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37"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838"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83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840"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841"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842" name="TEORIA &amp; CRITICA"/>
          <p:cNvSpPr txBox="1"/>
          <p:nvPr/>
        </p:nvSpPr>
        <p:spPr>
          <a:xfrm>
            <a:off x="18548663" y="11630226"/>
            <a:ext cx="479075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TEORIA &amp; CRITICA</a:t>
            </a:r>
          </a:p>
        </p:txBody>
      </p:sp>
      <p:sp>
        <p:nvSpPr>
          <p:cNvPr id="843" name="pregi e difetti"/>
          <p:cNvSpPr txBox="1"/>
          <p:nvPr/>
        </p:nvSpPr>
        <p:spPr>
          <a:xfrm>
            <a:off x="8563149" y="1174950"/>
            <a:ext cx="8489728"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pregi e difetti</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794"/>
                                        </p:tgtEl>
                                        <p:attrNameLst>
                                          <p:attrName>style.visibility</p:attrName>
                                        </p:attrNameLst>
                                      </p:cBhvr>
                                      <p:to>
                                        <p:strVal val="visible"/>
                                      </p:to>
                                    </p:set>
                                    <p:animEffect transition="in" filter="wipe(left)">
                                      <p:cBhvr>
                                        <p:cTn id="7" dur="300"/>
                                        <p:tgtEl>
                                          <p:spTgt spid="794"/>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795"/>
                                        </p:tgtEl>
                                        <p:attrNameLst>
                                          <p:attrName>style.visibility</p:attrName>
                                        </p:attrNameLst>
                                      </p:cBhvr>
                                      <p:to>
                                        <p:strVal val="visible"/>
                                      </p:to>
                                    </p:set>
                                    <p:animEffect transition="in" filter="wipe(left)">
                                      <p:cBhvr>
                                        <p:cTn id="12" dur="300"/>
                                        <p:tgtEl>
                                          <p:spTgt spid="795"/>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807"/>
                                        </p:tgtEl>
                                        <p:attrNameLst>
                                          <p:attrName>style.visibility</p:attrName>
                                        </p:attrNameLst>
                                      </p:cBhvr>
                                      <p:to>
                                        <p:strVal val="visible"/>
                                      </p:to>
                                    </p:set>
                                    <p:animEffect transition="in" filter="wipe(left)">
                                      <p:cBhvr>
                                        <p:cTn id="17" dur="300"/>
                                        <p:tgtEl>
                                          <p:spTgt spid="807"/>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819"/>
                                        </p:tgtEl>
                                        <p:attrNameLst>
                                          <p:attrName>style.visibility</p:attrName>
                                        </p:attrNameLst>
                                      </p:cBhvr>
                                      <p:to>
                                        <p:strVal val="visible"/>
                                      </p:to>
                                    </p:set>
                                    <p:animEffect transition="in" filter="wipe(left)">
                                      <p:cBhvr>
                                        <p:cTn id="22" dur="300"/>
                                        <p:tgtEl>
                                          <p:spTgt spid="819"/>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grpId="5" nodeType="clickEffect">
                                  <p:stCondLst>
                                    <p:cond delay="0"/>
                                  </p:stCondLst>
                                  <p:iterate>
                                    <p:tmAbs val="0"/>
                                  </p:iterate>
                                  <p:childTnLst>
                                    <p:set>
                                      <p:cBhvr>
                                        <p:cTn id="26" fill="hold"/>
                                        <p:tgtEl>
                                          <p:spTgt spid="831"/>
                                        </p:tgtEl>
                                        <p:attrNameLst>
                                          <p:attrName>style.visibility</p:attrName>
                                        </p:attrNameLst>
                                      </p:cBhvr>
                                      <p:to>
                                        <p:strVal val="visible"/>
                                      </p:to>
                                    </p:set>
                                    <p:animEffect transition="in" filter="wipe(left)">
                                      <p:cBhvr>
                                        <p:cTn id="27" dur="300"/>
                                        <p:tgtEl>
                                          <p:spTgt spid="831"/>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6" nodeType="clickEffect">
                                  <p:stCondLst>
                                    <p:cond delay="0"/>
                                  </p:stCondLst>
                                  <p:iterate>
                                    <p:tmAbs val="0"/>
                                  </p:iterate>
                                  <p:childTnLst>
                                    <p:set>
                                      <p:cBhvr>
                                        <p:cTn id="31" fill="hold"/>
                                        <p:tgtEl>
                                          <p:spTgt spid="832"/>
                                        </p:tgtEl>
                                        <p:attrNameLst>
                                          <p:attrName>style.visibility</p:attrName>
                                        </p:attrNameLst>
                                      </p:cBhvr>
                                      <p:to>
                                        <p:strVal val="visible"/>
                                      </p:to>
                                    </p:set>
                                    <p:animEffect transition="in" filter="wipe(left)">
                                      <p:cBhvr>
                                        <p:cTn id="32" dur="300"/>
                                        <p:tgtEl>
                                          <p:spTgt spid="832"/>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grpId="7" nodeType="clickEffect">
                                  <p:stCondLst>
                                    <p:cond delay="0"/>
                                  </p:stCondLst>
                                  <p:iterate>
                                    <p:tmAbs val="0"/>
                                  </p:iterate>
                                  <p:childTnLst>
                                    <p:set>
                                      <p:cBhvr>
                                        <p:cTn id="36" fill="hold"/>
                                        <p:tgtEl>
                                          <p:spTgt spid="833"/>
                                        </p:tgtEl>
                                        <p:attrNameLst>
                                          <p:attrName>style.visibility</p:attrName>
                                        </p:attrNameLst>
                                      </p:cBhvr>
                                      <p:to>
                                        <p:strVal val="visible"/>
                                      </p:to>
                                    </p:set>
                                    <p:animEffect transition="in" filter="wipe(left)">
                                      <p:cBhvr>
                                        <p:cTn id="37" dur="300"/>
                                        <p:tgtEl>
                                          <p:spTgt spid="833"/>
                                        </p:tgtEl>
                                      </p:cBhvr>
                                    </p:animEffect>
                                  </p:childTnLst>
                                </p:cTn>
                              </p:par>
                            </p:childTnLst>
                          </p:cTn>
                        </p:par>
                      </p:childTnLst>
                    </p:cTn>
                  </p:par>
                  <p:par>
                    <p:cTn id="38" fill="hold">
                      <p:stCondLst>
                        <p:cond delay="indefinite"/>
                      </p:stCondLst>
                      <p:childTnLst>
                        <p:par>
                          <p:cTn id="39" fill="hold">
                            <p:stCondLst>
                              <p:cond delay="0"/>
                            </p:stCondLst>
                            <p:childTnLst>
                              <p:par>
                                <p:cTn id="40" presetID="9" presetClass="entr" fill="hold" grpId="8" nodeType="clickEffect">
                                  <p:stCondLst>
                                    <p:cond delay="0"/>
                                  </p:stCondLst>
                                  <p:iterate>
                                    <p:tmAbs val="0"/>
                                  </p:iterate>
                                  <p:childTnLst>
                                    <p:set>
                                      <p:cBhvr>
                                        <p:cTn id="41" fill="hold"/>
                                        <p:tgtEl>
                                          <p:spTgt spid="835"/>
                                        </p:tgtEl>
                                        <p:attrNameLst>
                                          <p:attrName>style.visibility</p:attrName>
                                        </p:attrNameLst>
                                      </p:cBhvr>
                                      <p:to>
                                        <p:strVal val="visible"/>
                                      </p:to>
                                    </p:set>
                                    <p:animEffect transition="in" filter="dissolve">
                                      <p:cBhvr>
                                        <p:cTn id="42" dur="200"/>
                                        <p:tgtEl>
                                          <p:spTgt spid="835"/>
                                        </p:tgtEl>
                                      </p:cBhvr>
                                    </p:animEffect>
                                  </p:childTnLst>
                                </p:cTn>
                              </p:par>
                            </p:childTnLst>
                          </p:cTn>
                        </p:par>
                      </p:childTnLst>
                    </p:cTn>
                  </p:par>
                  <p:par>
                    <p:cTn id="43" fill="hold">
                      <p:stCondLst>
                        <p:cond delay="indefinite"/>
                      </p:stCondLst>
                      <p:childTnLst>
                        <p:par>
                          <p:cTn id="44" fill="hold">
                            <p:stCondLst>
                              <p:cond delay="0"/>
                            </p:stCondLst>
                            <p:childTnLst>
                              <p:par>
                                <p:cTn id="45" presetID="22" presetClass="entr" presetSubtype="8" fill="hold" grpId="9" nodeType="clickEffect">
                                  <p:stCondLst>
                                    <p:cond delay="0"/>
                                  </p:stCondLst>
                                  <p:iterate>
                                    <p:tmAbs val="0"/>
                                  </p:iterate>
                                  <p:childTnLst>
                                    <p:set>
                                      <p:cBhvr>
                                        <p:cTn id="46" fill="hold"/>
                                        <p:tgtEl>
                                          <p:spTgt spid="834"/>
                                        </p:tgtEl>
                                        <p:attrNameLst>
                                          <p:attrName>style.visibility</p:attrName>
                                        </p:attrNameLst>
                                      </p:cBhvr>
                                      <p:to>
                                        <p:strVal val="visible"/>
                                      </p:to>
                                    </p:set>
                                    <p:animEffect transition="in" filter="wipe(left)">
                                      <p:cBhvr>
                                        <p:cTn id="47" dur="300"/>
                                        <p:tgtEl>
                                          <p:spTgt spid="83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94" grpId="1" animBg="1" advAuto="0"/>
      <p:bldP spid="795" grpId="2" animBg="1" advAuto="0"/>
      <p:bldP spid="807" grpId="3" animBg="1" advAuto="0"/>
      <p:bldP spid="819" grpId="4" animBg="1" advAuto="0"/>
      <p:bldP spid="831" grpId="5" animBg="1" advAuto="0"/>
      <p:bldP spid="832" grpId="6" animBg="1" advAuto="0"/>
      <p:bldP spid="833" grpId="7" animBg="1" advAuto="0"/>
      <p:bldP spid="834" grpId="9" animBg="1" advAuto="0"/>
      <p:bldP spid="835" grpId="8" animBg="1" advAuto="0"/>
    </p:bldLst>
  </p:timing>
</p:sld>
</file>

<file path=ppt/slides/slide31.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845"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46"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847"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848"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849"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850"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851" name="modello cognitivo"/>
          <p:cNvSpPr txBox="1"/>
          <p:nvPr/>
        </p:nvSpPr>
        <p:spPr>
          <a:xfrm>
            <a:off x="18188971" y="2713693"/>
            <a:ext cx="5060257" cy="812801"/>
          </a:xfrm>
          <a:prstGeom prst="rect">
            <a:avLst/>
          </a:prstGeom>
          <a:solidFill>
            <a:schemeClr val="accent4"/>
          </a:solidFill>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nSpc>
                <a:spcPct val="100000"/>
              </a:lnSpc>
              <a:spcBef>
                <a:spcPts val="3300"/>
              </a:spcBef>
              <a:tabLst/>
              <a:defRPr sz="5000" b="1" spc="-100">
                <a:latin typeface="Frutiger"/>
                <a:ea typeface="Frutiger"/>
                <a:cs typeface="Frutiger"/>
                <a:sym typeface="Frutiger"/>
              </a:defRPr>
            </a:lvl1pPr>
          </a:lstStyle>
          <a:p>
            <a:r>
              <a:t>modello cognitivo</a:t>
            </a:r>
          </a:p>
        </p:txBody>
      </p:sp>
      <p:sp>
        <p:nvSpPr>
          <p:cNvPr id="852" name="valutazione empatica della prova"/>
          <p:cNvSpPr txBox="1"/>
          <p:nvPr/>
        </p:nvSpPr>
        <p:spPr>
          <a:xfrm>
            <a:off x="8780897" y="3185007"/>
            <a:ext cx="7735789"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t>valutazione empatica della prova</a:t>
            </a:r>
          </a:p>
        </p:txBody>
      </p:sp>
      <p:sp>
        <p:nvSpPr>
          <p:cNvPr id="853" name="motivazione razionale in quanto disintermediata"/>
          <p:cNvSpPr txBox="1"/>
          <p:nvPr/>
        </p:nvSpPr>
        <p:spPr>
          <a:xfrm>
            <a:off x="6856043" y="11322141"/>
            <a:ext cx="11299727"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t>motivazione razionale in quanto disintermediata</a:t>
            </a:r>
          </a:p>
        </p:txBody>
      </p:sp>
      <p:sp>
        <p:nvSpPr>
          <p:cNvPr id="854" name="Linea"/>
          <p:cNvSpPr/>
          <p:nvPr/>
        </p:nvSpPr>
        <p:spPr>
          <a:xfrm>
            <a:off x="12784403" y="10825618"/>
            <a:ext cx="1" cy="700699"/>
          </a:xfrm>
          <a:prstGeom prst="line">
            <a:avLst/>
          </a:prstGeom>
          <a:ln w="63500">
            <a:solidFill>
              <a:srgbClr val="000000"/>
            </a:solidFill>
            <a:miter lim="400000"/>
            <a:tailEnd type="triangle"/>
          </a:ln>
        </p:spPr>
        <p:txBody>
          <a:bodyPr lIns="50800" tIns="50800" rIns="50800" bIns="50800" anchor="ctr"/>
          <a:lstStyle/>
          <a:p>
            <a:endParaRPr/>
          </a:p>
        </p:txBody>
      </p:sp>
      <p:sp>
        <p:nvSpPr>
          <p:cNvPr id="855" name="c’è insomma una contemporanea “percezione” dell’elemento “di realtà” che il dato offre ai nostri sensi e dell’elemento di valore che il dato presenta alla coscienza emozionale"/>
          <p:cNvSpPr txBox="1"/>
          <p:nvPr/>
        </p:nvSpPr>
        <p:spPr>
          <a:xfrm>
            <a:off x="1664318" y="9239839"/>
            <a:ext cx="21765050" cy="9906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3000" spc="0">
                <a:latin typeface="Frutiger"/>
                <a:ea typeface="Frutiger"/>
                <a:cs typeface="Frutiger"/>
                <a:sym typeface="Frutiger"/>
              </a:defRPr>
            </a:pPr>
            <a:r>
              <a:t>c’è insomma una contemporanea “percezione” dell’</a:t>
            </a:r>
            <a:r>
              <a:rPr b="1"/>
              <a:t>elemento “di realtà” </a:t>
            </a:r>
            <a:r>
              <a:t>che il dato offre ai nostri sensi e dell’</a:t>
            </a:r>
            <a:r>
              <a:rPr b="1"/>
              <a:t>elemento di valore</a:t>
            </a:r>
            <a:r>
              <a:t> che il dato presenta alla coscienza emozionale</a:t>
            </a:r>
          </a:p>
        </p:txBody>
      </p:sp>
      <p:sp>
        <p:nvSpPr>
          <p:cNvPr id="856" name="[Il giudizio], man mano che esso si forma sulle risultanze probatorie acquisite, [corrisponde] ad una serie innumerevole di proposizioni che riflettono le regole dell’esperienza senza le quali non sarebbe neanche concepibile […]. Ma queste proposizioni ["/>
          <p:cNvSpPr txBox="1"/>
          <p:nvPr/>
        </p:nvSpPr>
        <p:spPr>
          <a:xfrm>
            <a:off x="1669529" y="4020313"/>
            <a:ext cx="21754628" cy="18796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just" defTabSz="584200">
              <a:lnSpc>
                <a:spcPct val="100000"/>
              </a:lnSpc>
              <a:spcBef>
                <a:spcPts val="3300"/>
              </a:spcBef>
              <a:tabLst/>
              <a:defRPr sz="3000" spc="0">
                <a:latin typeface="Frutiger"/>
                <a:ea typeface="Frutiger"/>
                <a:cs typeface="Frutiger"/>
                <a:sym typeface="Frutiger"/>
              </a:defRPr>
            </a:lvl1pPr>
          </a:lstStyle>
          <a:p>
            <a:r>
              <a:rPr dirty="0"/>
              <a:t>[Il </a:t>
            </a:r>
            <a:r>
              <a:rPr dirty="0" err="1"/>
              <a:t>giudizio</a:t>
            </a:r>
            <a:r>
              <a:rPr dirty="0"/>
              <a:t>], man mano </a:t>
            </a:r>
            <a:r>
              <a:rPr dirty="0" err="1"/>
              <a:t>che</a:t>
            </a:r>
            <a:r>
              <a:rPr dirty="0"/>
              <a:t> </a:t>
            </a:r>
            <a:r>
              <a:rPr dirty="0" err="1"/>
              <a:t>esso</a:t>
            </a:r>
            <a:r>
              <a:rPr dirty="0"/>
              <a:t> </a:t>
            </a:r>
            <a:r>
              <a:rPr dirty="0" err="1"/>
              <a:t>si</a:t>
            </a:r>
            <a:r>
              <a:rPr dirty="0"/>
              <a:t> forma </a:t>
            </a:r>
            <a:r>
              <a:rPr dirty="0" err="1"/>
              <a:t>sulle</a:t>
            </a:r>
            <a:r>
              <a:rPr dirty="0"/>
              <a:t> </a:t>
            </a:r>
            <a:r>
              <a:rPr dirty="0" err="1"/>
              <a:t>risultanze</a:t>
            </a:r>
            <a:r>
              <a:rPr dirty="0"/>
              <a:t> </a:t>
            </a:r>
            <a:r>
              <a:rPr dirty="0" err="1"/>
              <a:t>probatorie</a:t>
            </a:r>
            <a:r>
              <a:rPr dirty="0"/>
              <a:t> </a:t>
            </a:r>
            <a:r>
              <a:rPr dirty="0" err="1"/>
              <a:t>acquisite</a:t>
            </a:r>
            <a:r>
              <a:rPr dirty="0"/>
              <a:t>, [</a:t>
            </a:r>
            <a:r>
              <a:rPr dirty="0" err="1"/>
              <a:t>corrisponde</a:t>
            </a:r>
            <a:r>
              <a:rPr dirty="0"/>
              <a:t>] ad </a:t>
            </a:r>
            <a:r>
              <a:rPr dirty="0" err="1"/>
              <a:t>una</a:t>
            </a:r>
            <a:r>
              <a:rPr dirty="0"/>
              <a:t> </a:t>
            </a:r>
            <a:r>
              <a:rPr dirty="0" err="1"/>
              <a:t>serie</a:t>
            </a:r>
            <a:r>
              <a:rPr dirty="0"/>
              <a:t> </a:t>
            </a:r>
            <a:r>
              <a:rPr dirty="0" err="1"/>
              <a:t>innumerevole</a:t>
            </a:r>
            <a:r>
              <a:rPr dirty="0"/>
              <a:t> di </a:t>
            </a:r>
            <a:r>
              <a:rPr dirty="0" err="1"/>
              <a:t>proposizioni</a:t>
            </a:r>
            <a:r>
              <a:rPr dirty="0"/>
              <a:t> </a:t>
            </a:r>
            <a:r>
              <a:rPr dirty="0" err="1"/>
              <a:t>che</a:t>
            </a:r>
            <a:r>
              <a:rPr dirty="0"/>
              <a:t> </a:t>
            </a:r>
            <a:r>
              <a:rPr dirty="0" err="1"/>
              <a:t>riflettono</a:t>
            </a:r>
            <a:r>
              <a:rPr dirty="0"/>
              <a:t> le </a:t>
            </a:r>
            <a:r>
              <a:rPr dirty="0" err="1"/>
              <a:t>regole</a:t>
            </a:r>
            <a:r>
              <a:rPr dirty="0"/>
              <a:t> </a:t>
            </a:r>
            <a:r>
              <a:rPr dirty="0" err="1"/>
              <a:t>dell’esperienza</a:t>
            </a:r>
            <a:r>
              <a:rPr dirty="0"/>
              <a:t> senza le </a:t>
            </a:r>
            <a:r>
              <a:rPr dirty="0" err="1"/>
              <a:t>quali</a:t>
            </a:r>
            <a:r>
              <a:rPr dirty="0"/>
              <a:t> non </a:t>
            </a:r>
            <a:r>
              <a:rPr dirty="0" err="1"/>
              <a:t>sarebbe</a:t>
            </a:r>
            <a:r>
              <a:rPr dirty="0"/>
              <a:t> </a:t>
            </a:r>
            <a:r>
              <a:rPr dirty="0" err="1"/>
              <a:t>neanche</a:t>
            </a:r>
            <a:r>
              <a:rPr dirty="0"/>
              <a:t> </a:t>
            </a:r>
            <a:r>
              <a:rPr dirty="0" err="1"/>
              <a:t>concepibile</a:t>
            </a:r>
            <a:r>
              <a:rPr dirty="0"/>
              <a:t> […]. Ma </a:t>
            </a:r>
            <a:r>
              <a:rPr dirty="0" err="1"/>
              <a:t>queste</a:t>
            </a:r>
            <a:r>
              <a:rPr dirty="0"/>
              <a:t> </a:t>
            </a:r>
            <a:r>
              <a:rPr dirty="0" err="1"/>
              <a:t>proposizioni</a:t>
            </a:r>
            <a:r>
              <a:rPr dirty="0"/>
              <a:t> […] </a:t>
            </a:r>
            <a:r>
              <a:rPr dirty="0" err="1"/>
              <a:t>nascono</a:t>
            </a:r>
            <a:r>
              <a:rPr dirty="0"/>
              <a:t> e </a:t>
            </a:r>
            <a:r>
              <a:rPr dirty="0" err="1"/>
              <a:t>rinascono</a:t>
            </a:r>
            <a:r>
              <a:rPr dirty="0"/>
              <a:t> con </a:t>
            </a:r>
            <a:r>
              <a:rPr dirty="0" err="1"/>
              <a:t>una</a:t>
            </a:r>
            <a:r>
              <a:rPr dirty="0"/>
              <a:t> </a:t>
            </a:r>
            <a:r>
              <a:rPr dirty="0" err="1"/>
              <a:t>formulazione</a:t>
            </a:r>
            <a:r>
              <a:rPr dirty="0"/>
              <a:t> sempre </a:t>
            </a:r>
            <a:r>
              <a:rPr dirty="0" err="1"/>
              <a:t>diversa</a:t>
            </a:r>
            <a:r>
              <a:rPr dirty="0"/>
              <a:t>, </a:t>
            </a:r>
            <a:r>
              <a:rPr dirty="0" err="1"/>
              <a:t>vengono</a:t>
            </a:r>
            <a:r>
              <a:rPr dirty="0"/>
              <a:t> </a:t>
            </a:r>
            <a:r>
              <a:rPr dirty="0" err="1"/>
              <a:t>smentite</a:t>
            </a:r>
            <a:r>
              <a:rPr dirty="0"/>
              <a:t>, </a:t>
            </a:r>
            <a:r>
              <a:rPr dirty="0" err="1"/>
              <a:t>accantonate</a:t>
            </a:r>
            <a:r>
              <a:rPr dirty="0"/>
              <a:t>, </a:t>
            </a:r>
            <a:r>
              <a:rPr dirty="0" err="1"/>
              <a:t>confermate</a:t>
            </a:r>
            <a:r>
              <a:rPr dirty="0"/>
              <a:t>, </a:t>
            </a:r>
            <a:r>
              <a:rPr dirty="0" err="1"/>
              <a:t>superate</a:t>
            </a:r>
            <a:r>
              <a:rPr dirty="0"/>
              <a:t> in modo a volte </a:t>
            </a:r>
            <a:r>
              <a:rPr dirty="0" err="1"/>
              <a:t>inconsapevole</a:t>
            </a:r>
            <a:r>
              <a:rPr dirty="0"/>
              <a:t> </a:t>
            </a:r>
            <a:r>
              <a:rPr dirty="0" err="1"/>
              <a:t>nel</a:t>
            </a:r>
            <a:r>
              <a:rPr dirty="0"/>
              <a:t> </a:t>
            </a:r>
            <a:r>
              <a:rPr dirty="0" err="1"/>
              <a:t>processo</a:t>
            </a:r>
            <a:r>
              <a:rPr dirty="0"/>
              <a:t> di </a:t>
            </a:r>
            <a:r>
              <a:rPr dirty="0" err="1"/>
              <a:t>accertamento</a:t>
            </a:r>
            <a:r>
              <a:rPr dirty="0"/>
              <a:t> […].</a:t>
            </a:r>
          </a:p>
        </p:txBody>
      </p:sp>
      <p:sp>
        <p:nvSpPr>
          <p:cNvPr id="857" name="Il giudizio valutativo del soggetto si forma dunque attraverso la rilevazione dei significati di valore impliciti nella realtà ontologica, che debbono essere colti. Essi sono perciò obbiettivi nella misura in cui il soggetto partecipa di questa realtà da"/>
          <p:cNvSpPr txBox="1"/>
          <p:nvPr/>
        </p:nvSpPr>
        <p:spPr>
          <a:xfrm>
            <a:off x="1664317" y="6001756"/>
            <a:ext cx="21765051" cy="32131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3000" spc="0">
                <a:latin typeface="Frutiger"/>
                <a:ea typeface="Frutiger"/>
                <a:cs typeface="Frutiger"/>
                <a:sym typeface="Frutiger"/>
              </a:defRPr>
            </a:pPr>
            <a:r>
              <a:t>Il giudizio valutativo del soggetto si forma dunque attraverso la </a:t>
            </a:r>
            <a:r>
              <a:rPr b="1"/>
              <a:t>rilevazione dei significati di valore impliciti nella realtà ontologica</a:t>
            </a:r>
            <a:r>
              <a:t>, che debbono essere colti. Essi sono perciò </a:t>
            </a:r>
            <a:r>
              <a:rPr b="1"/>
              <a:t>obbiettivi nella misura in cui il soggetto partecipa di questa realtà dalla quale sono imposti</a:t>
            </a:r>
            <a:r>
              <a:t>, e sono verificabili perché qui c’è un metro molto più “sicuro” e “vero” di qualsiasi coerenza logico-formale. Questo metro è infatti dato dalla </a:t>
            </a:r>
            <a:r>
              <a:rPr b="1"/>
              <a:t>storicità stessa dell’esperienza</a:t>
            </a:r>
            <a:r>
              <a:t>, e non può essere alterato anche perché non può essere preventivamente concordato. Il soggetto che esprime il giudizio ed il soggetto che lo verifica sono legati alla puntuale </a:t>
            </a:r>
            <a:r>
              <a:rPr b="1"/>
              <a:t>concretezza del significato di valore che si può cogliere nella sua dimensione autentica</a:t>
            </a:r>
            <a:r>
              <a:t> senza che vi sia uno schema che possa deformarlo […].</a:t>
            </a:r>
          </a:p>
        </p:txBody>
      </p:sp>
      <p:sp>
        <p:nvSpPr>
          <p:cNvPr id="858" name="Massa, M., Contributo all’analisi del giudizio penale di primo grado, Milano, 1964, pp. 162-163, 188-189, 142."/>
          <p:cNvSpPr txBox="1"/>
          <p:nvPr/>
        </p:nvSpPr>
        <p:spPr>
          <a:xfrm>
            <a:off x="3173499" y="10310533"/>
            <a:ext cx="18899785" cy="3810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defTabSz="584200">
              <a:lnSpc>
                <a:spcPct val="100000"/>
              </a:lnSpc>
              <a:spcBef>
                <a:spcPts val="3300"/>
              </a:spcBef>
              <a:tabLst/>
              <a:defRPr sz="2000" spc="0">
                <a:latin typeface="Frutiger"/>
                <a:ea typeface="Frutiger"/>
                <a:cs typeface="Frutiger"/>
                <a:sym typeface="Frutiger"/>
              </a:defRPr>
            </a:pPr>
            <a:r>
              <a:t>Massa, M., Contributo all’analisi del giudizio penale di primo grado, Milano, 1964, pp. 162-163, 188-189, 142. </a:t>
            </a:r>
          </a:p>
        </p:txBody>
      </p:sp>
      <p:sp>
        <p:nvSpPr>
          <p:cNvPr id="859"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60"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861"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862"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863"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864"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865" name="TEORIA &amp; CRITICA"/>
          <p:cNvSpPr txBox="1"/>
          <p:nvPr/>
        </p:nvSpPr>
        <p:spPr>
          <a:xfrm>
            <a:off x="18548663" y="11630226"/>
            <a:ext cx="479075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TEORIA &amp; CRITICA</a:t>
            </a:r>
          </a:p>
        </p:txBody>
      </p:sp>
      <p:sp>
        <p:nvSpPr>
          <p:cNvPr id="866" name="pregi e difetti"/>
          <p:cNvSpPr txBox="1"/>
          <p:nvPr/>
        </p:nvSpPr>
        <p:spPr>
          <a:xfrm>
            <a:off x="8563149" y="1174950"/>
            <a:ext cx="8489728"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pregi e difetti</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851"/>
                                        </p:tgtEl>
                                        <p:attrNameLst>
                                          <p:attrName>style.visibility</p:attrName>
                                        </p:attrNameLst>
                                      </p:cBhvr>
                                      <p:to>
                                        <p:strVal val="visible"/>
                                      </p:to>
                                    </p:set>
                                    <p:animEffect transition="in" filter="wipe(left)">
                                      <p:cBhvr>
                                        <p:cTn id="7" dur="300"/>
                                        <p:tgtEl>
                                          <p:spTgt spid="851"/>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852"/>
                                        </p:tgtEl>
                                        <p:attrNameLst>
                                          <p:attrName>style.visibility</p:attrName>
                                        </p:attrNameLst>
                                      </p:cBhvr>
                                      <p:to>
                                        <p:strVal val="visible"/>
                                      </p:to>
                                    </p:set>
                                    <p:animEffect transition="in" filter="wipe(left)">
                                      <p:cBhvr>
                                        <p:cTn id="12" dur="300"/>
                                        <p:tgtEl>
                                          <p:spTgt spid="852"/>
                                        </p:tgtEl>
                                      </p:cBhvr>
                                    </p:animEffec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856"/>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857"/>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855"/>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858"/>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9" presetClass="entr" fill="hold" grpId="7" nodeType="clickEffect">
                                  <p:stCondLst>
                                    <p:cond delay="0"/>
                                  </p:stCondLst>
                                  <p:iterate>
                                    <p:tmAbs val="0"/>
                                  </p:iterate>
                                  <p:childTnLst>
                                    <p:set>
                                      <p:cBhvr>
                                        <p:cTn id="26" fill="hold"/>
                                        <p:tgtEl>
                                          <p:spTgt spid="854"/>
                                        </p:tgtEl>
                                        <p:attrNameLst>
                                          <p:attrName>style.visibility</p:attrName>
                                        </p:attrNameLst>
                                      </p:cBhvr>
                                      <p:to>
                                        <p:strVal val="visible"/>
                                      </p:to>
                                    </p:set>
                                    <p:animEffect transition="in" filter="dissolve">
                                      <p:cBhvr>
                                        <p:cTn id="27" dur="200"/>
                                        <p:tgtEl>
                                          <p:spTgt spid="854"/>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8" nodeType="clickEffect">
                                  <p:stCondLst>
                                    <p:cond delay="0"/>
                                  </p:stCondLst>
                                  <p:iterate>
                                    <p:tmAbs val="0"/>
                                  </p:iterate>
                                  <p:childTnLst>
                                    <p:set>
                                      <p:cBhvr>
                                        <p:cTn id="31" fill="hold"/>
                                        <p:tgtEl>
                                          <p:spTgt spid="853"/>
                                        </p:tgtEl>
                                        <p:attrNameLst>
                                          <p:attrName>style.visibility</p:attrName>
                                        </p:attrNameLst>
                                      </p:cBhvr>
                                      <p:to>
                                        <p:strVal val="visible"/>
                                      </p:to>
                                    </p:set>
                                    <p:animEffect transition="in" filter="wipe(left)">
                                      <p:cBhvr>
                                        <p:cTn id="32" dur="300"/>
                                        <p:tgtEl>
                                          <p:spTgt spid="85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51" grpId="1" animBg="1" advAuto="0"/>
      <p:bldP spid="852" grpId="2" animBg="1" advAuto="0"/>
      <p:bldP spid="853" grpId="8" animBg="1" advAuto="0"/>
      <p:bldP spid="854" grpId="7" animBg="1" advAuto="0"/>
      <p:bldP spid="855" grpId="0" animBg="1"/>
      <p:bldP spid="856" grpId="0" animBg="1"/>
      <p:bldP spid="857" grpId="0" animBg="1"/>
      <p:bldP spid="858" grpId="0" animBg="1"/>
    </p:bldLst>
  </p:timing>
</p:sld>
</file>

<file path=ppt/slides/slide32.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868"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69"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870"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871"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872"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873"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grpSp>
        <p:nvGrpSpPr>
          <p:cNvPr id="876" name="Raggruppa"/>
          <p:cNvGrpSpPr/>
          <p:nvPr/>
        </p:nvGrpSpPr>
        <p:grpSpPr>
          <a:xfrm>
            <a:off x="3762055" y="3120093"/>
            <a:ext cx="18227045" cy="1270001"/>
            <a:chOff x="2415716" y="406399"/>
            <a:chExt cx="18227043" cy="1270000"/>
          </a:xfrm>
        </p:grpSpPr>
        <p:sp>
          <p:nvSpPr>
            <p:cNvPr id="874" name="modello cognitivo"/>
            <p:cNvSpPr/>
            <p:nvPr/>
          </p:nvSpPr>
          <p:spPr>
            <a:xfrm>
              <a:off x="19372759" y="406399"/>
              <a:ext cx="1270001" cy="1270001"/>
            </a:xfrm>
            <a:prstGeom prst="line">
              <a:avLst/>
            </a:prstGeom>
            <a:solidFill>
              <a:schemeClr val="accent4"/>
            </a:solid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nSpc>
                  <a:spcPct val="100000"/>
                </a:lnSpc>
                <a:spcBef>
                  <a:spcPts val="3300"/>
                </a:spcBef>
                <a:tabLst/>
                <a:defRPr sz="5000" b="1" spc="-100">
                  <a:latin typeface="Frutiger"/>
                  <a:ea typeface="Frutiger"/>
                  <a:cs typeface="Frutiger"/>
                  <a:sym typeface="Frutiger"/>
                </a:defRPr>
              </a:lvl1pPr>
            </a:lstStyle>
            <a:p>
              <a:r>
                <a:rPr dirty="0" err="1">
                  <a:highlight>
                    <a:srgbClr val="FFFF00"/>
                  </a:highlight>
                </a:rPr>
                <a:t>modello</a:t>
              </a:r>
              <a:r>
                <a:rPr dirty="0">
                  <a:highlight>
                    <a:srgbClr val="FFFF00"/>
                  </a:highlight>
                </a:rPr>
                <a:t> </a:t>
              </a:r>
              <a:r>
                <a:rPr dirty="0" err="1">
                  <a:highlight>
                    <a:srgbClr val="FFFF00"/>
                  </a:highlight>
                </a:rPr>
                <a:t>cognitivo</a:t>
              </a:r>
              <a:endParaRPr dirty="0">
                <a:highlight>
                  <a:srgbClr val="FFFF00"/>
                </a:highlight>
              </a:endParaRPr>
            </a:p>
          </p:txBody>
        </p:sp>
        <p:sp>
          <p:nvSpPr>
            <p:cNvPr id="875" name="modello euristico"/>
            <p:cNvSpPr/>
            <p:nvPr/>
          </p:nvSpPr>
          <p:spPr>
            <a:xfrm>
              <a:off x="2415716" y="406399"/>
              <a:ext cx="1270001" cy="1270001"/>
            </a:xfrm>
            <a:prstGeom prst="line">
              <a:avLst/>
            </a:prstGeom>
            <a:solidFill>
              <a:schemeClr val="accent4"/>
            </a:solid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numCol="1" anchor="ctr">
              <a:spAutoFit/>
            </a:bodyPr>
            <a:lstStyle>
              <a:lvl1pPr>
                <a:lnSpc>
                  <a:spcPct val="100000"/>
                </a:lnSpc>
                <a:spcBef>
                  <a:spcPts val="3300"/>
                </a:spcBef>
                <a:tabLst/>
                <a:defRPr sz="5000" b="1" spc="-100">
                  <a:latin typeface="Frutiger"/>
                  <a:ea typeface="Frutiger"/>
                  <a:cs typeface="Frutiger"/>
                  <a:sym typeface="Frutiger"/>
                </a:defRPr>
              </a:lvl1pPr>
            </a:lstStyle>
            <a:p>
              <a:r>
                <a:rPr dirty="0" err="1">
                  <a:highlight>
                    <a:srgbClr val="FFFF00"/>
                  </a:highlight>
                </a:rPr>
                <a:t>modello</a:t>
              </a:r>
              <a:r>
                <a:rPr dirty="0">
                  <a:highlight>
                    <a:srgbClr val="FFFF00"/>
                  </a:highlight>
                </a:rPr>
                <a:t> </a:t>
              </a:r>
              <a:r>
                <a:rPr dirty="0" err="1">
                  <a:highlight>
                    <a:srgbClr val="FFFF00"/>
                  </a:highlight>
                </a:rPr>
                <a:t>euristico</a:t>
              </a:r>
              <a:endParaRPr dirty="0">
                <a:highlight>
                  <a:srgbClr val="FFFF00"/>
                </a:highlight>
              </a:endParaRPr>
            </a:p>
          </p:txBody>
        </p:sp>
      </p:grpSp>
      <p:sp>
        <p:nvSpPr>
          <p:cNvPr id="877" name="• condizione contingente di razionalità"/>
          <p:cNvSpPr txBox="1"/>
          <p:nvPr/>
        </p:nvSpPr>
        <p:spPr>
          <a:xfrm>
            <a:off x="808464" y="4558539"/>
            <a:ext cx="9082436"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t>• condizione contingente di razionalità</a:t>
            </a:r>
          </a:p>
        </p:txBody>
      </p:sp>
      <p:sp>
        <p:nvSpPr>
          <p:cNvPr id="878" name="• condizione necessaria e sufficiente di razionalità"/>
          <p:cNvSpPr txBox="1"/>
          <p:nvPr/>
        </p:nvSpPr>
        <p:spPr>
          <a:xfrm>
            <a:off x="11681945" y="4558539"/>
            <a:ext cx="11601600"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p>
            <a:pPr algn="l" defTabSz="584200">
              <a:lnSpc>
                <a:spcPct val="100000"/>
              </a:lnSpc>
              <a:spcBef>
                <a:spcPts val="3300"/>
              </a:spcBef>
              <a:tabLst/>
              <a:defRPr sz="4000" b="1" spc="0">
                <a:latin typeface="Frutiger"/>
                <a:ea typeface="Frutiger"/>
                <a:cs typeface="Frutiger"/>
                <a:sym typeface="Frutiger"/>
              </a:defRPr>
            </a:pPr>
            <a:r>
              <a:t>• condizione necessaria e sufficiente di razionalità</a:t>
            </a:r>
          </a:p>
        </p:txBody>
      </p:sp>
      <p:sp>
        <p:nvSpPr>
          <p:cNvPr id="879" name="• svalutazione"/>
          <p:cNvSpPr txBox="1"/>
          <p:nvPr/>
        </p:nvSpPr>
        <p:spPr>
          <a:xfrm>
            <a:off x="858047" y="6251620"/>
            <a:ext cx="3451276"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 svalutazione</a:t>
            </a:r>
          </a:p>
        </p:txBody>
      </p:sp>
      <p:sp>
        <p:nvSpPr>
          <p:cNvPr id="880" name="• sopravvalutazione"/>
          <p:cNvSpPr txBox="1"/>
          <p:nvPr/>
        </p:nvSpPr>
        <p:spPr>
          <a:xfrm>
            <a:off x="11744024" y="6251620"/>
            <a:ext cx="4782047"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 sopravvalutazione</a:t>
            </a:r>
          </a:p>
        </p:txBody>
      </p:sp>
      <p:sp>
        <p:nvSpPr>
          <p:cNvPr id="881" name="• motivazione ≠ decisione"/>
          <p:cNvSpPr txBox="1"/>
          <p:nvPr/>
        </p:nvSpPr>
        <p:spPr>
          <a:xfrm>
            <a:off x="858047" y="8009225"/>
            <a:ext cx="6095952" cy="7112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 motivazione ≠ decisione</a:t>
            </a:r>
          </a:p>
        </p:txBody>
      </p:sp>
      <p:sp>
        <p:nvSpPr>
          <p:cNvPr id="882" name="• motivazione = decisione"/>
          <p:cNvSpPr txBox="1"/>
          <p:nvPr/>
        </p:nvSpPr>
        <p:spPr>
          <a:xfrm>
            <a:off x="11760731" y="7944701"/>
            <a:ext cx="608950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 motivazione = decisione</a:t>
            </a:r>
          </a:p>
        </p:txBody>
      </p:sp>
      <p:sp>
        <p:nvSpPr>
          <p:cNvPr id="883" name="• critica testuale"/>
          <p:cNvSpPr txBox="1"/>
          <p:nvPr/>
        </p:nvSpPr>
        <p:spPr>
          <a:xfrm>
            <a:off x="858047" y="9715006"/>
            <a:ext cx="3889078"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 critica testuale</a:t>
            </a:r>
          </a:p>
        </p:txBody>
      </p:sp>
      <p:sp>
        <p:nvSpPr>
          <p:cNvPr id="884" name="• reiterazione"/>
          <p:cNvSpPr txBox="1"/>
          <p:nvPr/>
        </p:nvSpPr>
        <p:spPr>
          <a:xfrm>
            <a:off x="11760731" y="9637783"/>
            <a:ext cx="3319811"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b="1" spc="0">
                <a:latin typeface="Frutiger"/>
                <a:ea typeface="Frutiger"/>
                <a:cs typeface="Frutiger"/>
                <a:sym typeface="Frutiger"/>
              </a:defRPr>
            </a:lvl1pPr>
          </a:lstStyle>
          <a:p>
            <a:r>
              <a:t>• reiterazione</a:t>
            </a:r>
          </a:p>
        </p:txBody>
      </p:sp>
      <p:sp>
        <p:nvSpPr>
          <p:cNvPr id="885"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86"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887"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888"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889"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890"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
        <p:nvSpPr>
          <p:cNvPr id="891" name="TEORIA &amp; CRITICA"/>
          <p:cNvSpPr txBox="1"/>
          <p:nvPr/>
        </p:nvSpPr>
        <p:spPr>
          <a:xfrm>
            <a:off x="18548663" y="11630226"/>
            <a:ext cx="4790752" cy="6858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lvl1pPr algn="l" defTabSz="584200">
              <a:lnSpc>
                <a:spcPct val="100000"/>
              </a:lnSpc>
              <a:spcBef>
                <a:spcPts val="3300"/>
              </a:spcBef>
              <a:tabLst/>
              <a:defRPr sz="4000" b="1" spc="0">
                <a:solidFill>
                  <a:srgbClr val="822433"/>
                </a:solidFill>
                <a:latin typeface="Frutiger"/>
                <a:ea typeface="Frutiger"/>
                <a:cs typeface="Frutiger"/>
                <a:sym typeface="Frutiger"/>
              </a:defRPr>
            </a:lvl1pPr>
          </a:lstStyle>
          <a:p>
            <a:r>
              <a:t>TEORIA &amp; CRITICA</a:t>
            </a:r>
          </a:p>
        </p:txBody>
      </p:sp>
      <p:sp>
        <p:nvSpPr>
          <p:cNvPr id="892" name="pregi e difetti"/>
          <p:cNvSpPr txBox="1"/>
          <p:nvPr/>
        </p:nvSpPr>
        <p:spPr>
          <a:xfrm>
            <a:off x="8563149" y="1174950"/>
            <a:ext cx="8489728"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pregi e difetti</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876"/>
                                        </p:tgtEl>
                                        <p:attrNameLst>
                                          <p:attrName>style.visibility</p:attrName>
                                        </p:attrNameLst>
                                      </p:cBhvr>
                                      <p:to>
                                        <p:strVal val="visible"/>
                                      </p:to>
                                    </p:set>
                                    <p:animEffect transition="in" filter="wipe(left)">
                                      <p:cBhvr>
                                        <p:cTn id="7" dur="200"/>
                                        <p:tgtEl>
                                          <p:spTgt spid="876"/>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2" nodeType="clickEffect">
                                  <p:stCondLst>
                                    <p:cond delay="0"/>
                                  </p:stCondLst>
                                  <p:iterate>
                                    <p:tmAbs val="0"/>
                                  </p:iterate>
                                  <p:childTnLst>
                                    <p:set>
                                      <p:cBhvr>
                                        <p:cTn id="11" fill="hold"/>
                                        <p:tgtEl>
                                          <p:spTgt spid="877"/>
                                        </p:tgtEl>
                                        <p:attrNameLst>
                                          <p:attrName>style.visibility</p:attrName>
                                        </p:attrNameLst>
                                      </p:cBhvr>
                                      <p:to>
                                        <p:strVal val="visible"/>
                                      </p:to>
                                    </p:set>
                                    <p:animEffect transition="in" filter="wipe(left)">
                                      <p:cBhvr>
                                        <p:cTn id="12" dur="200"/>
                                        <p:tgtEl>
                                          <p:spTgt spid="877"/>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3" nodeType="clickEffect">
                                  <p:stCondLst>
                                    <p:cond delay="0"/>
                                  </p:stCondLst>
                                  <p:iterate>
                                    <p:tmAbs val="0"/>
                                  </p:iterate>
                                  <p:childTnLst>
                                    <p:set>
                                      <p:cBhvr>
                                        <p:cTn id="16" fill="hold"/>
                                        <p:tgtEl>
                                          <p:spTgt spid="878"/>
                                        </p:tgtEl>
                                        <p:attrNameLst>
                                          <p:attrName>style.visibility</p:attrName>
                                        </p:attrNameLst>
                                      </p:cBhvr>
                                      <p:to>
                                        <p:strVal val="visible"/>
                                      </p:to>
                                    </p:set>
                                    <p:animEffect transition="in" filter="wipe(left)">
                                      <p:cBhvr>
                                        <p:cTn id="17" dur="200"/>
                                        <p:tgtEl>
                                          <p:spTgt spid="878"/>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grpId="4" nodeType="clickEffect">
                                  <p:stCondLst>
                                    <p:cond delay="0"/>
                                  </p:stCondLst>
                                  <p:iterate>
                                    <p:tmAbs val="0"/>
                                  </p:iterate>
                                  <p:childTnLst>
                                    <p:set>
                                      <p:cBhvr>
                                        <p:cTn id="21" fill="hold"/>
                                        <p:tgtEl>
                                          <p:spTgt spid="879"/>
                                        </p:tgtEl>
                                        <p:attrNameLst>
                                          <p:attrName>style.visibility</p:attrName>
                                        </p:attrNameLst>
                                      </p:cBhvr>
                                      <p:to>
                                        <p:strVal val="visible"/>
                                      </p:to>
                                    </p:set>
                                    <p:animEffect transition="in" filter="wipe(left)">
                                      <p:cBhvr>
                                        <p:cTn id="22" dur="200"/>
                                        <p:tgtEl>
                                          <p:spTgt spid="879"/>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grpId="5" nodeType="clickEffect">
                                  <p:stCondLst>
                                    <p:cond delay="0"/>
                                  </p:stCondLst>
                                  <p:iterate>
                                    <p:tmAbs val="0"/>
                                  </p:iterate>
                                  <p:childTnLst>
                                    <p:set>
                                      <p:cBhvr>
                                        <p:cTn id="26" fill="hold"/>
                                        <p:tgtEl>
                                          <p:spTgt spid="880"/>
                                        </p:tgtEl>
                                        <p:attrNameLst>
                                          <p:attrName>style.visibility</p:attrName>
                                        </p:attrNameLst>
                                      </p:cBhvr>
                                      <p:to>
                                        <p:strVal val="visible"/>
                                      </p:to>
                                    </p:set>
                                    <p:animEffect transition="in" filter="wipe(left)">
                                      <p:cBhvr>
                                        <p:cTn id="27" dur="200"/>
                                        <p:tgtEl>
                                          <p:spTgt spid="880"/>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6" nodeType="clickEffect">
                                  <p:stCondLst>
                                    <p:cond delay="0"/>
                                  </p:stCondLst>
                                  <p:iterate>
                                    <p:tmAbs val="0"/>
                                  </p:iterate>
                                  <p:childTnLst>
                                    <p:set>
                                      <p:cBhvr>
                                        <p:cTn id="31" fill="hold"/>
                                        <p:tgtEl>
                                          <p:spTgt spid="881"/>
                                        </p:tgtEl>
                                        <p:attrNameLst>
                                          <p:attrName>style.visibility</p:attrName>
                                        </p:attrNameLst>
                                      </p:cBhvr>
                                      <p:to>
                                        <p:strVal val="visible"/>
                                      </p:to>
                                    </p:set>
                                    <p:animEffect transition="in" filter="wipe(left)">
                                      <p:cBhvr>
                                        <p:cTn id="32" dur="200"/>
                                        <p:tgtEl>
                                          <p:spTgt spid="881"/>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grpId="7" nodeType="clickEffect">
                                  <p:stCondLst>
                                    <p:cond delay="0"/>
                                  </p:stCondLst>
                                  <p:iterate>
                                    <p:tmAbs val="0"/>
                                  </p:iterate>
                                  <p:childTnLst>
                                    <p:set>
                                      <p:cBhvr>
                                        <p:cTn id="36" fill="hold"/>
                                        <p:tgtEl>
                                          <p:spTgt spid="882"/>
                                        </p:tgtEl>
                                        <p:attrNameLst>
                                          <p:attrName>style.visibility</p:attrName>
                                        </p:attrNameLst>
                                      </p:cBhvr>
                                      <p:to>
                                        <p:strVal val="visible"/>
                                      </p:to>
                                    </p:set>
                                    <p:animEffect transition="in" filter="wipe(left)">
                                      <p:cBhvr>
                                        <p:cTn id="37" dur="200"/>
                                        <p:tgtEl>
                                          <p:spTgt spid="882"/>
                                        </p:tgtEl>
                                      </p:cBhvr>
                                    </p:animEffect>
                                  </p:childTnLst>
                                </p:cTn>
                              </p:par>
                            </p:childTnLst>
                          </p:cTn>
                        </p:par>
                      </p:childTnLst>
                    </p:cTn>
                  </p:par>
                  <p:par>
                    <p:cTn id="38" fill="hold">
                      <p:stCondLst>
                        <p:cond delay="indefinite"/>
                      </p:stCondLst>
                      <p:childTnLst>
                        <p:par>
                          <p:cTn id="39" fill="hold">
                            <p:stCondLst>
                              <p:cond delay="0"/>
                            </p:stCondLst>
                            <p:childTnLst>
                              <p:par>
                                <p:cTn id="40" presetID="22" presetClass="entr" presetSubtype="8" fill="hold" grpId="8" nodeType="clickEffect">
                                  <p:stCondLst>
                                    <p:cond delay="0"/>
                                  </p:stCondLst>
                                  <p:iterate>
                                    <p:tmAbs val="0"/>
                                  </p:iterate>
                                  <p:childTnLst>
                                    <p:set>
                                      <p:cBhvr>
                                        <p:cTn id="41" fill="hold"/>
                                        <p:tgtEl>
                                          <p:spTgt spid="883"/>
                                        </p:tgtEl>
                                        <p:attrNameLst>
                                          <p:attrName>style.visibility</p:attrName>
                                        </p:attrNameLst>
                                      </p:cBhvr>
                                      <p:to>
                                        <p:strVal val="visible"/>
                                      </p:to>
                                    </p:set>
                                    <p:animEffect transition="in" filter="wipe(left)">
                                      <p:cBhvr>
                                        <p:cTn id="42" dur="200"/>
                                        <p:tgtEl>
                                          <p:spTgt spid="883"/>
                                        </p:tgtEl>
                                      </p:cBhvr>
                                    </p:animEffect>
                                  </p:childTnLst>
                                </p:cTn>
                              </p:par>
                            </p:childTnLst>
                          </p:cTn>
                        </p:par>
                      </p:childTnLst>
                    </p:cTn>
                  </p:par>
                  <p:par>
                    <p:cTn id="43" fill="hold">
                      <p:stCondLst>
                        <p:cond delay="indefinite"/>
                      </p:stCondLst>
                      <p:childTnLst>
                        <p:par>
                          <p:cTn id="44" fill="hold">
                            <p:stCondLst>
                              <p:cond delay="0"/>
                            </p:stCondLst>
                            <p:childTnLst>
                              <p:par>
                                <p:cTn id="45" presetID="22" presetClass="entr" presetSubtype="8" fill="hold" grpId="9" nodeType="clickEffect">
                                  <p:stCondLst>
                                    <p:cond delay="0"/>
                                  </p:stCondLst>
                                  <p:iterate>
                                    <p:tmAbs val="0"/>
                                  </p:iterate>
                                  <p:childTnLst>
                                    <p:set>
                                      <p:cBhvr>
                                        <p:cTn id="46" fill="hold"/>
                                        <p:tgtEl>
                                          <p:spTgt spid="884"/>
                                        </p:tgtEl>
                                        <p:attrNameLst>
                                          <p:attrName>style.visibility</p:attrName>
                                        </p:attrNameLst>
                                      </p:cBhvr>
                                      <p:to>
                                        <p:strVal val="visible"/>
                                      </p:to>
                                    </p:set>
                                    <p:animEffect transition="in" filter="wipe(left)">
                                      <p:cBhvr>
                                        <p:cTn id="47" dur="200"/>
                                        <p:tgtEl>
                                          <p:spTgt spid="88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76" grpId="1" animBg="1" advAuto="0"/>
      <p:bldP spid="877" grpId="2" animBg="1" advAuto="0"/>
      <p:bldP spid="878" grpId="3" animBg="1" advAuto="0"/>
      <p:bldP spid="879" grpId="4" animBg="1" advAuto="0"/>
      <p:bldP spid="880" grpId="5" animBg="1" advAuto="0"/>
      <p:bldP spid="881" grpId="6" animBg="1" advAuto="0"/>
      <p:bldP spid="882" grpId="7" animBg="1" advAuto="0"/>
      <p:bldP spid="883" grpId="8" animBg="1" advAuto="0"/>
      <p:bldP spid="884" grpId="9" animBg="1" advAuto="0"/>
    </p:bldLst>
  </p:timing>
</p:sld>
</file>

<file path=ppt/slides/slide33.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894"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895"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896"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897"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898"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899"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900" name="il principio d’immediatezza è quel principio di rilievo costituzionale in forza del quale, al fine di una migliore formazione del convincimento, occorre massimizzare la possibilità che il giudice partecipi alla formazione della prova orale"/>
          <p:cNvSpPr txBox="1"/>
          <p:nvPr/>
        </p:nvSpPr>
        <p:spPr>
          <a:xfrm>
            <a:off x="4240170" y="5340349"/>
            <a:ext cx="15903661" cy="30353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ctr">
            <a:spAutoFit/>
          </a:bodyPr>
          <a:lstStyle/>
          <a:p>
            <a:pPr algn="just" defTabSz="584200">
              <a:lnSpc>
                <a:spcPct val="100000"/>
              </a:lnSpc>
              <a:spcBef>
                <a:spcPts val="3300"/>
              </a:spcBef>
              <a:tabLst/>
              <a:defRPr sz="4000" spc="0">
                <a:latin typeface="Frutiger"/>
                <a:ea typeface="Frutiger"/>
                <a:cs typeface="Frutiger"/>
                <a:sym typeface="Frutiger"/>
              </a:defRPr>
            </a:pPr>
            <a:r>
              <a:t>il principio d’immediatezza è quel principio </a:t>
            </a:r>
            <a:r>
              <a:rPr b="1"/>
              <a:t>di rilievo costituzionale</a:t>
            </a:r>
            <a:r>
              <a:t> in forza del quale, al fine di una migliore </a:t>
            </a:r>
            <a:r>
              <a:rPr b="1"/>
              <a:t>formazione del convincimento</a:t>
            </a:r>
            <a:r>
              <a:t>, occorre massimizzare la possibilità che </a:t>
            </a:r>
            <a:r>
              <a:rPr b="1"/>
              <a:t>il giudice partecipi</a:t>
            </a:r>
            <a:r>
              <a:t> alla formazione della prova orale</a:t>
            </a:r>
            <a:endParaRPr sz="1200"/>
          </a:p>
        </p:txBody>
      </p:sp>
      <p:sp>
        <p:nvSpPr>
          <p:cNvPr id="901" name="ridefinizione teorica"/>
          <p:cNvSpPr txBox="1"/>
          <p:nvPr/>
        </p:nvSpPr>
        <p:spPr>
          <a:xfrm>
            <a:off x="6426967" y="2298163"/>
            <a:ext cx="13120441" cy="153670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Frutiger"/>
                <a:ea typeface="Frutiger"/>
                <a:cs typeface="Frutiger"/>
                <a:sym typeface="Frutiger"/>
              </a:defRPr>
            </a:lvl1pPr>
          </a:lstStyle>
          <a:p>
            <a:r>
              <a:t>ridefinizione teorica</a:t>
            </a:r>
          </a:p>
        </p:txBody>
      </p:sp>
      <p:sp>
        <p:nvSpPr>
          <p:cNvPr id="902"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903"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904"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905"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906"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907"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22" presetClass="entr" presetSubtype="8" fill="hold" grpId="1" nodeType="clickEffect">
                                  <p:stCondLst>
                                    <p:cond delay="0"/>
                                  </p:stCondLst>
                                  <p:iterate>
                                    <p:tmAbs val="0"/>
                                  </p:iterate>
                                  <p:childTnLst>
                                    <p:set>
                                      <p:cBhvr>
                                        <p:cTn id="6" fill="hold"/>
                                        <p:tgtEl>
                                          <p:spTgt spid="901"/>
                                        </p:tgtEl>
                                        <p:attrNameLst>
                                          <p:attrName>style.visibility</p:attrName>
                                        </p:attrNameLst>
                                      </p:cBhvr>
                                      <p:to>
                                        <p:strVal val="visible"/>
                                      </p:to>
                                    </p:set>
                                    <p:animEffect transition="in" filter="wipe(left)">
                                      <p:cBhvr>
                                        <p:cTn id="7" dur="300"/>
                                        <p:tgtEl>
                                          <p:spTgt spid="901"/>
                                        </p:tgtEl>
                                      </p:cBhvr>
                                    </p:animEffect>
                                  </p:childTnLst>
                                </p:cTn>
                              </p:par>
                            </p:childTnLst>
                          </p:cTn>
                        </p:par>
                      </p:childTnLst>
                    </p:cTn>
                  </p:par>
                  <p:par>
                    <p:cTn id="8" fill="hold">
                      <p:stCondLst>
                        <p:cond delay="indefinite"/>
                      </p:stCondLst>
                      <p:childTnLst>
                        <p:par>
                          <p:cTn id="9" fill="hold">
                            <p:stCondLst>
                              <p:cond delay="0"/>
                            </p:stCondLst>
                            <p:childTnLst>
                              <p:par>
                                <p:cTn id="10" presetID="1" presetClass="entr" presetSubtype="0" fill="hold" grpId="2" nodeType="clickEffect">
                                  <p:stCondLst>
                                    <p:cond delay="0"/>
                                  </p:stCondLst>
                                  <p:iterate type="lt">
                                    <p:tmAbs val="100"/>
                                  </p:iterate>
                                  <p:childTnLst>
                                    <p:set>
                                      <p:cBhvr>
                                        <p:cTn id="11" fill="hold"/>
                                        <p:tgtEl>
                                          <p:spTgt spid="90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00" grpId="2" animBg="1" advAuto="0"/>
      <p:bldP spid="901" grpId="1" animBg="1" advAuto="0"/>
    </p:bldLst>
  </p:timing>
</p:sld>
</file>

<file path=ppt/slides/slide34.xml><?xml version="1.0" encoding="utf-8"?>
<p:sld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909"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910"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911"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912" name="il principio di immediatezza"/>
          <p:cNvSpPr txBox="1">
            <a:spLocks noGrp="1"/>
          </p:cNvSpPr>
          <p:nvPr>
            <p:ph type="ctrTitle"/>
          </p:nvPr>
        </p:nvSpPr>
        <p:spPr>
          <a:xfrm>
            <a:off x="2756607" y="12298850"/>
            <a:ext cx="6057525" cy="700700"/>
          </a:xfrm>
          <a:prstGeom prst="rect">
            <a:avLst/>
          </a:prstGeom>
        </p:spPr>
        <p:txBody>
          <a:bodyPr/>
          <a:lstStyle>
            <a:lvl1pPr>
              <a:defRPr sz="3100" spc="-155">
                <a:solidFill>
                  <a:srgbClr val="FFFFFF"/>
                </a:solidFill>
              </a:defRPr>
            </a:lvl1pPr>
          </a:lstStyle>
          <a:p>
            <a:r>
              <a:t>il principio di immediatezza</a:t>
            </a:r>
          </a:p>
        </p:txBody>
      </p:sp>
      <p:sp>
        <p:nvSpPr>
          <p:cNvPr id="913" name="un tentativo di ridefinizione teorica"/>
          <p:cNvSpPr txBox="1">
            <a:spLocks noGrp="1"/>
          </p:cNvSpPr>
          <p:nvPr>
            <p:ph type="subTitle" sz="quarter" idx="1"/>
          </p:nvPr>
        </p:nvSpPr>
        <p:spPr>
          <a:xfrm>
            <a:off x="2773790" y="12833320"/>
            <a:ext cx="5210810" cy="421250"/>
          </a:xfrm>
          <a:prstGeom prst="rect">
            <a:avLst/>
          </a:prstGeom>
        </p:spPr>
        <p:txBody>
          <a:bodyPr/>
          <a:lstStyle>
            <a:lvl1pPr defTabSz="566674">
              <a:defRPr sz="1940" spc="-58">
                <a:solidFill>
                  <a:srgbClr val="FFFFFF"/>
                </a:solidFill>
              </a:defRPr>
            </a:lvl1pPr>
          </a:lstStyle>
          <a:p>
            <a:r>
              <a:t>un tentativo di ridefinizione teorica</a:t>
            </a:r>
          </a:p>
        </p:txBody>
      </p:sp>
      <p:sp>
        <p:nvSpPr>
          <p:cNvPr id="914"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mn-lt"/>
                <a:ea typeface="+mn-ea"/>
                <a:cs typeface="+mn-cs"/>
                <a:sym typeface="Graphik"/>
              </a:defRPr>
            </a:pPr>
            <a:r>
              <a:t>dott. valerio </a:t>
            </a:r>
            <a:r>
              <a:rPr>
                <a:latin typeface="Graphik-SemiboldItalic"/>
                <a:ea typeface="Graphik-SemiboldItalic"/>
                <a:cs typeface="Graphik-SemiboldItalic"/>
                <a:sym typeface="Graphik Semibold"/>
              </a:rPr>
              <a:t>aiuti</a:t>
            </a:r>
            <a:r>
              <a:t> - </a:t>
            </a:r>
            <a:r>
              <a:rPr i="1"/>
              <a:t>sapienza</a:t>
            </a:r>
            <a:r>
              <a:t> università di roma</a:t>
            </a:r>
          </a:p>
        </p:txBody>
      </p:sp>
      <p:sp>
        <p:nvSpPr>
          <p:cNvPr id="915" name="grazie!"/>
          <p:cNvSpPr txBox="1"/>
          <p:nvPr/>
        </p:nvSpPr>
        <p:spPr>
          <a:xfrm>
            <a:off x="9669144" y="5969000"/>
            <a:ext cx="5045711" cy="17780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spcBef>
                <a:spcPts val="0"/>
              </a:spcBef>
              <a:tabLst/>
              <a:defRPr sz="10000" b="1" cap="all" spc="-400">
                <a:solidFill>
                  <a:srgbClr val="822433"/>
                </a:solidFill>
                <a:latin typeface="+mn-lt"/>
                <a:ea typeface="+mn-ea"/>
                <a:cs typeface="+mn-cs"/>
                <a:sym typeface="Graphik"/>
              </a:defRPr>
            </a:lvl1pPr>
          </a:lstStyle>
          <a:p>
            <a:r>
              <a:t>grazie!</a:t>
            </a:r>
          </a:p>
        </p:txBody>
      </p:sp>
      <p:sp>
        <p:nvSpPr>
          <p:cNvPr id="916" name="valerio.aiuti@uniroma1.it"/>
          <p:cNvSpPr txBox="1"/>
          <p:nvPr/>
        </p:nvSpPr>
        <p:spPr>
          <a:xfrm>
            <a:off x="9093454" y="8060309"/>
            <a:ext cx="6197093" cy="76962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50800" tIns="50800" rIns="50800" bIns="50800" anchor="ctr">
            <a:spAutoFit/>
          </a:bodyPr>
          <a:lstStyle>
            <a:lvl1pPr algn="l" defTabSz="584200">
              <a:lnSpc>
                <a:spcPct val="100000"/>
              </a:lnSpc>
              <a:spcBef>
                <a:spcPts val="3300"/>
              </a:spcBef>
              <a:tabLst/>
              <a:defRPr sz="4000" u="sng" spc="0">
                <a:latin typeface="Graphik-SemiboldItalic"/>
                <a:ea typeface="Graphik-SemiboldItalic"/>
                <a:cs typeface="Graphik-SemiboldItalic"/>
                <a:sym typeface="Graphik Semibold"/>
                <a:hlinkClick r:id="rId3"/>
              </a:defRPr>
            </a:lvl1pPr>
          </a:lstStyle>
          <a:p>
            <a:pPr>
              <a:defRPr u="none"/>
            </a:pPr>
            <a:r>
              <a:rPr u="sng">
                <a:hlinkClick r:id="rId3"/>
              </a:rPr>
              <a:t>valerio.aiuti@uniroma1.it</a:t>
            </a:r>
          </a:p>
        </p:txBody>
      </p:sp>
      <p:sp>
        <p:nvSpPr>
          <p:cNvPr id="917" name="Rettangolo"/>
          <p:cNvSpPr/>
          <p:nvPr/>
        </p:nvSpPr>
        <p:spPr>
          <a:xfrm>
            <a:off x="-30732" y="12140335"/>
            <a:ext cx="24445464" cy="2020744"/>
          </a:xfrm>
          <a:prstGeom prst="rect">
            <a:avLst/>
          </a:pr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sp>
        <p:nvSpPr>
          <p:cNvPr id="918" name="Triangolo"/>
          <p:cNvSpPr/>
          <p:nvPr/>
        </p:nvSpPr>
        <p:spPr>
          <a:xfrm>
            <a:off x="-10442" y="10638542"/>
            <a:ext cx="2046357" cy="2368369"/>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0" y="21600"/>
                </a:lnTo>
                <a:lnTo>
                  <a:pt x="21600" y="21600"/>
                </a:lnTo>
                <a:close/>
              </a:path>
            </a:pathLst>
          </a:custGeom>
          <a:solidFill>
            <a:srgbClr val="822433"/>
          </a:solidFill>
          <a:ln w="12700">
            <a:miter lim="400000"/>
          </a:ln>
        </p:spPr>
        <p:txBody>
          <a:bodyPr lIns="50800" tIns="50800" rIns="50800" bIns="50800" anchor="ctr"/>
          <a:lstStyle/>
          <a:p>
            <a:pPr>
              <a:lnSpc>
                <a:spcPct val="100000"/>
              </a:lnSpc>
              <a:spcBef>
                <a:spcPts val="0"/>
              </a:spcBef>
              <a:tabLst/>
              <a:defRPr sz="2200" spc="-44">
                <a:solidFill>
                  <a:srgbClr val="FFFFFF"/>
                </a:solidFill>
                <a:latin typeface="Graphik-SemiboldItalic"/>
                <a:ea typeface="Graphik-SemiboldItalic"/>
                <a:cs typeface="Graphik-SemiboldItalic"/>
                <a:sym typeface="Graphik Semibold"/>
              </a:defRPr>
            </a:pPr>
            <a:endParaRPr/>
          </a:p>
        </p:txBody>
      </p:sp>
      <p:pic>
        <p:nvPicPr>
          <p:cNvPr id="919" name="Uniroma1.svg.png" descr="Uniroma1.svg.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537436" y="12381212"/>
            <a:ext cx="3745762" cy="1122266"/>
          </a:xfrm>
          <a:prstGeom prst="rect">
            <a:avLst/>
          </a:prstGeom>
          <a:ln w="12700">
            <a:miter lim="400000"/>
          </a:ln>
        </p:spPr>
      </p:pic>
      <p:sp>
        <p:nvSpPr>
          <p:cNvPr id="920" name="dott. valerio aiuti - sapienza università di roma"/>
          <p:cNvSpPr txBox="1"/>
          <p:nvPr/>
        </p:nvSpPr>
        <p:spPr>
          <a:xfrm>
            <a:off x="2772296" y="13136481"/>
            <a:ext cx="5615307" cy="358652"/>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p>
            <a:pPr algn="l" defTabSz="584200">
              <a:lnSpc>
                <a:spcPct val="100000"/>
              </a:lnSpc>
              <a:spcBef>
                <a:spcPts val="0"/>
              </a:spcBef>
              <a:tabLst/>
              <a:defRPr sz="1550" cap="all" spc="-46">
                <a:solidFill>
                  <a:srgbClr val="FFFFFF"/>
                </a:solidFill>
                <a:latin typeface="Frutiger"/>
                <a:ea typeface="Frutiger"/>
                <a:cs typeface="Frutiger"/>
                <a:sym typeface="Frutiger"/>
              </a:defRPr>
            </a:pPr>
            <a:r>
              <a:t>dott. valerio </a:t>
            </a:r>
            <a:r>
              <a:rPr b="1"/>
              <a:t>aiuti</a:t>
            </a:r>
            <a:r>
              <a:t> - sapienza università di roma</a:t>
            </a:r>
          </a:p>
        </p:txBody>
      </p:sp>
      <p:sp>
        <p:nvSpPr>
          <p:cNvPr id="921" name="il principio di immediatezza"/>
          <p:cNvSpPr txBox="1"/>
          <p:nvPr/>
        </p:nvSpPr>
        <p:spPr>
          <a:xfrm>
            <a:off x="2756607" y="12298850"/>
            <a:ext cx="6057525" cy="70070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chor="b">
            <a:normAutofit/>
          </a:bodyPr>
          <a:lstStyle>
            <a:lvl1pPr algn="l" defTabSz="1160859">
              <a:spcBef>
                <a:spcPts val="0"/>
              </a:spcBef>
              <a:tabLst/>
              <a:defRPr sz="3100" b="1" cap="all" spc="-155">
                <a:solidFill>
                  <a:srgbClr val="FFFFFF"/>
                </a:solidFill>
                <a:latin typeface="Frutiger"/>
                <a:ea typeface="Frutiger"/>
                <a:cs typeface="Frutiger"/>
                <a:sym typeface="Frutiger"/>
              </a:defRPr>
            </a:lvl1pPr>
          </a:lstStyle>
          <a:p>
            <a:r>
              <a:t>il principio di immediatezza</a:t>
            </a:r>
          </a:p>
        </p:txBody>
      </p:sp>
      <p:sp>
        <p:nvSpPr>
          <p:cNvPr id="922" name="un tentativo di ridefinizione teorica"/>
          <p:cNvSpPr txBox="1"/>
          <p:nvPr/>
        </p:nvSpPr>
        <p:spPr>
          <a:xfrm>
            <a:off x="2773790" y="12833320"/>
            <a:ext cx="5210810" cy="421250"/>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lIns="50800" tIns="50800" rIns="50800" bIns="50800">
            <a:normAutofit/>
          </a:bodyPr>
          <a:lstStyle>
            <a:lvl1pPr algn="l" defTabSz="584200">
              <a:lnSpc>
                <a:spcPct val="100000"/>
              </a:lnSpc>
              <a:spcBef>
                <a:spcPts val="0"/>
              </a:spcBef>
              <a:tabLst/>
              <a:defRPr sz="2000" b="1" cap="all" spc="-59">
                <a:solidFill>
                  <a:srgbClr val="FFFFFF"/>
                </a:solidFill>
                <a:latin typeface="Frutiger"/>
                <a:ea typeface="Frutiger"/>
                <a:cs typeface="Frutiger"/>
                <a:sym typeface="Frutiger"/>
              </a:defRPr>
            </a:lvl1pPr>
          </a:lstStyle>
          <a:p>
            <a:r>
              <a:t>un tentativo di ridefinizione teorica</a:t>
            </a:r>
          </a:p>
        </p:txBody>
      </p:sp>
    </p:spTree>
  </p:cSld>
  <p:clrMapOvr>
    <a:masterClrMapping/>
  </p:clrMapOvr>
  <p:transition spd="med"/>
</p:sld>
</file>

<file path=ppt/theme/theme1.xml><?xml version="1.0" encoding="utf-8"?>
<a:theme xmlns:a="http://schemas.openxmlformats.org/drawingml/2006/main" name="27_Showcase">
  <a:themeElements>
    <a:clrScheme name="27_Showcase">
      <a:dk1>
        <a:srgbClr val="000000"/>
      </a:dk1>
      <a:lt1>
        <a:srgbClr val="FFFFFF"/>
      </a:lt1>
      <a:dk2>
        <a:srgbClr val="5E5E5E"/>
      </a:dk2>
      <a:lt2>
        <a:srgbClr val="D5D5D5"/>
      </a:lt2>
      <a:accent1>
        <a:srgbClr val="599DFF"/>
      </a:accent1>
      <a:accent2>
        <a:srgbClr val="00D4D2"/>
      </a:accent2>
      <a:accent3>
        <a:srgbClr val="38E53A"/>
      </a:accent3>
      <a:accent4>
        <a:srgbClr val="FFFA00"/>
      </a:accent4>
      <a:accent5>
        <a:srgbClr val="FF7D74"/>
      </a:accent5>
      <a:accent6>
        <a:srgbClr val="FF80E9"/>
      </a:accent6>
      <a:hlink>
        <a:srgbClr val="0000FF"/>
      </a:hlink>
      <a:folHlink>
        <a:srgbClr val="FF00FF"/>
      </a:folHlink>
    </a:clrScheme>
    <a:fontScheme name="27_Showcase">
      <a:majorFont>
        <a:latin typeface="Graphik"/>
        <a:ea typeface="Graphik"/>
        <a:cs typeface="Graphik"/>
      </a:majorFont>
      <a:minorFont>
        <a:latin typeface="Graphik"/>
        <a:ea typeface="Graphik"/>
        <a:cs typeface="Graphik"/>
      </a:minorFont>
    </a:fontScheme>
    <a:fmtScheme name="27_Showcas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000000"/>
        </a:solidFill>
        <a:ln w="12700" cap="flat">
          <a:noFill/>
          <a:miter lim="400000"/>
        </a:ln>
        <a:effectLst/>
        <a:sp3d/>
      </a:spPr>
      <a:bodyPr rot="0" spcFirstLastPara="1" vertOverflow="overflow" horzOverflow="overflow" vert="horz" wrap="square" lIns="50800" tIns="50800" rIns="50800" bIns="50800" numCol="1" spcCol="38100" rtlCol="0" anchor="ctr">
        <a:spAutoFit/>
      </a:bodyPr>
      <a:lstStyle>
        <a:defPPr marL="0" marR="0" indent="0" algn="ctr" defTabSz="821531" rtl="0" fontAlgn="auto" latinLnBrk="0" hangingPunct="0">
          <a:lnSpc>
            <a:spcPct val="100000"/>
          </a:lnSpc>
          <a:spcBef>
            <a:spcPts val="0"/>
          </a:spcBef>
          <a:spcAft>
            <a:spcPts val="0"/>
          </a:spcAft>
          <a:buClrTx/>
          <a:buSzTx/>
          <a:buFontTx/>
          <a:buNone/>
          <a:tabLst/>
          <a:defRPr kumimoji="0" sz="2200" b="0" i="0" u="none" strike="noStrike" cap="none" spc="-44" normalizeH="0" baseline="0">
            <a:ln>
              <a:noFill/>
            </a:ln>
            <a:solidFill>
              <a:srgbClr val="FFFFFF"/>
            </a:solidFill>
            <a:effectLst/>
            <a:uFillTx/>
            <a:latin typeface="Graphik-SemiboldItalic"/>
            <a:ea typeface="Graphik-SemiboldItalic"/>
            <a:cs typeface="Graphik-SemiboldItalic"/>
            <a:sym typeface="Graphik Semibold"/>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spDef>
    <a:lnDef>
      <a:spPr>
        <a:noFill/>
        <a:ln w="1270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a:noAutofit/>
      </a:bodyP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a:spAutoFit/>
      </a:bodyPr>
      <a:lstStyle>
        <a:defPPr marL="0" marR="0" indent="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txDef>
  </a:objectDefaults>
  <a:extraClrSchemeLst/>
</a:theme>
</file>

<file path=ppt/theme/theme2.xml><?xml version="1.0" encoding="utf-8"?>
<a:theme xmlns:a="http://schemas.openxmlformats.org/drawingml/2006/main" name="27_Showcase">
  <a:themeElements>
    <a:clrScheme name="27_Showcase">
      <a:dk1>
        <a:srgbClr val="000000"/>
      </a:dk1>
      <a:lt1>
        <a:srgbClr val="FFFFFF"/>
      </a:lt1>
      <a:dk2>
        <a:srgbClr val="5E5E5E"/>
      </a:dk2>
      <a:lt2>
        <a:srgbClr val="D5D5D5"/>
      </a:lt2>
      <a:accent1>
        <a:srgbClr val="599DFF"/>
      </a:accent1>
      <a:accent2>
        <a:srgbClr val="00D4D2"/>
      </a:accent2>
      <a:accent3>
        <a:srgbClr val="38E53A"/>
      </a:accent3>
      <a:accent4>
        <a:srgbClr val="FFFA00"/>
      </a:accent4>
      <a:accent5>
        <a:srgbClr val="FF7D74"/>
      </a:accent5>
      <a:accent6>
        <a:srgbClr val="FF80E9"/>
      </a:accent6>
      <a:hlink>
        <a:srgbClr val="0000FF"/>
      </a:hlink>
      <a:folHlink>
        <a:srgbClr val="FF00FF"/>
      </a:folHlink>
    </a:clrScheme>
    <a:fontScheme name="27_Showcase">
      <a:majorFont>
        <a:latin typeface="Graphik"/>
        <a:ea typeface="Graphik"/>
        <a:cs typeface="Graphik"/>
      </a:majorFont>
      <a:minorFont>
        <a:latin typeface="Graphik"/>
        <a:ea typeface="Graphik"/>
        <a:cs typeface="Graphik"/>
      </a:minorFont>
    </a:fontScheme>
    <a:fmtScheme name="27_Showcas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000000"/>
        </a:solidFill>
        <a:ln w="12700" cap="flat">
          <a:noFill/>
          <a:miter lim="400000"/>
        </a:ln>
        <a:effectLst/>
        <a:sp3d/>
      </a:spPr>
      <a:bodyPr rot="0" spcFirstLastPara="1" vertOverflow="overflow" horzOverflow="overflow" vert="horz" wrap="square" lIns="50800" tIns="50800" rIns="50800" bIns="50800" numCol="1" spcCol="38100" rtlCol="0" anchor="ctr">
        <a:spAutoFit/>
      </a:bodyPr>
      <a:lstStyle>
        <a:defPPr marL="0" marR="0" indent="0" algn="ctr" defTabSz="821531" rtl="0" fontAlgn="auto" latinLnBrk="0" hangingPunct="0">
          <a:lnSpc>
            <a:spcPct val="100000"/>
          </a:lnSpc>
          <a:spcBef>
            <a:spcPts val="0"/>
          </a:spcBef>
          <a:spcAft>
            <a:spcPts val="0"/>
          </a:spcAft>
          <a:buClrTx/>
          <a:buSzTx/>
          <a:buFontTx/>
          <a:buNone/>
          <a:tabLst/>
          <a:defRPr kumimoji="0" sz="2200" b="0" i="0" u="none" strike="noStrike" cap="none" spc="-44" normalizeH="0" baseline="0">
            <a:ln>
              <a:noFill/>
            </a:ln>
            <a:solidFill>
              <a:srgbClr val="FFFFFF"/>
            </a:solidFill>
            <a:effectLst/>
            <a:uFillTx/>
            <a:latin typeface="Graphik-SemiboldItalic"/>
            <a:ea typeface="Graphik-SemiboldItalic"/>
            <a:cs typeface="Graphik-SemiboldItalic"/>
            <a:sym typeface="Graphik Semibold"/>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spDef>
    <a:lnDef>
      <a:spPr>
        <a:noFill/>
        <a:ln w="1270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a:noAutofit/>
      </a:bodyP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a:spAutoFit/>
      </a:bodyPr>
      <a:lstStyle>
        <a:defPPr marL="0" marR="0" indent="0" algn="ctr" defTabSz="821531" rtl="0" fontAlgn="auto" latinLnBrk="0" hangingPunct="0">
          <a:lnSpc>
            <a:spcPct val="80000"/>
          </a:lnSpc>
          <a:spcBef>
            <a:spcPts val="400"/>
          </a:spcBef>
          <a:spcAft>
            <a:spcPts val="0"/>
          </a:spcAft>
          <a:buClrTx/>
          <a:buSzTx/>
          <a:buFontTx/>
          <a:buNone/>
          <a:tabLst>
            <a:tab pos="812800" algn="l"/>
          </a:tabLst>
          <a:defRPr kumimoji="0" sz="2600" b="0" i="0" u="none" strike="noStrike" cap="none" spc="-26" normalizeH="0" baseline="0">
            <a:ln>
              <a:noFill/>
            </a:ln>
            <a:solidFill>
              <a:srgbClr val="000000"/>
            </a:solidFill>
            <a:effectLst/>
            <a:uFillTx/>
            <a:latin typeface="Graphik Compact Regular"/>
            <a:ea typeface="Graphik Compact Regular"/>
            <a:cs typeface="Graphik Compact Regular"/>
            <a:sym typeface="Graphik Compact Regular"/>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txDef>
  </a:objectDefaults>
  <a:extraClrSchemeLst/>
</a:theme>
</file>

<file path=docProps/app.xml><?xml version="1.0" encoding="utf-8"?>
<Properties xmlns="http://schemas.openxmlformats.org/officeDocument/2006/extended-properties" xmlns:vt="http://schemas.openxmlformats.org/officeDocument/2006/docPropsVTypes">
  <TotalTime>0</TotalTime>
  <Words>3757</Words>
  <Application>Microsoft Office PowerPoint</Application>
  <PresentationFormat>Personalizzato</PresentationFormat>
  <Paragraphs>452</Paragraphs>
  <Slides>34</Slides>
  <Notes>0</Notes>
  <HiddenSlides>0</HiddenSlides>
  <MMClips>1</MMClips>
  <ScaleCrop>false</ScaleCrop>
  <HeadingPairs>
    <vt:vector size="6" baseType="variant">
      <vt:variant>
        <vt:lpstr>Caratteri utilizzati</vt:lpstr>
      </vt:variant>
      <vt:variant>
        <vt:i4>10</vt:i4>
      </vt:variant>
      <vt:variant>
        <vt:lpstr>Tema</vt:lpstr>
      </vt:variant>
      <vt:variant>
        <vt:i4>1</vt:i4>
      </vt:variant>
      <vt:variant>
        <vt:lpstr>Titoli diapositive</vt:lpstr>
      </vt:variant>
      <vt:variant>
        <vt:i4>34</vt:i4>
      </vt:variant>
    </vt:vector>
  </HeadingPairs>
  <TitlesOfParts>
    <vt:vector size="45" baseType="lpstr">
      <vt:lpstr>Frutiger</vt:lpstr>
      <vt:lpstr>Graphik</vt:lpstr>
      <vt:lpstr>Graphik Compact Regular</vt:lpstr>
      <vt:lpstr>Graphik Light</vt:lpstr>
      <vt:lpstr>Graphik Medium</vt:lpstr>
      <vt:lpstr>Graphik Semibold</vt:lpstr>
      <vt:lpstr>Graphik-Light</vt:lpstr>
      <vt:lpstr>Graphik-Medium</vt:lpstr>
      <vt:lpstr>Graphik-SemiboldItalic</vt:lpstr>
      <vt:lpstr>Helvetica Neue</vt:lpstr>
      <vt:lpstr>27_Showcase</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lpstr>il principio di immediatezza</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il principio di immediatezza</dc:title>
  <dc:creator>VALDEVIT NICOLA</dc:creator>
  <cp:lastModifiedBy>VALDEVIT NICOLA</cp:lastModifiedBy>
  <cp:revision>3</cp:revision>
  <dcterms:modified xsi:type="dcterms:W3CDTF">2023-11-24T09:38:48Z</dcterms:modified>
</cp:coreProperties>
</file>