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6" r:id="rId3"/>
    <p:sldMasterId id="2147483692" r:id="rId4"/>
  </p:sldMasterIdLst>
  <p:notesMasterIdLst>
    <p:notesMasterId r:id="rId54"/>
  </p:notesMasterIdLst>
  <p:sldIdLst>
    <p:sldId id="677" r:id="rId5"/>
    <p:sldId id="425" r:id="rId6"/>
    <p:sldId id="426" r:id="rId7"/>
    <p:sldId id="659" r:id="rId8"/>
    <p:sldId id="660" r:id="rId9"/>
    <p:sldId id="349" r:id="rId10"/>
    <p:sldId id="651" r:id="rId11"/>
    <p:sldId id="652" r:id="rId12"/>
    <p:sldId id="346" r:id="rId13"/>
    <p:sldId id="348" r:id="rId14"/>
    <p:sldId id="347" r:id="rId15"/>
    <p:sldId id="264" r:id="rId16"/>
    <p:sldId id="265" r:id="rId17"/>
    <p:sldId id="655" r:id="rId18"/>
    <p:sldId id="734" r:id="rId19"/>
    <p:sldId id="653" r:id="rId20"/>
    <p:sldId id="678" r:id="rId21"/>
    <p:sldId id="654" r:id="rId22"/>
    <p:sldId id="679" r:id="rId23"/>
    <p:sldId id="671" r:id="rId24"/>
    <p:sldId id="673" r:id="rId25"/>
    <p:sldId id="656" r:id="rId26"/>
    <p:sldId id="674" r:id="rId27"/>
    <p:sldId id="658" r:id="rId28"/>
    <p:sldId id="672" r:id="rId29"/>
    <p:sldId id="354" r:id="rId30"/>
    <p:sldId id="260" r:id="rId31"/>
    <p:sldId id="262" r:id="rId32"/>
    <p:sldId id="261" r:id="rId33"/>
    <p:sldId id="263" r:id="rId34"/>
    <p:sldId id="438" r:id="rId35"/>
    <p:sldId id="738" r:id="rId36"/>
    <p:sldId id="273" r:id="rId37"/>
    <p:sldId id="274" r:id="rId38"/>
    <p:sldId id="275" r:id="rId39"/>
    <p:sldId id="741" r:id="rId40"/>
    <p:sldId id="277" r:id="rId41"/>
    <p:sldId id="278" r:id="rId42"/>
    <p:sldId id="742" r:id="rId43"/>
    <p:sldId id="280" r:id="rId44"/>
    <p:sldId id="281" r:id="rId45"/>
    <p:sldId id="737" r:id="rId46"/>
    <p:sldId id="681" r:id="rId47"/>
    <p:sldId id="682" r:id="rId48"/>
    <p:sldId id="662" r:id="rId49"/>
    <p:sldId id="683" r:id="rId50"/>
    <p:sldId id="739" r:id="rId51"/>
    <p:sldId id="740" r:id="rId52"/>
    <p:sldId id="736" r:id="rId5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/>
    <p:restoredTop sz="93803"/>
  </p:normalViewPr>
  <p:slideViewPr>
    <p:cSldViewPr>
      <p:cViewPr>
        <p:scale>
          <a:sx n="100" d="100"/>
          <a:sy n="100" d="100"/>
        </p:scale>
        <p:origin x="1320" y="5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885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591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endParaRPr lang="it-IT" altLang="it-IT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591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endParaRPr lang="it-IT" altLang="it-IT"/>
          </a:p>
        </p:txBody>
      </p:sp>
      <p:sp>
        <p:nvSpPr>
          <p:cNvPr id="3083" name="Rectangle 1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4" name="Rectangle 12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6500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591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endParaRPr lang="it-IT" altLang="it-IT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591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fld id="{A3A08AC0-410F-4F45-A4B4-A40748FE60F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>
            <a:extLst>
              <a:ext uri="{FF2B5EF4-FFF2-40B4-BE49-F238E27FC236}">
                <a16:creationId xmlns:a16="http://schemas.microsoft.com/office/drawing/2014/main" id="{8DFD77F4-3625-804C-ACA2-C815F9633C9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8692D8C9-58BC-4B47-B2A6-4B5F189A31B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4DC6FD43-EE64-3D49-8D24-08F4DBC6C0F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9B63A0A5-831E-9C46-85AF-39C911CAB0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7604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">
            <a:extLst>
              <a:ext uri="{FF2B5EF4-FFF2-40B4-BE49-F238E27FC236}">
                <a16:creationId xmlns:a16="http://schemas.microsoft.com/office/drawing/2014/main" id="{38A1C61F-24BF-4152-A57F-2E68C1E150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1237D6E-2830-45A1-819D-1A252552D46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7B54F18B-3AA4-4D72-993F-71F8CA8809B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AFE0D379-7770-40D3-9181-65CCEB4932A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">
            <a:extLst>
              <a:ext uri="{FF2B5EF4-FFF2-40B4-BE49-F238E27FC236}">
                <a16:creationId xmlns:a16="http://schemas.microsoft.com/office/drawing/2014/main" id="{D4D44545-C6E3-4516-AB71-CC9884126A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789E63B-7D47-46F2-BEB8-6EB6B8E7BF4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38C54A6D-0C59-4CC1-9D40-7C61A0AEC1F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5E936F1A-3AD9-43F9-AEE5-AC374296A29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">
            <a:extLst>
              <a:ext uri="{FF2B5EF4-FFF2-40B4-BE49-F238E27FC236}">
                <a16:creationId xmlns:a16="http://schemas.microsoft.com/office/drawing/2014/main" id="{D56715FE-963E-4B91-948B-95FABE6BFE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5FB9865-6D61-4936-A0DD-DE23F2F4310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85DCA38B-B918-40D0-AB89-06016410910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F236B3F8-CBD7-4393-AADD-022D837108B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">
            <a:extLst>
              <a:ext uri="{FF2B5EF4-FFF2-40B4-BE49-F238E27FC236}">
                <a16:creationId xmlns:a16="http://schemas.microsoft.com/office/drawing/2014/main" id="{BA9E2617-7938-49AE-BD16-050F983F26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D5C1130-21DA-4218-B368-7F8654B253B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C078B33E-3E8E-4013-81C5-1DA5FBD6C7B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743D44F4-3531-438A-930C-CC522E5CB2D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">
            <a:extLst>
              <a:ext uri="{FF2B5EF4-FFF2-40B4-BE49-F238E27FC236}">
                <a16:creationId xmlns:a16="http://schemas.microsoft.com/office/drawing/2014/main" id="{FBCF35C2-69C2-41C8-8237-9E8815B210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2D4882C1-4649-4362-8549-437E30A8100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id="{28FA62FB-8669-4415-8F0A-CF38CC11204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B7D25DA5-6982-4C36-884D-D7B8B8D496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">
            <a:extLst>
              <a:ext uri="{FF2B5EF4-FFF2-40B4-BE49-F238E27FC236}">
                <a16:creationId xmlns:a16="http://schemas.microsoft.com/office/drawing/2014/main" id="{C8D3F900-5641-4567-9917-E433471872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8367E8E-97DC-4F2F-A58A-5DCAA8AB1C5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8851" name="Rectangle 1">
            <a:extLst>
              <a:ext uri="{FF2B5EF4-FFF2-40B4-BE49-F238E27FC236}">
                <a16:creationId xmlns:a16="http://schemas.microsoft.com/office/drawing/2014/main" id="{35CE9619-C1EF-4DD6-B052-C43A6206068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2E7C85D9-2AC2-46CB-80CC-5679C1280A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">
            <a:extLst>
              <a:ext uri="{FF2B5EF4-FFF2-40B4-BE49-F238E27FC236}">
                <a16:creationId xmlns:a16="http://schemas.microsoft.com/office/drawing/2014/main" id="{F49D3FC9-533F-4C65-857E-1772FD4C14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3943F00-7756-453A-A044-0D8A0EC1034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id="{786C2BE2-8A58-4656-A1F8-6FC11233831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EBEFAE52-B00E-42E1-9EE3-6E149A38E2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>
            <a:extLst>
              <a:ext uri="{FF2B5EF4-FFF2-40B4-BE49-F238E27FC236}">
                <a16:creationId xmlns:a16="http://schemas.microsoft.com/office/drawing/2014/main" id="{5174456D-76E7-48FD-A13A-6775A7F704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F7ABC82-1DB6-4CFB-9338-775A7F57B7C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D3585D30-D7FD-4885-B09E-AE427B9C6F8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01352204-C365-46FB-A9D8-97455E1C10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8029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">
            <a:extLst>
              <a:ext uri="{FF2B5EF4-FFF2-40B4-BE49-F238E27FC236}">
                <a16:creationId xmlns:a16="http://schemas.microsoft.com/office/drawing/2014/main" id="{016FF138-1FF6-451F-8082-6984FD775E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186CA18-A4E1-42D6-8B02-0839E987BA5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955E9863-19F8-4992-9276-D6C85285CA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9D254213-0CBE-4875-BDE1-3F01BB43E2D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6044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>
            <a:extLst>
              <a:ext uri="{FF2B5EF4-FFF2-40B4-BE49-F238E27FC236}">
                <a16:creationId xmlns:a16="http://schemas.microsoft.com/office/drawing/2014/main" id="{07E8CCB9-8F2D-4C05-BBE1-5F4FEFD6F5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251D632A-B110-4FB9-9DC2-77136B8758E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82A73F6B-9E55-470A-BD91-866E0774DDA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E5A72BB7-5A78-4352-B487-6CC2310E6C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>
                <a:cs typeface="Arial" panose="020B0604020202020204" pitchFamily="34" charset="0"/>
              </a:rPr>
              <a:t>LEGAMENTO SUPERIORE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>
                <a:cs typeface="Arial" panose="020B0604020202020204" pitchFamily="34" charset="0"/>
              </a:rPr>
              <a:t>LEGAMENTO INFERIORE o ARCUATO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>
            <a:extLst>
              <a:ext uri="{FF2B5EF4-FFF2-40B4-BE49-F238E27FC236}">
                <a16:creationId xmlns:a16="http://schemas.microsoft.com/office/drawing/2014/main" id="{CF165935-27ED-4EEF-A04B-5C779BA44C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96E8F7D-7724-41AF-93FD-14E61EE114B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B5ECFEC-B5E9-40A1-B685-27A016DF477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5AF68F00-4D9B-4502-BD1B-E9F22C4F08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>
            <a:extLst>
              <a:ext uri="{FF2B5EF4-FFF2-40B4-BE49-F238E27FC236}">
                <a16:creationId xmlns:a16="http://schemas.microsoft.com/office/drawing/2014/main" id="{C3857D04-9D47-4294-AAC2-6ADFBD7545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F5C3753-A202-40CB-9261-675AB901F5D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8AC4368-CFC1-4E5E-BD71-49564B63501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79ABE04F-5B74-4FA6-9E1A-69542686F2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2D2CF0EA-4657-4EE1-AB57-EFC30A122E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1422C1A-9A2D-4C2F-B2F9-08CC2D95611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2DD79FCB-C354-4507-9E95-00DB79A78D1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5EC1FCCE-E0B5-4B0E-8D70-4A3707C61C8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">
            <a:extLst>
              <a:ext uri="{FF2B5EF4-FFF2-40B4-BE49-F238E27FC236}">
                <a16:creationId xmlns:a16="http://schemas.microsoft.com/office/drawing/2014/main" id="{D3DDF18F-9374-445A-9233-35ABCB2DFE1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7EFE82F-0B19-4661-93E5-53C7975DAAC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8A9FEA05-B832-459E-8AAB-54E9D728957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B42AC5FB-3CB6-4259-B1E5-F14B887728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">
            <a:extLst>
              <a:ext uri="{FF2B5EF4-FFF2-40B4-BE49-F238E27FC236}">
                <a16:creationId xmlns:a16="http://schemas.microsoft.com/office/drawing/2014/main" id="{CE891E9F-4347-4784-8058-06E681588C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1CED95C-DD5E-4F81-8079-F9F312E75E2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D341CE7D-D563-4BAF-A73E-976E36EE733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1E0E2441-4023-4559-ABB6-78C9566BE13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FAEF82-9206-4001-A067-1974C1D26235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366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9F5D79-90BD-4953-9AC9-90D439D18DF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418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9875" y="128588"/>
            <a:ext cx="2054225" cy="59848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0275" cy="5984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0799552-3DF9-42EF-ADA4-CFC8686510BD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0315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14224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fld id="{F5118ECE-B5C9-4E72-9DBE-B5CEBF03A1F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2900" cy="4635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2484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F19BF54-45DF-4B8F-527F-3A16C64C8C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44DC96-928D-C8C6-BEBC-FFB25D03ED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725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5AA375-A7E4-4397-9E01-7C19401933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9257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4E97157-18D9-4829-9E6E-1262AD8091B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5458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A7C0A16-9959-4DD9-A56F-87AB8D51D39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78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326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2250" cy="451326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A0CF644-839E-4CE4-B9DB-736E74D3B5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3839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1E8716-62A8-4A94-92FE-55FF7B14A73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7120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9A595D9-5B2F-434D-9419-907AAB0BC50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780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8A70E8-037A-4AA1-9E69-BAD3BCFEB76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8121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F44FA3-8024-49C5-A680-F60CABB9B61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1402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DF07DF-B267-4CD1-8A8C-DCA414C244C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2572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F1E78BB-0F8E-4A59-A00A-70DC1D18CB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9677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1A96FC0-148B-4E83-962E-BEAF574B334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2600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9875" y="1604963"/>
            <a:ext cx="2054225" cy="451326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0275" cy="4513262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4C8932D-7C81-4917-A6C6-0723FF7236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1329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59700" cy="19081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7200" y="6248400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9988"/>
            <a:ext cx="2882900" cy="4635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53163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fld id="{5135D6F4-E938-44C7-A67E-A6CF492177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120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F19BF54-45DF-4B8F-527F-3A16C64C8C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44DC96-928D-C8C6-BEBC-FFB25D03ED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084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98394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52683971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97628589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2DAFA1C-44AB-4A5A-AD16-444D86B824D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2206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98802472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83918996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15890430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5768512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75743445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3678151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41988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41961220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59710646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64946805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DBF15B9-BFE0-4791-A5C4-95F6A6A99CB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675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11625445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E9982D-7776-45F1-A2D7-6FD6F13C1C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4F863D-3AE9-44DA-AA54-88E84C62BF8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CCD3B5-20DC-496F-8E78-E144FE3AAE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81CB52-1402-4C3A-8A7B-A9E215A583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6158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61F1A9-D2D1-4643-904B-D5BADCC2FA7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91101B-21B0-4A54-B61F-37F768C652F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20C996-FD2A-400C-8C65-C8D4FCDE1F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835F29-E6F6-4A12-A0F7-CBB39102C86F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5797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776D50-354D-4CEC-97FF-6EE29D4BEF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DEFDDB-6D2D-4345-852C-DA0C640BA51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A72184-9A08-43E8-B752-1E09E2A65D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DE4A23-022D-45A6-9650-D3291D96060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2816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C907D6-46D1-4035-AAE1-6CD9BD141F0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202935-D09B-46D1-803E-16E39D1641F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919869-9DB7-4DFA-915A-1ACCAA7287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B621796-167E-4259-B001-AB6AEE525A2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138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FEF2E02-868D-4DD0-883A-07ED2A4A28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0FBC61E-C3B4-40E8-B842-571020D2643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21FE0-9D02-4B77-AF9E-EEACDA574D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E134E06-0B99-439C-A774-744EF58F022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2606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0B9E5-42AF-4AC8-BE38-529BE137C3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883F4-74A0-4442-9574-654833084CB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9E28D-BF27-4353-8922-D6F375AFE7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C0E9-1168-4C4B-A803-D92B0CC6380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71991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B9B1DA-A458-481A-8081-B840DEBF7CC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56CEBD2-9318-4DDA-AFDA-615842AED64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E64873-0ADF-40D1-9F3B-7015C1391F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A74EB5-80EE-4DD5-BB73-64C0DE2331D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3217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F6D0C4-D6F5-43E5-98F8-503630C0B0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13EDE-38B2-418A-A075-4482447B11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6DC3E4-32CA-42DB-81F9-3E6F7D85BF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85BC606-75A2-4A81-BCAF-5DE6521EC78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414247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02DCD9-4975-47B7-AC2E-75E5C397D9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632D0A-C805-4113-AB02-0013A7FF925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56181-FA06-4E50-BD5C-FE532856F8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BE063ED-69C2-46E1-8791-472E948F828B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045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5674252-FA16-4418-B031-D75367B5610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84125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215840-D758-48F4-A1EB-9B18FE8ABC4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0D6D1B-576D-49EE-BE29-C7AE682E151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315159-ACD7-4994-BAE6-D1A7B81830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91BFDF-E894-4AF9-9734-9354A1D3245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3290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F31CA0-E25D-468F-8F91-D03E5FBF824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D16CBC-741C-40F6-8F1F-64C133BB2E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8037C4-BFD7-4B11-A563-044F8A3714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0195E2-3CF2-48B8-A26C-AFFFF630A33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8588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A814F0-E3CB-46F3-82D4-1A08C642D5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B5D03A-45F5-41AB-8397-81CEEBDE89D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BB3B5F-4900-40DB-964C-274CE65307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2A669B-6C1C-4BA2-A5FF-2768322BCB38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6920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F6618AD-2CAA-4215-A9E2-390685F3883A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327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18FEA62-6292-4EFB-83E8-B60E0DBDBFC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44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6D861F-E8A0-4DBC-8DE4-7EDD869070D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559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E3E1302-58A9-4440-810E-FF6C335DA30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563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70C747C9-C6D4-40BD-85F2-44A9C1A88494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29713" cy="6838950"/>
            <a:chOff x="0" y="0"/>
            <a:chExt cx="5751" cy="4308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0" cy="2078"/>
              <a:chOff x="1728" y="2230"/>
              <a:chExt cx="4020" cy="2078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5" cy="1664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2" cy="804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2" cy="962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0" cy="2078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1" cy="532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18" cy="1530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1" cy="1769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69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2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6900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5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0" y="0"/>
            <a:ext cx="9129713" cy="6838950"/>
            <a:chOff x="0" y="0"/>
            <a:chExt cx="5751" cy="4308"/>
          </a:xfrm>
        </p:grpSpPr>
        <p:grpSp>
          <p:nvGrpSpPr>
            <p:cNvPr id="2050" name="Group 2"/>
            <p:cNvGrpSpPr>
              <a:grpSpLocks/>
            </p:cNvGrpSpPr>
            <p:nvPr/>
          </p:nvGrpSpPr>
          <p:grpSpPr bwMode="auto">
            <a:xfrm>
              <a:off x="1728" y="2230"/>
              <a:ext cx="4020" cy="2078"/>
              <a:chOff x="1728" y="2230"/>
              <a:chExt cx="4020" cy="2078"/>
            </a:xfrm>
          </p:grpSpPr>
          <p:sp>
            <p:nvSpPr>
              <p:cNvPr id="2051" name="Freeform 3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5" cy="1664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2" name="Freeform 4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2" cy="804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3" name="Freeform 5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2" cy="962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4" name="Freeform 6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0" cy="2078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55" name="Freeform 7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1" cy="532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6" name="Freeform 8"/>
            <p:cNvSpPr>
              <a:spLocks noChangeArrowheads="1"/>
            </p:cNvSpPr>
            <p:nvPr/>
          </p:nvSpPr>
          <p:spPr bwMode="auto">
            <a:xfrm>
              <a:off x="3322" y="1341"/>
              <a:ext cx="1818" cy="1530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7" name="Freeform 9"/>
            <p:cNvSpPr>
              <a:spLocks noChangeArrowheads="1"/>
            </p:cNvSpPr>
            <p:nvPr/>
          </p:nvSpPr>
          <p:spPr bwMode="auto">
            <a:xfrm>
              <a:off x="0" y="0"/>
              <a:ext cx="5751" cy="1769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597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 Unicode MS" charset="0"/>
              </a:defRPr>
            </a:lvl1pPr>
          </a:lstStyle>
          <a:p>
            <a:endParaRPr lang="en-US" altLang="it-IT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9988"/>
            <a:ext cx="2882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 Unicode MS" charset="0"/>
              </a:defRPr>
            </a:lvl1pPr>
          </a:lstStyle>
          <a:p>
            <a:endParaRPr lang="it-IT" altLang="it-IT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3163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 Unicode MS" charset="0"/>
              </a:defRPr>
            </a:lvl1pPr>
          </a:lstStyle>
          <a:p>
            <a:fld id="{A1AB042D-A6B5-4A85-951A-624AAA2FFA8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6900" cy="451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11112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32E85E0F-8D47-43A4-BC4A-CAA543B0E41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EF308E1F-F74F-4A26-B5B1-B956C55462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065957D-98C8-4F57-86C7-8A1A22994C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>
            <a:extLst>
              <a:ext uri="{FF2B5EF4-FFF2-40B4-BE49-F238E27FC236}">
                <a16:creationId xmlns:a16="http://schemas.microsoft.com/office/drawing/2014/main" id="{0B7A5299-9B59-4170-BEBA-948B2BF380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32" name="Group 4">
              <a:extLst>
                <a:ext uri="{FF2B5EF4-FFF2-40B4-BE49-F238E27FC236}">
                  <a16:creationId xmlns:a16="http://schemas.microsoft.com/office/drawing/2014/main" id="{01F3D62A-65A6-4F01-A452-981F51F1D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35" name="Freeform 5">
                <a:extLst>
                  <a:ext uri="{FF2B5EF4-FFF2-40B4-BE49-F238E27FC236}">
                    <a16:creationId xmlns:a16="http://schemas.microsoft.com/office/drawing/2014/main" id="{94402DE4-95A2-4A04-8DE3-21DB0A225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>
                <a:extLst>
                  <a:ext uri="{FF2B5EF4-FFF2-40B4-BE49-F238E27FC236}">
                    <a16:creationId xmlns:a16="http://schemas.microsoft.com/office/drawing/2014/main" id="{4016E774-22A7-4134-B681-4A930147A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D37E2A2D-CE25-40A8-A0D7-6A9BE5629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>
                <a:extLst>
                  <a:ext uri="{FF2B5EF4-FFF2-40B4-BE49-F238E27FC236}">
                    <a16:creationId xmlns:a16="http://schemas.microsoft.com/office/drawing/2014/main" id="{0ABD69D0-9FF5-4875-83A6-F81420D76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>
                <a:extLst>
                  <a:ext uri="{FF2B5EF4-FFF2-40B4-BE49-F238E27FC236}">
                    <a16:creationId xmlns:a16="http://schemas.microsoft.com/office/drawing/2014/main" id="{88B16EE2-7E73-4CF6-BF2B-D89A8CAF5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>
              <a:extLst>
                <a:ext uri="{FF2B5EF4-FFF2-40B4-BE49-F238E27FC236}">
                  <a16:creationId xmlns:a16="http://schemas.microsoft.com/office/drawing/2014/main" id="{68AF07CF-9E93-4428-9FAA-E9E71BC3A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68F09CE6-E399-4313-96FA-C755393EA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D7E20A3E-B91A-4943-8FB6-A3560D6244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CD656E-4EC2-4A83-A9E9-799D8976ECF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A1FFB433-0C50-42EB-A5F7-6F125D552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80012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12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13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1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16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8BFBD6-B3DA-4350-25EE-86CED6ED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772816"/>
            <a:ext cx="8216900" cy="142240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SCHELETRO DEL BACINO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(CINGOLO PELVICO)</a:t>
            </a:r>
          </a:p>
        </p:txBody>
      </p:sp>
    </p:spTree>
    <p:extLst>
      <p:ext uri="{BB962C8B-B14F-4D97-AF65-F5344CB8AC3E}">
        <p14:creationId xmlns:p14="http://schemas.microsoft.com/office/powerpoint/2010/main" val="2061341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400"/>
            <a:ext cx="9036496" cy="61439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048834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309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7810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9A745EC7-0CFB-4320-91ED-20E86DB42E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25" y="274638"/>
            <a:ext cx="317817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BACINO</a:t>
            </a:r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BD23210E-0980-4AAC-87BE-17D135DC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355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:a16="http://schemas.microsoft.com/office/drawing/2014/main" id="{EBA4DCB4-317F-40F8-A77D-5F22C5ACC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3375025"/>
            <a:ext cx="5219700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>
            <a:extLst>
              <a:ext uri="{FF2B5EF4-FFF2-40B4-BE49-F238E27FC236}">
                <a16:creationId xmlns:a16="http://schemas.microsoft.com/office/drawing/2014/main" id="{756FAE9D-85B9-4A47-A63A-B6986BF8C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Helvetica Neue"/>
            </a:endParaRPr>
          </a:p>
        </p:txBody>
      </p:sp>
      <p:sp>
        <p:nvSpPr>
          <p:cNvPr id="45062" name="Text Box 5">
            <a:extLst>
              <a:ext uri="{FF2B5EF4-FFF2-40B4-BE49-F238E27FC236}">
                <a16:creationId xmlns:a16="http://schemas.microsoft.com/office/drawing/2014/main" id="{BC3DD27F-FE4D-4C62-8C69-947ED370F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442" y="258763"/>
            <a:ext cx="138747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MASCHIO</a:t>
            </a:r>
          </a:p>
        </p:txBody>
      </p:sp>
      <p:sp>
        <p:nvSpPr>
          <p:cNvPr id="45063" name="Text Box 6">
            <a:extLst>
              <a:ext uri="{FF2B5EF4-FFF2-40B4-BE49-F238E27FC236}">
                <a16:creationId xmlns:a16="http://schemas.microsoft.com/office/drawing/2014/main" id="{9828706F-8768-47A0-A664-EF073527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3429000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FEMMINA</a:t>
            </a: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B1AA1F3B-0809-4D5B-8B87-8113F00D4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37063"/>
            <a:ext cx="34210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215900" indent="-214313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4313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Differenze Morfologiche</a:t>
            </a: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</a:b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Maschio </a:t>
            </a: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</a:b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vs. </a:t>
            </a: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</a:b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Femmina </a:t>
            </a: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</a:b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23190865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A9496179-BBBA-4250-A565-92F1DD528C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AB715E31-34C3-4D03-A4DF-29030F857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Picture 3">
            <a:extLst>
              <a:ext uri="{FF2B5EF4-FFF2-40B4-BE49-F238E27FC236}">
                <a16:creationId xmlns:a16="http://schemas.microsoft.com/office/drawing/2014/main" id="{548A4040-77C8-4E96-BF4A-83765059D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9" name="Picture 4">
            <a:extLst>
              <a:ext uri="{FF2B5EF4-FFF2-40B4-BE49-F238E27FC236}">
                <a16:creationId xmlns:a16="http://schemas.microsoft.com/office/drawing/2014/main" id="{8BD4C720-8E93-4C69-A987-7825CA5A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13263"/>
            <a:ext cx="4716463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0" name="Picture 5">
            <a:extLst>
              <a:ext uri="{FF2B5EF4-FFF2-40B4-BE49-F238E27FC236}">
                <a16:creationId xmlns:a16="http://schemas.microsoft.com/office/drawing/2014/main" id="{06804F2B-1228-460E-9165-991F8C67B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4514850"/>
            <a:ext cx="4427537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8" name="Rectangle 6">
            <a:extLst>
              <a:ext uri="{FF2B5EF4-FFF2-40B4-BE49-F238E27FC236}">
                <a16:creationId xmlns:a16="http://schemas.microsoft.com/office/drawing/2014/main" id="{E901DA5F-3363-423F-92BC-93A171035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6863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halkboard" panose="03050602040202020205" pitchFamily="66" charset="77"/>
                <a:ea typeface="Microsoft YaHei" panose="020B0503020204020204" pitchFamily="34" charset="-122"/>
                <a:cs typeface="Helvetica Neue"/>
              </a:rPr>
              <a:t>BACINO</a:t>
            </a: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halkboard" panose="03050602040202020205" pitchFamily="66" charset="77"/>
                <a:ea typeface="Microsoft YaHei" panose="020B0503020204020204" pitchFamily="34" charset="-122"/>
                <a:cs typeface="Helvetica Neue"/>
              </a:rPr>
            </a:b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halkboard" panose="03050602040202020205" pitchFamily="66" charset="77"/>
                <a:ea typeface="Microsoft YaHei" panose="020B0503020204020204" pitchFamily="34" charset="-122"/>
                <a:cs typeface="Helvetica Neue"/>
              </a:rPr>
              <a:t>Differenze Morfologiche </a:t>
            </a: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halkboard" panose="03050602040202020205" pitchFamily="66" charset="77"/>
                <a:ea typeface="Microsoft YaHei" panose="020B0503020204020204" pitchFamily="34" charset="-122"/>
                <a:cs typeface="Helvetica Neue"/>
              </a:rPr>
            </a:b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halkboard" panose="03050602040202020205" pitchFamily="66" charset="77"/>
                <a:ea typeface="Microsoft YaHei" panose="020B0503020204020204" pitchFamily="34" charset="-122"/>
                <a:cs typeface="Helvetica Neue"/>
              </a:rPr>
              <a:t>Maschio vs. Femmina [2]</a:t>
            </a:r>
          </a:p>
        </p:txBody>
      </p:sp>
      <p:sp>
        <p:nvSpPr>
          <p:cNvPr id="47112" name="Text Box 7">
            <a:extLst>
              <a:ext uri="{FF2B5EF4-FFF2-40B4-BE49-F238E27FC236}">
                <a16:creationId xmlns:a16="http://schemas.microsoft.com/office/drawing/2014/main" id="{CBF9A5E4-DE4B-44F5-9616-2B0544E64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549275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MASCHIO</a:t>
            </a:r>
          </a:p>
        </p:txBody>
      </p:sp>
      <p:sp>
        <p:nvSpPr>
          <p:cNvPr id="47113" name="Text Box 8">
            <a:extLst>
              <a:ext uri="{FF2B5EF4-FFF2-40B4-BE49-F238E27FC236}">
                <a16:creationId xmlns:a16="http://schemas.microsoft.com/office/drawing/2014/main" id="{8350035D-C15D-467B-99D5-7CE5FB835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3" y="0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FEMMINA</a:t>
            </a:r>
          </a:p>
        </p:txBody>
      </p:sp>
    </p:spTree>
    <p:extLst>
      <p:ext uri="{BB962C8B-B14F-4D97-AF65-F5344CB8AC3E}">
        <p14:creationId xmlns:p14="http://schemas.microsoft.com/office/powerpoint/2010/main" val="790539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Segnaposto contenuto 3" descr="0610.gif">
            <a:extLst>
              <a:ext uri="{FF2B5EF4-FFF2-40B4-BE49-F238E27FC236}">
                <a16:creationId xmlns:a16="http://schemas.microsoft.com/office/drawing/2014/main" id="{FF7DE5AC-1ADE-5D81-26BA-6EA2D002C32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5339" r="7596" b="388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Segnaposto contenuto 3" descr="tab0601.gif">
            <a:extLst>
              <a:ext uri="{FF2B5EF4-FFF2-40B4-BE49-F238E27FC236}">
                <a16:creationId xmlns:a16="http://schemas.microsoft.com/office/drawing/2014/main" id="{85CE9CC0-366E-821B-A301-026019197A5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7586" r="2133" b="15046"/>
          <a:stretch/>
        </p:blipFill>
        <p:spPr>
          <a:xfrm>
            <a:off x="21415" y="1124744"/>
            <a:ext cx="9130288" cy="427197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Segnaposto contenuto 3" descr="0608.gif">
            <a:extLst>
              <a:ext uri="{FF2B5EF4-FFF2-40B4-BE49-F238E27FC236}">
                <a16:creationId xmlns:a16="http://schemas.microsoft.com/office/drawing/2014/main" id="{AD845905-C274-212C-B8F8-075C30FAB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456" r="3430" b="2718"/>
          <a:stretch>
            <a:fillRect/>
          </a:stretch>
        </p:blipFill>
        <p:spPr bwMode="auto">
          <a:xfrm>
            <a:off x="1422400" y="22225"/>
            <a:ext cx="62992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EB0EB6-E22B-4635-95D0-BC6C9828D7B9}"/>
              </a:ext>
            </a:extLst>
          </p:cNvPr>
          <p:cNvSpPr txBox="1"/>
          <p:nvPr/>
        </p:nvSpPr>
        <p:spPr>
          <a:xfrm>
            <a:off x="6012160" y="28040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tx1"/>
                </a:solidFill>
              </a:rPr>
              <a:t>FEMMINA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Segnaposto contenuto 3" descr="0602.gif">
            <a:extLst>
              <a:ext uri="{FF2B5EF4-FFF2-40B4-BE49-F238E27FC236}">
                <a16:creationId xmlns:a16="http://schemas.microsoft.com/office/drawing/2014/main" id="{4D40EBEF-6E73-1455-3589-BDB585997CE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5956" r="2581" b="4320"/>
          <a:stretch/>
        </p:blipFill>
        <p:spPr>
          <a:xfrm>
            <a:off x="-1" y="116631"/>
            <a:ext cx="9144001" cy="6272331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Segnaposto contenuto 3" descr="0609.gif">
            <a:extLst>
              <a:ext uri="{FF2B5EF4-FFF2-40B4-BE49-F238E27FC236}">
                <a16:creationId xmlns:a16="http://schemas.microsoft.com/office/drawing/2014/main" id="{84E31EE9-ECB6-C6A6-2A35-B71BE372881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6869" y="72603"/>
            <a:ext cx="6090261" cy="6712793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12909E-C26F-FCAB-B412-8FB9D362346E}"/>
              </a:ext>
            </a:extLst>
          </p:cNvPr>
          <p:cNvSpPr txBox="1"/>
          <p:nvPr/>
        </p:nvSpPr>
        <p:spPr>
          <a:xfrm>
            <a:off x="5905044" y="476672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tx1"/>
                </a:solidFill>
              </a:rPr>
              <a:t>MASCHIO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Segnaposto contenuto 3" descr="0603.gif">
            <a:extLst>
              <a:ext uri="{FF2B5EF4-FFF2-40B4-BE49-F238E27FC236}">
                <a16:creationId xmlns:a16="http://schemas.microsoft.com/office/drawing/2014/main" id="{AACDBCAD-4642-08BA-92A6-44990C0687C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t="12257" r="5467" b="4408"/>
          <a:stretch/>
        </p:blipFill>
        <p:spPr>
          <a:xfrm>
            <a:off x="0" y="188640"/>
            <a:ext cx="9079631" cy="623731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46AC0E8C-BBD4-E44C-9CE8-6F50238BA7E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25" y="274638"/>
            <a:ext cx="317817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BACINO</a:t>
            </a:r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8BA7E8A4-819F-2849-B90F-45F3B230F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355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:a16="http://schemas.microsoft.com/office/drawing/2014/main" id="{6CDB5878-3F5A-D14D-A27C-904369E85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3375025"/>
            <a:ext cx="5219700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>
            <a:extLst>
              <a:ext uri="{FF2B5EF4-FFF2-40B4-BE49-F238E27FC236}">
                <a16:creationId xmlns:a16="http://schemas.microsoft.com/office/drawing/2014/main" id="{4E0F991B-A288-0A46-AF46-BED4A470A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5062" name="Text Box 5">
            <a:extLst>
              <a:ext uri="{FF2B5EF4-FFF2-40B4-BE49-F238E27FC236}">
                <a16:creationId xmlns:a16="http://schemas.microsoft.com/office/drawing/2014/main" id="{0DE83954-C16C-3240-9A10-D197A51A7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8943"/>
            <a:ext cx="138747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000514"/>
                </a:solidFill>
                <a:latin typeface="Arial Black" panose="020B0604020202020204" pitchFamily="34" charset="0"/>
              </a:rPr>
              <a:t>MASCHIO</a:t>
            </a:r>
          </a:p>
        </p:txBody>
      </p:sp>
      <p:sp>
        <p:nvSpPr>
          <p:cNvPr id="45063" name="Text Box 6">
            <a:extLst>
              <a:ext uri="{FF2B5EF4-FFF2-40B4-BE49-F238E27FC236}">
                <a16:creationId xmlns:a16="http://schemas.microsoft.com/office/drawing/2014/main" id="{E37BABE7-309F-FD49-AEC1-AE8B417C9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3429000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604020202020204" pitchFamily="34" charset="0"/>
              </a:rPr>
              <a:t>FEMMINA</a:t>
            </a:r>
          </a:p>
        </p:txBody>
      </p:sp>
    </p:spTree>
    <p:extLst>
      <p:ext uri="{BB962C8B-B14F-4D97-AF65-F5344CB8AC3E}">
        <p14:creationId xmlns:p14="http://schemas.microsoft.com/office/powerpoint/2010/main" val="3897766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93955A0-03F0-7FCC-70E4-5FF70966B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303" y="277188"/>
            <a:ext cx="8460432" cy="658081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55C585-8B7D-EFC4-4A4B-C5ED4319C2AA}"/>
              </a:ext>
            </a:extLst>
          </p:cNvPr>
          <p:cNvSpPr txBox="1"/>
          <p:nvPr/>
        </p:nvSpPr>
        <p:spPr>
          <a:xfrm>
            <a:off x="2051720" y="277188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1"/>
                </a:solidFill>
              </a:rPr>
              <a:t>MASCHIO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6E6926-43C5-8C6A-6E5F-99F27A77B642}"/>
              </a:ext>
            </a:extLst>
          </p:cNvPr>
          <p:cNvSpPr txBox="1"/>
          <p:nvPr/>
        </p:nvSpPr>
        <p:spPr>
          <a:xfrm>
            <a:off x="6012160" y="28040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1"/>
                </a:solidFill>
              </a:rPr>
              <a:t>FEMMINA</a:t>
            </a:r>
          </a:p>
        </p:txBody>
      </p:sp>
    </p:spTree>
    <p:extLst>
      <p:ext uri="{BB962C8B-B14F-4D97-AF65-F5344CB8AC3E}">
        <p14:creationId xmlns:p14="http://schemas.microsoft.com/office/powerpoint/2010/main" val="1516977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E0D45-AD67-4BF8-D509-661DF7D1D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112" y="1196752"/>
            <a:ext cx="3454028" cy="1422400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</a:rPr>
              <a:t>MISURE</a:t>
            </a:r>
            <a:br>
              <a:rPr lang="it-IT" sz="3200" dirty="0">
                <a:solidFill>
                  <a:schemeClr val="tx1"/>
                </a:solidFill>
              </a:rPr>
            </a:br>
            <a:r>
              <a:rPr lang="it-IT" sz="3200" dirty="0">
                <a:solidFill>
                  <a:schemeClr val="tx1"/>
                </a:solidFill>
              </a:rPr>
              <a:t>della</a:t>
            </a:r>
            <a:br>
              <a:rPr lang="it-IT" sz="3200" dirty="0">
                <a:solidFill>
                  <a:schemeClr val="tx1"/>
                </a:solidFill>
              </a:rPr>
            </a:br>
            <a:r>
              <a:rPr lang="it-IT" sz="3200" dirty="0">
                <a:solidFill>
                  <a:schemeClr val="tx1"/>
                </a:solidFill>
              </a:rPr>
              <a:t>PICCOLA</a:t>
            </a:r>
            <a:br>
              <a:rPr lang="it-IT" sz="3200" dirty="0">
                <a:solidFill>
                  <a:schemeClr val="tx1"/>
                </a:solidFill>
              </a:rPr>
            </a:br>
            <a:r>
              <a:rPr lang="it-IT" sz="3200" dirty="0">
                <a:solidFill>
                  <a:schemeClr val="tx1"/>
                </a:solidFill>
              </a:rPr>
              <a:t>PELVI</a:t>
            </a:r>
            <a:br>
              <a:rPr lang="it-IT" sz="3200" dirty="0">
                <a:solidFill>
                  <a:schemeClr val="tx1"/>
                </a:solidFill>
              </a:rPr>
            </a:br>
            <a:r>
              <a:rPr lang="it-IT" sz="3200" dirty="0">
                <a:solidFill>
                  <a:schemeClr val="tx1"/>
                </a:solidFill>
              </a:rPr>
              <a:t>FEMMINILE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3BCB892-8382-7CE6-E65D-73D35CAAF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38" t="7799" r="6630" b="4450"/>
          <a:stretch/>
        </p:blipFill>
        <p:spPr>
          <a:xfrm>
            <a:off x="-1" y="0"/>
            <a:ext cx="5873049" cy="43651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D4992CF-EBD3-F34C-85E9-F978471E8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5" t="17425" r="2749" b="16503"/>
          <a:stretch/>
        </p:blipFill>
        <p:spPr>
          <a:xfrm>
            <a:off x="-112733" y="4264580"/>
            <a:ext cx="9170645" cy="19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71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Segnaposto contenuto 3" descr="0611.gif">
            <a:extLst>
              <a:ext uri="{FF2B5EF4-FFF2-40B4-BE49-F238E27FC236}">
                <a16:creationId xmlns:a16="http://schemas.microsoft.com/office/drawing/2014/main" id="{5B9D164D-776E-E265-3729-56700D6514D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t="3856" r="5504" b="9158"/>
          <a:stretch>
            <a:fillRect/>
          </a:stretch>
        </p:blipFill>
        <p:spPr>
          <a:xfrm>
            <a:off x="-73025" y="1484313"/>
            <a:ext cx="9290050" cy="362743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CBDBB5A-638F-B7CD-2B32-52EB1FE1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772816"/>
            <a:ext cx="8216900" cy="142240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GRANDE (</a:t>
            </a:r>
            <a:r>
              <a:rPr lang="it-IT" i="1" dirty="0">
                <a:solidFill>
                  <a:schemeClr val="tx1"/>
                </a:solidFill>
              </a:rPr>
              <a:t>FALSA</a:t>
            </a:r>
            <a:r>
              <a:rPr lang="it-IT" dirty="0">
                <a:solidFill>
                  <a:schemeClr val="tx1"/>
                </a:solidFill>
              </a:rPr>
              <a:t>) PELVI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PICCOLA (</a:t>
            </a:r>
            <a:r>
              <a:rPr lang="it-IT" i="1" dirty="0">
                <a:solidFill>
                  <a:schemeClr val="tx1"/>
                </a:solidFill>
              </a:rPr>
              <a:t>VERA</a:t>
            </a:r>
            <a:r>
              <a:rPr lang="it-IT" dirty="0">
                <a:solidFill>
                  <a:schemeClr val="tx1"/>
                </a:solidFill>
              </a:rPr>
              <a:t>) PELVI</a:t>
            </a:r>
          </a:p>
        </p:txBody>
      </p:sp>
    </p:spTree>
    <p:extLst>
      <p:ext uri="{BB962C8B-B14F-4D97-AF65-F5344CB8AC3E}">
        <p14:creationId xmlns:p14="http://schemas.microsoft.com/office/powerpoint/2010/main" val="3205968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Segnaposto contenuto 3" descr="0612.gif">
            <a:extLst>
              <a:ext uri="{FF2B5EF4-FFF2-40B4-BE49-F238E27FC236}">
                <a16:creationId xmlns:a16="http://schemas.microsoft.com/office/drawing/2014/main" id="{71E38D45-393D-DC34-4AF3-A080819F76A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t="3613" r="3051" b="4280"/>
          <a:stretch/>
        </p:blipFill>
        <p:spPr>
          <a:xfrm>
            <a:off x="0" y="12700"/>
            <a:ext cx="8336451" cy="68453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284E0A-3E85-BFE8-2519-14F09D3F9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0421C20-B615-3420-3D28-107515D3F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4" t="2663" r="3194" b="3804"/>
          <a:stretch/>
        </p:blipFill>
        <p:spPr>
          <a:xfrm>
            <a:off x="611560" y="86666"/>
            <a:ext cx="8216900" cy="677133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140BA72-EC96-3B6B-4CA9-B41485F19209}"/>
              </a:ext>
            </a:extLst>
          </p:cNvPr>
          <p:cNvSpPr/>
          <p:nvPr/>
        </p:nvSpPr>
        <p:spPr bwMode="auto">
          <a:xfrm>
            <a:off x="899592" y="1700808"/>
            <a:ext cx="2520280" cy="2880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21396BD-C890-C412-89AB-B3A8060AD50A}"/>
              </a:ext>
            </a:extLst>
          </p:cNvPr>
          <p:cNvSpPr/>
          <p:nvPr/>
        </p:nvSpPr>
        <p:spPr bwMode="auto">
          <a:xfrm>
            <a:off x="3459870" y="1700808"/>
            <a:ext cx="2520280" cy="2880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2EC1DEA-0E70-6445-9DAB-4847BCC1A570}"/>
              </a:ext>
            </a:extLst>
          </p:cNvPr>
          <p:cNvSpPr/>
          <p:nvPr/>
        </p:nvSpPr>
        <p:spPr bwMode="auto">
          <a:xfrm>
            <a:off x="6104362" y="1700808"/>
            <a:ext cx="1419966" cy="2880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E4BC1A8-71B4-BBC0-2461-48C1F11E1DEC}"/>
              </a:ext>
            </a:extLst>
          </p:cNvPr>
          <p:cNvSpPr/>
          <p:nvPr/>
        </p:nvSpPr>
        <p:spPr bwMode="auto">
          <a:xfrm>
            <a:off x="899592" y="2348880"/>
            <a:ext cx="2520280" cy="2880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6516C32-AEE2-4190-242A-FC7DDF0DF724}"/>
              </a:ext>
            </a:extLst>
          </p:cNvPr>
          <p:cNvSpPr/>
          <p:nvPr/>
        </p:nvSpPr>
        <p:spPr bwMode="auto">
          <a:xfrm>
            <a:off x="3459870" y="2348880"/>
            <a:ext cx="2520280" cy="2880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853CB65-DD14-A0D9-1BE1-B703B2AE7CBC}"/>
              </a:ext>
            </a:extLst>
          </p:cNvPr>
          <p:cNvSpPr/>
          <p:nvPr/>
        </p:nvSpPr>
        <p:spPr bwMode="auto">
          <a:xfrm>
            <a:off x="6104362" y="2348880"/>
            <a:ext cx="1203942" cy="2880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FFBCF16-D314-E7B8-7275-1E2E19E29BE4}"/>
              </a:ext>
            </a:extLst>
          </p:cNvPr>
          <p:cNvSpPr/>
          <p:nvPr/>
        </p:nvSpPr>
        <p:spPr bwMode="auto">
          <a:xfrm>
            <a:off x="899592" y="5157192"/>
            <a:ext cx="7704856" cy="6480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959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5DDC48-E929-744F-9AA5-5A0129BC0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del </a:t>
            </a:r>
            <a:b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  <a:t>CINGOLO  PELVICO</a:t>
            </a:r>
          </a:p>
        </p:txBody>
      </p:sp>
    </p:spTree>
    <p:extLst>
      <p:ext uri="{BB962C8B-B14F-4D97-AF65-F5344CB8AC3E}">
        <p14:creationId xmlns:p14="http://schemas.microsoft.com/office/powerpoint/2010/main" val="3829751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30D833F5-C81B-4A2D-8E93-25AE46DF9B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SINFISI  PUBICA</a:t>
            </a: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46E8CBBA-8270-4C9E-BFC8-A9CE40D65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4387850"/>
            <a:ext cx="507682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3">
            <a:extLst>
              <a:ext uri="{FF2B5EF4-FFF2-40B4-BE49-F238E27FC236}">
                <a16:creationId xmlns:a16="http://schemas.microsoft.com/office/drawing/2014/main" id="{C89EE2D9-E964-4052-AA29-351A294D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3843337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9" name="Text Box 4">
            <a:extLst>
              <a:ext uri="{FF2B5EF4-FFF2-40B4-BE49-F238E27FC236}">
                <a16:creationId xmlns:a16="http://schemas.microsoft.com/office/drawing/2014/main" id="{08567BF3-C367-4794-8903-6E4CA2ACA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" y="1412875"/>
            <a:ext cx="23082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FRONTALE</a:t>
            </a:r>
          </a:p>
        </p:txBody>
      </p:sp>
      <p:sp>
        <p:nvSpPr>
          <p:cNvPr id="36870" name="Text Box 5">
            <a:extLst>
              <a:ext uri="{FF2B5EF4-FFF2-40B4-BE49-F238E27FC236}">
                <a16:creationId xmlns:a16="http://schemas.microsoft.com/office/drawing/2014/main" id="{075C58EC-8B64-451E-80C5-8A3D854C4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3644900"/>
            <a:ext cx="30765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TRASVERSALE</a:t>
            </a:r>
          </a:p>
        </p:txBody>
      </p:sp>
      <p:sp>
        <p:nvSpPr>
          <p:cNvPr id="36871" name="Text Box 6">
            <a:extLst>
              <a:ext uri="{FF2B5EF4-FFF2-40B4-BE49-F238E27FC236}">
                <a16:creationId xmlns:a16="http://schemas.microsoft.com/office/drawing/2014/main" id="{3570202D-BBB6-4E5D-A938-4A7C1FBFD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196669"/>
            <a:ext cx="4248472" cy="34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CAPI ARTICOLARI: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PUBE: Faccia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Sinfisaria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Microsoft YaHei" panose="020B0503020204020204" pitchFamily="34" charset="-122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Microsoft YaHei" panose="020B0503020204020204" pitchFamily="34" charset="-122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DISCO FIBROCARTILAGINEO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Microsoft YaHei" panose="020B0503020204020204" pitchFamily="34" charset="-122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PUBICO SUPERIORE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PUBICO INFERIORE (Arcuato)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1800" dirty="0">
              <a:solidFill>
                <a:srgbClr val="000000"/>
              </a:solidFill>
              <a:latin typeface="Arial Black" panose="020B0A04020102020204" pitchFamily="34" charset="0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Consente minimi movimenti correlati al mantenimento della stazione eretta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2C125415-6CE7-4B16-9203-4BC78654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363" y="4222750"/>
            <a:ext cx="4465637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262E6BA7-E5B9-439A-A16A-99D4B385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3548062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4" name="Text Box 3">
            <a:extLst>
              <a:ext uri="{FF2B5EF4-FFF2-40B4-BE49-F238E27FC236}">
                <a16:creationId xmlns:a16="http://schemas.microsoft.com/office/drawing/2014/main" id="{CA6DE7C2-B3F3-41A1-9756-A4F3F20E3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0"/>
            <a:ext cx="43291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PROIEZIONE SAGITTALE</a:t>
            </a:r>
          </a:p>
        </p:txBody>
      </p:sp>
      <p:sp>
        <p:nvSpPr>
          <p:cNvPr id="40965" name="Text Box 4">
            <a:extLst>
              <a:ext uri="{FF2B5EF4-FFF2-40B4-BE49-F238E27FC236}">
                <a16:creationId xmlns:a16="http://schemas.microsoft.com/office/drawing/2014/main" id="{9496917C-0249-4E4D-9719-EF402D60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6096000"/>
            <a:ext cx="4479925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PROIEZIONE TRASVERSALE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per S1</a:t>
            </a:r>
          </a:p>
        </p:txBody>
      </p:sp>
      <p:pic>
        <p:nvPicPr>
          <p:cNvPr id="40966" name="Picture 5">
            <a:extLst>
              <a:ext uri="{FF2B5EF4-FFF2-40B4-BE49-F238E27FC236}">
                <a16:creationId xmlns:a16="http://schemas.microsoft.com/office/drawing/2014/main" id="{C1A9FE4B-8BB2-4C8D-B8D3-5DE9D58B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476250"/>
            <a:ext cx="4716462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7" name="Text Box 6">
            <a:extLst>
              <a:ext uri="{FF2B5EF4-FFF2-40B4-BE49-F238E27FC236}">
                <a16:creationId xmlns:a16="http://schemas.microsoft.com/office/drawing/2014/main" id="{D235C7CF-6B25-4C60-8D75-6C9B85662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0"/>
            <a:ext cx="43116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FRONTALE POSTERIORE</a:t>
            </a:r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5FED1F00-1091-4A5B-A3F3-2F56CED209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4652963"/>
            <a:ext cx="3970338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ARTICOLAZIONE</a:t>
            </a:r>
            <a:b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SACRO</a:t>
            </a:r>
            <a:b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ILIACA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20D06FA1-50BB-4DE9-9CA5-ADDAE540C6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SACRO-ILIACA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27DFAD50-D79D-41FF-B731-D5D0920CA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60" y="548680"/>
            <a:ext cx="8086353" cy="6237287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AMFIARTROSI</a:t>
            </a:r>
          </a:p>
          <a:p>
            <a:pPr marL="341313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- OSSO dell’ ANCA: Faccia Auricolare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- OSSO SACRO: Faccia Auricolare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CAPSULA ARTICOLARE (robusta) e DISCO</a:t>
            </a:r>
          </a:p>
          <a:p>
            <a:pPr marL="341313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LEGAMENTI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a) DIRETTI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- SACROILIACI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* Anteriori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* Interossei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* Posteriori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b) INDIRETTI: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Ileo-Lombare (L4)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Sacro-Tuberoso (Tuberosità Ischiatica)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Sacro-Spinoso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MOVIMENTI: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- Nutazione (</a:t>
            </a:r>
            <a:r>
              <a:rPr lang="sl-SI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= Flessione, ossia </a:t>
            </a: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Spostamento in Avanti del Sacro)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- </a:t>
            </a:r>
            <a:r>
              <a:rPr lang="it-IT" altLang="it-IT" sz="1600" dirty="0" err="1">
                <a:solidFill>
                  <a:schemeClr val="tx1"/>
                </a:solidFill>
                <a:latin typeface="Copperplate" panose="02000504000000020004" pitchFamily="2" charset="77"/>
              </a:rPr>
              <a:t>Contronutazione</a:t>
            </a: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(</a:t>
            </a:r>
            <a:r>
              <a:rPr lang="sl-SI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= Estensione, ossia </a:t>
            </a: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Spostamento all’ Indietro del Sacro)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2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2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3E30999-8AB5-E544-8588-B3985DBC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996156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DEL CINGOLO PELVICO (BACINO)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3F18126-46E9-CA4E-B313-BE0BC0452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60127"/>
            <a:ext cx="8062540" cy="558924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È costituito da due Ossa Pari (OSSO dell’ ANCA) e da una formazione vertebrale Impari e Mediana (OSSO SACRO)</a:t>
            </a:r>
          </a:p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L’ Osso dell’ Anca, Irregolare, consta di una ampia porzione PIATTA (ILEO), dal PUBE (Infero-Anteriormente) e dall’ISCHIO (Infero-Posteriormente). Presenta la CAVITA’ ACETABOLARE per l’ articolazione con il Femore (COXO-FEMORALE).</a:t>
            </a:r>
          </a:p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L’ Osso Sacro, di forma Tronco Piramidale, completa posteriormente sul piano sagittale il Bacino</a:t>
            </a:r>
          </a:p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Inferiormente è completato dal Coccige</a:t>
            </a:r>
          </a:p>
        </p:txBody>
      </p:sp>
    </p:spTree>
    <p:extLst>
      <p:ext uri="{BB962C8B-B14F-4D97-AF65-F5344CB8AC3E}">
        <p14:creationId xmlns:p14="http://schemas.microsoft.com/office/powerpoint/2010/main" val="2379671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E04A82E0-89D1-47FB-9094-A9E32A46AD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LEGAMENTI del BACINO 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QUADRO SINTETICO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411BB81E-CF3D-4D83-9E4B-069B8CF8C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039" y="1412776"/>
            <a:ext cx="8964612" cy="5661025"/>
          </a:xfrm>
        </p:spPr>
        <p:txBody>
          <a:bodyPr/>
          <a:lstStyle/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MEMBRANA OTTURATORIA (localizzata a livello del Foro Otturatorio)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SACRO-SPINOSO (spina ischiatica)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SACRO-TUBEROSO (tuberosità ischiatica)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ILEO-LOMBARE (a L4)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INGUINALE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59694EA-CA1C-8745-A141-5B473B4E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588"/>
            <a:ext cx="9144000" cy="780132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REGIONE PELVICA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7F8C21-7EE2-A84B-A7F4-BAC1A2942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80728"/>
            <a:ext cx="7992888" cy="5877272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  <a:latin typeface="Chalkboard" panose="03050602040202020205" pitchFamily="66" charset="77"/>
              </a:rPr>
              <a:t>MUSCOLI DELLA REGIONE GLUTEA: disposti su 3 Strati.</a:t>
            </a:r>
          </a:p>
          <a:p>
            <a:pPr marL="0" indent="0"/>
            <a:endParaRPr lang="it-IT" sz="26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  <a:latin typeface="Chalkboard" panose="03050602040202020205" pitchFamily="66" charset="77"/>
              </a:rPr>
              <a:t>MUSCOLI INTERNI della PELVI</a:t>
            </a:r>
          </a:p>
          <a:p>
            <a:pPr marL="0" indent="0"/>
            <a:endParaRPr lang="it-IT" sz="26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/>
            <a:r>
              <a:rPr lang="it-IT" sz="2600" dirty="0">
                <a:solidFill>
                  <a:schemeClr val="tx1"/>
                </a:solidFill>
                <a:latin typeface="Chalkboard" panose="03050602040202020205" pitchFamily="66" charset="77"/>
              </a:rPr>
              <a:t>-  MUSCOLI del PERINEO: assieme a strutture fibrose chiudono INFERIORMENTE la Cavità Pelvica. Nel PERINEO si osservano gli orifizi caudali di Vie URO-GENITALI e DIGERENTI.</a:t>
            </a:r>
            <a:endParaRPr lang="it-IT" sz="26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0327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601F00-2CE7-94AD-9B66-41DB81A9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01" y="-675456"/>
            <a:ext cx="7759700" cy="190817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</a:rPr>
              <a:t>MUSCOLI DELLA REGIONE GLUTEA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6ACC58-654B-8B36-300E-D542CBE01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599" y="548680"/>
            <a:ext cx="8216900" cy="4513262"/>
          </a:xfrm>
        </p:spPr>
        <p:txBody>
          <a:bodyPr/>
          <a:lstStyle/>
          <a:p>
            <a:r>
              <a:rPr lang="it-IT" sz="3000" i="1" dirty="0">
                <a:solidFill>
                  <a:schemeClr val="tx1"/>
                </a:solidFill>
                <a:latin typeface="Copperplate" panose="02000504000000020004" pitchFamily="2" charset="77"/>
              </a:rPr>
              <a:t>STRATO SUPERFICIALE: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GRANDE GLUTEO</a:t>
            </a:r>
          </a:p>
          <a:p>
            <a:pPr marL="0" indent="0"/>
            <a:endParaRPr 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0" indent="0"/>
            <a:r>
              <a:rPr lang="it-IT" sz="3000" i="1" dirty="0">
                <a:solidFill>
                  <a:schemeClr val="tx1"/>
                </a:solidFill>
                <a:latin typeface="Copperplate" panose="02000504000000020004" pitchFamily="2" charset="77"/>
              </a:rPr>
              <a:t>STRATO INTERMEDIO: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MEDIO GLUTEO</a:t>
            </a:r>
          </a:p>
          <a:p>
            <a:pPr marL="0" indent="0"/>
            <a:endParaRPr 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0" indent="0"/>
            <a:r>
              <a:rPr lang="it-IT" sz="3000" i="1" dirty="0">
                <a:solidFill>
                  <a:schemeClr val="tx1"/>
                </a:solidFill>
                <a:latin typeface="Copperplate" panose="02000504000000020004" pitchFamily="2" charset="77"/>
              </a:rPr>
              <a:t>STRATO PROFONDO: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PICCOLO GLUTEO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PIRIFORME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GEMELLI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OTTURATORI</a:t>
            </a:r>
          </a:p>
          <a:p>
            <a:pPr marL="457200" indent="-457200">
              <a:buFontTx/>
              <a:buChar char="-"/>
            </a:pPr>
            <a:r>
              <a:rPr 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QUADRATO DEL FEMORE</a:t>
            </a:r>
          </a:p>
        </p:txBody>
      </p:sp>
    </p:spTree>
    <p:extLst>
      <p:ext uri="{BB962C8B-B14F-4D97-AF65-F5344CB8AC3E}">
        <p14:creationId xmlns:p14="http://schemas.microsoft.com/office/powerpoint/2010/main" val="3561867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6153F54-EAF0-4628-8728-47A71827BA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MUSCOLI DELLA REGIONE GLUTEA</a:t>
            </a:r>
            <a:br>
              <a:rPr lang="it-IT" altLang="it-IT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PIANO SUPERFICIALE</a:t>
            </a:r>
          </a:p>
        </p:txBody>
      </p:sp>
      <p:graphicFrame>
        <p:nvGraphicFramePr>
          <p:cNvPr id="21506" name="Group 2">
            <a:extLst>
              <a:ext uri="{FF2B5EF4-FFF2-40B4-BE49-F238E27FC236}">
                <a16:creationId xmlns:a16="http://schemas.microsoft.com/office/drawing/2014/main" id="{2FF84842-6F81-4470-8135-C90AE851D89D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1752600"/>
          <a:ext cx="8640958" cy="4199866"/>
        </p:xfrm>
        <a:graphic>
          <a:graphicData uri="http://schemas.openxmlformats.org/drawingml/2006/table">
            <a:tbl>
              <a:tblPr/>
              <a:tblGrid>
                <a:gridCol w="1433910">
                  <a:extLst>
                    <a:ext uri="{9D8B030D-6E8A-4147-A177-3AD203B41FA5}">
                      <a16:colId xmlns:a16="http://schemas.microsoft.com/office/drawing/2014/main" val="4214631157"/>
                    </a:ext>
                  </a:extLst>
                </a:gridCol>
                <a:gridCol w="1981376">
                  <a:extLst>
                    <a:ext uri="{9D8B030D-6E8A-4147-A177-3AD203B41FA5}">
                      <a16:colId xmlns:a16="http://schemas.microsoft.com/office/drawing/2014/main" val="1384431767"/>
                    </a:ext>
                  </a:extLst>
                </a:gridCol>
                <a:gridCol w="1667896">
                  <a:extLst>
                    <a:ext uri="{9D8B030D-6E8A-4147-A177-3AD203B41FA5}">
                      <a16:colId xmlns:a16="http://schemas.microsoft.com/office/drawing/2014/main" val="542990061"/>
                    </a:ext>
                  </a:extLst>
                </a:gridCol>
                <a:gridCol w="1685894">
                  <a:extLst>
                    <a:ext uri="{9D8B030D-6E8A-4147-A177-3AD203B41FA5}">
                      <a16:colId xmlns:a16="http://schemas.microsoft.com/office/drawing/2014/main" val="2379581967"/>
                    </a:ext>
                  </a:extLst>
                </a:gridCol>
                <a:gridCol w="1871882">
                  <a:extLst>
                    <a:ext uri="{9D8B030D-6E8A-4147-A177-3AD203B41FA5}">
                      <a16:colId xmlns:a16="http://schemas.microsoft.com/office/drawing/2014/main" val="2203774636"/>
                    </a:ext>
                  </a:extLst>
                </a:gridCol>
              </a:tblGrid>
              <a:tr h="42197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272178"/>
                  </a:ext>
                </a:extLst>
              </a:tr>
              <a:tr h="125981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TENSORE DELLA FASCIA LATA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ILIACA ANTERO-SUPERIORE E CRESTA ILIACA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Tramite il TRATTO ILEO-TIBIALE al CONDILO LATERALE TIBIA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FASCIA LATA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SUPERIORE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– 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TENSIONE DELLA FASCIA LATA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ABDUZIONE DELLA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68433"/>
                  </a:ext>
                </a:extLst>
              </a:tr>
              <a:tr h="201083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GLUTEO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CRESTA ILIACA E LINEA GLUTEA POSTERIORE DELL’ ILEO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 E COCCIGE 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LEGAMENTO SACROTUBEROSO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del FEMORE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FASCIA LATA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INFERIORE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(L5 - S2)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COSCIA ROTAZIONE LATERALE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MANTIENE LA STAZIONE ERETTA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883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3F93AA6C-8817-4ED9-9445-B7906CA5A3E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GRANDE GLUTEO</a:t>
            </a:r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id="{BA37BB92-F71A-4CC4-98AF-825C3C43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95375"/>
            <a:ext cx="7924800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>
            <a:extLst>
              <a:ext uri="{FF2B5EF4-FFF2-40B4-BE49-F238E27FC236}">
                <a16:creationId xmlns:a16="http://schemas.microsoft.com/office/drawing/2014/main" id="{595D62E0-B879-4057-9801-E523E3863E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  <a:t>MUSCOLI DELLA REGIONE GLUTEA</a:t>
            </a:r>
            <a:br>
              <a:rPr lang="it-IT" altLang="it-IT" sz="3200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  <a:t>PIANO INTERMEDIO</a:t>
            </a:r>
          </a:p>
        </p:txBody>
      </p:sp>
      <p:graphicFrame>
        <p:nvGraphicFramePr>
          <p:cNvPr id="23554" name="Group 2">
            <a:extLst>
              <a:ext uri="{FF2B5EF4-FFF2-40B4-BE49-F238E27FC236}">
                <a16:creationId xmlns:a16="http://schemas.microsoft.com/office/drawing/2014/main" id="{5FD73E11-D413-4762-B8ED-FAD813F4A73A}"/>
              </a:ext>
            </a:extLst>
          </p:cNvPr>
          <p:cNvGraphicFramePr>
            <a:graphicFrameLocks noGrp="1"/>
          </p:cNvGraphicFramePr>
          <p:nvPr/>
        </p:nvGraphicFramePr>
        <p:xfrm>
          <a:off x="107505" y="2057401"/>
          <a:ext cx="8784977" cy="2025014"/>
        </p:xfrm>
        <a:graphic>
          <a:graphicData uri="http://schemas.openxmlformats.org/drawingml/2006/table">
            <a:tbl>
              <a:tblPr/>
              <a:tblGrid>
                <a:gridCol w="1457809">
                  <a:extLst>
                    <a:ext uri="{9D8B030D-6E8A-4147-A177-3AD203B41FA5}">
                      <a16:colId xmlns:a16="http://schemas.microsoft.com/office/drawing/2014/main" val="512877810"/>
                    </a:ext>
                  </a:extLst>
                </a:gridCol>
                <a:gridCol w="2014399">
                  <a:extLst>
                    <a:ext uri="{9D8B030D-6E8A-4147-A177-3AD203B41FA5}">
                      <a16:colId xmlns:a16="http://schemas.microsoft.com/office/drawing/2014/main" val="2260743671"/>
                    </a:ext>
                  </a:extLst>
                </a:gridCol>
                <a:gridCol w="1695694">
                  <a:extLst>
                    <a:ext uri="{9D8B030D-6E8A-4147-A177-3AD203B41FA5}">
                      <a16:colId xmlns:a16="http://schemas.microsoft.com/office/drawing/2014/main" val="3604070958"/>
                    </a:ext>
                  </a:extLst>
                </a:gridCol>
                <a:gridCol w="1713993">
                  <a:extLst>
                    <a:ext uri="{9D8B030D-6E8A-4147-A177-3AD203B41FA5}">
                      <a16:colId xmlns:a16="http://schemas.microsoft.com/office/drawing/2014/main" val="3465462533"/>
                    </a:ext>
                  </a:extLst>
                </a:gridCol>
                <a:gridCol w="1903082">
                  <a:extLst>
                    <a:ext uri="{9D8B030D-6E8A-4147-A177-3AD203B41FA5}">
                      <a16:colId xmlns:a16="http://schemas.microsoft.com/office/drawing/2014/main" val="1920941145"/>
                    </a:ext>
                  </a:extLst>
                </a:gridCol>
              </a:tblGrid>
              <a:tr h="38939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917264"/>
                  </a:ext>
                </a:extLst>
              </a:tr>
              <a:tr h="148625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MEDIO GLUTEO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ESTERNA ILEO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 FEMORE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SUPERIORE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(L5 - S1)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ed ESTENSIONE della COSCIA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MANTIENE STAZIONE ERETTA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92579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BFC0B674-1C75-431F-8F18-72D2918E48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MEDIO GLUTEO</a:t>
            </a:r>
          </a:p>
        </p:txBody>
      </p:sp>
      <p:pic>
        <p:nvPicPr>
          <p:cNvPr id="69635" name="Picture 2">
            <a:extLst>
              <a:ext uri="{FF2B5EF4-FFF2-40B4-BE49-F238E27FC236}">
                <a16:creationId xmlns:a16="http://schemas.microsoft.com/office/drawing/2014/main" id="{963D42CD-F90B-4798-9DA2-11F60027B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84213"/>
            <a:ext cx="8610600" cy="617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4C3179BE-BD46-4A87-9559-230BF84B3B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  <a:t>MUSCOLI DELLA REGIONE GLUTEA</a:t>
            </a:r>
            <a:b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</a:br>
            <a: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  <a:t>PIANO PROFONDO [1]</a:t>
            </a:r>
          </a:p>
        </p:txBody>
      </p:sp>
      <p:graphicFrame>
        <p:nvGraphicFramePr>
          <p:cNvPr id="25602" name="Group 2">
            <a:extLst>
              <a:ext uri="{FF2B5EF4-FFF2-40B4-BE49-F238E27FC236}">
                <a16:creationId xmlns:a16="http://schemas.microsoft.com/office/drawing/2014/main" id="{50AC606B-F3D9-4295-90F4-F3DC1CE2350A}"/>
              </a:ext>
            </a:extLst>
          </p:cNvPr>
          <p:cNvGraphicFramePr>
            <a:graphicFrameLocks noGrp="1"/>
          </p:cNvGraphicFramePr>
          <p:nvPr/>
        </p:nvGraphicFramePr>
        <p:xfrm>
          <a:off x="179512" y="1196752"/>
          <a:ext cx="8784976" cy="3888433"/>
        </p:xfrm>
        <a:graphic>
          <a:graphicData uri="http://schemas.openxmlformats.org/drawingml/2006/table">
            <a:tbl>
              <a:tblPr/>
              <a:tblGrid>
                <a:gridCol w="1457809">
                  <a:extLst>
                    <a:ext uri="{9D8B030D-6E8A-4147-A177-3AD203B41FA5}">
                      <a16:colId xmlns:a16="http://schemas.microsoft.com/office/drawing/2014/main" val="1297996245"/>
                    </a:ext>
                  </a:extLst>
                </a:gridCol>
                <a:gridCol w="2014400">
                  <a:extLst>
                    <a:ext uri="{9D8B030D-6E8A-4147-A177-3AD203B41FA5}">
                      <a16:colId xmlns:a16="http://schemas.microsoft.com/office/drawing/2014/main" val="4050654896"/>
                    </a:ext>
                  </a:extLst>
                </a:gridCol>
                <a:gridCol w="1799387">
                  <a:extLst>
                    <a:ext uri="{9D8B030D-6E8A-4147-A177-3AD203B41FA5}">
                      <a16:colId xmlns:a16="http://schemas.microsoft.com/office/drawing/2014/main" val="2550212258"/>
                    </a:ext>
                  </a:extLst>
                </a:gridCol>
                <a:gridCol w="1756690">
                  <a:extLst>
                    <a:ext uri="{9D8B030D-6E8A-4147-A177-3AD203B41FA5}">
                      <a16:colId xmlns:a16="http://schemas.microsoft.com/office/drawing/2014/main" val="2738474542"/>
                    </a:ext>
                  </a:extLst>
                </a:gridCol>
                <a:gridCol w="1756690">
                  <a:extLst>
                    <a:ext uri="{9D8B030D-6E8A-4147-A177-3AD203B41FA5}">
                      <a16:colId xmlns:a16="http://schemas.microsoft.com/office/drawing/2014/main" val="4160440351"/>
                    </a:ext>
                  </a:extLst>
                </a:gridCol>
              </a:tblGrid>
              <a:tr h="44386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521366"/>
                  </a:ext>
                </a:extLst>
              </a:tr>
              <a:tr h="132234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GLUTEO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ESTERNA ILEO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FEMORALE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SUPERIORE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(L4 - 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della COSCIA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MANTIENE LA STAZIONE ERETTA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032216"/>
                  </a:ext>
                </a:extLst>
              </a:tr>
              <a:tr h="10850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PIRIFORME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2°, 3° e 4° FORO SACRALE ANTERIORE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FEMORALE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RAMO COLLATERALE dalle RADICI PLESSO (L5-S1)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della COSCIA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442552"/>
                  </a:ext>
                </a:extLst>
              </a:tr>
              <a:tr h="103722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GEMELLI SUPERIORE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INFERIORE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Dalla SPINA e dalla TUBEROSITA’ ISCHIATICA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TROCANTERICA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RAMO COLLATERALE dalle RADICI PLESSO (L5-S1)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ED ABDUZIONE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98749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1C85C6A2-CBA8-4769-8C0C-923A6D6A15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6868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MUSCOLI DELLA REGIONE GLUTEA</a:t>
            </a:r>
            <a:br>
              <a:rPr lang="it-IT" altLang="it-IT" sz="28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PIANO PROFONDO [2]</a:t>
            </a:r>
          </a:p>
        </p:txBody>
      </p:sp>
      <p:graphicFrame>
        <p:nvGraphicFramePr>
          <p:cNvPr id="26626" name="Group 2">
            <a:extLst>
              <a:ext uri="{FF2B5EF4-FFF2-40B4-BE49-F238E27FC236}">
                <a16:creationId xmlns:a16="http://schemas.microsoft.com/office/drawing/2014/main" id="{00CBCD15-57E7-4C34-BF5E-59829C27C97F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295400"/>
          <a:ext cx="8812088" cy="4653881"/>
        </p:xfrm>
        <a:graphic>
          <a:graphicData uri="http://schemas.openxmlformats.org/drawingml/2006/table">
            <a:tbl>
              <a:tblPr/>
              <a:tblGrid>
                <a:gridCol w="1541848">
                  <a:extLst>
                    <a:ext uri="{9D8B030D-6E8A-4147-A177-3AD203B41FA5}">
                      <a16:colId xmlns:a16="http://schemas.microsoft.com/office/drawing/2014/main" val="555232861"/>
                    </a:ext>
                  </a:extLst>
                </a:gridCol>
                <a:gridCol w="1939547">
                  <a:extLst>
                    <a:ext uri="{9D8B030D-6E8A-4147-A177-3AD203B41FA5}">
                      <a16:colId xmlns:a16="http://schemas.microsoft.com/office/drawing/2014/main" val="3548255973"/>
                    </a:ext>
                  </a:extLst>
                </a:gridCol>
                <a:gridCol w="1806471">
                  <a:extLst>
                    <a:ext uri="{9D8B030D-6E8A-4147-A177-3AD203B41FA5}">
                      <a16:colId xmlns:a16="http://schemas.microsoft.com/office/drawing/2014/main" val="1590543678"/>
                    </a:ext>
                  </a:extLst>
                </a:gridCol>
                <a:gridCol w="1762111">
                  <a:extLst>
                    <a:ext uri="{9D8B030D-6E8A-4147-A177-3AD203B41FA5}">
                      <a16:colId xmlns:a16="http://schemas.microsoft.com/office/drawing/2014/main" val="1939181713"/>
                    </a:ext>
                  </a:extLst>
                </a:gridCol>
                <a:gridCol w="1762111">
                  <a:extLst>
                    <a:ext uri="{9D8B030D-6E8A-4147-A177-3AD203B41FA5}">
                      <a16:colId xmlns:a16="http://schemas.microsoft.com/office/drawing/2014/main" val="3295254517"/>
                    </a:ext>
                  </a:extLst>
                </a:gridCol>
              </a:tblGrid>
              <a:tr h="77694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554937"/>
                  </a:ext>
                </a:extLst>
              </a:tr>
              <a:tr h="143376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OTTURATORE INTERNO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FORO OTTURATORIO dell’ ANCA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TROCANTERICA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INTERNO dalle RADICI del PLESSO L5 - S1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E ROTAZIONE LATERALE della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1945611"/>
                  </a:ext>
                </a:extLst>
              </a:tr>
              <a:tr h="11045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OTTURATORE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FORO OTTURATORIO dell’ ANCA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TROCANTERICA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(L2 – L4)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e ROTAZIONE LATERALE della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275860"/>
                  </a:ext>
                </a:extLst>
              </a:tr>
              <a:tr h="13385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QUADRATO DEL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ESTERNA ISCHIO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RAMO COLLATERALE PLESSO SACRALE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L4 - S1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09943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9C6FEC83-226A-4209-831E-21AE261570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PROFONDI </a:t>
            </a:r>
            <a:b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REGIONE GLUTEA</a:t>
            </a:r>
          </a:p>
        </p:txBody>
      </p:sp>
      <p:pic>
        <p:nvPicPr>
          <p:cNvPr id="75779" name="Picture 2">
            <a:extLst>
              <a:ext uri="{FF2B5EF4-FFF2-40B4-BE49-F238E27FC236}">
                <a16:creationId xmlns:a16="http://schemas.microsoft.com/office/drawing/2014/main" id="{4CA34FED-3C64-4E26-B587-D17D44648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12838"/>
            <a:ext cx="8153400" cy="574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Segnaposto contenuto 3" descr="0613.gif">
            <a:extLst>
              <a:ext uri="{FF2B5EF4-FFF2-40B4-BE49-F238E27FC236}">
                <a16:creationId xmlns:a16="http://schemas.microsoft.com/office/drawing/2014/main" id="{3919BEE9-75CF-842E-1BAD-59E4A8B61E5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3613" r="8900"/>
          <a:stretch>
            <a:fillRect/>
          </a:stretch>
        </p:blipFill>
        <p:spPr>
          <a:xfrm>
            <a:off x="1258888" y="23813"/>
            <a:ext cx="6626225" cy="6865937"/>
          </a:xfrm>
        </p:spPr>
      </p:pic>
    </p:spTree>
    <p:extLst>
      <p:ext uri="{BB962C8B-B14F-4D97-AF65-F5344CB8AC3E}">
        <p14:creationId xmlns:p14="http://schemas.microsoft.com/office/powerpoint/2010/main" val="1213631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F998E972-7A8F-43BE-8CBE-B7BE530FE0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066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PIRIFORME e </a:t>
            </a:r>
            <a:b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OTTURATORE INTERNO</a:t>
            </a: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C43AF59E-BA60-429C-B491-14FC0AE6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90625"/>
            <a:ext cx="7924800" cy="558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FAF44639-E574-4F21-BDAF-6E6F0C6419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915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PROFONDI REGIONE GLUTEA: VISIONE INTRAPELVICA</a:t>
            </a:r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9F35FA05-31C3-471F-8347-1DC3C0D59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339850"/>
            <a:ext cx="7086600" cy="534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Segnaposto contenuto 3" descr="tab0604.gif">
            <a:extLst>
              <a:ext uri="{FF2B5EF4-FFF2-40B4-BE49-F238E27FC236}">
                <a16:creationId xmlns:a16="http://schemas.microsoft.com/office/drawing/2014/main" id="{861443A5-7FD0-369F-86F8-4B7B3E206C2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5202" r="10440" b="2625"/>
          <a:stretch/>
        </p:blipFill>
        <p:spPr>
          <a:xfrm>
            <a:off x="0" y="744"/>
            <a:ext cx="5831776" cy="6740624"/>
          </a:xfrm>
        </p:spPr>
      </p:pic>
      <p:sp>
        <p:nvSpPr>
          <p:cNvPr id="2" name="Freccia su 1">
            <a:extLst>
              <a:ext uri="{FF2B5EF4-FFF2-40B4-BE49-F238E27FC236}">
                <a16:creationId xmlns:a16="http://schemas.microsoft.com/office/drawing/2014/main" id="{10E8B84A-D252-2B02-1CCB-B546A02840B1}"/>
              </a:ext>
            </a:extLst>
          </p:cNvPr>
          <p:cNvSpPr/>
          <p:nvPr/>
        </p:nvSpPr>
        <p:spPr bwMode="auto">
          <a:xfrm>
            <a:off x="5959576" y="670756"/>
            <a:ext cx="484632" cy="5278524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5A31084-B704-C122-B24D-360707E75078}"/>
              </a:ext>
            </a:extLst>
          </p:cNvPr>
          <p:cNvSpPr txBox="1"/>
          <p:nvPr/>
        </p:nvSpPr>
        <p:spPr>
          <a:xfrm>
            <a:off x="5652120" y="6027003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1"/>
                </a:solidFill>
              </a:rPr>
              <a:t>SUPERFICIE CORPOREA</a:t>
            </a:r>
          </a:p>
          <a:p>
            <a:r>
              <a:rPr lang="it-IT" sz="1600" b="1" dirty="0">
                <a:solidFill>
                  <a:schemeClr val="tx1"/>
                </a:solidFill>
              </a:rPr>
              <a:t>ESTERNA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D1892E-848A-B450-7C03-E340741F1264}"/>
              </a:ext>
            </a:extLst>
          </p:cNvPr>
          <p:cNvSpPr txBox="1"/>
          <p:nvPr/>
        </p:nvSpPr>
        <p:spPr>
          <a:xfrm>
            <a:off x="5831776" y="125939"/>
            <a:ext cx="1628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CAVITA’ </a:t>
            </a:r>
          </a:p>
          <a:p>
            <a:pPr algn="ctr"/>
            <a:r>
              <a:rPr lang="it-IT" sz="1600" b="1" dirty="0">
                <a:solidFill>
                  <a:schemeClr val="tx1"/>
                </a:solidFill>
              </a:rPr>
              <a:t>ADDOMINALE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Segnaposto contenuto 3" descr="0617.gif">
            <a:extLst>
              <a:ext uri="{FF2B5EF4-FFF2-40B4-BE49-F238E27FC236}">
                <a16:creationId xmlns:a16="http://schemas.microsoft.com/office/drawing/2014/main" id="{75FB781B-AD14-A5D9-AC38-4098DB085E3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0"/>
            <a:ext cx="6011863" cy="6875463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Segnaposto contenuto 3" descr="0619.gif">
            <a:extLst>
              <a:ext uri="{FF2B5EF4-FFF2-40B4-BE49-F238E27FC236}">
                <a16:creationId xmlns:a16="http://schemas.microsoft.com/office/drawing/2014/main" id="{59C10DCD-F400-3411-2B36-BB56FC4C433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t="4196" r="6072" b="23729"/>
          <a:stretch/>
        </p:blipFill>
        <p:spPr>
          <a:xfrm>
            <a:off x="0" y="1196752"/>
            <a:ext cx="9124123" cy="391033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Segnaposto contenuto 3" descr="0618.gif">
            <a:extLst>
              <a:ext uri="{FF2B5EF4-FFF2-40B4-BE49-F238E27FC236}">
                <a16:creationId xmlns:a16="http://schemas.microsoft.com/office/drawing/2014/main" id="{84BCDD6A-804B-8187-EC55-4C8505E7B92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46238"/>
            <a:ext cx="8240713" cy="3673475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Segnaposto contenuto 3" descr="0620.gif">
            <a:extLst>
              <a:ext uri="{FF2B5EF4-FFF2-40B4-BE49-F238E27FC236}">
                <a16:creationId xmlns:a16="http://schemas.microsoft.com/office/drawing/2014/main" id="{8A3F01CD-23C8-B929-7E7C-3A8DA14DD97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b="4279"/>
          <a:stretch/>
        </p:blipFill>
        <p:spPr>
          <a:xfrm>
            <a:off x="0" y="550387"/>
            <a:ext cx="8172400" cy="630761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Segnaposto contenuto 3" descr="tab0602.gif">
            <a:extLst>
              <a:ext uri="{FF2B5EF4-FFF2-40B4-BE49-F238E27FC236}">
                <a16:creationId xmlns:a16="http://schemas.microsoft.com/office/drawing/2014/main" id="{9C0733EC-1325-77DA-E2BE-932AD96C3E1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t="7797" r="5503"/>
          <a:stretch/>
        </p:blipFill>
        <p:spPr>
          <a:xfrm>
            <a:off x="0" y="332656"/>
            <a:ext cx="9197664" cy="5719936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Segnaposto contenuto 3" descr="0628.gif">
            <a:extLst>
              <a:ext uri="{FF2B5EF4-FFF2-40B4-BE49-F238E27FC236}">
                <a16:creationId xmlns:a16="http://schemas.microsoft.com/office/drawing/2014/main" id="{3C7F967C-2B48-801E-384E-2633551B5D6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8953" r="10305"/>
          <a:stretch/>
        </p:blipFill>
        <p:spPr>
          <a:xfrm>
            <a:off x="1547664" y="42679"/>
            <a:ext cx="6079728" cy="679793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Segnaposto contenuto 3" descr="tab0603.gif">
            <a:extLst>
              <a:ext uri="{FF2B5EF4-FFF2-40B4-BE49-F238E27FC236}">
                <a16:creationId xmlns:a16="http://schemas.microsoft.com/office/drawing/2014/main" id="{A473AEDE-2116-9F50-A0E3-20CD2D977F2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t="11111" r="4629" b="6021"/>
          <a:stretch/>
        </p:blipFill>
        <p:spPr>
          <a:xfrm>
            <a:off x="152096" y="1124744"/>
            <a:ext cx="8970944" cy="501317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Segnaposto contenuto 3" descr="0614.gif">
            <a:extLst>
              <a:ext uri="{FF2B5EF4-FFF2-40B4-BE49-F238E27FC236}">
                <a16:creationId xmlns:a16="http://schemas.microsoft.com/office/drawing/2014/main" id="{14F1A5C3-21DD-8135-9DEE-B5CF7551075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2162" b="4396"/>
          <a:stretch>
            <a:fillRect/>
          </a:stretch>
        </p:blipFill>
        <p:spPr>
          <a:xfrm>
            <a:off x="1476375" y="7938"/>
            <a:ext cx="6264275" cy="6875462"/>
          </a:xfrm>
        </p:spPr>
      </p:pic>
    </p:spTree>
    <p:extLst>
      <p:ext uri="{BB962C8B-B14F-4D97-AF65-F5344CB8AC3E}">
        <p14:creationId xmlns:p14="http://schemas.microsoft.com/office/powerpoint/2010/main" val="243165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OSSO DELL’ ANCA</a:t>
            </a:r>
          </a:p>
        </p:txBody>
      </p:sp>
    </p:spTree>
    <p:extLst>
      <p:ext uri="{BB962C8B-B14F-4D97-AF65-F5344CB8AC3E}">
        <p14:creationId xmlns:p14="http://schemas.microsoft.com/office/powerpoint/2010/main" val="76688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4C6C2B-0879-0230-72CF-821A0C6F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OSSO DELL’ANCA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738C61-943B-F71E-B3B2-4B6F36406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>
                <a:solidFill>
                  <a:schemeClr val="tx1"/>
                </a:solidFill>
              </a:rPr>
              <a:t>È un osso irregolare con una cospicua componente di osso piatto.</a:t>
            </a:r>
          </a:p>
          <a:p>
            <a:r>
              <a:rPr lang="it-IT" sz="2800" dirty="0">
                <a:solidFill>
                  <a:schemeClr val="tx1"/>
                </a:solidFill>
              </a:rPr>
              <a:t>È suddiviso in TRE porzioni :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ILEO (componente piatta e la </a:t>
            </a:r>
            <a:r>
              <a:rPr lang="it-IT" sz="2800" dirty="0" err="1">
                <a:solidFill>
                  <a:schemeClr val="tx1"/>
                </a:solidFill>
              </a:rPr>
              <a:t>piu’</a:t>
            </a:r>
            <a:r>
              <a:rPr lang="it-IT" sz="2800" dirty="0">
                <a:solidFill>
                  <a:schemeClr val="tx1"/>
                </a:solidFill>
              </a:rPr>
              <a:t> estesa)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ISCHIO (postero-inferiormente)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</a:rPr>
              <a:t>PUBE (</a:t>
            </a:r>
            <a:r>
              <a:rPr lang="it-IT" sz="2800" dirty="0" err="1">
                <a:solidFill>
                  <a:schemeClr val="tx1"/>
                </a:solidFill>
              </a:rPr>
              <a:t>antero</a:t>
            </a:r>
            <a:r>
              <a:rPr lang="it-IT" sz="2800" dirty="0">
                <a:solidFill>
                  <a:schemeClr val="tx1"/>
                </a:solidFill>
              </a:rPr>
              <a:t>-inferiormente, coinvolto nella morfologia della Sinfisi Pubica)</a:t>
            </a:r>
          </a:p>
        </p:txBody>
      </p:sp>
    </p:spTree>
    <p:extLst>
      <p:ext uri="{BB962C8B-B14F-4D97-AF65-F5344CB8AC3E}">
        <p14:creationId xmlns:p14="http://schemas.microsoft.com/office/powerpoint/2010/main" val="1077668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Segnaposto contenuto 3" descr="0607.gif">
            <a:extLst>
              <a:ext uri="{FF2B5EF4-FFF2-40B4-BE49-F238E27FC236}">
                <a16:creationId xmlns:a16="http://schemas.microsoft.com/office/drawing/2014/main" id="{1B098194-A2CB-21CF-E3B1-FF7C8E72136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6862" r="10629" b="3995"/>
          <a:stretch/>
        </p:blipFill>
        <p:spPr>
          <a:xfrm>
            <a:off x="385430" y="0"/>
            <a:ext cx="8373139" cy="6858000"/>
          </a:xfrm>
        </p:spPr>
      </p:pic>
    </p:spTree>
    <p:extLst>
      <p:ext uri="{BB962C8B-B14F-4D97-AF65-F5344CB8AC3E}">
        <p14:creationId xmlns:p14="http://schemas.microsoft.com/office/powerpoint/2010/main" val="154943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856984" cy="62373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09933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24960</TotalTime>
  <Words>932</Words>
  <Application>Microsoft Macintosh PowerPoint</Application>
  <PresentationFormat>Presentazione su schermo (4:3)</PresentationFormat>
  <Paragraphs>217</Paragraphs>
  <Slides>49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49</vt:i4>
      </vt:variant>
    </vt:vector>
  </HeadingPairs>
  <TitlesOfParts>
    <vt:vector size="66" baseType="lpstr">
      <vt:lpstr>Arial</vt:lpstr>
      <vt:lpstr>Arial Black</vt:lpstr>
      <vt:lpstr>Chalkboard</vt:lpstr>
      <vt:lpstr>Chalkboard SE</vt:lpstr>
      <vt:lpstr>Comic Sans MS</vt:lpstr>
      <vt:lpstr>Copperplate</vt:lpstr>
      <vt:lpstr>Copperplate Gothic Bold</vt:lpstr>
      <vt:lpstr>Garamond</vt:lpstr>
      <vt:lpstr>Gill Sans</vt:lpstr>
      <vt:lpstr>Gurmukhi MN</vt:lpstr>
      <vt:lpstr>Helvetica</vt:lpstr>
      <vt:lpstr>Times New Roman</vt:lpstr>
      <vt:lpstr>Wingdings</vt:lpstr>
      <vt:lpstr>Tema di Office</vt:lpstr>
      <vt:lpstr>Tema di Office</vt:lpstr>
      <vt:lpstr>Default</vt:lpstr>
      <vt:lpstr>1_Tema di Office</vt:lpstr>
      <vt:lpstr>SCHELETRO DEL BACINO (CINGOLO PELVICO)</vt:lpstr>
      <vt:lpstr>BACINO</vt:lpstr>
      <vt:lpstr>SCHELETRO DEL CINGOLO PELVICO (BACINO)</vt:lpstr>
      <vt:lpstr>Presentazione standard di PowerPoint</vt:lpstr>
      <vt:lpstr>Presentazione standard di PowerPoint</vt:lpstr>
      <vt:lpstr>OSSO DELL’ ANCA</vt:lpstr>
      <vt:lpstr>OSSO DELL’ANCA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BACINO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MISURE della PICCOLA PELVI FEMMINILE</vt:lpstr>
      <vt:lpstr>Presentazione standard di PowerPoint</vt:lpstr>
      <vt:lpstr>GRANDE (FALSA) PELVI PICCOLA (VERA) PELVI</vt:lpstr>
      <vt:lpstr>Presentazione standard di PowerPoint</vt:lpstr>
      <vt:lpstr>Presentazione standard di PowerPoint</vt:lpstr>
      <vt:lpstr>ARTICOLAZIONI del  CINGOLO  PELVICO</vt:lpstr>
      <vt:lpstr>SINFISI  PUBICA</vt:lpstr>
      <vt:lpstr>ARTICOLAZIONE SACRO ILIACA</vt:lpstr>
      <vt:lpstr>ARTICOLAZIONE SACRO-ILIACA</vt:lpstr>
      <vt:lpstr>LEGAMENTI del BACINO  QUADRO SINTETICO</vt:lpstr>
      <vt:lpstr>MUSCOLI DELLA REGIONE PELVICA</vt:lpstr>
      <vt:lpstr>MUSCOLI DELLA REGIONE GLUTEA</vt:lpstr>
      <vt:lpstr>MUSCOLI DELLA REGIONE GLUTEA PIANO SUPERFICIALE</vt:lpstr>
      <vt:lpstr>M. GRANDE GLUTEO</vt:lpstr>
      <vt:lpstr>MUSCOLI DELLA REGIONE GLUTEA PIANO INTERMEDIO</vt:lpstr>
      <vt:lpstr>M. MEDIO GLUTEO</vt:lpstr>
      <vt:lpstr>MUSCOLI DELLA REGIONE GLUTEA PIANO PROFONDO [1]</vt:lpstr>
      <vt:lpstr>MUSCOLI DELLA REGIONE GLUTEA PIANO PROFONDO [2]</vt:lpstr>
      <vt:lpstr>MM. PROFONDI  REGIONE GLUTEA</vt:lpstr>
      <vt:lpstr>MM. PIRIFORME e  OTTURATORE INTERNO</vt:lpstr>
      <vt:lpstr>MM. PROFONDI REGIONE GLUTEA: VISIONE INTRAPELVICA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314</cp:revision>
  <cp:lastPrinted>1601-01-01T00:00:00Z</cp:lastPrinted>
  <dcterms:created xsi:type="dcterms:W3CDTF">2000-11-22T09:35:33Z</dcterms:created>
  <dcterms:modified xsi:type="dcterms:W3CDTF">2023-11-25T17:08:46Z</dcterms:modified>
</cp:coreProperties>
</file>