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44" r:id="rId1"/>
  </p:sldMasterIdLst>
  <p:notesMasterIdLst>
    <p:notesMasterId r:id="rId45"/>
  </p:notesMasterIdLst>
  <p:sldIdLst>
    <p:sldId id="256" r:id="rId2"/>
    <p:sldId id="410" r:id="rId3"/>
    <p:sldId id="383" r:id="rId4"/>
    <p:sldId id="385" r:id="rId5"/>
    <p:sldId id="405" r:id="rId6"/>
    <p:sldId id="384" r:id="rId7"/>
    <p:sldId id="386" r:id="rId8"/>
    <p:sldId id="402" r:id="rId9"/>
    <p:sldId id="387" r:id="rId10"/>
    <p:sldId id="403" r:id="rId11"/>
    <p:sldId id="404" r:id="rId12"/>
    <p:sldId id="406" r:id="rId13"/>
    <p:sldId id="317" r:id="rId14"/>
    <p:sldId id="336" r:id="rId15"/>
    <p:sldId id="337" r:id="rId16"/>
    <p:sldId id="342" r:id="rId17"/>
    <p:sldId id="339" r:id="rId18"/>
    <p:sldId id="332" r:id="rId19"/>
    <p:sldId id="319" r:id="rId20"/>
    <p:sldId id="411" r:id="rId21"/>
    <p:sldId id="412" r:id="rId22"/>
    <p:sldId id="413" r:id="rId23"/>
    <p:sldId id="414" r:id="rId24"/>
    <p:sldId id="415" r:id="rId25"/>
    <p:sldId id="416" r:id="rId26"/>
    <p:sldId id="418" r:id="rId27"/>
    <p:sldId id="417" r:id="rId28"/>
    <p:sldId id="419" r:id="rId29"/>
    <p:sldId id="407" r:id="rId30"/>
    <p:sldId id="409" r:id="rId31"/>
    <p:sldId id="408" r:id="rId32"/>
    <p:sldId id="420" r:id="rId33"/>
    <p:sldId id="353" r:id="rId34"/>
    <p:sldId id="378" r:id="rId35"/>
    <p:sldId id="355" r:id="rId36"/>
    <p:sldId id="330" r:id="rId37"/>
    <p:sldId id="394" r:id="rId38"/>
    <p:sldId id="390" r:id="rId39"/>
    <p:sldId id="392" r:id="rId40"/>
    <p:sldId id="389" r:id="rId41"/>
    <p:sldId id="395" r:id="rId42"/>
    <p:sldId id="388" r:id="rId43"/>
    <p:sldId id="396" r:id="rId44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26"/>
  </p:normalViewPr>
  <p:slideViewPr>
    <p:cSldViewPr snapToGrid="0" snapToObjects="1">
      <p:cViewPr varScale="1">
        <p:scale>
          <a:sx n="121" d="100"/>
          <a:sy n="121" d="100"/>
        </p:scale>
        <p:origin x="1904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38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57F0F7-BDF1-44EE-B108-004E85B0F6D1}" type="doc">
      <dgm:prSet loTypeId="urn:microsoft.com/office/officeart/2005/8/layout/vProcess5" loCatId="process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CD80566A-4CAB-4B6A-8C30-F5139CBD06A8}">
      <dgm:prSet/>
      <dgm:spPr/>
      <dgm:t>
        <a:bodyPr/>
        <a:lstStyle/>
        <a:p>
          <a:r>
            <a:rPr lang="it-IT"/>
            <a:t>Positivismo filologico </a:t>
          </a:r>
          <a:endParaRPr lang="en-US"/>
        </a:p>
      </dgm:t>
    </dgm:pt>
    <dgm:pt modelId="{82FCA80D-B099-4C07-88D7-6919A9FF2913}" type="parTrans" cxnId="{BBC03C22-5808-46EB-B36B-FF0DD6442C49}">
      <dgm:prSet/>
      <dgm:spPr/>
      <dgm:t>
        <a:bodyPr/>
        <a:lstStyle/>
        <a:p>
          <a:endParaRPr lang="en-US"/>
        </a:p>
      </dgm:t>
    </dgm:pt>
    <dgm:pt modelId="{21F081C0-B817-4D17-8B78-4E86DF2FF96F}" type="sibTrans" cxnId="{BBC03C22-5808-46EB-B36B-FF0DD6442C49}">
      <dgm:prSet/>
      <dgm:spPr/>
      <dgm:t>
        <a:bodyPr/>
        <a:lstStyle/>
        <a:p>
          <a:endParaRPr lang="en-US"/>
        </a:p>
      </dgm:t>
    </dgm:pt>
    <dgm:pt modelId="{447EE6DA-5660-4582-8227-EE880F9D4529}">
      <dgm:prSet/>
      <dgm:spPr/>
      <dgm:t>
        <a:bodyPr/>
        <a:lstStyle/>
        <a:p>
          <a:r>
            <a:rPr lang="it-IT"/>
            <a:t>Folklore come cultura delle classi subalterne (Gramsci)</a:t>
          </a:r>
          <a:endParaRPr lang="en-US"/>
        </a:p>
      </dgm:t>
    </dgm:pt>
    <dgm:pt modelId="{1E82CF3E-2B0E-462E-978F-4D8ECC5DB850}" type="parTrans" cxnId="{8A0C17C8-661A-4225-81F2-ABD53CE723F9}">
      <dgm:prSet/>
      <dgm:spPr/>
      <dgm:t>
        <a:bodyPr/>
        <a:lstStyle/>
        <a:p>
          <a:endParaRPr lang="en-US"/>
        </a:p>
      </dgm:t>
    </dgm:pt>
    <dgm:pt modelId="{84F33817-AC51-479A-B8EE-D202A74B8B97}" type="sibTrans" cxnId="{8A0C17C8-661A-4225-81F2-ABD53CE723F9}">
      <dgm:prSet/>
      <dgm:spPr/>
      <dgm:t>
        <a:bodyPr/>
        <a:lstStyle/>
        <a:p>
          <a:endParaRPr lang="en-US"/>
        </a:p>
      </dgm:t>
    </dgm:pt>
    <dgm:pt modelId="{6192C495-4D3F-4A43-92E3-C99FC5478B38}">
      <dgm:prSet/>
      <dgm:spPr/>
      <dgm:t>
        <a:bodyPr/>
        <a:lstStyle/>
        <a:p>
          <a:r>
            <a:rPr lang="it-IT"/>
            <a:t>Consumo culturale Anni ‘70 (C. Ginzburg)</a:t>
          </a:r>
          <a:endParaRPr lang="en-US"/>
        </a:p>
      </dgm:t>
    </dgm:pt>
    <dgm:pt modelId="{F608E2F9-9244-4977-925F-5B6968EBBBA2}" type="parTrans" cxnId="{8C9E5BB1-1594-4BA7-B1F0-4C30DAD5BAD4}">
      <dgm:prSet/>
      <dgm:spPr/>
      <dgm:t>
        <a:bodyPr/>
        <a:lstStyle/>
        <a:p>
          <a:endParaRPr lang="en-US"/>
        </a:p>
      </dgm:t>
    </dgm:pt>
    <dgm:pt modelId="{BAB2916F-CE23-40EF-A20D-307A69D4DF20}" type="sibTrans" cxnId="{8C9E5BB1-1594-4BA7-B1F0-4C30DAD5BAD4}">
      <dgm:prSet/>
      <dgm:spPr/>
      <dgm:t>
        <a:bodyPr/>
        <a:lstStyle/>
        <a:p>
          <a:endParaRPr lang="en-US"/>
        </a:p>
      </dgm:t>
    </dgm:pt>
    <dgm:pt modelId="{A38D5611-34BC-4118-B00F-BE629CE588E8}">
      <dgm:prSet/>
      <dgm:spPr/>
      <dgm:t>
        <a:bodyPr/>
        <a:lstStyle/>
        <a:p>
          <a:r>
            <a:rPr lang="it-IT"/>
            <a:t>Crisi della demologia Anni ‘80 (repertorio folklorico / società di massa globalizzata)</a:t>
          </a:r>
          <a:endParaRPr lang="en-US"/>
        </a:p>
      </dgm:t>
    </dgm:pt>
    <dgm:pt modelId="{497B3578-DF75-476B-8B3B-7AEDDC946436}" type="parTrans" cxnId="{4985AFB0-F7D9-4FC9-BE49-494A56E39581}">
      <dgm:prSet/>
      <dgm:spPr/>
      <dgm:t>
        <a:bodyPr/>
        <a:lstStyle/>
        <a:p>
          <a:endParaRPr lang="en-US"/>
        </a:p>
      </dgm:t>
    </dgm:pt>
    <dgm:pt modelId="{D0884818-6BC1-47E7-9F21-835F85C51A14}" type="sibTrans" cxnId="{4985AFB0-F7D9-4FC9-BE49-494A56E39581}">
      <dgm:prSet/>
      <dgm:spPr/>
      <dgm:t>
        <a:bodyPr/>
        <a:lstStyle/>
        <a:p>
          <a:endParaRPr lang="en-US"/>
        </a:p>
      </dgm:t>
    </dgm:pt>
    <dgm:pt modelId="{FAEF651B-AF8B-4B7D-B9F2-4323721E25CC}">
      <dgm:prSet/>
      <dgm:spPr/>
      <dgm:t>
        <a:bodyPr/>
        <a:lstStyle/>
        <a:p>
          <a:r>
            <a:rPr lang="it-IT"/>
            <a:t>Patrimonio culturale ‘intangibile’ nel nuovo millennio</a:t>
          </a:r>
          <a:endParaRPr lang="en-US"/>
        </a:p>
      </dgm:t>
    </dgm:pt>
    <dgm:pt modelId="{DC4BFA7F-0C0D-4D95-AF4D-95238D855253}" type="parTrans" cxnId="{E521B4CE-0F7D-4B7E-A786-EB52768BEE7E}">
      <dgm:prSet/>
      <dgm:spPr/>
      <dgm:t>
        <a:bodyPr/>
        <a:lstStyle/>
        <a:p>
          <a:endParaRPr lang="en-US"/>
        </a:p>
      </dgm:t>
    </dgm:pt>
    <dgm:pt modelId="{842AB7D3-9981-4AEF-8A8E-89789F621FFB}" type="sibTrans" cxnId="{E521B4CE-0F7D-4B7E-A786-EB52768BEE7E}">
      <dgm:prSet/>
      <dgm:spPr/>
      <dgm:t>
        <a:bodyPr/>
        <a:lstStyle/>
        <a:p>
          <a:endParaRPr lang="en-US"/>
        </a:p>
      </dgm:t>
    </dgm:pt>
    <dgm:pt modelId="{56AD94D4-705A-A047-9B34-7C20A4AF7D8C}" type="pres">
      <dgm:prSet presAssocID="{6557F0F7-BDF1-44EE-B108-004E85B0F6D1}" presName="outerComposite" presStyleCnt="0">
        <dgm:presLayoutVars>
          <dgm:chMax val="5"/>
          <dgm:dir/>
          <dgm:resizeHandles val="exact"/>
        </dgm:presLayoutVars>
      </dgm:prSet>
      <dgm:spPr/>
    </dgm:pt>
    <dgm:pt modelId="{5F4B79EF-426F-114A-BA5F-447F3EC3550B}" type="pres">
      <dgm:prSet presAssocID="{6557F0F7-BDF1-44EE-B108-004E85B0F6D1}" presName="dummyMaxCanvas" presStyleCnt="0">
        <dgm:presLayoutVars/>
      </dgm:prSet>
      <dgm:spPr/>
    </dgm:pt>
    <dgm:pt modelId="{494D9C93-2924-3B4D-8FEE-33180ECBACCF}" type="pres">
      <dgm:prSet presAssocID="{6557F0F7-BDF1-44EE-B108-004E85B0F6D1}" presName="FiveNodes_1" presStyleLbl="node1" presStyleIdx="0" presStyleCnt="5">
        <dgm:presLayoutVars>
          <dgm:bulletEnabled val="1"/>
        </dgm:presLayoutVars>
      </dgm:prSet>
      <dgm:spPr/>
    </dgm:pt>
    <dgm:pt modelId="{DBFF2120-0E96-3E48-9ECA-D9E05A0E8D52}" type="pres">
      <dgm:prSet presAssocID="{6557F0F7-BDF1-44EE-B108-004E85B0F6D1}" presName="FiveNodes_2" presStyleLbl="node1" presStyleIdx="1" presStyleCnt="5">
        <dgm:presLayoutVars>
          <dgm:bulletEnabled val="1"/>
        </dgm:presLayoutVars>
      </dgm:prSet>
      <dgm:spPr/>
    </dgm:pt>
    <dgm:pt modelId="{F638E241-9A50-DD47-8B95-4DF5C17AAE9B}" type="pres">
      <dgm:prSet presAssocID="{6557F0F7-BDF1-44EE-B108-004E85B0F6D1}" presName="FiveNodes_3" presStyleLbl="node1" presStyleIdx="2" presStyleCnt="5">
        <dgm:presLayoutVars>
          <dgm:bulletEnabled val="1"/>
        </dgm:presLayoutVars>
      </dgm:prSet>
      <dgm:spPr/>
    </dgm:pt>
    <dgm:pt modelId="{39EC338C-FB08-AC48-A40A-8CEDEA97CC6B}" type="pres">
      <dgm:prSet presAssocID="{6557F0F7-BDF1-44EE-B108-004E85B0F6D1}" presName="FiveNodes_4" presStyleLbl="node1" presStyleIdx="3" presStyleCnt="5">
        <dgm:presLayoutVars>
          <dgm:bulletEnabled val="1"/>
        </dgm:presLayoutVars>
      </dgm:prSet>
      <dgm:spPr/>
    </dgm:pt>
    <dgm:pt modelId="{E9940D43-4E91-A24D-A6D2-CF3BA709F1C0}" type="pres">
      <dgm:prSet presAssocID="{6557F0F7-BDF1-44EE-B108-004E85B0F6D1}" presName="FiveNodes_5" presStyleLbl="node1" presStyleIdx="4" presStyleCnt="5">
        <dgm:presLayoutVars>
          <dgm:bulletEnabled val="1"/>
        </dgm:presLayoutVars>
      </dgm:prSet>
      <dgm:spPr/>
    </dgm:pt>
    <dgm:pt modelId="{3561B07C-18F3-A844-8E78-BF406697C118}" type="pres">
      <dgm:prSet presAssocID="{6557F0F7-BDF1-44EE-B108-004E85B0F6D1}" presName="FiveConn_1-2" presStyleLbl="fgAccFollowNode1" presStyleIdx="0" presStyleCnt="4">
        <dgm:presLayoutVars>
          <dgm:bulletEnabled val="1"/>
        </dgm:presLayoutVars>
      </dgm:prSet>
      <dgm:spPr/>
    </dgm:pt>
    <dgm:pt modelId="{168CEB06-36E1-F146-A20F-A8C65E0DA99D}" type="pres">
      <dgm:prSet presAssocID="{6557F0F7-BDF1-44EE-B108-004E85B0F6D1}" presName="FiveConn_2-3" presStyleLbl="fgAccFollowNode1" presStyleIdx="1" presStyleCnt="4">
        <dgm:presLayoutVars>
          <dgm:bulletEnabled val="1"/>
        </dgm:presLayoutVars>
      </dgm:prSet>
      <dgm:spPr/>
    </dgm:pt>
    <dgm:pt modelId="{0E00F185-4F6A-4049-8375-4D606AEC3DD0}" type="pres">
      <dgm:prSet presAssocID="{6557F0F7-BDF1-44EE-B108-004E85B0F6D1}" presName="FiveConn_3-4" presStyleLbl="fgAccFollowNode1" presStyleIdx="2" presStyleCnt="4">
        <dgm:presLayoutVars>
          <dgm:bulletEnabled val="1"/>
        </dgm:presLayoutVars>
      </dgm:prSet>
      <dgm:spPr/>
    </dgm:pt>
    <dgm:pt modelId="{F3BCDF5A-D850-B445-8104-FBD4E51051C5}" type="pres">
      <dgm:prSet presAssocID="{6557F0F7-BDF1-44EE-B108-004E85B0F6D1}" presName="FiveConn_4-5" presStyleLbl="fgAccFollowNode1" presStyleIdx="3" presStyleCnt="4">
        <dgm:presLayoutVars>
          <dgm:bulletEnabled val="1"/>
        </dgm:presLayoutVars>
      </dgm:prSet>
      <dgm:spPr/>
    </dgm:pt>
    <dgm:pt modelId="{60E6784F-1D96-F549-9C18-C84438E54562}" type="pres">
      <dgm:prSet presAssocID="{6557F0F7-BDF1-44EE-B108-004E85B0F6D1}" presName="FiveNodes_1_text" presStyleLbl="node1" presStyleIdx="4" presStyleCnt="5">
        <dgm:presLayoutVars>
          <dgm:bulletEnabled val="1"/>
        </dgm:presLayoutVars>
      </dgm:prSet>
      <dgm:spPr/>
    </dgm:pt>
    <dgm:pt modelId="{BF024BAA-62C1-844A-AC86-04F24DE8D226}" type="pres">
      <dgm:prSet presAssocID="{6557F0F7-BDF1-44EE-B108-004E85B0F6D1}" presName="FiveNodes_2_text" presStyleLbl="node1" presStyleIdx="4" presStyleCnt="5">
        <dgm:presLayoutVars>
          <dgm:bulletEnabled val="1"/>
        </dgm:presLayoutVars>
      </dgm:prSet>
      <dgm:spPr/>
    </dgm:pt>
    <dgm:pt modelId="{BFEC6623-E565-CD48-8F2A-4EEDC56B0A13}" type="pres">
      <dgm:prSet presAssocID="{6557F0F7-BDF1-44EE-B108-004E85B0F6D1}" presName="FiveNodes_3_text" presStyleLbl="node1" presStyleIdx="4" presStyleCnt="5">
        <dgm:presLayoutVars>
          <dgm:bulletEnabled val="1"/>
        </dgm:presLayoutVars>
      </dgm:prSet>
      <dgm:spPr/>
    </dgm:pt>
    <dgm:pt modelId="{FB372B18-FD30-594B-BC19-9F2256CAB81E}" type="pres">
      <dgm:prSet presAssocID="{6557F0F7-BDF1-44EE-B108-004E85B0F6D1}" presName="FiveNodes_4_text" presStyleLbl="node1" presStyleIdx="4" presStyleCnt="5">
        <dgm:presLayoutVars>
          <dgm:bulletEnabled val="1"/>
        </dgm:presLayoutVars>
      </dgm:prSet>
      <dgm:spPr/>
    </dgm:pt>
    <dgm:pt modelId="{57A4F7C7-C6D1-AD4A-A4F5-A120315FDEF2}" type="pres">
      <dgm:prSet presAssocID="{6557F0F7-BDF1-44EE-B108-004E85B0F6D1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57E0370B-522C-094A-B615-D1916B406528}" type="presOf" srcId="{6192C495-4D3F-4A43-92E3-C99FC5478B38}" destId="{BFEC6623-E565-CD48-8F2A-4EEDC56B0A13}" srcOrd="1" destOrd="0" presId="urn:microsoft.com/office/officeart/2005/8/layout/vProcess5"/>
    <dgm:cxn modelId="{BBC03C22-5808-46EB-B36B-FF0DD6442C49}" srcId="{6557F0F7-BDF1-44EE-B108-004E85B0F6D1}" destId="{CD80566A-4CAB-4B6A-8C30-F5139CBD06A8}" srcOrd="0" destOrd="0" parTransId="{82FCA80D-B099-4C07-88D7-6919A9FF2913}" sibTransId="{21F081C0-B817-4D17-8B78-4E86DF2FF96F}"/>
    <dgm:cxn modelId="{BEA4ED3F-0B19-5C4A-AB53-1B7E7ABC1B5C}" type="presOf" srcId="{21F081C0-B817-4D17-8B78-4E86DF2FF96F}" destId="{3561B07C-18F3-A844-8E78-BF406697C118}" srcOrd="0" destOrd="0" presId="urn:microsoft.com/office/officeart/2005/8/layout/vProcess5"/>
    <dgm:cxn modelId="{0196EA4E-BA60-EE4A-AF73-92FF4E931963}" type="presOf" srcId="{84F33817-AC51-479A-B8EE-D202A74B8B97}" destId="{168CEB06-36E1-F146-A20F-A8C65E0DA99D}" srcOrd="0" destOrd="0" presId="urn:microsoft.com/office/officeart/2005/8/layout/vProcess5"/>
    <dgm:cxn modelId="{1185D455-C373-5945-A3AF-0857329067ED}" type="presOf" srcId="{447EE6DA-5660-4582-8227-EE880F9D4529}" destId="{DBFF2120-0E96-3E48-9ECA-D9E05A0E8D52}" srcOrd="0" destOrd="0" presId="urn:microsoft.com/office/officeart/2005/8/layout/vProcess5"/>
    <dgm:cxn modelId="{EA246972-2638-264E-9580-36C9A8F39450}" type="presOf" srcId="{6192C495-4D3F-4A43-92E3-C99FC5478B38}" destId="{F638E241-9A50-DD47-8B95-4DF5C17AAE9B}" srcOrd="0" destOrd="0" presId="urn:microsoft.com/office/officeart/2005/8/layout/vProcess5"/>
    <dgm:cxn modelId="{B7660D76-3846-5944-BCBA-D37A1FC45C9B}" type="presOf" srcId="{BAB2916F-CE23-40EF-A20D-307A69D4DF20}" destId="{0E00F185-4F6A-4049-8375-4D606AEC3DD0}" srcOrd="0" destOrd="0" presId="urn:microsoft.com/office/officeart/2005/8/layout/vProcess5"/>
    <dgm:cxn modelId="{14BFEB87-FEA3-D64C-867D-540D4EE89281}" type="presOf" srcId="{CD80566A-4CAB-4B6A-8C30-F5139CBD06A8}" destId="{60E6784F-1D96-F549-9C18-C84438E54562}" srcOrd="1" destOrd="0" presId="urn:microsoft.com/office/officeart/2005/8/layout/vProcess5"/>
    <dgm:cxn modelId="{476FF68A-45D8-924C-9B8D-2B51CE5078DA}" type="presOf" srcId="{A38D5611-34BC-4118-B00F-BE629CE588E8}" destId="{FB372B18-FD30-594B-BC19-9F2256CAB81E}" srcOrd="1" destOrd="0" presId="urn:microsoft.com/office/officeart/2005/8/layout/vProcess5"/>
    <dgm:cxn modelId="{D49F0BA4-7944-F847-AB87-D1D16D894DAD}" type="presOf" srcId="{447EE6DA-5660-4582-8227-EE880F9D4529}" destId="{BF024BAA-62C1-844A-AC86-04F24DE8D226}" srcOrd="1" destOrd="0" presId="urn:microsoft.com/office/officeart/2005/8/layout/vProcess5"/>
    <dgm:cxn modelId="{924FC2A5-2234-3947-927B-94EF0AAFE86A}" type="presOf" srcId="{FAEF651B-AF8B-4B7D-B9F2-4323721E25CC}" destId="{E9940D43-4E91-A24D-A6D2-CF3BA709F1C0}" srcOrd="0" destOrd="0" presId="urn:microsoft.com/office/officeart/2005/8/layout/vProcess5"/>
    <dgm:cxn modelId="{DEFAA7A7-3CAD-1741-BF2B-11D9C66D93A2}" type="presOf" srcId="{6557F0F7-BDF1-44EE-B108-004E85B0F6D1}" destId="{56AD94D4-705A-A047-9B34-7C20A4AF7D8C}" srcOrd="0" destOrd="0" presId="urn:microsoft.com/office/officeart/2005/8/layout/vProcess5"/>
    <dgm:cxn modelId="{B44D43AF-A56D-5D4A-A709-3E36FFF23E17}" type="presOf" srcId="{FAEF651B-AF8B-4B7D-B9F2-4323721E25CC}" destId="{57A4F7C7-C6D1-AD4A-A4F5-A120315FDEF2}" srcOrd="1" destOrd="0" presId="urn:microsoft.com/office/officeart/2005/8/layout/vProcess5"/>
    <dgm:cxn modelId="{4985AFB0-F7D9-4FC9-BE49-494A56E39581}" srcId="{6557F0F7-BDF1-44EE-B108-004E85B0F6D1}" destId="{A38D5611-34BC-4118-B00F-BE629CE588E8}" srcOrd="3" destOrd="0" parTransId="{497B3578-DF75-476B-8B3B-7AEDDC946436}" sibTransId="{D0884818-6BC1-47E7-9F21-835F85C51A14}"/>
    <dgm:cxn modelId="{8C9E5BB1-1594-4BA7-B1F0-4C30DAD5BAD4}" srcId="{6557F0F7-BDF1-44EE-B108-004E85B0F6D1}" destId="{6192C495-4D3F-4A43-92E3-C99FC5478B38}" srcOrd="2" destOrd="0" parTransId="{F608E2F9-9244-4977-925F-5B6968EBBBA2}" sibTransId="{BAB2916F-CE23-40EF-A20D-307A69D4DF20}"/>
    <dgm:cxn modelId="{8A0C17C8-661A-4225-81F2-ABD53CE723F9}" srcId="{6557F0F7-BDF1-44EE-B108-004E85B0F6D1}" destId="{447EE6DA-5660-4582-8227-EE880F9D4529}" srcOrd="1" destOrd="0" parTransId="{1E82CF3E-2B0E-462E-978F-4D8ECC5DB850}" sibTransId="{84F33817-AC51-479A-B8EE-D202A74B8B97}"/>
    <dgm:cxn modelId="{E521B4CE-0F7D-4B7E-A786-EB52768BEE7E}" srcId="{6557F0F7-BDF1-44EE-B108-004E85B0F6D1}" destId="{FAEF651B-AF8B-4B7D-B9F2-4323721E25CC}" srcOrd="4" destOrd="0" parTransId="{DC4BFA7F-0C0D-4D95-AF4D-95238D855253}" sibTransId="{842AB7D3-9981-4AEF-8A8E-89789F621FFB}"/>
    <dgm:cxn modelId="{6B4854D3-BDE8-1642-9E3A-781454A30DD1}" type="presOf" srcId="{A38D5611-34BC-4118-B00F-BE629CE588E8}" destId="{39EC338C-FB08-AC48-A40A-8CEDEA97CC6B}" srcOrd="0" destOrd="0" presId="urn:microsoft.com/office/officeart/2005/8/layout/vProcess5"/>
    <dgm:cxn modelId="{6E82E3D4-30BC-7349-BED9-DECA32FFD166}" type="presOf" srcId="{D0884818-6BC1-47E7-9F21-835F85C51A14}" destId="{F3BCDF5A-D850-B445-8104-FBD4E51051C5}" srcOrd="0" destOrd="0" presId="urn:microsoft.com/office/officeart/2005/8/layout/vProcess5"/>
    <dgm:cxn modelId="{4E1D5EFD-4C6E-F549-AE37-59FF102CEB89}" type="presOf" srcId="{CD80566A-4CAB-4B6A-8C30-F5139CBD06A8}" destId="{494D9C93-2924-3B4D-8FEE-33180ECBACCF}" srcOrd="0" destOrd="0" presId="urn:microsoft.com/office/officeart/2005/8/layout/vProcess5"/>
    <dgm:cxn modelId="{62544C87-1F2F-504F-A151-1C850C2BC80A}" type="presParOf" srcId="{56AD94D4-705A-A047-9B34-7C20A4AF7D8C}" destId="{5F4B79EF-426F-114A-BA5F-447F3EC3550B}" srcOrd="0" destOrd="0" presId="urn:microsoft.com/office/officeart/2005/8/layout/vProcess5"/>
    <dgm:cxn modelId="{11E4EA2A-E405-3148-99B9-8893D909A92C}" type="presParOf" srcId="{56AD94D4-705A-A047-9B34-7C20A4AF7D8C}" destId="{494D9C93-2924-3B4D-8FEE-33180ECBACCF}" srcOrd="1" destOrd="0" presId="urn:microsoft.com/office/officeart/2005/8/layout/vProcess5"/>
    <dgm:cxn modelId="{0E8F67A5-C400-3B4A-B71D-179D62AB46E0}" type="presParOf" srcId="{56AD94D4-705A-A047-9B34-7C20A4AF7D8C}" destId="{DBFF2120-0E96-3E48-9ECA-D9E05A0E8D52}" srcOrd="2" destOrd="0" presId="urn:microsoft.com/office/officeart/2005/8/layout/vProcess5"/>
    <dgm:cxn modelId="{15A9F7A7-4D9B-5443-8A03-583C77199B9E}" type="presParOf" srcId="{56AD94D4-705A-A047-9B34-7C20A4AF7D8C}" destId="{F638E241-9A50-DD47-8B95-4DF5C17AAE9B}" srcOrd="3" destOrd="0" presId="urn:microsoft.com/office/officeart/2005/8/layout/vProcess5"/>
    <dgm:cxn modelId="{A155F8E7-9AE4-CB4D-B55C-CC1BBDFE0225}" type="presParOf" srcId="{56AD94D4-705A-A047-9B34-7C20A4AF7D8C}" destId="{39EC338C-FB08-AC48-A40A-8CEDEA97CC6B}" srcOrd="4" destOrd="0" presId="urn:microsoft.com/office/officeart/2005/8/layout/vProcess5"/>
    <dgm:cxn modelId="{636D01E9-461B-884F-81EB-FDD1F5CCA67A}" type="presParOf" srcId="{56AD94D4-705A-A047-9B34-7C20A4AF7D8C}" destId="{E9940D43-4E91-A24D-A6D2-CF3BA709F1C0}" srcOrd="5" destOrd="0" presId="urn:microsoft.com/office/officeart/2005/8/layout/vProcess5"/>
    <dgm:cxn modelId="{D5646C81-6722-8541-9F55-ED0B9B806600}" type="presParOf" srcId="{56AD94D4-705A-A047-9B34-7C20A4AF7D8C}" destId="{3561B07C-18F3-A844-8E78-BF406697C118}" srcOrd="6" destOrd="0" presId="urn:microsoft.com/office/officeart/2005/8/layout/vProcess5"/>
    <dgm:cxn modelId="{6D9F0AB6-0819-894A-82A4-7D52B1B602FB}" type="presParOf" srcId="{56AD94D4-705A-A047-9B34-7C20A4AF7D8C}" destId="{168CEB06-36E1-F146-A20F-A8C65E0DA99D}" srcOrd="7" destOrd="0" presId="urn:microsoft.com/office/officeart/2005/8/layout/vProcess5"/>
    <dgm:cxn modelId="{8456CC93-2D37-DB4D-90A3-12FF0A7036B9}" type="presParOf" srcId="{56AD94D4-705A-A047-9B34-7C20A4AF7D8C}" destId="{0E00F185-4F6A-4049-8375-4D606AEC3DD0}" srcOrd="8" destOrd="0" presId="urn:microsoft.com/office/officeart/2005/8/layout/vProcess5"/>
    <dgm:cxn modelId="{E56B5E68-346C-0B4E-962E-309A2766BB8B}" type="presParOf" srcId="{56AD94D4-705A-A047-9B34-7C20A4AF7D8C}" destId="{F3BCDF5A-D850-B445-8104-FBD4E51051C5}" srcOrd="9" destOrd="0" presId="urn:microsoft.com/office/officeart/2005/8/layout/vProcess5"/>
    <dgm:cxn modelId="{F805A34A-077B-304B-B410-27A22EAF23C7}" type="presParOf" srcId="{56AD94D4-705A-A047-9B34-7C20A4AF7D8C}" destId="{60E6784F-1D96-F549-9C18-C84438E54562}" srcOrd="10" destOrd="0" presId="urn:microsoft.com/office/officeart/2005/8/layout/vProcess5"/>
    <dgm:cxn modelId="{3F09B781-2787-AC45-8EA5-895D35A361AB}" type="presParOf" srcId="{56AD94D4-705A-A047-9B34-7C20A4AF7D8C}" destId="{BF024BAA-62C1-844A-AC86-04F24DE8D226}" srcOrd="11" destOrd="0" presId="urn:microsoft.com/office/officeart/2005/8/layout/vProcess5"/>
    <dgm:cxn modelId="{1D436FBE-5981-0E42-B8A4-80F0D6095B7C}" type="presParOf" srcId="{56AD94D4-705A-A047-9B34-7C20A4AF7D8C}" destId="{BFEC6623-E565-CD48-8F2A-4EEDC56B0A13}" srcOrd="12" destOrd="0" presId="urn:microsoft.com/office/officeart/2005/8/layout/vProcess5"/>
    <dgm:cxn modelId="{9618D9D4-1670-084C-9C5F-93758825559B}" type="presParOf" srcId="{56AD94D4-705A-A047-9B34-7C20A4AF7D8C}" destId="{FB372B18-FD30-594B-BC19-9F2256CAB81E}" srcOrd="13" destOrd="0" presId="urn:microsoft.com/office/officeart/2005/8/layout/vProcess5"/>
    <dgm:cxn modelId="{45FD97F8-6DFE-ED4E-9A4E-6ADA97652AD0}" type="presParOf" srcId="{56AD94D4-705A-A047-9B34-7C20A4AF7D8C}" destId="{57A4F7C7-C6D1-AD4A-A4F5-A120315FDEF2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4D9C93-2924-3B4D-8FEE-33180ECBACCF}">
      <dsp:nvSpPr>
        <dsp:cNvPr id="0" name=""/>
        <dsp:cNvSpPr/>
      </dsp:nvSpPr>
      <dsp:spPr>
        <a:xfrm>
          <a:off x="0" y="0"/>
          <a:ext cx="5545610" cy="5334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/>
            <a:t>Positivismo filologico </a:t>
          </a:r>
          <a:endParaRPr lang="en-US" sz="1400" kern="1200"/>
        </a:p>
      </dsp:txBody>
      <dsp:txXfrm>
        <a:off x="15625" y="15625"/>
        <a:ext cx="4907545" cy="502213"/>
      </dsp:txXfrm>
    </dsp:sp>
    <dsp:sp modelId="{DBFF2120-0E96-3E48-9ECA-D9E05A0E8D52}">
      <dsp:nvSpPr>
        <dsp:cNvPr id="0" name=""/>
        <dsp:cNvSpPr/>
      </dsp:nvSpPr>
      <dsp:spPr>
        <a:xfrm>
          <a:off x="414120" y="607555"/>
          <a:ext cx="5545610" cy="5334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207670"/>
                <a:satOff val="3795"/>
                <a:lumOff val="-2891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-207670"/>
                <a:satOff val="3795"/>
                <a:lumOff val="-2891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hueOff val="-207670"/>
                <a:satOff val="3795"/>
                <a:lumOff val="-2891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/>
            <a:t>Folklore come cultura delle classi subalterne (Gramsci)</a:t>
          </a:r>
          <a:endParaRPr lang="en-US" sz="1400" kern="1200"/>
        </a:p>
      </dsp:txBody>
      <dsp:txXfrm>
        <a:off x="429745" y="623180"/>
        <a:ext cx="4753488" cy="502213"/>
      </dsp:txXfrm>
    </dsp:sp>
    <dsp:sp modelId="{F638E241-9A50-DD47-8B95-4DF5C17AAE9B}">
      <dsp:nvSpPr>
        <dsp:cNvPr id="0" name=""/>
        <dsp:cNvSpPr/>
      </dsp:nvSpPr>
      <dsp:spPr>
        <a:xfrm>
          <a:off x="828240" y="1215111"/>
          <a:ext cx="5545610" cy="5334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415341"/>
                <a:satOff val="7590"/>
                <a:lumOff val="-5783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-415341"/>
                <a:satOff val="7590"/>
                <a:lumOff val="-5783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hueOff val="-415341"/>
                <a:satOff val="7590"/>
                <a:lumOff val="-5783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/>
            <a:t>Consumo culturale Anni ‘70 (C. Ginzburg)</a:t>
          </a:r>
          <a:endParaRPr lang="en-US" sz="1400" kern="1200"/>
        </a:p>
      </dsp:txBody>
      <dsp:txXfrm>
        <a:off x="843865" y="1230736"/>
        <a:ext cx="4753488" cy="502213"/>
      </dsp:txXfrm>
    </dsp:sp>
    <dsp:sp modelId="{39EC338C-FB08-AC48-A40A-8CEDEA97CC6B}">
      <dsp:nvSpPr>
        <dsp:cNvPr id="0" name=""/>
        <dsp:cNvSpPr/>
      </dsp:nvSpPr>
      <dsp:spPr>
        <a:xfrm>
          <a:off x="1242360" y="1822667"/>
          <a:ext cx="5545610" cy="5334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623011"/>
                <a:satOff val="11386"/>
                <a:lumOff val="-8674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-623011"/>
                <a:satOff val="11386"/>
                <a:lumOff val="-8674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hueOff val="-623011"/>
                <a:satOff val="11386"/>
                <a:lumOff val="-8674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/>
            <a:t>Crisi della demologia Anni ‘80 (repertorio folklorico / società di massa globalizzata)</a:t>
          </a:r>
          <a:endParaRPr lang="en-US" sz="1400" kern="1200"/>
        </a:p>
      </dsp:txBody>
      <dsp:txXfrm>
        <a:off x="1257985" y="1838292"/>
        <a:ext cx="4753488" cy="502213"/>
      </dsp:txXfrm>
    </dsp:sp>
    <dsp:sp modelId="{E9940D43-4E91-A24D-A6D2-CF3BA709F1C0}">
      <dsp:nvSpPr>
        <dsp:cNvPr id="0" name=""/>
        <dsp:cNvSpPr/>
      </dsp:nvSpPr>
      <dsp:spPr>
        <a:xfrm>
          <a:off x="1656480" y="2430223"/>
          <a:ext cx="5545610" cy="5334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830681"/>
                <a:satOff val="15181"/>
                <a:lumOff val="-11566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-830681"/>
                <a:satOff val="15181"/>
                <a:lumOff val="-11566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hueOff val="-830681"/>
                <a:satOff val="15181"/>
                <a:lumOff val="-11566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/>
            <a:t>Patrimonio culturale ‘intangibile’ nel nuovo millennio</a:t>
          </a:r>
          <a:endParaRPr lang="en-US" sz="1400" kern="1200"/>
        </a:p>
      </dsp:txBody>
      <dsp:txXfrm>
        <a:off x="1672105" y="2445848"/>
        <a:ext cx="4753488" cy="502213"/>
      </dsp:txXfrm>
    </dsp:sp>
    <dsp:sp modelId="{3561B07C-18F3-A844-8E78-BF406697C118}">
      <dsp:nvSpPr>
        <dsp:cNvPr id="0" name=""/>
        <dsp:cNvSpPr/>
      </dsp:nvSpPr>
      <dsp:spPr>
        <a:xfrm>
          <a:off x="5198858" y="389724"/>
          <a:ext cx="346751" cy="346751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>
        <a:off x="5276877" y="389724"/>
        <a:ext cx="190713" cy="260930"/>
      </dsp:txXfrm>
    </dsp:sp>
    <dsp:sp modelId="{168CEB06-36E1-F146-A20F-A8C65E0DA99D}">
      <dsp:nvSpPr>
        <dsp:cNvPr id="0" name=""/>
        <dsp:cNvSpPr/>
      </dsp:nvSpPr>
      <dsp:spPr>
        <a:xfrm>
          <a:off x="5612978" y="997280"/>
          <a:ext cx="346751" cy="346751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284110"/>
            <a:satOff val="-8173"/>
            <a:lumOff val="-809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>
        <a:off x="5690997" y="997280"/>
        <a:ext cx="190713" cy="260930"/>
      </dsp:txXfrm>
    </dsp:sp>
    <dsp:sp modelId="{0E00F185-4F6A-4049-8375-4D606AEC3DD0}">
      <dsp:nvSpPr>
        <dsp:cNvPr id="0" name=""/>
        <dsp:cNvSpPr/>
      </dsp:nvSpPr>
      <dsp:spPr>
        <a:xfrm>
          <a:off x="6027099" y="1595945"/>
          <a:ext cx="346751" cy="346751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568220"/>
            <a:satOff val="-16345"/>
            <a:lumOff val="-1619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>
        <a:off x="6105118" y="1595945"/>
        <a:ext cx="190713" cy="260930"/>
      </dsp:txXfrm>
    </dsp:sp>
    <dsp:sp modelId="{F3BCDF5A-D850-B445-8104-FBD4E51051C5}">
      <dsp:nvSpPr>
        <dsp:cNvPr id="0" name=""/>
        <dsp:cNvSpPr/>
      </dsp:nvSpPr>
      <dsp:spPr>
        <a:xfrm>
          <a:off x="6441219" y="2209428"/>
          <a:ext cx="346751" cy="346751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852330"/>
            <a:satOff val="-24518"/>
            <a:lumOff val="-2428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>
        <a:off x="6519238" y="2209428"/>
        <a:ext cx="190713" cy="2609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50A809-B042-D649-A130-615FA16329C7}" type="datetimeFigureOut">
              <a:rPr lang="it-IT" smtClean="0"/>
              <a:pPr/>
              <a:t>27/11/23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95BFAD-937C-A34D-BBBC-5CDF411B185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68250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95BFAD-937C-A34D-BBBC-5CDF411B1853}" type="slidenum">
              <a:rPr lang="it-IT" smtClean="0"/>
              <a:pPr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9930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5459" y="959313"/>
            <a:ext cx="5760741" cy="2571891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5459" y="3531205"/>
            <a:ext cx="5760741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8E440-D4EB-EF47-8367-8664DDD8E735}" type="datetimeFigureOut">
              <a:rPr lang="it-IT" smtClean="0"/>
              <a:pPr/>
              <a:t>27/11/23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25459" y="329308"/>
            <a:ext cx="3392144" cy="309201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86200" y="131730"/>
            <a:ext cx="802005" cy="503578"/>
          </a:xfrm>
        </p:spPr>
        <p:txBody>
          <a:bodyPr/>
          <a:lstStyle/>
          <a:p>
            <a:fld id="{F7DAF84D-F6F2-1843-81D8-0A59E8EB46FA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68746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8E440-D4EB-EF47-8367-8664DDD8E735}" type="datetimeFigureOut">
              <a:rPr lang="it-IT" smtClean="0"/>
              <a:pPr/>
              <a:t>27/11/23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AF84D-F6F2-1843-81D8-0A59E8EB46FA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15" name="Picture 14" descr="RedHashing.emf"/>
          <p:cNvPicPr>
            <a:picLocks/>
          </p:cNvPicPr>
          <p:nvPr/>
        </p:nvPicPr>
        <p:blipFill rotWithShape="1"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0375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6447" y="796298"/>
            <a:ext cx="1103027" cy="466256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1910" y="796298"/>
            <a:ext cx="5301095" cy="4662565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8E440-D4EB-EF47-8367-8664DDD8E735}" type="datetimeFigureOut">
              <a:rPr lang="it-IT" smtClean="0"/>
              <a:pPr/>
              <a:t>27/11/23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AF84D-F6F2-1843-81D8-0A59E8EB46FA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6" r="59215" b="36435"/>
          <a:stretch/>
        </p:blipFill>
        <p:spPr>
          <a:xfrm rot="5400000">
            <a:off x="5605390" y="3050294"/>
            <a:ext cx="4663440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86974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8E440-D4EB-EF47-8367-8664DDD8E735}" type="datetimeFigureOut">
              <a:rPr lang="it-IT" smtClean="0"/>
              <a:pPr/>
              <a:t>27/11/23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AF84D-F6F2-1843-81D8-0A59E8EB46FA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15" name="Picture 14" descr="RedHashing.emf"/>
          <p:cNvPicPr>
            <a:picLocks/>
          </p:cNvPicPr>
          <p:nvPr/>
        </p:nvPicPr>
        <p:blipFill rotWithShape="1"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3081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5459" y="1756130"/>
            <a:ext cx="5764142" cy="2050066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5460" y="3806196"/>
            <a:ext cx="5764142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8E440-D4EB-EF47-8367-8664DDD8E735}" type="datetimeFigureOut">
              <a:rPr lang="it-IT" smtClean="0"/>
              <a:pPr/>
              <a:t>27/11/23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AF84D-F6F2-1843-81D8-0A59E8EB46FA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1874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5459" y="959314"/>
            <a:ext cx="6564015" cy="104411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5459" y="2172548"/>
            <a:ext cx="3125871" cy="3278948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3822" y="2172548"/>
            <a:ext cx="3125652" cy="3278947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8E440-D4EB-EF47-8367-8664DDD8E735}" type="datetimeFigureOut">
              <a:rPr lang="it-IT" smtClean="0"/>
              <a:pPr/>
              <a:t>27/11/23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AF84D-F6F2-1843-81D8-0A59E8EB46FA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35349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652" y="959903"/>
            <a:ext cx="6571344" cy="10446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8131" y="2169094"/>
            <a:ext cx="312576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none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8131" y="2973815"/>
            <a:ext cx="3125766" cy="2491662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3822" y="2172548"/>
            <a:ext cx="31256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none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63822" y="2971035"/>
            <a:ext cx="3125652" cy="2484985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8E440-D4EB-EF47-8367-8664DDD8E735}" type="datetimeFigureOut">
              <a:rPr lang="it-IT" smtClean="0"/>
              <a:pPr/>
              <a:t>27/11/23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AF84D-F6F2-1843-81D8-0A59E8EB46FA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18" name="Picture 17" descr="RedHashing.emf"/>
          <p:cNvPicPr>
            <a:picLocks/>
          </p:cNvPicPr>
          <p:nvPr/>
        </p:nvPicPr>
        <p:blipFill rotWithShape="1"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16998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8E440-D4EB-EF47-8367-8664DDD8E735}" type="datetimeFigureOut">
              <a:rPr lang="it-IT" smtClean="0"/>
              <a:pPr/>
              <a:t>27/11/23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AF84D-F6F2-1843-81D8-0A59E8EB46FA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14" name="Picture 13" descr="RedHashing.emf"/>
          <p:cNvPicPr>
            <a:picLocks/>
          </p:cNvPicPr>
          <p:nvPr/>
        </p:nvPicPr>
        <p:blipFill rotWithShape="1"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94817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8E440-D4EB-EF47-8367-8664DDD8E735}" type="datetimeFigureOut">
              <a:rPr lang="it-IT" smtClean="0"/>
              <a:pPr/>
              <a:t>27/11/23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AF84D-F6F2-1843-81D8-0A59E8EB46F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7226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041" y="959313"/>
            <a:ext cx="2425950" cy="224205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9877" y="960890"/>
            <a:ext cx="3828178" cy="4496910"/>
          </a:xfrm>
        </p:spPr>
        <p:txBody>
          <a:bodyPr anchor="ctr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4041" y="3205492"/>
            <a:ext cx="2427369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8E440-D4EB-EF47-8367-8664DDD8E735}" type="datetimeFigureOut">
              <a:rPr lang="it-IT" smtClean="0"/>
              <a:pPr/>
              <a:t>27/11/23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AF84D-F6F2-1843-81D8-0A59E8EB46FA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3962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996501" y="482171"/>
            <a:ext cx="3511387" cy="5149101"/>
            <a:chOff x="4996501" y="482171"/>
            <a:chExt cx="3511387" cy="5149101"/>
          </a:xfrm>
        </p:grpSpPr>
        <p:sp>
          <p:nvSpPr>
            <p:cNvPr id="14" name="Rectangle 13"/>
            <p:cNvSpPr/>
            <p:nvPr/>
          </p:nvSpPr>
          <p:spPr>
            <a:xfrm>
              <a:off x="4996501" y="482171"/>
              <a:ext cx="3511387" cy="5149101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5312152" y="812506"/>
              <a:ext cx="2883013" cy="4479361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2077" y="1129512"/>
            <a:ext cx="3386166" cy="1918487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31420" y="3057166"/>
            <a:ext cx="3390817" cy="2092568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24592" y="5469857"/>
            <a:ext cx="3393977" cy="320123"/>
          </a:xfrm>
        </p:spPr>
        <p:txBody>
          <a:bodyPr/>
          <a:lstStyle>
            <a:lvl1pPr algn="l">
              <a:defRPr/>
            </a:lvl1pPr>
          </a:lstStyle>
          <a:p>
            <a:fld id="{1F38E440-D4EB-EF47-8367-8664DDD8E735}" type="datetimeFigureOut">
              <a:rPr lang="it-IT" smtClean="0"/>
              <a:pPr/>
              <a:t>27/11/23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25459" y="318641"/>
            <a:ext cx="2601032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726491" y="131730"/>
            <a:ext cx="795746" cy="503578"/>
          </a:xfrm>
        </p:spPr>
        <p:txBody>
          <a:bodyPr/>
          <a:lstStyle/>
          <a:p>
            <a:fld id="{F7DAF84D-F6F2-1843-81D8-0A59E8EB46FA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22" name="Picture 21" descr="RedHashing.emf"/>
          <p:cNvPicPr>
            <a:picLocks/>
          </p:cNvPicPr>
          <p:nvPr/>
        </p:nvPicPr>
        <p:blipFill rotWithShape="1"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6" r="70363" b="36435"/>
          <a:stretch/>
        </p:blipFill>
        <p:spPr>
          <a:xfrm>
            <a:off x="1125460" y="643464"/>
            <a:ext cx="339242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8527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562"/>
          <a:stretch/>
        </p:blipFill>
        <p:spPr>
          <a:xfrm>
            <a:off x="0" y="6119854"/>
            <a:ext cx="9144000" cy="74295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468769"/>
            <a:ext cx="9144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3" name="Straight Connector 12"/>
          <p:cNvCxnSpPr/>
          <p:nvPr/>
        </p:nvCxnSpPr>
        <p:spPr>
          <a:xfrm>
            <a:off x="0" y="6121005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28684" y="956172"/>
            <a:ext cx="6571343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8684" y="2167385"/>
            <a:ext cx="6571343" cy="32886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21309" y="330371"/>
            <a:ext cx="2368292" cy="3049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8E440-D4EB-EF47-8367-8664DDD8E735}" type="datetimeFigureOut">
              <a:rPr lang="it-IT" smtClean="0"/>
              <a:pPr/>
              <a:t>27/11/23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8684" y="329308"/>
            <a:ext cx="3388498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93728" y="131730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F7DAF84D-F6F2-1843-81D8-0A59E8EB46F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8240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5" r:id="rId1"/>
    <p:sldLayoutId id="2147483946" r:id="rId2"/>
    <p:sldLayoutId id="2147483947" r:id="rId3"/>
    <p:sldLayoutId id="2147483948" r:id="rId4"/>
    <p:sldLayoutId id="2147483949" r:id="rId5"/>
    <p:sldLayoutId id="2147483950" r:id="rId6"/>
    <p:sldLayoutId id="2147483951" r:id="rId7"/>
    <p:sldLayoutId id="2147483952" r:id="rId8"/>
    <p:sldLayoutId id="2147483953" r:id="rId9"/>
    <p:sldLayoutId id="2147483954" r:id="rId10"/>
    <p:sldLayoutId id="2147483955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6Tr3N8t_Cl0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itannica.com/topic/Northeast-Indian#ref928471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iff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z607o3Sk3SY&amp;feature=emb_logo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s://www.youtube.com/watch?v=AlE-twFPgW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tSjp2SPc24" TargetMode="External"/><Relationship Id="rId2" Type="http://schemas.openxmlformats.org/officeDocument/2006/relationships/hyperlink" Target="http://www.museosanmichele.it/alfabeto-delle-cose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museociviltacontadina.bo.it/Home_Page/Il_Museo" TargetMode="External"/><Relationship Id="rId4" Type="http://schemas.openxmlformats.org/officeDocument/2006/relationships/hyperlink" Target="http://www.ipac.regione.fvg.it/aspx/Home.aspx?idAmb=107&amp;idMenu=-1&amp;liv=0" TargetMode="Externa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hyperlink" Target="https://www.youtube.com/watch?v=MWNSHL4-E4o" TargetMode="Externa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4aa6W13m-vY" TargetMode="External"/><Relationship Id="rId7" Type="http://schemas.openxmlformats.org/officeDocument/2006/relationships/hyperlink" Target="https://www.youtube.com/watch?v=Ybrnuu4GMfA" TargetMode="External"/><Relationship Id="rId2" Type="http://schemas.openxmlformats.org/officeDocument/2006/relationships/hyperlink" Target="http://www.museoguatelli.it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0dxxuhxA8QU" TargetMode="External"/><Relationship Id="rId5" Type="http://schemas.openxmlformats.org/officeDocument/2006/relationships/hyperlink" Target="https://www.youtube.com/watch?v=xgzo2PuGEko" TargetMode="External"/><Relationship Id="rId4" Type="http://schemas.openxmlformats.org/officeDocument/2006/relationships/hyperlink" Target="https://www.youtube.com/watch?v=YK8TKdnebw8" TargetMode="Externa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_XiVM8mZOU&amp;feature=youtu.be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T0ERjJSZ7cA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ipac.regione.fvg.it/aspx/Home.aspx?idAmb=107&amp;idMenu=-1&amp;liv=0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pellis.filologicafriulana.it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25459" y="1817229"/>
            <a:ext cx="5760741" cy="2571891"/>
          </a:xfrm>
        </p:spPr>
        <p:txBody>
          <a:bodyPr>
            <a:normAutofit fontScale="90000"/>
          </a:bodyPr>
          <a:lstStyle/>
          <a:p>
            <a:pPr lvl="1"/>
            <a:br>
              <a:rPr lang="it-IT" sz="4889" b="1" cap="small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it-IT" sz="4889" b="1" cap="small" dirty="0">
                <a:solidFill>
                  <a:schemeClr val="tx1"/>
                </a:solidFill>
                <a:latin typeface="Century Gothic" panose="020B0502020202020204" pitchFamily="34" charset="0"/>
              </a:rPr>
              <a:t>Cultura popolare </a:t>
            </a:r>
            <a:br>
              <a:rPr lang="it-IT" sz="4889" b="1" cap="small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it-IT" sz="4889" b="1" cap="small" dirty="0">
                <a:solidFill>
                  <a:schemeClr val="tx1"/>
                </a:solidFill>
                <a:latin typeface="Century Gothic" panose="020B0502020202020204" pitchFamily="34" charset="0"/>
              </a:rPr>
              <a:t>in Italia</a:t>
            </a:r>
            <a:br>
              <a:rPr lang="it-IT" sz="4889" b="1" cap="small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br>
              <a:rPr lang="it-IT" dirty="0">
                <a:solidFill>
                  <a:srgbClr val="FF6600"/>
                </a:solidFill>
              </a:rPr>
            </a:br>
            <a:br>
              <a:rPr lang="it-IT" dirty="0">
                <a:solidFill>
                  <a:srgbClr val="FF6600"/>
                </a:solidFill>
              </a:rPr>
            </a:br>
            <a:br>
              <a:rPr lang="it-IT" dirty="0"/>
            </a:b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788670" y="4389120"/>
            <a:ext cx="5918454" cy="2468880"/>
          </a:xfrm>
        </p:spPr>
        <p:txBody>
          <a:bodyPr>
            <a:noAutofit/>
          </a:bodyPr>
          <a:lstStyle/>
          <a:p>
            <a:r>
              <a:rPr lang="it-IT" sz="2400" b="1" cap="small" dirty="0">
                <a:latin typeface="Century Gothic" panose="020B0502020202020204" pitchFamily="34" charset="0"/>
              </a:rPr>
              <a:t>da </a:t>
            </a:r>
            <a:r>
              <a:rPr lang="it-IT" sz="2400" b="1" cap="small" dirty="0" err="1">
                <a:latin typeface="Century Gothic" panose="020B0502020202020204" pitchFamily="34" charset="0"/>
              </a:rPr>
              <a:t>gramsci</a:t>
            </a:r>
            <a:r>
              <a:rPr lang="it-IT" sz="2400" b="1" cap="small" dirty="0">
                <a:latin typeface="Century Gothic" panose="020B0502020202020204" pitchFamily="34" charset="0"/>
              </a:rPr>
              <a:t> all’Unesco</a:t>
            </a:r>
            <a:br>
              <a:rPr lang="it-IT" sz="2400" b="1" cap="small" dirty="0">
                <a:latin typeface="Century Gothic" panose="020B0502020202020204" pitchFamily="34" charset="0"/>
              </a:rPr>
            </a:br>
            <a:endParaRPr lang="it-IT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F1176DA6-4BBF-42A4-9C94-E6613CCD6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9AAB0AE-172B-4FB4-80C2-86CD6B824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magine 1" descr="IMG_1267-1109x48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600" y="1660335"/>
            <a:ext cx="8178799" cy="3537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782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A992E1B-AAEE-4435-8F48-8C88BE551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962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magine 1" descr="s-1052-liebig-mostra-etnografica-regionale-in-roma-1911-ita-mf42474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206" b="16678"/>
          <a:stretch/>
        </p:blipFill>
        <p:spPr>
          <a:xfrm>
            <a:off x="482600" y="643467"/>
            <a:ext cx="8178799" cy="557106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76C2E52-E592-4F3F-BC13-5BD8518E2E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478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609344"/>
          </a:xfrm>
        </p:spPr>
        <p:txBody>
          <a:bodyPr/>
          <a:lstStyle/>
          <a:p>
            <a:r>
              <a:rPr lang="it-IT" dirty="0"/>
              <a:t>Studi demologici italiani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72717" y="804672"/>
            <a:ext cx="9079830" cy="5245769"/>
          </a:xfrm>
        </p:spPr>
        <p:txBody>
          <a:bodyPr>
            <a:normAutofit fontScale="92500"/>
          </a:bodyPr>
          <a:lstStyle/>
          <a:p>
            <a:r>
              <a:rPr lang="it-IT" dirty="0"/>
              <a:t>1920-30 Diffusionismo Padre Schmidt </a:t>
            </a:r>
          </a:p>
          <a:p>
            <a:pPr marL="0" indent="0">
              <a:buNone/>
            </a:pPr>
            <a:r>
              <a:rPr lang="it-IT" dirty="0"/>
              <a:t>	Storicismo idealistico di B. Croce (scienze sociali come pseudo 	scienze)</a:t>
            </a:r>
          </a:p>
          <a:p>
            <a:r>
              <a:rPr lang="it-IT" dirty="0"/>
              <a:t>1938 convegno Volta “Manifesto della Razza”</a:t>
            </a:r>
          </a:p>
          <a:p>
            <a:r>
              <a:rPr lang="it-IT" dirty="0"/>
              <a:t>1941 Ernesto de Martino</a:t>
            </a:r>
            <a:r>
              <a:rPr lang="it-IT" i="1" dirty="0"/>
              <a:t>, Naturalismo e storicismo nell’etnologia</a:t>
            </a:r>
            <a:r>
              <a:rPr lang="it-IT" dirty="0"/>
              <a:t> ; 1948 </a:t>
            </a:r>
            <a:r>
              <a:rPr lang="it-IT" i="1" dirty="0"/>
              <a:t>Il mondo magico </a:t>
            </a:r>
            <a:r>
              <a:rPr lang="it-IT" dirty="0"/>
              <a:t>(presenza e costruzione della realtà); 1949 </a:t>
            </a:r>
            <a:r>
              <a:rPr lang="it-IT" i="1" dirty="0"/>
              <a:t>Intorno a una storia del mondo popolare subalterno </a:t>
            </a:r>
            <a:r>
              <a:rPr lang="it-IT" dirty="0"/>
              <a:t>(destorificazione)</a:t>
            </a:r>
          </a:p>
          <a:p>
            <a:pPr marL="0" indent="0">
              <a:buNone/>
            </a:pPr>
            <a:r>
              <a:rPr lang="it-IT" dirty="0"/>
              <a:t>	</a:t>
            </a:r>
            <a:r>
              <a:rPr lang="it-IT" dirty="0">
                <a:hlinkClick r:id="rId2"/>
              </a:rPr>
              <a:t>La potenza degli spiriti (L. Di Gianni 1968)</a:t>
            </a:r>
            <a:endParaRPr lang="it-IT" dirty="0"/>
          </a:p>
          <a:p>
            <a:pPr marL="0" indent="0">
              <a:buNone/>
            </a:pPr>
            <a:r>
              <a:rPr lang="it-IT" dirty="0"/>
              <a:t>	Storia delle </a:t>
            </a:r>
            <a:r>
              <a:rPr lang="it-IT" u="sng" dirty="0"/>
              <a:t>masse </a:t>
            </a:r>
            <a:r>
              <a:rPr lang="it-IT" dirty="0"/>
              <a:t>prive di storia, etnocentrismo critico, umanesimo etnografico (approccio etico, 	subalterno passivo)</a:t>
            </a:r>
          </a:p>
          <a:p>
            <a:r>
              <a:rPr lang="it-IT" dirty="0"/>
              <a:t>A. Gramsci, </a:t>
            </a:r>
            <a:r>
              <a:rPr lang="it-IT" i="1" dirty="0"/>
              <a:t>Quaderni dal carcere </a:t>
            </a:r>
            <a:r>
              <a:rPr lang="it-IT" dirty="0"/>
              <a:t>(1929-35), 1948-51</a:t>
            </a:r>
          </a:p>
          <a:p>
            <a:pPr marL="274320" lvl="1" indent="0">
              <a:buNone/>
            </a:pPr>
            <a:r>
              <a:rPr lang="it-IT" sz="2400" dirty="0">
                <a:solidFill>
                  <a:srgbClr val="FF0000"/>
                </a:solidFill>
              </a:rPr>
              <a:t>	</a:t>
            </a:r>
            <a:r>
              <a:rPr lang="it-IT" sz="2400" dirty="0"/>
              <a:t>Folklore, culture subalterne, cultura popolare 	(consumo)</a:t>
            </a:r>
            <a:endParaRPr lang="it-IT" sz="2400" dirty="0">
              <a:solidFill>
                <a:srgbClr val="FF0000"/>
              </a:solidFill>
            </a:endParaRPr>
          </a:p>
          <a:p>
            <a:endParaRPr lang="it-IT" dirty="0"/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17213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  <a:lumMod val="108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10">
            <a:extLst>
              <a:ext uri="{FF2B5EF4-FFF2-40B4-BE49-F238E27FC236}">
                <a16:creationId xmlns:a16="http://schemas.microsoft.com/office/drawing/2014/main" id="{CB1DE69F-569C-4A49-8E50-4093C135AE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19336"/>
            <a:ext cx="9144000" cy="742950"/>
          </a:xfrm>
          <a:prstGeom prst="rect">
            <a:avLst/>
          </a:prstGeom>
        </p:spPr>
      </p:pic>
      <p:sp>
        <p:nvSpPr>
          <p:cNvPr id="34" name="Rectangle 12">
            <a:extLst>
              <a:ext uri="{FF2B5EF4-FFF2-40B4-BE49-F238E27FC236}">
                <a16:creationId xmlns:a16="http://schemas.microsoft.com/office/drawing/2014/main" id="{50B488F5-9CE4-4346-B22F-600286ED4D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68769"/>
            <a:ext cx="9144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cxnSp>
        <p:nvCxnSpPr>
          <p:cNvPr id="35" name="Straight Connector 14">
            <a:extLst>
              <a:ext uri="{FF2B5EF4-FFF2-40B4-BE49-F238E27FC236}">
                <a16:creationId xmlns:a16="http://schemas.microsoft.com/office/drawing/2014/main" id="{5F76596F-57DF-4A0C-96D9-046DC3B30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1269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16">
            <a:extLst>
              <a:ext uri="{FF2B5EF4-FFF2-40B4-BE49-F238E27FC236}">
                <a16:creationId xmlns:a16="http://schemas.microsoft.com/office/drawing/2014/main" id="{38DB3A91-B9E8-4451-ACED-026398635D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844095" y="643464"/>
            <a:ext cx="7207758" cy="155448"/>
          </a:xfrm>
          <a:prstGeom prst="rect">
            <a:avLst/>
          </a:prstGeom>
          <a:noFill/>
          <a:ln>
            <a:noFill/>
          </a:ln>
        </p:spPr>
      </p:pic>
      <p:sp useBgFill="1">
        <p:nvSpPr>
          <p:cNvPr id="37" name="Rectangle 18">
            <a:extLst>
              <a:ext uri="{FF2B5EF4-FFF2-40B4-BE49-F238E27FC236}">
                <a16:creationId xmlns:a16="http://schemas.microsoft.com/office/drawing/2014/main" id="{7FEE97DD-2CB6-41D4-9F34-E64E3274DF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20">
            <a:extLst>
              <a:ext uri="{FF2B5EF4-FFF2-40B4-BE49-F238E27FC236}">
                <a16:creationId xmlns:a16="http://schemas.microsoft.com/office/drawing/2014/main" id="{9A305388-3EDD-428F-9929-76B2B25B5A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68769"/>
            <a:ext cx="9144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4934736" y="957219"/>
            <a:ext cx="3365244" cy="1049235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914400"/>
            <a:r>
              <a:rPr lang="en-US" sz="1800"/>
              <a:t>USA, particolarismo storico</a:t>
            </a:r>
            <a:br>
              <a:rPr lang="en-US" sz="1800"/>
            </a:br>
            <a:br>
              <a:rPr lang="en-US" sz="1800"/>
            </a:br>
            <a:r>
              <a:rPr lang="en-US" sz="1800"/>
              <a:t> F. Boas (1856-1942)</a:t>
            </a:r>
          </a:p>
        </p:txBody>
      </p:sp>
      <p:pic>
        <p:nvPicPr>
          <p:cNvPr id="39" name="Picture 22">
            <a:extLst>
              <a:ext uri="{FF2B5EF4-FFF2-40B4-BE49-F238E27FC236}">
                <a16:creationId xmlns:a16="http://schemas.microsoft.com/office/drawing/2014/main" id="{E3FFB7F1-B6BA-4C8E-8057-6D4A18A85C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t="474" r="60419" b="36564"/>
          <a:stretch/>
        </p:blipFill>
        <p:spPr>
          <a:xfrm>
            <a:off x="4934735" y="643464"/>
            <a:ext cx="3394710" cy="155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11" descr="FABIETTI - Foto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971553" y="805583"/>
            <a:ext cx="3472267" cy="4660762"/>
          </a:xfrm>
          <a:prstGeom prst="rect">
            <a:avLst/>
          </a:prstGeom>
          <a:noFill/>
        </p:spPr>
      </p:pic>
      <p:sp>
        <p:nvSpPr>
          <p:cNvPr id="6" name="CasellaDiTesto 5"/>
          <p:cNvSpPr txBox="1"/>
          <p:nvPr/>
        </p:nvSpPr>
        <p:spPr>
          <a:xfrm>
            <a:off x="4934736" y="2164761"/>
            <a:ext cx="3365244" cy="33015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 defTabSz="9144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100"/>
              <a:t>Critica all’evoluzionismo</a:t>
            </a:r>
          </a:p>
          <a:p>
            <a:pPr indent="-228600" defTabSz="9144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1100"/>
          </a:p>
          <a:p>
            <a:pPr indent="-228600" defTabSz="9144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100"/>
              <a:t>Metodo storico</a:t>
            </a:r>
          </a:p>
          <a:p>
            <a:pPr indent="-228600" defTabSz="9144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100"/>
              <a:t>Natur / Geist / </a:t>
            </a:r>
          </a:p>
          <a:p>
            <a:pPr indent="-228600" defTabSz="9144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100"/>
              <a:t>Wissenschaftlichen</a:t>
            </a:r>
          </a:p>
          <a:p>
            <a:pPr indent="-228600" defTabSz="9144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100"/>
              <a:t>Sapere nomotetico/idiografico (Dilthey)</a:t>
            </a:r>
          </a:p>
          <a:p>
            <a:pPr indent="-228600" defTabSz="9144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1100"/>
          </a:p>
          <a:p>
            <a:pPr indent="-228600" defTabSz="9144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1100"/>
          </a:p>
          <a:p>
            <a:pPr indent="-228600" defTabSz="9144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100"/>
              <a:t>1911 </a:t>
            </a:r>
            <a:r>
              <a:rPr lang="en-US" sz="1100" i="1"/>
              <a:t>The Mind of Primitive Man</a:t>
            </a:r>
          </a:p>
          <a:p>
            <a:pPr indent="-228600" defTabSz="9144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100"/>
              <a:t>Unità psichica del genere umano</a:t>
            </a:r>
          </a:p>
          <a:p>
            <a:pPr indent="-228600" defTabSz="9144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100"/>
              <a:t>NATURA/CULTURA</a:t>
            </a:r>
          </a:p>
          <a:p>
            <a:pPr indent="-228600" defTabSz="9144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100"/>
              <a:t>Contro Darwinismo sociale</a:t>
            </a:r>
          </a:p>
        </p:txBody>
      </p:sp>
      <p:pic>
        <p:nvPicPr>
          <p:cNvPr id="40" name="Picture 24">
            <a:extLst>
              <a:ext uri="{FF2B5EF4-FFF2-40B4-BE49-F238E27FC236}">
                <a16:creationId xmlns:a16="http://schemas.microsoft.com/office/drawing/2014/main" id="{C7060F49-53A3-4601-BA9A-617F15EAC8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19336"/>
            <a:ext cx="9144000" cy="742950"/>
          </a:xfrm>
          <a:prstGeom prst="rect">
            <a:avLst/>
          </a:prstGeom>
        </p:spPr>
      </p:pic>
      <p:cxnSp>
        <p:nvCxnSpPr>
          <p:cNvPr id="41" name="Straight Connector 26">
            <a:extLst>
              <a:ext uri="{FF2B5EF4-FFF2-40B4-BE49-F238E27FC236}">
                <a16:creationId xmlns:a16="http://schemas.microsoft.com/office/drawing/2014/main" id="{380122F5-DBF9-45E5-B46A-499C6E912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1269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1506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5" name="Picture 9" descr="Cartina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9636" y="1344827"/>
            <a:ext cx="4282638" cy="4322785"/>
          </a:xfrm>
          <a:prstGeom prst="rect">
            <a:avLst/>
          </a:prstGeom>
          <a:noFill/>
        </p:spPr>
      </p:pic>
      <p:sp>
        <p:nvSpPr>
          <p:cNvPr id="3" name="CasellaDiTesto 2"/>
          <p:cNvSpPr txBox="1"/>
          <p:nvPr/>
        </p:nvSpPr>
        <p:spPr>
          <a:xfrm>
            <a:off x="6412473" y="1344827"/>
            <a:ext cx="1992225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1894-95</a:t>
            </a:r>
          </a:p>
          <a:p>
            <a:r>
              <a:rPr lang="it-IT" dirty="0"/>
              <a:t>Lavoro sul campo come studio di singole culture o aree culturali particolari</a:t>
            </a:r>
          </a:p>
          <a:p>
            <a:endParaRPr lang="it-IT" dirty="0"/>
          </a:p>
          <a:p>
            <a:r>
              <a:rPr lang="it-IT" dirty="0"/>
              <a:t>Museologia</a:t>
            </a:r>
          </a:p>
          <a:p>
            <a:r>
              <a:rPr lang="it-IT" dirty="0"/>
              <a:t>Antirazzismo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48144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  <a:lumMod val="108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4" name="Picture 5133">
            <a:extLst>
              <a:ext uri="{FF2B5EF4-FFF2-40B4-BE49-F238E27FC236}">
                <a16:creationId xmlns:a16="http://schemas.microsoft.com/office/drawing/2014/main" id="{6C4AC067-D504-471C-8EA7-D3CB990B8D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19336"/>
            <a:ext cx="9144000" cy="742950"/>
          </a:xfrm>
          <a:prstGeom prst="rect">
            <a:avLst/>
          </a:prstGeom>
        </p:spPr>
      </p:pic>
      <p:sp>
        <p:nvSpPr>
          <p:cNvPr id="5136" name="Rectangle 5135">
            <a:extLst>
              <a:ext uri="{FF2B5EF4-FFF2-40B4-BE49-F238E27FC236}">
                <a16:creationId xmlns:a16="http://schemas.microsoft.com/office/drawing/2014/main" id="{C5725D68-8A0E-415C-AF7F-3771B66B9A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68769"/>
            <a:ext cx="9144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cxnSp>
        <p:nvCxnSpPr>
          <p:cNvPr id="5138" name="Straight Connector 5137">
            <a:extLst>
              <a:ext uri="{FF2B5EF4-FFF2-40B4-BE49-F238E27FC236}">
                <a16:creationId xmlns:a16="http://schemas.microsoft.com/office/drawing/2014/main" id="{6BE714B4-F36E-4926-93B3-190E5EC13C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1269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40" name="Picture 5139">
            <a:extLst>
              <a:ext uri="{FF2B5EF4-FFF2-40B4-BE49-F238E27FC236}">
                <a16:creationId xmlns:a16="http://schemas.microsoft.com/office/drawing/2014/main" id="{6C6CF9F7-5642-4F7B-8A15-C78EA0AB92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844095" y="643464"/>
            <a:ext cx="7207758" cy="155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9" name="Picture 9" descr="FABIETTI - Foto 4"/>
          <p:cNvPicPr>
            <a:picLocks noChangeAspect="1" noChangeArrowheads="1"/>
          </p:cNvPicPr>
          <p:nvPr/>
        </p:nvPicPr>
        <p:blipFill rotWithShape="1">
          <a:blip r:embed="rId4"/>
          <a:srcRect l="9669" r="-1" b="-1"/>
          <a:stretch/>
        </p:blipFill>
        <p:spPr bwMode="auto">
          <a:xfrm>
            <a:off x="20" y="10"/>
            <a:ext cx="9143751" cy="6857990"/>
          </a:xfrm>
          <a:prstGeom prst="rect">
            <a:avLst/>
          </a:prstGeom>
          <a:noFill/>
        </p:spPr>
      </p:pic>
      <p:sp>
        <p:nvSpPr>
          <p:cNvPr id="5142" name="Rectangle 5141">
            <a:extLst>
              <a:ext uri="{FF2B5EF4-FFF2-40B4-BE49-F238E27FC236}">
                <a16:creationId xmlns:a16="http://schemas.microsoft.com/office/drawing/2014/main" id="{FA6DAF44-F8B1-41C7-A13D-0901D836A3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347" y="507092"/>
            <a:ext cx="2558409" cy="1934824"/>
          </a:xfrm>
          <a:prstGeom prst="rect">
            <a:avLst/>
          </a:prstGeom>
          <a:solidFill>
            <a:srgbClr val="000001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asellaDiTesto 1"/>
          <p:cNvSpPr txBox="1"/>
          <p:nvPr/>
        </p:nvSpPr>
        <p:spPr>
          <a:xfrm>
            <a:off x="605684" y="992906"/>
            <a:ext cx="2306568" cy="12845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700">
                <a:solidFill>
                  <a:srgbClr val="FFFFFE"/>
                </a:solidFill>
                <a:latin typeface="+mj-lt"/>
                <a:ea typeface="+mj-ea"/>
                <a:cs typeface="+mj-cs"/>
              </a:rPr>
              <a:t>American Museum of Natural History</a:t>
            </a:r>
          </a:p>
        </p:txBody>
      </p:sp>
      <p:pic>
        <p:nvPicPr>
          <p:cNvPr id="5144" name="Picture 5143">
            <a:extLst>
              <a:ext uri="{FF2B5EF4-FFF2-40B4-BE49-F238E27FC236}">
                <a16:creationId xmlns:a16="http://schemas.microsoft.com/office/drawing/2014/main" id="{20B0C963-A14A-4EEA-BD75-15028EF651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t="474" r="73169" b="36564"/>
          <a:stretch/>
        </p:blipFill>
        <p:spPr>
          <a:xfrm>
            <a:off x="605684" y="672866"/>
            <a:ext cx="2304288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2625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D:\Piero\foto robi\boa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914400"/>
            <a:ext cx="6858000" cy="4603750"/>
          </a:xfrm>
          <a:prstGeom prst="rect">
            <a:avLst/>
          </a:prstGeom>
          <a:noFill/>
        </p:spPr>
      </p:pic>
      <p:sp>
        <p:nvSpPr>
          <p:cNvPr id="73731" name="Text Box 3"/>
          <p:cNvSpPr txBox="1">
            <a:spLocks noChangeArrowheads="1"/>
          </p:cNvSpPr>
          <p:nvPr/>
        </p:nvSpPr>
        <p:spPr bwMode="auto">
          <a:xfrm>
            <a:off x="4724400" y="5638800"/>
            <a:ext cx="3352800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it-IT" dirty="0">
                <a:latin typeface="Courier New" charset="0"/>
              </a:rPr>
              <a:t>Collezione </a:t>
            </a:r>
            <a:r>
              <a:rPr lang="it-IT" dirty="0" err="1">
                <a:latin typeface="Courier New" charset="0"/>
              </a:rPr>
              <a:t>Boas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07931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5" name="Picture 7" descr="FABIETTI - Foto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8552" y="1480789"/>
            <a:ext cx="4958572" cy="4715351"/>
          </a:xfrm>
          <a:prstGeom prst="rect">
            <a:avLst/>
          </a:prstGeom>
          <a:noFill/>
        </p:spPr>
      </p:pic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Diffusionismo USA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6502159" y="2204023"/>
            <a:ext cx="236639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Area </a:t>
            </a:r>
            <a:r>
              <a:rPr lang="it-IT" dirty="0" err="1"/>
              <a:t>culturale=</a:t>
            </a:r>
            <a:r>
              <a:rPr lang="it-IT" dirty="0"/>
              <a:t> somma dei tratti componenti</a:t>
            </a:r>
          </a:p>
          <a:p>
            <a:endParaRPr lang="it-IT" dirty="0"/>
          </a:p>
          <a:p>
            <a:r>
              <a:rPr lang="it-IT" dirty="0"/>
              <a:t>WISSLER: classificazione culture indigene</a:t>
            </a:r>
          </a:p>
          <a:p>
            <a:endParaRPr lang="it-IT" dirty="0"/>
          </a:p>
          <a:p>
            <a:r>
              <a:rPr lang="it-IT" dirty="0" err="1"/>
              <a:t>Age</a:t>
            </a:r>
            <a:r>
              <a:rPr lang="it-IT" dirty="0"/>
              <a:t> area </a:t>
            </a:r>
          </a:p>
          <a:p>
            <a:r>
              <a:rPr lang="it-IT" dirty="0"/>
              <a:t>Misura diffusione</a:t>
            </a:r>
          </a:p>
          <a:p>
            <a:r>
              <a:rPr lang="it-IT" dirty="0"/>
              <a:t>Mappe areali</a:t>
            </a:r>
          </a:p>
          <a:p>
            <a:endParaRPr lang="it-IT" dirty="0"/>
          </a:p>
          <a:p>
            <a:r>
              <a:rPr lang="it-IT" dirty="0">
                <a:hlinkClick r:id="rId3"/>
              </a:rPr>
              <a:t>British Encicl.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25004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4" name="Picture 8" descr="FABIETTI - Foto 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3903" y="649694"/>
            <a:ext cx="3676406" cy="5440500"/>
          </a:xfrm>
          <a:prstGeom prst="rect">
            <a:avLst/>
          </a:prstGeom>
          <a:noFill/>
        </p:spPr>
      </p:pic>
      <p:sp>
        <p:nvSpPr>
          <p:cNvPr id="3" name="CasellaDiTesto 2"/>
          <p:cNvSpPr txBox="1"/>
          <p:nvPr/>
        </p:nvSpPr>
        <p:spPr>
          <a:xfrm>
            <a:off x="5847771" y="415289"/>
            <a:ext cx="3020855" cy="5909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  <a:p>
            <a:r>
              <a:rPr lang="it-IT" dirty="0"/>
              <a:t>DIFFUSIONISMO TEDESCO </a:t>
            </a:r>
          </a:p>
          <a:p>
            <a:endParaRPr lang="it-IT" dirty="0"/>
          </a:p>
          <a:p>
            <a:r>
              <a:rPr lang="it-IT" dirty="0"/>
              <a:t>Teoria dei “cicli culturali”(</a:t>
            </a:r>
            <a:r>
              <a:rPr lang="it-IT" dirty="0" err="1"/>
              <a:t>kultur</a:t>
            </a:r>
            <a:r>
              <a:rPr lang="it-IT" dirty="0"/>
              <a:t>/</a:t>
            </a:r>
            <a:r>
              <a:rPr lang="it-IT" dirty="0" err="1"/>
              <a:t>kreislehre-Geschichte</a:t>
            </a:r>
            <a:r>
              <a:rPr lang="it-IT" dirty="0"/>
              <a:t>)</a:t>
            </a:r>
          </a:p>
          <a:p>
            <a:r>
              <a:rPr lang="it-IT" dirty="0"/>
              <a:t>Dimensione geo-etnologica delle singolo culture</a:t>
            </a:r>
          </a:p>
          <a:p>
            <a:r>
              <a:rPr lang="it-IT" dirty="0"/>
              <a:t>Diffusione culturale (Bastian, </a:t>
            </a:r>
            <a:r>
              <a:rPr lang="it-IT" dirty="0" err="1"/>
              <a:t>Graebner</a:t>
            </a:r>
            <a:r>
              <a:rPr lang="it-IT" dirty="0"/>
              <a:t>)</a:t>
            </a:r>
          </a:p>
          <a:p>
            <a:endParaRPr lang="it-IT" dirty="0"/>
          </a:p>
          <a:p>
            <a:r>
              <a:rPr lang="it-IT" dirty="0"/>
              <a:t>Scuola di Vienna </a:t>
            </a:r>
          </a:p>
          <a:p>
            <a:r>
              <a:rPr lang="it-IT" dirty="0"/>
              <a:t>(W. Schmidt) </a:t>
            </a:r>
          </a:p>
          <a:p>
            <a:r>
              <a:rPr lang="it-IT" dirty="0"/>
              <a:t>anni ‘30-40</a:t>
            </a:r>
          </a:p>
          <a:p>
            <a:endParaRPr lang="it-IT" dirty="0"/>
          </a:p>
          <a:p>
            <a:r>
              <a:rPr lang="it-IT" dirty="0"/>
              <a:t>P. </a:t>
            </a:r>
            <a:r>
              <a:rPr lang="it-IT" dirty="0" err="1"/>
              <a:t>Schebesta</a:t>
            </a:r>
            <a:endParaRPr lang="it-IT" dirty="0"/>
          </a:p>
          <a:p>
            <a:r>
              <a:rPr lang="it-IT" dirty="0"/>
              <a:t>Congo 1925</a:t>
            </a:r>
          </a:p>
          <a:p>
            <a:r>
              <a:rPr lang="it-IT" dirty="0" err="1"/>
              <a:t>Naturvolker</a:t>
            </a:r>
            <a:endParaRPr lang="it-IT" dirty="0"/>
          </a:p>
          <a:p>
            <a:r>
              <a:rPr lang="it-IT" dirty="0" err="1"/>
              <a:t>Degenerazionismo</a:t>
            </a: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30570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FABIETTI - Foto 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279150"/>
            <a:ext cx="7772400" cy="5335587"/>
          </a:xfrm>
          <a:prstGeom prst="rect">
            <a:avLst/>
          </a:prstGeom>
          <a:noFill/>
        </p:spPr>
      </p:pic>
      <p:sp>
        <p:nvSpPr>
          <p:cNvPr id="3" name="CasellaDiTesto 2"/>
          <p:cNvSpPr txBox="1"/>
          <p:nvPr/>
        </p:nvSpPr>
        <p:spPr>
          <a:xfrm>
            <a:off x="1992224" y="5743073"/>
            <a:ext cx="5606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Pigmei : </a:t>
            </a:r>
            <a:r>
              <a:rPr lang="it-IT" dirty="0" err="1"/>
              <a:t>urgent</a:t>
            </a:r>
            <a:r>
              <a:rPr lang="it-IT" dirty="0"/>
              <a:t> </a:t>
            </a:r>
            <a:r>
              <a:rPr lang="it-IT" dirty="0" err="1"/>
              <a:t>anthropology</a:t>
            </a:r>
            <a:r>
              <a:rPr lang="it-IT" dirty="0"/>
              <a:t> / missionari  </a:t>
            </a:r>
          </a:p>
        </p:txBody>
      </p:sp>
    </p:spTree>
    <p:extLst>
      <p:ext uri="{BB962C8B-B14F-4D97-AF65-F5344CB8AC3E}">
        <p14:creationId xmlns:p14="http://schemas.microsoft.com/office/powerpoint/2010/main" val="4235452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  <a:lumMod val="108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05FD019-C700-6540-A5D9-DA43597D0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702" y="953324"/>
            <a:ext cx="7202456" cy="1049235"/>
          </a:xfrm>
        </p:spPr>
        <p:txBody>
          <a:bodyPr>
            <a:normAutofit/>
          </a:bodyPr>
          <a:lstStyle/>
          <a:p>
            <a:r>
              <a:rPr lang="it-IT" dirty="0"/>
              <a:t>Cultura popolare: </a:t>
            </a:r>
            <a:br>
              <a:rPr lang="it-IT" dirty="0"/>
            </a:br>
            <a:r>
              <a:rPr lang="it-IT" dirty="0"/>
              <a:t>fortuna e declino </a:t>
            </a:r>
          </a:p>
        </p:txBody>
      </p:sp>
      <p:graphicFrame>
        <p:nvGraphicFramePr>
          <p:cNvPr id="5" name="Segnaposto contenuto 2">
            <a:extLst>
              <a:ext uri="{FF2B5EF4-FFF2-40B4-BE49-F238E27FC236}">
                <a16:creationId xmlns:a16="http://schemas.microsoft.com/office/drawing/2014/main" id="{1AE261D5-D01C-3B44-394D-012A661E1DB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9382025"/>
              </p:ext>
            </p:extLst>
          </p:nvPr>
        </p:nvGraphicFramePr>
        <p:xfrm>
          <a:off x="847725" y="2502076"/>
          <a:ext cx="7202091" cy="2963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93759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B4B7D28-0581-5A47-AB34-442C6F347D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Fascismo &amp; provincialismo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1BE3FF2-8D8D-4A4B-B6AF-44E6797376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Come nazismo appropriazione del folklore sul piano ideologico </a:t>
            </a:r>
          </a:p>
          <a:p>
            <a:r>
              <a:rPr lang="it-IT" dirty="0"/>
              <a:t>Feste tradizionali e riti partecipativi di massa</a:t>
            </a:r>
          </a:p>
          <a:p>
            <a:r>
              <a:rPr lang="it-IT" dirty="0"/>
              <a:t>Ideologia rurale e conservatrice </a:t>
            </a:r>
          </a:p>
          <a:p>
            <a:r>
              <a:rPr lang="it-IT" dirty="0"/>
              <a:t>Devozione cattolica, donna come madre</a:t>
            </a:r>
          </a:p>
          <a:p>
            <a:r>
              <a:rPr lang="it-IT" dirty="0"/>
              <a:t>CNIAP Comitato </a:t>
            </a:r>
            <a:r>
              <a:rPr lang="it-IT" dirty="0" err="1"/>
              <a:t>naz</a:t>
            </a:r>
            <a:r>
              <a:rPr lang="it-IT" dirty="0"/>
              <a:t>. </a:t>
            </a:r>
            <a:r>
              <a:rPr lang="it-IT" dirty="0" err="1"/>
              <a:t>It</a:t>
            </a:r>
            <a:r>
              <a:rPr lang="it-IT" dirty="0"/>
              <a:t>. Arti Popolari, </a:t>
            </a:r>
            <a:r>
              <a:rPr lang="it-IT" i="1" dirty="0"/>
              <a:t>Lares</a:t>
            </a:r>
            <a:r>
              <a:rPr lang="it-IT" dirty="0"/>
              <a:t> (1912)</a:t>
            </a:r>
          </a:p>
          <a:p>
            <a:pPr marL="0" indent="0">
              <a:buNone/>
            </a:pPr>
            <a:r>
              <a:rPr lang="it-IT" dirty="0"/>
              <a:t>	gemellaggio </a:t>
            </a:r>
            <a:r>
              <a:rPr lang="it-IT" i="1" dirty="0" err="1"/>
              <a:t>Zeitschrift</a:t>
            </a:r>
            <a:r>
              <a:rPr lang="it-IT" i="1" dirty="0"/>
              <a:t> </a:t>
            </a:r>
            <a:r>
              <a:rPr lang="it-IT" i="1" dirty="0" err="1"/>
              <a:t>fur</a:t>
            </a:r>
            <a:r>
              <a:rPr lang="it-IT" i="1" dirty="0"/>
              <a:t> </a:t>
            </a:r>
            <a:r>
              <a:rPr lang="it-IT" i="1" dirty="0" err="1"/>
              <a:t>Volkskunde</a:t>
            </a:r>
            <a:r>
              <a:rPr lang="it-IT" i="1" dirty="0"/>
              <a:t> </a:t>
            </a:r>
            <a:r>
              <a:rPr lang="it-IT" dirty="0"/>
              <a:t>(1939)</a:t>
            </a:r>
          </a:p>
        </p:txBody>
      </p:sp>
    </p:spTree>
    <p:extLst>
      <p:ext uri="{BB962C8B-B14F-4D97-AF65-F5344CB8AC3E}">
        <p14:creationId xmlns:p14="http://schemas.microsoft.com/office/powerpoint/2010/main" val="2480947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87BE097A-794A-7241-B848-F6702230E77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61646"/>
            <a:ext cx="9144000" cy="5134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502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:a16="http://schemas.microsoft.com/office/drawing/2014/main" id="{B4372649-4AD3-CC4F-91A9-EDFA6E6864B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179" y="1"/>
            <a:ext cx="3851031" cy="6858000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F188FE26-6F39-D144-A382-C43A0EA8449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406326" y="1503485"/>
            <a:ext cx="6858000" cy="3851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166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E04083B8-7AE2-9B47-BCE5-0CFE0100D99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-1503484" y="1503485"/>
            <a:ext cx="6858000" cy="3851031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A9E0D42A-A99B-7742-A557-F5ED8BC7063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661609" y="1503484"/>
            <a:ext cx="6858000" cy="3851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489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68E7B975-65D1-C842-908D-BF03C237676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0" y="861646"/>
            <a:ext cx="9144000" cy="5134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373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81A280A4-4FF3-BA4F-9B35-C0DD787FDCF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-1503484" y="1503485"/>
            <a:ext cx="6858000" cy="3851031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DB76A400-6F69-2F4D-945E-BB7C40B1B7B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404936" y="1503483"/>
            <a:ext cx="6858001" cy="3851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1740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3EBBA4CA-706F-5544-BF63-C61645AB37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799"/>
            <a:ext cx="9079197" cy="5291557"/>
          </a:xfrm>
          <a:prstGeom prst="rect">
            <a:avLst/>
          </a:prstGeom>
        </p:spPr>
      </p:pic>
      <p:sp>
        <p:nvSpPr>
          <p:cNvPr id="3" name="Titolo 2">
            <a:extLst>
              <a:ext uri="{FF2B5EF4-FFF2-40B4-BE49-F238E27FC236}">
                <a16:creationId xmlns:a16="http://schemas.microsoft.com/office/drawing/2014/main" id="{F7255E7C-8967-2148-84EE-9E8E8B603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337" y="5596356"/>
            <a:ext cx="9127957" cy="1049235"/>
          </a:xfrm>
        </p:spPr>
        <p:txBody>
          <a:bodyPr>
            <a:normAutofit fontScale="90000"/>
          </a:bodyPr>
          <a:lstStyle/>
          <a:p>
            <a:r>
              <a:rPr lang="it-IT" sz="2700" dirty="0"/>
              <a:t>Saluto fascista alla Giornata friulana del 1926 </a:t>
            </a:r>
            <a:br>
              <a:rPr lang="it-IT" sz="2700" dirty="0"/>
            </a:br>
            <a:br>
              <a:rPr lang="it-IT" sz="2700" dirty="0"/>
            </a:br>
            <a:r>
              <a:rPr lang="it-IT" sz="2700" dirty="0">
                <a:solidFill>
                  <a:schemeClr val="bg1"/>
                </a:solidFill>
              </a:rPr>
              <a:t>(album Friuli Folclore I, archivio SFF).</a:t>
            </a:r>
            <a:br>
              <a:rPr lang="it-IT" dirty="0"/>
            </a:b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54476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A95BE312-8C80-3845-A5DE-23F0B46A20D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-1503484" y="1503485"/>
            <a:ext cx="6858000" cy="3851031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0D6ACEE9-4EF1-1C48-BD82-A6207344580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469106" y="1503485"/>
            <a:ext cx="6858000" cy="3851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624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6870151-9189-4C3A-8379-EF3D95827A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Paesaggio con erba verde">
            <a:extLst>
              <a:ext uri="{FF2B5EF4-FFF2-40B4-BE49-F238E27FC236}">
                <a16:creationId xmlns:a16="http://schemas.microsoft.com/office/drawing/2014/main" id="{56BD1DE9-46B6-DD72-BFAC-98CCB6C17E4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grayscl/>
          </a:blip>
          <a:srcRect l="2"/>
          <a:stretch/>
        </p:blipFill>
        <p:spPr>
          <a:xfrm>
            <a:off x="228" y="10"/>
            <a:ext cx="9143772" cy="6857990"/>
          </a:xfrm>
          <a:prstGeom prst="rect">
            <a:avLst/>
          </a:prstGeom>
        </p:spPr>
      </p:pic>
      <p:sp>
        <p:nvSpPr>
          <p:cNvPr id="11" name="Slide Number Placeholder 7">
            <a:extLst>
              <a:ext uri="{FF2B5EF4-FFF2-40B4-BE49-F238E27FC236}">
                <a16:creationId xmlns:a16="http://schemas.microsoft.com/office/drawing/2014/main" id="{123EA69C-102A-4DD0-9547-05DCD271D1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34225" y="443732"/>
            <a:ext cx="608265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r" defTabSz="457200" rtl="0" eaLnBrk="1" latinLnBrk="0" hangingPunct="1"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3" name="Footer Placeholder 6">
            <a:extLst>
              <a:ext uri="{FF2B5EF4-FFF2-40B4-BE49-F238E27FC236}">
                <a16:creationId xmlns:a16="http://schemas.microsoft.com/office/drawing/2014/main" id="{6A862265-5CA3-4C40-8582-7534C3B03C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32477" y="540921"/>
            <a:ext cx="37304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00EF80B-0391-4082-9AF5-F15B091B4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93800"/>
            <a:ext cx="9144000" cy="5664199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87000"/>
                  <a:alpha val="4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1184331-D69B-7B44-9AC4-8D1869044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703" y="1193800"/>
            <a:ext cx="2394787" cy="4699000"/>
          </a:xfrm>
        </p:spPr>
        <p:txBody>
          <a:bodyPr anchor="ctr">
            <a:normAutofit/>
          </a:bodyPr>
          <a:lstStyle/>
          <a:p>
            <a:r>
              <a:rPr lang="it-IT" sz="3000"/>
              <a:t>Ernesto De Martino: </a:t>
            </a:r>
            <a:br>
              <a:rPr lang="it-IT" sz="3000"/>
            </a:br>
            <a:r>
              <a:rPr lang="it-IT" sz="3000"/>
              <a:t>la questione meridionale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7438D12-0AE8-484F-B876-9E855987DC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t="474" r="66353" b="36564"/>
          <a:stretch/>
        </p:blipFill>
        <p:spPr>
          <a:xfrm rot="16200000">
            <a:off x="1570477" y="3485007"/>
            <a:ext cx="3849624" cy="11658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E7BB92D-57BD-6845-B9C6-8E8AFBFDAD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2477" y="1193800"/>
            <a:ext cx="4563818" cy="4699000"/>
          </a:xfrm>
        </p:spPr>
        <p:txBody>
          <a:bodyPr anchor="ctr">
            <a:normAutofit/>
          </a:bodyPr>
          <a:lstStyle/>
          <a:p>
            <a:r>
              <a:rPr lang="it-IT" dirty="0"/>
              <a:t>Carlo Levi, </a:t>
            </a:r>
            <a:r>
              <a:rPr lang="it-IT" i="1" dirty="0"/>
              <a:t>Cristo si è fermato a Eboli</a:t>
            </a:r>
            <a:r>
              <a:rPr lang="it-IT" dirty="0"/>
              <a:t>, 1945</a:t>
            </a:r>
          </a:p>
          <a:p>
            <a:pPr lvl="1">
              <a:buFontTx/>
              <a:buChar char="-"/>
            </a:pPr>
            <a:r>
              <a:rPr lang="it-IT" dirty="0"/>
              <a:t>Sud come alterità radicale</a:t>
            </a:r>
          </a:p>
          <a:p>
            <a:pPr lvl="1">
              <a:buFontTx/>
              <a:buChar char="-"/>
            </a:pPr>
            <a:r>
              <a:rPr lang="it-IT" dirty="0"/>
              <a:t>Fuori dalla storia </a:t>
            </a:r>
          </a:p>
          <a:p>
            <a:pPr lvl="1">
              <a:buFontTx/>
              <a:buChar char="-"/>
            </a:pPr>
            <a:r>
              <a:rPr lang="it-IT" dirty="0" err="1"/>
              <a:t>Primitivizzazione</a:t>
            </a:r>
            <a:r>
              <a:rPr lang="it-IT" dirty="0"/>
              <a:t> dei contadini</a:t>
            </a:r>
          </a:p>
          <a:p>
            <a:pPr>
              <a:buFontTx/>
              <a:buChar char="-"/>
            </a:pPr>
            <a:r>
              <a:rPr lang="it-IT" i="1" dirty="0"/>
              <a:t>Il mondo magico</a:t>
            </a:r>
            <a:r>
              <a:rPr lang="it-IT" dirty="0"/>
              <a:t>, 1948</a:t>
            </a:r>
          </a:p>
          <a:p>
            <a:pPr lvl="1">
              <a:buFontTx/>
              <a:buChar char="-"/>
            </a:pPr>
            <a:r>
              <a:rPr lang="it-IT" dirty="0"/>
              <a:t>Destorificazione </a:t>
            </a:r>
            <a:r>
              <a:rPr lang="it-IT" dirty="0">
                <a:hlinkClick r:id="rId4"/>
              </a:rPr>
              <a:t>La taranta</a:t>
            </a:r>
            <a:r>
              <a:rPr lang="it-IT" dirty="0"/>
              <a:t> </a:t>
            </a:r>
          </a:p>
          <a:p>
            <a:pPr lvl="1">
              <a:buFontTx/>
              <a:buChar char="-"/>
            </a:pPr>
            <a:r>
              <a:rPr lang="it-IT" dirty="0"/>
              <a:t>Morte e pianto rituale </a:t>
            </a:r>
          </a:p>
          <a:p>
            <a:pPr lvl="1">
              <a:buFontTx/>
              <a:buChar char="-"/>
            </a:pPr>
            <a:endParaRPr lang="it-IT" dirty="0"/>
          </a:p>
          <a:p>
            <a:pPr>
              <a:buFontTx/>
              <a:buChar char="-"/>
            </a:pPr>
            <a:endParaRPr lang="it-IT" dirty="0"/>
          </a:p>
          <a:p>
            <a:pPr lvl="1">
              <a:buFontTx/>
              <a:buChar char="-"/>
            </a:pPr>
            <a:endParaRPr lang="it-IT" dirty="0"/>
          </a:p>
        </p:txBody>
      </p:sp>
      <p:sp>
        <p:nvSpPr>
          <p:cNvPr id="19" name="Date Placeholder 1">
            <a:extLst>
              <a:ext uri="{FF2B5EF4-FFF2-40B4-BE49-F238E27FC236}">
                <a16:creationId xmlns:a16="http://schemas.microsoft.com/office/drawing/2014/main" id="{3FBF03E8-C602-4192-9C52-F84B29FDCC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2421" y="6007878"/>
            <a:ext cx="2625537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6583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37231" y="0"/>
            <a:ext cx="6571343" cy="1299411"/>
          </a:xfrm>
        </p:spPr>
        <p:txBody>
          <a:bodyPr>
            <a:normAutofit fontScale="90000"/>
          </a:bodyPr>
          <a:lstStyle/>
          <a:p>
            <a:r>
              <a:rPr lang="it-IT" dirty="0"/>
              <a:t>A. Gramsci: folklore</a:t>
            </a:r>
            <a:br>
              <a:rPr lang="it-IT" dirty="0"/>
            </a:br>
            <a:br>
              <a:rPr lang="it-IT" dirty="0"/>
            </a:br>
            <a:r>
              <a:rPr lang="it-IT" i="1" dirty="0"/>
              <a:t>I quaderni del carcere (</a:t>
            </a:r>
            <a:r>
              <a:rPr lang="it-IT" dirty="0"/>
              <a:t>1948)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29390" y="1860885"/>
            <a:ext cx="7748336" cy="4251158"/>
          </a:xfrm>
        </p:spPr>
        <p:txBody>
          <a:bodyPr>
            <a:normAutofit fontScale="32500" lnSpcReduction="20000"/>
          </a:bodyPr>
          <a:lstStyle/>
          <a:p>
            <a:r>
              <a:rPr lang="it-IT" sz="5100" dirty="0"/>
              <a:t>non come ‘materiale pittoresco’ ma “</a:t>
            </a:r>
            <a:r>
              <a:rPr lang="it-IT" sz="5100" b="1" dirty="0"/>
              <a:t>concezione del mondo e della vita</a:t>
            </a:r>
            <a:r>
              <a:rPr lang="it-IT" sz="5100" dirty="0"/>
              <a:t>” di determinati strati della società in contrapposizione con le concezioni del mondo ‘ufficiali’ (esercizio del POTERE)</a:t>
            </a:r>
          </a:p>
          <a:p>
            <a:endParaRPr lang="it-IT" sz="5100" dirty="0"/>
          </a:p>
          <a:p>
            <a:r>
              <a:rPr lang="it-IT" sz="5100" dirty="0"/>
              <a:t>Agglomerato indigesto di frammenti (caduta di elementi residuali e fossilizzati di cultura alta)</a:t>
            </a:r>
          </a:p>
          <a:p>
            <a:endParaRPr lang="it-IT" sz="5100" dirty="0"/>
          </a:p>
          <a:p>
            <a:r>
              <a:rPr lang="it-IT" sz="5100" dirty="0"/>
              <a:t>Forme innovative e progressiste di vita, diverse dalla cultura dirigente (contestativo e rivoluzionario) </a:t>
            </a:r>
          </a:p>
          <a:p>
            <a:pPr marL="0" indent="0">
              <a:buNone/>
            </a:pPr>
            <a:endParaRPr lang="it-IT" sz="5100" dirty="0"/>
          </a:p>
          <a:p>
            <a:pPr>
              <a:buFont typeface="Wingdings" charset="0"/>
              <a:buChar char="è"/>
            </a:pPr>
            <a:r>
              <a:rPr lang="it-IT" sz="5100" dirty="0">
                <a:sym typeface="Wingdings"/>
              </a:rPr>
              <a:t>C. Ginzburg, </a:t>
            </a:r>
            <a:r>
              <a:rPr lang="it-IT" sz="5100" i="1" dirty="0">
                <a:sym typeface="Wingdings"/>
              </a:rPr>
              <a:t>I benandanti</a:t>
            </a:r>
            <a:r>
              <a:rPr lang="it-IT" sz="5100" dirty="0">
                <a:sym typeface="Wingdings"/>
              </a:rPr>
              <a:t> 1966; </a:t>
            </a:r>
            <a:r>
              <a:rPr lang="it-IT" sz="5100" i="1" dirty="0">
                <a:sym typeface="Wingdings"/>
              </a:rPr>
              <a:t>Il formaggio e i vermi</a:t>
            </a:r>
            <a:r>
              <a:rPr lang="it-IT" sz="5100" dirty="0">
                <a:sym typeface="Wingdings"/>
              </a:rPr>
              <a:t>, 1976</a:t>
            </a:r>
            <a:r>
              <a:rPr lang="it-IT" sz="5100" dirty="0"/>
              <a:t> </a:t>
            </a:r>
          </a:p>
          <a:p>
            <a:pPr>
              <a:buFont typeface="Wingdings" charset="0"/>
              <a:buChar char="è"/>
            </a:pPr>
            <a:r>
              <a:rPr lang="it-IT" sz="5100" dirty="0"/>
              <a:t>E. </a:t>
            </a:r>
            <a:r>
              <a:rPr lang="it-IT" sz="5100" dirty="0" err="1"/>
              <a:t>Hobsbawm</a:t>
            </a:r>
            <a:r>
              <a:rPr lang="it-IT" sz="5100" dirty="0"/>
              <a:t>, E.P Thompson, storia ‘dal </a:t>
            </a:r>
            <a:r>
              <a:rPr lang="it-IT" sz="5100" dirty="0" err="1"/>
              <a:t>basso’</a:t>
            </a:r>
            <a:r>
              <a:rPr lang="it-IT" sz="5100" dirty="0"/>
              <a:t>; Annales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53568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F7680B5-1A78-4401-BA9A-78832F0FD9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19336"/>
            <a:ext cx="9144000" cy="74295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0F21DC9-D0AC-495C-8CC8-D5DDF8C11C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68769"/>
            <a:ext cx="9144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26B82D7-D05B-412B-9A0D-6430BCD11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1269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E4E78000-301F-4983-ACD5-7F50C0C3F5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844095" y="643464"/>
            <a:ext cx="7207758" cy="155448"/>
          </a:xfrm>
          <a:prstGeom prst="rect">
            <a:avLst/>
          </a:prstGeom>
          <a:noFill/>
          <a:ln>
            <a:noFill/>
          </a:ln>
        </p:spPr>
      </p:pic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C6870151-9189-4C3A-8379-EF3D95827A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FABIETTI - Foto T"/>
          <p:cNvPicPr>
            <a:picLocks noChangeAspect="1" noChangeArrowheads="1"/>
          </p:cNvPicPr>
          <p:nvPr/>
        </p:nvPicPr>
        <p:blipFill rotWithShape="1">
          <a:blip r:embed="rId4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3011" b="11362"/>
          <a:stretch/>
        </p:blipFill>
        <p:spPr bwMode="auto">
          <a:xfrm>
            <a:off x="228" y="10"/>
            <a:ext cx="9143772" cy="6857990"/>
          </a:xfrm>
          <a:prstGeom prst="rect">
            <a:avLst/>
          </a:prstGeom>
          <a:noFill/>
        </p:spPr>
      </p:pic>
      <p:sp>
        <p:nvSpPr>
          <p:cNvPr id="20" name="Slide Number Placeholder 7">
            <a:extLst>
              <a:ext uri="{FF2B5EF4-FFF2-40B4-BE49-F238E27FC236}">
                <a16:creationId xmlns:a16="http://schemas.microsoft.com/office/drawing/2014/main" id="{123EA69C-102A-4DD0-9547-05DCD271D1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34225" y="443732"/>
            <a:ext cx="608265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r" defTabSz="457200" rtl="0" eaLnBrk="1" latinLnBrk="0" hangingPunct="1"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2" name="Footer Placeholder 6">
            <a:extLst>
              <a:ext uri="{FF2B5EF4-FFF2-40B4-BE49-F238E27FC236}">
                <a16:creationId xmlns:a16="http://schemas.microsoft.com/office/drawing/2014/main" id="{6A862265-5CA3-4C40-8582-7534C3B03C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32477" y="540921"/>
            <a:ext cx="37304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00EF80B-0391-4082-9AF5-F15B091B4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93800"/>
            <a:ext cx="9144000" cy="5664199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87000"/>
                  <a:alpha val="4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847703" y="1193800"/>
            <a:ext cx="2394787" cy="4699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/>
              <a:t>Tradizioni popolari </a:t>
            </a:r>
            <a:br>
              <a:rPr lang="en-US"/>
            </a:br>
            <a:br>
              <a:rPr lang="en-US"/>
            </a:br>
            <a:r>
              <a:rPr lang="en-US"/>
              <a:t>etnologia in Italia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33AC32D-5F44-45F7-A0BD-7C11A86BE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1600200"/>
            <a:ext cx="0" cy="3657600"/>
          </a:xfrm>
          <a:prstGeom prst="line">
            <a:avLst/>
          </a:prstGeom>
          <a:ln w="317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/>
        </p:nvSpPr>
        <p:spPr>
          <a:xfrm>
            <a:off x="3732477" y="1193800"/>
            <a:ext cx="4563818" cy="4699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 defTabSz="9144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700"/>
              <a:t>Tradizione bicefala: </a:t>
            </a:r>
          </a:p>
          <a:p>
            <a:pPr indent="-228600" defTabSz="9144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1700"/>
          </a:p>
          <a:p>
            <a:pPr indent="-228600" defTabSz="9144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700"/>
              <a:t>1. colonialismo</a:t>
            </a:r>
          </a:p>
          <a:p>
            <a:pPr indent="-228600" defTabSz="9144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1700"/>
          </a:p>
          <a:p>
            <a:pPr indent="-228600" defTabSz="9144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700"/>
              <a:t>2. Demologia</a:t>
            </a:r>
          </a:p>
          <a:p>
            <a:pPr indent="-228600" defTabSz="9144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700"/>
              <a:t>Influsso Germania (Vaterland, territorio)</a:t>
            </a:r>
          </a:p>
          <a:p>
            <a:pPr indent="-228600" defTabSz="9144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1700"/>
          </a:p>
          <a:p>
            <a:pPr indent="-228600" defTabSz="9144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700"/>
              <a:t>La Marmora, Tommaseo</a:t>
            </a:r>
          </a:p>
          <a:p>
            <a:pPr indent="-228600" defTabSz="9144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1700"/>
          </a:p>
          <a:p>
            <a:pPr indent="-228600" defTabSz="9144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700"/>
              <a:t>Diffusionismo:</a:t>
            </a:r>
          </a:p>
          <a:p>
            <a:pPr indent="-228600" defTabSz="9144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700"/>
              <a:t>D’Ancona e Nigra</a:t>
            </a:r>
          </a:p>
          <a:p>
            <a:pPr indent="-228600" defTabSz="9144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700"/>
              <a:t>(teoria del sostrato etnico)</a:t>
            </a:r>
          </a:p>
          <a:p>
            <a:pPr indent="-228600" defTabSz="9144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1700"/>
          </a:p>
          <a:p>
            <a:pPr indent="-228600" defTabSz="9144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1700"/>
          </a:p>
        </p:txBody>
      </p:sp>
      <p:sp>
        <p:nvSpPr>
          <p:cNvPr id="28" name="Date Placeholder 1">
            <a:extLst>
              <a:ext uri="{FF2B5EF4-FFF2-40B4-BE49-F238E27FC236}">
                <a16:creationId xmlns:a16="http://schemas.microsoft.com/office/drawing/2014/main" id="{3FBF03E8-C602-4192-9C52-F84B29FDCC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2421" y="6007878"/>
            <a:ext cx="2625537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1228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57021" y="843877"/>
            <a:ext cx="6571343" cy="1049235"/>
          </a:xfrm>
        </p:spPr>
        <p:txBody>
          <a:bodyPr>
            <a:normAutofit/>
          </a:bodyPr>
          <a:lstStyle/>
          <a:p>
            <a:r>
              <a:rPr lang="it-IT" sz="1400" dirty="0">
                <a:hlinkClick r:id="rId2"/>
              </a:rPr>
              <a:t>Il menocchio</a:t>
            </a:r>
            <a:endParaRPr lang="it-IT" sz="1400" dirty="0"/>
          </a:p>
        </p:txBody>
      </p:sp>
      <p:pic>
        <p:nvPicPr>
          <p:cNvPr id="4" name="Segnaposto contenuto 3" descr="cover-7918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9191" r="-59191"/>
          <a:stretch>
            <a:fillRect/>
          </a:stretch>
        </p:blipFill>
        <p:spPr>
          <a:xfrm>
            <a:off x="-1905290" y="1198276"/>
            <a:ext cx="8229600" cy="4876800"/>
          </a:xfrm>
        </p:spPr>
      </p:pic>
      <p:pic>
        <p:nvPicPr>
          <p:cNvPr id="5" name="Immagine 4" descr="61Ii5uhydmL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0704" y="956172"/>
            <a:ext cx="2994366" cy="511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539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A.M. </a:t>
            </a:r>
            <a:r>
              <a:rPr lang="it-IT" dirty="0" err="1"/>
              <a:t>Cirese</a:t>
            </a:r>
            <a:r>
              <a:rPr lang="it-IT" dirty="0"/>
              <a:t>, demologia anni ‘60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25643" y="2247595"/>
            <a:ext cx="7250848" cy="36558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i="1" dirty="0"/>
              <a:t>Cultura egemonica e culture subalterne</a:t>
            </a:r>
            <a:r>
              <a:rPr lang="it-IT" dirty="0"/>
              <a:t>, 1973:</a:t>
            </a:r>
          </a:p>
          <a:p>
            <a:r>
              <a:rPr lang="it-IT" dirty="0"/>
              <a:t>“Popolo-classi subalterne” inteso come “variabile storica”</a:t>
            </a:r>
          </a:p>
          <a:p>
            <a:r>
              <a:rPr lang="it-IT" dirty="0"/>
              <a:t>Dislivelli interni di cultura: diseguale partecipazione dei diversi strati sociali alla produzione e fruizione dei beni culturali.</a:t>
            </a:r>
          </a:p>
          <a:p>
            <a:r>
              <a:rPr lang="it-IT" dirty="0"/>
              <a:t>Definizione relazionale dei fatti/oggetti popolari, non essenzialismi</a:t>
            </a:r>
          </a:p>
          <a:p>
            <a:r>
              <a:rPr lang="it-IT" dirty="0"/>
              <a:t>Dal popolo alla massa (P. Clemente)</a:t>
            </a:r>
          </a:p>
        </p:txBody>
      </p:sp>
    </p:spTree>
    <p:extLst>
      <p:ext uri="{BB962C8B-B14F-4D97-AF65-F5344CB8AC3E}">
        <p14:creationId xmlns:p14="http://schemas.microsoft.com/office/powerpoint/2010/main" val="1651250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54E0215-CE07-434E-973C-9EE2CF946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 questione operaia </a:t>
            </a:r>
            <a:br>
              <a:rPr lang="it-IT" dirty="0"/>
            </a:br>
            <a:r>
              <a:rPr lang="it-IT" dirty="0"/>
              <a:t>(fine anni ‘70)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F805A0F-E635-4148-BA3D-4FEA0A0694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Cultura popolare / contadini</a:t>
            </a:r>
          </a:p>
          <a:p>
            <a:r>
              <a:rPr lang="it-IT" dirty="0"/>
              <a:t>Cultura di massa /operai </a:t>
            </a:r>
          </a:p>
          <a:p>
            <a:r>
              <a:rPr lang="it-IT" dirty="0"/>
              <a:t>Disgusto estetico intellettuale per la cultura dei consumi di massa (scuola di Francoforte)</a:t>
            </a:r>
          </a:p>
          <a:p>
            <a:r>
              <a:rPr lang="it-IT" dirty="0"/>
              <a:t>Revival folk</a:t>
            </a:r>
          </a:p>
          <a:p>
            <a:r>
              <a:rPr lang="it-IT" dirty="0"/>
              <a:t>Dal folklore contadino alla cultura operaia anni </a:t>
            </a:r>
            <a:r>
              <a:rPr lang="uk-UA" dirty="0"/>
              <a:t>’</a:t>
            </a:r>
            <a:r>
              <a:rPr lang="it-IT" dirty="0"/>
              <a:t>70: </a:t>
            </a:r>
            <a:r>
              <a:rPr lang="it-IT" i="1" dirty="0"/>
              <a:t>Cultural </a:t>
            </a:r>
            <a:r>
              <a:rPr lang="it-IT" i="1" dirty="0" err="1"/>
              <a:t>Studies</a:t>
            </a:r>
            <a:r>
              <a:rPr lang="it-IT" i="1" dirty="0"/>
              <a:t>, </a:t>
            </a:r>
            <a:r>
              <a:rPr lang="it-IT" dirty="0" err="1"/>
              <a:t>P.Bourdieu</a:t>
            </a:r>
            <a:r>
              <a:rPr lang="it-IT" dirty="0"/>
              <a:t>, De </a:t>
            </a:r>
            <a:r>
              <a:rPr lang="it-IT" dirty="0" err="1"/>
              <a:t>Certeau</a:t>
            </a: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58034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2100573" y="5299830"/>
            <a:ext cx="7313613" cy="868362"/>
          </a:xfrm>
        </p:spPr>
        <p:txBody>
          <a:bodyPr>
            <a:normAutofit/>
          </a:bodyPr>
          <a:lstStyle/>
          <a:p>
            <a:pPr eaLnBrk="1" hangingPunct="1"/>
            <a:r>
              <a:rPr lang="it-IT" sz="2400" dirty="0">
                <a:latin typeface="+mn-lt"/>
                <a:ea typeface="ＭＳ Ｐゴシック" charset="0"/>
                <a:cs typeface="ＭＳ Ｐゴシック" charset="0"/>
              </a:rPr>
              <a:t>A.M. </a:t>
            </a:r>
            <a:r>
              <a:rPr lang="it-IT" sz="2400" dirty="0" err="1">
                <a:latin typeface="+mn-lt"/>
                <a:ea typeface="ＭＳ Ｐゴシック" charset="0"/>
                <a:cs typeface="ＭＳ Ｐゴシック" charset="0"/>
              </a:rPr>
              <a:t>Cirese</a:t>
            </a:r>
            <a:r>
              <a:rPr lang="it-IT" sz="2400" dirty="0">
                <a:latin typeface="+mn-lt"/>
                <a:ea typeface="ＭＳ Ｐゴシック" charset="0"/>
                <a:cs typeface="ＭＳ Ｐゴシック" charset="0"/>
              </a:rPr>
              <a:t>, </a:t>
            </a:r>
            <a:r>
              <a:rPr lang="it-IT" sz="2400" i="1" dirty="0">
                <a:latin typeface="+mn-lt"/>
                <a:ea typeface="ＭＳ Ｐゴシック" charset="0"/>
                <a:cs typeface="ＭＳ Ｐゴシック" charset="0"/>
              </a:rPr>
              <a:t>Oggetti e segni. </a:t>
            </a:r>
            <a:br>
              <a:rPr lang="it-IT" sz="2400" i="1" dirty="0">
                <a:latin typeface="+mn-lt"/>
                <a:ea typeface="ＭＳ Ｐゴシック" charset="0"/>
                <a:cs typeface="ＭＳ Ｐゴシック" charset="0"/>
              </a:rPr>
            </a:br>
            <a:r>
              <a:rPr lang="it-IT" sz="2400" i="1" dirty="0">
                <a:latin typeface="+mn-lt"/>
                <a:ea typeface="ＭＳ Ｐゴシック" charset="0"/>
                <a:cs typeface="ＭＳ Ｐゴシック" charset="0"/>
              </a:rPr>
              <a:t>Sulle tradizioni contadine</a:t>
            </a:r>
            <a:r>
              <a:rPr lang="it-IT" sz="2400" dirty="0">
                <a:latin typeface="+mn-lt"/>
                <a:ea typeface="ＭＳ Ｐゴシック" charset="0"/>
                <a:cs typeface="ＭＳ Ｐゴシック" charset="0"/>
              </a:rPr>
              <a:t>,1977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1717" y="880230"/>
            <a:ext cx="8229600" cy="4419600"/>
          </a:xfrm>
        </p:spPr>
        <p:txBody>
          <a:bodyPr>
            <a:normAutofit fontScale="92500" lnSpcReduction="10000"/>
          </a:bodyPr>
          <a:lstStyle/>
          <a:p>
            <a:pPr marL="0" indent="0" eaLnBrk="1" hangingPunct="1">
              <a:buNone/>
            </a:pPr>
            <a:r>
              <a:rPr lang="it-IT" sz="2600" dirty="0">
                <a:ea typeface="ＭＳ Ｐゴシック" charset="0"/>
                <a:cs typeface="ＭＳ Ｐゴシック" charset="0"/>
              </a:rPr>
              <a:t>L</a:t>
            </a:r>
            <a:r>
              <a:rPr lang="ja-JP" altLang="it-IT" sz="2600" dirty="0">
                <a:ea typeface="ＭＳ Ｐゴシック" charset="0"/>
                <a:cs typeface="ＭＳ Ｐゴシック" charset="0"/>
              </a:rPr>
              <a:t>’</a:t>
            </a:r>
            <a:r>
              <a:rPr lang="it-IT" sz="2600" dirty="0">
                <a:ea typeface="ＭＳ Ｐゴシック" charset="0"/>
                <a:cs typeface="ＭＳ Ｐゴシック" charset="0"/>
              </a:rPr>
              <a:t>industrializzazione si accompagna con </a:t>
            </a:r>
            <a:r>
              <a:rPr lang="ja-JP" altLang="it-IT" sz="2600" dirty="0">
                <a:ea typeface="ＭＳ Ｐゴシック" charset="0"/>
                <a:cs typeface="ＭＳ Ｐゴシック" charset="0"/>
              </a:rPr>
              <a:t>“</a:t>
            </a:r>
            <a:r>
              <a:rPr lang="it-IT" sz="2600" dirty="0">
                <a:ea typeface="ＭＳ Ｐゴシック" charset="0"/>
                <a:cs typeface="ＭＳ Ｐゴシック" charset="0"/>
              </a:rPr>
              <a:t>L</a:t>
            </a:r>
            <a:r>
              <a:rPr lang="ja-JP" altLang="it-IT" sz="2600" dirty="0">
                <a:ea typeface="ＭＳ Ｐゴシック" charset="0"/>
                <a:cs typeface="ＭＳ Ｐゴシック" charset="0"/>
              </a:rPr>
              <a:t>’</a:t>
            </a:r>
            <a:r>
              <a:rPr lang="it-IT" sz="2600" dirty="0">
                <a:ea typeface="ＭＳ Ｐゴシック" charset="0"/>
                <a:cs typeface="ＭＳ Ｐゴシック" charset="0"/>
              </a:rPr>
              <a:t>emigrazione, lo sradicamento…e la dura perdita di quel rapporto diretto e proprio con gli </a:t>
            </a:r>
            <a:r>
              <a:rPr lang="it-IT" sz="2600" dirty="0">
                <a:solidFill>
                  <a:srgbClr val="C00000"/>
                </a:solidFill>
                <a:ea typeface="ＭＳ Ｐゴシック" charset="0"/>
                <a:cs typeface="ＭＳ Ｐゴシック" charset="0"/>
              </a:rPr>
              <a:t>oggetti</a:t>
            </a:r>
            <a:r>
              <a:rPr lang="it-IT" sz="2600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it-IT" sz="2600" dirty="0">
                <a:ea typeface="ＭＳ Ｐゴシック" charset="0"/>
                <a:cs typeface="ＭＳ Ｐゴシック" charset="0"/>
              </a:rPr>
              <a:t>e le condizioni del sia pur misero e faticoso </a:t>
            </a:r>
            <a:r>
              <a:rPr lang="it-IT" sz="2600" dirty="0">
                <a:solidFill>
                  <a:srgbClr val="C00000"/>
                </a:solidFill>
                <a:ea typeface="ＭＳ Ｐゴシック" charset="0"/>
                <a:cs typeface="ＭＳ Ｐゴシック" charset="0"/>
              </a:rPr>
              <a:t>lavoro</a:t>
            </a:r>
            <a:r>
              <a:rPr lang="it-IT" sz="2600" dirty="0">
                <a:ea typeface="ＭＳ Ｐゴシック" charset="0"/>
                <a:cs typeface="ＭＳ Ｐゴシック" charset="0"/>
              </a:rPr>
              <a:t>…. integrazione tra vita domestica, vita associativa e lavorativa</a:t>
            </a:r>
            <a:r>
              <a:rPr lang="ja-JP" altLang="it-IT" sz="2600" dirty="0">
                <a:ea typeface="ＭＳ Ｐゴシック" charset="0"/>
                <a:cs typeface="ＭＳ Ｐゴシック" charset="0"/>
              </a:rPr>
              <a:t>”</a:t>
            </a:r>
            <a:r>
              <a:rPr lang="it-IT" sz="2600" dirty="0">
                <a:ea typeface="ＭＳ Ｐゴシック" charset="0"/>
                <a:cs typeface="ＭＳ Ｐゴシック" charset="0"/>
              </a:rPr>
              <a:t>.</a:t>
            </a:r>
          </a:p>
          <a:p>
            <a:pPr marL="0" indent="0" eaLnBrk="1" hangingPunct="1">
              <a:buNone/>
            </a:pPr>
            <a:r>
              <a:rPr lang="ja-JP" altLang="it-IT" sz="2600" dirty="0">
                <a:ea typeface="ＭＳ Ｐゴシック" charset="0"/>
                <a:cs typeface="ＭＳ Ｐゴシック" charset="0"/>
              </a:rPr>
              <a:t>“</a:t>
            </a:r>
            <a:r>
              <a:rPr lang="it-IT" sz="2600" dirty="0">
                <a:ea typeface="ＭＳ Ｐゴシック" charset="0"/>
                <a:cs typeface="ＭＳ Ｐゴシック" charset="0"/>
              </a:rPr>
              <a:t>La </a:t>
            </a:r>
            <a:r>
              <a:rPr lang="it-IT" sz="2600" dirty="0">
                <a:solidFill>
                  <a:srgbClr val="C00000"/>
                </a:solidFill>
                <a:ea typeface="ＭＳ Ｐゴシック" charset="0"/>
                <a:cs typeface="ＭＳ Ｐゴシック" charset="0"/>
              </a:rPr>
              <a:t>popolarità</a:t>
            </a:r>
            <a:r>
              <a:rPr lang="it-IT" sz="2600" dirty="0">
                <a:ea typeface="ＭＳ Ｐゴシック" charset="0"/>
                <a:cs typeface="ＭＳ Ｐゴシック" charset="0"/>
              </a:rPr>
              <a:t> di un fenomeno qualsiasi deve venir concepita </a:t>
            </a:r>
            <a:r>
              <a:rPr lang="it-IT" sz="2600" dirty="0">
                <a:solidFill>
                  <a:srgbClr val="C00000"/>
                </a:solidFill>
                <a:ea typeface="ＭＳ Ｐゴシック" charset="0"/>
                <a:cs typeface="ＭＳ Ｐゴシック" charset="0"/>
              </a:rPr>
              <a:t>come uso e non come origine, come fatto e non come essenza</a:t>
            </a:r>
            <a:r>
              <a:rPr lang="it-IT" sz="2600" dirty="0">
                <a:ea typeface="ＭＳ Ｐゴシック" charset="0"/>
                <a:cs typeface="ＭＳ Ｐゴシック" charset="0"/>
              </a:rPr>
              <a:t>, come posizione relazionale e non come sostanza</a:t>
            </a:r>
            <a:r>
              <a:rPr lang="ja-JP" altLang="it-IT" sz="2600" dirty="0">
                <a:ea typeface="ＭＳ Ｐゴシック" charset="0"/>
                <a:cs typeface="ＭＳ Ｐゴシック" charset="0"/>
              </a:rPr>
              <a:t>”</a:t>
            </a:r>
            <a:r>
              <a:rPr lang="it-IT" sz="2600" dirty="0">
                <a:ea typeface="ＭＳ Ｐゴシック" charset="0"/>
                <a:cs typeface="ＭＳ Ｐゴシック" charset="0"/>
              </a:rPr>
              <a:t>.</a:t>
            </a:r>
          </a:p>
          <a:p>
            <a:pPr eaLnBrk="1" hangingPunct="1"/>
            <a:endParaRPr lang="it-IT" sz="2800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0820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181129258-c6db8507-1e91-4239-8e25-8ab7910a14c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0870" y="0"/>
            <a:ext cx="5980726" cy="6270116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618736" y="1834590"/>
            <a:ext cx="3039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Beni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8130412" y="1834590"/>
            <a:ext cx="33650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Prodot</a:t>
            </a:r>
            <a:endParaRPr lang="it-IT" dirty="0"/>
          </a:p>
          <a:p>
            <a:r>
              <a:rPr lang="it-IT" dirty="0" err="1"/>
              <a:t>t</a:t>
            </a:r>
            <a:endParaRPr lang="it-IT" dirty="0"/>
          </a:p>
          <a:p>
            <a:r>
              <a:rPr lang="it-IT" dirty="0"/>
              <a:t>i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2778886" y="6397116"/>
            <a:ext cx="5112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Oggetti come AGENTI con intenzionalità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 descr="loadimg.php2.jpg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922" t="-9590" r="-10123"/>
          <a:stretch/>
        </p:blipFill>
        <p:spPr>
          <a:xfrm>
            <a:off x="1" y="97697"/>
            <a:ext cx="8959096" cy="6379303"/>
          </a:xfrm>
        </p:spPr>
      </p:pic>
      <p:pic>
        <p:nvPicPr>
          <p:cNvPr id="5" name="Segnaposto contenuto 3" descr="loadimg.php2.jpg">
            <a:extLst>
              <a:ext uri="{FF2B5EF4-FFF2-40B4-BE49-F238E27FC236}">
                <a16:creationId xmlns:a16="http://schemas.microsoft.com/office/drawing/2014/main" id="{29E41A1B-88E9-C341-8201-D597720B47E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922" t="-9590" r="-10123"/>
          <a:stretch/>
        </p:blipFill>
        <p:spPr>
          <a:xfrm>
            <a:off x="0" y="-422288"/>
            <a:ext cx="8959096" cy="6379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209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Cultura materiale nei musei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88276" y="1981200"/>
            <a:ext cx="8077200" cy="41148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it-IT" sz="2400" dirty="0">
                <a:sym typeface="Wingdings"/>
              </a:rPr>
              <a:t>Musei e </a:t>
            </a:r>
            <a:r>
              <a:rPr lang="it-IT" sz="2400" b="1" dirty="0">
                <a:sym typeface="Wingdings"/>
              </a:rPr>
              <a:t>tecnologie culturali</a:t>
            </a:r>
            <a:r>
              <a:rPr lang="it-IT" sz="2400" dirty="0">
                <a:solidFill>
                  <a:srgbClr val="D2533C"/>
                </a:solidFill>
                <a:sym typeface="Wingdings"/>
              </a:rPr>
              <a:t>, </a:t>
            </a:r>
            <a:r>
              <a:rPr lang="it-IT" sz="2400" dirty="0">
                <a:solidFill>
                  <a:srgbClr val="292934"/>
                </a:solidFill>
                <a:sym typeface="Wingdings"/>
              </a:rPr>
              <a:t>atti tecnici, processi sociali del lavoro, materie e stili etnici. </a:t>
            </a:r>
          </a:p>
          <a:p>
            <a:pPr marL="0" indent="0">
              <a:buNone/>
            </a:pPr>
            <a:r>
              <a:rPr lang="it-IT" sz="2400" dirty="0">
                <a:solidFill>
                  <a:srgbClr val="292934"/>
                </a:solidFill>
                <a:sym typeface="Wingdings"/>
              </a:rPr>
              <a:t>Francia (</a:t>
            </a:r>
            <a:r>
              <a:rPr lang="it-IT" sz="2400" dirty="0" err="1">
                <a:solidFill>
                  <a:srgbClr val="292934"/>
                </a:solidFill>
                <a:sym typeface="Wingdings"/>
              </a:rPr>
              <a:t>Cresswell</a:t>
            </a:r>
            <a:r>
              <a:rPr lang="it-IT" sz="2400" dirty="0">
                <a:solidFill>
                  <a:srgbClr val="292934"/>
                </a:solidFill>
                <a:sym typeface="Wingdings"/>
              </a:rPr>
              <a:t>) e Italia (</a:t>
            </a:r>
            <a:r>
              <a:rPr lang="it-IT" sz="2400" dirty="0" err="1">
                <a:solidFill>
                  <a:srgbClr val="292934"/>
                </a:solidFill>
                <a:sym typeface="Wingdings"/>
              </a:rPr>
              <a:t>Cirese</a:t>
            </a:r>
            <a:r>
              <a:rPr lang="it-IT" sz="2400" dirty="0">
                <a:solidFill>
                  <a:srgbClr val="292934"/>
                </a:solidFill>
                <a:sym typeface="Wingdings"/>
              </a:rPr>
              <a:t>), demologia (</a:t>
            </a:r>
            <a:r>
              <a:rPr lang="it-IT" sz="2400" dirty="0" err="1">
                <a:solidFill>
                  <a:srgbClr val="292934"/>
                </a:solidFill>
                <a:sym typeface="Wingdings"/>
              </a:rPr>
              <a:t>segnità</a:t>
            </a:r>
            <a:r>
              <a:rPr lang="it-IT" sz="2400" dirty="0">
                <a:solidFill>
                  <a:srgbClr val="292934"/>
                </a:solidFill>
                <a:sym typeface="Wingdings"/>
              </a:rPr>
              <a:t> e </a:t>
            </a:r>
            <a:r>
              <a:rPr lang="it-IT" sz="2400" dirty="0" err="1">
                <a:solidFill>
                  <a:srgbClr val="292934"/>
                </a:solidFill>
                <a:sym typeface="Wingdings"/>
              </a:rPr>
              <a:t>fabrilità</a:t>
            </a:r>
            <a:r>
              <a:rPr lang="it-IT" sz="2400" dirty="0">
                <a:solidFill>
                  <a:srgbClr val="292934"/>
                </a:solidFill>
                <a:sym typeface="Wingdings"/>
              </a:rPr>
              <a:t>, tecnologia-ergologia). </a:t>
            </a:r>
          </a:p>
          <a:p>
            <a:pPr marL="0" indent="0">
              <a:buNone/>
            </a:pPr>
            <a:r>
              <a:rPr lang="it-IT" sz="2400" dirty="0">
                <a:solidFill>
                  <a:srgbClr val="292934"/>
                </a:solidFill>
                <a:sym typeface="Wingdings"/>
              </a:rPr>
              <a:t>Anni </a:t>
            </a:r>
            <a:r>
              <a:rPr lang="uk-UA" sz="2400" dirty="0">
                <a:solidFill>
                  <a:srgbClr val="292934"/>
                </a:solidFill>
                <a:sym typeface="Wingdings"/>
              </a:rPr>
              <a:t>’</a:t>
            </a:r>
            <a:r>
              <a:rPr lang="it-IT" sz="2400" dirty="0">
                <a:solidFill>
                  <a:srgbClr val="292934"/>
                </a:solidFill>
                <a:sym typeface="Wingdings"/>
              </a:rPr>
              <a:t>70 musei di tradizioni agricole e artigianali (Riviste La Ricerca Folklorica”): saper della mano e rappresentazioni dei mondi tradizionali </a:t>
            </a:r>
          </a:p>
          <a:p>
            <a:pPr marL="0" indent="0">
              <a:buNone/>
            </a:pPr>
            <a:endParaRPr lang="it-IT" dirty="0">
              <a:hlinkClick r:id="rId2"/>
            </a:endParaRPr>
          </a:p>
          <a:p>
            <a:pPr marL="0" indent="0">
              <a:buNone/>
            </a:pPr>
            <a:r>
              <a:rPr lang="it-IT" dirty="0">
                <a:hlinkClick r:id="rId2"/>
              </a:rPr>
              <a:t>Museosanmichele.it/alfabeto-delle-cose/</a:t>
            </a:r>
            <a:endParaRPr lang="it-IT" dirty="0"/>
          </a:p>
          <a:p>
            <a:pPr marL="0" indent="0">
              <a:buNone/>
            </a:pPr>
            <a:r>
              <a:rPr lang="it-IT" dirty="0">
                <a:hlinkClick r:id="rId3"/>
              </a:rPr>
              <a:t>Giuseppe Sebesta</a:t>
            </a:r>
            <a:endParaRPr lang="it-IT" dirty="0"/>
          </a:p>
          <a:p>
            <a:pPr marL="0" indent="0">
              <a:buNone/>
            </a:pPr>
            <a:r>
              <a:rPr lang="it-IT" dirty="0">
                <a:hlinkClick r:id="rId4"/>
              </a:rPr>
              <a:t>IPAC FVG</a:t>
            </a: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788276" y="4531453"/>
            <a:ext cx="53182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hlinkClick r:id="rId5"/>
              </a:rPr>
              <a:t>Museociviltacontadina (s.marino bentivoglio)</a:t>
            </a:r>
            <a:endParaRPr lang="it-IT" sz="1400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7C489914-CD4F-064A-834D-FE3C348F723E}"/>
              </a:ext>
            </a:extLst>
          </p:cNvPr>
          <p:cNvSpPr txBox="1"/>
          <p:nvPr/>
        </p:nvSpPr>
        <p:spPr>
          <a:xfrm>
            <a:off x="788276" y="3426372"/>
            <a:ext cx="157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8612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dirty="0">
                <a:latin typeface="+mn-lt"/>
                <a:ea typeface="ＭＳ Ｐゴシック" charset="0"/>
                <a:cs typeface="ＭＳ Ｐゴシック" charset="0"/>
              </a:rPr>
              <a:t>Conoscere significa sempre…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981200"/>
            <a:ext cx="8001000" cy="4114800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90000"/>
              </a:lnSpc>
              <a:buFont typeface="Wingdings" charset="0"/>
              <a:buNone/>
            </a:pPr>
            <a:r>
              <a:rPr lang="ja-JP" altLang="it-IT" dirty="0">
                <a:cs typeface="ＭＳ Ｐゴシック" charset="0"/>
              </a:rPr>
              <a:t>“</a:t>
            </a:r>
            <a:r>
              <a:rPr lang="it-IT" dirty="0">
                <a:cs typeface="ＭＳ Ｐゴシック" charset="0"/>
              </a:rPr>
              <a:t>introdurre una </a:t>
            </a:r>
            <a:r>
              <a:rPr lang="it-IT" b="1" dirty="0">
                <a:cs typeface="ＭＳ Ｐゴシック" charset="0"/>
              </a:rPr>
              <a:t>discontinuità</a:t>
            </a:r>
            <a:r>
              <a:rPr lang="it-IT" dirty="0">
                <a:cs typeface="ＭＳ Ｐゴシック" charset="0"/>
              </a:rPr>
              <a:t> nell’indistinta continuità del reale, </a:t>
            </a:r>
          </a:p>
          <a:p>
            <a:pPr algn="just" eaLnBrk="1" hangingPunct="1">
              <a:lnSpc>
                <a:spcPct val="90000"/>
              </a:lnSpc>
              <a:buFont typeface="Wingdings" charset="0"/>
              <a:buNone/>
            </a:pPr>
            <a:r>
              <a:rPr lang="it-IT" dirty="0">
                <a:cs typeface="ＭＳ Ｐゴシック" charset="0"/>
              </a:rPr>
              <a:t>per rintracciare le linee di continuità che legano i fatti e le cose al di sotto della superficie percettibile del vissuto. … </a:t>
            </a:r>
          </a:p>
          <a:p>
            <a:pPr algn="just" eaLnBrk="1" hangingPunct="1">
              <a:lnSpc>
                <a:spcPct val="90000"/>
              </a:lnSpc>
              <a:buFont typeface="Wingdings" charset="0"/>
              <a:buNone/>
            </a:pPr>
            <a:r>
              <a:rPr lang="it-IT" dirty="0">
                <a:cs typeface="ＭＳ Ｐゴシック" charset="0"/>
              </a:rPr>
              <a:t>ad esempio la collocazione tridimensionale di ogni fatto: </a:t>
            </a:r>
          </a:p>
          <a:p>
            <a:pPr algn="just" eaLnBrk="1" hangingPunct="1">
              <a:lnSpc>
                <a:spcPct val="90000"/>
              </a:lnSpc>
              <a:buFont typeface="Wingdings" charset="0"/>
              <a:buNone/>
            </a:pPr>
            <a:r>
              <a:rPr lang="it-IT" dirty="0">
                <a:cs typeface="ＭＳ Ｐゴシック" charset="0"/>
              </a:rPr>
              <a:t>    spazio, tempo e livello sociale…</a:t>
            </a:r>
          </a:p>
          <a:p>
            <a:pPr algn="just" eaLnBrk="1" hangingPunct="1">
              <a:lnSpc>
                <a:spcPct val="90000"/>
              </a:lnSpc>
              <a:buFont typeface="Wingdings" charset="0"/>
              <a:buNone/>
            </a:pPr>
            <a:r>
              <a:rPr lang="it-IT" dirty="0">
                <a:cs typeface="ＭＳ Ｐゴシック" charset="0"/>
              </a:rPr>
              <a:t>    forma e funzione….</a:t>
            </a:r>
          </a:p>
          <a:p>
            <a:pPr algn="just" eaLnBrk="1" hangingPunct="1">
              <a:lnSpc>
                <a:spcPct val="90000"/>
              </a:lnSpc>
              <a:buFont typeface="Wingdings" charset="0"/>
              <a:buNone/>
            </a:pPr>
            <a:r>
              <a:rPr lang="it-IT" dirty="0">
                <a:cs typeface="ＭＳ Ｐゴシック" charset="0"/>
              </a:rPr>
              <a:t>    o morfologia e storia ecc.</a:t>
            </a:r>
            <a:r>
              <a:rPr lang="ja-JP" altLang="it-IT" dirty="0">
                <a:cs typeface="ＭＳ Ｐゴシック" charset="0"/>
              </a:rPr>
              <a:t>”</a:t>
            </a:r>
            <a:r>
              <a:rPr lang="it-IT" dirty="0">
                <a:cs typeface="ＭＳ Ｐゴシック" charset="0"/>
              </a:rPr>
              <a:t> </a:t>
            </a:r>
          </a:p>
          <a:p>
            <a:pPr algn="r" eaLnBrk="1" hangingPunct="1">
              <a:lnSpc>
                <a:spcPct val="90000"/>
              </a:lnSpc>
              <a:buFont typeface="Wingdings" charset="0"/>
              <a:buNone/>
            </a:pPr>
            <a:r>
              <a:rPr lang="it-IT" sz="2000" dirty="0">
                <a:ea typeface="ＭＳ Ｐゴシック" charset="0"/>
                <a:cs typeface="ＭＳ Ｐゴシック" charset="0"/>
              </a:rPr>
              <a:t>A.M. </a:t>
            </a:r>
            <a:r>
              <a:rPr lang="it-IT" sz="2000" dirty="0" err="1">
                <a:ea typeface="ＭＳ Ｐゴシック" charset="0"/>
                <a:cs typeface="ＭＳ Ｐゴシック" charset="0"/>
              </a:rPr>
              <a:t>Cirese</a:t>
            </a:r>
            <a:r>
              <a:rPr lang="it-IT" sz="2000" dirty="0">
                <a:ea typeface="ＭＳ Ｐゴシック" charset="0"/>
                <a:cs typeface="ＭＳ Ｐゴシック" charset="0"/>
              </a:rPr>
              <a:t> 1977</a:t>
            </a:r>
            <a:r>
              <a:rPr lang="it-IT" sz="2400" dirty="0">
                <a:ea typeface="ＭＳ Ｐゴシック" charset="0"/>
                <a:cs typeface="ＭＳ Ｐゴシック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72007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4294967295"/>
          </p:nvPr>
        </p:nvSpPr>
        <p:spPr>
          <a:xfrm>
            <a:off x="0" y="90896"/>
            <a:ext cx="8229600" cy="4876800"/>
          </a:xfrm>
        </p:spPr>
        <p:txBody>
          <a:bodyPr/>
          <a:lstStyle/>
          <a:p>
            <a:pPr marL="0" lvl="0" indent="0">
              <a:spcBef>
                <a:spcPct val="0"/>
              </a:spcBef>
              <a:buNone/>
            </a:pPr>
            <a:r>
              <a:rPr lang="it-IT" sz="1800" dirty="0"/>
              <a:t>“… è a questo che servono i musei: a incantare, soprattutto i bambini, a dare loro la possibilità di provare meraviglia, un’esperienza di cui hanno un disperato bisogno, oggi che la vita quotidiana è stata spogliata di tutti i miracoli che epoche più religiose sapevano invece cogliere dovunque e in ogni cosa”. </a:t>
            </a:r>
          </a:p>
          <a:p>
            <a:pPr marL="0" lvl="0" indent="0">
              <a:spcBef>
                <a:spcPct val="0"/>
              </a:spcBef>
              <a:buNone/>
            </a:pPr>
            <a:r>
              <a:rPr lang="it-IT" sz="1800" dirty="0"/>
              <a:t>			(B. </a:t>
            </a:r>
            <a:r>
              <a:rPr lang="it-IT" sz="1800" dirty="0" err="1"/>
              <a:t>Bettelheim</a:t>
            </a:r>
            <a:r>
              <a:rPr lang="it-IT" sz="1800" dirty="0"/>
              <a:t>, </a:t>
            </a:r>
            <a:r>
              <a:rPr lang="it-IT" sz="1800" i="1" dirty="0"/>
              <a:t>I bambini e i musei</a:t>
            </a:r>
            <a:r>
              <a:rPr lang="it-IT" sz="1800" dirty="0"/>
              <a:t>, 1990).</a:t>
            </a:r>
          </a:p>
          <a:p>
            <a:endParaRPr lang="it-IT" dirty="0"/>
          </a:p>
        </p:txBody>
      </p:sp>
      <p:pic>
        <p:nvPicPr>
          <p:cNvPr id="4" name="Immagine 3" descr="9788843012565_0_240_0_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7167" y="2427245"/>
            <a:ext cx="2995441" cy="4430756"/>
          </a:xfrm>
          <a:prstGeom prst="rect">
            <a:avLst/>
          </a:prstGeom>
        </p:spPr>
      </p:pic>
      <p:pic>
        <p:nvPicPr>
          <p:cNvPr id="5" name="Immagine 4" descr="img_2687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802565"/>
            <a:ext cx="5511651" cy="3674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30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270" t="-3166" r="-1997"/>
          <a:stretch/>
        </p:blipFill>
        <p:spPr>
          <a:xfrm>
            <a:off x="544244" y="307049"/>
            <a:ext cx="7940383" cy="6392193"/>
          </a:xfrm>
        </p:spPr>
      </p:pic>
    </p:spTree>
    <p:extLst>
      <p:ext uri="{BB962C8B-B14F-4D97-AF65-F5344CB8AC3E}">
        <p14:creationId xmlns:p14="http://schemas.microsoft.com/office/powerpoint/2010/main" val="1448124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  <a:lumMod val="108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7">
            <a:extLst>
              <a:ext uri="{FF2B5EF4-FFF2-40B4-BE49-F238E27FC236}">
                <a16:creationId xmlns:a16="http://schemas.microsoft.com/office/drawing/2014/main" id="{CB1DE69F-569C-4A49-8E50-4093C135AE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19336"/>
            <a:ext cx="9144000" cy="742950"/>
          </a:xfrm>
          <a:prstGeom prst="rect">
            <a:avLst/>
          </a:prstGeom>
        </p:spPr>
      </p:pic>
      <p:sp>
        <p:nvSpPr>
          <p:cNvPr id="29" name="Rectangle 9">
            <a:extLst>
              <a:ext uri="{FF2B5EF4-FFF2-40B4-BE49-F238E27FC236}">
                <a16:creationId xmlns:a16="http://schemas.microsoft.com/office/drawing/2014/main" id="{50B488F5-9CE4-4346-B22F-600286ED4D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68769"/>
            <a:ext cx="9144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cxnSp>
        <p:nvCxnSpPr>
          <p:cNvPr id="30" name="Straight Connector 11">
            <a:extLst>
              <a:ext uri="{FF2B5EF4-FFF2-40B4-BE49-F238E27FC236}">
                <a16:creationId xmlns:a16="http://schemas.microsoft.com/office/drawing/2014/main" id="{5F76596F-57DF-4A0C-96D9-046DC3B30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1269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13">
            <a:extLst>
              <a:ext uri="{FF2B5EF4-FFF2-40B4-BE49-F238E27FC236}">
                <a16:creationId xmlns:a16="http://schemas.microsoft.com/office/drawing/2014/main" id="{38DB3A91-B9E8-4451-ACED-026398635D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844095" y="643464"/>
            <a:ext cx="7207758" cy="155448"/>
          </a:xfrm>
          <a:prstGeom prst="rect">
            <a:avLst/>
          </a:prstGeom>
          <a:noFill/>
          <a:ln>
            <a:noFill/>
          </a:ln>
        </p:spPr>
      </p:pic>
      <p:sp useBgFill="1">
        <p:nvSpPr>
          <p:cNvPr id="32" name="Rectangle 15">
            <a:extLst>
              <a:ext uri="{FF2B5EF4-FFF2-40B4-BE49-F238E27FC236}">
                <a16:creationId xmlns:a16="http://schemas.microsoft.com/office/drawing/2014/main" id="{C014BF94-4DFC-4A65-99BF-76277891E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17">
            <a:extLst>
              <a:ext uri="{FF2B5EF4-FFF2-40B4-BE49-F238E27FC236}">
                <a16:creationId xmlns:a16="http://schemas.microsoft.com/office/drawing/2014/main" id="{B255C7B1-10DA-4D61-B560-5E1F081B34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68769"/>
            <a:ext cx="9144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19">
            <a:extLst>
              <a:ext uri="{FF2B5EF4-FFF2-40B4-BE49-F238E27FC236}">
                <a16:creationId xmlns:a16="http://schemas.microsoft.com/office/drawing/2014/main" id="{88C29B8B-A62C-43CE-92FF-12EAA1D01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t="474" r="60419" b="36564"/>
          <a:stretch/>
        </p:blipFill>
        <p:spPr>
          <a:xfrm>
            <a:off x="844095" y="643464"/>
            <a:ext cx="3394710" cy="15544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sellaDiTesto 2"/>
          <p:cNvSpPr txBox="1"/>
          <p:nvPr/>
        </p:nvSpPr>
        <p:spPr>
          <a:xfrm>
            <a:off x="840772" y="2167151"/>
            <a:ext cx="3377300" cy="329919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/>
              <a:t>Lapponi 1879, P. Mantegazza </a:t>
            </a:r>
          </a:p>
          <a:p>
            <a:pPr indent="-228600"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/>
              <a:t>(Museo Storia Nat. Antrop. Firenze) </a:t>
            </a:r>
            <a:r>
              <a:rPr lang="en-US">
                <a:hlinkClick r:id="rId4"/>
              </a:rPr>
              <a:t>Museo Firenze</a:t>
            </a:r>
            <a:endParaRPr lang="en-US"/>
          </a:p>
        </p:txBody>
      </p:sp>
      <p:pic>
        <p:nvPicPr>
          <p:cNvPr id="2" name="Immagine 1" descr="lapponi_1879_paolo_mantegazza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0808" y="1871051"/>
            <a:ext cx="3720331" cy="2529825"/>
          </a:xfrm>
          <a:prstGeom prst="rect">
            <a:avLst/>
          </a:prstGeom>
        </p:spPr>
      </p:pic>
      <p:pic>
        <p:nvPicPr>
          <p:cNvPr id="35" name="Picture 21">
            <a:extLst>
              <a:ext uri="{FF2B5EF4-FFF2-40B4-BE49-F238E27FC236}">
                <a16:creationId xmlns:a16="http://schemas.microsoft.com/office/drawing/2014/main" id="{F873EA42-E9E9-4806-A9F6-1718BE38B7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19336"/>
            <a:ext cx="9144000" cy="742950"/>
          </a:xfrm>
          <a:prstGeom prst="rect">
            <a:avLst/>
          </a:prstGeom>
        </p:spPr>
      </p:pic>
      <p:cxnSp>
        <p:nvCxnSpPr>
          <p:cNvPr id="36" name="Straight Connector 23">
            <a:extLst>
              <a:ext uri="{FF2B5EF4-FFF2-40B4-BE49-F238E27FC236}">
                <a16:creationId xmlns:a16="http://schemas.microsoft.com/office/drawing/2014/main" id="{A99D5523-0BC8-4D5A-871C-69C0725E73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1269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4231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it-IT" dirty="0"/>
            </a:br>
            <a:br>
              <a:rPr lang="it-IT" dirty="0"/>
            </a:br>
            <a:br>
              <a:rPr lang="it-IT" dirty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261044"/>
            <a:ext cx="8229600" cy="4876800"/>
          </a:xfrm>
        </p:spPr>
        <p:txBody>
          <a:bodyPr>
            <a:normAutofit/>
          </a:bodyPr>
          <a:lstStyle/>
          <a:p>
            <a:pPr lvl="0">
              <a:spcBef>
                <a:spcPct val="0"/>
              </a:spcBef>
            </a:pPr>
            <a:endParaRPr lang="it-IT" b="1" dirty="0"/>
          </a:p>
          <a:p>
            <a:pPr lvl="0">
              <a:spcBef>
                <a:spcPct val="0"/>
              </a:spcBef>
            </a:pPr>
            <a:endParaRPr lang="it-IT" b="1" dirty="0"/>
          </a:p>
          <a:p>
            <a:pPr lvl="0">
              <a:spcBef>
                <a:spcPct val="0"/>
              </a:spcBef>
            </a:pPr>
            <a:endParaRPr lang="it-IT" b="1" dirty="0">
              <a:latin typeface="Eurostile"/>
            </a:endParaRPr>
          </a:p>
          <a:p>
            <a:pPr lvl="0">
              <a:spcBef>
                <a:spcPct val="0"/>
              </a:spcBef>
            </a:pPr>
            <a:r>
              <a:rPr lang="it-IT" dirty="0">
                <a:latin typeface="Eurostile"/>
              </a:rPr>
              <a:t>	</a:t>
            </a:r>
          </a:p>
          <a:p>
            <a:endParaRPr lang="it-IT" dirty="0"/>
          </a:p>
        </p:txBody>
      </p:sp>
      <p:pic>
        <p:nvPicPr>
          <p:cNvPr id="4" name="Immagine 3" descr="081345848-aa1d946a-17e2-4ecf-9f8e-d51ff796b6a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166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325896" y="195847"/>
            <a:ext cx="7313613" cy="8683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it-IT" dirty="0">
                <a:ea typeface="ＭＳ Ｐゴシック" charset="0"/>
                <a:cs typeface="ＭＳ Ｐゴシック" charset="0"/>
              </a:rPr>
              <a:t>Oggetti d</a:t>
            </a:r>
            <a:r>
              <a:rPr lang="ja-JP" altLang="it-IT" dirty="0">
                <a:ea typeface="ＭＳ Ｐゴシック" charset="0"/>
                <a:cs typeface="ＭＳ Ｐゴシック" charset="0"/>
              </a:rPr>
              <a:t>’</a:t>
            </a:r>
            <a:r>
              <a:rPr lang="it-IT" dirty="0">
                <a:ea typeface="ＭＳ Ｐゴシック" charset="0"/>
                <a:cs typeface="ＭＳ Ｐゴシック" charset="0"/>
              </a:rPr>
              <a:t>affezione </a:t>
            </a:r>
            <a:br>
              <a:rPr lang="it-IT" dirty="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endParaRPr lang="it-IT" dirty="0">
              <a:solidFill>
                <a:schemeClr val="bg2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5603" name="Segnaposto contenuto 7" descr="IMG_7124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0284" y="2166938"/>
            <a:ext cx="4387519" cy="3289300"/>
          </a:xfrm>
        </p:spPr>
      </p:pic>
      <p:sp>
        <p:nvSpPr>
          <p:cNvPr id="14745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325896" y="922504"/>
            <a:ext cx="7159625" cy="1201738"/>
          </a:xfrm>
        </p:spPr>
        <p:txBody>
          <a:bodyPr>
            <a:normAutofit fontScale="92500"/>
          </a:bodyPr>
          <a:lstStyle/>
          <a:p>
            <a:pPr lvl="1" eaLnBrk="1" hangingPunct="1">
              <a:lnSpc>
                <a:spcPct val="80000"/>
              </a:lnSpc>
              <a:buFont typeface="Wingdings" charset="2"/>
              <a:buNone/>
              <a:defRPr/>
            </a:pPr>
            <a:r>
              <a:rPr lang="en-GB" sz="200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						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  <a:defRPr/>
            </a:pPr>
            <a:r>
              <a:rPr lang="it-IT" sz="2000" dirty="0"/>
              <a:t>I musei e i loro oggetti hanno speranza di poter comunicare e aiutarci a leggere il presente se hanno capacità di futuro, e quindi potenza di </a:t>
            </a:r>
            <a:r>
              <a:rPr lang="it-IT" sz="2000" dirty="0">
                <a:solidFill>
                  <a:srgbClr val="FF0000"/>
                </a:solidFill>
              </a:rPr>
              <a:t>IMMAGINAZIONE</a:t>
            </a:r>
            <a:r>
              <a:rPr lang="it-IT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03717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Museo </a:t>
            </a:r>
            <a:r>
              <a:rPr lang="it-IT" dirty="0">
                <a:hlinkClick r:id="rId2"/>
              </a:rPr>
              <a:t>Ettore Guatelli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it-IT" dirty="0">
                <a:hlinkClick r:id="rId3"/>
              </a:rPr>
              <a:t>Il mondo che abbiamo perso</a:t>
            </a:r>
            <a:endParaRPr lang="it-IT" dirty="0"/>
          </a:p>
          <a:p>
            <a:endParaRPr lang="it-IT" dirty="0"/>
          </a:p>
          <a:p>
            <a:r>
              <a:rPr lang="it-IT" dirty="0">
                <a:hlinkClick r:id="rId4"/>
              </a:rPr>
              <a:t>Le storie degli oggetti</a:t>
            </a:r>
            <a:endParaRPr lang="it-IT" dirty="0"/>
          </a:p>
          <a:p>
            <a:endParaRPr lang="it-IT" dirty="0"/>
          </a:p>
          <a:p>
            <a:r>
              <a:rPr lang="it-IT" dirty="0">
                <a:hlinkClick r:id="rId5"/>
              </a:rPr>
              <a:t>Il museo dell'ovvio</a:t>
            </a:r>
            <a:endParaRPr lang="it-IT" dirty="0"/>
          </a:p>
          <a:p>
            <a:endParaRPr lang="it-IT" dirty="0"/>
          </a:p>
          <a:p>
            <a:r>
              <a:rPr lang="it-IT" dirty="0">
                <a:hlinkClick r:id="rId6"/>
              </a:rPr>
              <a:t>Il bosco delle cose</a:t>
            </a:r>
            <a:endParaRPr lang="it-IT" dirty="0"/>
          </a:p>
          <a:p>
            <a:endParaRPr lang="it-IT" dirty="0"/>
          </a:p>
          <a:p>
            <a:r>
              <a:rPr lang="it-IT" dirty="0">
                <a:hlinkClick r:id="rId7"/>
              </a:rPr>
              <a:t>Il terzo principio della museografia</a:t>
            </a:r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89062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9975" y="950317"/>
            <a:ext cx="7158038" cy="1412875"/>
          </a:xfrm>
        </p:spPr>
        <p:txBody>
          <a:bodyPr/>
          <a:lstStyle/>
          <a:p>
            <a:pPr eaLnBrk="1" hangingPunct="1"/>
            <a:r>
              <a:rPr lang="it-IT" dirty="0">
                <a:latin typeface="+mn-lt"/>
                <a:ea typeface="ＭＳ Ｐゴシック" charset="0"/>
                <a:cs typeface="ＭＳ Ｐゴシック" charset="0"/>
              </a:rPr>
              <a:t>Oggetti, segni, musei </a:t>
            </a:r>
            <a:br>
              <a:rPr lang="it-IT" dirty="0">
                <a:latin typeface="+mn-lt"/>
                <a:ea typeface="ＭＳ Ｐゴシック" charset="0"/>
                <a:cs typeface="ＭＳ Ｐゴシック" charset="0"/>
              </a:rPr>
            </a:br>
            <a:r>
              <a:rPr lang="it-IT" sz="3200" dirty="0">
                <a:latin typeface="+mn-lt"/>
                <a:ea typeface="ＭＳ Ｐゴシック" charset="0"/>
                <a:cs typeface="ＭＳ Ｐゴシック" charset="0"/>
              </a:rPr>
              <a:t>(A.M. </a:t>
            </a:r>
            <a:r>
              <a:rPr lang="it-IT" sz="3200" dirty="0" err="1">
                <a:latin typeface="+mn-lt"/>
                <a:ea typeface="ＭＳ Ｐゴシック" charset="0"/>
                <a:cs typeface="ＭＳ Ｐゴシック" charset="0"/>
              </a:rPr>
              <a:t>Cirese</a:t>
            </a:r>
            <a:r>
              <a:rPr lang="it-IT" sz="3200" dirty="0">
                <a:latin typeface="+mn-lt"/>
                <a:ea typeface="ＭＳ Ｐゴシック" charset="0"/>
                <a:cs typeface="ＭＳ Ｐゴシック" charset="0"/>
              </a:rPr>
              <a:t> 1977)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2363192"/>
            <a:ext cx="7313613" cy="4056062"/>
          </a:xfrm>
        </p:spPr>
        <p:txBody>
          <a:bodyPr/>
          <a:lstStyle/>
          <a:p>
            <a:pPr eaLnBrk="1" hangingPunct="1"/>
            <a:r>
              <a:rPr lang="it-IT" dirty="0">
                <a:ea typeface="ＭＳ Ｐゴシック" charset="0"/>
                <a:cs typeface="ＭＳ Ｐゴシック" charset="0"/>
              </a:rPr>
              <a:t>Presentare non solo oggetti ma i </a:t>
            </a:r>
            <a:r>
              <a:rPr lang="it-IT" dirty="0">
                <a:solidFill>
                  <a:srgbClr val="C00000"/>
                </a:solidFill>
                <a:ea typeface="ＭＳ Ｐゴシック" charset="0"/>
                <a:cs typeface="ＭＳ Ｐゴシック" charset="0"/>
              </a:rPr>
              <a:t>contesti</a:t>
            </a:r>
            <a:r>
              <a:rPr lang="it-IT" dirty="0">
                <a:ea typeface="ＭＳ Ｐゴシック" charset="0"/>
                <a:cs typeface="ＭＳ Ｐゴシック" charset="0"/>
              </a:rPr>
              <a:t> e i </a:t>
            </a:r>
            <a:r>
              <a:rPr lang="it-IT" dirty="0">
                <a:solidFill>
                  <a:srgbClr val="C00000"/>
                </a:solidFill>
                <a:ea typeface="ＭＳ Ｐゴシック" charset="0"/>
                <a:cs typeface="ＭＳ Ｐゴシック" charset="0"/>
              </a:rPr>
              <a:t>livelli</a:t>
            </a:r>
            <a:r>
              <a:rPr lang="it-IT" dirty="0">
                <a:ea typeface="ＭＳ Ｐゴシック" charset="0"/>
                <a:cs typeface="ＭＳ Ｐゴシック" charset="0"/>
              </a:rPr>
              <a:t> di cultura di cui gli oggetti sono elementi</a:t>
            </a:r>
          </a:p>
          <a:p>
            <a:pPr eaLnBrk="1" hangingPunct="1"/>
            <a:r>
              <a:rPr lang="it-IT" dirty="0">
                <a:ea typeface="ＭＳ Ｐゴシック" charset="0"/>
                <a:cs typeface="ＭＳ Ｐゴシック" charset="0"/>
              </a:rPr>
              <a:t>Passare dalla collezione di oggetti alle </a:t>
            </a:r>
            <a:r>
              <a:rPr lang="it-IT" dirty="0">
                <a:solidFill>
                  <a:srgbClr val="C00000"/>
                </a:solidFill>
                <a:ea typeface="ＭＳ Ｐゴシック" charset="0"/>
                <a:cs typeface="ＭＳ Ｐゴシック" charset="0"/>
              </a:rPr>
              <a:t>relazioni</a:t>
            </a:r>
            <a:r>
              <a:rPr lang="it-IT" dirty="0">
                <a:ea typeface="ＭＳ Ｐゴシック" charset="0"/>
                <a:cs typeface="ＭＳ Ｐゴシック" charset="0"/>
              </a:rPr>
              <a:t> in cui gli oggetti si collocano</a:t>
            </a:r>
          </a:p>
          <a:p>
            <a:pPr eaLnBrk="1" hangingPunct="1"/>
            <a:r>
              <a:rPr lang="it-IT" dirty="0">
                <a:ea typeface="ＭＳ Ｐゴシック" charset="0"/>
                <a:cs typeface="ＭＳ Ｐゴシック" charset="0"/>
              </a:rPr>
              <a:t>Oggetto come segno d</a:t>
            </a:r>
            <a:r>
              <a:rPr lang="ja-JP" altLang="it-IT" dirty="0">
                <a:ea typeface="ＭＳ Ｐゴシック" charset="0"/>
                <a:cs typeface="ＭＳ Ｐゴシック" charset="0"/>
              </a:rPr>
              <a:t>’</a:t>
            </a:r>
            <a:r>
              <a:rPr lang="it-IT" dirty="0">
                <a:ea typeface="ＭＳ Ｐゴシック" charset="0"/>
                <a:cs typeface="ＭＳ Ｐゴシック" charset="0"/>
              </a:rPr>
              <a:t>altro, </a:t>
            </a:r>
            <a:r>
              <a:rPr lang="it-IT" dirty="0">
                <a:solidFill>
                  <a:srgbClr val="C00000"/>
                </a:solidFill>
                <a:ea typeface="ＭＳ Ｐゴシック" charset="0"/>
                <a:cs typeface="ＭＳ Ｐゴシック" charset="0"/>
              </a:rPr>
              <a:t>fare storie attraverso le cose, non delle cose</a:t>
            </a:r>
          </a:p>
        </p:txBody>
      </p:sp>
    </p:spTree>
    <p:extLst>
      <p:ext uri="{BB962C8B-B14F-4D97-AF65-F5344CB8AC3E}">
        <p14:creationId xmlns:p14="http://schemas.microsoft.com/office/powerpoint/2010/main" val="579572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51a3864ed3ad604d2340c3f8fe249f94_XL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740" y="801858"/>
            <a:ext cx="7105414" cy="4965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222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 descr="mantefoto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9003" y="821838"/>
            <a:ext cx="4668863" cy="4593757"/>
          </a:xfrm>
          <a:prstGeom prst="rect">
            <a:avLst/>
          </a:prstGeom>
          <a:noFill/>
        </p:spPr>
      </p:pic>
      <p:sp>
        <p:nvSpPr>
          <p:cNvPr id="3" name="CasellaDiTesto 2"/>
          <p:cNvSpPr txBox="1"/>
          <p:nvPr/>
        </p:nvSpPr>
        <p:spPr>
          <a:xfrm>
            <a:off x="6097596" y="718058"/>
            <a:ext cx="244047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P. MANTEGAZZA (1831-1910)</a:t>
            </a:r>
          </a:p>
          <a:p>
            <a:r>
              <a:rPr lang="it-IT" dirty="0"/>
              <a:t>Esplorazione</a:t>
            </a:r>
          </a:p>
          <a:p>
            <a:r>
              <a:rPr lang="it-IT" dirty="0"/>
              <a:t>extra-europea</a:t>
            </a:r>
          </a:p>
          <a:p>
            <a:r>
              <a:rPr lang="it-IT" dirty="0"/>
              <a:t>Evoluzionismo</a:t>
            </a:r>
          </a:p>
          <a:p>
            <a:endParaRPr lang="it-IT" dirty="0"/>
          </a:p>
          <a:p>
            <a:r>
              <a:rPr lang="it-IT" dirty="0"/>
              <a:t>Ritardo italiano</a:t>
            </a:r>
          </a:p>
          <a:p>
            <a:r>
              <a:rPr lang="it-IT" dirty="0"/>
              <a:t>Idealismo filosofico</a:t>
            </a:r>
          </a:p>
          <a:p>
            <a:endParaRPr lang="it-IT" dirty="0"/>
          </a:p>
          <a:p>
            <a:r>
              <a:rPr lang="it-IT" dirty="0"/>
              <a:t>L. LORIA (1855-1913)</a:t>
            </a:r>
          </a:p>
          <a:p>
            <a:endParaRPr lang="it-IT" dirty="0"/>
          </a:p>
          <a:p>
            <a:r>
              <a:rPr lang="it-IT" dirty="0"/>
              <a:t>1906 Museo di Etnografia (</a:t>
            </a:r>
            <a:r>
              <a:rPr lang="it-IT" dirty="0" err="1"/>
              <a:t>Trad.Pop</a:t>
            </a:r>
            <a:r>
              <a:rPr lang="it-IT" dirty="0"/>
              <a:t>.)</a:t>
            </a:r>
          </a:p>
          <a:p>
            <a:r>
              <a:rPr lang="it-IT" dirty="0">
                <a:hlinkClick r:id="rId3"/>
              </a:rPr>
              <a:t>MNTP Roma</a:t>
            </a:r>
            <a:endParaRPr lang="it-IT" dirty="0"/>
          </a:p>
          <a:p>
            <a:endParaRPr lang="it-IT" dirty="0"/>
          </a:p>
          <a:p>
            <a:r>
              <a:rPr lang="it-IT" dirty="0"/>
              <a:t>Ex Museo Pigorini</a:t>
            </a:r>
          </a:p>
          <a:p>
            <a:r>
              <a:rPr lang="it-IT" dirty="0">
                <a:hlinkClick r:id="rId4"/>
              </a:rPr>
              <a:t>Pigorini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38139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7" name="Picture 3" descr="p_41 Pitré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0624" y="1303944"/>
            <a:ext cx="3078296" cy="3925943"/>
          </a:xfrm>
          <a:prstGeom prst="rect">
            <a:avLst/>
          </a:prstGeom>
          <a:noFill/>
        </p:spPr>
      </p:pic>
      <p:sp>
        <p:nvSpPr>
          <p:cNvPr id="3" name="CasellaDiTesto 2"/>
          <p:cNvSpPr txBox="1"/>
          <p:nvPr/>
        </p:nvSpPr>
        <p:spPr>
          <a:xfrm>
            <a:off x="5652938" y="1303944"/>
            <a:ext cx="303814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/>
              <a:t>G. PITRE’ </a:t>
            </a:r>
          </a:p>
          <a:p>
            <a:r>
              <a:rPr lang="it-IT"/>
              <a:t>Studi demologici</a:t>
            </a:r>
          </a:p>
          <a:p>
            <a:r>
              <a:rPr lang="it-IT"/>
              <a:t>Tradizioni popolari siciliane</a:t>
            </a:r>
          </a:p>
          <a:p>
            <a:endParaRPr lang="it-IT"/>
          </a:p>
          <a:p>
            <a:r>
              <a:rPr lang="it-IT"/>
              <a:t>LORIA</a:t>
            </a:r>
          </a:p>
          <a:p>
            <a:r>
              <a:rPr lang="it-IT"/>
              <a:t>Mostra Etnografia Italiana. 1911 Roma </a:t>
            </a:r>
          </a:p>
          <a:p>
            <a:r>
              <a:rPr lang="it-IT"/>
              <a:t>Società Etnografica</a:t>
            </a:r>
          </a:p>
          <a:p>
            <a:r>
              <a:rPr lang="it-IT"/>
              <a:t>Identità regionali </a:t>
            </a:r>
          </a:p>
          <a:p>
            <a:r>
              <a:rPr lang="it-IT"/>
              <a:t>50 anni Italia</a:t>
            </a:r>
          </a:p>
          <a:p>
            <a:r>
              <a:rPr lang="it-IT"/>
              <a:t>Fascismo</a:t>
            </a:r>
          </a:p>
          <a:p>
            <a:endParaRPr lang="it-IT"/>
          </a:p>
          <a:p>
            <a:r>
              <a:rPr lang="it-IT">
                <a:hlinkClick r:id="rId4"/>
              </a:rPr>
              <a:t>Catalogo BDM BDI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66392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a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428677" cy="6858000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4663787" y="0"/>
            <a:ext cx="4480213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1911 Costruzione identitaria: </a:t>
            </a:r>
          </a:p>
          <a:p>
            <a:endParaRPr lang="it-IT" dirty="0"/>
          </a:p>
          <a:p>
            <a:r>
              <a:rPr lang="it-IT" dirty="0"/>
              <a:t>Regionale </a:t>
            </a:r>
          </a:p>
          <a:p>
            <a:r>
              <a:rPr lang="it-IT" dirty="0"/>
              <a:t>Nazionale</a:t>
            </a:r>
          </a:p>
          <a:p>
            <a:r>
              <a:rPr lang="it-IT" dirty="0"/>
              <a:t>Autenticità</a:t>
            </a:r>
          </a:p>
          <a:p>
            <a:r>
              <a:rPr lang="it-IT" dirty="0"/>
              <a:t>Popolo</a:t>
            </a:r>
          </a:p>
          <a:p>
            <a:r>
              <a:rPr lang="it-IT" dirty="0"/>
              <a:t>Bene culturale </a:t>
            </a:r>
          </a:p>
          <a:p>
            <a:r>
              <a:rPr lang="it-IT" dirty="0"/>
              <a:t>(approccio filologico positivista-tratti cult.)</a:t>
            </a:r>
          </a:p>
          <a:p>
            <a:endParaRPr lang="it-IT" dirty="0"/>
          </a:p>
          <a:p>
            <a:endParaRPr lang="it-IT" dirty="0"/>
          </a:p>
          <a:p>
            <a:r>
              <a:rPr lang="it-IT" dirty="0"/>
              <a:t>“La mostra voleva rappresentare il documento vivo della spontanea vita popolare, negli usi, abitudini, fogge, negli utensili e negli strumenti del lavoro</a:t>
            </a:r>
            <a:r>
              <a:rPr lang="is-IS" dirty="0"/>
              <a:t>…</a:t>
            </a:r>
          </a:p>
          <a:p>
            <a:r>
              <a:rPr lang="it-IT" dirty="0" err="1"/>
              <a:t>N</a:t>
            </a:r>
            <a:r>
              <a:rPr lang="is-IS" dirty="0"/>
              <a:t>essun paese può, quanto il nostro, offrire tante varietà e così tenace persistenza di tradizioni locali....”</a:t>
            </a:r>
          </a:p>
          <a:p>
            <a:endParaRPr lang="is-IS" dirty="0"/>
          </a:p>
          <a:p>
            <a:r>
              <a:rPr lang="is-IS" dirty="0"/>
              <a:t>Loria 1910 cit. </a:t>
            </a:r>
            <a:r>
              <a:rPr lang="it-IT" dirty="0"/>
              <a:t>I</a:t>
            </a:r>
            <a:r>
              <a:rPr lang="is-IS" dirty="0"/>
              <a:t>n F. DEI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38717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3" name="Picture 11" descr="FABIETTI - Foto 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91407" y="236621"/>
            <a:ext cx="3916362" cy="5943600"/>
          </a:xfrm>
          <a:prstGeom prst="rect">
            <a:avLst/>
          </a:prstGeom>
          <a:noFill/>
        </p:spPr>
      </p:pic>
      <p:sp>
        <p:nvSpPr>
          <p:cNvPr id="3" name="CasellaDiTesto 2"/>
          <p:cNvSpPr txBox="1"/>
          <p:nvPr/>
        </p:nvSpPr>
        <p:spPr>
          <a:xfrm>
            <a:off x="7097300" y="770736"/>
            <a:ext cx="164358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“Autentici”</a:t>
            </a:r>
          </a:p>
          <a:p>
            <a:r>
              <a:rPr lang="it-IT" dirty="0"/>
              <a:t>costumi tradizionali</a:t>
            </a:r>
          </a:p>
          <a:p>
            <a:r>
              <a:rPr lang="it-IT" dirty="0"/>
              <a:t>Vicentino 1900 .</a:t>
            </a:r>
          </a:p>
          <a:p>
            <a:endParaRPr lang="it-IT" dirty="0"/>
          </a:p>
          <a:p>
            <a:endParaRPr lang="it-IT" dirty="0"/>
          </a:p>
          <a:p>
            <a:r>
              <a:rPr lang="it-IT" dirty="0"/>
              <a:t>Popolo &amp; Costumi</a:t>
            </a:r>
          </a:p>
          <a:p>
            <a:r>
              <a:rPr lang="it-IT" dirty="0"/>
              <a:t>Differenze culturali</a:t>
            </a:r>
          </a:p>
          <a:p>
            <a:endParaRPr lang="it-IT" dirty="0"/>
          </a:p>
          <a:p>
            <a:r>
              <a:rPr lang="it-IT" dirty="0"/>
              <a:t>Cfr. </a:t>
            </a:r>
            <a:r>
              <a:rPr lang="it-IT" dirty="0">
                <a:hlinkClick r:id="rId3"/>
              </a:rPr>
              <a:t>Pellis</a:t>
            </a:r>
            <a:endParaRPr lang="it-IT" dirty="0"/>
          </a:p>
          <a:p>
            <a:endParaRPr lang="it-IT" dirty="0"/>
          </a:p>
          <a:p>
            <a:r>
              <a:rPr lang="it-IT" dirty="0"/>
              <a:t>BENE  materiale/immateriale </a:t>
            </a:r>
          </a:p>
          <a:p>
            <a:endParaRPr lang="it-IT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8287664" y="547971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10356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theme/theme1.xml><?xml version="1.0" encoding="utf-8"?>
<a:theme xmlns:a="http://schemas.openxmlformats.org/drawingml/2006/main" name="Raccolta">
  <a:themeElements>
    <a:clrScheme name="Raccolta">
      <a:dk1>
        <a:sysClr val="windowText" lastClr="000000"/>
      </a:dk1>
      <a:lt1>
        <a:sysClr val="window" lastClr="FFFFFF"/>
      </a:lt1>
      <a:dk2>
        <a:srgbClr val="454545"/>
      </a:dk2>
      <a:lt2>
        <a:srgbClr val="DCDCE0"/>
      </a:lt2>
      <a:accent1>
        <a:srgbClr val="415588"/>
      </a:accent1>
      <a:accent2>
        <a:srgbClr val="4294B6"/>
      </a:accent2>
      <a:accent3>
        <a:srgbClr val="087D7C"/>
      </a:accent3>
      <a:accent4>
        <a:srgbClr val="04B663"/>
      </a:accent4>
      <a:accent5>
        <a:srgbClr val="DF8822"/>
      </a:accent5>
      <a:accent6>
        <a:srgbClr val="BC410A"/>
      </a:accent6>
      <a:hlink>
        <a:srgbClr val="5977C4"/>
      </a:hlink>
      <a:folHlink>
        <a:srgbClr val="01A9BF"/>
      </a:folHlink>
    </a:clrScheme>
    <a:fontScheme name="Raccolta">
      <a:majorFont>
        <a:latin typeface="Century Gothic" panose="020B0502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accolt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  <a:lumMod val="108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E050AC27-895F-4B90-991D-A6818FC89AB6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{A10DA0DD-0435-1B41-95FE-2497F25A55D0}tf10001119</Template>
  <TotalTime>4226</TotalTime>
  <Words>1336</Words>
  <Application>Microsoft Macintosh PowerPoint</Application>
  <PresentationFormat>Presentazione su schermo (4:3)</PresentationFormat>
  <Paragraphs>221</Paragraphs>
  <Slides>43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43</vt:i4>
      </vt:variant>
    </vt:vector>
  </HeadingPairs>
  <TitlesOfParts>
    <vt:vector size="50" baseType="lpstr">
      <vt:lpstr>Arial</vt:lpstr>
      <vt:lpstr>Calibri</vt:lpstr>
      <vt:lpstr>Century Gothic</vt:lpstr>
      <vt:lpstr>Courier New</vt:lpstr>
      <vt:lpstr>Eurostile</vt:lpstr>
      <vt:lpstr>Wingdings</vt:lpstr>
      <vt:lpstr>Raccolta</vt:lpstr>
      <vt:lpstr> Cultura popolare  in Italia    </vt:lpstr>
      <vt:lpstr>Cultura popolare:  fortuna e declino </vt:lpstr>
      <vt:lpstr>Tradizioni popolari   etnologia in Italia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Studi demologici italiani</vt:lpstr>
      <vt:lpstr>USA, particolarismo storico   F. Boas (1856-1942)</vt:lpstr>
      <vt:lpstr>Presentazione standard di PowerPoint</vt:lpstr>
      <vt:lpstr>Presentazione standard di PowerPoint</vt:lpstr>
      <vt:lpstr>Presentazione standard di PowerPoint</vt:lpstr>
      <vt:lpstr>Diffusionismo USA</vt:lpstr>
      <vt:lpstr>Presentazione standard di PowerPoint</vt:lpstr>
      <vt:lpstr>Presentazione standard di PowerPoint</vt:lpstr>
      <vt:lpstr>Fascismo &amp; provincialismo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Saluto fascista alla Giornata friulana del 1926   (album Friuli Folclore I, archivio SFF). </vt:lpstr>
      <vt:lpstr>Presentazione standard di PowerPoint</vt:lpstr>
      <vt:lpstr>Ernesto De Martino:  la questione meridionale</vt:lpstr>
      <vt:lpstr>A. Gramsci: folklore  I quaderni del carcere (1948)</vt:lpstr>
      <vt:lpstr>Il menocchio</vt:lpstr>
      <vt:lpstr>A.M. Cirese, demologia anni ‘60</vt:lpstr>
      <vt:lpstr>La questione operaia  (fine anni ‘70)</vt:lpstr>
      <vt:lpstr>A.M. Cirese, Oggetti e segni.  Sulle tradizioni contadine,1977</vt:lpstr>
      <vt:lpstr>Presentazione standard di PowerPoint</vt:lpstr>
      <vt:lpstr>Presentazione standard di PowerPoint</vt:lpstr>
      <vt:lpstr>Cultura materiale nei musei</vt:lpstr>
      <vt:lpstr>Conoscere significa sempre…</vt:lpstr>
      <vt:lpstr>Presentazione standard di PowerPoint</vt:lpstr>
      <vt:lpstr>Presentazione standard di PowerPoint</vt:lpstr>
      <vt:lpstr>   </vt:lpstr>
      <vt:lpstr>Oggetti d’affezione  </vt:lpstr>
      <vt:lpstr>Museo Ettore Guatelli</vt:lpstr>
      <vt:lpstr>Oggetti, segni, musei  (A.M. Cirese 1977)</vt:lpstr>
    </vt:vector>
  </TitlesOfParts>
  <Company>università udine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Antropologia culturale</dc:title>
  <dc:creator>roberta altin</dc:creator>
  <cp:lastModifiedBy>ALTIN ROBERTA</cp:lastModifiedBy>
  <cp:revision>164</cp:revision>
  <dcterms:created xsi:type="dcterms:W3CDTF">2014-10-15T07:28:06Z</dcterms:created>
  <dcterms:modified xsi:type="dcterms:W3CDTF">2023-11-27T14:20:15Z</dcterms:modified>
</cp:coreProperties>
</file>