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4" r:id="rId3"/>
    <p:sldId id="257" r:id="rId4"/>
    <p:sldId id="260" r:id="rId5"/>
    <p:sldId id="263" r:id="rId6"/>
    <p:sldId id="258" r:id="rId7"/>
    <p:sldId id="259" r:id="rId8"/>
    <p:sldId id="261" r:id="rId9"/>
    <p:sldId id="262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5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4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nkarsten/3091289135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giethoorn-schaatsen-winter-sneeuw-1574099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lapers/2522384305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Grieken" TargetMode="External"/><Relationship Id="rId3" Type="http://schemas.openxmlformats.org/officeDocument/2006/relationships/hyperlink" Target="https://nl.wikipedia.org/wiki/5_december" TargetMode="External"/><Relationship Id="rId7" Type="http://schemas.openxmlformats.org/officeDocument/2006/relationships/hyperlink" Target="https://nl.wikipedia.org/wiki/Nicolaas_van_Myra" TargetMode="External"/><Relationship Id="rId12" Type="http://schemas.openxmlformats.org/officeDocument/2006/relationships/hyperlink" Target="https://www.flickr.com/photos/rk_balla/5227936367/" TargetMode="External"/><Relationship Id="rId2" Type="http://schemas.openxmlformats.org/officeDocument/2006/relationships/hyperlink" Target="https://nl.wikipedia.org/wiki/Sinterklaasfees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l.wikipedia.org/wiki/Belgi%C3%AB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nl.wikipedia.org/wiki/6_december" TargetMode="External"/><Relationship Id="rId10" Type="http://schemas.openxmlformats.org/officeDocument/2006/relationships/hyperlink" Target="https://nl.wikipedia.org/wiki/Paard_van_Sinterklaas_(paard)" TargetMode="External"/><Relationship Id="rId4" Type="http://schemas.openxmlformats.org/officeDocument/2006/relationships/hyperlink" Target="https://nl.wikipedia.org/wiki/Nederland" TargetMode="External"/><Relationship Id="rId9" Type="http://schemas.openxmlformats.org/officeDocument/2006/relationships/hyperlink" Target="https://nl.wikipedia.org/wiki/Anatoli%C3%A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BlIKSEyJE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825346@N02/2564856530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ke-water-holland-coast-279716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nuvola, aria aperta, erba, natura&#10;&#10;Descrizione generata automaticamente">
            <a:extLst>
              <a:ext uri="{FF2B5EF4-FFF2-40B4-BE49-F238E27FC236}">
                <a16:creationId xmlns:a16="http://schemas.microsoft.com/office/drawing/2014/main" id="{1A9919E2-1CD0-0ACF-A1B4-52305F71F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1AC365-94DE-0555-0E6A-8D1D14E4E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3928770"/>
            <a:ext cx="5127674" cy="2129129"/>
          </a:xfrm>
        </p:spPr>
        <p:txBody>
          <a:bodyPr anchor="b">
            <a:normAutofit/>
          </a:bodyPr>
          <a:lstStyle/>
          <a:p>
            <a:r>
              <a:rPr lang="it-IT" sz="5400" dirty="0" err="1">
                <a:solidFill>
                  <a:srgbClr val="FFFFFF"/>
                </a:solidFill>
              </a:rPr>
              <a:t>Les</a:t>
            </a:r>
            <a:r>
              <a:rPr lang="it-IT" sz="5400" dirty="0">
                <a:solidFill>
                  <a:srgbClr val="FFFFFF"/>
                </a:solidFill>
              </a:rPr>
              <a:t> 10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77321F-5DB1-B264-2FC4-E1ACB132D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952506"/>
            <a:ext cx="5127674" cy="1338358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27 </a:t>
            </a:r>
            <a:r>
              <a:rPr lang="it-IT" dirty="0" err="1">
                <a:solidFill>
                  <a:srgbClr val="FFFFFF"/>
                </a:solidFill>
              </a:rPr>
              <a:t>november</a:t>
            </a:r>
            <a:r>
              <a:rPr lang="it-IT" dirty="0">
                <a:solidFill>
                  <a:srgbClr val="FFFFFF"/>
                </a:solidFill>
              </a:rPr>
              <a:t> 2023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5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CC6A6-9D9E-0336-C43E-F6CBC452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6980971" cy="1250811"/>
          </a:xfrm>
        </p:spPr>
        <p:txBody>
          <a:bodyPr>
            <a:normAutofit/>
          </a:bodyPr>
          <a:lstStyle/>
          <a:p>
            <a:r>
              <a:rPr lang="it-IT" dirty="0"/>
              <a:t>Verbi magici…perché?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E8D5989-5D49-41EE-9681-9A5AB28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5" name="Immagine 4" descr="Immagine che contiene testo, schermata, Pagina Web, Sito Web&#10;&#10;Descrizione generata automaticamente">
            <a:extLst>
              <a:ext uri="{FF2B5EF4-FFF2-40B4-BE49-F238E27FC236}">
                <a16:creationId xmlns:a16="http://schemas.microsoft.com/office/drawing/2014/main" id="{2E5C6BB3-EC28-67EE-4F8B-A41360384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20038" r="41633" b="32065"/>
          <a:stretch/>
        </p:blipFill>
        <p:spPr>
          <a:xfrm>
            <a:off x="1025236" y="1794386"/>
            <a:ext cx="5514110" cy="4263514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B4464A-E5FF-D136-0E56-4BF325DA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942" y="952500"/>
            <a:ext cx="4509591" cy="5105400"/>
          </a:xfrm>
        </p:spPr>
        <p:txBody>
          <a:bodyPr>
            <a:normAutofit/>
          </a:bodyPr>
          <a:lstStyle/>
          <a:p>
            <a:r>
              <a:rPr lang="it-IT" dirty="0">
                <a:latin typeface="Abadi" panose="020B0604020104020204" pitchFamily="34" charset="0"/>
              </a:rPr>
              <a:t>Aspetto durativo (</a:t>
            </a:r>
            <a:r>
              <a:rPr lang="it-IT" dirty="0" err="1">
                <a:latin typeface="Abadi" panose="020B0604020104020204" pitchFamily="34" charset="0"/>
              </a:rPr>
              <a:t>aan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+ infinitivo) – </a:t>
            </a:r>
            <a:r>
              <a:rPr lang="it-IT" dirty="0" err="1">
                <a:latin typeface="Abadi" panose="020B0604020104020204" pitchFamily="34" charset="0"/>
              </a:rPr>
              <a:t>present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continuous</a:t>
            </a:r>
            <a:r>
              <a:rPr lang="it-IT" dirty="0">
                <a:latin typeface="Abadi" panose="020B0604020104020204" pitchFamily="34" charset="0"/>
              </a:rPr>
              <a:t> en </a:t>
            </a:r>
            <a:r>
              <a:rPr lang="it-IT" dirty="0" err="1">
                <a:latin typeface="Abadi" panose="020B0604020104020204" pitchFamily="34" charset="0"/>
              </a:rPr>
              <a:t>past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continuous</a:t>
            </a:r>
            <a:r>
              <a:rPr lang="it-IT" dirty="0">
                <a:latin typeface="Abadi" panose="020B0604020104020204" pitchFamily="34" charset="0"/>
              </a:rPr>
              <a:t>. Sostituisce il gerundio in italiano </a:t>
            </a:r>
          </a:p>
          <a:p>
            <a:pPr marL="0" indent="0">
              <a:buNone/>
            </a:pPr>
            <a:r>
              <a:rPr lang="it-IT" dirty="0">
                <a:latin typeface="Abadi" panose="020B0604020104020204" pitchFamily="34" charset="0"/>
              </a:rPr>
              <a:t>Cosa stai facendo? </a:t>
            </a:r>
          </a:p>
          <a:p>
            <a:pPr marL="0" indent="0">
              <a:buNone/>
            </a:pPr>
            <a:r>
              <a:rPr lang="it-IT" dirty="0">
                <a:latin typeface="Abadi" panose="020B0604020104020204" pitchFamily="34" charset="0"/>
              </a:rPr>
              <a:t>Wat ben je </a:t>
            </a:r>
            <a:r>
              <a:rPr lang="it-IT" dirty="0" err="1">
                <a:latin typeface="Abadi" panose="020B0604020104020204" pitchFamily="34" charset="0"/>
              </a:rPr>
              <a:t>aan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doen</a:t>
            </a:r>
            <a:r>
              <a:rPr lang="it-IT" dirty="0">
                <a:latin typeface="Abadi" panose="020B0604020104020204" pitchFamily="34" charset="0"/>
              </a:rPr>
              <a:t>? </a:t>
            </a:r>
          </a:p>
          <a:p>
            <a:pPr marL="0" indent="0">
              <a:buNone/>
            </a:pPr>
            <a:r>
              <a:rPr lang="it-IT" dirty="0">
                <a:latin typeface="Abadi" panose="020B0604020104020204" pitchFamily="34" charset="0"/>
              </a:rPr>
              <a:t>Cosa stavi facendo? </a:t>
            </a:r>
          </a:p>
          <a:p>
            <a:pPr marL="0" indent="0">
              <a:buNone/>
            </a:pPr>
            <a:r>
              <a:rPr lang="it-IT" dirty="0">
                <a:latin typeface="Abadi" panose="020B0604020104020204" pitchFamily="34" charset="0"/>
              </a:rPr>
              <a:t>Wat </a:t>
            </a:r>
            <a:r>
              <a:rPr lang="it-IT" dirty="0" err="1">
                <a:latin typeface="Abadi" panose="020B0604020104020204" pitchFamily="34" charset="0"/>
              </a:rPr>
              <a:t>was</a:t>
            </a:r>
            <a:r>
              <a:rPr lang="it-IT" dirty="0">
                <a:latin typeface="Abadi" panose="020B0604020104020204" pitchFamily="34" charset="0"/>
              </a:rPr>
              <a:t> je </a:t>
            </a:r>
            <a:r>
              <a:rPr lang="it-IT" dirty="0" err="1">
                <a:latin typeface="Abadi" panose="020B0604020104020204" pitchFamily="34" charset="0"/>
              </a:rPr>
              <a:t>aan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doen</a:t>
            </a:r>
            <a:r>
              <a:rPr lang="it-IT" dirty="0">
                <a:latin typeface="Abadi" panose="020B0604020104020204" pitchFamily="34" charset="0"/>
              </a:rPr>
              <a:t>? </a:t>
            </a:r>
          </a:p>
          <a:p>
            <a:pPr marL="0" indent="0"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E78AE-8BCD-02DB-16EA-D5F3BC3C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Positiewerkwoorden</a:t>
            </a:r>
            <a:r>
              <a:rPr lang="it-IT" dirty="0"/>
              <a:t> </a:t>
            </a:r>
            <a:r>
              <a:rPr lang="it-IT" dirty="0" err="1"/>
              <a:t>bij</a:t>
            </a:r>
            <a:r>
              <a:rPr lang="it-IT" dirty="0"/>
              <a:t> </a:t>
            </a:r>
            <a:r>
              <a:rPr lang="it-IT" dirty="0" err="1"/>
              <a:t>mensen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A5F89A-F733-99AA-CA71-95CD41CF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454545"/>
                </a:solidFill>
                <a:effectLst/>
                <a:latin typeface="Abadi" panose="020B0604020104020204" pitchFamily="34" charset="0"/>
              </a:rPr>
              <a:t>In de spreektaal gebruiken we bij acties van mensen en dieren vaker positiewerkwoorden dan </a:t>
            </a:r>
            <a:r>
              <a:rPr lang="nl-NL" b="0" i="1" dirty="0">
                <a:solidFill>
                  <a:srgbClr val="454545"/>
                </a:solidFill>
                <a:effectLst/>
                <a:latin typeface="Abadi" panose="020B0604020104020204" pitchFamily="34" charset="0"/>
              </a:rPr>
              <a:t>aan het</a:t>
            </a:r>
            <a:r>
              <a:rPr lang="nl-NL" b="0" i="0" dirty="0">
                <a:solidFill>
                  <a:srgbClr val="454545"/>
                </a:solidFill>
                <a:effectLst/>
                <a:latin typeface="Abadi" panose="020B0604020104020204" pitchFamily="34" charset="0"/>
              </a:rPr>
              <a:t>. Het klinkt natuurlijker om te zeggen "Ik lag te slapen." dan "Ik was aan het slapen.”</a:t>
            </a:r>
          </a:p>
          <a:p>
            <a:pPr marL="0" indent="0">
              <a:buNone/>
            </a:pP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Significato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</a:t>
            </a: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idiomatico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e </a:t>
            </a: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durativo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– </a:t>
            </a: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il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</a:t>
            </a: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più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</a:t>
            </a:r>
            <a:r>
              <a:rPr lang="nl-NL" dirty="0" err="1">
                <a:solidFill>
                  <a:srgbClr val="454545"/>
                </a:solidFill>
                <a:latin typeface="Abadi" panose="020B0604020104020204" pitchFamily="34" charset="0"/>
              </a:rPr>
              <a:t>usato</a:t>
            </a:r>
            <a:r>
              <a:rPr lang="nl-NL" dirty="0">
                <a:solidFill>
                  <a:srgbClr val="454545"/>
                </a:solidFill>
                <a:latin typeface="Abadi" panose="020B0604020104020204" pitchFamily="34" charset="0"/>
              </a:rPr>
              <a:t> è ‘zitten’ </a:t>
            </a:r>
          </a:p>
          <a:p>
            <a:pPr marL="0" indent="0">
              <a:buNone/>
            </a:pPr>
            <a:r>
              <a:rPr lang="it-IT" dirty="0" err="1">
                <a:latin typeface="Abadi" panose="020B0604020104020204" pitchFamily="34" charset="0"/>
              </a:rPr>
              <a:t>Zij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zitten</a:t>
            </a:r>
            <a:r>
              <a:rPr lang="it-IT" dirty="0">
                <a:latin typeface="Abadi" panose="020B0604020104020204" pitchFamily="34" charset="0"/>
              </a:rPr>
              <a:t> te </a:t>
            </a:r>
            <a:r>
              <a:rPr lang="it-IT" dirty="0" err="1">
                <a:latin typeface="Abadi" panose="020B0604020104020204" pitchFamily="34" charset="0"/>
              </a:rPr>
              <a:t>praten</a:t>
            </a:r>
            <a:r>
              <a:rPr lang="it-IT" dirty="0">
                <a:latin typeface="Abadi" panose="020B0604020104020204" pitchFamily="34" charset="0"/>
              </a:rPr>
              <a:t> – stanno parlando </a:t>
            </a:r>
          </a:p>
          <a:p>
            <a:pPr marL="0" indent="0">
              <a:buNone/>
            </a:pPr>
            <a:r>
              <a:rPr lang="it-IT" dirty="0" err="1">
                <a:latin typeface="Abadi" panose="020B0604020104020204" pitchFamily="34" charset="0"/>
              </a:rPr>
              <a:t>Zij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zitten</a:t>
            </a:r>
            <a:r>
              <a:rPr lang="it-IT" dirty="0">
                <a:latin typeface="Abadi" panose="020B0604020104020204" pitchFamily="34" charset="0"/>
              </a:rPr>
              <a:t> te </a:t>
            </a:r>
            <a:r>
              <a:rPr lang="it-IT" dirty="0" err="1">
                <a:latin typeface="Abadi" panose="020B0604020104020204" pitchFamily="34" charset="0"/>
              </a:rPr>
              <a:t>lezen</a:t>
            </a:r>
            <a:r>
              <a:rPr lang="it-IT" dirty="0">
                <a:latin typeface="Abadi" panose="020B0604020104020204" pitchFamily="34" charset="0"/>
              </a:rPr>
              <a:t> – stanno leggendo </a:t>
            </a:r>
          </a:p>
          <a:p>
            <a:pPr marL="0" indent="0">
              <a:buNone/>
            </a:pPr>
            <a:r>
              <a:rPr lang="it-IT" dirty="0" err="1">
                <a:latin typeface="Abadi" panose="020B0604020104020204" pitchFamily="34" charset="0"/>
              </a:rPr>
              <a:t>Ik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zit</a:t>
            </a:r>
            <a:r>
              <a:rPr lang="it-IT" dirty="0">
                <a:latin typeface="Abadi" panose="020B0604020104020204" pitchFamily="34" charset="0"/>
              </a:rPr>
              <a:t> te </a:t>
            </a:r>
            <a:r>
              <a:rPr lang="it-IT" dirty="0" err="1">
                <a:latin typeface="Abadi" panose="020B0604020104020204" pitchFamily="34" charset="0"/>
              </a:rPr>
              <a:t>denken</a:t>
            </a:r>
            <a:r>
              <a:rPr lang="it-IT" dirty="0">
                <a:latin typeface="Abadi" panose="020B0604020104020204" pitchFamily="34" charset="0"/>
              </a:rPr>
              <a:t> – sto pensando </a:t>
            </a:r>
          </a:p>
          <a:p>
            <a:pPr marL="0" indent="0"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1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54810-00E0-D8B0-69D4-E013B97F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Aspetto durativo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62C5D-D347-E802-F957-4C3E8211C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latin typeface="Abadi" panose="020B0604020104020204" pitchFamily="34" charset="0"/>
              </a:rPr>
              <a:t>Per </a:t>
            </a:r>
            <a:r>
              <a:rPr lang="nl-NL" dirty="0" err="1">
                <a:latin typeface="Abadi" panose="020B0604020104020204" pitchFamily="34" charset="0"/>
              </a:rPr>
              <a:t>esprimere</a:t>
            </a:r>
            <a:r>
              <a:rPr lang="nl-NL" dirty="0">
                <a:latin typeface="Abadi" panose="020B0604020104020204" pitchFamily="34" charset="0"/>
              </a:rPr>
              <a:t> la </a:t>
            </a:r>
            <a:r>
              <a:rPr lang="nl-NL" dirty="0" err="1">
                <a:latin typeface="Abadi" panose="020B0604020104020204" pitchFamily="34" charset="0"/>
              </a:rPr>
              <a:t>durata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dell’azione</a:t>
            </a:r>
            <a:r>
              <a:rPr lang="nl-NL" dirty="0">
                <a:latin typeface="Abadi" panose="020B0604020104020204" pitchFamily="34" charset="0"/>
              </a:rPr>
              <a:t> si </a:t>
            </a:r>
            <a:r>
              <a:rPr lang="nl-NL" dirty="0" err="1">
                <a:latin typeface="Abadi" panose="020B0604020104020204" pitchFamily="34" charset="0"/>
              </a:rPr>
              <a:t>possono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usare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le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locuzioni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verbali</a:t>
            </a:r>
            <a:r>
              <a:rPr lang="nl-NL" dirty="0">
                <a:latin typeface="Abadi" panose="020B0604020104020204" pitchFamily="34" charset="0"/>
              </a:rPr>
              <a:t> “aan het + zijn”, </a:t>
            </a:r>
            <a:r>
              <a:rPr lang="nl-NL" dirty="0" err="1">
                <a:latin typeface="Abadi" panose="020B0604020104020204" pitchFamily="34" charset="0"/>
              </a:rPr>
              <a:t>oppure</a:t>
            </a:r>
            <a:r>
              <a:rPr lang="nl-NL" dirty="0">
                <a:latin typeface="Abadi" panose="020B0604020104020204" pitchFamily="34" charset="0"/>
              </a:rPr>
              <a:t> “bezig zijn + te + </a:t>
            </a:r>
            <a:r>
              <a:rPr lang="nl-NL" dirty="0" err="1">
                <a:latin typeface="Abadi" panose="020B0604020104020204" pitchFamily="34" charset="0"/>
              </a:rPr>
              <a:t>infinito</a:t>
            </a:r>
            <a:r>
              <a:rPr lang="nl-NL" dirty="0">
                <a:latin typeface="Abadi" panose="020B0604020104020204" pitchFamily="34" charset="0"/>
              </a:rPr>
              <a:t>”.</a:t>
            </a:r>
          </a:p>
          <a:p>
            <a:pPr lvl="1"/>
            <a:r>
              <a:rPr lang="nl-NL" dirty="0">
                <a:latin typeface="Abadi" panose="020B0604020104020204" pitchFamily="34" charset="0"/>
              </a:rPr>
              <a:t>Ik ben de laatste dozen aan het uitpakken.</a:t>
            </a:r>
          </a:p>
          <a:p>
            <a:pPr lvl="1"/>
            <a:r>
              <a:rPr lang="nl-NL" dirty="0">
                <a:latin typeface="Abadi" panose="020B0604020104020204" pitchFamily="34" charset="0"/>
              </a:rPr>
              <a:t>Zie je niet dat ik aan het stofzuigen ben?</a:t>
            </a:r>
          </a:p>
          <a:p>
            <a:pPr lvl="1"/>
            <a:r>
              <a:rPr lang="nl-NL" dirty="0">
                <a:latin typeface="Abadi" panose="020B0604020104020204" pitchFamily="34" charset="0"/>
              </a:rPr>
              <a:t>Ik ben bezig de badkamer te dweilen.</a:t>
            </a:r>
            <a:endParaRPr lang="it-IT" dirty="0">
              <a:latin typeface="Abadi" panose="020B0604020104020204" pitchFamily="34" charset="0"/>
            </a:endParaRPr>
          </a:p>
          <a:p>
            <a:pPr marL="274320" lvl="1" indent="0">
              <a:buNone/>
            </a:pPr>
            <a:endParaRPr lang="it-IT" dirty="0"/>
          </a:p>
          <a:p>
            <a:pPr algn="l"/>
            <a:r>
              <a:rPr lang="it-IT" sz="1800" b="0" i="0" u="none" strike="noStrike" baseline="0" dirty="0" err="1">
                <a:latin typeface="Abadi" panose="020B0604020104020204" pitchFamily="34" charset="0"/>
              </a:rPr>
              <a:t>Hij</a:t>
            </a:r>
            <a:r>
              <a:rPr lang="it-IT" sz="18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it-IT" sz="1800" b="0" i="0" u="none" strike="noStrike" baseline="0" dirty="0" err="1">
                <a:latin typeface="Abadi" panose="020B0604020104020204" pitchFamily="34" charset="0"/>
              </a:rPr>
              <a:t>lacht</a:t>
            </a:r>
            <a:r>
              <a:rPr lang="it-IT" sz="18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algn="l"/>
            <a:r>
              <a:rPr lang="nl-NL" sz="1800" b="0" i="0" u="none" strike="noStrike" baseline="0" dirty="0">
                <a:latin typeface="Abadi" panose="020B0604020104020204" pitchFamily="34" charset="0"/>
              </a:rPr>
              <a:t>Ik dweil het huis. </a:t>
            </a:r>
          </a:p>
          <a:p>
            <a:pPr algn="l"/>
            <a:r>
              <a:rPr lang="nl-NL" sz="1800" b="0" i="0" u="none" strike="noStrike" baseline="0" dirty="0">
                <a:latin typeface="Abadi" panose="020B0604020104020204" pitchFamily="34" charset="0"/>
              </a:rPr>
              <a:t>De meisjes studeren hard. </a:t>
            </a:r>
          </a:p>
          <a:p>
            <a:pPr algn="l"/>
            <a:r>
              <a:rPr lang="nl-NL" sz="1800" b="0" i="0" u="none" strike="noStrike" baseline="0" dirty="0">
                <a:latin typeface="Abadi" panose="020B0604020104020204" pitchFamily="34" charset="0"/>
              </a:rPr>
              <a:t>Wij leren de titels uit ons hoofd.</a:t>
            </a:r>
            <a:endParaRPr lang="nl-NL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9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40517461-8EE6-E957-61E1-A124FC6E7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30525" r="42803" b="8357"/>
          <a:stretch/>
        </p:blipFill>
        <p:spPr>
          <a:xfrm>
            <a:off x="655780" y="951344"/>
            <a:ext cx="4932220" cy="5257022"/>
          </a:xfrm>
          <a:prstGeom prst="rect">
            <a:avLst/>
          </a:prstGeom>
        </p:spPr>
      </p:pic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229B815A-B066-76F7-B764-5504001D4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t="24791" r="43030" b="15489"/>
          <a:stretch/>
        </p:blipFill>
        <p:spPr>
          <a:xfrm>
            <a:off x="6511635" y="1201152"/>
            <a:ext cx="4682836" cy="48860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C67A3F-FCB3-07BE-2CCE-F5309C352ECA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effectLst/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70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20041-6B70-9C97-E835-4295D76D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6980971" cy="1250811"/>
          </a:xfrm>
        </p:spPr>
        <p:txBody>
          <a:bodyPr>
            <a:normAutofit/>
          </a:bodyPr>
          <a:lstStyle/>
          <a:p>
            <a:r>
              <a:rPr lang="it-IT" dirty="0" err="1"/>
              <a:t>Verbuiging</a:t>
            </a:r>
            <a:r>
              <a:rPr lang="it-IT" dirty="0"/>
              <a:t> van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adjectief</a:t>
            </a:r>
            <a:r>
              <a:rPr lang="it-IT" dirty="0"/>
              <a:t> </a:t>
            </a:r>
          </a:p>
        </p:txBody>
      </p:sp>
      <p:pic>
        <p:nvPicPr>
          <p:cNvPr id="8" name="Immagine 7" descr="Immagine che contiene aria aperta, neve, inverno, congelamento&#10;&#10;Descrizione generata automaticamente">
            <a:extLst>
              <a:ext uri="{FF2B5EF4-FFF2-40B4-BE49-F238E27FC236}">
                <a16:creationId xmlns:a16="http://schemas.microsoft.com/office/drawing/2014/main" id="{AD097F26-6FF3-7AF2-2750-6DC77840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92" r="-1" b="14208"/>
          <a:stretch/>
        </p:blipFill>
        <p:spPr>
          <a:xfrm>
            <a:off x="647700" y="2412462"/>
            <a:ext cx="6896100" cy="3645438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F6896-30C0-74B0-F5FE-EAC4D240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46" y="952500"/>
            <a:ext cx="3884444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600" dirty="0">
                <a:latin typeface="Abadi" panose="020B0604020104020204" pitchFamily="34" charset="0"/>
              </a:rPr>
              <a:t>L’aggettivo predicativo è sempre invariato!</a:t>
            </a:r>
          </a:p>
          <a:p>
            <a:pPr>
              <a:lnSpc>
                <a:spcPct val="110000"/>
              </a:lnSpc>
            </a:pPr>
            <a:endParaRPr lang="it-IT" sz="1600" dirty="0"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latin typeface="Abadi" panose="020B0604020104020204" pitchFamily="34" charset="0"/>
              </a:rPr>
              <a:t>Dat </a:t>
            </a:r>
            <a:r>
              <a:rPr lang="it-IT" sz="1600" dirty="0" err="1">
                <a:latin typeface="Abadi" panose="020B0604020104020204" pitchFamily="34" charset="0"/>
              </a:rPr>
              <a:t>huis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is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groot</a:t>
            </a:r>
            <a:r>
              <a:rPr lang="it-IT" sz="1600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1600" dirty="0" err="1">
                <a:latin typeface="Abadi" panose="020B0604020104020204" pitchFamily="34" charset="0"/>
              </a:rPr>
              <a:t>Mijn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mama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is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lief</a:t>
            </a:r>
            <a:r>
              <a:rPr lang="it-IT" sz="1600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1600" dirty="0" err="1">
                <a:latin typeface="Abadi" panose="020B0604020104020204" pitchFamily="34" charset="0"/>
              </a:rPr>
              <a:t>Mijn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zus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is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mooi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it-IT" sz="1600" dirty="0"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latin typeface="Abadi" panose="020B0604020104020204" pitchFamily="34" charset="0"/>
              </a:rPr>
              <a:t>L’</a:t>
            </a:r>
            <a:r>
              <a:rPr lang="it-IT" sz="1600" dirty="0" err="1">
                <a:latin typeface="Abadi" panose="020B0604020104020204" pitchFamily="34" charset="0"/>
              </a:rPr>
              <a:t>aggetivo</a:t>
            </a:r>
            <a:r>
              <a:rPr lang="it-IT" sz="1600" dirty="0">
                <a:latin typeface="Abadi" panose="020B0604020104020204" pitchFamily="34" charset="0"/>
              </a:rPr>
              <a:t> attributivo (quindi seguito da un sostantivo) </a:t>
            </a:r>
            <a:r>
              <a:rPr lang="it-IT" sz="1600" b="1" dirty="0">
                <a:latin typeface="Abadi" panose="020B0604020104020204" pitchFamily="34" charset="0"/>
              </a:rPr>
              <a:t>si declina aggiungendo –e </a:t>
            </a:r>
            <a:r>
              <a:rPr lang="it-IT" sz="1600" dirty="0">
                <a:latin typeface="Abadi" panose="020B0604020104020204" pitchFamily="34" charset="0"/>
              </a:rPr>
              <a:t>in alcuni casi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600" dirty="0"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latin typeface="Abadi" panose="020B0604020104020204" pitchFamily="34" charset="0"/>
              </a:rPr>
              <a:t>Dat </a:t>
            </a:r>
            <a:r>
              <a:rPr lang="it-IT" sz="1600" dirty="0" err="1">
                <a:latin typeface="Abadi" panose="020B0604020104020204" pitchFamily="34" charset="0"/>
              </a:rPr>
              <a:t>mooi</a:t>
            </a:r>
            <a:r>
              <a:rPr lang="it-IT" sz="1600" b="1" dirty="0" err="1">
                <a:latin typeface="Abadi" panose="020B0604020104020204" pitchFamily="34" charset="0"/>
              </a:rPr>
              <a:t>e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huis</a:t>
            </a:r>
            <a:r>
              <a:rPr lang="it-IT" sz="1600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1600" dirty="0" err="1">
                <a:latin typeface="Abadi" panose="020B0604020104020204" pitchFamily="34" charset="0"/>
              </a:rPr>
              <a:t>Mijn</a:t>
            </a:r>
            <a:r>
              <a:rPr lang="it-IT" sz="1600" dirty="0">
                <a:latin typeface="Abadi" panose="020B0604020104020204" pitchFamily="34" charset="0"/>
              </a:rPr>
              <a:t> liev</a:t>
            </a:r>
            <a:r>
              <a:rPr lang="it-IT" sz="1600" b="1" dirty="0">
                <a:latin typeface="Abadi" panose="020B0604020104020204" pitchFamily="34" charset="0"/>
              </a:rPr>
              <a:t>e</a:t>
            </a:r>
            <a:r>
              <a:rPr lang="it-IT" sz="1600" dirty="0">
                <a:latin typeface="Abadi" panose="020B0604020104020204" pitchFamily="34" charset="0"/>
              </a:rPr>
              <a:t> </a:t>
            </a:r>
            <a:r>
              <a:rPr lang="it-IT" sz="1600" dirty="0" err="1">
                <a:latin typeface="Abadi" panose="020B0604020104020204" pitchFamily="34" charset="0"/>
              </a:rPr>
              <a:t>mama</a:t>
            </a:r>
            <a:r>
              <a:rPr lang="it-IT" sz="1600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it-IT" sz="1600" dirty="0">
              <a:latin typeface="Abadi" panose="020B0604020104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54DCF-8163-4DA7-5969-54560AB5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Oefening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5878B4-A4F7-AB9B-2749-985A0648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nl-NL" sz="1600" b="0" i="0" u="none" strike="noStrike" baseline="0" dirty="0">
                <a:latin typeface="Abadi" panose="020B0604020104020204" pitchFamily="34" charset="0"/>
              </a:rPr>
              <a:t>Een ......................................... meisje (</a:t>
            </a:r>
            <a:r>
              <a:rPr lang="nl-NL" sz="1600" i="1" dirty="0">
                <a:latin typeface="Abadi" panose="020B0604020104020204" pitchFamily="34" charset="0"/>
              </a:rPr>
              <a:t>mooi)</a:t>
            </a:r>
            <a:endParaRPr lang="nl-NL" sz="1600" b="0" i="1" u="none" strike="noStrike" baseline="0" dirty="0">
              <a:latin typeface="Abadi" panose="020B0604020104020204" pitchFamily="34" charset="0"/>
            </a:endParaRPr>
          </a:p>
          <a:p>
            <a:pPr algn="l"/>
            <a:r>
              <a:rPr lang="it-IT" sz="1600" b="0" i="0" u="none" strike="noStrike" baseline="0" dirty="0">
                <a:latin typeface="Abadi" panose="020B0604020104020204" pitchFamily="34" charset="0"/>
              </a:rPr>
              <a:t>De ......................................... tante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aardig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>
                <a:latin typeface="Abadi" panose="020B0604020104020204" pitchFamily="34" charset="0"/>
              </a:rPr>
              <a:t>De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vader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trots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>
                <a:latin typeface="Abadi" panose="020B0604020104020204" pitchFamily="34" charset="0"/>
              </a:rPr>
              <a:t>De........................................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ouders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overleden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Een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jaar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leuk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>
                <a:latin typeface="Abadi" panose="020B0604020104020204" pitchFamily="34" charset="0"/>
              </a:rPr>
              <a:t>De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dag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heel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Een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moeder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>
                <a:latin typeface="Abadi" panose="020B0604020104020204" pitchFamily="34" charset="0"/>
              </a:rPr>
              <a:t>jong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>
                <a:latin typeface="Abadi" panose="020B0604020104020204" pitchFamily="34" charset="0"/>
              </a:rPr>
              <a:t>De ......................................... opa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gelukkig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Een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oma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oud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Het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bedrijf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groot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</a:p>
          <a:p>
            <a:pPr algn="l"/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Een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......................................... </a:t>
            </a:r>
            <a:r>
              <a:rPr lang="it-IT" sz="1600" b="0" i="0" u="none" strike="noStrike" baseline="0" dirty="0" err="1">
                <a:latin typeface="Abadi" panose="020B0604020104020204" pitchFamily="34" charset="0"/>
              </a:rPr>
              <a:t>feest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it-IT" sz="1600" b="0" i="1" u="none" strike="noStrike" baseline="0" dirty="0" err="1">
                <a:latin typeface="Abadi" panose="020B0604020104020204" pitchFamily="34" charset="0"/>
              </a:rPr>
              <a:t>gezellig</a:t>
            </a:r>
            <a:r>
              <a:rPr lang="it-IT" sz="1600" b="0" i="0" u="none" strike="noStrike" baseline="0" dirty="0">
                <a:latin typeface="Abadi" panose="020B0604020104020204" pitchFamily="34" charset="0"/>
              </a:rPr>
              <a:t>)</a:t>
            </a:r>
            <a:endParaRPr lang="it-IT" sz="1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9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9537D-44C1-6E11-8A68-8A111CDB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	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8288B5-81EC-5321-07F8-56E2BA0E0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SI DECLINA	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8ED544-5D50-417F-F48C-42E7DB2826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latin typeface="Abadi" panose="020B0604020104020204" pitchFamily="34" charset="0"/>
              </a:rPr>
              <a:t>Sempre</a:t>
            </a:r>
            <a:r>
              <a:rPr lang="it-IT" dirty="0">
                <a:latin typeface="Abadi" panose="020B0604020104020204" pitchFamily="34" charset="0"/>
              </a:rPr>
              <a:t> al plurale (de </a:t>
            </a:r>
            <a:r>
              <a:rPr lang="it-IT" dirty="0" err="1">
                <a:latin typeface="Abadi" panose="020B0604020104020204" pitchFamily="34" charset="0"/>
              </a:rPr>
              <a:t>jonge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mannen</a:t>
            </a:r>
            <a:r>
              <a:rPr lang="it-IT" dirty="0">
                <a:latin typeface="Abadi" panose="020B0604020104020204" pitchFamily="34" charset="0"/>
              </a:rPr>
              <a:t>) </a:t>
            </a:r>
          </a:p>
          <a:p>
            <a:r>
              <a:rPr lang="it-IT" b="1" dirty="0">
                <a:latin typeface="Abadi" panose="020B0604020104020204" pitchFamily="34" charset="0"/>
              </a:rPr>
              <a:t>Sempre</a:t>
            </a:r>
            <a:r>
              <a:rPr lang="it-IT" dirty="0">
                <a:latin typeface="Abadi" panose="020B0604020104020204" pitchFamily="34" charset="0"/>
              </a:rPr>
              <a:t> con de- </a:t>
            </a:r>
            <a:r>
              <a:rPr lang="it-IT" dirty="0" err="1">
                <a:latin typeface="Abadi" panose="020B0604020104020204" pitchFamily="34" charset="0"/>
              </a:rPr>
              <a:t>woorden</a:t>
            </a:r>
            <a:r>
              <a:rPr lang="it-IT" dirty="0">
                <a:latin typeface="Abadi" panose="020B0604020104020204" pitchFamily="34" charset="0"/>
              </a:rPr>
              <a:t> al singolare (de </a:t>
            </a:r>
            <a:r>
              <a:rPr lang="it-IT" dirty="0" err="1">
                <a:latin typeface="Abadi" panose="020B0604020104020204" pitchFamily="34" charset="0"/>
              </a:rPr>
              <a:t>jonge</a:t>
            </a:r>
            <a:r>
              <a:rPr lang="it-IT" dirty="0">
                <a:latin typeface="Abadi" panose="020B0604020104020204" pitchFamily="34" charset="0"/>
              </a:rPr>
              <a:t> man) </a:t>
            </a:r>
          </a:p>
          <a:p>
            <a:r>
              <a:rPr lang="it-IT" dirty="0">
                <a:latin typeface="Abadi" panose="020B0604020104020204" pitchFamily="34" charset="0"/>
              </a:rPr>
              <a:t>Con </a:t>
            </a:r>
            <a:r>
              <a:rPr lang="it-IT" b="1" dirty="0" err="1">
                <a:latin typeface="Abadi" panose="020B0604020104020204" pitchFamily="34" charset="0"/>
              </a:rPr>
              <a:t>het</a:t>
            </a:r>
            <a:r>
              <a:rPr lang="it-IT" b="1" dirty="0">
                <a:latin typeface="Abadi" panose="020B0604020104020204" pitchFamily="34" charset="0"/>
              </a:rPr>
              <a:t>, </a:t>
            </a:r>
            <a:r>
              <a:rPr lang="it-IT" b="1" dirty="0" err="1">
                <a:latin typeface="Abadi" panose="020B0604020104020204" pitchFamily="34" charset="0"/>
              </a:rPr>
              <a:t>dit</a:t>
            </a:r>
            <a:r>
              <a:rPr lang="it-IT" b="1" dirty="0">
                <a:latin typeface="Abadi" panose="020B0604020104020204" pitchFamily="34" charset="0"/>
              </a:rPr>
              <a:t>, </a:t>
            </a:r>
            <a:r>
              <a:rPr lang="it-IT" b="1" dirty="0" err="1">
                <a:latin typeface="Abadi" panose="020B0604020104020204" pitchFamily="34" charset="0"/>
              </a:rPr>
              <a:t>dat</a:t>
            </a:r>
            <a:r>
              <a:rPr lang="it-IT" b="1" dirty="0">
                <a:latin typeface="Abadi" panose="020B0604020104020204" pitchFamily="34" charset="0"/>
              </a:rPr>
              <a:t> </a:t>
            </a:r>
            <a:r>
              <a:rPr lang="it-IT" dirty="0">
                <a:latin typeface="Abadi" panose="020B0604020104020204" pitchFamily="34" charset="0"/>
              </a:rPr>
              <a:t>al singolare e </a:t>
            </a:r>
            <a:r>
              <a:rPr lang="it-IT" b="1" dirty="0">
                <a:latin typeface="Abadi" panose="020B0604020104020204" pitchFamily="34" charset="0"/>
              </a:rPr>
              <a:t>possessivo</a:t>
            </a:r>
            <a:r>
              <a:rPr lang="it-IT" dirty="0">
                <a:latin typeface="Abadi" panose="020B0604020104020204" pitchFamily="34" charset="0"/>
              </a:rPr>
              <a:t> (</a:t>
            </a:r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mooie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huis</a:t>
            </a:r>
            <a:r>
              <a:rPr lang="it-IT" dirty="0">
                <a:latin typeface="Abadi" panose="020B0604020104020204" pitchFamily="34" charset="0"/>
              </a:rPr>
              <a:t>, </a:t>
            </a:r>
            <a:r>
              <a:rPr lang="it-IT" dirty="0" err="1">
                <a:latin typeface="Abadi" panose="020B0604020104020204" pitchFamily="34" charset="0"/>
              </a:rPr>
              <a:t>jouw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witte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paard</a:t>
            </a:r>
            <a:r>
              <a:rPr lang="it-IT" dirty="0">
                <a:latin typeface="Abadi" panose="020B0604020104020204" pitchFamily="34" charset="0"/>
              </a:rPr>
              <a:t>, </a:t>
            </a:r>
            <a:r>
              <a:rPr lang="it-IT" dirty="0" err="1">
                <a:latin typeface="Abadi" panose="020B0604020104020204" pitchFamily="34" charset="0"/>
              </a:rPr>
              <a:t>ons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ruime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assortiment</a:t>
            </a:r>
            <a:r>
              <a:rPr lang="it-IT" dirty="0">
                <a:latin typeface="Abadi" panose="020B0604020104020204" pitchFamily="34" charset="0"/>
              </a:rPr>
              <a:t>)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6BD2F2-2764-5569-C164-0B3EA4235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NON SI DECLINA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6EB364-FD45-4631-973E-E5B9CBA966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badi" panose="020B0604020104020204" pitchFamily="34" charset="0"/>
              </a:rPr>
              <a:t>Con </a:t>
            </a:r>
            <a:r>
              <a:rPr lang="it-IT" b="1" dirty="0" err="1">
                <a:latin typeface="Abadi" panose="020B0604020104020204" pitchFamily="34" charset="0"/>
              </a:rPr>
              <a:t>het</a:t>
            </a:r>
            <a:r>
              <a:rPr lang="it-IT" b="1" dirty="0">
                <a:latin typeface="Abadi" panose="020B0604020104020204" pitchFamily="34" charset="0"/>
              </a:rPr>
              <a:t>- </a:t>
            </a:r>
            <a:r>
              <a:rPr lang="it-IT" b="1" dirty="0" err="1">
                <a:latin typeface="Abadi" panose="020B0604020104020204" pitchFamily="34" charset="0"/>
              </a:rPr>
              <a:t>woorden</a:t>
            </a:r>
            <a:r>
              <a:rPr lang="it-IT" b="1" dirty="0">
                <a:latin typeface="Abadi" panose="020B0604020104020204" pitchFamily="34" charset="0"/>
              </a:rPr>
              <a:t> </a:t>
            </a:r>
            <a:r>
              <a:rPr lang="it-IT" dirty="0">
                <a:latin typeface="Abadi" panose="020B0604020104020204" pitchFamily="34" charset="0"/>
              </a:rPr>
              <a:t>in questi casi: </a:t>
            </a:r>
          </a:p>
          <a:p>
            <a:pPr lvl="1"/>
            <a:r>
              <a:rPr lang="it-IT" dirty="0">
                <a:latin typeface="Abadi" panose="020B0604020104020204" pitchFamily="34" charset="0"/>
              </a:rPr>
              <a:t>Articolo zero (</a:t>
            </a:r>
            <a:r>
              <a:rPr lang="it-IT" dirty="0" err="1">
                <a:latin typeface="Abadi" panose="020B0604020104020204" pitchFamily="34" charset="0"/>
              </a:rPr>
              <a:t>goed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werk</a:t>
            </a:r>
            <a:r>
              <a:rPr lang="it-IT" dirty="0">
                <a:latin typeface="Abadi" panose="020B0604020104020204" pitchFamily="34" charset="0"/>
              </a:rPr>
              <a:t>!) </a:t>
            </a:r>
          </a:p>
          <a:p>
            <a:pPr lvl="1"/>
            <a:r>
              <a:rPr lang="it-IT" dirty="0" err="1">
                <a:latin typeface="Abadi" panose="020B0604020104020204" pitchFamily="34" charset="0"/>
              </a:rPr>
              <a:t>Geen</a:t>
            </a:r>
            <a:r>
              <a:rPr lang="it-IT" dirty="0">
                <a:latin typeface="Abadi" panose="020B0604020104020204" pitchFamily="34" charset="0"/>
              </a:rPr>
              <a:t> (</a:t>
            </a:r>
            <a:r>
              <a:rPr lang="it-IT" dirty="0" err="1">
                <a:latin typeface="Abadi" panose="020B0604020104020204" pitchFamily="34" charset="0"/>
              </a:rPr>
              <a:t>geen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lief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zusje</a:t>
            </a:r>
            <a:r>
              <a:rPr lang="it-IT" dirty="0">
                <a:latin typeface="Abadi" panose="020B0604020104020204" pitchFamily="34" charset="0"/>
              </a:rPr>
              <a:t>, </a:t>
            </a:r>
            <a:r>
              <a:rPr lang="it-IT" dirty="0" err="1">
                <a:latin typeface="Abadi" panose="020B0604020104020204" pitchFamily="34" charset="0"/>
              </a:rPr>
              <a:t>geen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nieuw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boek</a:t>
            </a:r>
            <a:r>
              <a:rPr lang="it-IT" dirty="0">
                <a:latin typeface="Abadi" panose="020B0604020104020204" pitchFamily="34" charset="0"/>
              </a:rPr>
              <a:t>)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Een</a:t>
            </a:r>
            <a:r>
              <a:rPr lang="it-IT" b="1" dirty="0">
                <a:latin typeface="Abadi" panose="020B0604020104020204" pitchFamily="34" charset="0"/>
              </a:rPr>
              <a:t> – indefinito ma sempre con </a:t>
            </a:r>
            <a:r>
              <a:rPr lang="it-IT" b="1" dirty="0" err="1">
                <a:latin typeface="Abadi" panose="020B0604020104020204" pitchFamily="34" charset="0"/>
              </a:rPr>
              <a:t>het-woorden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it-IT" dirty="0" err="1">
                <a:latin typeface="Abadi" panose="020B0604020104020204" pitchFamily="34" charset="0"/>
              </a:rPr>
              <a:t>Een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mooi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huis</a:t>
            </a:r>
            <a:r>
              <a:rPr lang="it-IT" dirty="0">
                <a:latin typeface="Abadi" panose="020B0604020104020204" pitchFamily="34" charset="0"/>
              </a:rPr>
              <a:t>, </a:t>
            </a:r>
            <a:r>
              <a:rPr lang="it-IT" dirty="0" err="1">
                <a:latin typeface="Abadi" panose="020B0604020104020204" pitchFamily="34" charset="0"/>
              </a:rPr>
              <a:t>een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leuk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artikel</a:t>
            </a:r>
            <a:r>
              <a:rPr lang="it-IT" dirty="0">
                <a:latin typeface="Abadi" panose="020B0604020104020204" pitchFamily="34" charset="0"/>
              </a:rPr>
              <a:t>, </a:t>
            </a:r>
            <a:r>
              <a:rPr lang="it-IT" dirty="0" err="1">
                <a:latin typeface="Abadi" panose="020B0604020104020204" pitchFamily="34" charset="0"/>
              </a:rPr>
              <a:t>een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groot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>
                <a:latin typeface="Abadi" panose="020B0604020104020204" pitchFamily="34" charset="0"/>
              </a:rPr>
              <a:t>Aggettivi che finiscono già in </a:t>
            </a:r>
            <a:r>
              <a:rPr lang="it-IT" b="1" dirty="0">
                <a:latin typeface="Abadi" panose="020B0604020104020204" pitchFamily="34" charset="0"/>
              </a:rPr>
              <a:t>–en </a:t>
            </a:r>
          </a:p>
          <a:p>
            <a:pPr lvl="1"/>
            <a:r>
              <a:rPr lang="it-IT" dirty="0" err="1">
                <a:latin typeface="Abadi" panose="020B0604020104020204" pitchFamily="34" charset="0"/>
              </a:rPr>
              <a:t>Een</a:t>
            </a:r>
            <a:r>
              <a:rPr lang="it-IT" dirty="0">
                <a:latin typeface="Abadi" panose="020B0604020104020204" pitchFamily="34" charset="0"/>
              </a:rPr>
              <a:t> open </a:t>
            </a:r>
            <a:r>
              <a:rPr lang="it-IT" dirty="0" err="1">
                <a:latin typeface="Abadi" panose="020B0604020104020204" pitchFamily="34" charset="0"/>
              </a:rPr>
              <a:t>deur</a:t>
            </a:r>
            <a:r>
              <a:rPr lang="it-IT" dirty="0">
                <a:latin typeface="Abadi" panose="020B0604020104020204" pitchFamily="34" charset="0"/>
              </a:rPr>
              <a:t>, de open </a:t>
            </a:r>
            <a:r>
              <a:rPr lang="it-IT" dirty="0" err="1">
                <a:latin typeface="Abadi" panose="020B0604020104020204" pitchFamily="34" charset="0"/>
              </a:rPr>
              <a:t>deur</a:t>
            </a:r>
            <a:r>
              <a:rPr lang="it-IT" dirty="0">
                <a:latin typeface="Abadi" panose="020B0604020104020204" pitchFamily="34" charset="0"/>
              </a:rPr>
              <a:t>, de open </a:t>
            </a:r>
            <a:r>
              <a:rPr lang="it-IT" dirty="0" err="1">
                <a:latin typeface="Abadi" panose="020B0604020104020204" pitchFamily="34" charset="0"/>
              </a:rPr>
              <a:t>deuren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pPr lvl="1"/>
            <a:endParaRPr lang="it-IT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3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DA92C-F9D1-0886-6D90-7BC4820E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6980971" cy="1250811"/>
          </a:xfrm>
        </p:spPr>
        <p:txBody>
          <a:bodyPr>
            <a:normAutofit/>
          </a:bodyPr>
          <a:lstStyle/>
          <a:p>
            <a:r>
              <a:rPr lang="it-IT" dirty="0" err="1"/>
              <a:t>Oefening</a:t>
            </a:r>
            <a:r>
              <a:rPr lang="it-IT" dirty="0"/>
              <a:t>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E8D5989-5D49-41EE-9681-9A5AB28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5" name="Immagine 4" descr="Immagine che contiene aria aperta, cielo, nuvola, edificio&#10;&#10;Descrizione generata automaticamente">
            <a:extLst>
              <a:ext uri="{FF2B5EF4-FFF2-40B4-BE49-F238E27FC236}">
                <a16:creationId xmlns:a16="http://schemas.microsoft.com/office/drawing/2014/main" id="{48A3D331-8090-2D86-6E3B-538DF8EA0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7" r="-1" b="15725"/>
          <a:stretch/>
        </p:blipFill>
        <p:spPr>
          <a:xfrm>
            <a:off x="647700" y="2412462"/>
            <a:ext cx="6896100" cy="3645438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44C570-6B15-3856-FDF9-AD80B318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952500"/>
            <a:ext cx="3410233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Wit</a:t>
            </a:r>
            <a:r>
              <a:rPr lang="it-IT" sz="1700" dirty="0">
                <a:latin typeface="Abadi" panose="020B0604020104020204" pitchFamily="34" charset="0"/>
              </a:rPr>
              <a:t> - </a:t>
            </a:r>
            <a:r>
              <a:rPr lang="it-IT" sz="1700" dirty="0" err="1">
                <a:latin typeface="Abadi" panose="020B0604020104020204" pitchFamily="34" charset="0"/>
              </a:rPr>
              <a:t>paard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Aangrijpend</a:t>
            </a:r>
            <a:r>
              <a:rPr lang="it-IT" sz="1700" dirty="0">
                <a:latin typeface="Abadi" panose="020B0604020104020204" pitchFamily="34" charset="0"/>
              </a:rPr>
              <a:t> - </a:t>
            </a:r>
            <a:r>
              <a:rPr lang="it-IT" sz="1700" dirty="0" err="1">
                <a:latin typeface="Abadi" panose="020B0604020104020204" pitchFamily="34" charset="0"/>
              </a:rPr>
              <a:t>boek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Goed</a:t>
            </a:r>
            <a:r>
              <a:rPr lang="it-IT" sz="1700" dirty="0">
                <a:latin typeface="Abadi" panose="020B0604020104020204" pitchFamily="34" charset="0"/>
              </a:rPr>
              <a:t> - professor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Lief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hond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badi" panose="020B0604020104020204" pitchFamily="34" charset="0"/>
              </a:rPr>
              <a:t>Groot – </a:t>
            </a:r>
            <a:r>
              <a:rPr lang="it-IT" sz="1700" dirty="0" err="1">
                <a:latin typeface="Abadi" panose="020B0604020104020204" pitchFamily="34" charset="0"/>
              </a:rPr>
              <a:t>tafel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badi" panose="020B0604020104020204" pitchFamily="34" charset="0"/>
              </a:rPr>
              <a:t>Klein – </a:t>
            </a:r>
            <a:r>
              <a:rPr lang="it-IT" sz="1700" dirty="0" err="1">
                <a:latin typeface="Abadi" panose="020B0604020104020204" pitchFamily="34" charset="0"/>
              </a:rPr>
              <a:t>stoel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Vies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raam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Nieuw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map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badi" panose="020B0604020104020204" pitchFamily="34" charset="0"/>
              </a:rPr>
              <a:t>Oud – </a:t>
            </a:r>
            <a:r>
              <a:rPr lang="it-IT" sz="1700" dirty="0" err="1">
                <a:latin typeface="Abadi" panose="020B0604020104020204" pitchFamily="34" charset="0"/>
              </a:rPr>
              <a:t>fiets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Groen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jas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Leeg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lokaal</a:t>
            </a:r>
            <a:r>
              <a:rPr lang="it-IT" sz="1700" dirty="0"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Dik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boek</a:t>
            </a:r>
            <a:endParaRPr lang="it-IT" sz="1700" dirty="0"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badi" panose="020B0604020104020204" pitchFamily="34" charset="0"/>
              </a:rPr>
              <a:t>Mooi</a:t>
            </a:r>
            <a:r>
              <a:rPr lang="it-IT" sz="1700" dirty="0">
                <a:latin typeface="Abadi" panose="020B0604020104020204" pitchFamily="34" charset="0"/>
              </a:rPr>
              <a:t> – </a:t>
            </a:r>
            <a:r>
              <a:rPr lang="it-IT" sz="1700" dirty="0" err="1">
                <a:latin typeface="Abadi" panose="020B0604020104020204" pitchFamily="34" charset="0"/>
              </a:rPr>
              <a:t>bloem</a:t>
            </a:r>
            <a:r>
              <a:rPr lang="it-IT" sz="1700" dirty="0">
                <a:latin typeface="Abadi" panose="020B0604020104020204" pitchFamily="34" charset="0"/>
              </a:rPr>
              <a:t> 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81EB2-D461-C284-0555-F0DAEAC0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gezin van Willem en Astrid</a:t>
            </a:r>
            <a:br>
              <a:rPr lang="nl-NL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E495C-E8AE-04B8-2B23-BD1D3810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nl-NL" b="0" i="0" u="none" strike="noStrike" baseline="0" dirty="0">
                <a:latin typeface="Abadi" panose="020B0604020104020204" pitchFamily="34" charset="0"/>
              </a:rPr>
              <a:t>Willem, de broer van Emma en zijn vrouw Astrid hebben drie kinderen. Roos is 5 jaar oud, zij heeft lang [1] ...................................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blond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haar, [2] 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blauw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ogen en ze is [3] ...................................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lang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en [4] 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dun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). Ze is een [5] 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rustig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en beleefd kind. Eva is 3 en een beetje [6] 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dik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), haar [7] 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kort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haar is lichtbruin en ze heeft [8] 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bruin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ogen en een grappig neusje. Ze is een schat maar ze is soms nogal [9] 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druk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). Haar ouders zijn na een dag samen met Eva hartstikke [10] 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moe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). Daan is pas zes maanden, hij is nog [11] 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klein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). Hij heeft [12] 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zwart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haar en [13] ..................................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donker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 ogen. Hij is [14] ............................... (</a:t>
            </a:r>
            <a:r>
              <a:rPr lang="nl-NL" b="0" i="1" u="none" strike="noStrike" baseline="0" dirty="0">
                <a:latin typeface="Abadi" panose="020B0604020104020204" pitchFamily="34" charset="0"/>
              </a:rPr>
              <a:t>vrolijk</a:t>
            </a:r>
            <a:r>
              <a:rPr lang="nl-NL" b="0" i="0" u="none" strike="noStrike" baseline="0" dirty="0">
                <a:latin typeface="Abadi" panose="020B0604020104020204" pitchFamily="34" charset="0"/>
              </a:rPr>
              <a:t>), hij lacht altijd en slaapt nog veel. Echt een [15] ..................................</a:t>
            </a:r>
            <a:r>
              <a:rPr lang="it-IT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it-IT" b="0" i="1" u="none" strike="noStrike" baseline="0" dirty="0" err="1">
                <a:latin typeface="Abadi" panose="020B0604020104020204" pitchFamily="34" charset="0"/>
              </a:rPr>
              <a:t>makkelijk</a:t>
            </a:r>
            <a:r>
              <a:rPr lang="it-IT" b="0" i="0" u="none" strike="noStrike" baseline="0" dirty="0">
                <a:latin typeface="Abadi" panose="020B0604020104020204" pitchFamily="34" charset="0"/>
              </a:rPr>
              <a:t>) baby!</a:t>
            </a:r>
            <a:endParaRPr lang="it-IT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6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35CED-525B-F05F-255C-366A6028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CD934-27C6-7F42-7380-53AD9BAF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Zit je graag op een ________________ stoel? (leeg) </a:t>
            </a:r>
          </a:p>
          <a:p>
            <a:r>
              <a:rPr lang="nl-NL" dirty="0"/>
              <a:t>Hier staan ________________ huisjes. (leeg)</a:t>
            </a:r>
          </a:p>
          <a:p>
            <a:r>
              <a:rPr lang="nl-NL" dirty="0"/>
              <a:t>Deze tafel is erg ________________ . (leeg) </a:t>
            </a:r>
          </a:p>
          <a:p>
            <a:r>
              <a:rPr lang="nl-NL" dirty="0"/>
              <a:t>Ik geef je een ________________ boek, want dit boek is niet goed. (ander) </a:t>
            </a:r>
          </a:p>
          <a:p>
            <a:r>
              <a:rPr lang="nl-NL" dirty="0"/>
              <a:t>Vind je het geen ________________ verhaal? (lang) </a:t>
            </a:r>
          </a:p>
          <a:p>
            <a:r>
              <a:rPr lang="it-IT" dirty="0" err="1"/>
              <a:t>Deze</a:t>
            </a:r>
            <a:r>
              <a:rPr lang="it-IT" dirty="0"/>
              <a:t> man </a:t>
            </a:r>
            <a:r>
              <a:rPr lang="it-IT" dirty="0" err="1"/>
              <a:t>verkoopt</a:t>
            </a:r>
            <a:r>
              <a:rPr lang="it-IT" dirty="0"/>
              <a:t> ________________ </a:t>
            </a:r>
            <a:r>
              <a:rPr lang="it-IT" dirty="0" err="1"/>
              <a:t>kaas</a:t>
            </a:r>
            <a:r>
              <a:rPr lang="it-IT" dirty="0"/>
              <a:t> (</a:t>
            </a:r>
            <a:r>
              <a:rPr lang="it-IT" dirty="0" err="1"/>
              <a:t>lekker</a:t>
            </a:r>
            <a:r>
              <a:rPr lang="it-IT" dirty="0"/>
              <a:t>) </a:t>
            </a:r>
          </a:p>
          <a:p>
            <a:r>
              <a:rPr lang="nl-NL" dirty="0"/>
              <a:t>Het is eigenlijk best ________________ weer (mooi)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608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6653B-9C48-8DC3-6DC7-C4B0115F9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4653280" cy="3893582"/>
          </a:xfrm>
        </p:spPr>
        <p:txBody>
          <a:bodyPr>
            <a:normAutofit/>
          </a:bodyPr>
          <a:lstStyle/>
          <a:p>
            <a:r>
              <a:rPr lang="it-IT" sz="3600" dirty="0" err="1"/>
              <a:t>Sinterklaas</a:t>
            </a:r>
            <a:endParaRPr lang="it-IT" sz="36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B619E2F-7682-403B-9AEB-E32B1087C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2142354"/>
            <a:ext cx="5288280" cy="43803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nl-NL" sz="2000" b="1" i="0" dirty="0">
                <a:effectLst/>
                <a:latin typeface="Abadi" panose="020B0604020104020204" pitchFamily="34" charset="0"/>
              </a:rPr>
              <a:t>Sinterklaas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(ook </a:t>
            </a:r>
            <a:r>
              <a:rPr lang="nl-NL" sz="2000" b="1" i="0" dirty="0">
                <a:effectLst/>
                <a:latin typeface="Abadi" panose="020B0604020104020204" pitchFamily="34" charset="0"/>
              </a:rPr>
              <a:t>Sint-Nicolaas</a:t>
            </a:r>
            <a:r>
              <a:rPr lang="nl-NL" sz="2000" dirty="0">
                <a:latin typeface="Abadi" panose="020B0604020104020204" pitchFamily="34" charset="0"/>
              </a:rPr>
              <a:t>) 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is de hoofdpersoon van het </a:t>
            </a:r>
            <a:r>
              <a:rPr lang="nl-NL" sz="2000" b="1" dirty="0">
                <a:latin typeface="Abadi" panose="020B0604020104020204" pitchFamily="34" charset="0"/>
              </a:rPr>
              <a:t>S</a:t>
            </a:r>
            <a:r>
              <a:rPr lang="nl-NL" sz="2000" b="1" i="0" strike="noStrike" dirty="0">
                <a:effectLst/>
                <a:latin typeface="Abadi" panose="020B0604020104020204" pitchFamily="34" charset="0"/>
                <a:hlinkClick r:id="rId2" tooltip="Sinterklaasfee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interklaasfeest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. De dag 6 december gaat door als zijn verjaardag. Het feest houdt in dat in plaats van cadeautjes te ontvangen, geeft Sinterklaas cadeaus aan ieder kind dat het afgelopen jaar braaf is geweest.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nl-NL" sz="2000" b="0" i="0" dirty="0">
                <a:effectLst/>
                <a:latin typeface="Abadi" panose="020B0604020104020204" pitchFamily="34" charset="0"/>
              </a:rPr>
              <a:t>Het wordt gevierd op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3" tooltip="5 dece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december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(pakjesavond) in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4" tooltip="Neder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Nederland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en op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5" tooltip="6 dece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december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in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6" tooltip="Belgi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België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. Sinterklaas is gebaseerd op de bisschop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7" tooltip="Nicolaas van My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Nicolaas van Myra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, een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8" tooltip="Griek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Griekse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heilige die in de derde/vierde eeuw na Christus in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9" tooltip="Anatolië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Azië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 leefde.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nl-NL" sz="2000" b="0" i="0" dirty="0">
                <a:effectLst/>
                <a:latin typeface="Abadi" panose="020B0604020104020204" pitchFamily="34" charset="0"/>
              </a:rPr>
              <a:t>Sinterklaas wordt voorgesteld als een statige oude man met een lange witte baard en lange haren en rode mantel. Hij rijdt op de daken van huizen op een </a:t>
            </a:r>
            <a:r>
              <a:rPr lang="nl-NL" sz="2000" b="0" i="0" strike="noStrike" dirty="0">
                <a:effectLst/>
                <a:latin typeface="Abadi" panose="020B0604020104020204" pitchFamily="34" charset="0"/>
                <a:hlinkClick r:id="rId10" tooltip="Paard van Sinterklaas (paard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paard </a:t>
            </a:r>
            <a:r>
              <a:rPr lang="nl-NL" sz="2000" b="0" i="0" dirty="0">
                <a:effectLst/>
                <a:latin typeface="Abadi" panose="020B0604020104020204" pitchFamily="34" charset="0"/>
              </a:rPr>
              <a:t>en heeft als helpers </a:t>
            </a:r>
            <a:r>
              <a:rPr lang="nl-NL" sz="2000" dirty="0">
                <a:latin typeface="Abadi" panose="020B0604020104020204" pitchFamily="34" charset="0"/>
              </a:rPr>
              <a:t>(Zwarte) Piet. </a:t>
            </a:r>
            <a:endParaRPr lang="nl-NL" sz="2000" b="0" i="0" dirty="0">
              <a:effectLst/>
              <a:latin typeface="Abadi" panose="020B0604020104020204" pitchFamily="34" charset="0"/>
            </a:endParaRPr>
          </a:p>
          <a:p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5" name="Segnaposto contenuto 4" descr="Immagine che contiene aria aperta, edificio, persona, vestiti&#10;&#10;Descrizione generata automaticamente">
            <a:extLst>
              <a:ext uri="{FF2B5EF4-FFF2-40B4-BE49-F238E27FC236}">
                <a16:creationId xmlns:a16="http://schemas.microsoft.com/office/drawing/2014/main" id="{53383C8D-4641-066E-6307-F49EC3CFA4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167120" y="952500"/>
            <a:ext cx="5288280" cy="5105400"/>
          </a:xfr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4ADA0D0-1AB0-408C-B918-0F356096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CE31B4FC-6860-443D-BC09-903AB3D0191F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0F305E9-AE7B-46C7-A36C-F5B9B8A0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B905C-CD2D-78F1-BD24-9E0CF08A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Positiewerkwoorden</a:t>
            </a:r>
            <a:r>
              <a:rPr lang="it-IT" dirty="0"/>
              <a:t> </a:t>
            </a:r>
          </a:p>
        </p:txBody>
      </p:sp>
      <p:pic>
        <p:nvPicPr>
          <p:cNvPr id="4" name="Elementi multimediali online 3" title="Learn ALL DIFFERENT WAYS to use the verbs ZITTEN, STAAN &amp; LIGGEN (NT2 - A2/B1)">
            <a:hlinkClick r:id="" action="ppaction://media"/>
            <a:extLst>
              <a:ext uri="{FF2B5EF4-FFF2-40B4-BE49-F238E27FC236}">
                <a16:creationId xmlns:a16="http://schemas.microsoft.com/office/drawing/2014/main" id="{13B6DE01-4D75-8C47-021C-97E43128E8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1263" y="2028825"/>
            <a:ext cx="71310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CA6D9-3BDF-BD7C-F18F-88C05172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Positiewerkwoorden</a:t>
            </a:r>
            <a:r>
              <a:rPr lang="it-IT" dirty="0"/>
              <a:t>	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3143E5-1D68-16CB-D5A6-95ED9C72A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Actie</a:t>
            </a:r>
            <a:r>
              <a:rPr lang="it-IT" dirty="0"/>
              <a:t>	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1AB16B-3F93-5AF8-FA8F-E8056E6195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>
                <a:latin typeface="Abadi" panose="020B0604020104020204" pitchFamily="34" charset="0"/>
              </a:rPr>
              <a:t>Zetten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Leggen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Steken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Stoppen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Doen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Ophangen</a:t>
            </a:r>
            <a:endParaRPr lang="it-IT" dirty="0">
              <a:latin typeface="Abadi" panose="020B06040201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4694D6-72DA-B322-A775-E0B7D7920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/>
              <a:t>Resultaat</a:t>
            </a:r>
            <a:r>
              <a:rPr lang="it-IT" dirty="0"/>
              <a:t>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FBF5E6-04AF-3CCF-B66F-37C097F1D2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err="1">
                <a:latin typeface="Abadi" panose="020B0604020104020204" pitchFamily="34" charset="0"/>
              </a:rPr>
              <a:t>Zitten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Liggen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Zitten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Hangen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3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agina Web, software&#10;&#10;Descrizione generata automaticamente">
            <a:extLst>
              <a:ext uri="{FF2B5EF4-FFF2-40B4-BE49-F238E27FC236}">
                <a16:creationId xmlns:a16="http://schemas.microsoft.com/office/drawing/2014/main" id="{164AEA71-0F40-322D-3110-03F01A816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27028" r="20909" b="12413"/>
          <a:stretch/>
        </p:blipFill>
        <p:spPr>
          <a:xfrm>
            <a:off x="914398" y="942110"/>
            <a:ext cx="10467944" cy="5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D9EDE-CD74-3604-CFD5-CFBAE783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Staan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135DC-36C9-DC5A-0A78-768C0D8B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39" y="2028826"/>
            <a:ext cx="4137661" cy="4029074"/>
          </a:xfrm>
        </p:spPr>
        <p:txBody>
          <a:bodyPr/>
          <a:lstStyle/>
          <a:p>
            <a:r>
              <a:rPr lang="it-IT" dirty="0">
                <a:latin typeface="Abadi" panose="020B0604020104020204" pitchFamily="34" charset="0"/>
              </a:rPr>
              <a:t>De </a:t>
            </a:r>
            <a:r>
              <a:rPr lang="it-IT" dirty="0" err="1">
                <a:latin typeface="Abadi" panose="020B0604020104020204" pitchFamily="34" charset="0"/>
              </a:rPr>
              <a:t>tafel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staat</a:t>
            </a:r>
            <a:r>
              <a:rPr lang="it-IT" dirty="0">
                <a:latin typeface="Abadi" panose="020B0604020104020204" pitchFamily="34" charset="0"/>
              </a:rPr>
              <a:t> op de </a:t>
            </a:r>
            <a:r>
              <a:rPr lang="it-IT" dirty="0" err="1">
                <a:latin typeface="Abadi" panose="020B0604020104020204" pitchFamily="34" charset="0"/>
              </a:rPr>
              <a:t>grond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>
                <a:latin typeface="Abadi" panose="020B0604020104020204" pitchFamily="34" charset="0"/>
              </a:rPr>
              <a:t>De </a:t>
            </a:r>
            <a:r>
              <a:rPr lang="it-IT" dirty="0" err="1">
                <a:latin typeface="Abadi" panose="020B0604020104020204" pitchFamily="34" charset="0"/>
              </a:rPr>
              <a:t>mensen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staan</a:t>
            </a:r>
            <a:r>
              <a:rPr lang="it-IT" dirty="0">
                <a:latin typeface="Abadi" panose="020B0604020104020204" pitchFamily="34" charset="0"/>
              </a:rPr>
              <a:t> in de </a:t>
            </a:r>
            <a:r>
              <a:rPr lang="it-IT" dirty="0" err="1">
                <a:latin typeface="Abadi" panose="020B0604020104020204" pitchFamily="34" charset="0"/>
              </a:rPr>
              <a:t>rij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nl-NL" dirty="0">
                <a:latin typeface="Abadi" panose="020B0604020104020204" pitchFamily="34" charset="0"/>
              </a:rPr>
              <a:t>De auto staat op de weg</a:t>
            </a:r>
          </a:p>
          <a:p>
            <a:r>
              <a:rPr lang="nl-NL" dirty="0">
                <a:latin typeface="Abadi" panose="020B0604020104020204" pitchFamily="34" charset="0"/>
              </a:rPr>
              <a:t>Onze trein staat op spoor 5</a:t>
            </a:r>
          </a:p>
          <a:p>
            <a:r>
              <a:rPr lang="nl-NL" dirty="0">
                <a:latin typeface="Abadi" panose="020B0604020104020204" pitchFamily="34" charset="0"/>
              </a:rPr>
              <a:t>Er staat veel interessant nieuws in de krant van vandaag</a:t>
            </a:r>
          </a:p>
          <a:p>
            <a:r>
              <a:rPr lang="nl-NL" dirty="0">
                <a:latin typeface="Abadi" panose="020B0604020104020204" pitchFamily="34" charset="0"/>
              </a:rPr>
              <a:t>Sta jij op deze foto? - Ja, ik sta hier links naast die boom</a:t>
            </a:r>
            <a:endParaRPr lang="it-IT" dirty="0">
              <a:latin typeface="Abadi" panose="020B0604020104020204" pitchFamily="34" charset="0"/>
            </a:endParaRPr>
          </a:p>
        </p:txBody>
      </p:sp>
      <p:pic>
        <p:nvPicPr>
          <p:cNvPr id="8" name="Immagine 7" descr="Immagine che contiene testo, schermata, software, diagramma&#10;&#10;Descrizione generata automaticamente">
            <a:extLst>
              <a:ext uri="{FF2B5EF4-FFF2-40B4-BE49-F238E27FC236}">
                <a16:creationId xmlns:a16="http://schemas.microsoft.com/office/drawing/2014/main" id="{8C445CC9-83B6-5BD5-4BD9-DEBDECE32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3493" r="39250" b="6585"/>
          <a:stretch/>
        </p:blipFill>
        <p:spPr>
          <a:xfrm>
            <a:off x="711199" y="1782591"/>
            <a:ext cx="5384801" cy="42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9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7D6B0-24F6-AC21-7D91-CF84FF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3536516" cy="2245737"/>
          </a:xfrm>
        </p:spPr>
        <p:txBody>
          <a:bodyPr>
            <a:normAutofit/>
          </a:bodyPr>
          <a:lstStyle/>
          <a:p>
            <a:r>
              <a:rPr lang="it-IT" dirty="0" err="1"/>
              <a:t>Liggen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D0C24C-D9E5-F2CC-DFC9-C72D8D077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7" y="2235200"/>
            <a:ext cx="3521564" cy="3830749"/>
          </a:xfrm>
        </p:spPr>
        <p:txBody>
          <a:bodyPr>
            <a:normAutofit/>
          </a:bodyPr>
          <a:lstStyle/>
          <a:p>
            <a:r>
              <a:rPr lang="it-IT" b="1" dirty="0" err="1">
                <a:latin typeface="Abadi" panose="020B0604020104020204" pitchFamily="34" charset="0"/>
              </a:rPr>
              <a:t>Horizontale</a:t>
            </a:r>
            <a:r>
              <a:rPr lang="it-IT" b="1" dirty="0">
                <a:latin typeface="Abadi" panose="020B0604020104020204" pitchFamily="34" charset="0"/>
              </a:rPr>
              <a:t> </a:t>
            </a:r>
            <a:r>
              <a:rPr lang="it-IT" b="1" dirty="0" err="1">
                <a:latin typeface="Abadi" panose="020B0604020104020204" pitchFamily="34" charset="0"/>
              </a:rPr>
              <a:t>positie</a:t>
            </a:r>
            <a:r>
              <a:rPr lang="it-IT" b="1" dirty="0">
                <a:latin typeface="Abadi" panose="020B0604020104020204" pitchFamily="34" charset="0"/>
              </a:rPr>
              <a:t> </a:t>
            </a:r>
          </a:p>
          <a:p>
            <a:r>
              <a:rPr lang="it-IT" b="1" dirty="0" err="1">
                <a:latin typeface="Abadi" panose="020B0604020104020204" pitchFamily="34" charset="0"/>
              </a:rPr>
              <a:t>Geografische</a:t>
            </a:r>
            <a:r>
              <a:rPr lang="it-IT" b="1" dirty="0">
                <a:latin typeface="Abadi" panose="020B0604020104020204" pitchFamily="34" charset="0"/>
              </a:rPr>
              <a:t> </a:t>
            </a:r>
            <a:r>
              <a:rPr lang="it-IT" b="1" dirty="0" err="1">
                <a:latin typeface="Abadi" panose="020B0604020104020204" pitchFamily="34" charset="0"/>
              </a:rPr>
              <a:t>locaties</a:t>
            </a:r>
            <a:endParaRPr lang="it-IT" b="1" dirty="0">
              <a:latin typeface="Abadi" panose="020B0604020104020204" pitchFamily="34" charset="0"/>
            </a:endParaRPr>
          </a:p>
          <a:p>
            <a:endParaRPr lang="it-IT" dirty="0">
              <a:latin typeface="Abadi" panose="020B0604020104020204" pitchFamily="34" charset="0"/>
            </a:endParaRPr>
          </a:p>
          <a:p>
            <a:pPr lvl="1"/>
            <a:r>
              <a:rPr lang="it-IT" dirty="0">
                <a:latin typeface="Abadi" panose="020B0604020104020204" pitchFamily="34" charset="0"/>
              </a:rPr>
              <a:t>De </a:t>
            </a:r>
            <a:r>
              <a:rPr lang="it-IT" dirty="0" err="1">
                <a:latin typeface="Abadi" panose="020B0604020104020204" pitchFamily="34" charset="0"/>
              </a:rPr>
              <a:t>pen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ligt</a:t>
            </a:r>
            <a:r>
              <a:rPr lang="it-IT" dirty="0">
                <a:latin typeface="Abadi" panose="020B0604020104020204" pitchFamily="34" charset="0"/>
              </a:rPr>
              <a:t> op de </a:t>
            </a:r>
            <a:r>
              <a:rPr lang="it-IT" dirty="0" err="1">
                <a:latin typeface="Abadi" panose="020B0604020104020204" pitchFamily="34" charset="0"/>
              </a:rPr>
              <a:t>tafel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pPr lvl="1"/>
            <a:r>
              <a:rPr lang="it-IT" dirty="0">
                <a:latin typeface="Abadi" panose="020B0604020104020204" pitchFamily="34" charset="0"/>
              </a:rPr>
              <a:t>Trieste </a:t>
            </a:r>
            <a:r>
              <a:rPr lang="it-IT" dirty="0" err="1">
                <a:latin typeface="Abadi" panose="020B0604020104020204" pitchFamily="34" charset="0"/>
              </a:rPr>
              <a:t>ligt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aan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zee</a:t>
            </a:r>
            <a:r>
              <a:rPr lang="it-IT" dirty="0">
                <a:latin typeface="Abadi" panose="020B0604020104020204" pitchFamily="34" charset="0"/>
              </a:rPr>
              <a:t>  </a:t>
            </a:r>
          </a:p>
          <a:p>
            <a:endParaRPr lang="it-IT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it-IT" dirty="0">
              <a:latin typeface="Abadi" panose="020B0604020104020204" pitchFamily="34" charset="0"/>
            </a:endParaRPr>
          </a:p>
        </p:txBody>
      </p:sp>
      <p:pic>
        <p:nvPicPr>
          <p:cNvPr id="5" name="Immagine 4" descr="Immagine che contiene aria aperta, cielo, albero, nuvola&#10;&#10;Descrizione generata automaticamente">
            <a:extLst>
              <a:ext uri="{FF2B5EF4-FFF2-40B4-BE49-F238E27FC236}">
                <a16:creationId xmlns:a16="http://schemas.microsoft.com/office/drawing/2014/main" id="{0B839C15-E950-5427-E2A8-1D3BC0052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391"/>
          <a:stretch/>
        </p:blipFill>
        <p:spPr>
          <a:xfrm>
            <a:off x="4648200" y="952500"/>
            <a:ext cx="6903309" cy="5105399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625D53-AF20-4FA5-A107-0467640F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ACFA3A88-BE9B-4766-8AA5-E2A9B5C4BB10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936915-9740-4DE1-9465-4DC7FD64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2229A-FEC2-F6B2-606C-7284AB4E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</p:spPr>
        <p:txBody>
          <a:bodyPr>
            <a:normAutofit/>
          </a:bodyPr>
          <a:lstStyle/>
          <a:p>
            <a:r>
              <a:rPr lang="it-IT" sz="4400" dirty="0" err="1"/>
              <a:t>Zitten</a:t>
            </a:r>
            <a:r>
              <a:rPr lang="it-IT" sz="44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DDDCD3-44A9-0C09-95BA-2D00906F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2247089"/>
            <a:ext cx="4195887" cy="3825402"/>
          </a:xfrm>
        </p:spPr>
        <p:txBody>
          <a:bodyPr>
            <a:normAutofit/>
          </a:bodyPr>
          <a:lstStyle/>
          <a:p>
            <a:r>
              <a:rPr lang="it-IT" b="1" dirty="0" err="1">
                <a:latin typeface="Abadi" panose="020B0604020104020204" pitchFamily="34" charset="0"/>
              </a:rPr>
              <a:t>Helemaal</a:t>
            </a:r>
            <a:r>
              <a:rPr lang="it-IT" b="1" dirty="0">
                <a:latin typeface="Abadi" panose="020B0604020104020204" pitchFamily="34" charset="0"/>
              </a:rPr>
              <a:t> in </a:t>
            </a:r>
            <a:r>
              <a:rPr lang="it-IT" b="1" dirty="0" err="1">
                <a:latin typeface="Abadi" panose="020B0604020104020204" pitchFamily="34" charset="0"/>
              </a:rPr>
              <a:t>iets</a:t>
            </a:r>
            <a:r>
              <a:rPr lang="it-IT" b="1" dirty="0">
                <a:latin typeface="Abadi" panose="020B0604020104020204" pitchFamily="34" charset="0"/>
              </a:rPr>
              <a:t> </a:t>
            </a:r>
            <a:r>
              <a:rPr lang="it-IT" b="1" dirty="0" err="1">
                <a:latin typeface="Abadi" panose="020B0604020104020204" pitchFamily="34" charset="0"/>
              </a:rPr>
              <a:t>anders</a:t>
            </a:r>
            <a:endParaRPr lang="it-IT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it-IT" b="1" dirty="0">
              <a:latin typeface="Abadi" panose="020B0604020104020204" pitchFamily="34" charset="0"/>
            </a:endParaRPr>
          </a:p>
          <a:p>
            <a:pPr lvl="1"/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geld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zit</a:t>
            </a:r>
            <a:r>
              <a:rPr lang="it-IT" dirty="0">
                <a:latin typeface="Abadi" panose="020B0604020104020204" pitchFamily="34" charset="0"/>
              </a:rPr>
              <a:t> in </a:t>
            </a:r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portemonnee</a:t>
            </a:r>
            <a:endParaRPr lang="it-IT" dirty="0">
              <a:latin typeface="Abadi" panose="020B0604020104020204" pitchFamily="34" charset="0"/>
            </a:endParaRPr>
          </a:p>
          <a:p>
            <a:pPr lvl="1"/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portemonnee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zit</a:t>
            </a:r>
            <a:r>
              <a:rPr lang="it-IT" dirty="0">
                <a:latin typeface="Abadi" panose="020B0604020104020204" pitchFamily="34" charset="0"/>
              </a:rPr>
              <a:t> in </a:t>
            </a:r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tas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endParaRPr lang="it-IT" dirty="0">
              <a:latin typeface="Abadi" panose="020B0604020104020204" pitchFamily="34" charset="0"/>
            </a:endParaRPr>
          </a:p>
          <a:p>
            <a:r>
              <a:rPr lang="it-IT" dirty="0" err="1">
                <a:latin typeface="Abadi" panose="020B0604020104020204" pitchFamily="34" charset="0"/>
              </a:rPr>
              <a:t>Zitten</a:t>
            </a:r>
            <a:r>
              <a:rPr lang="it-IT" dirty="0">
                <a:latin typeface="Abadi" panose="020B0604020104020204" pitchFamily="34" charset="0"/>
              </a:rPr>
              <a:t> = to be in (</a:t>
            </a:r>
            <a:r>
              <a:rPr lang="it-IT" dirty="0" err="1">
                <a:latin typeface="Abadi" panose="020B0604020104020204" pitchFamily="34" charset="0"/>
              </a:rPr>
              <a:t>resultaat</a:t>
            </a:r>
            <a:r>
              <a:rPr lang="it-IT" dirty="0">
                <a:latin typeface="Abadi" panose="020B0604020104020204" pitchFamily="34" charset="0"/>
              </a:rPr>
              <a:t>) </a:t>
            </a:r>
          </a:p>
          <a:p>
            <a:r>
              <a:rPr lang="it-IT" dirty="0" err="1">
                <a:latin typeface="Abadi" panose="020B0604020104020204" pitchFamily="34" charset="0"/>
              </a:rPr>
              <a:t>Zetten</a:t>
            </a:r>
            <a:r>
              <a:rPr lang="it-IT" dirty="0">
                <a:latin typeface="Abadi" panose="020B0604020104020204" pitchFamily="34" charset="0"/>
              </a:rPr>
              <a:t> = to put (</a:t>
            </a:r>
            <a:r>
              <a:rPr lang="it-IT" dirty="0" err="1">
                <a:latin typeface="Abadi" panose="020B0604020104020204" pitchFamily="34" charset="0"/>
              </a:rPr>
              <a:t>actie</a:t>
            </a:r>
            <a:r>
              <a:rPr lang="it-IT" dirty="0">
                <a:latin typeface="Abadi" panose="020B0604020104020204" pitchFamily="34" charset="0"/>
              </a:rPr>
              <a:t>) </a:t>
            </a:r>
          </a:p>
        </p:txBody>
      </p:sp>
      <p:pic>
        <p:nvPicPr>
          <p:cNvPr id="5" name="Immagine 4" descr="Immagine che contiene aria aperta, nuvola, erba, cielo&#10;&#10;Descrizione generata automaticamente">
            <a:extLst>
              <a:ext uri="{FF2B5EF4-FFF2-40B4-BE49-F238E27FC236}">
                <a16:creationId xmlns:a16="http://schemas.microsoft.com/office/drawing/2014/main" id="{273B5A29-FF9F-2C73-7A8A-FE8AC75F6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8133" y="1574801"/>
            <a:ext cx="5996920" cy="4497690"/>
          </a:xfrm>
          <a:prstGeom prst="rect">
            <a:avLst/>
          </a:prstGeom>
          <a:noFill/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60C28C0-EFDC-4047-81BA-16DBA9A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966F84F2-8A04-4430-BDD5-201029A017D9}" type="datetime1">
              <a:rPr lang="en-US" smtClean="0"/>
              <a:pPr>
                <a:spcAft>
                  <a:spcPts val="600"/>
                </a:spcAft>
              </a:pPr>
              <a:t>11/26/2023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4D1CD5-79A4-491C-85F0-0EE21E88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0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34CC5-B217-548E-7FE7-55D57540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Oefeningen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609A5A-A13E-AC89-099D-1EE71BF9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latin typeface="Abadi" panose="020B0604020104020204" pitchFamily="34" charset="0"/>
              </a:rPr>
              <a:t>Het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boek</a:t>
            </a:r>
            <a:r>
              <a:rPr lang="it-IT" dirty="0">
                <a:latin typeface="Abadi" panose="020B0604020104020204" pitchFamily="34" charset="0"/>
              </a:rPr>
              <a:t> …. op de </a:t>
            </a:r>
            <a:r>
              <a:rPr lang="it-IT" dirty="0" err="1">
                <a:latin typeface="Abadi" panose="020B0604020104020204" pitchFamily="34" charset="0"/>
              </a:rPr>
              <a:t>nachtkast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>
                <a:latin typeface="Abadi" panose="020B0604020104020204" pitchFamily="34" charset="0"/>
              </a:rPr>
              <a:t>De </a:t>
            </a:r>
            <a:r>
              <a:rPr lang="it-IT" dirty="0" err="1">
                <a:latin typeface="Abadi" panose="020B0604020104020204" pitchFamily="34" charset="0"/>
              </a:rPr>
              <a:t>spiegel</a:t>
            </a:r>
            <a:r>
              <a:rPr lang="it-IT" dirty="0">
                <a:latin typeface="Abadi" panose="020B0604020104020204" pitchFamily="34" charset="0"/>
              </a:rPr>
              <a:t> …. in de </a:t>
            </a:r>
            <a:r>
              <a:rPr lang="it-IT" dirty="0" err="1">
                <a:latin typeface="Abadi" panose="020B0604020104020204" pitchFamily="34" charset="0"/>
              </a:rPr>
              <a:t>badkamer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bureau …. in </a:t>
            </a:r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kamer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Ik</a:t>
            </a:r>
            <a:r>
              <a:rPr lang="it-IT" dirty="0">
                <a:latin typeface="Abadi" panose="020B0604020104020204" pitchFamily="34" charset="0"/>
              </a:rPr>
              <a:t> …. de </a:t>
            </a:r>
            <a:r>
              <a:rPr lang="it-IT" dirty="0" err="1">
                <a:latin typeface="Abadi" panose="020B0604020104020204" pitchFamily="34" charset="0"/>
              </a:rPr>
              <a:t>pen</a:t>
            </a:r>
            <a:r>
              <a:rPr lang="it-IT" dirty="0">
                <a:latin typeface="Abadi" panose="020B0604020104020204" pitchFamily="34" charset="0"/>
              </a:rPr>
              <a:t> in </a:t>
            </a:r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tas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Ik</a:t>
            </a:r>
            <a:r>
              <a:rPr lang="it-IT" dirty="0">
                <a:latin typeface="Abadi" panose="020B0604020104020204" pitchFamily="34" charset="0"/>
              </a:rPr>
              <a:t> …. de </a:t>
            </a:r>
            <a:r>
              <a:rPr lang="it-IT" dirty="0" err="1">
                <a:latin typeface="Abadi" panose="020B0604020104020204" pitchFamily="34" charset="0"/>
              </a:rPr>
              <a:t>sleutel</a:t>
            </a:r>
            <a:r>
              <a:rPr lang="it-IT" dirty="0">
                <a:latin typeface="Abadi" panose="020B0604020104020204" pitchFamily="34" charset="0"/>
              </a:rPr>
              <a:t> op de </a:t>
            </a:r>
            <a:r>
              <a:rPr lang="it-IT" dirty="0" err="1">
                <a:latin typeface="Abadi" panose="020B0604020104020204" pitchFamily="34" charset="0"/>
              </a:rPr>
              <a:t>tafel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it-IT" dirty="0" err="1">
                <a:latin typeface="Abadi" panose="020B0604020104020204" pitchFamily="34" charset="0"/>
              </a:rPr>
              <a:t>Waar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heb</a:t>
            </a:r>
            <a:r>
              <a:rPr lang="it-IT" dirty="0">
                <a:latin typeface="Abadi" panose="020B0604020104020204" pitchFamily="34" charset="0"/>
              </a:rPr>
              <a:t> je </a:t>
            </a:r>
            <a:r>
              <a:rPr lang="it-IT" dirty="0" err="1">
                <a:latin typeface="Abadi" panose="020B0604020104020204" pitchFamily="34" charset="0"/>
              </a:rPr>
              <a:t>mijn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sleutels</a:t>
            </a:r>
            <a:r>
              <a:rPr lang="it-IT" dirty="0">
                <a:latin typeface="Abadi" panose="020B0604020104020204" pitchFamily="34" charset="0"/>
              </a:rPr>
              <a:t> ….? </a:t>
            </a:r>
            <a:r>
              <a:rPr lang="it-IT" dirty="0" err="1">
                <a:latin typeface="Abadi" panose="020B0604020104020204" pitchFamily="34" charset="0"/>
              </a:rPr>
              <a:t>Ik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heb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ze</a:t>
            </a:r>
            <a:r>
              <a:rPr lang="it-IT" dirty="0">
                <a:latin typeface="Abadi" panose="020B0604020104020204" pitchFamily="34" charset="0"/>
              </a:rPr>
              <a:t> in de </a:t>
            </a:r>
            <a:r>
              <a:rPr lang="it-IT" dirty="0" err="1">
                <a:latin typeface="Abadi" panose="020B0604020104020204" pitchFamily="34" charset="0"/>
              </a:rPr>
              <a:t>jas</a:t>
            </a:r>
            <a:r>
              <a:rPr lang="it-IT" dirty="0">
                <a:latin typeface="Abadi" panose="020B0604020104020204" pitchFamily="34" charset="0"/>
              </a:rPr>
              <a:t> ….</a:t>
            </a:r>
          </a:p>
          <a:p>
            <a:r>
              <a:rPr lang="it-IT" dirty="0">
                <a:latin typeface="Abadi" panose="020B0604020104020204" pitchFamily="34" charset="0"/>
              </a:rPr>
              <a:t>Nu …. </a:t>
            </a:r>
            <a:r>
              <a:rPr lang="it-IT" dirty="0" err="1">
                <a:latin typeface="Abadi" panose="020B0604020104020204" pitchFamily="34" charset="0"/>
              </a:rPr>
              <a:t>er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veel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bomen</a:t>
            </a:r>
            <a:r>
              <a:rPr lang="it-IT" dirty="0">
                <a:latin typeface="Abadi" panose="020B0604020104020204" pitchFamily="34" charset="0"/>
              </a:rPr>
              <a:t> in </a:t>
            </a:r>
            <a:r>
              <a:rPr lang="it-IT" dirty="0" err="1">
                <a:latin typeface="Abadi" panose="020B0604020104020204" pitchFamily="34" charset="0"/>
              </a:rPr>
              <a:t>deze</a:t>
            </a:r>
            <a:r>
              <a:rPr lang="it-IT" dirty="0">
                <a:latin typeface="Abadi" panose="020B0604020104020204" pitchFamily="34" charset="0"/>
              </a:rPr>
              <a:t> </a:t>
            </a:r>
            <a:r>
              <a:rPr lang="it-IT" dirty="0" err="1">
                <a:latin typeface="Abadi" panose="020B0604020104020204" pitchFamily="34" charset="0"/>
              </a:rPr>
              <a:t>straat</a:t>
            </a:r>
            <a:r>
              <a:rPr lang="it-IT" dirty="0">
                <a:latin typeface="Abadi" panose="020B0604020104020204" pitchFamily="34" charset="0"/>
              </a:rPr>
              <a:t> </a:t>
            </a:r>
          </a:p>
          <a:p>
            <a:r>
              <a:rPr lang="nl-NL" dirty="0">
                <a:latin typeface="Abadi" panose="020B0604020104020204" pitchFamily="34" charset="0"/>
              </a:rPr>
              <a:t>Toen ze klaar was met de toets ….. ze haar pen op tafel.</a:t>
            </a:r>
            <a:endParaRPr lang="it-IT" dirty="0">
              <a:latin typeface="Abadi" panose="020B0604020104020204" pitchFamily="34" charset="0"/>
            </a:endParaRPr>
          </a:p>
          <a:p>
            <a:endParaRPr lang="it-IT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43094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1086</Words>
  <Application>Microsoft Office PowerPoint</Application>
  <PresentationFormat>Widescreen</PresentationFormat>
  <Paragraphs>146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Abadi</vt:lpstr>
      <vt:lpstr>Amasis MT Pro Medium</vt:lpstr>
      <vt:lpstr>Arial</vt:lpstr>
      <vt:lpstr>Univers Light</vt:lpstr>
      <vt:lpstr>TribuneVTI</vt:lpstr>
      <vt:lpstr>Les 10 </vt:lpstr>
      <vt:lpstr>Sinterklaas</vt:lpstr>
      <vt:lpstr>Positiewerkwoorden </vt:lpstr>
      <vt:lpstr>Positiewerkwoorden </vt:lpstr>
      <vt:lpstr>Presentazione standard di PowerPoint</vt:lpstr>
      <vt:lpstr>Staan </vt:lpstr>
      <vt:lpstr>Liggen </vt:lpstr>
      <vt:lpstr>Zitten </vt:lpstr>
      <vt:lpstr>Oefeningen </vt:lpstr>
      <vt:lpstr>Verbi magici…perché? </vt:lpstr>
      <vt:lpstr>Positiewerkwoorden bij mensen </vt:lpstr>
      <vt:lpstr>Aspetto durativo </vt:lpstr>
      <vt:lpstr>Presentazione standard di PowerPoint</vt:lpstr>
      <vt:lpstr>Verbuiging van het adjectief </vt:lpstr>
      <vt:lpstr>Oefening </vt:lpstr>
      <vt:lpstr>Regole </vt:lpstr>
      <vt:lpstr>Oefening </vt:lpstr>
      <vt:lpstr>Het gezin van Willem en Astrid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10 </dc:title>
  <dc:creator>Paola Gentile</dc:creator>
  <cp:lastModifiedBy>Paola Gentile</cp:lastModifiedBy>
  <cp:revision>31</cp:revision>
  <dcterms:created xsi:type="dcterms:W3CDTF">2023-11-25T21:27:19Z</dcterms:created>
  <dcterms:modified xsi:type="dcterms:W3CDTF">2023-11-26T21:09:34Z</dcterms:modified>
</cp:coreProperties>
</file>