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15" r:id="rId3"/>
    <p:sldId id="319" r:id="rId4"/>
    <p:sldId id="320" r:id="rId5"/>
    <p:sldId id="321" r:id="rId6"/>
    <p:sldId id="322" r:id="rId7"/>
    <p:sldId id="324" r:id="rId8"/>
    <p:sldId id="325"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F2AE953-A89F-4EBA-A36C-C44561FE991C}" type="datetimeFigureOut">
              <a:rPr lang="it-IT" smtClean="0"/>
              <a:t>28/11/2023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406999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F2AE953-A89F-4EBA-A36C-C44561FE991C}" type="datetimeFigureOut">
              <a:rPr lang="it-IT" smtClean="0"/>
              <a:t>28/11/2023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181509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F2AE953-A89F-4EBA-A36C-C44561FE991C}" type="datetimeFigureOut">
              <a:rPr lang="it-IT" smtClean="0"/>
              <a:t>28/11/2023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384533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F2AE953-A89F-4EBA-A36C-C44561FE991C}" type="datetimeFigureOut">
              <a:rPr lang="it-IT" smtClean="0"/>
              <a:t>28/11/2023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2725128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AF2AE953-A89F-4EBA-A36C-C44561FE991C}" type="datetimeFigureOut">
              <a:rPr lang="it-IT" smtClean="0"/>
              <a:t>28/11/2023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2956257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F2AE953-A89F-4EBA-A36C-C44561FE991C}" type="datetimeFigureOut">
              <a:rPr lang="it-IT" smtClean="0"/>
              <a:t>28/11/2023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1651993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F2AE953-A89F-4EBA-A36C-C44561FE991C}" type="datetimeFigureOut">
              <a:rPr lang="it-IT" smtClean="0"/>
              <a:t>28/11/2023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390625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F2AE953-A89F-4EBA-A36C-C44561FE991C}" type="datetimeFigureOut">
              <a:rPr lang="it-IT" smtClean="0"/>
              <a:t>28/11/2023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428475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F2AE953-A89F-4EBA-A36C-C44561FE991C}" type="datetimeFigureOut">
              <a:rPr lang="it-IT" smtClean="0"/>
              <a:t>28/11/2023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119054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F2AE953-A89F-4EBA-A36C-C44561FE991C}" type="datetimeFigureOut">
              <a:rPr lang="it-IT" smtClean="0"/>
              <a:t>28/11/2023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1098481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F2AE953-A89F-4EBA-A36C-C44561FE991C}" type="datetimeFigureOut">
              <a:rPr lang="it-IT" smtClean="0"/>
              <a:t>28/11/2023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317F0E-9A10-4FEA-9656-7034A507F98F}" type="slidenum">
              <a:rPr lang="it-IT" smtClean="0"/>
              <a:t>‹N›</a:t>
            </a:fld>
            <a:endParaRPr lang="it-IT"/>
          </a:p>
        </p:txBody>
      </p:sp>
    </p:spTree>
    <p:extLst>
      <p:ext uri="{BB962C8B-B14F-4D97-AF65-F5344CB8AC3E}">
        <p14:creationId xmlns:p14="http://schemas.microsoft.com/office/powerpoint/2010/main" val="488274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AE953-A89F-4EBA-A36C-C44561FE991C}" type="datetimeFigureOut">
              <a:rPr lang="it-IT" smtClean="0"/>
              <a:t>28/11/2023</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17F0E-9A10-4FEA-9656-7034A507F98F}" type="slidenum">
              <a:rPr lang="it-IT" smtClean="0"/>
              <a:t>‹N›</a:t>
            </a:fld>
            <a:endParaRPr lang="it-IT"/>
          </a:p>
        </p:txBody>
      </p:sp>
    </p:spTree>
    <p:extLst>
      <p:ext uri="{BB962C8B-B14F-4D97-AF65-F5344CB8AC3E}">
        <p14:creationId xmlns:p14="http://schemas.microsoft.com/office/powerpoint/2010/main" val="1284560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71787" y="822120"/>
            <a:ext cx="10620463" cy="5343787"/>
          </a:xfrm>
        </p:spPr>
        <p:txBody>
          <a:bodyPr>
            <a:normAutofit/>
          </a:bodyPr>
          <a:lstStyle/>
          <a:p>
            <a:pPr algn="just"/>
            <a:r>
              <a:rPr lang="it-IT" sz="2400" dirty="0"/>
              <a:t>Negli anni Cinquanta e Sessanta in Europa orientale si alternano repressione e liberalizzazione e soprattutto quei paesi si avviano verso l’industrializzazione e la modernizzazione</a:t>
            </a:r>
          </a:p>
          <a:p>
            <a:pPr algn="just"/>
            <a:r>
              <a:rPr lang="it-IT" sz="2400" dirty="0"/>
              <a:t>Maggiore attenzione ai consumi in una società di massa: tentativi di riforma economica, «mercato socialista» (Liberman, Lange, </a:t>
            </a:r>
            <a:r>
              <a:rPr lang="it-IT" sz="2400" dirty="0" err="1"/>
              <a:t>Šik</a:t>
            </a:r>
            <a:r>
              <a:rPr lang="it-IT" sz="2400" dirty="0"/>
              <a:t>)</a:t>
            </a:r>
          </a:p>
          <a:p>
            <a:pPr algn="just"/>
            <a:r>
              <a:rPr lang="it-IT" sz="2400" dirty="0"/>
              <a:t>L’idea delle «vie nazionali» apre però anche la strada al nazional-comunismo, cioè alla costruzione di regimi comunisti caratterizzati da forme di nazionalismo: emblematica la Romania prima di </a:t>
            </a:r>
            <a:r>
              <a:rPr lang="it-IT" sz="2400" dirty="0" err="1"/>
              <a:t>Gheorghe</a:t>
            </a:r>
            <a:r>
              <a:rPr lang="it-IT" sz="2400" dirty="0"/>
              <a:t> </a:t>
            </a:r>
            <a:r>
              <a:rPr lang="it-IT" sz="2400" dirty="0" err="1"/>
              <a:t>Gheorghiu-Dej</a:t>
            </a:r>
            <a:r>
              <a:rPr lang="it-IT" sz="2400" dirty="0"/>
              <a:t> e poi, dal 1965, di Nicolae </a:t>
            </a:r>
            <a:r>
              <a:rPr lang="it-IT" sz="2400" dirty="0" err="1"/>
              <a:t>Ceauşescu</a:t>
            </a:r>
            <a:endParaRPr lang="it-IT" sz="2400" dirty="0"/>
          </a:p>
          <a:p>
            <a:pPr algn="just"/>
            <a:r>
              <a:rPr lang="it-IT" sz="2400" dirty="0"/>
              <a:t>In Romania negli anni Sessanta fu depotenziata l’autonomia della Regione autonoma ungherese creata nel 1952, definitivamente abolita nel 1968. Si incoraggiò l’emigrazione ebraica in Israele. Si enfatizzava l’autonomia nazionale romena dall’Urss, che nel 1958 aveva ritirato le proprie truppe dal paese</a:t>
            </a:r>
          </a:p>
        </p:txBody>
      </p:sp>
    </p:spTree>
    <p:extLst>
      <p:ext uri="{BB962C8B-B14F-4D97-AF65-F5344CB8AC3E}">
        <p14:creationId xmlns:p14="http://schemas.microsoft.com/office/powerpoint/2010/main" val="283930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3397" y="755009"/>
            <a:ext cx="10570129" cy="5360565"/>
          </a:xfrm>
        </p:spPr>
        <p:txBody>
          <a:bodyPr>
            <a:noAutofit/>
          </a:bodyPr>
          <a:lstStyle/>
          <a:p>
            <a:pPr algn="just"/>
            <a:r>
              <a:rPr lang="it-IT" sz="2800" dirty="0"/>
              <a:t>La Jugoslavia sviluppa una via originale al socialismo, con l’autogestione operaia e il decentramento amministrativo. Liberalizzazione degli spostamenti all’estero dalla fine degli anni Sessanta e incremento del turismo straniero</a:t>
            </a:r>
          </a:p>
          <a:p>
            <a:pPr algn="just"/>
            <a:r>
              <a:rPr lang="it-IT" sz="2800" dirty="0"/>
              <a:t>Tuttavia, il sistema resta saldamente nelle mani di Tito: emarginazione di Milovan </a:t>
            </a:r>
            <a:r>
              <a:rPr lang="it-IT" sz="2800" dirty="0" err="1"/>
              <a:t>Đilas</a:t>
            </a:r>
            <a:r>
              <a:rPr lang="it-IT" sz="2800" dirty="0"/>
              <a:t>, autore di </a:t>
            </a:r>
            <a:r>
              <a:rPr lang="it-IT" sz="2800" i="1" dirty="0"/>
              <a:t>Nova </a:t>
            </a:r>
            <a:r>
              <a:rPr lang="it-IT" sz="2800" i="1" dirty="0" err="1"/>
              <a:t>klasa</a:t>
            </a:r>
            <a:r>
              <a:rPr lang="it-IT" sz="2800" dirty="0"/>
              <a:t> (la nuova classe), in cui criticava il «capitalismo di stato» jugoslavo</a:t>
            </a:r>
          </a:p>
          <a:p>
            <a:pPr algn="just"/>
            <a:r>
              <a:rPr lang="it-IT" sz="2800" dirty="0"/>
              <a:t>Fra fine anni Sessanta e inizio anni Settanta in Jugoslavia la richiesta di liberalizzazione politica (proteste studentesche del 1968) si fonde con l’insorgere di fenomeni di nazionalismo antiserbo (gli albanesi del Kosovo e i croati). Il Kosovo diventa regione autonoma e il dissenso croato viene silenziato</a:t>
            </a:r>
          </a:p>
          <a:p>
            <a:pPr algn="just"/>
            <a:endParaRPr lang="it-IT" sz="2800" dirty="0"/>
          </a:p>
          <a:p>
            <a:endParaRPr lang="it-IT" sz="2400" dirty="0"/>
          </a:p>
          <a:p>
            <a:pPr marL="0" indent="0">
              <a:buNone/>
            </a:pPr>
            <a:r>
              <a:rPr lang="it-IT" sz="2400" dirty="0"/>
              <a:t> </a:t>
            </a:r>
          </a:p>
        </p:txBody>
      </p:sp>
    </p:spTree>
    <p:extLst>
      <p:ext uri="{BB962C8B-B14F-4D97-AF65-F5344CB8AC3E}">
        <p14:creationId xmlns:p14="http://schemas.microsoft.com/office/powerpoint/2010/main" val="1744822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80176" y="528505"/>
            <a:ext cx="10544962" cy="629176"/>
          </a:xfrm>
        </p:spPr>
        <p:txBody>
          <a:bodyPr>
            <a:noAutofit/>
          </a:bodyPr>
          <a:lstStyle/>
          <a:p>
            <a:pPr algn="just"/>
            <a:r>
              <a:rPr lang="it-IT" sz="3200" dirty="0"/>
              <a:t>Nuove dinamiche all’interno del campo socialista</a:t>
            </a:r>
          </a:p>
        </p:txBody>
      </p:sp>
      <p:sp>
        <p:nvSpPr>
          <p:cNvPr id="3" name="Segnaposto contenuto 2"/>
          <p:cNvSpPr>
            <a:spLocks noGrp="1"/>
          </p:cNvSpPr>
          <p:nvPr>
            <p:ph idx="1"/>
          </p:nvPr>
        </p:nvSpPr>
        <p:spPr>
          <a:xfrm>
            <a:off x="780176" y="1350628"/>
            <a:ext cx="10544962" cy="4775536"/>
          </a:xfrm>
        </p:spPr>
        <p:txBody>
          <a:bodyPr>
            <a:normAutofit/>
          </a:bodyPr>
          <a:lstStyle/>
          <a:p>
            <a:pPr algn="just"/>
            <a:r>
              <a:rPr lang="it-IT" sz="2800" dirty="0"/>
              <a:t>Dopo il XX Congresso del </a:t>
            </a:r>
            <a:r>
              <a:rPr lang="it-IT" sz="2800" dirty="0" err="1"/>
              <a:t>Pcus</a:t>
            </a:r>
            <a:r>
              <a:rPr lang="it-IT" sz="2800" dirty="0"/>
              <a:t> e il riavvicinamento dell’Urss alla Jugoslavia, l’Albania critica l’Urss e si avvicina alla Cina</a:t>
            </a:r>
          </a:p>
          <a:p>
            <a:pPr algn="just"/>
            <a:r>
              <a:rPr lang="it-IT" sz="2800" dirty="0"/>
              <a:t>Rottura delle relazioni fra Urss e Albania nel 1961 e uscita dell’Albania dal Patto di Varsavia nel 1968</a:t>
            </a:r>
          </a:p>
          <a:p>
            <a:pPr algn="just"/>
            <a:r>
              <a:rPr lang="it-IT" sz="2800" dirty="0"/>
              <a:t>Negli anni Sessanta il </a:t>
            </a:r>
            <a:r>
              <a:rPr lang="it-IT" sz="2800" dirty="0" err="1"/>
              <a:t>Comecon</a:t>
            </a:r>
            <a:r>
              <a:rPr lang="it-IT" sz="2800" dirty="0"/>
              <a:t> (nato nel 1949) si era sviluppato, individuando due aree dell’Europa orientale, una centro-settentrionale e una meridionale, che avrebbero dovuto specializzarsi rispettivamente nel campo industriale e agricolo. Proteste romene e crescente autonomia della Romania dal </a:t>
            </a:r>
            <a:r>
              <a:rPr lang="it-IT" sz="2800" dirty="0" err="1"/>
              <a:t>Comecon</a:t>
            </a:r>
            <a:r>
              <a:rPr lang="it-IT" sz="2800" dirty="0"/>
              <a:t>, con uno sviluppo considerevole del suo settore industriale</a:t>
            </a:r>
          </a:p>
          <a:p>
            <a:endParaRPr lang="it-IT" dirty="0"/>
          </a:p>
        </p:txBody>
      </p:sp>
    </p:spTree>
    <p:extLst>
      <p:ext uri="{BB962C8B-B14F-4D97-AF65-F5344CB8AC3E}">
        <p14:creationId xmlns:p14="http://schemas.microsoft.com/office/powerpoint/2010/main" val="1600688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55009" y="671119"/>
            <a:ext cx="10603685" cy="5455045"/>
          </a:xfrm>
        </p:spPr>
        <p:txBody>
          <a:bodyPr>
            <a:normAutofit/>
          </a:bodyPr>
          <a:lstStyle/>
          <a:p>
            <a:pPr algn="just"/>
            <a:r>
              <a:rPr lang="it-IT" sz="2800" dirty="0"/>
              <a:t>Nel 1968 Alexander </a:t>
            </a:r>
            <a:r>
              <a:rPr lang="it-IT" sz="2800" dirty="0" err="1"/>
              <a:t>Dubček</a:t>
            </a:r>
            <a:r>
              <a:rPr lang="it-IT" sz="2800" dirty="0"/>
              <a:t> diventa segretario del Partito comunista cecoslovacco</a:t>
            </a:r>
          </a:p>
          <a:p>
            <a:pPr algn="just"/>
            <a:r>
              <a:rPr lang="it-IT" sz="2800" dirty="0"/>
              <a:t>Vuole costruire un «socialismo dal volto umano», con una liberalizzazione che restasse tuttavia nel perimetro del sistema comunista</a:t>
            </a:r>
          </a:p>
          <a:p>
            <a:pPr algn="just"/>
            <a:r>
              <a:rPr lang="it-IT" sz="2800" dirty="0"/>
              <a:t>Nell’agosto del 1968 intervento militare del Patto di Varsavia (senza la Romania) in Cecoslovacchia. Alcuni mesi dopo </a:t>
            </a:r>
            <a:r>
              <a:rPr lang="it-IT" sz="2800" dirty="0" err="1"/>
              <a:t>Dubček</a:t>
            </a:r>
            <a:r>
              <a:rPr lang="it-IT" sz="2800" dirty="0"/>
              <a:t> è sostituito con il conservatore </a:t>
            </a:r>
            <a:r>
              <a:rPr lang="it-IT" sz="2800" dirty="0" err="1"/>
              <a:t>Gustáv</a:t>
            </a:r>
            <a:r>
              <a:rPr lang="it-IT" sz="2800" dirty="0"/>
              <a:t> </a:t>
            </a:r>
            <a:r>
              <a:rPr lang="it-IT" sz="2800" dirty="0" err="1"/>
              <a:t>Husák</a:t>
            </a:r>
            <a:endParaRPr lang="it-IT" sz="2800" dirty="0"/>
          </a:p>
          <a:p>
            <a:pPr algn="just"/>
            <a:r>
              <a:rPr lang="it-IT" sz="2800" dirty="0"/>
              <a:t>Condanna internazionale dell’intervento militare sovietico anche da parte dei partiti comunisti occidentali, oltre che della Romania</a:t>
            </a:r>
          </a:p>
        </p:txBody>
      </p:sp>
    </p:spTree>
    <p:extLst>
      <p:ext uri="{BB962C8B-B14F-4D97-AF65-F5344CB8AC3E}">
        <p14:creationId xmlns:p14="http://schemas.microsoft.com/office/powerpoint/2010/main" val="203666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96953" y="548681"/>
            <a:ext cx="10503017" cy="5577483"/>
          </a:xfrm>
        </p:spPr>
        <p:txBody>
          <a:bodyPr/>
          <a:lstStyle/>
          <a:p>
            <a:pPr algn="just"/>
            <a:r>
              <a:rPr lang="it-IT" sz="2800" dirty="0"/>
              <a:t>In Polonia, il leader riformatore </a:t>
            </a:r>
            <a:r>
              <a:rPr lang="it-IT" sz="2800" dirty="0" err="1"/>
              <a:t>Gomułka</a:t>
            </a:r>
            <a:r>
              <a:rPr lang="it-IT" sz="2800" dirty="0"/>
              <a:t>, andato al potere nel 1956, prese una direzione sempre più conservatrice e nazionalista alla fine degli anni Sessanta, puntando sull’antisemitismo, mascherato da antisionismo, anche usando come pretesto il conflitto arabo-israeliano (la «guerra dei Sei giorni» del giugno 1967)</a:t>
            </a:r>
          </a:p>
          <a:p>
            <a:pPr algn="just"/>
            <a:r>
              <a:rPr lang="it-IT" sz="2800" dirty="0"/>
              <a:t>In seguito a manifestazioni operaie nel 1970 </a:t>
            </a:r>
            <a:r>
              <a:rPr lang="it-IT" sz="2800" dirty="0" err="1"/>
              <a:t>Gomułka</a:t>
            </a:r>
            <a:r>
              <a:rPr lang="it-IT" sz="2800" dirty="0"/>
              <a:t> dovette dimettersi, sostituito dal tecnocrate Edward Gierek: apertura ai consumi, moderata liberalizzazione e normalizzazione dei rapporti con la Chiesa cattolica</a:t>
            </a:r>
          </a:p>
          <a:p>
            <a:pPr algn="just"/>
            <a:r>
              <a:rPr lang="it-IT" sz="2800" dirty="0"/>
              <a:t>L’epoca del «disgelo» aveva mostrato nel blocco orientale le sue contraddizioni</a:t>
            </a:r>
          </a:p>
        </p:txBody>
      </p:sp>
    </p:spTree>
    <p:extLst>
      <p:ext uri="{BB962C8B-B14F-4D97-AF65-F5344CB8AC3E}">
        <p14:creationId xmlns:p14="http://schemas.microsoft.com/office/powerpoint/2010/main" val="169667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13731" y="620689"/>
            <a:ext cx="10503017" cy="5505475"/>
          </a:xfrm>
        </p:spPr>
        <p:txBody>
          <a:bodyPr>
            <a:normAutofit lnSpcReduction="10000"/>
          </a:bodyPr>
          <a:lstStyle/>
          <a:p>
            <a:pPr algn="just"/>
            <a:r>
              <a:rPr lang="it-IT" sz="2800" dirty="0"/>
              <a:t>Dottrina </a:t>
            </a:r>
            <a:r>
              <a:rPr lang="it-IT" sz="2800" dirty="0" err="1"/>
              <a:t>Brežnev</a:t>
            </a:r>
            <a:r>
              <a:rPr lang="it-IT" sz="2800" dirty="0"/>
              <a:t>: i paesi comunisti dell’Europa orientale potevano sviluppare vie nazionali al socialismo a condizione che non compromettessero l’integrità del «blocco orientale»: mantenimento del partito unico e permanenza nel Patto di Varsavia</a:t>
            </a:r>
          </a:p>
          <a:p>
            <a:pPr algn="just"/>
            <a:r>
              <a:rPr lang="it-IT" sz="2800" dirty="0"/>
              <a:t>Dalla metà degli anni Settanta, a causa della crisi energetica e del sistema di produzione datato (industria pesante), le economie dei paesi dell’Europa orientale rallentano</a:t>
            </a:r>
          </a:p>
          <a:p>
            <a:pPr algn="just"/>
            <a:r>
              <a:rPr lang="it-IT" sz="2800" dirty="0"/>
              <a:t>Nonostante l’amento del prezzo del petrolio, l’URSS rifornisce i paesi dell’Europa orientale a un prezzo calmierato: crisi economica progressiva del sistema sovietico</a:t>
            </a:r>
          </a:p>
          <a:p>
            <a:pPr algn="just"/>
            <a:r>
              <a:rPr lang="it-IT" sz="2800" dirty="0"/>
              <a:t>I paesi dell’Europa orientale iniziano ad accumulare debiti con l’estero e negli anni Ottanta sono costretti ad introdurre misure di austerità</a:t>
            </a:r>
          </a:p>
          <a:p>
            <a:endParaRPr lang="it-IT" dirty="0"/>
          </a:p>
          <a:p>
            <a:endParaRPr lang="it-IT" dirty="0"/>
          </a:p>
        </p:txBody>
      </p:sp>
    </p:spTree>
    <p:extLst>
      <p:ext uri="{BB962C8B-B14F-4D97-AF65-F5344CB8AC3E}">
        <p14:creationId xmlns:p14="http://schemas.microsoft.com/office/powerpoint/2010/main" val="104973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899" y="548681"/>
            <a:ext cx="10477850" cy="5577483"/>
          </a:xfrm>
        </p:spPr>
        <p:txBody>
          <a:bodyPr>
            <a:normAutofit fontScale="92500"/>
          </a:bodyPr>
          <a:lstStyle/>
          <a:p>
            <a:pPr algn="just"/>
            <a:r>
              <a:rPr lang="it-IT" sz="2800" dirty="0"/>
              <a:t>I paesi dell’Europa orientale tentavano di sviluppare una forma di consumismo imitando i paesi occidentali, ma la «società dei consumi» stentava ad imporsi, per mancanza di risorse economiche e strutturali</a:t>
            </a:r>
          </a:p>
          <a:p>
            <a:pPr algn="just"/>
            <a:r>
              <a:rPr lang="it-IT" sz="2800" dirty="0"/>
              <a:t>Fra anni Settanta e Ottanta la società tende a ritirarsi nella dimensione privata, manifestando indifferenza verso l’ideologia ufficiale</a:t>
            </a:r>
          </a:p>
          <a:p>
            <a:pPr algn="just"/>
            <a:r>
              <a:rPr lang="it-IT" sz="2800" dirty="0"/>
              <a:t>Conformismo culturale e moderato nazionalismo: l’ideologia marxista era ormai un vuoto involucro</a:t>
            </a:r>
          </a:p>
          <a:p>
            <a:pPr algn="just"/>
            <a:r>
              <a:rPr lang="it-IT" sz="2800" dirty="0"/>
              <a:t>Negli anni Ottanta la situazione tese a peggiorare, con una crescente carenza di prodotti disponibili nei negozi. Dal punto di vista tecnologico (ad esempio nel campo dell’elettronica) il gap con i paesi occidentali era enorme</a:t>
            </a:r>
          </a:p>
          <a:p>
            <a:pPr algn="just"/>
            <a:r>
              <a:rPr lang="it-IT" sz="2800" dirty="0"/>
              <a:t>Anche questa situazione genera scontento e la diffusa percezione nelle masse dell’arretratezza dei paesi comunisti rispetto all’Occidente</a:t>
            </a:r>
          </a:p>
        </p:txBody>
      </p:sp>
    </p:spTree>
    <p:extLst>
      <p:ext uri="{BB962C8B-B14F-4D97-AF65-F5344CB8AC3E}">
        <p14:creationId xmlns:p14="http://schemas.microsoft.com/office/powerpoint/2010/main" val="4007394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0510" y="620689"/>
            <a:ext cx="10444294" cy="5505475"/>
          </a:xfrm>
        </p:spPr>
        <p:txBody>
          <a:bodyPr>
            <a:normAutofit/>
          </a:bodyPr>
          <a:lstStyle/>
          <a:p>
            <a:pPr algn="just"/>
            <a:r>
              <a:rPr lang="it-IT" sz="2800" dirty="0"/>
              <a:t>I paesi comunisti producono beni per i paesi occidentali, richiesti in quanto più economici, e riservano al mercato interno e socialista prodotti di qualità inferiore</a:t>
            </a:r>
          </a:p>
          <a:p>
            <a:pPr algn="just"/>
            <a:r>
              <a:rPr lang="it-IT" sz="2800" dirty="0"/>
              <a:t>Nei centri urbani si sviluppa l’edilizia socialista, grigia e uniforme e spesso i centri storici si deteriorano</a:t>
            </a:r>
          </a:p>
          <a:p>
            <a:pPr algn="just"/>
            <a:r>
              <a:rPr lang="it-IT" sz="2800" dirty="0"/>
              <a:t>Nel 1976, la Polonia che doveva restituire i prestiti avuti dalle banche occidentali alza i prezzi dei beni di consumo</a:t>
            </a:r>
          </a:p>
          <a:p>
            <a:pPr algn="just"/>
            <a:r>
              <a:rPr lang="it-IT" sz="2800" dirty="0"/>
              <a:t>Scioperi degli operai contro il governo e repressione governativa</a:t>
            </a:r>
          </a:p>
          <a:p>
            <a:pPr algn="just"/>
            <a:r>
              <a:rPr lang="it-IT" sz="2800" dirty="0"/>
              <a:t>Si forma il KOR (Comitato per la difesa degli operai): collaborazione fra intellettuali marxisti critici e dissidenza cattolica</a:t>
            </a:r>
          </a:p>
          <a:p>
            <a:endParaRPr lang="it-IT" dirty="0"/>
          </a:p>
        </p:txBody>
      </p:sp>
    </p:spTree>
    <p:extLst>
      <p:ext uri="{BB962C8B-B14F-4D97-AF65-F5344CB8AC3E}">
        <p14:creationId xmlns:p14="http://schemas.microsoft.com/office/powerpoint/2010/main" val="2900333458"/>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852</Words>
  <Application>Microsoft Office PowerPoint</Application>
  <PresentationFormat>Widescreen</PresentationFormat>
  <Paragraphs>35</Paragraphs>
  <Slides>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Arial</vt:lpstr>
      <vt:lpstr>Calibri</vt:lpstr>
      <vt:lpstr>1_Tema di Office</vt:lpstr>
      <vt:lpstr>Presentazione standard di PowerPoint</vt:lpstr>
      <vt:lpstr>Presentazione standard di PowerPoint</vt:lpstr>
      <vt:lpstr>Nuove dinamiche all’interno del campo socialista</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1</cp:revision>
  <dcterms:created xsi:type="dcterms:W3CDTF">2023-11-28T10:21:06Z</dcterms:created>
  <dcterms:modified xsi:type="dcterms:W3CDTF">2023-11-28T10:21:39Z</dcterms:modified>
</cp:coreProperties>
</file>