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5" r:id="rId2"/>
    <p:sldId id="326" r:id="rId3"/>
    <p:sldId id="327" r:id="rId4"/>
    <p:sldId id="328" r:id="rId5"/>
    <p:sldId id="329" r:id="rId6"/>
    <p:sldId id="330" r:id="rId7"/>
    <p:sldId id="331" r:id="rId8"/>
    <p:sldId id="348" r:id="rId9"/>
    <p:sldId id="332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95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762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633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1920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17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29/11/2023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1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29/11/2023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31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29/11/2023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304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29/11/2023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504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29/11/2023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92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29/11/2023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986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E953-A89F-4EBA-A36C-C44561FE991C}" type="datetimeFigureOut">
              <a:rPr lang="it-IT" smtClean="0"/>
              <a:t>29/11/2023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732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0510" y="620689"/>
            <a:ext cx="10444294" cy="5505475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I paesi comunisti producono beni per i paesi occidentali, richiesti in quanto più economici, e riservano al mercato interno e socialista prodotti di qualità inferiore</a:t>
            </a:r>
          </a:p>
          <a:p>
            <a:pPr algn="just"/>
            <a:r>
              <a:rPr lang="it-IT" sz="2800" dirty="0"/>
              <a:t>Nei centri urbani si sviluppa l’edilizia socialista, grigia e uniforme e spesso i centri storici si deteriorano</a:t>
            </a:r>
          </a:p>
          <a:p>
            <a:pPr algn="just"/>
            <a:r>
              <a:rPr lang="it-IT" sz="2800" dirty="0"/>
              <a:t>Nel 1976, la Polonia che doveva restituire i prestiti avuti dalle banche occidentali alza i prezzi dei beni di consumo</a:t>
            </a:r>
          </a:p>
          <a:p>
            <a:pPr algn="just"/>
            <a:r>
              <a:rPr lang="it-IT" sz="2800" dirty="0"/>
              <a:t>Scioperi degli operai contro il governo e repressione governativa</a:t>
            </a:r>
          </a:p>
          <a:p>
            <a:pPr algn="just"/>
            <a:r>
              <a:rPr lang="it-IT" sz="2800" dirty="0"/>
              <a:t>Si forma il KOR (Comitato per la difesa degli operai): collaborazione fra intellettuali marxisti critici e dissidenza cattolica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0333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336800-C15C-4C7F-8A11-71157DB82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27838"/>
            <a:ext cx="10972800" cy="604007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Il postcomunismo in Europa orientale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6AAF0B-E857-4BCD-90E2-61E7993A7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3517"/>
            <a:ext cx="10972800" cy="4842648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Dal punto di vista geopolitico, la fine del «socialismo reale» in Europa orientale ha prodotto nuove entità statuali costituite sul principio nazionale, in seguito alla dissoluzione di Unione Sovietica, Cecoslovacchia e Jugoslavia</a:t>
            </a:r>
          </a:p>
          <a:p>
            <a:pPr algn="just"/>
            <a:r>
              <a:rPr lang="it-IT" sz="2800" dirty="0"/>
              <a:t>Ha ripreso forza il nazionalismo, che tuttavia non era mai realmente scomparso durante l’epoca comunista: guerra nella ex Jugoslavia</a:t>
            </a:r>
          </a:p>
          <a:p>
            <a:pPr algn="just"/>
            <a:r>
              <a:rPr lang="it-IT" sz="2800" dirty="0"/>
              <a:t>Adozione di istituzioni liberal-democratiche sul modello occidentale, ma la transizione è spesso problematica</a:t>
            </a:r>
          </a:p>
          <a:p>
            <a:pPr algn="just"/>
            <a:r>
              <a:rPr lang="it-IT" sz="2800" dirty="0"/>
              <a:t>Questione della «lustrazione» rispetto al passato comunista: esiti controversi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1966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506F53-A415-40D2-9186-4AAA50B71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55009"/>
            <a:ext cx="10972800" cy="5371155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Scomparsa della Germania Est e riunificazione della Germania (ottobre 1990)</a:t>
            </a:r>
          </a:p>
          <a:p>
            <a:pPr algn="just"/>
            <a:r>
              <a:rPr lang="it-IT" dirty="0"/>
              <a:t>Iniziali timori per una nuova Germania unificata al centro dell’Europa</a:t>
            </a:r>
          </a:p>
          <a:p>
            <a:pPr algn="just"/>
            <a:r>
              <a:rPr lang="it-IT" dirty="0"/>
              <a:t>La Germania, tramite un forte asse con la Francia, contribuisce alla costruzione dell’Unione Europea (trattato di Maastricht del 1992)</a:t>
            </a:r>
          </a:p>
          <a:p>
            <a:pPr algn="just"/>
            <a:r>
              <a:rPr lang="it-IT" dirty="0"/>
              <a:t>In Europa orientale si ripropone il tema dell’importazione dei modelli occidentali</a:t>
            </a:r>
          </a:p>
          <a:p>
            <a:pPr algn="just"/>
            <a:r>
              <a:rPr lang="it-IT" dirty="0"/>
              <a:t>La fine dei regimi comunisti comporta la necessità di adattare ai contesti locali il modello liberal-democratico occidentale</a:t>
            </a:r>
          </a:p>
        </p:txBody>
      </p:sp>
    </p:spTree>
    <p:extLst>
      <p:ext uri="{BB962C8B-B14F-4D97-AF65-F5344CB8AC3E}">
        <p14:creationId xmlns:p14="http://schemas.microsoft.com/office/powerpoint/2010/main" val="1767466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905925-353B-4828-B2D9-03CD79983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29843"/>
            <a:ext cx="10972800" cy="5396322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Spesso però non si trattava di «ritornare» a quel modello, che non aveva mai avuto la possibilità di svilupparsi realmente in contesti generalmente autoritari</a:t>
            </a:r>
          </a:p>
          <a:p>
            <a:pPr algn="just"/>
            <a:r>
              <a:rPr lang="it-IT" dirty="0"/>
              <a:t>Negli anni Novanta nascono partiti ideologicamente eclettici, caratterizzati da liberalismo e nazionalismo, su una piattaforma anticomunista</a:t>
            </a:r>
          </a:p>
          <a:p>
            <a:pPr algn="just"/>
            <a:r>
              <a:rPr lang="it-IT" dirty="0"/>
              <a:t>Nuove costituzioni democratiche prendono il posto di quelle sovietiche</a:t>
            </a:r>
          </a:p>
          <a:p>
            <a:pPr algn="just"/>
            <a:r>
              <a:rPr lang="it-IT" dirty="0"/>
              <a:t>Bipolarismo destra-sinistra dove però spesso le coordinate ideologiche (nazionalismo, protezionismo, cosmopolitismo, liberismo) sono variabili rispetto ai canoni classici</a:t>
            </a:r>
          </a:p>
        </p:txBody>
      </p:sp>
    </p:spTree>
    <p:extLst>
      <p:ext uri="{BB962C8B-B14F-4D97-AF65-F5344CB8AC3E}">
        <p14:creationId xmlns:p14="http://schemas.microsoft.com/office/powerpoint/2010/main" val="1063073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E2D062-D5B4-4271-85AE-2ED786A50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62731"/>
            <a:ext cx="10972800" cy="5463434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/>
              <a:t>Per la stabilizzazione delle economie dell’Europa orientale si utilizzano ricette economiche ispirate dalle istituzioni finanziarie occidentali (Fmi e Banca mondiale), dagli Stati Uniti e dalla CEE basate su liberalizzazioni, privatizzazioni e deregolamentazioni</a:t>
            </a:r>
          </a:p>
          <a:p>
            <a:pPr algn="just"/>
            <a:r>
              <a:rPr lang="it-IT" dirty="0"/>
              <a:t>Obiettivo: smantellare il vecchio stato sociale comunista e rendere più competitive quelle economie</a:t>
            </a:r>
          </a:p>
          <a:p>
            <a:pPr algn="just"/>
            <a:r>
              <a:rPr lang="it-IT" dirty="0"/>
              <a:t>Le privatizzazioni in una prima fase comportano l’arricchimento di una parte ristretta della popolazione e l’allargarsi delle disuguaglianze socio-economiche</a:t>
            </a:r>
          </a:p>
          <a:p>
            <a:pPr algn="just"/>
            <a:r>
              <a:rPr lang="it-IT" dirty="0"/>
              <a:t>Viene colpita soprattutto la classe operaia, precedentemente garantita dal sistema comunista: precarizzazione e disoccupazione</a:t>
            </a:r>
          </a:p>
        </p:txBody>
      </p:sp>
    </p:spTree>
    <p:extLst>
      <p:ext uri="{BB962C8B-B14F-4D97-AF65-F5344CB8AC3E}">
        <p14:creationId xmlns:p14="http://schemas.microsoft.com/office/powerpoint/2010/main" val="4285376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068150-E6AC-4442-8DE9-5DAEE5FFD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29175"/>
            <a:ext cx="10972800" cy="549699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Passaggio da un’economia basata sull’industria a un’economia basata sui servizi</a:t>
            </a:r>
          </a:p>
          <a:p>
            <a:pPr algn="just"/>
            <a:r>
              <a:rPr lang="it-IT" dirty="0"/>
              <a:t>Progressiva scomparsa di una «coscienza di classe» dei lavoratori: presenza delle multinazionali e scoraggiamento dell’attività sindacale</a:t>
            </a:r>
          </a:p>
          <a:p>
            <a:pPr algn="just"/>
            <a:r>
              <a:rPr lang="it-IT" dirty="0"/>
              <a:t>Le giovani generazioni però sono più dinamiche e cosmopolite</a:t>
            </a:r>
          </a:p>
          <a:p>
            <a:pPr algn="just"/>
            <a:r>
              <a:rPr lang="it-IT" dirty="0"/>
              <a:t>Problema dei «conti con il passato»: molti esponenti della classe politica, di tutti gli schieramenti, si erano compromessi con i regimi comunisti o con i loro apparati di sicurezza</a:t>
            </a:r>
          </a:p>
          <a:p>
            <a:pPr algn="just"/>
            <a:r>
              <a:rPr lang="it-IT" dirty="0"/>
              <a:t>Da un lato presenza di una memoria pubblica anticomunista, dall’altro permanenza di una nostalgia per i vecchi regimi da parte dei settori più marginalizzati della società</a:t>
            </a:r>
          </a:p>
        </p:txBody>
      </p:sp>
    </p:spTree>
    <p:extLst>
      <p:ext uri="{BB962C8B-B14F-4D97-AF65-F5344CB8AC3E}">
        <p14:creationId xmlns:p14="http://schemas.microsoft.com/office/powerpoint/2010/main" val="1234241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8AED4C-C0D5-4D97-A579-EEC0E7C05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9450"/>
            <a:ext cx="10972800" cy="671119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Il postcomunismo nei Balcani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BECBF5-24DA-43B0-8067-2E88723DE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17073"/>
            <a:ext cx="10972800" cy="480909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/>
              <a:t>Slobodan </a:t>
            </a:r>
            <a:r>
              <a:rPr lang="it-IT" dirty="0" err="1"/>
              <a:t>Milošević</a:t>
            </a:r>
            <a:r>
              <a:rPr lang="it-IT" dirty="0"/>
              <a:t>, a capo del partito comunista serbo dal 1987, porta avanti una politica nazionalista: abolizione dell’autonomia del Kosovo e «</a:t>
            </a:r>
            <a:r>
              <a:rPr lang="it-IT" dirty="0" err="1"/>
              <a:t>serbizzazione</a:t>
            </a:r>
            <a:r>
              <a:rPr lang="it-IT" dirty="0"/>
              <a:t>» della Jugoslavia</a:t>
            </a:r>
          </a:p>
          <a:p>
            <a:pPr algn="just"/>
            <a:r>
              <a:rPr lang="it-IT" dirty="0"/>
              <a:t>Indipendenza della Slovenia (1991), accettata presto dalla Serbia</a:t>
            </a:r>
          </a:p>
          <a:p>
            <a:pPr algn="just"/>
            <a:r>
              <a:rPr lang="it-IT" dirty="0"/>
              <a:t>Indipendenza della Croazia (1991), guidata dal partito nazionalista HDZ di Franjo </a:t>
            </a:r>
            <a:r>
              <a:rPr lang="it-IT" dirty="0" err="1"/>
              <a:t>Tuđman</a:t>
            </a:r>
            <a:endParaRPr lang="it-IT" dirty="0"/>
          </a:p>
          <a:p>
            <a:pPr algn="just"/>
            <a:r>
              <a:rPr lang="it-IT" dirty="0"/>
              <a:t>In Slavonia e nelle </a:t>
            </a:r>
            <a:r>
              <a:rPr lang="it-IT" dirty="0" err="1"/>
              <a:t>Krajine</a:t>
            </a:r>
            <a:r>
              <a:rPr lang="it-IT" dirty="0"/>
              <a:t> viene creata una Repubblica serba che si unisce alla Serbia</a:t>
            </a:r>
          </a:p>
          <a:p>
            <a:pPr algn="just"/>
            <a:r>
              <a:rPr lang="it-IT" dirty="0"/>
              <a:t>Nel 1992 Serbia e Montenegro formano una nuova Repubblica federale di Jugoslavia</a:t>
            </a:r>
          </a:p>
          <a:p>
            <a:pPr algn="just"/>
            <a:r>
              <a:rPr lang="it-IT" dirty="0"/>
              <a:t>In una prima fase, la comunità internazionale sostiene la preservazione della Jugoslavia e respinge gli indipendentismi sloveno e croato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6496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C4D848-0AC6-4FA6-8A56-594D80497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96287"/>
            <a:ext cx="10972800" cy="54298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Conflitto serbo-croato (1991-92) e riconoscimento da parte dell’Unione Europea dell’indipendenza di Slovenia e Croazia (gennaio 1992)</a:t>
            </a:r>
          </a:p>
          <a:p>
            <a:pPr algn="just"/>
            <a:r>
              <a:rPr lang="it-IT" dirty="0"/>
              <a:t>Nel marzo 1992 la Bosnia-Erzegovina proclama l’indipendenza, non riconosciuta dai serbi, ma riconosciuta da UE e USA</a:t>
            </a:r>
          </a:p>
          <a:p>
            <a:pPr algn="just"/>
            <a:r>
              <a:rPr lang="it-IT" dirty="0"/>
              <a:t>Il leader serbo-bosniaco Radovan </a:t>
            </a:r>
            <a:r>
              <a:rPr lang="it-IT" dirty="0" err="1"/>
              <a:t>Karadžić</a:t>
            </a:r>
            <a:r>
              <a:rPr lang="it-IT" dirty="0"/>
              <a:t> crea una repubblica serba di Bosnia-Erzegovina</a:t>
            </a:r>
          </a:p>
          <a:p>
            <a:pPr algn="just"/>
            <a:r>
              <a:rPr lang="it-IT" dirty="0"/>
              <a:t>Bande paramilitari si affiancano o sostituiscono gli eserciti regolari avendo come obiettivo militari ma soprattutto civili (1992-95)</a:t>
            </a:r>
          </a:p>
          <a:p>
            <a:pPr algn="just"/>
            <a:r>
              <a:rPr lang="it-IT" dirty="0"/>
              <a:t>Tentativi di «pulizia etnica»: assedio serbo di Sarajevo, genocidio serbo dei musulmani di Srebrenica, assedio croato di Mostar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814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A1D86B-973E-357B-8000-CC688BB6D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82375"/>
          </a:xfrm>
        </p:spPr>
        <p:txBody>
          <a:bodyPr>
            <a:normAutofit/>
          </a:bodyPr>
          <a:lstStyle/>
          <a:p>
            <a:r>
              <a:rPr lang="it-IT" sz="3200" dirty="0"/>
              <a:t>La guerra nella ex Jugoslavia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ADB7FFA-4468-90A8-8FDB-1D4E5A911BA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78" y="1199627"/>
            <a:ext cx="7281644" cy="4834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757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186BAB-398B-4BDB-B513-2E21106A4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71787"/>
            <a:ext cx="10972800" cy="5354377"/>
          </a:xfrm>
        </p:spPr>
        <p:txBody>
          <a:bodyPr/>
          <a:lstStyle/>
          <a:p>
            <a:pPr algn="just"/>
            <a:r>
              <a:rPr lang="it-IT" dirty="0"/>
              <a:t>La Nato iniziò ad appoggiare militarmente la coalizione croato-musulmana in funzione antiserba</a:t>
            </a:r>
          </a:p>
          <a:p>
            <a:pPr algn="just"/>
            <a:r>
              <a:rPr lang="it-IT" dirty="0"/>
              <a:t>Accordo di Dayton (novembre 1995), stipulato fra Serbia, Croazia e musulmani bosniaci</a:t>
            </a:r>
          </a:p>
          <a:p>
            <a:pPr algn="just"/>
            <a:r>
              <a:rPr lang="it-IT" dirty="0"/>
              <a:t>La Bosnia-Erzegovina è divisa in due entità: Federazione croato-musulmana (51% di territorio) e </a:t>
            </a:r>
            <a:r>
              <a:rPr lang="it-IT" dirty="0" err="1"/>
              <a:t>Republika</a:t>
            </a:r>
            <a:r>
              <a:rPr lang="it-IT" dirty="0"/>
              <a:t> </a:t>
            </a:r>
            <a:r>
              <a:rPr lang="it-IT" dirty="0" err="1"/>
              <a:t>Srpska</a:t>
            </a:r>
            <a:r>
              <a:rPr lang="it-IT" dirty="0"/>
              <a:t> (49% di territorio)</a:t>
            </a:r>
          </a:p>
          <a:p>
            <a:pPr algn="just"/>
            <a:r>
              <a:rPr lang="it-IT" dirty="0"/>
              <a:t>Una presidenza collegiale vede alternarsi serbi, croati e musulmani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7489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289B16-08A6-4BD9-BDEE-4275DDAE5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61394"/>
            <a:ext cx="10972800" cy="696287"/>
          </a:xfrm>
        </p:spPr>
        <p:txBody>
          <a:bodyPr>
            <a:normAutofit/>
          </a:bodyPr>
          <a:lstStyle/>
          <a:p>
            <a:r>
              <a:rPr lang="it-IT" sz="3200" dirty="0"/>
              <a:t>La Bosnia-Erzegovina dopo Dayton (1995)</a:t>
            </a:r>
          </a:p>
        </p:txBody>
      </p:sp>
      <p:pic>
        <p:nvPicPr>
          <p:cNvPr id="1026" name="Picture 2" descr="MAPS">
            <a:extLst>
              <a:ext uri="{FF2B5EF4-FFF2-40B4-BE49-F238E27FC236}">
                <a16:creationId xmlns:a16="http://schemas.microsoft.com/office/drawing/2014/main" id="{FB555EB1-C10A-4BDC-9BD6-E7BA1CE9CC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497" y="1417739"/>
            <a:ext cx="5025006" cy="4605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11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05343" y="620689"/>
            <a:ext cx="10469461" cy="5505475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Negli anni Settanta in tutto il «socialismo reale» si sviluppa un movimento per la difesa dei diritti umani</a:t>
            </a:r>
          </a:p>
          <a:p>
            <a:pPr algn="just"/>
            <a:r>
              <a:rPr lang="it-IT" sz="2800" dirty="0"/>
              <a:t>Conferenza sulla sicurezza e la cooperazione in Europa di Helsinki del 1975, con la partecipazione di Stati Uniti, Urss e paesi della Nato e del Patto di Varsavia: l’Urss ottiene il riconoscimento dello status quo territoriale in Europa e l’Occidente un accordo sul rispetto dei diritti umani</a:t>
            </a:r>
          </a:p>
          <a:p>
            <a:pPr algn="just"/>
            <a:r>
              <a:rPr lang="it-IT" sz="2800" dirty="0"/>
              <a:t>La </a:t>
            </a:r>
            <a:r>
              <a:rPr lang="it-IT" sz="2800" i="1" dirty="0"/>
              <a:t>Ostpolitik</a:t>
            </a:r>
            <a:r>
              <a:rPr lang="it-IT" sz="2800" dirty="0"/>
              <a:t> di Bonn verso la Germania Est porta all’inizio degli anni Settanta al riconoscimento dei confini da parte dei due paesi e a un processo di distensione</a:t>
            </a:r>
          </a:p>
        </p:txBody>
      </p:sp>
    </p:spTree>
    <p:extLst>
      <p:ext uri="{BB962C8B-B14F-4D97-AF65-F5344CB8AC3E}">
        <p14:creationId xmlns:p14="http://schemas.microsoft.com/office/powerpoint/2010/main" val="776381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30B33C-52DF-48E6-87A9-D21031DB0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47289"/>
            <a:ext cx="10972800" cy="5278876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/>
              <a:t>Dal 1998 iniziano gli scontri in Kosovo fra l’Esercito di liberazione del Kosovo e l’esercito serbo</a:t>
            </a:r>
          </a:p>
          <a:p>
            <a:pPr algn="just"/>
            <a:r>
              <a:rPr lang="it-IT" dirty="0"/>
              <a:t>Nel marzo 1999 la Nato attacca obiettivi serbi, mentre la Serbia intensifica la «pulizia etnica» nei confronti dei kosovari albanesi</a:t>
            </a:r>
          </a:p>
          <a:p>
            <a:pPr algn="just"/>
            <a:r>
              <a:rPr lang="it-IT" dirty="0"/>
              <a:t>Dal giugno 1999 presenza di una forza di interposizione Nato in Kosovo, sottoposto ad amministrazione provvisoria Onu sotto la sovranità della Federazione jugoslava</a:t>
            </a:r>
          </a:p>
          <a:p>
            <a:pPr algn="just"/>
            <a:r>
              <a:rPr lang="it-IT" dirty="0"/>
              <a:t>Nel 2008 il Kosovo proclama la propria indipendenza, non riconosciuta dalla Serbia</a:t>
            </a:r>
          </a:p>
          <a:p>
            <a:pPr algn="just"/>
            <a:r>
              <a:rPr lang="it-IT" dirty="0"/>
              <a:t>Nel 2006 il Montenegro proclama la propria indipendenza </a:t>
            </a:r>
          </a:p>
        </p:txBody>
      </p:sp>
    </p:spTree>
    <p:extLst>
      <p:ext uri="{BB962C8B-B14F-4D97-AF65-F5344CB8AC3E}">
        <p14:creationId xmlns:p14="http://schemas.microsoft.com/office/powerpoint/2010/main" val="769440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E40EA2-553C-402A-B046-D6B6702C3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46621"/>
            <a:ext cx="10972800" cy="5379544"/>
          </a:xfrm>
        </p:spPr>
        <p:txBody>
          <a:bodyPr/>
          <a:lstStyle/>
          <a:p>
            <a:pPr algn="just"/>
            <a:r>
              <a:rPr lang="it-IT" dirty="0"/>
              <a:t>Nel 1991 si tengono le prime elezioni libere nell’Albania postcomunista</a:t>
            </a:r>
          </a:p>
          <a:p>
            <a:pPr algn="just"/>
            <a:r>
              <a:rPr lang="it-IT" dirty="0"/>
              <a:t>A partire da allora iniziano le prime ondate di emigrazione verso l’Italia</a:t>
            </a:r>
          </a:p>
          <a:p>
            <a:pPr algn="just"/>
            <a:r>
              <a:rPr lang="it-IT" dirty="0"/>
              <a:t>Crisi finanziaria (speculazione bancaria) e sommosse popolari antigovernative del 1997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2637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EC4B47-8C7E-408D-8796-B4412E3D8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06874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Nuove relazioni diplomatiche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2B4E5F-7511-4C0C-89CA-4BF4CEF7B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15737"/>
            <a:ext cx="10972800" cy="5010428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800" dirty="0"/>
              <a:t>L’Italia giocò un ruolo importante nella fase di uscita dei paesi dell’Europa centro-orientale dal comunismo e di costruzione di istituzioni democratiche</a:t>
            </a:r>
          </a:p>
          <a:p>
            <a:pPr algn="just"/>
            <a:r>
              <a:rPr lang="it-IT" sz="2800" dirty="0"/>
              <a:t>Iniziativa Quadrangolare (novembre 1989) fra Italia, Austria, Jugoslavia e Ungheria: attività del ministro degli Esteri italiano Gianni De Michelis</a:t>
            </a:r>
          </a:p>
          <a:p>
            <a:pPr algn="just"/>
            <a:r>
              <a:rPr lang="it-IT" sz="2800" dirty="0"/>
              <a:t>L’Iniziativa Quadrangolare si trasforma nel 1992 in Ince (Iniziativa Centro Europea) con l’ingresso di altri paesi dell’Europa orientale</a:t>
            </a:r>
          </a:p>
          <a:p>
            <a:pPr algn="just"/>
            <a:r>
              <a:rPr lang="it-IT" sz="2800" dirty="0"/>
              <a:t>Obiettivo dell’Italia: costruire un’area di influenza politico-economica presso gli ex paesi comunisti in concorrenza con la Germania</a:t>
            </a:r>
          </a:p>
          <a:p>
            <a:pPr algn="just"/>
            <a:r>
              <a:rPr lang="it-IT" sz="2800" dirty="0"/>
              <a:t>I risultati furono inferiori alle aspettative</a:t>
            </a:r>
          </a:p>
          <a:p>
            <a:pPr algn="just"/>
            <a:r>
              <a:rPr lang="it-IT" sz="2800" dirty="0"/>
              <a:t>Integrazione progressiva dei paesi dell’Europa orientale nelle strutture della Nato e dell’Unione Europea</a:t>
            </a:r>
          </a:p>
        </p:txBody>
      </p:sp>
    </p:spTree>
    <p:extLst>
      <p:ext uri="{BB962C8B-B14F-4D97-AF65-F5344CB8AC3E}">
        <p14:creationId xmlns:p14="http://schemas.microsoft.com/office/powerpoint/2010/main" val="3555362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1A83B1-C7E7-47B6-8953-52DD301E4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44617"/>
            <a:ext cx="10972800" cy="713064"/>
          </a:xfrm>
        </p:spPr>
        <p:txBody>
          <a:bodyPr>
            <a:normAutofit/>
          </a:bodyPr>
          <a:lstStyle/>
          <a:p>
            <a:r>
              <a:rPr lang="it-IT" sz="3200" dirty="0"/>
              <a:t>Membri della Nato (sinistra) e dell’UE (destra)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C884997D-AC00-42A5-A607-80CFCA4EF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017" y="1451295"/>
            <a:ext cx="5534287" cy="4471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3F0284C7-7F1F-1D3C-2195-29A38C1FB95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66" y="1157681"/>
            <a:ext cx="5008228" cy="501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798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899" y="548681"/>
            <a:ext cx="10368793" cy="5577483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Soprattutto gli intellettuali dell’Est europeo puntano ad utilizzare l’Atto Finale della Conferenza di Helsinki (1° agosto 1975) come strumento per denunciare le violazioni compiute dai regimi comunisti rispetto ai diritti umani</a:t>
            </a:r>
          </a:p>
          <a:p>
            <a:pPr algn="just"/>
            <a:r>
              <a:rPr lang="it-IT" sz="2400" dirty="0"/>
              <a:t>La lotta per i «diritti umani» prese il posto dell’ideologia marxista presso i circoli intellettuali</a:t>
            </a:r>
          </a:p>
          <a:p>
            <a:pPr algn="just"/>
            <a:r>
              <a:rPr lang="it-IT" sz="2400" dirty="0"/>
              <a:t>I «diritti umani» univano intellettuali di sinistra dissidenti, liberali e cattolici</a:t>
            </a:r>
          </a:p>
          <a:p>
            <a:pPr algn="just"/>
            <a:r>
              <a:rPr lang="it-IT" sz="2400" dirty="0"/>
              <a:t>Dalla fine degli anni Settanta, a partire dalla presidenza Carter, e poi negli anni Ottanta, durante la presidenza Reagan, gli Stati Uniti intensificano il supporto all’anticomunismo in Europa orientale nel nome dei diritti umani</a:t>
            </a:r>
          </a:p>
          <a:p>
            <a:pPr algn="just"/>
            <a:r>
              <a:rPr lang="it-IT" sz="2400" dirty="0"/>
              <a:t>Le giovani generazioni imitano i modelli occidentali (atteggiamenti, mode, gusti musicali), che sono sanzionati dalle autorità, sono generalmente apolitiche e disilluse nei confronti del sistema</a:t>
            </a:r>
          </a:p>
        </p:txBody>
      </p:sp>
    </p:spTree>
    <p:extLst>
      <p:ext uri="{BB962C8B-B14F-4D97-AF65-F5344CB8AC3E}">
        <p14:creationId xmlns:p14="http://schemas.microsoft.com/office/powerpoint/2010/main" val="276135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72455" y="274637"/>
            <a:ext cx="10385571" cy="547483"/>
          </a:xfrm>
        </p:spPr>
        <p:txBody>
          <a:bodyPr>
            <a:noAutofit/>
          </a:bodyPr>
          <a:lstStyle/>
          <a:p>
            <a:pPr algn="just"/>
            <a:r>
              <a:rPr lang="it-IT" sz="3200" dirty="0"/>
              <a:t>La crisi finale dei regimi comunisti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2455" y="989901"/>
            <a:ext cx="10503017" cy="51362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3000" dirty="0"/>
              <a:t>In Cecoslovacchia si sviluppa il movimento dissidente </a:t>
            </a:r>
            <a:r>
              <a:rPr lang="it-IT" sz="3000" dirty="0" err="1"/>
              <a:t>Charta</a:t>
            </a:r>
            <a:r>
              <a:rPr lang="it-IT" sz="3000" dirty="0"/>
              <a:t> 77</a:t>
            </a:r>
          </a:p>
          <a:p>
            <a:pPr algn="just"/>
            <a:r>
              <a:rPr lang="it-IT" sz="3000" dirty="0"/>
              <a:t>Nel 1978 viene eletto papa il polacco Karol </a:t>
            </a:r>
            <a:r>
              <a:rPr lang="it-IT" sz="3000" dirty="0" err="1"/>
              <a:t>Wojtyła</a:t>
            </a:r>
            <a:r>
              <a:rPr lang="it-IT" sz="3000" dirty="0"/>
              <a:t> (Giovanni Paolo II), che nel 1979 compie un viaggio in Polonia, rappresentando agli occhi dei polacchi il simbolo della speranza in una Polonia diversa e libera</a:t>
            </a:r>
          </a:p>
          <a:p>
            <a:pPr algn="just"/>
            <a:r>
              <a:rPr lang="it-IT" sz="3000" dirty="0"/>
              <a:t>Il nuovo papa appoggia i movimenti anticomunisti in Europa orientale</a:t>
            </a:r>
          </a:p>
          <a:p>
            <a:pPr algn="just"/>
            <a:r>
              <a:rPr lang="it-IT" sz="3000" dirty="0"/>
              <a:t>Nell’agosto 1980 gli operai dei cantieri navali di Danzica scioperano chiedendo un aumento dei salari, sotto la guida di Lech </a:t>
            </a:r>
            <a:r>
              <a:rPr lang="it-IT" sz="3000" dirty="0" err="1"/>
              <a:t>Wałęsa</a:t>
            </a:r>
            <a:r>
              <a:rPr lang="it-IT" sz="3000" dirty="0"/>
              <a:t>, e il movimento di protesta dilaga in altre fabbriche</a:t>
            </a:r>
          </a:p>
          <a:p>
            <a:pPr algn="just"/>
            <a:r>
              <a:rPr lang="it-IT" sz="3000" dirty="0"/>
              <a:t>Le richieste non sono solo salariali: libertà di stampa e di associazione sindacale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4533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0510" y="796954"/>
            <a:ext cx="10528184" cy="539412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it-IT" sz="5100" dirty="0"/>
              <a:t>Il sindacato indipendente </a:t>
            </a:r>
            <a:r>
              <a:rPr lang="it-IT" sz="5100" dirty="0" err="1"/>
              <a:t>Solidarność</a:t>
            </a:r>
            <a:r>
              <a:rPr lang="it-IT" sz="5100" dirty="0"/>
              <a:t> ottiene da parte del regime il diritto a rappresentare gli operai</a:t>
            </a:r>
          </a:p>
          <a:p>
            <a:pPr algn="just"/>
            <a:r>
              <a:rPr lang="it-IT" sz="5100" dirty="0"/>
              <a:t>Il nuovo segretario del </a:t>
            </a:r>
            <a:r>
              <a:rPr lang="it-IT" sz="5100" dirty="0" err="1"/>
              <a:t>Poup</a:t>
            </a:r>
            <a:r>
              <a:rPr lang="it-IT" sz="5100" dirty="0"/>
              <a:t>, il generale Jaruzelski, proclama nel dicembre 1981 la legge marziale e mette fuori legge </a:t>
            </a:r>
            <a:r>
              <a:rPr lang="it-IT" sz="5100" dirty="0" err="1"/>
              <a:t>Solidarność</a:t>
            </a:r>
            <a:endParaRPr lang="it-IT" sz="5100" dirty="0"/>
          </a:p>
          <a:p>
            <a:pPr algn="just"/>
            <a:r>
              <a:rPr lang="it-IT" sz="5100" dirty="0"/>
              <a:t>Nel 1985 Gorbačëv diventa segretario del Pcus: obiettivo riformare il sistema comunista attraverso maggiore democrazia e allentare il controllo sovietico sull’Europa orientale</a:t>
            </a:r>
          </a:p>
          <a:p>
            <a:pPr algn="just"/>
            <a:r>
              <a:rPr lang="it-IT" sz="5100" dirty="0"/>
              <a:t>Negli anni Ottanta </a:t>
            </a:r>
            <a:r>
              <a:rPr lang="it-IT" sz="5100" dirty="0" err="1"/>
              <a:t>Ceauşescu</a:t>
            </a:r>
            <a:r>
              <a:rPr lang="it-IT" sz="5100" dirty="0"/>
              <a:t> destina la produzione interna al mercato estero per ripagare il debito romeno e attua drastici tagli al livello di vita della popolazione</a:t>
            </a:r>
          </a:p>
          <a:p>
            <a:pPr algn="just"/>
            <a:r>
              <a:rPr lang="it-IT" sz="5100" dirty="0"/>
              <a:t>Il principio del «non intervento» enunciato da </a:t>
            </a:r>
            <a:r>
              <a:rPr lang="it-IT" sz="5100" dirty="0">
                <a:solidFill>
                  <a:prstClr val="black"/>
                </a:solidFill>
              </a:rPr>
              <a:t>Gorbačëv rende evidente il fatto che i regimi comunisti dell’Europa orientale non possono più difendere se stessi dal malcontento popolare </a:t>
            </a:r>
            <a:endParaRPr lang="it-IT" sz="5100" dirty="0"/>
          </a:p>
          <a:p>
            <a:pPr marL="0" indent="0">
              <a:buNone/>
            </a:pPr>
            <a:r>
              <a:rPr lang="it-IT" sz="5100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9667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121" y="713064"/>
            <a:ext cx="10486239" cy="5413100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L’Ungheria aveva avviato negli anni Ottanta una serie di riforme economiche e un’apertura ai consumi e all’Occidente</a:t>
            </a:r>
          </a:p>
          <a:p>
            <a:pPr algn="just"/>
            <a:r>
              <a:rPr lang="it-IT" sz="2800" dirty="0"/>
              <a:t>Nella DDR un controllo sociale da parte delle autorità coesiste con uno sviluppo dell’economia dei consumi</a:t>
            </a:r>
          </a:p>
          <a:p>
            <a:pPr algn="just"/>
            <a:r>
              <a:rPr lang="it-IT" sz="2800" dirty="0"/>
              <a:t>Nel giugno 1989 viene rimosso il filo spinato fra Austria e Ungheria</a:t>
            </a:r>
          </a:p>
          <a:p>
            <a:pPr algn="just"/>
            <a:r>
              <a:rPr lang="it-IT" sz="2800" dirty="0"/>
              <a:t>I tedeschi orientali fuggono in Ungheria per poi passare in Austria e in Germania</a:t>
            </a:r>
          </a:p>
          <a:p>
            <a:pPr algn="just"/>
            <a:r>
              <a:rPr lang="it-IT" sz="2800" dirty="0"/>
              <a:t>In aprile 1989 il governo polacco, pressato da nuovi scioperi, trova un accordo con </a:t>
            </a:r>
            <a:r>
              <a:rPr lang="it-IT" sz="2800" dirty="0" err="1"/>
              <a:t>Solidarność</a:t>
            </a:r>
            <a:r>
              <a:rPr lang="it-IT" sz="2800" dirty="0"/>
              <a:t> e autorizza la sua partecipazione alle elezioni</a:t>
            </a:r>
          </a:p>
          <a:p>
            <a:pPr algn="just"/>
            <a:r>
              <a:rPr lang="it-IT" sz="2800" dirty="0"/>
              <a:t>Nel giugno 1989 </a:t>
            </a:r>
            <a:r>
              <a:rPr lang="it-IT" sz="2800" dirty="0" err="1"/>
              <a:t>Solidarność</a:t>
            </a:r>
            <a:r>
              <a:rPr lang="it-IT" sz="2800" dirty="0"/>
              <a:t> vince le elezioni e al governo va </a:t>
            </a:r>
            <a:r>
              <a:rPr lang="it-IT" sz="2800" dirty="0" err="1"/>
              <a:t>Tadeusz</a:t>
            </a:r>
            <a:r>
              <a:rPr lang="it-IT" sz="2800" dirty="0"/>
              <a:t> </a:t>
            </a:r>
            <a:r>
              <a:rPr lang="it-IT" sz="2800" dirty="0" err="1"/>
              <a:t>Mazowiecki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8673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47287" y="687897"/>
            <a:ext cx="10402349" cy="5438267"/>
          </a:xfrm>
        </p:spPr>
        <p:txBody>
          <a:bodyPr>
            <a:normAutofit/>
          </a:bodyPr>
          <a:lstStyle/>
          <a:p>
            <a:pPr algn="just"/>
            <a:r>
              <a:rPr lang="it-IT" sz="2200" dirty="0"/>
              <a:t>Il 9 novembre 1989 i berlinesi della Germania Est possono passare nella parte occidentale della città</a:t>
            </a:r>
          </a:p>
          <a:p>
            <a:pPr algn="just"/>
            <a:r>
              <a:rPr lang="it-IT" sz="2200" dirty="0"/>
              <a:t>In Romania profonda crisi economica, nazionalismo, repressione della minoranza ungherese, deterioramento dei rapporti con l’Ungheria e culto della personalità di </a:t>
            </a:r>
            <a:r>
              <a:rPr lang="it-IT" sz="2200" dirty="0" err="1"/>
              <a:t>Ceauşescu</a:t>
            </a:r>
            <a:endParaRPr lang="it-IT" sz="2200" dirty="0"/>
          </a:p>
          <a:p>
            <a:pPr algn="just"/>
            <a:r>
              <a:rPr lang="it-IT" sz="2200" dirty="0"/>
              <a:t>Nel partito comunista romeno non era presente una corrente «liberale», ma c’erano dei nuclei di cospirazione, tenuti a bada dal regime</a:t>
            </a:r>
          </a:p>
          <a:p>
            <a:pPr algn="just"/>
            <a:r>
              <a:rPr lang="it-IT" sz="2200" dirty="0"/>
              <a:t>Nel dicembre 1989 un moto anticomunista parte dalla Transilvania e porta all’esecuzione di </a:t>
            </a:r>
            <a:r>
              <a:rPr lang="it-IT" sz="2200" dirty="0" err="1"/>
              <a:t>Ceauşescu</a:t>
            </a:r>
            <a:r>
              <a:rPr lang="it-IT" sz="2200" dirty="0"/>
              <a:t> e di sua moglie</a:t>
            </a:r>
          </a:p>
          <a:p>
            <a:pPr algn="just"/>
            <a:r>
              <a:rPr lang="it-IT" sz="2200" dirty="0"/>
              <a:t>In Romania si forma un Fronte di salvezza nazionale composto da ex membri del Partito comunista romeno e diretto da Ion Iliescu, poi eletto presidente della Romania</a:t>
            </a:r>
          </a:p>
          <a:p>
            <a:pPr algn="just"/>
            <a:r>
              <a:rPr lang="it-IT" sz="2200" dirty="0"/>
              <a:t>Il riformismo di </a:t>
            </a: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Gorbačëv ha aperto la strada alla fine dei regimi comunisti in Europa orientale, ma questo a sua volta ha accelerato la disgregazione dell’Urss, ideologicamente delegittimata e minata dai nazionalismi interni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853689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D77EF2-F366-1848-6750-2D7FDF4FB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55677"/>
            <a:ext cx="10972800" cy="5270487"/>
          </a:xfrm>
        </p:spPr>
        <p:txBody>
          <a:bodyPr/>
          <a:lstStyle/>
          <a:p>
            <a:pPr algn="just"/>
            <a:r>
              <a:rPr lang="it-IT" sz="2400" dirty="0"/>
              <a:t>In Jugoslavia la costituzione del 1974 aveva messo definitivamente in atto l’impianto federale del paese: sei repubbliche e le due provincie autonome di Vojvodina e Kosovo</a:t>
            </a:r>
          </a:p>
          <a:p>
            <a:pPr algn="just"/>
            <a:r>
              <a:rPr lang="it-IT" sz="2400" dirty="0"/>
              <a:t>La morte di Tito (1980) e la crisi economica compromisero la tenuta della Jugoslavia</a:t>
            </a:r>
          </a:p>
          <a:p>
            <a:pPr algn="just"/>
            <a:r>
              <a:rPr lang="it-IT" sz="2400" dirty="0"/>
              <a:t>Le repubbliche diventano progressivamente autonome dal punto di vista economico e commerciale</a:t>
            </a:r>
          </a:p>
          <a:p>
            <a:pPr algn="just"/>
            <a:r>
              <a:rPr lang="it-IT" sz="2400" dirty="0"/>
              <a:t>L’aumento del debito estero porta a misure di austerità, con un’impennata dell’inflazione</a:t>
            </a:r>
          </a:p>
          <a:p>
            <a:pPr algn="just"/>
            <a:r>
              <a:rPr lang="it-IT" sz="2400" dirty="0"/>
              <a:t>Crescono le tensioni di tipo nazionale, con una frattura fra spinta centrifuga da parte di Slovenia e Croazia, più avanzate economicamente, e la Serbia, che si sente minacciata nelle proprie posizioni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5542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336800-C15C-4C7F-8A11-71157DB82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27838"/>
            <a:ext cx="10972800" cy="604007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Il postcomunismo in Europa orientale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6AAF0B-E857-4BCD-90E2-61E7993A7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3517"/>
            <a:ext cx="10972800" cy="4842648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Dal punto di vista geopolitico, la fine del «socialismo reale» in Europa orientale ha prodotto nuove entità statuali costituite sul principio nazionale, in seguito alla dissoluzione di Unione Sovietica, Cecoslovacchia e Jugoslavia</a:t>
            </a:r>
          </a:p>
          <a:p>
            <a:pPr algn="just"/>
            <a:r>
              <a:rPr lang="it-IT" sz="2800" dirty="0"/>
              <a:t>Ha ripreso forza il nazionalismo, che tuttavia non era mai realmente scomparso durante l’epoca comunista: guerra nella ex Jugoslavia</a:t>
            </a:r>
          </a:p>
          <a:p>
            <a:pPr algn="just"/>
            <a:r>
              <a:rPr lang="it-IT" sz="2800" dirty="0"/>
              <a:t>Adozione di istituzioni liberal-democratiche sul modello occidentale, ma la transizione è spesso problematica</a:t>
            </a:r>
          </a:p>
          <a:p>
            <a:pPr algn="just"/>
            <a:r>
              <a:rPr lang="it-IT" sz="2800" dirty="0"/>
              <a:t>Questione della «lustrazione» rispetto al passato comunista: esiti controversi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47886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1907</Words>
  <Application>Microsoft Office PowerPoint</Application>
  <PresentationFormat>Widescreen</PresentationFormat>
  <Paragraphs>104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6" baseType="lpstr">
      <vt:lpstr>Arial</vt:lpstr>
      <vt:lpstr>Calibri</vt:lpstr>
      <vt:lpstr>1_Tema di Office</vt:lpstr>
      <vt:lpstr>Presentazione standard di PowerPoint</vt:lpstr>
      <vt:lpstr>Presentazione standard di PowerPoint</vt:lpstr>
      <vt:lpstr>Presentazione standard di PowerPoint</vt:lpstr>
      <vt:lpstr>La crisi finale dei regimi comunisti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postcomunismo in Europa orientale</vt:lpstr>
      <vt:lpstr>Il postcomunismo in Europa orientale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postcomunismo nei Balcani</vt:lpstr>
      <vt:lpstr>Presentazione standard di PowerPoint</vt:lpstr>
      <vt:lpstr>La guerra nella ex Jugoslavia</vt:lpstr>
      <vt:lpstr>Presentazione standard di PowerPoint</vt:lpstr>
      <vt:lpstr>La Bosnia-Erzegovina dopo Dayton (1995)</vt:lpstr>
      <vt:lpstr>Presentazione standard di PowerPoint</vt:lpstr>
      <vt:lpstr>Presentazione standard di PowerPoint</vt:lpstr>
      <vt:lpstr>Nuove relazioni diplomatiche</vt:lpstr>
      <vt:lpstr>Membri della Nato (sinistra) e dell’UE (destra)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SANTORO STEFANO</dc:creator>
  <cp:lastModifiedBy>SANTORO STEFANO</cp:lastModifiedBy>
  <cp:revision>3</cp:revision>
  <dcterms:created xsi:type="dcterms:W3CDTF">2023-11-28T10:18:02Z</dcterms:created>
  <dcterms:modified xsi:type="dcterms:W3CDTF">2023-11-29T10:47:27Z</dcterms:modified>
</cp:coreProperties>
</file>