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6" r:id="rId2"/>
    <p:sldId id="269" r:id="rId3"/>
    <p:sldId id="292" r:id="rId4"/>
    <p:sldId id="317" r:id="rId5"/>
    <p:sldId id="256" r:id="rId6"/>
    <p:sldId id="268" r:id="rId7"/>
    <p:sldId id="302" r:id="rId8"/>
    <p:sldId id="318" r:id="rId9"/>
    <p:sldId id="272" r:id="rId10"/>
    <p:sldId id="307" r:id="rId11"/>
    <p:sldId id="298" r:id="rId12"/>
    <p:sldId id="299" r:id="rId13"/>
    <p:sldId id="259" r:id="rId14"/>
    <p:sldId id="260" r:id="rId15"/>
    <p:sldId id="297" r:id="rId16"/>
    <p:sldId id="295" r:id="rId17"/>
    <p:sldId id="300" r:id="rId18"/>
    <p:sldId id="301" r:id="rId19"/>
    <p:sldId id="262" r:id="rId20"/>
    <p:sldId id="303" r:id="rId21"/>
    <p:sldId id="304" r:id="rId22"/>
    <p:sldId id="305" r:id="rId23"/>
    <p:sldId id="306" r:id="rId24"/>
    <p:sldId id="266" r:id="rId25"/>
    <p:sldId id="267" r:id="rId26"/>
    <p:sldId id="271" r:id="rId27"/>
    <p:sldId id="273" r:id="rId28"/>
    <p:sldId id="274" r:id="rId29"/>
    <p:sldId id="275" r:id="rId30"/>
    <p:sldId id="277" r:id="rId31"/>
    <p:sldId id="279" r:id="rId32"/>
    <p:sldId id="308" r:id="rId33"/>
    <p:sldId id="280" r:id="rId34"/>
    <p:sldId id="309" r:id="rId35"/>
    <p:sldId id="281" r:id="rId36"/>
    <p:sldId id="285" r:id="rId37"/>
    <p:sldId id="310" r:id="rId38"/>
    <p:sldId id="282" r:id="rId39"/>
    <p:sldId id="289" r:id="rId40"/>
    <p:sldId id="290" r:id="rId41"/>
    <p:sldId id="312" r:id="rId42"/>
    <p:sldId id="313" r:id="rId43"/>
    <p:sldId id="315" r:id="rId44"/>
  </p:sldIdLst>
  <p:sldSz cx="6858000" cy="9144000" type="screen4x3"/>
  <p:notesSz cx="7102475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6600"/>
    <a:srgbClr val="993300"/>
    <a:srgbClr val="FF0000"/>
    <a:srgbClr val="333333"/>
    <a:srgbClr val="5F5F5F"/>
    <a:srgbClr val="969696"/>
    <a:srgbClr val="77777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57" autoAdjust="0"/>
    <p:restoredTop sz="50000" autoAdjust="0"/>
  </p:normalViewPr>
  <p:slideViewPr>
    <p:cSldViewPr>
      <p:cViewPr varScale="1">
        <p:scale>
          <a:sx n="109" d="100"/>
          <a:sy n="109" d="100"/>
        </p:scale>
        <p:origin x="316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A5F67-3A88-42EE-BD6A-CA4A132F79DB}" type="datetimeFigureOut">
              <a:rPr lang="it-IT" smtClean="0"/>
              <a:pPr/>
              <a:t>08/05/19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68350"/>
            <a:ext cx="28765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27800-C73F-4A6E-A072-60C52EFD3A6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40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0F524-2865-4643-9F24-01F880D7F5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4BCD-D287-43EC-A284-051440D224D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A8E92-D68F-47F0-92C0-3CED5F1CFD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342900" y="366713"/>
            <a:ext cx="6172200" cy="78009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87BD7-CA64-44F2-8077-B0605951DED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C47B6-4942-471F-861D-D01947DA02B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81842-68B4-4FE9-848A-36CFAA9FCB4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85D7B-4EF1-40B7-B376-15C695C5463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47B1F-165C-4162-BE59-0A282685254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74559-2686-4D1A-B3DD-5B4B778B743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A5058-AB9D-44BF-A9C6-0297152B08D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0C7F-25C5-4C54-9343-3345713272D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222F-1810-47F2-A549-363B5239066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6543E9E-23AF-4558-B7B6-04EAE1955E7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EEE6-29EF-AD41-B7B5-11760B68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MONOMETRICI</a:t>
            </a:r>
          </a:p>
        </p:txBody>
      </p:sp>
    </p:spTree>
    <p:extLst>
      <p:ext uri="{BB962C8B-B14F-4D97-AF65-F5344CB8AC3E}">
        <p14:creationId xmlns:p14="http://schemas.microsoft.com/office/powerpoint/2010/main" val="40126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239" y="631671"/>
            <a:ext cx="67706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  <a:cs typeface="Arial" charset="0"/>
              </a:rPr>
              <a:t>ALTERAZIONE</a:t>
            </a:r>
            <a:r>
              <a:rPr lang="it-IT" sz="1400" dirty="0">
                <a:cs typeface="Arial" charset="0"/>
              </a:rPr>
              <a:t>: frequente, parziale o totale, specie in </a:t>
            </a:r>
            <a:r>
              <a:rPr lang="it-IT" sz="1400" b="1" dirty="0">
                <a:cs typeface="Arial" charset="0"/>
              </a:rPr>
              <a:t>clorite</a:t>
            </a:r>
            <a:r>
              <a:rPr lang="it-IT" sz="1400" dirty="0">
                <a:cs typeface="Arial" charset="0"/>
              </a:rPr>
              <a:t>, ed epidoti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788" y="3227314"/>
            <a:ext cx="67706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  <a:cs typeface="Arial" charset="0"/>
              </a:rPr>
              <a:t>PARAGENESI</a:t>
            </a:r>
            <a:r>
              <a:rPr lang="it-IT" sz="1400" dirty="0">
                <a:cs typeface="Arial" charset="0"/>
              </a:rPr>
              <a:t>: è un minerale </a:t>
            </a:r>
            <a:r>
              <a:rPr lang="it-IT" sz="1400" dirty="0" err="1">
                <a:cs typeface="Arial" charset="0"/>
              </a:rPr>
              <a:t>femico</a:t>
            </a:r>
            <a:r>
              <a:rPr lang="it-IT" sz="1400" dirty="0">
                <a:cs typeface="Arial" charset="0"/>
              </a:rPr>
              <a:t> molto comune nelle rocce intrusive (da</a:t>
            </a:r>
          </a:p>
          <a:p>
            <a:r>
              <a:rPr lang="it-IT" sz="1400" dirty="0">
                <a:cs typeface="Arial" charset="0"/>
              </a:rPr>
              <a:t>                         graniti a dioriti), in alcune effusive (rioliti, daciti, andesiti), ed è</a:t>
            </a:r>
          </a:p>
          <a:p>
            <a:r>
              <a:rPr lang="it-IT" sz="1400" dirty="0">
                <a:cs typeface="Arial" charset="0"/>
              </a:rPr>
              <a:t>                         tipico di rocce metamorfiche </a:t>
            </a:r>
            <a:r>
              <a:rPr lang="it-IT" sz="1400" dirty="0" err="1">
                <a:cs typeface="Arial" charset="0"/>
              </a:rPr>
              <a:t>pelitiche</a:t>
            </a:r>
            <a:r>
              <a:rPr lang="it-IT" sz="1400" dirty="0">
                <a:cs typeface="Arial" charset="0"/>
              </a:rPr>
              <a:t> di vario grado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NOTE</a:t>
            </a:r>
            <a:r>
              <a:rPr lang="it-IT" sz="1400" dirty="0">
                <a:cs typeface="Arial" charset="0"/>
              </a:rPr>
              <a:t>:              i minuti cristalli di zircone, spesso presenti come inclusioni nella</a:t>
            </a:r>
          </a:p>
          <a:p>
            <a:r>
              <a:rPr lang="it-IT" sz="1400" dirty="0">
                <a:cs typeface="Arial" charset="0"/>
              </a:rPr>
              <a:t>                         biotite, sono circondati da un’aureola scura (</a:t>
            </a:r>
            <a:r>
              <a:rPr lang="it-IT" sz="1400" b="1" u="sng" dirty="0">
                <a:latin typeface="Comic Sans MS" pitchFamily="66" charset="0"/>
                <a:cs typeface="Arial" charset="0"/>
              </a:rPr>
              <a:t>aureola </a:t>
            </a:r>
            <a:r>
              <a:rPr lang="it-IT" sz="1400" b="1" u="sng" dirty="0" err="1">
                <a:latin typeface="Comic Sans MS" pitchFamily="66" charset="0"/>
                <a:cs typeface="Arial" charset="0"/>
              </a:rPr>
              <a:t>policroica</a:t>
            </a:r>
            <a:r>
              <a:rPr lang="it-IT" sz="1400" dirty="0">
                <a:cs typeface="Arial" charset="0"/>
              </a:rPr>
              <a:t>)</a:t>
            </a:r>
          </a:p>
          <a:p>
            <a:r>
              <a:rPr lang="en-US" sz="1400" dirty="0">
                <a:cs typeface="Arial" charset="0"/>
              </a:rPr>
              <a:t>                         </a:t>
            </a:r>
            <a:r>
              <a:rPr lang="en-US" sz="1400" dirty="0" err="1">
                <a:cs typeface="Arial" charset="0"/>
              </a:rPr>
              <a:t>che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si</a:t>
            </a:r>
            <a:r>
              <a:rPr lang="en-US" sz="1400" dirty="0">
                <a:cs typeface="Arial" charset="0"/>
              </a:rPr>
              <a:t> forma a </a:t>
            </a:r>
            <a:r>
              <a:rPr lang="en-US" sz="1400" dirty="0" err="1">
                <a:cs typeface="Arial" charset="0"/>
              </a:rPr>
              <a:t>causa</a:t>
            </a:r>
            <a:r>
              <a:rPr lang="en-US" sz="1400" dirty="0">
                <a:cs typeface="Arial" charset="0"/>
              </a:rPr>
              <a:t> del </a:t>
            </a:r>
            <a:r>
              <a:rPr lang="en-US" sz="1400" dirty="0" err="1">
                <a:cs typeface="Arial" charset="0"/>
              </a:rPr>
              <a:t>danneggiamento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della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struttura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cristallina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     </a:t>
            </a:r>
            <a:r>
              <a:rPr lang="en-US" sz="1400" dirty="0" err="1">
                <a:cs typeface="Arial" charset="0"/>
              </a:rPr>
              <a:t>causato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dal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bombardamento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particelle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pesanti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emesse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alcuni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     </a:t>
            </a:r>
            <a:r>
              <a:rPr lang="en-US" sz="1400" dirty="0" err="1">
                <a:cs typeface="Arial" charset="0"/>
              </a:rPr>
              <a:t>isotopi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radiogenici</a:t>
            </a:r>
            <a:r>
              <a:rPr lang="en-US" sz="1400" dirty="0">
                <a:cs typeface="Arial" charset="0"/>
              </a:rPr>
              <a:t> (</a:t>
            </a:r>
            <a:r>
              <a:rPr lang="en-US" sz="1400" dirty="0" err="1">
                <a:cs typeface="Arial" charset="0"/>
              </a:rPr>
              <a:t>es</a:t>
            </a:r>
            <a:r>
              <a:rPr lang="en-US" sz="1400" dirty="0">
                <a:cs typeface="Arial" charset="0"/>
              </a:rPr>
              <a:t>, U, </a:t>
            </a:r>
            <a:r>
              <a:rPr lang="en-US" sz="1400" dirty="0" err="1">
                <a:cs typeface="Arial" charset="0"/>
              </a:rPr>
              <a:t>Th</a:t>
            </a:r>
            <a:r>
              <a:rPr lang="en-US" sz="1400" dirty="0">
                <a:cs typeface="Arial" charset="0"/>
              </a:rPr>
              <a:t>) </a:t>
            </a:r>
            <a:r>
              <a:rPr lang="en-US" sz="1400" dirty="0" err="1">
                <a:cs typeface="Arial" charset="0"/>
              </a:rPr>
              <a:t>presenti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nello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zircone</a:t>
            </a:r>
            <a:r>
              <a:rPr lang="en-US" sz="1400" dirty="0">
                <a:cs typeface="Arial" charset="0"/>
              </a:rPr>
              <a:t>; </a:t>
            </a:r>
            <a:r>
              <a:rPr lang="en-US" sz="1400" dirty="0" err="1">
                <a:cs typeface="Arial" charset="0"/>
              </a:rPr>
              <a:t>nelle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rocce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     </a:t>
            </a:r>
            <a:r>
              <a:rPr lang="en-US" sz="1400" dirty="0" err="1">
                <a:cs typeface="Arial" charset="0"/>
              </a:rPr>
              <a:t>vulcaniche</a:t>
            </a:r>
            <a:r>
              <a:rPr lang="en-US" sz="1400" dirty="0">
                <a:cs typeface="Arial" charset="0"/>
              </a:rPr>
              <a:t> la </a:t>
            </a:r>
            <a:r>
              <a:rPr lang="en-US" sz="1400" dirty="0" err="1">
                <a:cs typeface="Arial" charset="0"/>
              </a:rPr>
              <a:t>biotite</a:t>
            </a:r>
            <a:r>
              <a:rPr lang="en-US" sz="1400" dirty="0">
                <a:cs typeface="Arial" charset="0"/>
              </a:rPr>
              <a:t> molto </a:t>
            </a:r>
            <a:r>
              <a:rPr lang="en-US" sz="1400" dirty="0" err="1">
                <a:cs typeface="Arial" charset="0"/>
              </a:rPr>
              <a:t>spesso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presenta</a:t>
            </a:r>
            <a:r>
              <a:rPr lang="en-US" sz="1400" dirty="0">
                <a:cs typeface="Arial" charset="0"/>
              </a:rPr>
              <a:t> un </a:t>
            </a:r>
            <a:r>
              <a:rPr lang="en-US" sz="1400" dirty="0" err="1">
                <a:cs typeface="Arial" charset="0"/>
              </a:rPr>
              <a:t>bordo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Fe-Ti </a:t>
            </a:r>
            <a:r>
              <a:rPr lang="en-US" sz="1400" dirty="0" err="1">
                <a:cs typeface="Arial" charset="0"/>
              </a:rPr>
              <a:t>ossidi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     (</a:t>
            </a:r>
            <a:r>
              <a:rPr lang="en-US" sz="1400" i="1" u="sng" dirty="0" err="1">
                <a:latin typeface="Comic Sans MS" pitchFamily="66" charset="0"/>
                <a:cs typeface="Arial" charset="0"/>
              </a:rPr>
              <a:t>bordo</a:t>
            </a:r>
            <a:r>
              <a:rPr lang="en-US" sz="1400" i="1" u="sng" dirty="0">
                <a:latin typeface="Comic Sans MS" pitchFamily="66" charset="0"/>
                <a:cs typeface="Arial" charset="0"/>
              </a:rPr>
              <a:t> </a:t>
            </a:r>
            <a:r>
              <a:rPr lang="en-US" sz="1400" i="1" u="sng" dirty="0" err="1">
                <a:latin typeface="Comic Sans MS" pitchFamily="66" charset="0"/>
                <a:cs typeface="Arial" charset="0"/>
              </a:rPr>
              <a:t>opacitico</a:t>
            </a:r>
            <a:r>
              <a:rPr lang="en-US" sz="1400" dirty="0">
                <a:cs typeface="Arial" charset="0"/>
              </a:rPr>
              <a:t>), </a:t>
            </a:r>
            <a:r>
              <a:rPr lang="en-US" sz="1400" dirty="0" err="1">
                <a:cs typeface="Arial" charset="0"/>
              </a:rPr>
              <a:t>che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si</a:t>
            </a:r>
            <a:r>
              <a:rPr lang="en-US" sz="1400" dirty="0">
                <a:cs typeface="Arial" charset="0"/>
              </a:rPr>
              <a:t> forma per </a:t>
            </a:r>
            <a:r>
              <a:rPr lang="en-US" sz="1400" dirty="0" err="1">
                <a:cs typeface="Arial" charset="0"/>
              </a:rPr>
              <a:t>instabilità</a:t>
            </a:r>
            <a:r>
              <a:rPr lang="en-US" sz="1400" dirty="0">
                <a:cs typeface="Arial" charset="0"/>
              </a:rPr>
              <a:t> del </a:t>
            </a:r>
            <a:r>
              <a:rPr lang="en-US" sz="1400" dirty="0" err="1">
                <a:cs typeface="Arial" charset="0"/>
              </a:rPr>
              <a:t>minerale</a:t>
            </a:r>
            <a:r>
              <a:rPr lang="en-US" sz="1400" dirty="0">
                <a:cs typeface="Arial" charset="0"/>
              </a:rPr>
              <a:t> in </a:t>
            </a:r>
          </a:p>
          <a:p>
            <a:r>
              <a:rPr lang="en-US" sz="1400" dirty="0">
                <a:cs typeface="Arial" charset="0"/>
              </a:rPr>
              <a:t>                         </a:t>
            </a:r>
            <a:r>
              <a:rPr lang="en-US" sz="1400" dirty="0" err="1">
                <a:cs typeface="Arial" charset="0"/>
              </a:rPr>
              <a:t>seguito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all’abbassamento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P</a:t>
            </a:r>
            <a:r>
              <a:rPr lang="en-US" sz="1400" baseline="-25000" dirty="0">
                <a:cs typeface="Arial" charset="0"/>
              </a:rPr>
              <a:t>H2O</a:t>
            </a:r>
            <a:r>
              <a:rPr lang="en-US" sz="1400" dirty="0">
                <a:cs typeface="Arial" charset="0"/>
              </a:rPr>
              <a:t>.</a:t>
            </a:r>
            <a:endParaRPr lang="it-IT" sz="1200" dirty="0">
              <a:cs typeface="Arial" charset="0"/>
            </a:endParaRPr>
          </a:p>
        </p:txBody>
      </p:sp>
      <p:pic>
        <p:nvPicPr>
          <p:cNvPr id="3074" name="Picture 2" descr="D:\DIDATTICA\DIDATTICA -UNIVERSITA'\DIDATTICA LAB-PETRO\Lab-Petro-Dispense-magmatiche\Utility\microfoto-minerali\biotite-cloritiz0-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318" y="975947"/>
            <a:ext cx="2470675" cy="2184549"/>
          </a:xfrm>
          <a:prstGeom prst="rect">
            <a:avLst/>
          </a:prstGeom>
          <a:noFill/>
        </p:spPr>
      </p:pic>
      <p:pic>
        <p:nvPicPr>
          <p:cNvPr id="3075" name="Picture 3" descr="D:\DIDATTICA\DIDATTICA -UNIVERSITA'\DIDATTICA LAB-PETRO\Lab-Petro-Dispense-magmatiche\Utility\microfoto-minerali\biotite-cloritiz0-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844" y="964704"/>
            <a:ext cx="2303011" cy="2188775"/>
          </a:xfrm>
          <a:prstGeom prst="rect">
            <a:avLst/>
          </a:prstGeom>
          <a:noFill/>
        </p:spPr>
      </p:pic>
      <p:pic>
        <p:nvPicPr>
          <p:cNvPr id="3076" name="Picture 4" descr="D:\DIDATTICA\DIDATTICA -UNIVERSITA'\DIDATTICA LAB-PETRO\Lab-Petro-Dispense-magmatiche\Utility\microfoto-minerali\Biotite-zircon hal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2108" y="5796136"/>
            <a:ext cx="2722856" cy="2582320"/>
          </a:xfrm>
          <a:prstGeom prst="rect">
            <a:avLst/>
          </a:prstGeom>
          <a:noFill/>
        </p:spPr>
      </p:pic>
      <p:pic>
        <p:nvPicPr>
          <p:cNvPr id="3077" name="Picture 5" descr="D:\DIDATTICA\DIDATTICA -UNIVERSITA'\DIDATTICA LAB-PETRO\Lab-Petro-Dispense-magmatiche\Utility\microfoto-minerali\Biotite-pleoc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712" y="5796136"/>
            <a:ext cx="2592288" cy="2610630"/>
          </a:xfrm>
          <a:prstGeom prst="rect">
            <a:avLst/>
          </a:prstGeom>
          <a:noFill/>
        </p:spPr>
      </p:pic>
      <p:cxnSp>
        <p:nvCxnSpPr>
          <p:cNvPr id="13" name="Connettore 2 12"/>
          <p:cNvCxnSpPr/>
          <p:nvPr/>
        </p:nvCxnSpPr>
        <p:spPr>
          <a:xfrm flipV="1">
            <a:off x="1124744" y="7164288"/>
            <a:ext cx="576064" cy="144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180214" y="7464056"/>
            <a:ext cx="1127051" cy="11376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059883" y="8578343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aureola </a:t>
            </a:r>
            <a:r>
              <a:rPr lang="it-IT" sz="1200" dirty="0" err="1"/>
              <a:t>policroica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645024" y="8460026"/>
            <a:ext cx="321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aureola </a:t>
            </a:r>
            <a:r>
              <a:rPr lang="it-IT" sz="1200" dirty="0" err="1"/>
              <a:t>policroica</a:t>
            </a:r>
            <a:r>
              <a:rPr lang="it-IT" sz="1200" dirty="0"/>
              <a:t> attorno a zircone </a:t>
            </a:r>
            <a:r>
              <a:rPr lang="it-IT" sz="1200" dirty="0" err="1"/>
              <a:t>Zr</a:t>
            </a:r>
            <a:r>
              <a:rPr lang="it-IT" sz="1200" dirty="0"/>
              <a:t>(SiO</a:t>
            </a:r>
            <a:r>
              <a:rPr lang="it-IT" sz="1200" baseline="-25000" dirty="0"/>
              <a:t>4</a:t>
            </a:r>
            <a:r>
              <a:rPr lang="it-IT" sz="1200" dirty="0"/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48880" y="251520"/>
            <a:ext cx="1432828" cy="36933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latin typeface="+mn-lt"/>
              </a:rPr>
              <a:t>FELDSPATI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1919" y="701935"/>
            <a:ext cx="137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 err="1"/>
              <a:t>K-feldspato</a:t>
            </a:r>
            <a:r>
              <a:rPr lang="it-IT" sz="1600" b="1" dirty="0"/>
              <a:t> </a:t>
            </a:r>
          </a:p>
          <a:p>
            <a:r>
              <a:rPr lang="it-IT" sz="1600" b="1" dirty="0"/>
              <a:t>(Ortoclasio)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491287" y="674313"/>
            <a:ext cx="1426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 err="1"/>
              <a:t>Na-feldspato</a:t>
            </a:r>
            <a:endParaRPr lang="it-IT" sz="1600" b="1" dirty="0"/>
          </a:p>
          <a:p>
            <a:r>
              <a:rPr lang="it-IT" sz="1600" b="1" dirty="0"/>
              <a:t>    (Albite)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34486" y="674313"/>
            <a:ext cx="1426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 err="1"/>
              <a:t>Ca-feldspato</a:t>
            </a:r>
            <a:endParaRPr lang="it-IT" sz="1600" b="1" dirty="0"/>
          </a:p>
          <a:p>
            <a:r>
              <a:rPr lang="it-IT" sz="1600" b="1" dirty="0"/>
              <a:t>    (Anortite)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13083" y="1259632"/>
            <a:ext cx="1296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KAlSi</a:t>
            </a:r>
            <a:r>
              <a:rPr lang="it-IT" b="1" baseline="-25000" dirty="0"/>
              <a:t>3</a:t>
            </a:r>
            <a:r>
              <a:rPr lang="it-IT" b="1" dirty="0"/>
              <a:t>O</a:t>
            </a:r>
            <a:r>
              <a:rPr lang="it-IT" b="1" baseline="-25000" dirty="0"/>
              <a:t>8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657771" y="1259632"/>
            <a:ext cx="1296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/>
              <a:t>NaAlSi</a:t>
            </a:r>
            <a:r>
              <a:rPr lang="it-IT" b="1" baseline="-25000" dirty="0"/>
              <a:t>3</a:t>
            </a:r>
            <a:r>
              <a:rPr lang="it-IT" b="1" dirty="0"/>
              <a:t>O</a:t>
            </a:r>
            <a:r>
              <a:rPr lang="it-IT" b="1" baseline="-25000" dirty="0"/>
              <a:t>8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818358" y="1259632"/>
            <a:ext cx="1439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CaAl</a:t>
            </a:r>
            <a:r>
              <a:rPr lang="it-IT" b="1" baseline="-25000" dirty="0"/>
              <a:t>2</a:t>
            </a:r>
            <a:r>
              <a:rPr lang="it-IT" b="1" dirty="0"/>
              <a:t>Si</a:t>
            </a:r>
            <a:r>
              <a:rPr lang="it-IT" b="1" baseline="-25000" dirty="0"/>
              <a:t>2</a:t>
            </a:r>
            <a:r>
              <a:rPr lang="it-IT" b="1" dirty="0"/>
              <a:t>O</a:t>
            </a:r>
            <a:r>
              <a:rPr lang="it-IT" b="1" baseline="-25000" dirty="0"/>
              <a:t>8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892107" y="2248580"/>
            <a:ext cx="229614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/>
              <a:t>FELDSPATI ALCALINI</a:t>
            </a:r>
          </a:p>
          <a:p>
            <a:r>
              <a:rPr lang="it-IT" sz="1400" b="1" dirty="0"/>
              <a:t>       Serie K- </a:t>
            </a:r>
            <a:r>
              <a:rPr lang="it-IT" sz="1400" b="1" dirty="0" err="1"/>
              <a:t>Na</a:t>
            </a:r>
            <a:endParaRPr lang="it-IT" sz="1400" b="1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975572" y="2195736"/>
            <a:ext cx="158569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/>
              <a:t>PLAGIOCLASI</a:t>
            </a:r>
          </a:p>
          <a:p>
            <a:r>
              <a:rPr lang="it-IT" sz="1400" b="1" dirty="0"/>
              <a:t>Serie </a:t>
            </a:r>
            <a:r>
              <a:rPr lang="it-IT" sz="1400" b="1" dirty="0" err="1"/>
              <a:t>Na-Ca</a:t>
            </a:r>
            <a:endParaRPr lang="it-IT" sz="1400" b="1" dirty="0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318991" y="2753216"/>
            <a:ext cx="33890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/>
              <a:t>                 Serie isomorfa</a:t>
            </a:r>
          </a:p>
          <a:p>
            <a:r>
              <a:rPr lang="it-IT" sz="1400" b="1" dirty="0"/>
              <a:t>miscibilità completa – alta </a:t>
            </a:r>
            <a:r>
              <a:rPr lang="it-IT" sz="1400" b="1" dirty="0" err="1"/>
              <a:t>T°</a:t>
            </a:r>
            <a:endParaRPr lang="it-IT" sz="1400" b="1" dirty="0"/>
          </a:p>
          <a:p>
            <a:r>
              <a:rPr lang="it-IT" sz="1400" b="1" dirty="0"/>
              <a:t>piccoli campi immiscibilità – bassa </a:t>
            </a:r>
            <a:r>
              <a:rPr lang="it-IT" sz="1400" b="1" dirty="0" err="1"/>
              <a:t>T°</a:t>
            </a:r>
            <a:endParaRPr lang="it-IT" sz="1400" b="1" dirty="0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58146" y="2931411"/>
            <a:ext cx="2811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" pitchFamily="34" charset="0"/>
                <a:cs typeface="Arial" pitchFamily="34" charset="0"/>
              </a:rPr>
              <a:t>miscibilità completa – alta </a:t>
            </a:r>
            <a:r>
              <a:rPr lang="it-IT" sz="1400" b="1" dirty="0" err="1">
                <a:latin typeface="Arial" pitchFamily="34" charset="0"/>
                <a:cs typeface="Arial" pitchFamily="34" charset="0"/>
              </a:rPr>
              <a:t>T°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  <a:p>
            <a:r>
              <a:rPr lang="it-IT" sz="1400" b="1" dirty="0">
                <a:latin typeface="Arial" pitchFamily="34" charset="0"/>
                <a:cs typeface="Arial" pitchFamily="34" charset="0"/>
              </a:rPr>
              <a:t>ampia immiscibilità –  bassa </a:t>
            </a:r>
            <a:r>
              <a:rPr lang="it-IT" sz="1400" b="1" dirty="0" err="1">
                <a:latin typeface="Arial" pitchFamily="34" charset="0"/>
                <a:cs typeface="Arial" pitchFamily="34" charset="0"/>
              </a:rPr>
              <a:t>T°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175578" y="4139952"/>
            <a:ext cx="2520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/>
              <a:t>Albite                  0-10% An</a:t>
            </a:r>
          </a:p>
          <a:p>
            <a:r>
              <a:rPr lang="it-IT" sz="1400" b="1" dirty="0"/>
              <a:t>Oligoclasio       10-30 % An</a:t>
            </a:r>
          </a:p>
          <a:p>
            <a:r>
              <a:rPr lang="it-IT" sz="1400" b="1" dirty="0" err="1"/>
              <a:t>Andesina</a:t>
            </a:r>
            <a:r>
              <a:rPr lang="it-IT" sz="1400" b="1" dirty="0"/>
              <a:t>          30-50% An</a:t>
            </a:r>
          </a:p>
          <a:p>
            <a:r>
              <a:rPr lang="it-IT" sz="1400" b="1" dirty="0"/>
              <a:t>Labradorite       50-70% An</a:t>
            </a:r>
          </a:p>
          <a:p>
            <a:r>
              <a:rPr lang="it-IT" sz="1400" b="1" dirty="0" err="1"/>
              <a:t>Bytownite</a:t>
            </a:r>
            <a:r>
              <a:rPr lang="it-IT" sz="1400" b="1" dirty="0"/>
              <a:t>          70-90% An</a:t>
            </a:r>
          </a:p>
          <a:p>
            <a:r>
              <a:rPr lang="it-IT" sz="1400" b="1" dirty="0"/>
              <a:t>Anortite             90-100% An</a:t>
            </a:r>
            <a:endParaRPr lang="it-IT" sz="1400" dirty="0"/>
          </a:p>
        </p:txBody>
      </p:sp>
      <p:sp>
        <p:nvSpPr>
          <p:cNvPr id="31" name="Freccia a destra 30"/>
          <p:cNvSpPr/>
          <p:nvPr/>
        </p:nvSpPr>
        <p:spPr>
          <a:xfrm rot="2905245">
            <a:off x="1113392" y="1745578"/>
            <a:ext cx="6114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 rot="7724664">
            <a:off x="2473102" y="1755913"/>
            <a:ext cx="63763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/>
          <p:cNvSpPr/>
          <p:nvPr/>
        </p:nvSpPr>
        <p:spPr>
          <a:xfrm rot="2905245">
            <a:off x="3552182" y="1761950"/>
            <a:ext cx="60432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a destra 33"/>
          <p:cNvSpPr/>
          <p:nvPr/>
        </p:nvSpPr>
        <p:spPr>
          <a:xfrm rot="7724664">
            <a:off x="4811261" y="1757535"/>
            <a:ext cx="64179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D:\DIDATTICA\DIDATTICA -UNIVERSITA'\DIDATTICA LAB-PETRO\Lab-Petro-Dispense-magmatiche\Utility\feldsp-BT Dam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6952" y="5786407"/>
            <a:ext cx="3384376" cy="3357593"/>
          </a:xfrm>
          <a:prstGeom prst="rect">
            <a:avLst/>
          </a:prstGeom>
          <a:noFill/>
        </p:spPr>
      </p:pic>
      <p:pic>
        <p:nvPicPr>
          <p:cNvPr id="1030" name="Picture 6" descr="D:\DIDATTICA\DIDATTICA -UNIVERSITA'\DIDATTICA LAB-PETRO\Lab-Petro-Dispense-magmatiche\Utility\feldsp-AT Dami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32" y="3538467"/>
            <a:ext cx="3445434" cy="3265781"/>
          </a:xfrm>
          <a:prstGeom prst="rect">
            <a:avLst/>
          </a:prstGeom>
          <a:noFill/>
        </p:spPr>
      </p:pic>
      <p:sp>
        <p:nvSpPr>
          <p:cNvPr id="36" name="Freccia a destra 35"/>
          <p:cNvSpPr/>
          <p:nvPr/>
        </p:nvSpPr>
        <p:spPr>
          <a:xfrm rot="5400000">
            <a:off x="4779120" y="3650913"/>
            <a:ext cx="507071" cy="326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53254" y="3813011"/>
            <a:ext cx="10891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alta </a:t>
            </a:r>
            <a:r>
              <a:rPr lang="it-IT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T°</a:t>
            </a:r>
            <a:endParaRPr lang="it-IT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condizioni</a:t>
            </a:r>
          </a:p>
          <a:p>
            <a:r>
              <a:rPr lang="it-IT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vulcaniche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5242563" y="6140975"/>
            <a:ext cx="1471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media-bassa </a:t>
            </a:r>
            <a:r>
              <a:rPr lang="it-IT" sz="16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T°</a:t>
            </a:r>
            <a:endParaRPr lang="it-IT" sz="1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it-IT" sz="1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condizioni</a:t>
            </a:r>
          </a:p>
          <a:p>
            <a:r>
              <a:rPr lang="it-IT" sz="1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plutoniche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4163" y="7003429"/>
            <a:ext cx="38164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Rapporti di miscibilità tra i </a:t>
            </a:r>
            <a:r>
              <a:rPr lang="it-IT" sz="1400" dirty="0" err="1"/>
              <a:t>feldspati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Campo grigio: miscibilità allo stato solido</a:t>
            </a:r>
          </a:p>
          <a:p>
            <a:endParaRPr lang="it-IT" sz="1400" dirty="0"/>
          </a:p>
          <a:p>
            <a:r>
              <a:rPr lang="it-IT" sz="1400" dirty="0"/>
              <a:t>Campo bianco : immiscibilità </a:t>
            </a:r>
          </a:p>
          <a:p>
            <a:r>
              <a:rPr lang="it-IT" sz="1400" dirty="0"/>
              <a:t>                           allo stato solido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IDATTICA\DIDATTICA -UNIVERSITA'\DIDATTICA LAB-PETRO\Lab-Petro-Dispense-magmatiche\Utility\An-Ab-Or-BT gab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479" y="708544"/>
            <a:ext cx="3405512" cy="3099720"/>
          </a:xfrm>
          <a:prstGeom prst="rect">
            <a:avLst/>
          </a:prstGeom>
          <a:noFill/>
        </p:spPr>
      </p:pic>
      <p:pic>
        <p:nvPicPr>
          <p:cNvPr id="6" name="Picture 3" descr="D:\DIDATTICA\DIDATTICA -UNIVERSITA'\DIDATTICA LAB-PETRO\Lab-Petro-Dispense-magmatiche\Utility\An-Ab-Or-AT gab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2965"/>
            <a:ext cx="3401901" cy="3096432"/>
          </a:xfrm>
          <a:prstGeom prst="rect">
            <a:avLst/>
          </a:prstGeom>
          <a:noFill/>
        </p:spPr>
      </p:pic>
      <p:pic>
        <p:nvPicPr>
          <p:cNvPr id="7" name="Picture 9" descr="T-feldsp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001068" y="5652120"/>
            <a:ext cx="3956324" cy="254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338478" y="8286457"/>
            <a:ext cx="35010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Temperature di stabilità dei </a:t>
            </a:r>
            <a:r>
              <a:rPr lang="it-IT" sz="1400" dirty="0" err="1"/>
              <a:t>feldspati</a:t>
            </a:r>
            <a:r>
              <a:rPr lang="it-IT" sz="1400" dirty="0"/>
              <a:t> alcalini</a:t>
            </a:r>
          </a:p>
          <a:p>
            <a:r>
              <a:rPr lang="it-IT" sz="1400" dirty="0"/>
              <a:t>Campo grigio = immiscibilità (</a:t>
            </a:r>
            <a:r>
              <a:rPr lang="it-IT" sz="1400" dirty="0" err="1"/>
              <a:t>pertiti</a:t>
            </a:r>
            <a:r>
              <a:rPr lang="it-IT" sz="1400" dirty="0"/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2796455" y="5952579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2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8540" y="5913206"/>
            <a:ext cx="293426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I </a:t>
            </a:r>
            <a:r>
              <a:rPr lang="it-IT" sz="1400" dirty="0" err="1"/>
              <a:t>feldspati</a:t>
            </a:r>
            <a:r>
              <a:rPr lang="it-IT" sz="1400" dirty="0"/>
              <a:t> sono anche classificati</a:t>
            </a:r>
          </a:p>
          <a:p>
            <a:r>
              <a:rPr lang="it-IT" sz="1400" dirty="0"/>
              <a:t>in funzione del loro stato strutturale (grado di ordine/disordine nella </a:t>
            </a:r>
          </a:p>
          <a:p>
            <a:r>
              <a:rPr lang="it-IT" sz="1400" dirty="0"/>
              <a:t>distribuzione di Si e Al nelle posizioni tetraedriche) che è funzione della </a:t>
            </a:r>
            <a:r>
              <a:rPr lang="it-IT" sz="1400" dirty="0" err="1"/>
              <a:t>T°</a:t>
            </a:r>
            <a:endParaRPr lang="it-IT" sz="1400" dirty="0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2276872" y="395536"/>
            <a:ext cx="22322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Diagramma dei </a:t>
            </a:r>
            <a:r>
              <a:rPr lang="it-IT" sz="1400" dirty="0" err="1"/>
              <a:t>feldspati</a:t>
            </a:r>
            <a:endParaRPr lang="it-IT" sz="1400" dirty="0"/>
          </a:p>
          <a:p>
            <a:r>
              <a:rPr lang="it-IT" sz="1400" dirty="0"/>
              <a:t>con riportato in campo di immiscibilità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76672" y="4572000"/>
            <a:ext cx="2330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sanidino</a:t>
            </a:r>
            <a:r>
              <a:rPr lang="it-IT" sz="1400" dirty="0"/>
              <a:t>  e  </a:t>
            </a:r>
            <a:r>
              <a:rPr lang="it-IT" sz="1400" b="1" dirty="0" err="1">
                <a:solidFill>
                  <a:srgbClr val="FF0000"/>
                </a:solidFill>
              </a:rPr>
              <a:t>anortoclasio</a:t>
            </a:r>
            <a:r>
              <a:rPr lang="it-IT" sz="1400" dirty="0"/>
              <a:t> </a:t>
            </a:r>
          </a:p>
          <a:p>
            <a:r>
              <a:rPr lang="it-IT" sz="1400" dirty="0"/>
              <a:t>sono fasi  di alta </a:t>
            </a:r>
            <a:r>
              <a:rPr lang="it-IT" sz="1400" dirty="0" err="1"/>
              <a:t>T°</a:t>
            </a:r>
            <a:r>
              <a:rPr lang="it-IT" sz="1400" dirty="0"/>
              <a:t> </a:t>
            </a:r>
          </a:p>
          <a:p>
            <a:r>
              <a:rPr lang="it-IT" sz="1400" dirty="0"/>
              <a:t>in r. </a:t>
            </a:r>
            <a:r>
              <a:rPr lang="it-IT" sz="1400" b="1" dirty="0">
                <a:solidFill>
                  <a:srgbClr val="FF0000"/>
                </a:solidFill>
              </a:rPr>
              <a:t>vulcaniche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3791991" y="4427984"/>
            <a:ext cx="315663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a </a:t>
            </a:r>
            <a:r>
              <a:rPr lang="it-IT" sz="1400" dirty="0" err="1"/>
              <a:t>T°</a:t>
            </a:r>
            <a:r>
              <a:rPr lang="it-IT" sz="1400" dirty="0"/>
              <a:t> </a:t>
            </a:r>
            <a:r>
              <a:rPr lang="it-IT" sz="1400" dirty="0" err="1"/>
              <a:t>intermedia-bassa</a:t>
            </a:r>
            <a:endParaRPr lang="it-IT" sz="1400" dirty="0"/>
          </a:p>
          <a:p>
            <a:r>
              <a:rPr lang="it-IT" sz="1400" dirty="0"/>
              <a:t>il </a:t>
            </a:r>
            <a:r>
              <a:rPr lang="it-IT" sz="1400" dirty="0" err="1"/>
              <a:t>lcampo</a:t>
            </a:r>
            <a:r>
              <a:rPr lang="it-IT" sz="1400" dirty="0"/>
              <a:t> del sanidino e </a:t>
            </a:r>
            <a:r>
              <a:rPr lang="it-IT" sz="1400" dirty="0" err="1"/>
              <a:t>anortoclasio</a:t>
            </a:r>
            <a:endParaRPr lang="it-IT" sz="1400" dirty="0"/>
          </a:p>
          <a:p>
            <a:r>
              <a:rPr lang="it-IT" sz="1400" dirty="0"/>
              <a:t>è occupato da</a:t>
            </a:r>
          </a:p>
          <a:p>
            <a:r>
              <a:rPr lang="it-IT" sz="1400" dirty="0">
                <a:solidFill>
                  <a:srgbClr val="0000FF"/>
                </a:solidFill>
              </a:rPr>
              <a:t> </a:t>
            </a:r>
            <a:r>
              <a:rPr lang="it-IT" sz="1400" b="1" dirty="0">
                <a:solidFill>
                  <a:srgbClr val="0000FF"/>
                </a:solidFill>
              </a:rPr>
              <a:t>ortoclasio (</a:t>
            </a:r>
            <a:r>
              <a:rPr lang="it-IT" sz="1400" b="1" dirty="0" err="1">
                <a:solidFill>
                  <a:srgbClr val="0000FF"/>
                </a:solidFill>
              </a:rPr>
              <a:t>pertiti</a:t>
            </a:r>
            <a:r>
              <a:rPr lang="it-IT" sz="1400" b="1" dirty="0">
                <a:solidFill>
                  <a:srgbClr val="0000FF"/>
                </a:solidFill>
              </a:rPr>
              <a:t>) </a:t>
            </a:r>
            <a:r>
              <a:rPr lang="it-IT" sz="1400" dirty="0"/>
              <a:t>e </a:t>
            </a:r>
            <a:r>
              <a:rPr lang="it-IT" sz="1400" b="1" dirty="0">
                <a:solidFill>
                  <a:srgbClr val="0000FF"/>
                </a:solidFill>
              </a:rPr>
              <a:t>microclino</a:t>
            </a:r>
          </a:p>
          <a:p>
            <a:r>
              <a:rPr lang="it-IT" sz="1400" dirty="0"/>
              <a:t> in r</a:t>
            </a:r>
            <a:r>
              <a:rPr lang="it-IT" sz="1400" b="1" dirty="0"/>
              <a:t>. </a:t>
            </a:r>
            <a:r>
              <a:rPr lang="it-IT" sz="1400" b="1" dirty="0">
                <a:solidFill>
                  <a:srgbClr val="0000FF"/>
                </a:solidFill>
              </a:rPr>
              <a:t>plutoniche/metamorfiche </a:t>
            </a:r>
            <a:r>
              <a:rPr lang="it-IT" sz="1400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24" name="Gallone 23"/>
          <p:cNvSpPr/>
          <p:nvPr/>
        </p:nvSpPr>
        <p:spPr>
          <a:xfrm>
            <a:off x="211559" y="4716463"/>
            <a:ext cx="215900" cy="215900"/>
          </a:xfrm>
          <a:prstGeom prst="chevr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471316" y="4656584"/>
            <a:ext cx="215900" cy="215900"/>
          </a:xfrm>
          <a:prstGeom prst="chevron">
            <a:avLst/>
          </a:prstGeom>
          <a:solidFill>
            <a:srgbClr val="0066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573016" y="3851920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/>
              <a:t>Microclino       Or </a:t>
            </a:r>
            <a:r>
              <a:rPr lang="it-IT" sz="1400" b="1" baseline="-25000" dirty="0"/>
              <a:t>100-95</a:t>
            </a:r>
            <a:r>
              <a:rPr lang="it-IT" sz="1400" b="1" dirty="0"/>
              <a:t> </a:t>
            </a:r>
            <a:r>
              <a:rPr lang="it-IT" sz="1400" b="1" dirty="0" err="1"/>
              <a:t>Ab</a:t>
            </a:r>
            <a:r>
              <a:rPr lang="it-IT" sz="1400" b="1" dirty="0"/>
              <a:t> </a:t>
            </a:r>
            <a:r>
              <a:rPr lang="it-IT" sz="1400" b="1" baseline="-25000" dirty="0"/>
              <a:t>0-5</a:t>
            </a:r>
            <a:r>
              <a:rPr lang="it-IT" sz="1400" b="1" dirty="0"/>
              <a:t> </a:t>
            </a:r>
          </a:p>
          <a:p>
            <a:r>
              <a:rPr lang="it-IT" sz="1400" b="1" dirty="0"/>
              <a:t>Ortoclasio       Or </a:t>
            </a:r>
            <a:r>
              <a:rPr lang="it-IT" sz="1400" b="1" baseline="-25000" dirty="0"/>
              <a:t>100-85</a:t>
            </a:r>
            <a:r>
              <a:rPr lang="it-IT" sz="1400" b="1" dirty="0"/>
              <a:t> </a:t>
            </a:r>
            <a:r>
              <a:rPr lang="it-IT" sz="1400" b="1" dirty="0" err="1"/>
              <a:t>Ab</a:t>
            </a:r>
            <a:r>
              <a:rPr lang="it-IT" sz="1400" b="1" dirty="0"/>
              <a:t> </a:t>
            </a:r>
            <a:r>
              <a:rPr lang="it-IT" sz="1400" b="1" baseline="-25000" dirty="0"/>
              <a:t>0-15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32656" y="3851920"/>
            <a:ext cx="2808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/>
              <a:t>Sanidino         Or </a:t>
            </a:r>
            <a:r>
              <a:rPr lang="it-IT" sz="1400" b="1" baseline="-25000" dirty="0"/>
              <a:t>100-40</a:t>
            </a:r>
            <a:r>
              <a:rPr lang="it-IT" sz="1400" b="1" dirty="0"/>
              <a:t> </a:t>
            </a:r>
            <a:r>
              <a:rPr lang="it-IT" sz="1400" b="1" dirty="0" err="1"/>
              <a:t>Ab</a:t>
            </a:r>
            <a:r>
              <a:rPr lang="it-IT" sz="1400" b="1" dirty="0"/>
              <a:t> </a:t>
            </a:r>
            <a:r>
              <a:rPr lang="it-IT" sz="1400" b="1" baseline="-25000" dirty="0"/>
              <a:t>0-60</a:t>
            </a:r>
          </a:p>
          <a:p>
            <a:r>
              <a:rPr lang="it-IT" sz="1400" b="1" dirty="0" err="1"/>
              <a:t>Anortoclasio</a:t>
            </a:r>
            <a:r>
              <a:rPr lang="it-IT" sz="1400" b="1" dirty="0"/>
              <a:t>   Or </a:t>
            </a:r>
            <a:r>
              <a:rPr lang="it-IT" sz="1400" b="1" baseline="-25000" dirty="0"/>
              <a:t>40-10</a:t>
            </a:r>
            <a:r>
              <a:rPr lang="it-IT" sz="1400" b="1" dirty="0"/>
              <a:t> </a:t>
            </a:r>
            <a:r>
              <a:rPr lang="it-IT" sz="1400" b="1" dirty="0" err="1"/>
              <a:t>Ab</a:t>
            </a:r>
            <a:r>
              <a:rPr lang="it-IT" sz="1400" b="1" dirty="0"/>
              <a:t> </a:t>
            </a:r>
            <a:r>
              <a:rPr lang="it-IT" sz="1400" b="1" baseline="-25000" dirty="0"/>
              <a:t>60-90</a:t>
            </a:r>
            <a:endParaRPr lang="it-IT" sz="1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32656" y="1259632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Alta </a:t>
            </a:r>
            <a:r>
              <a:rPr lang="it-IT" sz="1400" b="1" dirty="0" err="1"/>
              <a:t>T°</a:t>
            </a:r>
            <a:endParaRPr lang="it-IT" sz="14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5661248" y="1115616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bassa </a:t>
            </a:r>
            <a:r>
              <a:rPr lang="it-IT" sz="1400" b="1" dirty="0" err="1"/>
              <a:t>T°</a:t>
            </a:r>
            <a:endParaRPr lang="it-IT" sz="1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Ortoclas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-4763"/>
            <a:ext cx="5969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765175" y="356393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20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9850" y="3643313"/>
            <a:ext cx="682625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ABITO</a:t>
            </a:r>
            <a:r>
              <a:rPr lang="it-IT" sz="1400" b="1"/>
              <a:t> </a:t>
            </a:r>
            <a:r>
              <a:rPr lang="it-IT" sz="1400"/>
              <a:t>:     generalmente anedrale, talvolta euedrale in graniti</a:t>
            </a:r>
          </a:p>
          <a:p>
            <a:r>
              <a:rPr lang="it-IT" sz="1400" b="1">
                <a:latin typeface="Comic Sans MS" pitchFamily="66" charset="0"/>
              </a:rPr>
              <a:t>COLORE</a:t>
            </a:r>
            <a:r>
              <a:rPr lang="it-IT" sz="1400"/>
              <a:t> : incolore in s.s., ma quasi sempre torbido a causa dell’alterazione</a:t>
            </a:r>
          </a:p>
          <a:p>
            <a:r>
              <a:rPr lang="it-IT" sz="1400"/>
              <a:t>                  argillosa-sericitica</a:t>
            </a:r>
          </a:p>
          <a:p>
            <a:r>
              <a:rPr lang="it-IT" sz="1400" b="1">
                <a:latin typeface="Comic Sans MS" pitchFamily="66" charset="0"/>
              </a:rPr>
              <a:t>RILIEVO</a:t>
            </a:r>
            <a:r>
              <a:rPr lang="it-IT" sz="1400"/>
              <a:t> :  assente, inferiore a quarzo e plagioclasi</a:t>
            </a:r>
          </a:p>
          <a:p>
            <a:r>
              <a:rPr lang="it-IT" sz="1400" b="1">
                <a:latin typeface="Comic Sans MS" pitchFamily="66" charset="0"/>
              </a:rPr>
              <a:t>SFALDATURA</a:t>
            </a:r>
            <a:r>
              <a:rPr lang="it-IT" sz="1400"/>
              <a:t> : perfetta secondo (001), buona secondo (010)</a:t>
            </a:r>
          </a:p>
          <a:p>
            <a:r>
              <a:rPr lang="it-IT" sz="1400" b="1">
                <a:latin typeface="Comic Sans MS" pitchFamily="66" charset="0"/>
              </a:rPr>
              <a:t>BIRIFRANGENZA</a:t>
            </a:r>
            <a:r>
              <a:rPr lang="it-IT" sz="1400"/>
              <a:t> : bassa, colori di interferenza grigio del I° ordine</a:t>
            </a:r>
          </a:p>
          <a:p>
            <a:r>
              <a:rPr lang="it-IT" sz="1400" b="1">
                <a:latin typeface="Comic Sans MS" pitchFamily="66" charset="0"/>
              </a:rPr>
              <a:t>ESTINZIONE</a:t>
            </a:r>
            <a:r>
              <a:rPr lang="it-IT" sz="1400"/>
              <a:t> : inclinata; tranne sulle sezioni in zona dell’asse b, dove è // alle</a:t>
            </a:r>
          </a:p>
          <a:p>
            <a:r>
              <a:rPr lang="it-IT" sz="1400"/>
              <a:t>                        tracce di sfaldatura (010)</a:t>
            </a:r>
          </a:p>
          <a:p>
            <a:r>
              <a:rPr lang="it-IT" sz="1400" b="1">
                <a:latin typeface="Comic Sans MS" pitchFamily="66" charset="0"/>
              </a:rPr>
              <a:t>GEMINAZIONI</a:t>
            </a:r>
            <a:r>
              <a:rPr lang="it-IT" sz="1400">
                <a:latin typeface="Comic Sans MS" pitchFamily="66" charset="0"/>
              </a:rPr>
              <a:t> </a:t>
            </a:r>
            <a:r>
              <a:rPr lang="it-IT" sz="1400"/>
              <a:t>: semplici (Carlsbad, Baveno, Manebach)</a:t>
            </a:r>
          </a:p>
          <a:p>
            <a:r>
              <a:rPr lang="it-IT" sz="1400" b="1">
                <a:latin typeface="Comic Sans MS" pitchFamily="66" charset="0"/>
              </a:rPr>
              <a:t>SMESCOLAMENTO</a:t>
            </a:r>
            <a:r>
              <a:rPr lang="it-IT" sz="1400"/>
              <a:t>: </a:t>
            </a:r>
            <a:r>
              <a:rPr lang="it-IT" sz="1400" b="1"/>
              <a:t>smescolamenti</a:t>
            </a:r>
            <a:r>
              <a:rPr lang="it-IT" sz="1400"/>
              <a:t> con i termini albitici (</a:t>
            </a:r>
            <a:r>
              <a:rPr lang="it-IT" sz="1400" b="1" u="sng"/>
              <a:t>pertiti</a:t>
            </a:r>
            <a:r>
              <a:rPr lang="it-IT" sz="1400"/>
              <a:t>) distribuiti</a:t>
            </a:r>
          </a:p>
          <a:p>
            <a:r>
              <a:rPr lang="it-IT" sz="1400"/>
              <a:t>                          sotto forma di vene, nastri o chiazze all’interno del K-feldspato</a:t>
            </a:r>
          </a:p>
          <a:p>
            <a:r>
              <a:rPr lang="it-IT" sz="1400"/>
              <a:t>                         fase dominante; se i componenti K e Na sono in quantità simili,</a:t>
            </a:r>
          </a:p>
          <a:p>
            <a:r>
              <a:rPr lang="it-IT" sz="1400"/>
              <a:t>                         vengono dette </a:t>
            </a:r>
            <a:r>
              <a:rPr lang="it-IT" sz="1400" u="sng"/>
              <a:t>mesopertiti</a:t>
            </a:r>
            <a:r>
              <a:rPr lang="it-IT" sz="1400"/>
              <a:t>; </a:t>
            </a:r>
            <a:r>
              <a:rPr lang="it-IT" sz="1400" u="sng"/>
              <a:t>antipertiti</a:t>
            </a:r>
            <a:r>
              <a:rPr lang="it-IT" sz="1400"/>
              <a:t> se la fase dominante</a:t>
            </a:r>
          </a:p>
          <a:p>
            <a:r>
              <a:rPr lang="it-IT" sz="1400"/>
              <a:t>                         è il plagioclasio; si sviluppano nel subsolidus per aumento della</a:t>
            </a:r>
          </a:p>
          <a:p>
            <a:r>
              <a:rPr lang="it-IT" sz="1400"/>
              <a:t>                         immiscibilità dovuto all’abbassamento di T°</a:t>
            </a:r>
          </a:p>
          <a:p>
            <a:r>
              <a:rPr lang="it-IT" sz="1400" b="1">
                <a:latin typeface="Comic Sans MS" pitchFamily="66" charset="0"/>
              </a:rPr>
              <a:t>CONCRESCIMENTI GRANOFIRICI</a:t>
            </a:r>
            <a:r>
              <a:rPr lang="it-IT" sz="1400"/>
              <a:t> : tra qz e K-feld (strutture grafiche, che si </a:t>
            </a:r>
          </a:p>
          <a:p>
            <a:r>
              <a:rPr lang="it-IT" sz="1400"/>
              <a:t>                         sviluppano per cristallizzazione all’eutettico.</a:t>
            </a:r>
          </a:p>
          <a:p>
            <a:r>
              <a:rPr lang="it-IT" sz="1400" b="1">
                <a:latin typeface="Comic Sans MS" pitchFamily="66" charset="0"/>
              </a:rPr>
              <a:t>ALTERAZIONE</a:t>
            </a:r>
            <a:r>
              <a:rPr lang="it-IT" sz="1400"/>
              <a:t> : in prodotti argillosi, detta  caolinizzazione (caolino-illite) e sericitici</a:t>
            </a:r>
          </a:p>
          <a:p>
            <a:r>
              <a:rPr lang="it-IT" sz="1400"/>
              <a:t>                          che rendono la sufericie torbida </a:t>
            </a:r>
          </a:p>
          <a:p>
            <a:r>
              <a:rPr lang="it-IT" sz="1400" b="1">
                <a:latin typeface="Comic Sans MS" pitchFamily="66" charset="0"/>
              </a:rPr>
              <a:t>CARATTERI DIAGNOSTICI</a:t>
            </a:r>
            <a:r>
              <a:rPr lang="it-IT" sz="1400"/>
              <a:t> : incolore o con aspetto torbido, basso rielavo, </a:t>
            </a:r>
          </a:p>
          <a:p>
            <a:r>
              <a:rPr lang="it-IT" sz="1400"/>
              <a:t>                          bassi colori di interferenza, geminazioni semplici, segno ottico –, </a:t>
            </a:r>
          </a:p>
          <a:p>
            <a:r>
              <a:rPr lang="it-IT" sz="1400"/>
              <a:t>                          2V</a:t>
            </a:r>
            <a:r>
              <a:rPr lang="el-GR" sz="1400">
                <a:cs typeface="Arial" charset="0"/>
              </a:rPr>
              <a:t>α</a:t>
            </a:r>
            <a:r>
              <a:rPr lang="it-IT" sz="1400"/>
              <a:t> grande, </a:t>
            </a:r>
            <a:r>
              <a:rPr lang="it-IT" sz="1400" u="sng"/>
              <a:t>smistamenti  pertitici/mesopertitici.</a:t>
            </a:r>
          </a:p>
          <a:p>
            <a:r>
              <a:rPr lang="it-IT" sz="1400" b="1">
                <a:latin typeface="Comic Sans MS" pitchFamily="66" charset="0"/>
              </a:rPr>
              <a:t>PARAGENESI</a:t>
            </a:r>
            <a:r>
              <a:rPr lang="it-IT" sz="1400"/>
              <a:t> : in r. intrusive acide e alcaline (graniti, granodioriti, sieniti,</a:t>
            </a:r>
          </a:p>
          <a:p>
            <a:r>
              <a:rPr lang="it-IT" sz="1400"/>
              <a:t>                          monzoniti; in r. metamorfiche di alto grado (gneiss, granuliti acide)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6"/>
          <p:cNvSpPr txBox="1">
            <a:spLocks noChangeArrowheads="1"/>
          </p:cNvSpPr>
          <p:nvPr/>
        </p:nvSpPr>
        <p:spPr bwMode="auto">
          <a:xfrm>
            <a:off x="188640" y="5128900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Processo di </a:t>
            </a:r>
            <a:r>
              <a:rPr lang="it-IT" sz="1400" dirty="0" err="1"/>
              <a:t>smescolamento</a:t>
            </a:r>
            <a:r>
              <a:rPr lang="it-IT" sz="1400" dirty="0"/>
              <a:t> con produzione di </a:t>
            </a:r>
            <a:r>
              <a:rPr lang="it-IT" sz="1400" dirty="0" err="1"/>
              <a:t>pertiti</a:t>
            </a:r>
            <a:r>
              <a:rPr lang="it-IT" sz="1400" dirty="0"/>
              <a:t> (</a:t>
            </a:r>
            <a:r>
              <a:rPr lang="it-IT" sz="1400" dirty="0" err="1"/>
              <a:t>antipertiti</a:t>
            </a:r>
            <a:r>
              <a:rPr lang="it-IT" sz="1400" dirty="0"/>
              <a:t> o </a:t>
            </a:r>
            <a:r>
              <a:rPr lang="it-IT" sz="1400" dirty="0" err="1"/>
              <a:t>mesopertiti</a:t>
            </a:r>
            <a:r>
              <a:rPr lang="it-IT" sz="1400" dirty="0"/>
              <a:t>; campo grigio sotteso dalla curva detta </a:t>
            </a:r>
            <a:r>
              <a:rPr lang="it-IT" sz="1400" b="1" i="1" u="sng" dirty="0" err="1"/>
              <a:t>solvus</a:t>
            </a:r>
            <a:r>
              <a:rPr lang="it-IT" sz="1400" dirty="0"/>
              <a:t>).</a:t>
            </a:r>
          </a:p>
        </p:txBody>
      </p:sp>
      <p:sp>
        <p:nvSpPr>
          <p:cNvPr id="6147" name="Text Box 108"/>
          <p:cNvSpPr txBox="1">
            <a:spLocks noChangeArrowheads="1"/>
          </p:cNvSpPr>
          <p:nvPr/>
        </p:nvSpPr>
        <p:spPr bwMode="auto">
          <a:xfrm>
            <a:off x="1125091" y="77216"/>
            <a:ext cx="4104109" cy="3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in crosta 1Kb ≈ 3.7 km  ( per </a:t>
            </a:r>
            <a:r>
              <a:rPr lang="el-GR" sz="1400" dirty="0"/>
              <a:t>ρ</a:t>
            </a:r>
            <a:r>
              <a:rPr lang="it-IT" sz="1400" dirty="0"/>
              <a:t> graniti ≈ 2.7 g/cm</a:t>
            </a:r>
            <a:r>
              <a:rPr lang="it-IT" sz="1400" baseline="30000" dirty="0"/>
              <a:t>3</a:t>
            </a:r>
            <a:r>
              <a:rPr lang="it-IT" sz="1400" dirty="0"/>
              <a:t>) </a:t>
            </a:r>
          </a:p>
        </p:txBody>
      </p:sp>
      <p:grpSp>
        <p:nvGrpSpPr>
          <p:cNvPr id="6148" name="Group 111"/>
          <p:cNvGrpSpPr>
            <a:grpSpLocks/>
          </p:cNvGrpSpPr>
          <p:nvPr/>
        </p:nvGrpSpPr>
        <p:grpSpPr bwMode="auto">
          <a:xfrm>
            <a:off x="590376" y="375915"/>
            <a:ext cx="6223000" cy="4824735"/>
            <a:chOff x="436" y="521"/>
            <a:chExt cx="3628" cy="2870"/>
          </a:xfrm>
        </p:grpSpPr>
        <p:pic>
          <p:nvPicPr>
            <p:cNvPr id="6149" name="Picture 14" descr="Ab-Or tri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" y="751"/>
              <a:ext cx="3628" cy="2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0" name="Freeform 15"/>
            <p:cNvSpPr>
              <a:spLocks/>
            </p:cNvSpPr>
            <p:nvPr/>
          </p:nvSpPr>
          <p:spPr bwMode="auto">
            <a:xfrm>
              <a:off x="812" y="2491"/>
              <a:ext cx="99" cy="254"/>
            </a:xfrm>
            <a:custGeom>
              <a:avLst/>
              <a:gdLst>
                <a:gd name="T0" fmla="*/ 91 w 91"/>
                <a:gd name="T1" fmla="*/ 0 h 227"/>
                <a:gd name="T2" fmla="*/ 0 w 91"/>
                <a:gd name="T3" fmla="*/ 227 h 227"/>
                <a:gd name="T4" fmla="*/ 0 60000 65536"/>
                <a:gd name="T5" fmla="*/ 0 60000 65536"/>
                <a:gd name="T6" fmla="*/ 0 w 91"/>
                <a:gd name="T7" fmla="*/ 0 h 227"/>
                <a:gd name="T8" fmla="*/ 91 w 91"/>
                <a:gd name="T9" fmla="*/ 227 h 22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" h="227">
                  <a:moveTo>
                    <a:pt x="91" y="0"/>
                  </a:moveTo>
                  <a:cubicBezTo>
                    <a:pt x="53" y="94"/>
                    <a:pt x="15" y="189"/>
                    <a:pt x="0" y="227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1" name="Freeform 18"/>
            <p:cNvSpPr>
              <a:spLocks/>
            </p:cNvSpPr>
            <p:nvPr/>
          </p:nvSpPr>
          <p:spPr bwMode="auto">
            <a:xfrm>
              <a:off x="2273" y="2501"/>
              <a:ext cx="99" cy="203"/>
            </a:xfrm>
            <a:custGeom>
              <a:avLst/>
              <a:gdLst>
                <a:gd name="T0" fmla="*/ 91 w 91"/>
                <a:gd name="T1" fmla="*/ 0 h 136"/>
                <a:gd name="T2" fmla="*/ 0 w 91"/>
                <a:gd name="T3" fmla="*/ 136 h 136"/>
                <a:gd name="T4" fmla="*/ 0 60000 65536"/>
                <a:gd name="T5" fmla="*/ 0 60000 65536"/>
                <a:gd name="T6" fmla="*/ 0 w 91"/>
                <a:gd name="T7" fmla="*/ 0 h 136"/>
                <a:gd name="T8" fmla="*/ 91 w 91"/>
                <a:gd name="T9" fmla="*/ 136 h 1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" h="136">
                  <a:moveTo>
                    <a:pt x="91" y="0"/>
                  </a:moveTo>
                  <a:cubicBezTo>
                    <a:pt x="53" y="56"/>
                    <a:pt x="15" y="113"/>
                    <a:pt x="0" y="136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2" name="Freeform 19"/>
            <p:cNvSpPr>
              <a:spLocks/>
            </p:cNvSpPr>
            <p:nvPr/>
          </p:nvSpPr>
          <p:spPr bwMode="auto">
            <a:xfrm flipV="1">
              <a:off x="3468" y="2545"/>
              <a:ext cx="57" cy="141"/>
            </a:xfrm>
            <a:custGeom>
              <a:avLst/>
              <a:gdLst>
                <a:gd name="T0" fmla="*/ 91 w 91"/>
                <a:gd name="T1" fmla="*/ 0 h 136"/>
                <a:gd name="T2" fmla="*/ 0 w 91"/>
                <a:gd name="T3" fmla="*/ 136 h 136"/>
                <a:gd name="T4" fmla="*/ 0 60000 65536"/>
                <a:gd name="T5" fmla="*/ 0 60000 65536"/>
                <a:gd name="T6" fmla="*/ 0 w 91"/>
                <a:gd name="T7" fmla="*/ 0 h 136"/>
                <a:gd name="T8" fmla="*/ 91 w 91"/>
                <a:gd name="T9" fmla="*/ 136 h 1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" h="136">
                  <a:moveTo>
                    <a:pt x="91" y="0"/>
                  </a:moveTo>
                  <a:cubicBezTo>
                    <a:pt x="53" y="56"/>
                    <a:pt x="15" y="113"/>
                    <a:pt x="0" y="136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3" name="Freeform 20" descr="Piastrelle"/>
            <p:cNvSpPr>
              <a:spLocks/>
            </p:cNvSpPr>
            <p:nvPr/>
          </p:nvSpPr>
          <p:spPr bwMode="auto">
            <a:xfrm>
              <a:off x="822" y="2163"/>
              <a:ext cx="1159" cy="569"/>
            </a:xfrm>
            <a:custGeom>
              <a:avLst/>
              <a:gdLst>
                <a:gd name="T0" fmla="*/ 0 w 1072"/>
                <a:gd name="T1" fmla="*/ 508 h 508"/>
                <a:gd name="T2" fmla="*/ 32 w 1072"/>
                <a:gd name="T3" fmla="*/ 424 h 508"/>
                <a:gd name="T4" fmla="*/ 71 w 1072"/>
                <a:gd name="T5" fmla="*/ 334 h 508"/>
                <a:gd name="T6" fmla="*/ 97 w 1072"/>
                <a:gd name="T7" fmla="*/ 282 h 508"/>
                <a:gd name="T8" fmla="*/ 164 w 1072"/>
                <a:gd name="T9" fmla="*/ 178 h 508"/>
                <a:gd name="T10" fmla="*/ 242 w 1072"/>
                <a:gd name="T11" fmla="*/ 103 h 508"/>
                <a:gd name="T12" fmla="*/ 320 w 1072"/>
                <a:gd name="T13" fmla="*/ 48 h 508"/>
                <a:gd name="T14" fmla="*/ 448 w 1072"/>
                <a:gd name="T15" fmla="*/ 0 h 508"/>
                <a:gd name="T16" fmla="*/ 539 w 1072"/>
                <a:gd name="T17" fmla="*/ 4 h 508"/>
                <a:gd name="T18" fmla="*/ 644 w 1072"/>
                <a:gd name="T19" fmla="*/ 22 h 508"/>
                <a:gd name="T20" fmla="*/ 704 w 1072"/>
                <a:gd name="T21" fmla="*/ 40 h 508"/>
                <a:gd name="T22" fmla="*/ 770 w 1072"/>
                <a:gd name="T23" fmla="*/ 82 h 508"/>
                <a:gd name="T24" fmla="*/ 832 w 1072"/>
                <a:gd name="T25" fmla="*/ 140 h 508"/>
                <a:gd name="T26" fmla="*/ 911 w 1072"/>
                <a:gd name="T27" fmla="*/ 220 h 508"/>
                <a:gd name="T28" fmla="*/ 980 w 1072"/>
                <a:gd name="T29" fmla="*/ 322 h 508"/>
                <a:gd name="T30" fmla="*/ 1040 w 1072"/>
                <a:gd name="T31" fmla="*/ 412 h 508"/>
                <a:gd name="T32" fmla="*/ 1072 w 1072"/>
                <a:gd name="T33" fmla="*/ 492 h 5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2"/>
                <a:gd name="T52" fmla="*/ 0 h 508"/>
                <a:gd name="T53" fmla="*/ 1072 w 1072"/>
                <a:gd name="T54" fmla="*/ 508 h 5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2" h="508">
                  <a:moveTo>
                    <a:pt x="0" y="508"/>
                  </a:moveTo>
                  <a:lnTo>
                    <a:pt x="32" y="424"/>
                  </a:lnTo>
                  <a:lnTo>
                    <a:pt x="71" y="334"/>
                  </a:lnTo>
                  <a:lnTo>
                    <a:pt x="97" y="282"/>
                  </a:lnTo>
                  <a:lnTo>
                    <a:pt x="164" y="178"/>
                  </a:lnTo>
                  <a:lnTo>
                    <a:pt x="242" y="103"/>
                  </a:lnTo>
                  <a:lnTo>
                    <a:pt x="320" y="48"/>
                  </a:lnTo>
                  <a:lnTo>
                    <a:pt x="448" y="0"/>
                  </a:lnTo>
                  <a:lnTo>
                    <a:pt x="539" y="4"/>
                  </a:lnTo>
                  <a:lnTo>
                    <a:pt x="644" y="22"/>
                  </a:lnTo>
                  <a:lnTo>
                    <a:pt x="704" y="40"/>
                  </a:lnTo>
                  <a:lnTo>
                    <a:pt x="770" y="82"/>
                  </a:lnTo>
                  <a:lnTo>
                    <a:pt x="832" y="140"/>
                  </a:lnTo>
                  <a:lnTo>
                    <a:pt x="911" y="220"/>
                  </a:lnTo>
                  <a:lnTo>
                    <a:pt x="980" y="322"/>
                  </a:lnTo>
                  <a:lnTo>
                    <a:pt x="1040" y="412"/>
                  </a:lnTo>
                  <a:lnTo>
                    <a:pt x="1072" y="492"/>
                  </a:lnTo>
                </a:path>
              </a:pathLst>
            </a:custGeom>
            <a:pattFill prst="openDmnd">
              <a:fgClr>
                <a:srgbClr val="777777">
                  <a:alpha val="41960"/>
                </a:srgbClr>
              </a:fgClr>
              <a:bgClr>
                <a:schemeClr val="bg1">
                  <a:alpha val="41960"/>
                </a:schemeClr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4" name="Freeform 21" descr="Piastrelle"/>
            <p:cNvSpPr>
              <a:spLocks/>
            </p:cNvSpPr>
            <p:nvPr/>
          </p:nvSpPr>
          <p:spPr bwMode="auto">
            <a:xfrm>
              <a:off x="2284" y="2172"/>
              <a:ext cx="1243" cy="515"/>
            </a:xfrm>
            <a:custGeom>
              <a:avLst/>
              <a:gdLst>
                <a:gd name="T0" fmla="*/ 0 w 1149"/>
                <a:gd name="T1" fmla="*/ 460 h 460"/>
                <a:gd name="T2" fmla="*/ 32 w 1149"/>
                <a:gd name="T3" fmla="*/ 412 h 460"/>
                <a:gd name="T4" fmla="*/ 52 w 1149"/>
                <a:gd name="T5" fmla="*/ 360 h 460"/>
                <a:gd name="T6" fmla="*/ 80 w 1149"/>
                <a:gd name="T7" fmla="*/ 316 h 460"/>
                <a:gd name="T8" fmla="*/ 120 w 1149"/>
                <a:gd name="T9" fmla="*/ 240 h 460"/>
                <a:gd name="T10" fmla="*/ 156 w 1149"/>
                <a:gd name="T11" fmla="*/ 188 h 460"/>
                <a:gd name="T12" fmla="*/ 196 w 1149"/>
                <a:gd name="T13" fmla="*/ 138 h 460"/>
                <a:gd name="T14" fmla="*/ 241 w 1149"/>
                <a:gd name="T15" fmla="*/ 93 h 460"/>
                <a:gd name="T16" fmla="*/ 284 w 1149"/>
                <a:gd name="T17" fmla="*/ 40 h 460"/>
                <a:gd name="T18" fmla="*/ 328 w 1149"/>
                <a:gd name="T19" fmla="*/ 8 h 460"/>
                <a:gd name="T20" fmla="*/ 708 w 1149"/>
                <a:gd name="T21" fmla="*/ 0 h 460"/>
                <a:gd name="T22" fmla="*/ 888 w 1149"/>
                <a:gd name="T23" fmla="*/ 2 h 460"/>
                <a:gd name="T24" fmla="*/ 922 w 1149"/>
                <a:gd name="T25" fmla="*/ 47 h 460"/>
                <a:gd name="T26" fmla="*/ 976 w 1149"/>
                <a:gd name="T27" fmla="*/ 128 h 460"/>
                <a:gd name="T28" fmla="*/ 1013 w 1149"/>
                <a:gd name="T29" fmla="*/ 183 h 460"/>
                <a:gd name="T30" fmla="*/ 1064 w 1149"/>
                <a:gd name="T31" fmla="*/ 276 h 460"/>
                <a:gd name="T32" fmla="*/ 1092 w 1149"/>
                <a:gd name="T33" fmla="*/ 335 h 460"/>
                <a:gd name="T34" fmla="*/ 1124 w 1149"/>
                <a:gd name="T35" fmla="*/ 412 h 460"/>
                <a:gd name="T36" fmla="*/ 1149 w 1149"/>
                <a:gd name="T37" fmla="*/ 456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49"/>
                <a:gd name="T58" fmla="*/ 0 h 460"/>
                <a:gd name="T59" fmla="*/ 1149 w 114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49" h="460">
                  <a:moveTo>
                    <a:pt x="0" y="460"/>
                  </a:moveTo>
                  <a:lnTo>
                    <a:pt x="32" y="412"/>
                  </a:lnTo>
                  <a:lnTo>
                    <a:pt x="52" y="360"/>
                  </a:lnTo>
                  <a:lnTo>
                    <a:pt x="80" y="316"/>
                  </a:lnTo>
                  <a:lnTo>
                    <a:pt x="120" y="240"/>
                  </a:lnTo>
                  <a:lnTo>
                    <a:pt x="156" y="188"/>
                  </a:lnTo>
                  <a:lnTo>
                    <a:pt x="196" y="138"/>
                  </a:lnTo>
                  <a:lnTo>
                    <a:pt x="241" y="93"/>
                  </a:lnTo>
                  <a:lnTo>
                    <a:pt x="284" y="40"/>
                  </a:lnTo>
                  <a:lnTo>
                    <a:pt x="328" y="8"/>
                  </a:lnTo>
                  <a:lnTo>
                    <a:pt x="708" y="0"/>
                  </a:lnTo>
                  <a:lnTo>
                    <a:pt x="888" y="2"/>
                  </a:lnTo>
                  <a:lnTo>
                    <a:pt x="922" y="47"/>
                  </a:lnTo>
                  <a:lnTo>
                    <a:pt x="976" y="128"/>
                  </a:lnTo>
                  <a:lnTo>
                    <a:pt x="1013" y="183"/>
                  </a:lnTo>
                  <a:lnTo>
                    <a:pt x="1064" y="276"/>
                  </a:lnTo>
                  <a:lnTo>
                    <a:pt x="1092" y="335"/>
                  </a:lnTo>
                  <a:lnTo>
                    <a:pt x="1124" y="412"/>
                  </a:lnTo>
                  <a:lnTo>
                    <a:pt x="1149" y="456"/>
                  </a:lnTo>
                </a:path>
              </a:pathLst>
            </a:custGeom>
            <a:pattFill prst="openDmnd">
              <a:fgClr>
                <a:srgbClr val="777777">
                  <a:alpha val="39999"/>
                </a:srgbClr>
              </a:fgClr>
              <a:bgClr>
                <a:schemeClr val="bg1">
                  <a:alpha val="39999"/>
                </a:schemeClr>
              </a:bgClr>
            </a:patt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5" name="Line 23"/>
            <p:cNvSpPr>
              <a:spLocks noChangeShapeType="1"/>
            </p:cNvSpPr>
            <p:nvPr/>
          </p:nvSpPr>
          <p:spPr bwMode="auto">
            <a:xfrm flipV="1">
              <a:off x="1233" y="1028"/>
              <a:ext cx="0" cy="18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6" name="Line 24"/>
            <p:cNvSpPr>
              <a:spLocks noChangeShapeType="1"/>
            </p:cNvSpPr>
            <p:nvPr/>
          </p:nvSpPr>
          <p:spPr bwMode="auto">
            <a:xfrm flipV="1">
              <a:off x="2854" y="993"/>
              <a:ext cx="2" cy="1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1232" y="1046"/>
              <a:ext cx="3" cy="2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2856" y="1012"/>
              <a:ext cx="0" cy="1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9" name="Oval 28"/>
            <p:cNvSpPr>
              <a:spLocks noChangeArrowheads="1"/>
            </p:cNvSpPr>
            <p:nvPr/>
          </p:nvSpPr>
          <p:spPr bwMode="auto">
            <a:xfrm>
              <a:off x="2584" y="2148"/>
              <a:ext cx="49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60" name="Oval 31"/>
            <p:cNvSpPr>
              <a:spLocks noChangeArrowheads="1"/>
            </p:cNvSpPr>
            <p:nvPr/>
          </p:nvSpPr>
          <p:spPr bwMode="auto">
            <a:xfrm>
              <a:off x="1210" y="1669"/>
              <a:ext cx="50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61" name="Line 32"/>
            <p:cNvSpPr>
              <a:spLocks noChangeShapeType="1"/>
            </p:cNvSpPr>
            <p:nvPr/>
          </p:nvSpPr>
          <p:spPr bwMode="auto">
            <a:xfrm>
              <a:off x="538" y="2164"/>
              <a:ext cx="1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2" name="Line 44"/>
            <p:cNvSpPr>
              <a:spLocks noChangeShapeType="1"/>
            </p:cNvSpPr>
            <p:nvPr/>
          </p:nvSpPr>
          <p:spPr bwMode="auto">
            <a:xfrm>
              <a:off x="534" y="2326"/>
              <a:ext cx="4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3" name="Line 45"/>
            <p:cNvSpPr>
              <a:spLocks noChangeShapeType="1"/>
            </p:cNvSpPr>
            <p:nvPr/>
          </p:nvSpPr>
          <p:spPr bwMode="auto">
            <a:xfrm>
              <a:off x="1711" y="2313"/>
              <a:ext cx="2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4" name="Line 46"/>
            <p:cNvSpPr>
              <a:spLocks noChangeShapeType="1"/>
            </p:cNvSpPr>
            <p:nvPr/>
          </p:nvSpPr>
          <p:spPr bwMode="auto">
            <a:xfrm flipV="1">
              <a:off x="1245" y="2318"/>
              <a:ext cx="468" cy="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none" w="med" len="lg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5" name="Line 47"/>
            <p:cNvSpPr>
              <a:spLocks noChangeShapeType="1"/>
            </p:cNvSpPr>
            <p:nvPr/>
          </p:nvSpPr>
          <p:spPr bwMode="auto">
            <a:xfrm>
              <a:off x="2169" y="2163"/>
              <a:ext cx="14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6" name="Line 48"/>
            <p:cNvSpPr>
              <a:spLocks noChangeShapeType="1"/>
            </p:cNvSpPr>
            <p:nvPr/>
          </p:nvSpPr>
          <p:spPr bwMode="auto">
            <a:xfrm>
              <a:off x="1054" y="2322"/>
              <a:ext cx="162" cy="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7" name="Line 49"/>
            <p:cNvSpPr>
              <a:spLocks noChangeShapeType="1"/>
            </p:cNvSpPr>
            <p:nvPr/>
          </p:nvSpPr>
          <p:spPr bwMode="auto">
            <a:xfrm>
              <a:off x="535" y="2546"/>
              <a:ext cx="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8" name="Line 50"/>
            <p:cNvSpPr>
              <a:spLocks noChangeShapeType="1"/>
            </p:cNvSpPr>
            <p:nvPr/>
          </p:nvSpPr>
          <p:spPr bwMode="auto">
            <a:xfrm>
              <a:off x="1881" y="2529"/>
              <a:ext cx="10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69" name="Line 51"/>
            <p:cNvSpPr>
              <a:spLocks noChangeShapeType="1"/>
            </p:cNvSpPr>
            <p:nvPr/>
          </p:nvSpPr>
          <p:spPr bwMode="auto">
            <a:xfrm flipV="1">
              <a:off x="902" y="2542"/>
              <a:ext cx="321" cy="7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0" name="Line 52"/>
            <p:cNvSpPr>
              <a:spLocks noChangeShapeType="1"/>
            </p:cNvSpPr>
            <p:nvPr/>
          </p:nvSpPr>
          <p:spPr bwMode="auto">
            <a:xfrm flipV="1">
              <a:off x="1239" y="2528"/>
              <a:ext cx="621" cy="1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none" w="med" len="lg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1" name="Line 54"/>
            <p:cNvSpPr>
              <a:spLocks noChangeShapeType="1"/>
            </p:cNvSpPr>
            <p:nvPr/>
          </p:nvSpPr>
          <p:spPr bwMode="auto">
            <a:xfrm>
              <a:off x="1024" y="2326"/>
              <a:ext cx="0" cy="559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2" name="Line 55"/>
            <p:cNvSpPr>
              <a:spLocks noChangeShapeType="1"/>
            </p:cNvSpPr>
            <p:nvPr/>
          </p:nvSpPr>
          <p:spPr bwMode="auto">
            <a:xfrm>
              <a:off x="896" y="2555"/>
              <a:ext cx="0" cy="32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3" name="Line 56"/>
            <p:cNvSpPr>
              <a:spLocks noChangeShapeType="1"/>
            </p:cNvSpPr>
            <p:nvPr/>
          </p:nvSpPr>
          <p:spPr bwMode="auto">
            <a:xfrm>
              <a:off x="1723" y="2314"/>
              <a:ext cx="0" cy="57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4" name="Line 57"/>
            <p:cNvSpPr>
              <a:spLocks noChangeShapeType="1"/>
            </p:cNvSpPr>
            <p:nvPr/>
          </p:nvSpPr>
          <p:spPr bwMode="auto">
            <a:xfrm>
              <a:off x="1893" y="2526"/>
              <a:ext cx="0" cy="35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75" name="Oval 58"/>
            <p:cNvSpPr>
              <a:spLocks noChangeArrowheads="1"/>
            </p:cNvSpPr>
            <p:nvPr/>
          </p:nvSpPr>
          <p:spPr bwMode="auto">
            <a:xfrm>
              <a:off x="3214" y="2136"/>
              <a:ext cx="50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76" name="Oval 59"/>
            <p:cNvSpPr>
              <a:spLocks noChangeArrowheads="1"/>
            </p:cNvSpPr>
            <p:nvPr/>
          </p:nvSpPr>
          <p:spPr bwMode="auto">
            <a:xfrm>
              <a:off x="1211" y="2300"/>
              <a:ext cx="37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77" name="Oval 61"/>
            <p:cNvSpPr>
              <a:spLocks noChangeArrowheads="1"/>
            </p:cNvSpPr>
            <p:nvPr/>
          </p:nvSpPr>
          <p:spPr bwMode="auto">
            <a:xfrm>
              <a:off x="1701" y="2294"/>
              <a:ext cx="50" cy="5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78" name="Oval 63"/>
            <p:cNvSpPr>
              <a:spLocks noChangeArrowheads="1"/>
            </p:cNvSpPr>
            <p:nvPr/>
          </p:nvSpPr>
          <p:spPr bwMode="auto">
            <a:xfrm>
              <a:off x="1215" y="2141"/>
              <a:ext cx="36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79" name="Oval 65"/>
            <p:cNvSpPr>
              <a:spLocks noChangeArrowheads="1"/>
            </p:cNvSpPr>
            <p:nvPr/>
          </p:nvSpPr>
          <p:spPr bwMode="auto">
            <a:xfrm>
              <a:off x="1211" y="2519"/>
              <a:ext cx="37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80" name="Line 67"/>
            <p:cNvSpPr>
              <a:spLocks noChangeShapeType="1"/>
            </p:cNvSpPr>
            <p:nvPr/>
          </p:nvSpPr>
          <p:spPr bwMode="auto">
            <a:xfrm>
              <a:off x="2611" y="2207"/>
              <a:ext cx="0" cy="67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1" name="Line 68"/>
            <p:cNvSpPr>
              <a:spLocks noChangeShapeType="1"/>
            </p:cNvSpPr>
            <p:nvPr/>
          </p:nvSpPr>
          <p:spPr bwMode="auto">
            <a:xfrm flipH="1">
              <a:off x="3228" y="2188"/>
              <a:ext cx="0" cy="68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2" name="Line 69"/>
            <p:cNvSpPr>
              <a:spLocks noChangeShapeType="1"/>
            </p:cNvSpPr>
            <p:nvPr/>
          </p:nvSpPr>
          <p:spPr bwMode="auto">
            <a:xfrm>
              <a:off x="2496" y="2326"/>
              <a:ext cx="0" cy="559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3" name="Line 70"/>
            <p:cNvSpPr>
              <a:spLocks noChangeShapeType="1"/>
            </p:cNvSpPr>
            <p:nvPr/>
          </p:nvSpPr>
          <p:spPr bwMode="auto">
            <a:xfrm>
              <a:off x="3347" y="2317"/>
              <a:ext cx="0" cy="55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4" name="Line 71"/>
            <p:cNvSpPr>
              <a:spLocks noChangeShapeType="1"/>
            </p:cNvSpPr>
            <p:nvPr/>
          </p:nvSpPr>
          <p:spPr bwMode="auto">
            <a:xfrm>
              <a:off x="2363" y="2529"/>
              <a:ext cx="0" cy="34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5" name="Line 72"/>
            <p:cNvSpPr>
              <a:spLocks noChangeShapeType="1"/>
            </p:cNvSpPr>
            <p:nvPr/>
          </p:nvSpPr>
          <p:spPr bwMode="auto">
            <a:xfrm>
              <a:off x="3467" y="2530"/>
              <a:ext cx="0" cy="3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6" name="Line 73"/>
            <p:cNvSpPr>
              <a:spLocks noChangeShapeType="1"/>
            </p:cNvSpPr>
            <p:nvPr/>
          </p:nvSpPr>
          <p:spPr bwMode="auto">
            <a:xfrm>
              <a:off x="2163" y="2321"/>
              <a:ext cx="3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7" name="Line 74"/>
            <p:cNvSpPr>
              <a:spLocks noChangeShapeType="1"/>
            </p:cNvSpPr>
            <p:nvPr/>
          </p:nvSpPr>
          <p:spPr bwMode="auto">
            <a:xfrm>
              <a:off x="3361" y="2302"/>
              <a:ext cx="224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8" name="Line 75"/>
            <p:cNvSpPr>
              <a:spLocks noChangeShapeType="1"/>
            </p:cNvSpPr>
            <p:nvPr/>
          </p:nvSpPr>
          <p:spPr bwMode="auto">
            <a:xfrm flipV="1">
              <a:off x="2161" y="2527"/>
              <a:ext cx="17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89" name="Line 76"/>
            <p:cNvSpPr>
              <a:spLocks noChangeShapeType="1"/>
            </p:cNvSpPr>
            <p:nvPr/>
          </p:nvSpPr>
          <p:spPr bwMode="auto">
            <a:xfrm flipV="1">
              <a:off x="3476" y="2518"/>
              <a:ext cx="1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90" name="Line 77"/>
            <p:cNvSpPr>
              <a:spLocks noChangeShapeType="1"/>
            </p:cNvSpPr>
            <p:nvPr/>
          </p:nvSpPr>
          <p:spPr bwMode="auto">
            <a:xfrm flipV="1">
              <a:off x="2511" y="2314"/>
              <a:ext cx="97" cy="3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91" name="Line 78"/>
            <p:cNvSpPr>
              <a:spLocks noChangeShapeType="1"/>
            </p:cNvSpPr>
            <p:nvPr/>
          </p:nvSpPr>
          <p:spPr bwMode="auto">
            <a:xfrm flipV="1">
              <a:off x="2623" y="2307"/>
              <a:ext cx="714" cy="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none" w="med" len="lg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92" name="Line 79"/>
            <p:cNvSpPr>
              <a:spLocks noChangeShapeType="1"/>
            </p:cNvSpPr>
            <p:nvPr/>
          </p:nvSpPr>
          <p:spPr bwMode="auto">
            <a:xfrm flipV="1">
              <a:off x="2379" y="2520"/>
              <a:ext cx="227" cy="3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93" name="Line 80"/>
            <p:cNvSpPr>
              <a:spLocks noChangeShapeType="1"/>
            </p:cNvSpPr>
            <p:nvPr/>
          </p:nvSpPr>
          <p:spPr bwMode="auto">
            <a:xfrm flipV="1">
              <a:off x="2617" y="2517"/>
              <a:ext cx="819" cy="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none" w="med" len="lg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94" name="Oval 81"/>
            <p:cNvSpPr>
              <a:spLocks noChangeArrowheads="1"/>
            </p:cNvSpPr>
            <p:nvPr/>
          </p:nvSpPr>
          <p:spPr bwMode="auto">
            <a:xfrm>
              <a:off x="2467" y="2295"/>
              <a:ext cx="50" cy="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5" name="Oval 82"/>
            <p:cNvSpPr>
              <a:spLocks noChangeArrowheads="1"/>
            </p:cNvSpPr>
            <p:nvPr/>
          </p:nvSpPr>
          <p:spPr bwMode="auto">
            <a:xfrm>
              <a:off x="2333" y="2500"/>
              <a:ext cx="49" cy="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6" name="Oval 83"/>
            <p:cNvSpPr>
              <a:spLocks noChangeArrowheads="1"/>
            </p:cNvSpPr>
            <p:nvPr/>
          </p:nvSpPr>
          <p:spPr bwMode="auto">
            <a:xfrm>
              <a:off x="995" y="2302"/>
              <a:ext cx="50" cy="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7" name="Oval 85"/>
            <p:cNvSpPr>
              <a:spLocks noChangeArrowheads="1"/>
            </p:cNvSpPr>
            <p:nvPr/>
          </p:nvSpPr>
          <p:spPr bwMode="auto">
            <a:xfrm>
              <a:off x="3434" y="2488"/>
              <a:ext cx="49" cy="5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8" name="Oval 86"/>
            <p:cNvSpPr>
              <a:spLocks noChangeArrowheads="1"/>
            </p:cNvSpPr>
            <p:nvPr/>
          </p:nvSpPr>
          <p:spPr bwMode="auto">
            <a:xfrm>
              <a:off x="3321" y="2281"/>
              <a:ext cx="50" cy="51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9" name="Oval 87"/>
            <p:cNvSpPr>
              <a:spLocks noChangeArrowheads="1"/>
            </p:cNvSpPr>
            <p:nvPr/>
          </p:nvSpPr>
          <p:spPr bwMode="auto">
            <a:xfrm>
              <a:off x="1866" y="2498"/>
              <a:ext cx="49" cy="5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0" name="Oval 88"/>
            <p:cNvSpPr>
              <a:spLocks noChangeArrowheads="1"/>
            </p:cNvSpPr>
            <p:nvPr/>
          </p:nvSpPr>
          <p:spPr bwMode="auto">
            <a:xfrm>
              <a:off x="3213" y="2291"/>
              <a:ext cx="37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1" name="Oval 89"/>
            <p:cNvSpPr>
              <a:spLocks noChangeArrowheads="1"/>
            </p:cNvSpPr>
            <p:nvPr/>
          </p:nvSpPr>
          <p:spPr bwMode="auto">
            <a:xfrm>
              <a:off x="2589" y="2294"/>
              <a:ext cx="37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2" name="Oval 90"/>
            <p:cNvSpPr>
              <a:spLocks noChangeArrowheads="1"/>
            </p:cNvSpPr>
            <p:nvPr/>
          </p:nvSpPr>
          <p:spPr bwMode="auto">
            <a:xfrm>
              <a:off x="2592" y="2499"/>
              <a:ext cx="37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3" name="Oval 64"/>
            <p:cNvSpPr>
              <a:spLocks noChangeArrowheads="1"/>
            </p:cNvSpPr>
            <p:nvPr/>
          </p:nvSpPr>
          <p:spPr bwMode="auto">
            <a:xfrm>
              <a:off x="3212" y="2499"/>
              <a:ext cx="37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4" name="Oval 29"/>
            <p:cNvSpPr>
              <a:spLocks noChangeArrowheads="1"/>
            </p:cNvSpPr>
            <p:nvPr/>
          </p:nvSpPr>
          <p:spPr bwMode="auto">
            <a:xfrm>
              <a:off x="862" y="2523"/>
              <a:ext cx="50" cy="5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5" name="Text Box 93"/>
            <p:cNvSpPr txBox="1">
              <a:spLocks noChangeArrowheads="1"/>
            </p:cNvSpPr>
            <p:nvPr/>
          </p:nvSpPr>
          <p:spPr bwMode="auto">
            <a:xfrm>
              <a:off x="845" y="521"/>
              <a:ext cx="99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 dirty="0"/>
                <a:t>P</a:t>
              </a:r>
              <a:r>
                <a:rPr lang="it-IT" sz="1600" b="1" baseline="-25000" dirty="0"/>
                <a:t>H2O</a:t>
              </a:r>
              <a:r>
                <a:rPr lang="it-IT" sz="1600" dirty="0"/>
                <a:t> = </a:t>
              </a:r>
              <a:r>
                <a:rPr lang="it-IT" sz="1600" b="1" dirty="0"/>
                <a:t>2 </a:t>
              </a:r>
              <a:r>
                <a:rPr lang="it-IT" sz="1600" b="1" dirty="0" err="1"/>
                <a:t>Kb</a:t>
              </a:r>
              <a:endParaRPr lang="it-IT" sz="1600" dirty="0">
                <a:cs typeface="Arial" charset="0"/>
              </a:endParaRPr>
            </a:p>
          </p:txBody>
        </p:sp>
        <p:sp>
          <p:nvSpPr>
            <p:cNvPr id="6206" name="Text Box 94"/>
            <p:cNvSpPr txBox="1">
              <a:spLocks noChangeArrowheads="1"/>
            </p:cNvSpPr>
            <p:nvPr/>
          </p:nvSpPr>
          <p:spPr bwMode="auto">
            <a:xfrm>
              <a:off x="2372" y="533"/>
              <a:ext cx="856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 dirty="0"/>
                <a:t>P</a:t>
              </a:r>
              <a:r>
                <a:rPr lang="it-IT" sz="1600" b="1" baseline="-25000" dirty="0"/>
                <a:t>H2O</a:t>
              </a:r>
              <a:r>
                <a:rPr lang="it-IT" sz="1600" dirty="0"/>
                <a:t> = </a:t>
              </a:r>
              <a:r>
                <a:rPr lang="it-IT" sz="1600" b="1" dirty="0"/>
                <a:t>5 </a:t>
              </a:r>
              <a:r>
                <a:rPr lang="it-IT" sz="1600" b="1" dirty="0" err="1"/>
                <a:t>Kb</a:t>
              </a:r>
              <a:endParaRPr lang="it-IT" sz="1600" b="1" dirty="0"/>
            </a:p>
          </p:txBody>
        </p:sp>
        <p:sp>
          <p:nvSpPr>
            <p:cNvPr id="6207" name="Line 98"/>
            <p:cNvSpPr>
              <a:spLocks noChangeShapeType="1"/>
            </p:cNvSpPr>
            <p:nvPr/>
          </p:nvSpPr>
          <p:spPr bwMode="auto">
            <a:xfrm flipH="1">
              <a:off x="2614" y="2925"/>
              <a:ext cx="0" cy="4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08" name="Line 99"/>
            <p:cNvSpPr>
              <a:spLocks noChangeShapeType="1"/>
            </p:cNvSpPr>
            <p:nvPr/>
          </p:nvSpPr>
          <p:spPr bwMode="auto">
            <a:xfrm>
              <a:off x="2205" y="3379"/>
              <a:ext cx="409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09" name="Line 100"/>
            <p:cNvSpPr>
              <a:spLocks noChangeShapeType="1"/>
            </p:cNvSpPr>
            <p:nvPr/>
          </p:nvSpPr>
          <p:spPr bwMode="auto">
            <a:xfrm>
              <a:off x="3226" y="2918"/>
              <a:ext cx="1" cy="46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10" name="Line 101"/>
            <p:cNvSpPr>
              <a:spLocks noChangeShapeType="1"/>
            </p:cNvSpPr>
            <p:nvPr/>
          </p:nvSpPr>
          <p:spPr bwMode="auto">
            <a:xfrm flipH="1">
              <a:off x="3228" y="3369"/>
              <a:ext cx="40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11" name="Text Box 102"/>
            <p:cNvSpPr txBox="1">
              <a:spLocks noChangeArrowheads="1"/>
            </p:cNvSpPr>
            <p:nvPr/>
          </p:nvSpPr>
          <p:spPr bwMode="auto">
            <a:xfrm>
              <a:off x="2210" y="3152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 dirty="0" err="1"/>
                <a:t>pertiti</a:t>
              </a:r>
              <a:endParaRPr lang="it-IT" sz="1400" b="1" dirty="0"/>
            </a:p>
          </p:txBody>
        </p:sp>
        <p:sp>
          <p:nvSpPr>
            <p:cNvPr id="6212" name="Text Box 103"/>
            <p:cNvSpPr txBox="1">
              <a:spLocks noChangeArrowheads="1"/>
            </p:cNvSpPr>
            <p:nvPr/>
          </p:nvSpPr>
          <p:spPr bwMode="auto">
            <a:xfrm>
              <a:off x="3212" y="3152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 dirty="0" err="1"/>
                <a:t>antipertiti</a:t>
              </a:r>
              <a:endParaRPr lang="it-IT" sz="1400" b="1" dirty="0"/>
            </a:p>
          </p:txBody>
        </p:sp>
        <p:sp>
          <p:nvSpPr>
            <p:cNvPr id="6213" name="Text Box 104"/>
            <p:cNvSpPr txBox="1">
              <a:spLocks noChangeArrowheads="1"/>
            </p:cNvSpPr>
            <p:nvPr/>
          </p:nvSpPr>
          <p:spPr bwMode="auto">
            <a:xfrm>
              <a:off x="1071" y="3061"/>
              <a:ext cx="72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 dirty="0"/>
                <a:t>possibili </a:t>
              </a:r>
            </a:p>
            <a:p>
              <a:r>
                <a:rPr lang="it-IT" sz="1400" b="1" dirty="0" err="1"/>
                <a:t>mesopertiti</a:t>
              </a:r>
              <a:endParaRPr lang="it-IT" sz="1400" b="1" dirty="0"/>
            </a:p>
          </p:txBody>
        </p:sp>
        <p:sp>
          <p:nvSpPr>
            <p:cNvPr id="6214" name="Text Box 110"/>
            <p:cNvSpPr txBox="1">
              <a:spLocks noChangeArrowheads="1"/>
            </p:cNvSpPr>
            <p:nvPr/>
          </p:nvSpPr>
          <p:spPr bwMode="auto">
            <a:xfrm rot="1419563">
              <a:off x="1354" y="2030"/>
              <a:ext cx="4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/>
                <a:t>solvus</a:t>
              </a:r>
            </a:p>
          </p:txBody>
        </p:sp>
      </p:grpSp>
      <p:pic>
        <p:nvPicPr>
          <p:cNvPr id="6216" name="Picture 72" descr="D:\DIDATTICA\DIDATTICA -UNIVERSITA'\DIDATTICA LAB-PETRO\Lab-Petro-Dispense-magmatiche\Utility\microfoto-minerali\mesopert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912" y="5718702"/>
            <a:ext cx="3043064" cy="2282298"/>
          </a:xfrm>
          <a:prstGeom prst="rect">
            <a:avLst/>
          </a:prstGeom>
          <a:noFill/>
        </p:spPr>
      </p:pic>
      <p:sp>
        <p:nvSpPr>
          <p:cNvPr id="73" name="Text Box 106"/>
          <p:cNvSpPr txBox="1">
            <a:spLocks noChangeArrowheads="1"/>
          </p:cNvSpPr>
          <p:nvPr/>
        </p:nvSpPr>
        <p:spPr bwMode="auto">
          <a:xfrm>
            <a:off x="188640" y="8010381"/>
            <a:ext cx="64807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Lo </a:t>
            </a:r>
            <a:r>
              <a:rPr lang="it-IT" sz="1400" dirty="0" err="1"/>
              <a:t>smescolamento</a:t>
            </a:r>
            <a:r>
              <a:rPr lang="it-IT" sz="1400" dirty="0"/>
              <a:t> si verifica in condizioni cinetiche favorevoli, per lento raffreddamento delle fasi cristallizzate, quindi in condizioni intrusive; questo differenzia gli </a:t>
            </a:r>
            <a:r>
              <a:rPr lang="it-IT" sz="1400" dirty="0" err="1"/>
              <a:t>alcali-feldspati</a:t>
            </a:r>
            <a:r>
              <a:rPr lang="it-IT" sz="1400" dirty="0"/>
              <a:t> plutonici (ortoclasio, microclino)  da quelli vulcanici (sanidino/</a:t>
            </a:r>
            <a:r>
              <a:rPr lang="it-IT" sz="1400" dirty="0" err="1"/>
              <a:t>anortoclasio</a:t>
            </a:r>
            <a:r>
              <a:rPr lang="it-IT" sz="1400" dirty="0"/>
              <a:t>)</a:t>
            </a:r>
          </a:p>
        </p:txBody>
      </p:sp>
      <p:pic>
        <p:nvPicPr>
          <p:cNvPr id="6217" name="Picture 73" descr="D:\DIDATTICA\DIDATTICA -UNIVERSITA'\DIDATTICA LAB-PETRO\Lab-Petro-Dispense-magmatiche\Utility\microfoto-minerali\perthit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5724128"/>
            <a:ext cx="2986658" cy="2239994"/>
          </a:xfrm>
          <a:prstGeom prst="rect">
            <a:avLst/>
          </a:prstGeom>
          <a:noFill/>
        </p:spPr>
      </p:pic>
      <p:sp>
        <p:nvSpPr>
          <p:cNvPr id="75" name="CasellaDiTesto 74"/>
          <p:cNvSpPr txBox="1"/>
          <p:nvPr/>
        </p:nvSpPr>
        <p:spPr>
          <a:xfrm>
            <a:off x="1803742" y="7679377"/>
            <a:ext cx="13372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err="1"/>
              <a:t>Mesopertite</a:t>
            </a:r>
            <a:r>
              <a:rPr lang="it-IT" sz="1200" dirty="0"/>
              <a:t> (XP)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4502415" y="7679377"/>
            <a:ext cx="18069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Ortoclasio </a:t>
            </a:r>
            <a:r>
              <a:rPr lang="it-IT" sz="1200" dirty="0" err="1"/>
              <a:t>pertitico</a:t>
            </a:r>
            <a:r>
              <a:rPr lang="it-IT" sz="1200" dirty="0"/>
              <a:t> (XP)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An-Ab-Or-2kb-bis-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5" y="2528888"/>
            <a:ext cx="4714875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feldsp2-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963" y="19050"/>
            <a:ext cx="2892425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528638" y="798513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P</a:t>
            </a:r>
            <a:r>
              <a:rPr lang="it-IT" sz="1600" b="1" baseline="-25000"/>
              <a:t>H20</a:t>
            </a:r>
            <a:r>
              <a:rPr lang="it-IT" sz="1600" b="1"/>
              <a:t> = 2 Kbar</a:t>
            </a:r>
          </a:p>
        </p:txBody>
      </p:sp>
      <p:grpSp>
        <p:nvGrpSpPr>
          <p:cNvPr id="7173" name="Group 16"/>
          <p:cNvGrpSpPr>
            <a:grpSpLocks/>
          </p:cNvGrpSpPr>
          <p:nvPr/>
        </p:nvGrpSpPr>
        <p:grpSpPr bwMode="auto">
          <a:xfrm>
            <a:off x="5292725" y="3394075"/>
            <a:ext cx="1347788" cy="1001713"/>
            <a:chOff x="3483" y="2018"/>
            <a:chExt cx="849" cy="631"/>
          </a:xfrm>
        </p:grpSpPr>
        <p:sp>
          <p:nvSpPr>
            <p:cNvPr id="7181" name="Text Box 17"/>
            <p:cNvSpPr txBox="1">
              <a:spLocks noChangeArrowheads="1"/>
            </p:cNvSpPr>
            <p:nvPr/>
          </p:nvSpPr>
          <p:spPr bwMode="auto">
            <a:xfrm>
              <a:off x="3483" y="2131"/>
              <a:ext cx="84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/>
                <a:t>campo di</a:t>
              </a:r>
            </a:p>
            <a:p>
              <a:r>
                <a:rPr lang="it-IT" sz="1200" b="1"/>
                <a:t>immiscibilità</a:t>
              </a:r>
            </a:p>
            <a:p>
              <a:r>
                <a:rPr lang="it-IT" sz="1200" b="1"/>
                <a:t>allo stato solido</a:t>
              </a:r>
            </a:p>
            <a:p>
              <a:r>
                <a:rPr lang="it-IT" sz="1200" b="1"/>
                <a:t>tra Or-Ab-An</a:t>
              </a:r>
            </a:p>
          </p:txBody>
        </p:sp>
        <p:sp>
          <p:nvSpPr>
            <p:cNvPr id="7182" name="Rectangle 18"/>
            <p:cNvSpPr>
              <a:spLocks noChangeArrowheads="1"/>
            </p:cNvSpPr>
            <p:nvPr/>
          </p:nvSpPr>
          <p:spPr bwMode="auto">
            <a:xfrm>
              <a:off x="3566" y="2018"/>
              <a:ext cx="363" cy="136"/>
            </a:xfrm>
            <a:prstGeom prst="rect">
              <a:avLst/>
            </a:prstGeom>
            <a:solidFill>
              <a:srgbClr val="DFD731">
                <a:alpha val="5411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174" name="Freeform 19"/>
          <p:cNvSpPr>
            <a:spLocks/>
          </p:cNvSpPr>
          <p:nvPr/>
        </p:nvSpPr>
        <p:spPr bwMode="auto">
          <a:xfrm>
            <a:off x="1987550" y="4649788"/>
            <a:ext cx="812800" cy="1651000"/>
          </a:xfrm>
          <a:custGeom>
            <a:avLst/>
            <a:gdLst>
              <a:gd name="T0" fmla="*/ 512 w 512"/>
              <a:gd name="T1" fmla="*/ 0 h 1040"/>
              <a:gd name="T2" fmla="*/ 441 w 512"/>
              <a:gd name="T3" fmla="*/ 124 h 1040"/>
              <a:gd name="T4" fmla="*/ 360 w 512"/>
              <a:gd name="T5" fmla="*/ 268 h 1040"/>
              <a:gd name="T6" fmla="*/ 268 w 512"/>
              <a:gd name="T7" fmla="*/ 424 h 1040"/>
              <a:gd name="T8" fmla="*/ 120 w 512"/>
              <a:gd name="T9" fmla="*/ 680 h 1040"/>
              <a:gd name="T10" fmla="*/ 33 w 512"/>
              <a:gd name="T11" fmla="*/ 850 h 1040"/>
              <a:gd name="T12" fmla="*/ 4 w 512"/>
              <a:gd name="T13" fmla="*/ 960 h 1040"/>
              <a:gd name="T14" fmla="*/ 11 w 512"/>
              <a:gd name="T15" fmla="*/ 1040 h 10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12"/>
              <a:gd name="T25" fmla="*/ 0 h 1040"/>
              <a:gd name="T26" fmla="*/ 512 w 512"/>
              <a:gd name="T27" fmla="*/ 1040 h 10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12" h="1040">
                <a:moveTo>
                  <a:pt x="512" y="0"/>
                </a:moveTo>
                <a:cubicBezTo>
                  <a:pt x="500" y="21"/>
                  <a:pt x="466" y="79"/>
                  <a:pt x="441" y="124"/>
                </a:cubicBezTo>
                <a:cubicBezTo>
                  <a:pt x="416" y="169"/>
                  <a:pt x="389" y="218"/>
                  <a:pt x="360" y="268"/>
                </a:cubicBezTo>
                <a:cubicBezTo>
                  <a:pt x="331" y="318"/>
                  <a:pt x="308" y="355"/>
                  <a:pt x="268" y="424"/>
                </a:cubicBezTo>
                <a:cubicBezTo>
                  <a:pt x="228" y="493"/>
                  <a:pt x="159" y="609"/>
                  <a:pt x="120" y="680"/>
                </a:cubicBezTo>
                <a:cubicBezTo>
                  <a:pt x="81" y="751"/>
                  <a:pt x="52" y="803"/>
                  <a:pt x="33" y="850"/>
                </a:cubicBezTo>
                <a:cubicBezTo>
                  <a:pt x="14" y="897"/>
                  <a:pt x="8" y="928"/>
                  <a:pt x="4" y="960"/>
                </a:cubicBezTo>
                <a:cubicBezTo>
                  <a:pt x="0" y="992"/>
                  <a:pt x="10" y="1023"/>
                  <a:pt x="11" y="10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175" name="Freeform 20"/>
          <p:cNvSpPr>
            <a:spLocks/>
          </p:cNvSpPr>
          <p:nvPr/>
        </p:nvSpPr>
        <p:spPr bwMode="auto">
          <a:xfrm>
            <a:off x="2181225" y="4911725"/>
            <a:ext cx="519113" cy="1076325"/>
          </a:xfrm>
          <a:custGeom>
            <a:avLst/>
            <a:gdLst>
              <a:gd name="T0" fmla="*/ 327 w 327"/>
              <a:gd name="T1" fmla="*/ 0 h 678"/>
              <a:gd name="T2" fmla="*/ 187 w 327"/>
              <a:gd name="T3" fmla="*/ 232 h 678"/>
              <a:gd name="T4" fmla="*/ 93 w 327"/>
              <a:gd name="T5" fmla="*/ 406 h 678"/>
              <a:gd name="T6" fmla="*/ 47 w 327"/>
              <a:gd name="T7" fmla="*/ 508 h 678"/>
              <a:gd name="T8" fmla="*/ 7 w 327"/>
              <a:gd name="T9" fmla="*/ 616 h 678"/>
              <a:gd name="T10" fmla="*/ 3 w 327"/>
              <a:gd name="T11" fmla="*/ 678 h 6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7"/>
              <a:gd name="T19" fmla="*/ 0 h 678"/>
              <a:gd name="T20" fmla="*/ 327 w 327"/>
              <a:gd name="T21" fmla="*/ 678 h 6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7" h="678">
                <a:moveTo>
                  <a:pt x="327" y="0"/>
                </a:moveTo>
                <a:cubicBezTo>
                  <a:pt x="304" y="39"/>
                  <a:pt x="226" y="164"/>
                  <a:pt x="187" y="232"/>
                </a:cubicBezTo>
                <a:cubicBezTo>
                  <a:pt x="148" y="300"/>
                  <a:pt x="116" y="360"/>
                  <a:pt x="93" y="406"/>
                </a:cubicBezTo>
                <a:cubicBezTo>
                  <a:pt x="70" y="452"/>
                  <a:pt x="61" y="473"/>
                  <a:pt x="47" y="508"/>
                </a:cubicBezTo>
                <a:cubicBezTo>
                  <a:pt x="33" y="543"/>
                  <a:pt x="14" y="588"/>
                  <a:pt x="7" y="616"/>
                </a:cubicBezTo>
                <a:cubicBezTo>
                  <a:pt x="0" y="644"/>
                  <a:pt x="4" y="665"/>
                  <a:pt x="3" y="67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176" name="Freeform 21"/>
          <p:cNvSpPr>
            <a:spLocks/>
          </p:cNvSpPr>
          <p:nvPr/>
        </p:nvSpPr>
        <p:spPr bwMode="auto">
          <a:xfrm>
            <a:off x="2827338" y="6467475"/>
            <a:ext cx="901700" cy="77788"/>
          </a:xfrm>
          <a:custGeom>
            <a:avLst/>
            <a:gdLst>
              <a:gd name="T0" fmla="*/ 568 w 568"/>
              <a:gd name="T1" fmla="*/ 44 h 49"/>
              <a:gd name="T2" fmla="*/ 404 w 568"/>
              <a:gd name="T3" fmla="*/ 48 h 49"/>
              <a:gd name="T4" fmla="*/ 240 w 568"/>
              <a:gd name="T5" fmla="*/ 40 h 49"/>
              <a:gd name="T6" fmla="*/ 96 w 568"/>
              <a:gd name="T7" fmla="*/ 24 h 49"/>
              <a:gd name="T8" fmla="*/ 0 w 568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8"/>
              <a:gd name="T16" fmla="*/ 0 h 49"/>
              <a:gd name="T17" fmla="*/ 568 w 568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8" h="49">
                <a:moveTo>
                  <a:pt x="568" y="44"/>
                </a:moveTo>
                <a:cubicBezTo>
                  <a:pt x="541" y="45"/>
                  <a:pt x="459" y="49"/>
                  <a:pt x="404" y="48"/>
                </a:cubicBezTo>
                <a:cubicBezTo>
                  <a:pt x="349" y="47"/>
                  <a:pt x="291" y="44"/>
                  <a:pt x="240" y="40"/>
                </a:cubicBezTo>
                <a:cubicBezTo>
                  <a:pt x="189" y="36"/>
                  <a:pt x="136" y="31"/>
                  <a:pt x="96" y="24"/>
                </a:cubicBezTo>
                <a:cubicBezTo>
                  <a:pt x="56" y="17"/>
                  <a:pt x="20" y="5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177" name="Text Box 22"/>
          <p:cNvSpPr txBox="1">
            <a:spLocks noChangeArrowheads="1"/>
          </p:cNvSpPr>
          <p:nvPr/>
        </p:nvSpPr>
        <p:spPr bwMode="auto">
          <a:xfrm>
            <a:off x="2686050" y="5132388"/>
            <a:ext cx="83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000" b="1"/>
              <a:t>prima</a:t>
            </a:r>
          </a:p>
          <a:p>
            <a:pPr algn="ctr"/>
            <a:r>
              <a:rPr lang="it-IT" sz="1000" b="1"/>
              <a:t>plagioclasi</a:t>
            </a:r>
          </a:p>
        </p:txBody>
      </p:sp>
      <p:sp>
        <p:nvSpPr>
          <p:cNvPr id="7178" name="Text Box 23"/>
          <p:cNvSpPr txBox="1">
            <a:spLocks noChangeArrowheads="1"/>
          </p:cNvSpPr>
          <p:nvPr/>
        </p:nvSpPr>
        <p:spPr bwMode="auto">
          <a:xfrm>
            <a:off x="3319463" y="6276975"/>
            <a:ext cx="982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 b="1"/>
              <a:t>prima K-feld</a:t>
            </a:r>
          </a:p>
        </p:txBody>
      </p:sp>
      <p:sp>
        <p:nvSpPr>
          <p:cNvPr id="7179" name="Text Box 24"/>
          <p:cNvSpPr txBox="1">
            <a:spLocks noChangeArrowheads="1"/>
          </p:cNvSpPr>
          <p:nvPr/>
        </p:nvSpPr>
        <p:spPr bwMode="auto">
          <a:xfrm>
            <a:off x="2324100" y="5657850"/>
            <a:ext cx="1660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b="1"/>
              <a:t>plag</a:t>
            </a:r>
            <a:r>
              <a:rPr lang="it-IT" sz="1200" b="1" baseline="-25000"/>
              <a:t>ss</a:t>
            </a:r>
            <a:r>
              <a:rPr lang="it-IT" sz="1200" b="1"/>
              <a:t>+ alc-feld</a:t>
            </a:r>
            <a:r>
              <a:rPr lang="it-IT" sz="1200" b="1" baseline="-25000"/>
              <a:t>ss</a:t>
            </a:r>
            <a:r>
              <a:rPr lang="it-IT" sz="1200" b="1"/>
              <a:t> + L</a:t>
            </a:r>
            <a:endParaRPr lang="it-IT" sz="1200" b="1" baseline="-25000"/>
          </a:p>
        </p:txBody>
      </p:sp>
      <p:sp>
        <p:nvSpPr>
          <p:cNvPr id="7180" name="Line 25"/>
          <p:cNvSpPr>
            <a:spLocks noChangeShapeType="1"/>
          </p:cNvSpPr>
          <p:nvPr/>
        </p:nvSpPr>
        <p:spPr bwMode="auto">
          <a:xfrm>
            <a:off x="3025775" y="5922963"/>
            <a:ext cx="18415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-Ab-Or-5kb-bis-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2401888"/>
            <a:ext cx="51450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feldsp2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075" y="107950"/>
            <a:ext cx="28511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679700" y="5981700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000" b="1"/>
              <a:t>plag</a:t>
            </a:r>
            <a:r>
              <a:rPr lang="it-IT" sz="1000" b="1" baseline="-25000"/>
              <a:t>ss</a:t>
            </a:r>
            <a:r>
              <a:rPr lang="it-IT" sz="1000" b="1"/>
              <a:t>+ alc-feld</a:t>
            </a:r>
            <a:r>
              <a:rPr lang="it-IT" sz="1000" b="1" baseline="-25000"/>
              <a:t>ss</a:t>
            </a:r>
            <a:r>
              <a:rPr lang="it-IT" sz="1000" b="1"/>
              <a:t> + L</a:t>
            </a:r>
            <a:endParaRPr lang="it-IT" sz="1000" b="1" baseline="-25000"/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3232150" y="6221413"/>
            <a:ext cx="1778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528638" y="798513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P</a:t>
            </a:r>
            <a:r>
              <a:rPr lang="it-IT" sz="1600" b="1" baseline="-25000"/>
              <a:t>H20</a:t>
            </a:r>
            <a:r>
              <a:rPr lang="it-IT" sz="1600" b="1"/>
              <a:t> = 5 Kbar</a:t>
            </a:r>
          </a:p>
        </p:txBody>
      </p:sp>
      <p:grpSp>
        <p:nvGrpSpPr>
          <p:cNvPr id="8199" name="Group 11"/>
          <p:cNvGrpSpPr>
            <a:grpSpLocks/>
          </p:cNvGrpSpPr>
          <p:nvPr/>
        </p:nvGrpSpPr>
        <p:grpSpPr bwMode="auto">
          <a:xfrm>
            <a:off x="5521325" y="4289425"/>
            <a:ext cx="1347788" cy="1001713"/>
            <a:chOff x="3478" y="2702"/>
            <a:chExt cx="849" cy="631"/>
          </a:xfrm>
        </p:grpSpPr>
        <p:sp>
          <p:nvSpPr>
            <p:cNvPr id="8200" name="Text Box 9"/>
            <p:cNvSpPr txBox="1">
              <a:spLocks noChangeArrowheads="1"/>
            </p:cNvSpPr>
            <p:nvPr/>
          </p:nvSpPr>
          <p:spPr bwMode="auto">
            <a:xfrm>
              <a:off x="3478" y="2815"/>
              <a:ext cx="84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/>
                <a:t>campo di</a:t>
              </a:r>
            </a:p>
            <a:p>
              <a:r>
                <a:rPr lang="it-IT" sz="1200" b="1"/>
                <a:t>immiscibilità</a:t>
              </a:r>
            </a:p>
            <a:p>
              <a:r>
                <a:rPr lang="it-IT" sz="1200" b="1"/>
                <a:t>allo stato solido</a:t>
              </a:r>
            </a:p>
            <a:p>
              <a:r>
                <a:rPr lang="it-IT" sz="1200" b="1"/>
                <a:t>tra Or-Ab-An</a:t>
              </a:r>
            </a:p>
          </p:txBody>
        </p:sp>
        <p:sp>
          <p:nvSpPr>
            <p:cNvPr id="8201" name="Rectangle 10"/>
            <p:cNvSpPr>
              <a:spLocks noChangeArrowheads="1"/>
            </p:cNvSpPr>
            <p:nvPr/>
          </p:nvSpPr>
          <p:spPr bwMode="auto">
            <a:xfrm>
              <a:off x="3561" y="2702"/>
              <a:ext cx="363" cy="136"/>
            </a:xfrm>
            <a:prstGeom prst="rect">
              <a:avLst/>
            </a:prstGeom>
            <a:solidFill>
              <a:srgbClr val="DFD731">
                <a:alpha val="5411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crocl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12403"/>
            <a:ext cx="5984875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5900" y="2987824"/>
            <a:ext cx="676751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 : generalmente </a:t>
            </a:r>
            <a:r>
              <a:rPr lang="it-IT" sz="1400" dirty="0" err="1"/>
              <a:t>anedrale</a:t>
            </a:r>
            <a:r>
              <a:rPr lang="it-IT" sz="1400" dirty="0"/>
              <a:t>, </a:t>
            </a:r>
            <a:r>
              <a:rPr lang="it-IT" sz="1400" dirty="0" err="1"/>
              <a:t>euedrale</a:t>
            </a:r>
            <a:r>
              <a:rPr lang="it-IT" sz="1400" dirty="0"/>
              <a:t> in graniti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 : incolore, ma spesso torbido per alterazione meno marcata però</a:t>
            </a:r>
          </a:p>
          <a:p>
            <a:r>
              <a:rPr lang="it-IT" sz="1400" dirty="0"/>
              <a:t>                 dell’ortoclasio</a:t>
            </a:r>
          </a:p>
          <a:p>
            <a:r>
              <a:rPr lang="it-IT" sz="1400" b="1" dirty="0">
                <a:latin typeface="Comic Sans MS" pitchFamily="66" charset="0"/>
              </a:rPr>
              <a:t>RILEVO</a:t>
            </a:r>
            <a:r>
              <a:rPr lang="it-IT" sz="1400" dirty="0"/>
              <a:t>: assente, inferiore a quarzo e plagioclasi</a:t>
            </a:r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 : perfetta secondo (001), buona secondo (010)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 : bassa, colori di interferenza grigio del </a:t>
            </a:r>
            <a:r>
              <a:rPr lang="it-IT" sz="1400" dirty="0" err="1"/>
              <a:t>I°</a:t>
            </a:r>
            <a:r>
              <a:rPr lang="it-IT" sz="1400" dirty="0"/>
              <a:t> ordine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 : inclinata</a:t>
            </a:r>
          </a:p>
          <a:p>
            <a:r>
              <a:rPr lang="it-IT" sz="1400" b="1" dirty="0">
                <a:latin typeface="Comic Sans MS" pitchFamily="66" charset="0"/>
              </a:rPr>
              <a:t>GEMINAZIONI</a:t>
            </a:r>
            <a:r>
              <a:rPr lang="it-IT" sz="1400" dirty="0"/>
              <a:t> : polisintetiche Albite (010) – </a:t>
            </a:r>
            <a:r>
              <a:rPr lang="it-IT" sz="1400" dirty="0" err="1"/>
              <a:t>Periclino</a:t>
            </a:r>
            <a:r>
              <a:rPr lang="it-IT" sz="1400" dirty="0"/>
              <a:t> (100), che si intersecano</a:t>
            </a:r>
          </a:p>
          <a:p>
            <a:r>
              <a:rPr lang="it-IT" sz="1400" dirty="0"/>
              <a:t>                         a 90° sul piano (001) formando la tipica </a:t>
            </a:r>
            <a:r>
              <a:rPr lang="it-IT" sz="1400" b="1" i="1" u="sng" dirty="0"/>
              <a:t>struttura a graticcio</a:t>
            </a:r>
            <a:endParaRPr lang="it-IT" sz="1400" dirty="0"/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137398" y="5510067"/>
            <a:ext cx="2828620" cy="3322894"/>
            <a:chOff x="184" y="3061"/>
            <a:chExt cx="1530" cy="1802"/>
          </a:xfrm>
        </p:grpSpPr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54" y="3061"/>
              <a:ext cx="142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 dirty="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8" name="Group 56"/>
            <p:cNvGrpSpPr>
              <a:grpSpLocks/>
            </p:cNvGrpSpPr>
            <p:nvPr/>
          </p:nvGrpSpPr>
          <p:grpSpPr bwMode="auto">
            <a:xfrm>
              <a:off x="184" y="3107"/>
              <a:ext cx="1530" cy="1756"/>
              <a:chOff x="184" y="3107"/>
              <a:chExt cx="1530" cy="1756"/>
            </a:xfrm>
          </p:grpSpPr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516" y="3352"/>
                <a:ext cx="816" cy="1316"/>
              </a:xfrm>
              <a:prstGeom prst="cube">
                <a:avLst>
                  <a:gd name="adj" fmla="val 25736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 flipH="1">
                <a:off x="544" y="4350"/>
                <a:ext cx="290" cy="4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1241" y="4214"/>
                <a:ext cx="45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879" y="3125"/>
                <a:ext cx="45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561" y="4713"/>
                <a:ext cx="14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200" b="1" dirty="0">
                    <a:latin typeface="Comic Sans MS" pitchFamily="66" charset="0"/>
                  </a:rPr>
                  <a:t>a</a:t>
                </a: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1468" y="4214"/>
                <a:ext cx="149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2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700" y="4525"/>
                <a:ext cx="21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000" b="1" dirty="0"/>
                  <a:t>100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 rot="-2845681">
                <a:off x="1104" y="4424"/>
                <a:ext cx="213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000" b="1" dirty="0"/>
                  <a:t>010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697" y="3323"/>
                <a:ext cx="213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000" b="1" dirty="0"/>
                  <a:t>001</a:t>
                </a: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1018" y="3575"/>
                <a:ext cx="23" cy="1088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746" y="3570"/>
                <a:ext cx="23" cy="743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Freeform 22"/>
              <p:cNvSpPr>
                <a:spLocks/>
              </p:cNvSpPr>
              <p:nvPr/>
            </p:nvSpPr>
            <p:spPr bwMode="auto">
              <a:xfrm>
                <a:off x="586" y="3566"/>
                <a:ext cx="23" cy="1020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1194" y="3478"/>
                <a:ext cx="23" cy="743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272" y="3407"/>
                <a:ext cx="23" cy="907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auto">
              <a:xfrm>
                <a:off x="916" y="3574"/>
                <a:ext cx="23" cy="1088"/>
              </a:xfrm>
              <a:custGeom>
                <a:avLst/>
                <a:gdLst>
                  <a:gd name="T0" fmla="*/ 21 w 36"/>
                  <a:gd name="T1" fmla="*/ 0 h 645"/>
                  <a:gd name="T2" fmla="*/ 6 w 36"/>
                  <a:gd name="T3" fmla="*/ 111 h 645"/>
                  <a:gd name="T4" fmla="*/ 3 w 36"/>
                  <a:gd name="T5" fmla="*/ 204 h 645"/>
                  <a:gd name="T6" fmla="*/ 3 w 36"/>
                  <a:gd name="T7" fmla="*/ 297 h 645"/>
                  <a:gd name="T8" fmla="*/ 3 w 36"/>
                  <a:gd name="T9" fmla="*/ 390 h 645"/>
                  <a:gd name="T10" fmla="*/ 12 w 36"/>
                  <a:gd name="T11" fmla="*/ 483 h 645"/>
                  <a:gd name="T12" fmla="*/ 30 w 36"/>
                  <a:gd name="T13" fmla="*/ 618 h 645"/>
                  <a:gd name="T14" fmla="*/ 33 w 36"/>
                  <a:gd name="T15" fmla="*/ 501 h 645"/>
                  <a:gd name="T16" fmla="*/ 33 w 36"/>
                  <a:gd name="T17" fmla="*/ 435 h 645"/>
                  <a:gd name="T18" fmla="*/ 33 w 36"/>
                  <a:gd name="T19" fmla="*/ 348 h 645"/>
                  <a:gd name="T20" fmla="*/ 33 w 36"/>
                  <a:gd name="T21" fmla="*/ 270 h 645"/>
                  <a:gd name="T22" fmla="*/ 30 w 36"/>
                  <a:gd name="T23" fmla="*/ 162 h 645"/>
                  <a:gd name="T24" fmla="*/ 21 w 36"/>
                  <a:gd name="T25" fmla="*/ 0 h 6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645"/>
                  <a:gd name="T41" fmla="*/ 36 w 36"/>
                  <a:gd name="T42" fmla="*/ 645 h 6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645">
                    <a:moveTo>
                      <a:pt x="21" y="0"/>
                    </a:moveTo>
                    <a:cubicBezTo>
                      <a:pt x="14" y="0"/>
                      <a:pt x="9" y="77"/>
                      <a:pt x="6" y="111"/>
                    </a:cubicBezTo>
                    <a:cubicBezTo>
                      <a:pt x="3" y="145"/>
                      <a:pt x="3" y="173"/>
                      <a:pt x="3" y="204"/>
                    </a:cubicBezTo>
                    <a:cubicBezTo>
                      <a:pt x="3" y="235"/>
                      <a:pt x="3" y="266"/>
                      <a:pt x="3" y="297"/>
                    </a:cubicBezTo>
                    <a:cubicBezTo>
                      <a:pt x="3" y="327"/>
                      <a:pt x="0" y="360"/>
                      <a:pt x="3" y="390"/>
                    </a:cubicBezTo>
                    <a:cubicBezTo>
                      <a:pt x="5" y="421"/>
                      <a:pt x="8" y="445"/>
                      <a:pt x="12" y="483"/>
                    </a:cubicBezTo>
                    <a:cubicBezTo>
                      <a:pt x="24" y="579"/>
                      <a:pt x="36" y="645"/>
                      <a:pt x="30" y="618"/>
                    </a:cubicBezTo>
                    <a:cubicBezTo>
                      <a:pt x="34" y="620"/>
                      <a:pt x="33" y="531"/>
                      <a:pt x="33" y="501"/>
                    </a:cubicBezTo>
                    <a:cubicBezTo>
                      <a:pt x="33" y="471"/>
                      <a:pt x="33" y="460"/>
                      <a:pt x="33" y="435"/>
                    </a:cubicBezTo>
                    <a:cubicBezTo>
                      <a:pt x="32" y="389"/>
                      <a:pt x="32" y="376"/>
                      <a:pt x="33" y="348"/>
                    </a:cubicBezTo>
                    <a:cubicBezTo>
                      <a:pt x="33" y="321"/>
                      <a:pt x="33" y="301"/>
                      <a:pt x="33" y="270"/>
                    </a:cubicBezTo>
                    <a:cubicBezTo>
                      <a:pt x="30" y="229"/>
                      <a:pt x="32" y="207"/>
                      <a:pt x="30" y="162"/>
                    </a:cubicBezTo>
                    <a:cubicBezTo>
                      <a:pt x="28" y="117"/>
                      <a:pt x="21" y="34"/>
                      <a:pt x="21" y="0"/>
                    </a:cubicBezTo>
                    <a:close/>
                  </a:path>
                </a:pathLst>
              </a:custGeom>
              <a:solidFill>
                <a:srgbClr val="5F5F5F"/>
              </a:solidFill>
              <a:ln w="317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/>
            </p:nvSpPr>
            <p:spPr bwMode="auto">
              <a:xfrm flipH="1">
                <a:off x="939" y="3365"/>
                <a:ext cx="118" cy="157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/>
            </p:nvSpPr>
            <p:spPr bwMode="auto">
              <a:xfrm flipH="1">
                <a:off x="1027" y="3417"/>
                <a:ext cx="136" cy="151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/>
            </p:nvSpPr>
            <p:spPr bwMode="auto">
              <a:xfrm flipH="1">
                <a:off x="755" y="3421"/>
                <a:ext cx="102" cy="139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/>
            </p:nvSpPr>
            <p:spPr bwMode="auto">
              <a:xfrm flipH="1">
                <a:off x="599" y="3417"/>
                <a:ext cx="111" cy="137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Line 37"/>
              <p:cNvSpPr>
                <a:spLocks noChangeShapeType="1"/>
              </p:cNvSpPr>
              <p:nvPr/>
            </p:nvSpPr>
            <p:spPr bwMode="auto">
              <a:xfrm>
                <a:off x="1015" y="3488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Line 38"/>
              <p:cNvSpPr>
                <a:spLocks noChangeShapeType="1"/>
              </p:cNvSpPr>
              <p:nvPr/>
            </p:nvSpPr>
            <p:spPr bwMode="auto">
              <a:xfrm>
                <a:off x="943" y="3413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Line 39"/>
              <p:cNvSpPr>
                <a:spLocks noChangeShapeType="1"/>
              </p:cNvSpPr>
              <p:nvPr/>
            </p:nvSpPr>
            <p:spPr bwMode="auto">
              <a:xfrm flipV="1">
                <a:off x="737" y="3486"/>
                <a:ext cx="163" cy="0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Line 40"/>
              <p:cNvSpPr>
                <a:spLocks noChangeShapeType="1"/>
              </p:cNvSpPr>
              <p:nvPr/>
            </p:nvSpPr>
            <p:spPr bwMode="auto">
              <a:xfrm>
                <a:off x="630" y="3438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" name="Line 41"/>
              <p:cNvSpPr>
                <a:spLocks noChangeShapeType="1"/>
              </p:cNvSpPr>
              <p:nvPr/>
            </p:nvSpPr>
            <p:spPr bwMode="auto">
              <a:xfrm flipV="1">
                <a:off x="383" y="4344"/>
                <a:ext cx="226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Line 42"/>
              <p:cNvSpPr>
                <a:spLocks noChangeShapeType="1"/>
              </p:cNvSpPr>
              <p:nvPr/>
            </p:nvSpPr>
            <p:spPr bwMode="auto">
              <a:xfrm flipH="1">
                <a:off x="1287" y="3579"/>
                <a:ext cx="227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" name="Line 43"/>
              <p:cNvSpPr>
                <a:spLocks noChangeShapeType="1"/>
              </p:cNvSpPr>
              <p:nvPr/>
            </p:nvSpPr>
            <p:spPr bwMode="auto">
              <a:xfrm>
                <a:off x="550" y="3341"/>
                <a:ext cx="74" cy="1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flipH="1">
                <a:off x="1077" y="3221"/>
                <a:ext cx="137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Text Box 45"/>
              <p:cNvSpPr txBox="1">
                <a:spLocks noChangeArrowheads="1"/>
              </p:cNvSpPr>
              <p:nvPr/>
            </p:nvSpPr>
            <p:spPr bwMode="auto">
              <a:xfrm>
                <a:off x="184" y="4337"/>
                <a:ext cx="28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000" b="1" dirty="0"/>
                  <a:t>albite</a:t>
                </a:r>
              </a:p>
            </p:txBody>
          </p:sp>
          <p:sp>
            <p:nvSpPr>
              <p:cNvPr id="37" name="Text Box 46"/>
              <p:cNvSpPr txBox="1">
                <a:spLocks noChangeArrowheads="1"/>
              </p:cNvSpPr>
              <p:nvPr/>
            </p:nvSpPr>
            <p:spPr bwMode="auto">
              <a:xfrm>
                <a:off x="450" y="3225"/>
                <a:ext cx="28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000" b="1" dirty="0"/>
                  <a:t>albite</a:t>
                </a:r>
              </a:p>
            </p:txBody>
          </p:sp>
          <p:sp>
            <p:nvSpPr>
              <p:cNvPr id="38" name="Text Box 47"/>
              <p:cNvSpPr txBox="1">
                <a:spLocks noChangeArrowheads="1"/>
              </p:cNvSpPr>
              <p:nvPr/>
            </p:nvSpPr>
            <p:spPr bwMode="auto">
              <a:xfrm>
                <a:off x="1301" y="3413"/>
                <a:ext cx="413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 dirty="0" err="1"/>
                  <a:t>periclino</a:t>
                </a:r>
                <a:endParaRPr lang="it-IT" sz="1000" b="1" dirty="0"/>
              </a:p>
            </p:txBody>
          </p:sp>
          <p:sp>
            <p:nvSpPr>
              <p:cNvPr id="39" name="Text Box 48"/>
              <p:cNvSpPr txBox="1">
                <a:spLocks noChangeArrowheads="1"/>
              </p:cNvSpPr>
              <p:nvPr/>
            </p:nvSpPr>
            <p:spPr bwMode="auto">
              <a:xfrm>
                <a:off x="997" y="3107"/>
                <a:ext cx="413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 dirty="0" err="1"/>
                  <a:t>periclino</a:t>
                </a:r>
                <a:endParaRPr lang="it-IT" sz="1000" b="1" dirty="0"/>
              </a:p>
            </p:txBody>
          </p:sp>
        </p:grpSp>
      </p:grpSp>
      <p:pic>
        <p:nvPicPr>
          <p:cNvPr id="2050" name="Picture 2" descr="D:\DIDATTICA\DIDATTICA -UNIVERSITA'\DIDATTICA LAB-PETRO\Lab-Petro-Dispense-magmatiche\Utility\microfoto-minerali\microcline1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4" y="4984398"/>
            <a:ext cx="2842652" cy="1953840"/>
          </a:xfrm>
          <a:prstGeom prst="rect">
            <a:avLst/>
          </a:prstGeom>
          <a:noFill/>
        </p:spPr>
      </p:pic>
      <p:pic>
        <p:nvPicPr>
          <p:cNvPr id="2051" name="Picture 3" descr="D:\DIDATTICA\DIDATTICA -UNIVERSITA'\DIDATTICA LAB-PETRO\Lab-Petro-Dispense-magmatiche\Utility\microfoto-minerali\microcline-X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77135" y="5284072"/>
            <a:ext cx="2502154" cy="1884354"/>
          </a:xfrm>
          <a:prstGeom prst="rect">
            <a:avLst/>
          </a:prstGeom>
          <a:noFill/>
        </p:spPr>
      </p:pic>
      <p:pic>
        <p:nvPicPr>
          <p:cNvPr id="6146" name="Picture 2" descr="D:\DIDATTICA\DIDATTICA -UNIVERSITA'\DIDATTICA LAB-PETRO\Lab-Petro-Dispense-magmatiche\Utility\microfoto-minerali\microclino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29" y="7028584"/>
            <a:ext cx="3050437" cy="2033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/>
          <p:cNvSpPr txBox="1">
            <a:spLocks noChangeArrowheads="1"/>
          </p:cNvSpPr>
          <p:nvPr/>
        </p:nvSpPr>
        <p:spPr bwMode="auto">
          <a:xfrm>
            <a:off x="260648" y="395536"/>
            <a:ext cx="399256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SMISTAMENTI</a:t>
            </a:r>
            <a:r>
              <a:rPr lang="it-IT" sz="1400" dirty="0"/>
              <a:t> : (eventualmente) </a:t>
            </a:r>
            <a:r>
              <a:rPr lang="it-IT" sz="1400" dirty="0" err="1"/>
              <a:t>pertitici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CONCRESCIMENTI</a:t>
            </a:r>
            <a:r>
              <a:rPr lang="it-IT" sz="1400" dirty="0"/>
              <a:t> : con il quarzo</a:t>
            </a:r>
          </a:p>
          <a:p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 : incolore, basso</a:t>
            </a:r>
          </a:p>
          <a:p>
            <a:r>
              <a:rPr lang="it-IT" sz="1400" dirty="0"/>
              <a:t>                           rilievo e colori d’interferenza,</a:t>
            </a:r>
          </a:p>
          <a:p>
            <a:r>
              <a:rPr lang="it-IT" sz="1400" dirty="0"/>
              <a:t>                             </a:t>
            </a:r>
            <a:r>
              <a:rPr lang="it-IT" sz="1400" u="sng" dirty="0"/>
              <a:t>geminazioni a graticcio</a:t>
            </a:r>
          </a:p>
          <a:p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dirty="0"/>
              <a:t> : in rocce intrusive acide/alcaline</a:t>
            </a:r>
          </a:p>
          <a:p>
            <a:r>
              <a:rPr lang="it-IT" sz="1400" dirty="0"/>
              <a:t>                           (graniti, </a:t>
            </a:r>
            <a:r>
              <a:rPr lang="it-IT" sz="1400" dirty="0" err="1"/>
              <a:t>granodioriti</a:t>
            </a:r>
            <a:r>
              <a:rPr lang="it-IT" sz="1400" dirty="0"/>
              <a:t>, sieniti,</a:t>
            </a:r>
          </a:p>
          <a:p>
            <a:r>
              <a:rPr lang="it-IT" sz="1400" dirty="0"/>
              <a:t>                          </a:t>
            </a:r>
            <a:r>
              <a:rPr lang="it-IT" sz="1400" dirty="0" err="1"/>
              <a:t>monzoniti</a:t>
            </a:r>
            <a:r>
              <a:rPr lang="it-IT" sz="1400" dirty="0"/>
              <a:t>) e metamorfiche</a:t>
            </a:r>
          </a:p>
        </p:txBody>
      </p:sp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460028" y="2551361"/>
            <a:ext cx="4410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>
                <a:latin typeface="Comic Sans MS" pitchFamily="66" charset="0"/>
              </a:rPr>
              <a:t>NB:</a:t>
            </a:r>
            <a:r>
              <a:rPr lang="it-IT" sz="1400" dirty="0"/>
              <a:t> Anche  plagioclasi e l’</a:t>
            </a:r>
            <a:r>
              <a:rPr lang="it-IT" sz="1400" dirty="0" err="1"/>
              <a:t>anortoclasio</a:t>
            </a:r>
            <a:r>
              <a:rPr lang="it-IT" sz="1400" dirty="0"/>
              <a:t> possono</a:t>
            </a:r>
          </a:p>
          <a:p>
            <a:r>
              <a:rPr lang="it-IT" sz="1400" dirty="0"/>
              <a:t>       avere le geminazioni </a:t>
            </a:r>
            <a:r>
              <a:rPr lang="it-IT" sz="1400" dirty="0" err="1"/>
              <a:t>Albite-Periclino</a:t>
            </a:r>
            <a:r>
              <a:rPr lang="it-IT" sz="1400" dirty="0"/>
              <a:t>: ma nei</a:t>
            </a:r>
          </a:p>
          <a:p>
            <a:r>
              <a:rPr lang="it-IT" sz="1400" dirty="0"/>
              <a:t>       plagioclasi gli individui geminati estinguono </a:t>
            </a:r>
          </a:p>
          <a:p>
            <a:r>
              <a:rPr lang="it-IT" sz="1400" dirty="0"/>
              <a:t>       in maniera molto netta, mentre nel microclino</a:t>
            </a:r>
          </a:p>
          <a:p>
            <a:r>
              <a:rPr lang="it-IT" sz="1400" dirty="0"/>
              <a:t>       in maniera sfumata; l’</a:t>
            </a:r>
            <a:r>
              <a:rPr lang="it-IT" sz="1400" dirty="0" err="1"/>
              <a:t>anortoclasio</a:t>
            </a:r>
            <a:r>
              <a:rPr lang="it-IT" sz="1400" dirty="0"/>
              <a:t> ha geminazioni</a:t>
            </a:r>
          </a:p>
          <a:p>
            <a:r>
              <a:rPr lang="it-IT" sz="1400" dirty="0"/>
              <a:t>       più fitte e minute del microclino e si trova in</a:t>
            </a:r>
          </a:p>
          <a:p>
            <a:r>
              <a:rPr lang="it-IT" sz="1400" dirty="0"/>
              <a:t>       rocce vulcaniche</a:t>
            </a:r>
          </a:p>
        </p:txBody>
      </p:sp>
      <p:pic>
        <p:nvPicPr>
          <p:cNvPr id="3074" name="Picture 2" descr="D:\DIDATTICA\DIDATTICA -UNIVERSITA'\DIDATTICA LAB-PETRO\Lab-Petro-Dispense-magmatiche\Utility\microfoto-minerali\plag2-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115" y="6804562"/>
            <a:ext cx="3007823" cy="2218860"/>
          </a:xfrm>
          <a:prstGeom prst="rect">
            <a:avLst/>
          </a:prstGeom>
          <a:noFill/>
        </p:spPr>
      </p:pic>
      <p:pic>
        <p:nvPicPr>
          <p:cNvPr id="2050" name="Picture 2" descr="D:\DIDATTICA\DIDATTICA -UNIVERSITA'\DIDATTICA LAB-PETRO\Lab-Petro-Dispense-magmatiche\Utility\microfoto-minerali\plag3-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62" y="6816436"/>
            <a:ext cx="3118796" cy="219875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234897" y="6992298"/>
            <a:ext cx="982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plagioclasio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05149" y="8516334"/>
            <a:ext cx="982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plagioclasio</a:t>
            </a:r>
          </a:p>
        </p:txBody>
      </p:sp>
      <p:pic>
        <p:nvPicPr>
          <p:cNvPr id="1027" name="Picture 3" descr="C:\Users\Gabriella\Data\DIDATTICA\DIDATTICA -UNIVERSITA'\DIDATTICA LAB-PETRO\microfoto-minerali\microclino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7" y="4320472"/>
            <a:ext cx="3869864" cy="23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210458" y="4320472"/>
            <a:ext cx="8739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microclino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anid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42863"/>
            <a:ext cx="610235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250825" y="3275856"/>
            <a:ext cx="64579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   prismatico tabulare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 incolore, limpido, trasparente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 : assente</a:t>
            </a:r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: perfetta secondo (001), buona secondo (010)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bassa, colori d’interferenza grigio del </a:t>
            </a:r>
            <a:r>
              <a:rPr lang="it-IT" sz="1400" dirty="0" err="1"/>
              <a:t>I°</a:t>
            </a:r>
            <a:r>
              <a:rPr lang="it-IT" sz="1400" dirty="0"/>
              <a:t> ordine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inclinata ; parallela su sezioni in zona con l’asse b</a:t>
            </a:r>
          </a:p>
          <a:p>
            <a:r>
              <a:rPr lang="it-IT" sz="1400" b="1" dirty="0">
                <a:latin typeface="Comic Sans MS" pitchFamily="66" charset="0"/>
              </a:rPr>
              <a:t>GEMINAZIONI</a:t>
            </a:r>
            <a:r>
              <a:rPr lang="it-IT" sz="1400" dirty="0"/>
              <a:t> : semplici (+ frequente Carlsbad)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 : biassico -, piccolo 2V</a:t>
            </a:r>
            <a:r>
              <a:rPr lang="el-GR" sz="1400" dirty="0">
                <a:cs typeface="Arial" charset="0"/>
              </a:rPr>
              <a:t>α</a:t>
            </a:r>
            <a:endParaRPr lang="it-IT" sz="1400" dirty="0">
              <a:cs typeface="Arial" charset="0"/>
            </a:endParaRP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CARATTERI DIAGNOSTICI</a:t>
            </a:r>
            <a:r>
              <a:rPr lang="it-IT" sz="1400" dirty="0">
                <a:cs typeface="Arial" charset="0"/>
              </a:rPr>
              <a:t> : abito tabulare, limpidezza, solo geminazioni </a:t>
            </a:r>
          </a:p>
          <a:p>
            <a:r>
              <a:rPr lang="it-IT" sz="1400" dirty="0">
                <a:cs typeface="Arial" charset="0"/>
              </a:rPr>
              <a:t>                   semplici, bassa birifrangenza, </a:t>
            </a:r>
            <a:r>
              <a:rPr lang="it-IT" sz="1400" dirty="0"/>
              <a:t>piccolo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(talvolta quasi uniassico)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PARAGENESI</a:t>
            </a:r>
            <a:r>
              <a:rPr lang="it-IT" sz="1400" dirty="0">
                <a:latin typeface="Comic Sans MS" pitchFamily="66" charset="0"/>
                <a:cs typeface="Arial" charset="0"/>
              </a:rPr>
              <a:t> </a:t>
            </a:r>
            <a:r>
              <a:rPr lang="it-IT" sz="1400" dirty="0">
                <a:cs typeface="Arial" charset="0"/>
              </a:rPr>
              <a:t>: solo in rocce effusive acide/intermedie/alcaline (rioliti, </a:t>
            </a:r>
          </a:p>
          <a:p>
            <a:r>
              <a:rPr lang="it-IT" sz="1400" dirty="0">
                <a:cs typeface="Arial" charset="0"/>
              </a:rPr>
              <a:t>                           trachiti,fonoliti);  in </a:t>
            </a:r>
            <a:r>
              <a:rPr lang="it-IT" sz="1400" dirty="0" err="1">
                <a:cs typeface="Arial" charset="0"/>
              </a:rPr>
              <a:t>r.metamorfiche</a:t>
            </a:r>
            <a:r>
              <a:rPr lang="it-IT" sz="1400" dirty="0">
                <a:cs typeface="Arial" charset="0"/>
              </a:rPr>
              <a:t> di contatto di altissima </a:t>
            </a:r>
            <a:r>
              <a:rPr lang="it-IT" sz="1400" dirty="0" err="1">
                <a:cs typeface="Arial" charset="0"/>
              </a:rPr>
              <a:t>T°</a:t>
            </a:r>
            <a:r>
              <a:rPr lang="it-IT" sz="1200" dirty="0">
                <a:cs typeface="Arial" charset="0"/>
              </a:rPr>
              <a:t>                         </a:t>
            </a:r>
            <a:endParaRPr lang="it-IT" sz="1200" dirty="0"/>
          </a:p>
        </p:txBody>
      </p:sp>
      <p:pic>
        <p:nvPicPr>
          <p:cNvPr id="4100" name="Picture 4" descr="D:\DIDATTICA\DIDATTICA -UNIVERSITA'\DIDATTICA LAB-PETRO\Lab-Petro-Dispense-magmatiche\Utility\microfoto-minerali\sanidino1-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6113921"/>
            <a:ext cx="3197729" cy="2130487"/>
          </a:xfrm>
          <a:prstGeom prst="rect">
            <a:avLst/>
          </a:prstGeom>
          <a:noFill/>
        </p:spPr>
      </p:pic>
      <p:pic>
        <p:nvPicPr>
          <p:cNvPr id="4101" name="Picture 5" descr="D:\DIDATTICA\DIDATTICA -UNIVERSITA'\DIDATTICA LAB-PETRO\Lab-Petro-Dispense-magmatiche\Utility\microfoto-minerali\sanidino1-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32" y="6124519"/>
            <a:ext cx="3181821" cy="2119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765175" y="3894"/>
            <a:ext cx="5538788" cy="3055938"/>
            <a:chOff x="436" y="204"/>
            <a:chExt cx="3381" cy="1860"/>
          </a:xfrm>
        </p:grpSpPr>
        <p:pic>
          <p:nvPicPr>
            <p:cNvPr id="17412" name="Picture 4" descr="Leucit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" y="204"/>
              <a:ext cx="3381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1144" y="610"/>
              <a:ext cx="1288" cy="2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261" y="560"/>
              <a:ext cx="591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omic Sans MS" pitchFamily="66" charset="0"/>
                </a:rPr>
                <a:t>cubico A.T.</a:t>
              </a:r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1220" y="675"/>
              <a:ext cx="810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omic Sans MS" pitchFamily="66" charset="0"/>
                </a:rPr>
                <a:t>tetragonale B.T.</a:t>
              </a:r>
            </a:p>
          </p:txBody>
        </p:sp>
      </p:grpSp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142875" y="2843808"/>
            <a:ext cx="666432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 idiomorfo, contorni poligonali o rotondeggianti; spesso con inclusioni</a:t>
            </a:r>
          </a:p>
          <a:p>
            <a:r>
              <a:rPr lang="it-IT" sz="1400" dirty="0"/>
              <a:t>                vetrose o microliti disposti radialmente o in cerchi concentrici paralleli</a:t>
            </a:r>
          </a:p>
          <a:p>
            <a:r>
              <a:rPr lang="it-IT" sz="1400" dirty="0"/>
              <a:t>                ai bordi dei cristalli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incolore, senza tracce di sfaldatura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basso o assente</a:t>
            </a:r>
          </a:p>
          <a:p>
            <a:r>
              <a:rPr lang="it-IT" sz="1400" b="1" dirty="0">
                <a:latin typeface="Comic Sans MS" pitchFamily="66" charset="0"/>
              </a:rPr>
              <a:t>BIRIFRANGENZA/ESTINZIONE</a:t>
            </a:r>
            <a:r>
              <a:rPr lang="it-IT" sz="1400" dirty="0"/>
              <a:t>: ad alta </a:t>
            </a:r>
            <a:r>
              <a:rPr lang="it-IT" sz="1400" dirty="0" err="1"/>
              <a:t>T°</a:t>
            </a:r>
            <a:r>
              <a:rPr lang="it-IT" sz="1400" dirty="0"/>
              <a:t> cristallizza nel sistema cubico ed </a:t>
            </a:r>
          </a:p>
          <a:p>
            <a:r>
              <a:rPr lang="it-IT" sz="1400" dirty="0"/>
              <a:t>                è quindi estinta a nicol incrociati; a bassa </a:t>
            </a:r>
            <a:r>
              <a:rPr lang="it-IT" sz="1400" dirty="0" err="1"/>
              <a:t>T°</a:t>
            </a:r>
            <a:r>
              <a:rPr lang="it-IT" sz="1400" dirty="0"/>
              <a:t> diventa tetragonale con</a:t>
            </a:r>
          </a:p>
          <a:p>
            <a:r>
              <a:rPr lang="it-IT" sz="1400" dirty="0"/>
              <a:t>                </a:t>
            </a:r>
            <a:r>
              <a:rPr lang="it-IT" sz="1400" dirty="0" err="1"/>
              <a:t>bassisima</a:t>
            </a:r>
            <a:r>
              <a:rPr lang="it-IT" sz="1400" dirty="0"/>
              <a:t> birifrangenza e colori di interferenza grigio-scuro del </a:t>
            </a:r>
            <a:r>
              <a:rPr lang="it-IT" sz="1400" dirty="0" err="1"/>
              <a:t>I°</a:t>
            </a:r>
            <a:r>
              <a:rPr lang="it-IT" sz="1400" dirty="0"/>
              <a:t> ordine.</a:t>
            </a:r>
          </a:p>
          <a:p>
            <a:r>
              <a:rPr lang="it-IT" sz="1400" dirty="0"/>
              <a:t>                Durante l’inversione si forma un fitto aggregato di geminati lamellari,</a:t>
            </a:r>
          </a:p>
          <a:p>
            <a:r>
              <a:rPr lang="it-IT" sz="1400" dirty="0"/>
              <a:t>                spesso disposti a settori (tipico nei fenocristalli)</a:t>
            </a:r>
          </a:p>
          <a:p>
            <a:r>
              <a:rPr lang="it-IT" sz="1400" b="1" dirty="0">
                <a:latin typeface="Comic Sans MS" pitchFamily="66" charset="0"/>
              </a:rPr>
              <a:t>ALTERAZIONE</a:t>
            </a:r>
            <a:r>
              <a:rPr lang="it-IT" sz="1400" dirty="0"/>
              <a:t>: in caolino e </a:t>
            </a:r>
            <a:r>
              <a:rPr lang="it-IT" sz="1400" dirty="0" err="1"/>
              <a:t>analcime</a:t>
            </a:r>
            <a:r>
              <a:rPr lang="it-IT" sz="1400" dirty="0"/>
              <a:t>, talvolta con sostituzioni in </a:t>
            </a:r>
            <a:r>
              <a:rPr lang="it-IT" sz="1400" dirty="0" err="1"/>
              <a:t>felspato</a:t>
            </a:r>
            <a:endParaRPr lang="it-IT" sz="1400" dirty="0"/>
          </a:p>
          <a:p>
            <a:r>
              <a:rPr lang="it-IT" sz="1400" dirty="0"/>
              <a:t>                 potassico + nefelina (</a:t>
            </a:r>
            <a:r>
              <a:rPr lang="it-IT" sz="1400" i="1" dirty="0" err="1"/>
              <a:t>pseudoleucite</a:t>
            </a:r>
            <a:r>
              <a:rPr lang="it-IT" sz="1400" dirty="0"/>
              <a:t>)</a:t>
            </a:r>
          </a:p>
          <a:p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: l’abito </a:t>
            </a:r>
            <a:r>
              <a:rPr lang="it-IT" sz="1400" dirty="0" err="1"/>
              <a:t>subcircolare</a:t>
            </a:r>
            <a:r>
              <a:rPr lang="it-IT" sz="1400" dirty="0"/>
              <a:t>, incolore, le geminazioni</a:t>
            </a:r>
          </a:p>
          <a:p>
            <a:r>
              <a:rPr lang="it-IT" sz="1400" dirty="0"/>
              <a:t>                 polisintetiche a settori, la disposizione delle inclusioni.</a:t>
            </a:r>
          </a:p>
          <a:p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dirty="0"/>
              <a:t>: per lento raffreddamento si trasforma in </a:t>
            </a:r>
            <a:r>
              <a:rPr lang="it-IT" sz="1400" dirty="0" err="1"/>
              <a:t>K-feldspato</a:t>
            </a:r>
            <a:r>
              <a:rPr lang="it-IT" sz="1400" dirty="0"/>
              <a:t>, quindi si</a:t>
            </a:r>
          </a:p>
          <a:p>
            <a:r>
              <a:rPr lang="it-IT" sz="1400" dirty="0"/>
              <a:t>                 trova solo in rocce effusive o </a:t>
            </a:r>
            <a:r>
              <a:rPr lang="it-IT" sz="1400" dirty="0" err="1"/>
              <a:t>subeffusive</a:t>
            </a:r>
            <a:r>
              <a:rPr lang="it-IT" sz="1400" dirty="0"/>
              <a:t> sottosature in SiO</a:t>
            </a:r>
            <a:r>
              <a:rPr lang="it-IT" sz="1400" b="1" baseline="-25000" dirty="0"/>
              <a:t>2</a:t>
            </a:r>
            <a:r>
              <a:rPr lang="it-IT" sz="1400" dirty="0"/>
              <a:t> ricche in K.</a:t>
            </a:r>
          </a:p>
          <a:p>
            <a:endParaRPr lang="it-IT" sz="1400" dirty="0"/>
          </a:p>
        </p:txBody>
      </p:sp>
      <p:pic>
        <p:nvPicPr>
          <p:cNvPr id="7171" name="Picture 3" descr="D:\DIDATTICA\DIDATTICA -UNIVERSITA'\DIDATTICA LAB-PETRO\Lab-Petro-Dispense-magmatiche\Utility\microfoto-minerali\leucite 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59" y="6444208"/>
            <a:ext cx="2918148" cy="1944216"/>
          </a:xfrm>
          <a:prstGeom prst="rect">
            <a:avLst/>
          </a:prstGeom>
          <a:noFill/>
        </p:spPr>
      </p:pic>
      <p:pic>
        <p:nvPicPr>
          <p:cNvPr id="1026" name="Picture 2" descr="D:\DIDATTICA\DIDATTICA -UNIVERSITA'\DIDATTICA LAB-PETRO\Lab-Petro-Dispense-magmatiche\Utility\microfoto-minerali\leucite X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637" y="6439401"/>
            <a:ext cx="2828699" cy="1968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5250" y="90488"/>
            <a:ext cx="34483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/>
              <a:t>PLAGIOCLASI    (</a:t>
            </a:r>
            <a:r>
              <a:rPr lang="it-IT" sz="1600" b="1" dirty="0" err="1"/>
              <a:t>Na-Ca</a:t>
            </a:r>
            <a:r>
              <a:rPr lang="it-IT" sz="1600" b="1" dirty="0"/>
              <a:t> </a:t>
            </a:r>
            <a:r>
              <a:rPr lang="it-IT" sz="1600" b="1" dirty="0" err="1"/>
              <a:t>feldspati</a:t>
            </a:r>
            <a:r>
              <a:rPr lang="it-IT" sz="1600" b="1" dirty="0"/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1175" y="323528"/>
            <a:ext cx="6059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Arial" pitchFamily="34" charset="0"/>
                <a:cs typeface="Arial" pitchFamily="34" charset="0"/>
              </a:rPr>
              <a:t>Serie isomorfa tra Albite NaAlSi</a:t>
            </a:r>
            <a:r>
              <a:rPr lang="it-IT" sz="16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O</a:t>
            </a:r>
            <a:r>
              <a:rPr lang="it-IT" sz="1600" b="1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 e Anortite CaAl</a:t>
            </a:r>
            <a:r>
              <a:rPr lang="it-IT" sz="16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Si</a:t>
            </a:r>
            <a:r>
              <a:rPr lang="it-IT" sz="16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O</a:t>
            </a:r>
            <a:r>
              <a:rPr lang="it-IT" sz="1600" b="1" baseline="-25000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8" name="Picture 84" descr="Fig 6-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392" y="4736232"/>
            <a:ext cx="337726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uppo 42"/>
          <p:cNvGrpSpPr>
            <a:grpSpLocks noChangeAspect="1"/>
          </p:cNvGrpSpPr>
          <p:nvPr/>
        </p:nvGrpSpPr>
        <p:grpSpPr>
          <a:xfrm>
            <a:off x="3280048" y="4673005"/>
            <a:ext cx="3933056" cy="2808312"/>
            <a:chOff x="3212976" y="4067944"/>
            <a:chExt cx="3933056" cy="2808312"/>
          </a:xfrm>
        </p:grpSpPr>
        <p:pic>
          <p:nvPicPr>
            <p:cNvPr id="30" name="Picture 82" descr="Fig 6-8d"/>
            <p:cNvPicPr>
              <a:picLocks noChangeAspect="1" noChangeArrowheads="1"/>
            </p:cNvPicPr>
            <p:nvPr/>
          </p:nvPicPr>
          <p:blipFill>
            <a:blip r:embed="rId3" cstate="print"/>
            <a:srcRect l="26491" b="43736"/>
            <a:stretch>
              <a:fillRect/>
            </a:stretch>
          </p:blipFill>
          <p:spPr bwMode="auto">
            <a:xfrm>
              <a:off x="3212976" y="4067944"/>
              <a:ext cx="3933056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5"/>
            <p:cNvSpPr txBox="1"/>
            <p:nvPr/>
          </p:nvSpPr>
          <p:spPr>
            <a:xfrm>
              <a:off x="4509120" y="5580112"/>
              <a:ext cx="60837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993300"/>
                  </a:solidFill>
                </a:rPr>
                <a:t>40%</a:t>
              </a:r>
            </a:p>
          </p:txBody>
        </p:sp>
        <p:sp>
          <p:nvSpPr>
            <p:cNvPr id="32" name="Left Brace 10"/>
            <p:cNvSpPr/>
            <p:nvPr/>
          </p:nvSpPr>
          <p:spPr>
            <a:xfrm rot="16200000">
              <a:off x="4752277" y="5372426"/>
              <a:ext cx="85045" cy="482183"/>
            </a:xfrm>
            <a:prstGeom prst="leftBrace">
              <a:avLst>
                <a:gd name="adj1" fmla="val 8333"/>
                <a:gd name="adj2" fmla="val 50000"/>
              </a:avLst>
            </a:prstGeom>
            <a:ln w="22225">
              <a:solidFill>
                <a:srgbClr val="993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TextBox 12"/>
            <p:cNvSpPr txBox="1"/>
            <p:nvPr/>
          </p:nvSpPr>
          <p:spPr>
            <a:xfrm>
              <a:off x="5132366" y="5555287"/>
              <a:ext cx="439544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</a:rPr>
                <a:t>60%</a:t>
              </a:r>
            </a:p>
          </p:txBody>
        </p:sp>
        <p:sp>
          <p:nvSpPr>
            <p:cNvPr id="34" name="Left Brace 13"/>
            <p:cNvSpPr/>
            <p:nvPr/>
          </p:nvSpPr>
          <p:spPr>
            <a:xfrm rot="16200000">
              <a:off x="5413139" y="5193210"/>
              <a:ext cx="131194" cy="786625"/>
            </a:xfrm>
            <a:prstGeom prst="leftBrace">
              <a:avLst>
                <a:gd name="adj1" fmla="val 1992"/>
                <a:gd name="adj2" fmla="val 50000"/>
              </a:avLst>
            </a:prstGeom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TextBox 16"/>
            <p:cNvSpPr txBox="1"/>
            <p:nvPr/>
          </p:nvSpPr>
          <p:spPr>
            <a:xfrm>
              <a:off x="4509120" y="5364088"/>
              <a:ext cx="518091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rgbClr val="993300"/>
                  </a:solidFill>
                  <a:latin typeface="Calibri" pitchFamily="34" charset="0"/>
                  <a:cs typeface="Calibri" pitchFamily="34" charset="0"/>
                </a:rPr>
                <a:t>%</a:t>
              </a:r>
              <a:r>
                <a:rPr lang="en-US" sz="1050" b="1" dirty="0" err="1">
                  <a:solidFill>
                    <a:srgbClr val="993300"/>
                  </a:solidFill>
                  <a:latin typeface="Calibri" pitchFamily="34" charset="0"/>
                  <a:cs typeface="Calibri" pitchFamily="34" charset="0"/>
                </a:rPr>
                <a:t>Plag</a:t>
              </a:r>
              <a:endParaRPr lang="en-US" sz="1050" b="1" dirty="0">
                <a:solidFill>
                  <a:srgbClr val="9933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TextBox 15"/>
            <p:cNvSpPr txBox="1">
              <a:spLocks/>
            </p:cNvSpPr>
            <p:nvPr/>
          </p:nvSpPr>
          <p:spPr>
            <a:xfrm>
              <a:off x="5157192" y="5364088"/>
              <a:ext cx="69921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%Melt</a:t>
              </a:r>
            </a:p>
          </p:txBody>
        </p:sp>
        <p:sp>
          <p:nvSpPr>
            <p:cNvPr id="41" name="Left Brace 13"/>
            <p:cNvSpPr/>
            <p:nvPr/>
          </p:nvSpPr>
          <p:spPr>
            <a:xfrm rot="16200000">
              <a:off x="5538428" y="4683729"/>
              <a:ext cx="131194" cy="1022574"/>
            </a:xfrm>
            <a:prstGeom prst="leftBrace">
              <a:avLst>
                <a:gd name="adj1" fmla="val 1992"/>
                <a:gd name="adj2" fmla="val 50000"/>
              </a:avLst>
            </a:prstGeom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TextBox 15"/>
            <p:cNvSpPr txBox="1">
              <a:spLocks/>
            </p:cNvSpPr>
            <p:nvPr/>
          </p:nvSpPr>
          <p:spPr>
            <a:xfrm>
              <a:off x="5309138" y="4896327"/>
              <a:ext cx="93610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100 %Melt</a:t>
              </a:r>
            </a:p>
          </p:txBody>
        </p:sp>
      </p:grpSp>
      <p:pic>
        <p:nvPicPr>
          <p:cNvPr id="9218" name="Picture 2" descr="D:\DIDATTICA\DIDATTICA -UNIVERSITA'\DIDATTICA LAB-PETRO\Lab-Petro-Dispense-magmatiche\Utility\An-Ab 5k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968" y="683568"/>
            <a:ext cx="2664296" cy="3489987"/>
          </a:xfrm>
          <a:prstGeom prst="rect">
            <a:avLst/>
          </a:prstGeom>
          <a:noFill/>
        </p:spPr>
      </p:pic>
      <p:pic>
        <p:nvPicPr>
          <p:cNvPr id="9219" name="Picture 3" descr="D:\DIDATTICA\DIDATTICA -UNIVERSITA'\DIDATTICA LAB-PETRO\Lab-Petro-Dispense-magmatiche\Utility\An-Ab 1b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683568"/>
            <a:ext cx="2664296" cy="3528392"/>
          </a:xfrm>
          <a:prstGeom prst="rect">
            <a:avLst/>
          </a:prstGeom>
          <a:noFill/>
        </p:spPr>
      </p:pic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332656" y="4211960"/>
            <a:ext cx="5976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Le </a:t>
            </a:r>
            <a:r>
              <a:rPr lang="it-IT" sz="1400" dirty="0" err="1"/>
              <a:t>T°</a:t>
            </a:r>
            <a:r>
              <a:rPr lang="it-IT" sz="1400" dirty="0"/>
              <a:t> di cristallizzazione dei plagioclasi variano in funzione della loro composizione e delle condizioni di Pressione di fluidi (P</a:t>
            </a:r>
            <a:r>
              <a:rPr lang="it-IT" sz="1400" b="1" baseline="-25000" dirty="0"/>
              <a:t>H2O</a:t>
            </a:r>
            <a:r>
              <a:rPr lang="it-IT" sz="1400" dirty="0"/>
              <a:t>) del sistema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-7303" y="7723509"/>
            <a:ext cx="360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+mn-lt"/>
                <a:cs typeface="Calibri" pitchFamily="34" charset="0"/>
              </a:rPr>
              <a:t>Cristallizzazione all’equilibrio</a:t>
            </a:r>
            <a:r>
              <a:rPr lang="it-IT" sz="1400" dirty="0">
                <a:latin typeface="+mn-lt"/>
                <a:cs typeface="Calibri" pitchFamily="34" charset="0"/>
              </a:rPr>
              <a:t>: i cristalli reagiscono continuamente con il liquido ed entrambi si evolvono verso composizioni più ricche in Ab. Il plagioclasio finale è omogeneo, con composizione uguale al liquido di partenza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3828926" y="7701988"/>
            <a:ext cx="306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+mn-lt"/>
                <a:cs typeface="Calibri" pitchFamily="34" charset="0"/>
              </a:rPr>
              <a:t>Regola della leva</a:t>
            </a:r>
            <a:r>
              <a:rPr lang="it-IT" sz="1400" dirty="0">
                <a:latin typeface="+mn-lt"/>
                <a:cs typeface="Calibri" pitchFamily="34" charset="0"/>
              </a:rPr>
              <a:t>: permette di definire in ogni </a:t>
            </a:r>
            <a:r>
              <a:rPr lang="it-IT" sz="1400" dirty="0" err="1">
                <a:latin typeface="+mn-lt"/>
                <a:cs typeface="Calibri" pitchFamily="34" charset="0"/>
              </a:rPr>
              <a:t>step</a:t>
            </a:r>
            <a:r>
              <a:rPr lang="it-IT" sz="1400" dirty="0">
                <a:latin typeface="+mn-lt"/>
                <a:cs typeface="Calibri" pitchFamily="34" charset="0"/>
              </a:rPr>
              <a:t> la % di solido cristallizzato e quella di liquido residuale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260648" y="4067944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n-lt"/>
                <a:cs typeface="Calibri" pitchFamily="34" charset="0"/>
              </a:rPr>
              <a:t>In natura una situazione di perfetto equilibrio non si verifica quasi mai perché la continua reazione tra i </a:t>
            </a:r>
            <a:r>
              <a:rPr lang="it-IT" sz="1400" dirty="0" err="1">
                <a:latin typeface="+mn-lt"/>
                <a:cs typeface="Calibri" pitchFamily="34" charset="0"/>
              </a:rPr>
              <a:t>Ca-rich</a:t>
            </a:r>
            <a:r>
              <a:rPr lang="it-IT" sz="1400" dirty="0">
                <a:latin typeface="+mn-lt"/>
                <a:cs typeface="Calibri" pitchFamily="34" charset="0"/>
              </a:rPr>
              <a:t> cristalli di prima generazione e ed il liquido è ostacolata dagli strati cristallini di neoformazione progressivamente più </a:t>
            </a:r>
            <a:r>
              <a:rPr lang="it-IT" sz="1400" dirty="0" err="1">
                <a:latin typeface="+mn-lt"/>
                <a:cs typeface="Calibri" pitchFamily="34" charset="0"/>
              </a:rPr>
              <a:t>Na-rich</a:t>
            </a:r>
            <a:r>
              <a:rPr lang="it-IT" sz="1400" dirty="0">
                <a:latin typeface="+mn-lt"/>
                <a:cs typeface="Calibri" pitchFamily="34" charset="0"/>
              </a:rPr>
              <a:t>, stabili a </a:t>
            </a:r>
            <a:r>
              <a:rPr lang="it-IT" sz="1400" dirty="0" err="1">
                <a:latin typeface="+mn-lt"/>
                <a:cs typeface="Calibri" pitchFamily="34" charset="0"/>
              </a:rPr>
              <a:t>T°</a:t>
            </a:r>
            <a:r>
              <a:rPr lang="it-IT" sz="1400" dirty="0">
                <a:latin typeface="+mn-lt"/>
                <a:cs typeface="Calibri" pitchFamily="34" charset="0"/>
              </a:rPr>
              <a:t> via via decrescenti.     </a:t>
            </a:r>
            <a:r>
              <a:rPr lang="it-IT" sz="1400" b="1" dirty="0">
                <a:latin typeface="+mn-lt"/>
                <a:cs typeface="Calibri" pitchFamily="34" charset="0"/>
              </a:rPr>
              <a:t>Risultato : cristalli ZONATI </a:t>
            </a:r>
          </a:p>
        </p:txBody>
      </p:sp>
      <p:pic>
        <p:nvPicPr>
          <p:cNvPr id="1029" name="Picture 5" descr="D:\DIDATTICA\DIDATTICA -UNIVERSITA'\DIDATTICA LAB-PETRO\Lab-Petro-Dispense-magmatiche\Utility\microfoto-minerali\plag-zoned5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25540" y="784971"/>
            <a:ext cx="3371850" cy="2668784"/>
          </a:xfrm>
          <a:prstGeom prst="rect">
            <a:avLst/>
          </a:prstGeom>
          <a:noFill/>
        </p:spPr>
      </p:pic>
      <p:sp>
        <p:nvSpPr>
          <p:cNvPr id="24" name="CasellaDiTesto 23"/>
          <p:cNvSpPr txBox="1"/>
          <p:nvPr/>
        </p:nvSpPr>
        <p:spPr>
          <a:xfrm>
            <a:off x="476672" y="107504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latin typeface="Arial" pitchFamily="34" charset="0"/>
                <a:cs typeface="Arial" pitchFamily="34" charset="0"/>
              </a:rPr>
              <a:t>T°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(C)</a:t>
            </a:r>
          </a:p>
        </p:txBody>
      </p:sp>
      <p:grpSp>
        <p:nvGrpSpPr>
          <p:cNvPr id="39" name="Gruppo 38"/>
          <p:cNvGrpSpPr/>
          <p:nvPr/>
        </p:nvGrpSpPr>
        <p:grpSpPr>
          <a:xfrm>
            <a:off x="0" y="-36512"/>
            <a:ext cx="4066170" cy="4176464"/>
            <a:chOff x="0" y="0"/>
            <a:chExt cx="4066170" cy="4176464"/>
          </a:xfrm>
        </p:grpSpPr>
        <p:pic>
          <p:nvPicPr>
            <p:cNvPr id="1028" name="Picture 4" descr="D:\DIDATTICA\DIDATTICA -UNIVERSITA'\DIDATTICA LAB-PETRO\Lab-Petro-Dispense-magmatiche\Utility\An-Ab z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066170" cy="4176464"/>
            </a:xfrm>
            <a:prstGeom prst="rect">
              <a:avLst/>
            </a:prstGeom>
            <a:noFill/>
          </p:spPr>
        </p:pic>
        <p:sp>
          <p:nvSpPr>
            <p:cNvPr id="25" name="Freccia a destra rientrata 24"/>
            <p:cNvSpPr/>
            <p:nvPr/>
          </p:nvSpPr>
          <p:spPr>
            <a:xfrm rot="7450744">
              <a:off x="565943" y="2073359"/>
              <a:ext cx="578914" cy="196233"/>
            </a:xfrm>
            <a:prstGeom prst="notchedRightArrow">
              <a:avLst>
                <a:gd name="adj1" fmla="val 49559"/>
                <a:gd name="adj2" fmla="val 704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reccia a destra rientrata 25"/>
            <p:cNvSpPr/>
            <p:nvPr/>
          </p:nvSpPr>
          <p:spPr>
            <a:xfrm rot="7969385">
              <a:off x="1769714" y="2041905"/>
              <a:ext cx="578914" cy="196233"/>
            </a:xfrm>
            <a:prstGeom prst="notchedRightArrow">
              <a:avLst>
                <a:gd name="adj1" fmla="val 49559"/>
                <a:gd name="adj2" fmla="val 70478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33" name="Picture 9" descr="D:\DIDATTICA\DIDATTICA -UNIVERSITA'\DIDATTICA LAB-PETRO\Lab-Petro-Dispense-magmatiche\Utility\microfoto-minerali\plag-zone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954404" y="5956898"/>
            <a:ext cx="4041663" cy="2132856"/>
          </a:xfrm>
          <a:prstGeom prst="rect">
            <a:avLst/>
          </a:prstGeom>
          <a:noFill/>
        </p:spPr>
      </p:pic>
      <p:sp>
        <p:nvSpPr>
          <p:cNvPr id="36" name="CasellaDiTesto 35"/>
          <p:cNvSpPr txBox="1"/>
          <p:nvPr/>
        </p:nvSpPr>
        <p:spPr>
          <a:xfrm>
            <a:off x="4246276" y="94105"/>
            <a:ext cx="2611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“</a:t>
            </a:r>
            <a:r>
              <a:rPr lang="it-IT" sz="1200" b="1" dirty="0" err="1"/>
              <a:t>normal</a:t>
            </a:r>
            <a:r>
              <a:rPr lang="it-IT" sz="1200" b="1" dirty="0"/>
              <a:t>” </a:t>
            </a:r>
            <a:r>
              <a:rPr lang="it-IT" sz="1200" b="1" dirty="0" err="1"/>
              <a:t>continuous</a:t>
            </a:r>
            <a:r>
              <a:rPr lang="it-IT" sz="1200" b="1" dirty="0"/>
              <a:t> </a:t>
            </a:r>
            <a:r>
              <a:rPr lang="it-IT" sz="1200" b="1" dirty="0" err="1"/>
              <a:t>zoning</a:t>
            </a:r>
            <a:endParaRPr lang="it-IT" sz="1200" b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393" y="8774081"/>
            <a:ext cx="1656184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/>
              <a:t>“</a:t>
            </a:r>
            <a:r>
              <a:rPr lang="it-IT" sz="1200" b="1" dirty="0" err="1"/>
              <a:t>oscillatory</a:t>
            </a:r>
            <a:r>
              <a:rPr lang="it-IT" sz="1200" b="1" dirty="0"/>
              <a:t>”</a:t>
            </a:r>
            <a:r>
              <a:rPr lang="it-IT" sz="1200" b="1" dirty="0" err="1"/>
              <a:t>zoning</a:t>
            </a:r>
            <a:endParaRPr lang="it-IT" sz="1200" b="1" dirty="0"/>
          </a:p>
        </p:txBody>
      </p:sp>
      <p:pic>
        <p:nvPicPr>
          <p:cNvPr id="1036" name="Picture 12" descr="D:\DIDATTICA\DIDATTICA -UNIVERSITA'\DIDATTICA LAB-PETRO\Lab-Petro-Dispense-magmatiche\Utility\microfoto-minerali\plag-zoning schema-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0213" y="5508104"/>
            <a:ext cx="3917179" cy="2667203"/>
          </a:xfrm>
          <a:prstGeom prst="rect">
            <a:avLst/>
          </a:prstGeom>
          <a:noFill/>
        </p:spPr>
      </p:pic>
      <p:pic>
        <p:nvPicPr>
          <p:cNvPr id="1037" name="Picture 13" descr="D:\DIDATTICA\DIDATTICA -UNIVERSITA'\DIDATTICA LAB-PETRO\Lab-Petro-Dispense-magmatiche\Utility\microfoto-minerali\plag-zoning schema-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0269" y="5940152"/>
            <a:ext cx="1022707" cy="1971838"/>
          </a:xfrm>
          <a:prstGeom prst="rect">
            <a:avLst/>
          </a:prstGeom>
          <a:noFill/>
        </p:spPr>
      </p:pic>
      <p:cxnSp>
        <p:nvCxnSpPr>
          <p:cNvPr id="7" name="Straight Arrow Connector 9"/>
          <p:cNvCxnSpPr/>
          <p:nvPr/>
        </p:nvCxnSpPr>
        <p:spPr>
          <a:xfrm flipH="1" flipV="1">
            <a:off x="3356992" y="899592"/>
            <a:ext cx="2016224" cy="122413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10"/>
          <p:cNvCxnSpPr/>
          <p:nvPr/>
        </p:nvCxnSpPr>
        <p:spPr>
          <a:xfrm flipH="1" flipV="1">
            <a:off x="2518913" y="1897811"/>
            <a:ext cx="2726311" cy="86902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3"/>
          <p:cNvCxnSpPr/>
          <p:nvPr/>
        </p:nvCxnSpPr>
        <p:spPr>
          <a:xfrm flipH="1" flipV="1">
            <a:off x="1354348" y="2898476"/>
            <a:ext cx="3609538" cy="41474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DIDATTICA\DIDATTICA -UNIVERSITA'\DIDATTICA LAB-PETRO\Lab-Petro-Dispense-magmatiche\Utility\microfoto-minerali\plag-zoning-ty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221" y="1733273"/>
            <a:ext cx="4777517" cy="1474312"/>
          </a:xfrm>
          <a:prstGeom prst="rect">
            <a:avLst/>
          </a:prstGeom>
          <a:noFill/>
        </p:spPr>
      </p:pic>
      <p:pic>
        <p:nvPicPr>
          <p:cNvPr id="3077" name="Picture 5" descr="D:\DIDATTICA\DIDATTICA -UNIVERSITA'\DIDATTICA LAB-PETRO\Lab-Petro-Dispense-magmatiche\Utility\microfoto-minerali\plag-zoning-typ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070" y="323529"/>
            <a:ext cx="4679082" cy="1293144"/>
          </a:xfrm>
          <a:prstGeom prst="rect">
            <a:avLst/>
          </a:prstGeom>
          <a:noFill/>
        </p:spPr>
      </p:pic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48173" y="3779912"/>
            <a:ext cx="4028899" cy="3384376"/>
            <a:chOff x="164" y="2562"/>
            <a:chExt cx="2039" cy="1785"/>
          </a:xfrm>
        </p:grpSpPr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164" y="2562"/>
              <a:ext cx="2039" cy="1785"/>
              <a:chOff x="164" y="2562"/>
              <a:chExt cx="1995" cy="1860"/>
            </a:xfrm>
          </p:grpSpPr>
          <p:pic>
            <p:nvPicPr>
              <p:cNvPr id="12" name="Picture 10" descr="plag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4" y="2562"/>
                <a:ext cx="1995" cy="1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646" y="2875"/>
                <a:ext cx="181" cy="18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442" y="2643"/>
                <a:ext cx="511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200">
                    <a:solidFill>
                      <a:srgbClr val="FF0000"/>
                    </a:solidFill>
                  </a:rPr>
                  <a:t>condizioni</a:t>
                </a:r>
              </a:p>
              <a:p>
                <a:r>
                  <a:rPr lang="it-IT" sz="1200">
                    <a:solidFill>
                      <a:srgbClr val="FF0000"/>
                    </a:solidFill>
                  </a:rPr>
                  <a:t> anidre</a:t>
                </a:r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flipH="1" flipV="1">
                <a:off x="1454" y="3724"/>
                <a:ext cx="182" cy="18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484" y="3865"/>
                <a:ext cx="511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200" dirty="0">
                    <a:solidFill>
                      <a:srgbClr val="0000FF"/>
                    </a:solidFill>
                  </a:rPr>
                  <a:t>condizioni</a:t>
                </a:r>
              </a:p>
              <a:p>
                <a:r>
                  <a:rPr lang="it-IT" sz="1200" dirty="0">
                    <a:solidFill>
                      <a:srgbClr val="0000FF"/>
                    </a:solidFill>
                  </a:rPr>
                  <a:t> idrate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 rot="-910599">
                <a:off x="1250" y="2724"/>
                <a:ext cx="408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>
                    <a:solidFill>
                      <a:srgbClr val="FF0000"/>
                    </a:solidFill>
                  </a:rPr>
                  <a:t>liquidus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 rot="-1622472">
                <a:off x="1124" y="3434"/>
                <a:ext cx="409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 dirty="0" err="1">
                    <a:solidFill>
                      <a:srgbClr val="FF0000"/>
                    </a:solidFill>
                  </a:rPr>
                  <a:t>liquidus</a:t>
                </a:r>
                <a:endParaRPr lang="it-IT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auto">
              <a:xfrm rot="-1721009">
                <a:off x="1172" y="2962"/>
                <a:ext cx="408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>
                    <a:solidFill>
                      <a:srgbClr val="0066FF"/>
                    </a:solidFill>
                  </a:rPr>
                  <a:t>solidus</a:t>
                </a: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 rot="-1721009">
                <a:off x="1110" y="3664"/>
                <a:ext cx="409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000" b="1" dirty="0" err="1">
                    <a:solidFill>
                      <a:srgbClr val="0066FF"/>
                    </a:solidFill>
                  </a:rPr>
                  <a:t>solidus</a:t>
                </a:r>
                <a:endParaRPr lang="it-IT" sz="10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21" name="Oval 21"/>
              <p:cNvSpPr>
                <a:spLocks noChangeArrowheads="1"/>
              </p:cNvSpPr>
              <p:nvPr/>
            </p:nvSpPr>
            <p:spPr bwMode="auto">
              <a:xfrm>
                <a:off x="1219" y="3192"/>
                <a:ext cx="113" cy="12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Oval 22"/>
              <p:cNvSpPr>
                <a:spLocks noChangeArrowheads="1"/>
              </p:cNvSpPr>
              <p:nvPr/>
            </p:nvSpPr>
            <p:spPr bwMode="auto">
              <a:xfrm>
                <a:off x="920" y="3193"/>
                <a:ext cx="113" cy="12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Oval 23"/>
              <p:cNvSpPr>
                <a:spLocks noChangeArrowheads="1"/>
              </p:cNvSpPr>
              <p:nvPr/>
            </p:nvSpPr>
            <p:spPr bwMode="auto">
              <a:xfrm>
                <a:off x="892" y="3388"/>
                <a:ext cx="113" cy="12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848" y="3394"/>
                <a:ext cx="113" cy="126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 rot="-1141697">
              <a:off x="1061" y="2888"/>
              <a:ext cx="38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900" b="1"/>
                <a:t>P = 1bar</a:t>
              </a: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2410414" y="-36512"/>
            <a:ext cx="1578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Tipi di zonatura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853743" y="1496922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continua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39267" y="1500284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discontinua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4815045" y="1503482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oscillante</a:t>
            </a: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945905" y="1068616"/>
            <a:ext cx="94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DIRETTA</a:t>
            </a:r>
          </a:p>
        </p:txBody>
      </p:sp>
      <p:sp>
        <p:nvSpPr>
          <p:cNvPr id="30" name="CasellaDiTesto 29"/>
          <p:cNvSpPr txBox="1"/>
          <p:nvPr/>
        </p:nvSpPr>
        <p:spPr>
          <a:xfrm rot="16200000">
            <a:off x="910620" y="2462122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INVERSA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201254" y="3131840"/>
            <a:ext cx="6525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CAUSE : variazione dell’</a:t>
            </a:r>
            <a:r>
              <a:rPr lang="it-IT" sz="1400" dirty="0" err="1"/>
              <a:t>undercooling</a:t>
            </a:r>
            <a:r>
              <a:rPr lang="it-IT" sz="1400" dirty="0"/>
              <a:t> (sottoraffreddamento), variazione della pressione dei fluidi (P</a:t>
            </a:r>
            <a:r>
              <a:rPr lang="it-IT" sz="1400" b="1" baseline="-25000" dirty="0"/>
              <a:t>H2O</a:t>
            </a:r>
            <a:r>
              <a:rPr lang="it-IT" sz="1400" dirty="0"/>
              <a:t>), mixing magmatico (quest’ultimo associato alla “</a:t>
            </a:r>
            <a:r>
              <a:rPr lang="it-IT" sz="1400" dirty="0" err="1"/>
              <a:t>sieve</a:t>
            </a:r>
            <a:r>
              <a:rPr lang="it-IT" sz="1400" dirty="0"/>
              <a:t> </a:t>
            </a:r>
            <a:r>
              <a:rPr lang="it-IT" sz="1400" dirty="0" err="1"/>
              <a:t>texture</a:t>
            </a:r>
            <a:r>
              <a:rPr lang="it-IT" sz="1400" dirty="0"/>
              <a:t>” (tessitura a setaccio)</a:t>
            </a:r>
          </a:p>
        </p:txBody>
      </p:sp>
      <p:pic>
        <p:nvPicPr>
          <p:cNvPr id="3078" name="Picture 6" descr="D:\DIDATTICA\DIDATTICA -UNIVERSITA'\DIDATTICA LAB-PETRO\Lab-Petro-Dispense-magmatiche\Utility\microfoto-minerali\plag-sieve-textur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692" y="7187608"/>
            <a:ext cx="2593262" cy="1942743"/>
          </a:xfrm>
          <a:prstGeom prst="rect">
            <a:avLst/>
          </a:prstGeom>
          <a:noFill/>
        </p:spPr>
      </p:pic>
      <p:pic>
        <p:nvPicPr>
          <p:cNvPr id="3079" name="Picture 7" descr="D:\DIDATTICA\DIDATTICA -UNIVERSITA'\DIDATTICA LAB-PETRO\Lab-Petro-Dispense-magmatiche\Utility\microfoto-minerali\plag-sieve-tex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2785" y="7176976"/>
            <a:ext cx="2586377" cy="1939727"/>
          </a:xfrm>
          <a:prstGeom prst="rect">
            <a:avLst/>
          </a:prstGeom>
          <a:noFill/>
        </p:spPr>
      </p:pic>
      <p:sp>
        <p:nvSpPr>
          <p:cNvPr id="36" name="CasellaDiTesto 35"/>
          <p:cNvSpPr txBox="1"/>
          <p:nvPr/>
        </p:nvSpPr>
        <p:spPr>
          <a:xfrm>
            <a:off x="5373329" y="797830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Sieve</a:t>
            </a:r>
            <a:r>
              <a:rPr lang="it-IT" sz="1200" dirty="0"/>
              <a:t> </a:t>
            </a:r>
            <a:r>
              <a:rPr lang="it-IT" sz="1200" dirty="0" err="1"/>
              <a:t>texture</a:t>
            </a:r>
            <a:r>
              <a:rPr lang="it-IT" sz="1200" dirty="0"/>
              <a:t> in plagioclasi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763048" y="4082902"/>
            <a:ext cx="3094952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300" dirty="0"/>
              <a:t>All’aumentare della P anidra aumenta la </a:t>
            </a:r>
            <a:r>
              <a:rPr lang="it-IT" sz="1300" dirty="0" err="1"/>
              <a:t>T°</a:t>
            </a:r>
            <a:r>
              <a:rPr lang="it-IT" sz="1300" dirty="0"/>
              <a:t> di cristallizzazione, mentre il contrario succede in condizioni idrate.</a:t>
            </a:r>
          </a:p>
          <a:p>
            <a:endParaRPr lang="it-IT" sz="1300" dirty="0"/>
          </a:p>
          <a:p>
            <a:r>
              <a:rPr lang="it-IT" sz="1300" dirty="0"/>
              <a:t>A parità di </a:t>
            </a:r>
            <a:r>
              <a:rPr lang="it-IT" sz="1300" dirty="0" err="1"/>
              <a:t>T°</a:t>
            </a:r>
            <a:r>
              <a:rPr lang="it-IT" sz="1300" dirty="0"/>
              <a:t>, l’aumento di P anidra favorisce la cristallizzazione di plagioclasi più sodici (</a:t>
            </a:r>
            <a:r>
              <a:rPr lang="it-IT" sz="1300" dirty="0" err="1"/>
              <a:t>cf</a:t>
            </a:r>
            <a:r>
              <a:rPr lang="it-IT" sz="1300" dirty="0"/>
              <a:t>. punti 5 e 3). </a:t>
            </a:r>
          </a:p>
          <a:p>
            <a:endParaRPr lang="it-IT" sz="1300" dirty="0"/>
          </a:p>
          <a:p>
            <a:r>
              <a:rPr lang="it-IT" sz="1300" dirty="0"/>
              <a:t>Al contrario, a pari </a:t>
            </a:r>
            <a:r>
              <a:rPr lang="it-IT" sz="1300" dirty="0" err="1"/>
              <a:t>T°</a:t>
            </a:r>
            <a:r>
              <a:rPr lang="it-IT" sz="1300" dirty="0"/>
              <a:t>, l’aumento di P idrata favorisce plagioclasi  più calcici (</a:t>
            </a:r>
            <a:r>
              <a:rPr lang="it-IT" sz="1300" dirty="0" err="1"/>
              <a:t>cf</a:t>
            </a:r>
            <a:r>
              <a:rPr lang="it-IT" sz="1300" dirty="0"/>
              <a:t>. punti 7 e 9).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3914999" y="941363"/>
            <a:ext cx="27574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/>
              <a:t>La miscibilità è completa ad alta </a:t>
            </a:r>
            <a:r>
              <a:rPr lang="it-IT" sz="1400" dirty="0" err="1"/>
              <a:t>T°</a:t>
            </a:r>
            <a:r>
              <a:rPr lang="it-IT" sz="1400" dirty="0"/>
              <a:t>, mentre a bassa </a:t>
            </a:r>
            <a:r>
              <a:rPr lang="it-IT" sz="1400" dirty="0" err="1"/>
              <a:t>T°</a:t>
            </a:r>
            <a:r>
              <a:rPr lang="it-IT" sz="1400" dirty="0"/>
              <a:t> esistono dei piccoli campi di immiscibilità, alcuni dei quali (</a:t>
            </a:r>
            <a:r>
              <a:rPr lang="it-IT" sz="1400" dirty="0" err="1"/>
              <a:t>Boggild</a:t>
            </a:r>
            <a:r>
              <a:rPr lang="it-IT" sz="1400" dirty="0"/>
              <a:t>) danno origine all’</a:t>
            </a:r>
            <a:r>
              <a:rPr lang="it-IT" sz="1400" u="sng" dirty="0"/>
              <a:t>iridescenza</a:t>
            </a:r>
            <a:r>
              <a:rPr lang="it-IT" sz="1400" dirty="0"/>
              <a:t> dei plagioclasi (nota come </a:t>
            </a:r>
            <a:r>
              <a:rPr lang="it-IT" sz="1400" dirty="0" err="1">
                <a:solidFill>
                  <a:srgbClr val="0000FF"/>
                </a:solidFill>
              </a:rPr>
              <a:t>l</a:t>
            </a:r>
            <a:r>
              <a:rPr lang="it-IT" sz="1400" u="sng" dirty="0" err="1">
                <a:solidFill>
                  <a:srgbClr val="0000FF"/>
                </a:solidFill>
                <a:latin typeface="Comic Sans MS" pitchFamily="66" charset="0"/>
              </a:rPr>
              <a:t>abradorescenza</a:t>
            </a:r>
            <a:r>
              <a:rPr lang="it-IT" sz="1400" dirty="0"/>
              <a:t>) presente in alcune rocce intrusive (</a:t>
            </a:r>
            <a:r>
              <a:rPr lang="it-IT" sz="1400" dirty="0" err="1"/>
              <a:t>anortositi</a:t>
            </a:r>
            <a:r>
              <a:rPr lang="it-IT" sz="1400" dirty="0"/>
              <a:t>).</a:t>
            </a:r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17896" y="434776"/>
            <a:ext cx="3511153" cy="3432373"/>
            <a:chOff x="2160" y="2653"/>
            <a:chExt cx="2038" cy="1836"/>
          </a:xfrm>
        </p:grpSpPr>
        <p:pic>
          <p:nvPicPr>
            <p:cNvPr id="6" name="Picture 8" descr="plag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2653"/>
              <a:ext cx="2038" cy="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7"/>
            <p:cNvSpPr txBox="1">
              <a:spLocks noChangeArrowheads="1"/>
            </p:cNvSpPr>
            <p:nvPr/>
          </p:nvSpPr>
          <p:spPr bwMode="auto">
            <a:xfrm>
              <a:off x="3011" y="2985"/>
              <a:ext cx="48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/>
                <a:t>P = 2 kb</a:t>
              </a:r>
            </a:p>
          </p:txBody>
        </p:sp>
        <p:sp>
          <p:nvSpPr>
            <p:cNvPr id="8" name="Text Box 58"/>
            <p:cNvSpPr txBox="1">
              <a:spLocks noChangeArrowheads="1"/>
            </p:cNvSpPr>
            <p:nvPr/>
          </p:nvSpPr>
          <p:spPr bwMode="auto">
            <a:xfrm>
              <a:off x="3019" y="3554"/>
              <a:ext cx="622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/>
                <a:t>P</a:t>
              </a:r>
              <a:r>
                <a:rPr lang="it-IT" sz="1200" b="1" baseline="-25000"/>
                <a:t>H2O</a:t>
              </a:r>
              <a:r>
                <a:rPr lang="it-IT" sz="1200" b="1"/>
                <a:t> = 2 kb</a:t>
              </a:r>
            </a:p>
          </p:txBody>
        </p:sp>
      </p:grpSp>
      <p:pic>
        <p:nvPicPr>
          <p:cNvPr id="9" name="Picture 10" descr="Labrador-scu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760" y="4139952"/>
            <a:ext cx="4013200" cy="3244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l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1113"/>
            <a:ext cx="468153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8913" y="3157538"/>
            <a:ext cx="6554787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ABITO</a:t>
            </a:r>
            <a:r>
              <a:rPr lang="it-IT" sz="1400"/>
              <a:t>: tabulare, in genere euedrale in rocce magmatiche</a:t>
            </a:r>
          </a:p>
          <a:p>
            <a:r>
              <a:rPr lang="it-IT" sz="1400" b="1">
                <a:latin typeface="Comic Sans MS" pitchFamily="66" charset="0"/>
              </a:rPr>
              <a:t>COLORE</a:t>
            </a:r>
            <a:r>
              <a:rPr lang="it-IT" sz="1400"/>
              <a:t>: incolore, ma spesso torbidi a causa dei prodotti di alterazione</a:t>
            </a:r>
          </a:p>
          <a:p>
            <a:r>
              <a:rPr lang="it-IT" sz="1400" b="1">
                <a:latin typeface="Comic Sans MS" pitchFamily="66" charset="0"/>
              </a:rPr>
              <a:t>RILIEVO</a:t>
            </a:r>
            <a:r>
              <a:rPr lang="it-IT" sz="1400"/>
              <a:t> : indici di rifrazione e rilievo aumentano con la %An; rilevo assente </a:t>
            </a:r>
          </a:p>
          <a:p>
            <a:r>
              <a:rPr lang="it-IT" sz="1400"/>
              <a:t>                 nell’albite, debole negli altri termini</a:t>
            </a:r>
          </a:p>
          <a:p>
            <a:r>
              <a:rPr lang="it-IT" sz="1400" b="1">
                <a:latin typeface="Comic Sans MS" pitchFamily="66" charset="0"/>
              </a:rPr>
              <a:t>SFALDATURA</a:t>
            </a:r>
            <a:r>
              <a:rPr lang="it-IT" sz="1400"/>
              <a:t>: possibili secondo (001) e (010)</a:t>
            </a:r>
          </a:p>
          <a:p>
            <a:r>
              <a:rPr lang="it-IT" sz="1400" b="1">
                <a:latin typeface="Comic Sans MS" pitchFamily="66" charset="0"/>
              </a:rPr>
              <a:t>BIRIFRANGENZA</a:t>
            </a:r>
            <a:r>
              <a:rPr lang="it-IT" sz="1400"/>
              <a:t>: debole, colori di interferenza grigio del I° ordine</a:t>
            </a:r>
          </a:p>
          <a:p>
            <a:r>
              <a:rPr lang="it-IT" sz="1400" b="1">
                <a:latin typeface="Comic Sans MS" pitchFamily="66" charset="0"/>
              </a:rPr>
              <a:t>ESTINZIONE</a:t>
            </a:r>
            <a:r>
              <a:rPr lang="it-IT" sz="1400"/>
              <a:t>: inclinata, con angoli molto variabili in quanto l’orientazione della</a:t>
            </a:r>
          </a:p>
          <a:p>
            <a:r>
              <a:rPr lang="it-IT" sz="1400"/>
              <a:t>                       indicatrice ottica varia al variare della %An</a:t>
            </a:r>
          </a:p>
          <a:p>
            <a:r>
              <a:rPr lang="it-IT" sz="1400" b="1">
                <a:latin typeface="Comic Sans MS" pitchFamily="66" charset="0"/>
              </a:rPr>
              <a:t>GEMINAZIONI</a:t>
            </a:r>
            <a:r>
              <a:rPr lang="it-IT" sz="1400"/>
              <a:t>: semplici e polisintetiche, secondo più leggi (Albite, Periclino, </a:t>
            </a:r>
          </a:p>
          <a:p>
            <a:r>
              <a:rPr lang="it-IT" sz="1400"/>
              <a:t>                        Carlsbad spesso associate, le più frequenti: Albite-Carlsbad, </a:t>
            </a:r>
          </a:p>
          <a:p>
            <a:r>
              <a:rPr lang="it-IT" sz="1400"/>
              <a:t>                        Albite-Periclino, Albite-Carlsbad-Periclino). </a:t>
            </a:r>
            <a:r>
              <a:rPr lang="it-IT" sz="1400" u="sng"/>
              <a:t>Se il cristallo non è</a:t>
            </a:r>
            <a:r>
              <a:rPr lang="it-IT" sz="1400"/>
              <a:t> </a:t>
            </a:r>
          </a:p>
          <a:p>
            <a:r>
              <a:rPr lang="it-IT" sz="1400"/>
              <a:t>                        </a:t>
            </a:r>
            <a:r>
              <a:rPr lang="it-IT" sz="1400" u="sng"/>
              <a:t>zonato, dall’angolo di estinzione dei geminati si ricava il suo</a:t>
            </a:r>
            <a:r>
              <a:rPr lang="it-IT" sz="1400"/>
              <a:t> </a:t>
            </a:r>
          </a:p>
          <a:p>
            <a:r>
              <a:rPr lang="it-IT" sz="1400"/>
              <a:t>                        </a:t>
            </a:r>
            <a:r>
              <a:rPr lang="it-IT" sz="1400" u="sng"/>
              <a:t>contenuto in An (vedi figura)</a:t>
            </a:r>
          </a:p>
          <a:p>
            <a:r>
              <a:rPr lang="it-IT" sz="1400"/>
              <a:t>                        Geminazioni secondarie : si sviluppano per sollecitazioni </a:t>
            </a:r>
          </a:p>
          <a:p>
            <a:r>
              <a:rPr lang="it-IT" sz="1400"/>
              <a:t>                        meccaniche, appaiono come lamelle lentiformi/aghiformi</a:t>
            </a:r>
          </a:p>
          <a:p>
            <a:r>
              <a:rPr lang="it-IT" sz="1400"/>
              <a:t>                        che si interrompono all’interno dei cristalli</a:t>
            </a:r>
          </a:p>
          <a:p>
            <a:r>
              <a:rPr lang="it-IT" sz="1400" b="1">
                <a:latin typeface="Comic Sans MS" pitchFamily="66" charset="0"/>
              </a:rPr>
              <a:t>FIGURA DI INTERFERENZA</a:t>
            </a:r>
            <a:r>
              <a:rPr lang="it-IT" sz="1400"/>
              <a:t>: segno ottico e 2V variano in funzione della</a:t>
            </a:r>
          </a:p>
          <a:p>
            <a:r>
              <a:rPr lang="it-IT" sz="1400"/>
              <a:t>                        composizione e della T° (vedi figura)</a:t>
            </a:r>
          </a:p>
          <a:p>
            <a:r>
              <a:rPr lang="it-IT" sz="1400" b="1">
                <a:latin typeface="Comic Sans MS" pitchFamily="66" charset="0"/>
              </a:rPr>
              <a:t>ALTERAZIONE</a:t>
            </a:r>
            <a:r>
              <a:rPr lang="it-IT" sz="1400"/>
              <a:t>:  in prodotti argillosi, sericitici (su plag sodici; </a:t>
            </a:r>
            <a:r>
              <a:rPr lang="it-IT" sz="1400" i="1"/>
              <a:t>sericitizzazione</a:t>
            </a:r>
            <a:r>
              <a:rPr lang="it-IT" sz="1400"/>
              <a:t>)</a:t>
            </a:r>
          </a:p>
          <a:p>
            <a:r>
              <a:rPr lang="it-IT" sz="1400"/>
              <a:t>                           ed epidotici (su plag calcici; </a:t>
            </a:r>
            <a:r>
              <a:rPr lang="it-IT" sz="1400" i="1"/>
              <a:t>saussuritizzazione</a:t>
            </a:r>
            <a:r>
              <a:rPr lang="it-IT" sz="1400"/>
              <a:t>). </a:t>
            </a:r>
          </a:p>
          <a:p>
            <a:r>
              <a:rPr lang="it-IT" sz="1400"/>
              <a:t>                           Tanto più sono ricchi in Ca, tanto più sono sensibili all’</a:t>
            </a:r>
          </a:p>
          <a:p>
            <a:r>
              <a:rPr lang="it-IT" sz="1400"/>
              <a:t>                            alterazione. </a:t>
            </a:r>
          </a:p>
          <a:p>
            <a:r>
              <a:rPr lang="it-IT" sz="1400" b="1">
                <a:latin typeface="Comic Sans MS" pitchFamily="66" charset="0"/>
              </a:rPr>
              <a:t>CARATTERI DIAGNOSTICI</a:t>
            </a:r>
            <a:r>
              <a:rPr lang="it-IT" sz="1400"/>
              <a:t>: incolori o con una tipica alterazione (diversa </a:t>
            </a:r>
          </a:p>
          <a:p>
            <a:r>
              <a:rPr lang="it-IT" sz="1400"/>
              <a:t>                            dagli alcalifeldspati, basso rilievo e colori di interferenza, tipiche </a:t>
            </a:r>
          </a:p>
          <a:p>
            <a:r>
              <a:rPr lang="it-IT" sz="1400"/>
              <a:t>                            </a:t>
            </a:r>
            <a:r>
              <a:rPr lang="it-IT" sz="1400" u="sng"/>
              <a:t>geminazioni polisintetiche</a:t>
            </a:r>
            <a:r>
              <a:rPr lang="it-IT" sz="1400"/>
              <a:t> e </a:t>
            </a:r>
            <a:r>
              <a:rPr lang="it-IT" sz="1400" u="sng"/>
              <a:t>zonature</a:t>
            </a:r>
            <a:r>
              <a:rPr lang="it-IT" sz="1400"/>
              <a:t>.</a:t>
            </a:r>
          </a:p>
          <a:p>
            <a:r>
              <a:rPr lang="it-IT" sz="1400" b="1">
                <a:latin typeface="Comic Sans MS" pitchFamily="66" charset="0"/>
              </a:rPr>
              <a:t>PARAGENES</a:t>
            </a:r>
            <a:r>
              <a:rPr lang="it-IT" sz="1400">
                <a:latin typeface="Comic Sans MS" pitchFamily="66" charset="0"/>
              </a:rPr>
              <a:t>I</a:t>
            </a:r>
            <a:r>
              <a:rPr lang="it-IT" sz="1400"/>
              <a:t>: in quasi tutte le rocce magmatiche (escluse alcune rocce </a:t>
            </a:r>
          </a:p>
          <a:p>
            <a:r>
              <a:rPr lang="it-IT" sz="1400"/>
              <a:t>                          granitiche e ultrafemiche) e metamorfiche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4"/>
          <p:cNvSpPr txBox="1">
            <a:spLocks noChangeArrowheads="1"/>
          </p:cNvSpPr>
          <p:nvPr/>
        </p:nvSpPr>
        <p:spPr bwMode="auto">
          <a:xfrm>
            <a:off x="4769347" y="3059832"/>
            <a:ext cx="204402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b="1" u="sng" dirty="0">
                <a:latin typeface="Calibri" pitchFamily="34" charset="0"/>
                <a:cs typeface="Calibri" pitchFamily="34" charset="0"/>
              </a:rPr>
              <a:t>Determinazione della composizione dei plagioclasi geminati </a:t>
            </a:r>
            <a:r>
              <a:rPr lang="it-IT" sz="1500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Albite</a:t>
            </a:r>
          </a:p>
          <a:p>
            <a:endParaRPr lang="it-IT" sz="1400" b="1" u="sng" dirty="0">
              <a:latin typeface="Calibri" pitchFamily="34" charset="0"/>
              <a:cs typeface="Calibri" pitchFamily="34" charset="0"/>
            </a:endParaRPr>
          </a:p>
          <a:p>
            <a:r>
              <a:rPr lang="it-IT" sz="1400" dirty="0">
                <a:latin typeface="Calibri" pitchFamily="34" charset="0"/>
                <a:cs typeface="Calibri" pitchFamily="34" charset="0"/>
              </a:rPr>
              <a:t>a) misura dell’ angolo di estinzione delle 2 serie di geminati sulla   sezione perpendicolare a (010), cioè in zona di simmetria</a:t>
            </a:r>
          </a:p>
          <a:p>
            <a:endParaRPr lang="it-IT" sz="1400" dirty="0">
              <a:latin typeface="Calibri" pitchFamily="34" charset="0"/>
              <a:cs typeface="Calibri" pitchFamily="34" charset="0"/>
            </a:endParaRPr>
          </a:p>
          <a:p>
            <a:r>
              <a:rPr lang="it-IT" sz="1400" dirty="0">
                <a:latin typeface="Calibri" pitchFamily="34" charset="0"/>
                <a:cs typeface="Calibri" pitchFamily="34" charset="0"/>
              </a:rPr>
              <a:t>b) relazione tra angolo di estinzione massimo e % Anortite</a:t>
            </a:r>
          </a:p>
        </p:txBody>
      </p:sp>
      <p:pic>
        <p:nvPicPr>
          <p:cNvPr id="4098" name="Picture 2" descr="D:\DIDATTICA\DIDATTICA -UNIVERSITA'\DIDATTICA LAB-PETRO\Lab-Petro-Dispense-magmatiche\Utility\plag %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4499992"/>
            <a:ext cx="4149627" cy="2709960"/>
          </a:xfrm>
          <a:prstGeom prst="rect">
            <a:avLst/>
          </a:prstGeom>
          <a:noFill/>
        </p:spPr>
      </p:pic>
      <p:pic>
        <p:nvPicPr>
          <p:cNvPr id="4099" name="Picture 3" descr="D:\DIDATTICA\DIDATTICA -UNIVERSITA'\DIDATTICA LAB-PETRO\Lab-Petro-Dispense-magmatiche\Utility\plag %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40" y="2123728"/>
            <a:ext cx="4686404" cy="2448272"/>
          </a:xfrm>
          <a:prstGeom prst="rect">
            <a:avLst/>
          </a:prstGeom>
          <a:noFill/>
        </p:spPr>
      </p:pic>
      <p:pic>
        <p:nvPicPr>
          <p:cNvPr id="4100" name="Picture 4" descr="D:\DIDATTICA\DIDATTICA -UNIVERSITA'\DIDATTICA LAB-PETRO\Lab-Petro-Dispense-magmatiche\Utility\microfoto-minerali\plag1-XP-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7580" y="46836"/>
            <a:ext cx="2870820" cy="1965246"/>
          </a:xfrm>
          <a:prstGeom prst="rect">
            <a:avLst/>
          </a:prstGeom>
          <a:noFill/>
        </p:spPr>
      </p:pic>
      <p:pic>
        <p:nvPicPr>
          <p:cNvPr id="4102" name="Picture 6" descr="D:\DIDATTICA\DIDATTICA -UNIVERSITA'\DIDATTICA LAB-PETRO\Lab-Petro-Dispense-magmatiche\Utility\microfoto-minerali\plag4m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12" y="105494"/>
            <a:ext cx="2949370" cy="1912044"/>
          </a:xfrm>
          <a:prstGeom prst="rect">
            <a:avLst/>
          </a:prstGeom>
          <a:noFill/>
        </p:spPr>
      </p:pic>
      <p:pic>
        <p:nvPicPr>
          <p:cNvPr id="14" name="Picture 6" descr="Fig 3-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2960" y="7092280"/>
            <a:ext cx="2661142" cy="1996012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1268760" y="80283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Geminazioni secondarie prodotte da deformazione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Muscov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-108520"/>
            <a:ext cx="6048375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80963" y="3059832"/>
            <a:ext cx="6726237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</a:t>
            </a:r>
            <a:r>
              <a:rPr lang="it-IT" sz="1200" dirty="0"/>
              <a:t>     </a:t>
            </a:r>
            <a:r>
              <a:rPr lang="it-IT" sz="1400" dirty="0" err="1"/>
              <a:t>pseudoesagonale</a:t>
            </a:r>
            <a:r>
              <a:rPr lang="it-IT" sz="1400" dirty="0"/>
              <a:t> in sezione basale, lamellare in sezione prismatica</a:t>
            </a:r>
          </a:p>
          <a:p>
            <a:r>
              <a:rPr lang="it-IT" sz="1400" dirty="0"/>
              <a:t>                (sericite = aggregatiti microcristallini)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incolore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moderato, variabile al ruotare del piatto del microscopio</a:t>
            </a:r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: ottima (001)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bassa su sezioni basali con colori d’interferenza grigio </a:t>
            </a:r>
          </a:p>
          <a:p>
            <a:r>
              <a:rPr lang="it-IT" sz="1400" dirty="0"/>
              <a:t>                  del </a:t>
            </a:r>
            <a:r>
              <a:rPr lang="it-IT" sz="1400" dirty="0" err="1"/>
              <a:t>I°</a:t>
            </a:r>
            <a:r>
              <a:rPr lang="it-IT" sz="1400" dirty="0"/>
              <a:t> ordine, elevata su sezioni prismatiche con colori del II </a:t>
            </a:r>
            <a:r>
              <a:rPr lang="it-IT" sz="1400" dirty="0" err="1"/>
              <a:t>ord</a:t>
            </a:r>
            <a:r>
              <a:rPr lang="it-IT" sz="1400" dirty="0"/>
              <a:t>.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 : praticamente retta rispetto alle tracce di sfaldatura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biassica – con 2V 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</a:t>
            </a:r>
            <a:r>
              <a:rPr lang="it-IT" sz="1400" dirty="0" err="1">
                <a:cs typeface="Arial" charset="0"/>
              </a:rPr>
              <a:t>medio-piccolo</a:t>
            </a:r>
            <a:r>
              <a:rPr lang="it-IT" sz="1400" dirty="0">
                <a:cs typeface="Arial" charset="0"/>
              </a:rPr>
              <a:t>, rilevabile</a:t>
            </a:r>
          </a:p>
          <a:p>
            <a:r>
              <a:rPr lang="it-IT" sz="1400" dirty="0">
                <a:cs typeface="Arial" charset="0"/>
              </a:rPr>
              <a:t>                    sulle sezioni basali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: in sezione basale ha bassi colori di interferenza ed</a:t>
            </a:r>
          </a:p>
          <a:p>
            <a:r>
              <a:rPr lang="it-IT" sz="1400" dirty="0"/>
              <a:t>                    è rilevabile la figura biassica –  con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</a:t>
            </a:r>
            <a:r>
              <a:rPr lang="it-IT" sz="1400" dirty="0" err="1">
                <a:cs typeface="Arial" charset="0"/>
              </a:rPr>
              <a:t>medio-piccolo</a:t>
            </a:r>
            <a:r>
              <a:rPr lang="it-IT" sz="1400" dirty="0">
                <a:cs typeface="Arial" charset="0"/>
              </a:rPr>
              <a:t>; in sezione</a:t>
            </a:r>
          </a:p>
          <a:p>
            <a:r>
              <a:rPr lang="it-IT" sz="1400" dirty="0">
                <a:cs typeface="Arial" charset="0"/>
              </a:rPr>
              <a:t>                    prismatica a forma lamellare sono evidenti le tracce di sfaldatura, </a:t>
            </a:r>
          </a:p>
          <a:p>
            <a:r>
              <a:rPr lang="it-IT" sz="1400" dirty="0">
                <a:cs typeface="Arial" charset="0"/>
              </a:rPr>
              <a:t>                    l’estinzione retta, alti colori di interferenza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PARAGENESI</a:t>
            </a:r>
            <a:r>
              <a:rPr lang="it-IT" sz="1400" dirty="0">
                <a:cs typeface="Arial" charset="0"/>
              </a:rPr>
              <a:t>: in alcune rocce intrusive (in certi graniti, </a:t>
            </a:r>
            <a:r>
              <a:rPr lang="it-IT" sz="1400" dirty="0" err="1">
                <a:cs typeface="Arial" charset="0"/>
              </a:rPr>
              <a:t>apliti</a:t>
            </a:r>
            <a:r>
              <a:rPr lang="it-IT" sz="1400" dirty="0">
                <a:cs typeface="Arial" charset="0"/>
              </a:rPr>
              <a:t>, pegmatiti) e in molte </a:t>
            </a:r>
          </a:p>
          <a:p>
            <a:r>
              <a:rPr lang="it-IT" sz="1400" dirty="0">
                <a:cs typeface="Arial" charset="0"/>
              </a:rPr>
              <a:t>                    rocce metamorfiche di derivazione </a:t>
            </a:r>
            <a:r>
              <a:rPr lang="it-IT" sz="1400" dirty="0" err="1">
                <a:cs typeface="Arial" charset="0"/>
              </a:rPr>
              <a:t>pelitica</a:t>
            </a:r>
            <a:r>
              <a:rPr lang="it-IT" sz="1400" dirty="0">
                <a:cs typeface="Arial" charset="0"/>
              </a:rPr>
              <a:t>/</a:t>
            </a:r>
            <a:r>
              <a:rPr lang="it-IT" sz="1400" dirty="0" err="1">
                <a:cs typeface="Arial" charset="0"/>
              </a:rPr>
              <a:t>semipelitica</a:t>
            </a:r>
            <a:endParaRPr lang="el-GR" sz="1400" dirty="0">
              <a:cs typeface="Arial" charset="0"/>
            </a:endParaRPr>
          </a:p>
          <a:p>
            <a:endParaRPr lang="it-IT" sz="1400" dirty="0"/>
          </a:p>
        </p:txBody>
      </p:sp>
      <p:pic>
        <p:nvPicPr>
          <p:cNvPr id="5122" name="Picture 2" descr="D:\DIDATTICA\DIDATTICA -UNIVERSITA'\DIDATTICA LAB-PETRO\Lab-Petro-Dispense-magmatiche\Utility\microfoto-minerali\muscovite-granite-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3892" y="6657772"/>
            <a:ext cx="3127408" cy="2309470"/>
          </a:xfrm>
          <a:prstGeom prst="rect">
            <a:avLst/>
          </a:prstGeom>
          <a:noFill/>
        </p:spPr>
      </p:pic>
      <p:pic>
        <p:nvPicPr>
          <p:cNvPr id="5123" name="Picture 3" descr="D:\DIDATTICA\DIDATTICA -UNIVERSITA'\DIDATTICA LAB-PETRO\Lab-Petro-Dispense-magmatiche\Utility\microfoto-minerali\muscovite-granite-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21" y="6703458"/>
            <a:ext cx="3072729" cy="2269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Orneblenda_comu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-127297"/>
            <a:ext cx="6180138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50092" y="2994149"/>
            <a:ext cx="67468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prismatico allungato secondo c; sezioni basali di forma esagonale</a:t>
            </a:r>
          </a:p>
          <a:p>
            <a:r>
              <a:rPr lang="it-IT" sz="1400" dirty="0"/>
              <a:t>               o a losanga (vale per tutti gli anfiboli)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verde, forte pleocroismo da giallo pallido a verde scuro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 </a:t>
            </a:r>
            <a:r>
              <a:rPr lang="it-IT" sz="1400" dirty="0" err="1"/>
              <a:t>medio-elevato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 : doppio sistema di sfaldature prismatiche (110), che si intersecano</a:t>
            </a:r>
          </a:p>
          <a:p>
            <a:r>
              <a:rPr lang="it-IT" sz="1400" dirty="0"/>
              <a:t>              a circa 60°/120°e visibili entrambi sulle sezioni basali (001); sulle</a:t>
            </a:r>
          </a:p>
          <a:p>
            <a:r>
              <a:rPr lang="it-IT" sz="1400" dirty="0"/>
              <a:t>               sezioni in zona con l’asse c compaiono come nette striature parallele</a:t>
            </a:r>
          </a:p>
          <a:p>
            <a:r>
              <a:rPr lang="it-IT" sz="1400" dirty="0"/>
              <a:t>               tra di loro (vale per tutti gli anfiboli; nei rombici la sfaldatura è (210)) </a:t>
            </a:r>
            <a:endParaRPr lang="it-IT" sz="1200" dirty="0"/>
          </a:p>
        </p:txBody>
      </p:sp>
      <p:pic>
        <p:nvPicPr>
          <p:cNvPr id="21508" name="Picture 6" descr="sfaldatura anfibo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37" y="4731744"/>
            <a:ext cx="4869160" cy="21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030237" y="5029597"/>
            <a:ext cx="17002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Le sezioni basali sono diagnostiche per il riconoscimento degli anfiboli</a:t>
            </a:r>
          </a:p>
        </p:txBody>
      </p:sp>
      <p:pic>
        <p:nvPicPr>
          <p:cNvPr id="6146" name="Picture 2" descr="D:\DIDATTICA\DIDATTICA -UNIVERSITA'\DIDATTICA LAB-PETRO\Lab-Petro-Dispense-magmatiche\Utility\microfoto-minerali\Hoverde clivaggio2m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295982" y="6578417"/>
            <a:ext cx="2713321" cy="2046517"/>
          </a:xfrm>
          <a:prstGeom prst="rect">
            <a:avLst/>
          </a:prstGeom>
          <a:noFill/>
        </p:spPr>
      </p:pic>
      <p:pic>
        <p:nvPicPr>
          <p:cNvPr id="6149" name="Picture 5" descr="D:\DIDATTICA\DIDATTICA -UNIVERSITA'\DIDATTICA LAB-PETRO\Lab-Petro-Dispense-magmatiche\Utility\microfoto-minerali\Hoverde-colore1m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99636" y="7236295"/>
            <a:ext cx="2520281" cy="1512169"/>
          </a:xfrm>
          <a:prstGeom prst="rect">
            <a:avLst/>
          </a:prstGeom>
          <a:noFill/>
        </p:spPr>
      </p:pic>
      <p:pic>
        <p:nvPicPr>
          <p:cNvPr id="6150" name="Picture 6" descr="D:\DIDATTICA\DIDATTICA -UNIVERSITA'\DIDATTICA LAB-PETRO\Lab-Petro-Dispense-magmatiche\Utility\microfoto-minerali\Hoverde-colore2mo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332733" y="6533945"/>
            <a:ext cx="1649174" cy="2537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orneblenda-crista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4763327"/>
            <a:ext cx="22002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197100" y="4844289"/>
            <a:ext cx="45148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ALLUNGAMENTO</a:t>
            </a:r>
            <a:r>
              <a:rPr lang="it-IT" sz="1400" dirty="0"/>
              <a:t> : positivo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</a:t>
            </a:r>
            <a:r>
              <a:rPr lang="it-IT" sz="1400" dirty="0" err="1"/>
              <a:t>medio-elevata</a:t>
            </a:r>
            <a:r>
              <a:rPr lang="it-IT" sz="1400" dirty="0"/>
              <a:t>, con colori max. di</a:t>
            </a:r>
          </a:p>
          <a:p>
            <a:r>
              <a:rPr lang="it-IT" sz="1400" dirty="0"/>
              <a:t>                         interferenza del II ordine, in genere</a:t>
            </a:r>
          </a:p>
          <a:p>
            <a:r>
              <a:rPr lang="it-IT" sz="1400" dirty="0"/>
              <a:t>                         mascherati del colore proprio del </a:t>
            </a:r>
          </a:p>
          <a:p>
            <a:r>
              <a:rPr lang="it-IT" sz="1400" dirty="0"/>
              <a:t>                          minerale</a:t>
            </a:r>
          </a:p>
          <a:p>
            <a:r>
              <a:rPr lang="it-IT" sz="1400" b="1" dirty="0">
                <a:latin typeface="Comic Sans MS" pitchFamily="66" charset="0"/>
              </a:rPr>
              <a:t>GEMINAZIONI</a:t>
            </a:r>
            <a:r>
              <a:rPr lang="it-IT" sz="1400" dirty="0"/>
              <a:t>: comune, secondo (100), sia </a:t>
            </a:r>
          </a:p>
          <a:p>
            <a:r>
              <a:rPr lang="it-IT" sz="1400" dirty="0"/>
              <a:t>                          semplice che polisintetica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segno ottico di solito</a:t>
            </a:r>
          </a:p>
          <a:p>
            <a:r>
              <a:rPr lang="it-IT" sz="1400" dirty="0"/>
              <a:t>                      negativo, raramente positivo, </a:t>
            </a:r>
          </a:p>
          <a:p>
            <a:r>
              <a:rPr lang="it-IT" sz="1400" dirty="0"/>
              <a:t>                     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15° – 120°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ALTERAZIONE</a:t>
            </a:r>
            <a:r>
              <a:rPr lang="it-IT" sz="1400" dirty="0">
                <a:cs typeface="Arial" charset="0"/>
              </a:rPr>
              <a:t>: in cloriti, serpentino e prodotti  </a:t>
            </a:r>
          </a:p>
          <a:p>
            <a:r>
              <a:rPr lang="it-IT" sz="1400" dirty="0">
                <a:cs typeface="Arial" charset="0"/>
              </a:rPr>
              <a:t>                           </a:t>
            </a:r>
            <a:r>
              <a:rPr lang="it-IT" sz="1400" dirty="0" err="1">
                <a:cs typeface="Arial" charset="0"/>
              </a:rPr>
              <a:t>epidotici</a:t>
            </a:r>
            <a:r>
              <a:rPr lang="it-IT" sz="1400" dirty="0">
                <a:cs typeface="Arial" charset="0"/>
              </a:rPr>
              <a:t>  misti  a ossidi di Fe</a:t>
            </a:r>
            <a:endParaRPr lang="it-IT" sz="1200" dirty="0"/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03" y="7520756"/>
            <a:ext cx="68246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: abito, colore e marcato pleocroismo, doppio sistema</a:t>
            </a:r>
          </a:p>
          <a:p>
            <a:r>
              <a:rPr lang="it-IT" sz="1400" dirty="0"/>
              <a:t>                        di tracce di sfaldatura, estinzione inclinata</a:t>
            </a:r>
          </a:p>
          <a:p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dirty="0"/>
              <a:t>: molto comune in rocce intrusive intermedie e basiche (da </a:t>
            </a:r>
            <a:r>
              <a:rPr lang="it-IT" sz="1400" dirty="0" err="1"/>
              <a:t>tonaliti</a:t>
            </a:r>
            <a:endParaRPr lang="it-IT" sz="1400" dirty="0"/>
          </a:p>
          <a:p>
            <a:r>
              <a:rPr lang="it-IT" sz="1400" dirty="0"/>
              <a:t>                        a dioriti) ed effusive (daciti, andesiti); nelle rocce metamorfiche </a:t>
            </a:r>
          </a:p>
          <a:p>
            <a:r>
              <a:rPr lang="it-IT" sz="1400" dirty="0"/>
              <a:t>                        è presente nelle </a:t>
            </a:r>
            <a:r>
              <a:rPr lang="it-IT" sz="1400" dirty="0" err="1"/>
              <a:t>metabasiti</a:t>
            </a:r>
            <a:r>
              <a:rPr lang="it-IT" sz="1400" dirty="0"/>
              <a:t> di </a:t>
            </a:r>
            <a:r>
              <a:rPr lang="it-IT" sz="1400" dirty="0" err="1"/>
              <a:t>medio-alto</a:t>
            </a:r>
            <a:r>
              <a:rPr lang="it-IT" sz="1400" dirty="0"/>
              <a:t> grado.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139464"/>
            <a:ext cx="6781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inclinata, l’angolo max. di estinzione 12-34° è osservabile</a:t>
            </a:r>
          </a:p>
          <a:p>
            <a:r>
              <a:rPr lang="it-IT" sz="1400" dirty="0"/>
              <a:t>                    sulle sezioni (010), che sono riconoscibili perché presentano i</a:t>
            </a:r>
          </a:p>
          <a:p>
            <a:r>
              <a:rPr lang="it-IT" sz="1400" dirty="0"/>
              <a:t>                    massimi colori di interferenza (coincidenti con la sezione X – Z).</a:t>
            </a:r>
          </a:p>
          <a:p>
            <a:r>
              <a:rPr lang="it-IT" sz="1400" dirty="0"/>
              <a:t>                    Le sezioni in zona con l’asse b estinguono parallelamente alle</a:t>
            </a:r>
          </a:p>
          <a:p>
            <a:r>
              <a:rPr lang="it-IT" sz="1400" dirty="0"/>
              <a:t>                    tracce di sfaldatura o secondo le diagonali dei rombi di sfaldatura (110).</a:t>
            </a:r>
          </a:p>
          <a:p>
            <a:r>
              <a:rPr lang="it-IT" sz="1400" dirty="0"/>
              <a:t>                    Nota che l’angolo max. di estinzione è un carattere diagnostico del</a:t>
            </a:r>
          </a:p>
          <a:p>
            <a:r>
              <a:rPr lang="it-IT" sz="1400" dirty="0"/>
              <a:t>                    tipo di anfibolo, perché varia con la composizione</a:t>
            </a:r>
            <a:endParaRPr lang="it-IT" sz="1200" dirty="0"/>
          </a:p>
        </p:txBody>
      </p:sp>
      <p:pic>
        <p:nvPicPr>
          <p:cNvPr id="7170" name="Picture 2" descr="D:\DIDATTICA\DIDATTICA -UNIVERSITA'\DIDATTICA LAB-PETRO\Lab-Petro-Dispense-magmatiche\Utility\microfoto-minerali\Hoverde2 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4973" y="471202"/>
            <a:ext cx="3070808" cy="2466318"/>
          </a:xfrm>
          <a:prstGeom prst="rect">
            <a:avLst/>
          </a:prstGeom>
          <a:noFill/>
        </p:spPr>
      </p:pic>
      <p:pic>
        <p:nvPicPr>
          <p:cNvPr id="7171" name="Picture 3" descr="D:\DIDATTICA\DIDATTICA -UNIVERSITA'\DIDATTICA LAB-PETRO\Lab-Petro-Dispense-magmatiche\Utility\microfoto-minerali\Hoverde1 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866" y="472601"/>
            <a:ext cx="3031595" cy="2471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rneblenda_basal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-119236"/>
            <a:ext cx="63071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30175" y="3105745"/>
            <a:ext cx="673133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  come l’orneblenda verde e gli altri anfiboli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bruno scuro o rosso bruno; pleocroismo da giallo a marrone scuro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</a:t>
            </a:r>
            <a:r>
              <a:rPr lang="it-IT" sz="1400" dirty="0" err="1"/>
              <a:t>medio-alto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: vedi orneblenda verde (e gli altri anfiboli)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inclinata, angolo max. di estinzione piccolo </a:t>
            </a:r>
            <a:r>
              <a:rPr lang="it-IT" sz="1400" dirty="0" err="1"/>
              <a:t>c^Z</a:t>
            </a:r>
            <a:r>
              <a:rPr lang="it-IT" sz="1400" dirty="0"/>
              <a:t> =0° – 18° su (010)</a:t>
            </a:r>
          </a:p>
          <a:p>
            <a:r>
              <a:rPr lang="it-IT" sz="1400" dirty="0"/>
              <a:t>                       (altre considerazioni analoghe a orneblenda verde)</a:t>
            </a:r>
          </a:p>
          <a:p>
            <a:r>
              <a:rPr lang="it-IT" sz="1400" b="1" dirty="0">
                <a:latin typeface="Comic Sans MS" pitchFamily="66" charset="0"/>
              </a:rPr>
              <a:t>ALLUNGAMENTO</a:t>
            </a:r>
            <a:r>
              <a:rPr lang="it-IT" sz="1400" dirty="0"/>
              <a:t>: positivo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alta-molto alta con colori di interferenza mascherati dal colore</a:t>
            </a:r>
          </a:p>
          <a:p>
            <a:r>
              <a:rPr lang="it-IT" sz="1400" dirty="0"/>
              <a:t>                               del minerale stesso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segno ottico – ,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ampio = 60 – 80°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CARATTERI DIAGNOSTICI</a:t>
            </a:r>
            <a:r>
              <a:rPr lang="it-IT" sz="1400" dirty="0">
                <a:cs typeface="Arial" charset="0"/>
              </a:rPr>
              <a:t>: colore, pleocroismo, piccolo angolo di estinzione.</a:t>
            </a:r>
          </a:p>
          <a:p>
            <a:r>
              <a:rPr lang="it-IT" sz="1400" dirty="0">
                <a:cs typeface="Arial" charset="0"/>
              </a:rPr>
              <a:t>                                In sezione prismatica può essere scambiata per biotite,</a:t>
            </a:r>
          </a:p>
          <a:p>
            <a:r>
              <a:rPr lang="it-IT" sz="1400" dirty="0">
                <a:cs typeface="Arial" charset="0"/>
              </a:rPr>
              <a:t>                               però quest’ultima ha estinzione retta ed è quasi uniassica.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NOTE</a:t>
            </a:r>
            <a:r>
              <a:rPr lang="it-IT" sz="1400" dirty="0">
                <a:cs typeface="Arial" charset="0"/>
              </a:rPr>
              <a:t>:            nelle rocce vulcaniche, analogamente a biotite, presenta spesso</a:t>
            </a:r>
          </a:p>
          <a:p>
            <a:r>
              <a:rPr lang="it-IT" sz="1400" dirty="0">
                <a:cs typeface="Arial" charset="0"/>
              </a:rPr>
              <a:t>                       un bordo di ossidi di Fe-Ti (</a:t>
            </a:r>
            <a:r>
              <a:rPr lang="it-IT" sz="1400" i="1" dirty="0">
                <a:cs typeface="Arial" charset="0"/>
              </a:rPr>
              <a:t>bordo </a:t>
            </a:r>
            <a:r>
              <a:rPr lang="it-IT" sz="1400" i="1" dirty="0" err="1">
                <a:cs typeface="Arial" charset="0"/>
              </a:rPr>
              <a:t>opacitico</a:t>
            </a:r>
            <a:r>
              <a:rPr lang="it-IT" sz="1400" dirty="0">
                <a:cs typeface="Arial" charset="0"/>
              </a:rPr>
              <a:t>)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PARAGENESI</a:t>
            </a:r>
            <a:r>
              <a:rPr lang="it-IT" sz="1400" dirty="0">
                <a:cs typeface="Arial" charset="0"/>
              </a:rPr>
              <a:t>: in rocce </a:t>
            </a:r>
            <a:r>
              <a:rPr lang="it-IT" sz="1400" dirty="0" err="1">
                <a:cs typeface="Arial" charset="0"/>
              </a:rPr>
              <a:t>intrusivebasiche</a:t>
            </a:r>
            <a:r>
              <a:rPr lang="it-IT" sz="1400" dirty="0">
                <a:cs typeface="Arial" charset="0"/>
              </a:rPr>
              <a:t> (gabbri), e in effusive (</a:t>
            </a:r>
            <a:r>
              <a:rPr lang="it-IT" sz="1400" dirty="0" err="1">
                <a:cs typeface="Arial" charset="0"/>
              </a:rPr>
              <a:t>es.daciti</a:t>
            </a:r>
            <a:r>
              <a:rPr lang="it-IT" sz="1400" dirty="0">
                <a:cs typeface="Arial" charset="0"/>
              </a:rPr>
              <a:t>, andesiti)</a:t>
            </a:r>
          </a:p>
        </p:txBody>
      </p:sp>
      <p:pic>
        <p:nvPicPr>
          <p:cNvPr id="4098" name="Picture 2" descr="D:\DIDATTICA\DIDATTICA -UNIVERSITA'\DIDATTICA LAB-PETRO\Lab-Petro-Dispense-magmatiche\Utility\microfoto-minerali\Ho bruna2-m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27132" y="6995596"/>
            <a:ext cx="2459837" cy="1788507"/>
          </a:xfrm>
          <a:prstGeom prst="rect">
            <a:avLst/>
          </a:prstGeom>
          <a:noFill/>
        </p:spPr>
      </p:pic>
      <p:pic>
        <p:nvPicPr>
          <p:cNvPr id="4100" name="Picture 4" descr="D:\DIDATTICA\DIDATTICA -UNIVERSITA'\DIDATTICA LAB-PETRO\Lab-Petro-Dispense-magmatiche\Utility\microfoto-minerali\hornblende brown-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91620" y="6978500"/>
            <a:ext cx="2450447" cy="1809561"/>
          </a:xfrm>
          <a:prstGeom prst="rect">
            <a:avLst/>
          </a:prstGeom>
          <a:noFill/>
        </p:spPr>
      </p:pic>
      <p:pic>
        <p:nvPicPr>
          <p:cNvPr id="4101" name="Picture 5" descr="D:\DIDATTICA\DIDATTICA -UNIVERSITA'\DIDATTICA LAB-PETRO\Lab-Petro-Dispense-magmatiche\Utility\microfoto-minerali\hornblende brown-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37492" y="6973547"/>
            <a:ext cx="2441373" cy="1802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iagrAb-O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587375"/>
            <a:ext cx="65690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85738" y="3708400"/>
            <a:ext cx="6605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Sistema K-feldspato-albite a P</a:t>
            </a:r>
            <a:r>
              <a:rPr lang="it-IT" sz="1400" b="1" baseline="-25000"/>
              <a:t>H2O</a:t>
            </a:r>
            <a:r>
              <a:rPr lang="it-IT" sz="1400"/>
              <a:t> crescente: il campo della leucite è presente solo a basse/issime P e si riduce all’aumentare della P</a:t>
            </a:r>
            <a:r>
              <a:rPr lang="it-IT" sz="1400" b="1" baseline="-25000"/>
              <a:t>H2O</a:t>
            </a:r>
            <a:r>
              <a:rPr lang="it-IT" sz="1400"/>
              <a:t> fino a scomparire. Questo significa che la leucite è presente solo in rocce vulcaniche o ipoabissali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046163" y="174625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condizioni</a:t>
            </a:r>
          </a:p>
          <a:p>
            <a:r>
              <a:rPr lang="it-IT" sz="1200" b="1">
                <a:latin typeface="Comic Sans MS" pitchFamily="66" charset="0"/>
              </a:rPr>
              <a:t>effusive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586038" y="260350"/>
            <a:ext cx="16843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condizioni ipoabissali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5103813" y="1778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condizioni</a:t>
            </a:r>
          </a:p>
          <a:p>
            <a:r>
              <a:rPr lang="it-IT" sz="1200" b="1">
                <a:latin typeface="Comic Sans MS" pitchFamily="66" charset="0"/>
              </a:rPr>
              <a:t>intrusive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27000" y="8258175"/>
            <a:ext cx="65706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Sistema Leucite-SiO</a:t>
            </a:r>
            <a:r>
              <a:rPr lang="it-IT" sz="1400" b="1" baseline="-25000"/>
              <a:t>2</a:t>
            </a:r>
            <a:r>
              <a:rPr lang="it-IT" sz="1400"/>
              <a:t> dove il K-feldspato rappresenta il composto intermedio a fusione incongruente. In condizioni di </a:t>
            </a:r>
            <a:r>
              <a:rPr lang="it-IT" sz="1400" u="sng"/>
              <a:t>cristallizzazione all’equilibrio</a:t>
            </a:r>
            <a:r>
              <a:rPr lang="it-IT" sz="1400"/>
              <a:t> leucite e quarzo non possono coesistere.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4029075" y="4756150"/>
            <a:ext cx="2151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in P punto peritettico :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3933825" y="5489575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Lc        + fuso P           K-feld</a:t>
            </a:r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4340225" y="6467475"/>
            <a:ext cx="2038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in E punto eutettico :</a:t>
            </a:r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4365625" y="6799263"/>
            <a:ext cx="1162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K-feld + qz</a:t>
            </a:r>
          </a:p>
        </p:txBody>
      </p:sp>
      <p:pic>
        <p:nvPicPr>
          <p:cNvPr id="18444" name="Picture 15" descr="Lc-Qz-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4591050"/>
            <a:ext cx="3690938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3592513" y="5143500"/>
            <a:ext cx="323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KAlSi</a:t>
            </a:r>
            <a:r>
              <a:rPr lang="it-IT" sz="1600" b="1" baseline="-25000"/>
              <a:t>2</a:t>
            </a:r>
            <a:r>
              <a:rPr lang="it-IT" sz="1600" b="1"/>
              <a:t>O</a:t>
            </a:r>
            <a:r>
              <a:rPr lang="it-IT" sz="1600" b="1" baseline="-25000"/>
              <a:t>6</a:t>
            </a:r>
            <a:r>
              <a:rPr lang="it-IT" sz="1600" b="1"/>
              <a:t> +  SiO</a:t>
            </a:r>
            <a:r>
              <a:rPr lang="it-IT" sz="1600" b="1" baseline="-25000"/>
              <a:t>2</a:t>
            </a:r>
            <a:r>
              <a:rPr lang="it-IT" sz="1600" b="1"/>
              <a:t>         KAlSi</a:t>
            </a:r>
            <a:r>
              <a:rPr lang="it-IT" sz="1600" b="1" baseline="-25000"/>
              <a:t>3</a:t>
            </a:r>
            <a:r>
              <a:rPr lang="it-IT" sz="1600" b="1"/>
              <a:t>O</a:t>
            </a:r>
            <a:r>
              <a:rPr lang="it-IT" sz="1600" b="1" baseline="-25000"/>
              <a:t>8</a:t>
            </a:r>
          </a:p>
        </p:txBody>
      </p:sp>
      <p:sp>
        <p:nvSpPr>
          <p:cNvPr id="18446" name="Line 11"/>
          <p:cNvSpPr>
            <a:spLocks noChangeShapeType="1"/>
          </p:cNvSpPr>
          <p:nvPr/>
        </p:nvSpPr>
        <p:spPr bwMode="auto">
          <a:xfrm flipV="1">
            <a:off x="5281613" y="5318125"/>
            <a:ext cx="406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8447" name="Rectangle 17"/>
          <p:cNvSpPr>
            <a:spLocks noChangeArrowheads="1"/>
          </p:cNvSpPr>
          <p:nvPr/>
        </p:nvSpPr>
        <p:spPr bwMode="auto">
          <a:xfrm>
            <a:off x="3644900" y="4752975"/>
            <a:ext cx="3097213" cy="1095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448" name="Rectangle 18"/>
          <p:cNvSpPr>
            <a:spLocks noChangeArrowheads="1"/>
          </p:cNvSpPr>
          <p:nvPr/>
        </p:nvSpPr>
        <p:spPr bwMode="auto">
          <a:xfrm>
            <a:off x="4364038" y="6469063"/>
            <a:ext cx="1946275" cy="75882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446338" y="1270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omic Sans MS" pitchFamily="66" charset="0"/>
              </a:rPr>
              <a:t>PIROSSENI</a:t>
            </a:r>
          </a:p>
        </p:txBody>
      </p:sp>
      <p:pic>
        <p:nvPicPr>
          <p:cNvPr id="25603" name="Picture 5" descr="Pirosseni-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506" y="4592638"/>
            <a:ext cx="6881777" cy="370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12738" y="560388"/>
            <a:ext cx="16033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Minerali femici</a:t>
            </a:r>
          </a:p>
          <a:p>
            <a:endParaRPr lang="it-IT" sz="1400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2090738" y="539750"/>
            <a:ext cx="4070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Comic Sans MS" pitchFamily="66" charset="0"/>
              </a:rPr>
              <a:t>ORTOPIROSSENI – SISTEMA ROMBICO</a:t>
            </a:r>
          </a:p>
          <a:p>
            <a:r>
              <a:rPr lang="it-IT" sz="1400">
                <a:latin typeface="Comic Sans MS" pitchFamily="66" charset="0"/>
              </a:rPr>
              <a:t>CLINOPIROSSENI – SISTEMA MONOCLINO</a:t>
            </a: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395288" y="1117600"/>
            <a:ext cx="1512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formula generale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2276475" y="1116013"/>
            <a:ext cx="195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/>
              <a:t>(M2)(M1)(Si,Al)</a:t>
            </a:r>
            <a:r>
              <a:rPr lang="it-IT" sz="1400" b="1" baseline="-25000"/>
              <a:t>2</a:t>
            </a:r>
            <a:r>
              <a:rPr lang="it-IT" sz="1400" b="1"/>
              <a:t>O</a:t>
            </a:r>
            <a:r>
              <a:rPr lang="it-IT" sz="1400" b="1" baseline="-25000"/>
              <a:t>6</a:t>
            </a:r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332656" y="1674912"/>
            <a:ext cx="227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ORTOPIROSSENI  </a:t>
            </a:r>
            <a:r>
              <a:rPr lang="it-IT" sz="1400" dirty="0" err="1"/>
              <a:t>Fe-Mg</a:t>
            </a:r>
            <a:endParaRPr lang="it-IT" sz="1400" dirty="0"/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2832670" y="1474788"/>
            <a:ext cx="36926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enstatite           Mg</a:t>
            </a:r>
            <a:r>
              <a:rPr lang="it-IT" sz="1400" baseline="-25000" dirty="0"/>
              <a:t>2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Iperstene</a:t>
            </a:r>
            <a:r>
              <a:rPr lang="it-IT" sz="1400" dirty="0"/>
              <a:t>          (Mg,Fe)</a:t>
            </a:r>
            <a:r>
              <a:rPr lang="it-IT" sz="1400" baseline="-25000" dirty="0"/>
              <a:t>2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Ferrosilite</a:t>
            </a:r>
            <a:r>
              <a:rPr lang="it-IT" sz="1400" dirty="0"/>
              <a:t>         Fe</a:t>
            </a:r>
            <a:r>
              <a:rPr lang="it-IT" sz="1400" baseline="-25000" dirty="0"/>
              <a:t>2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188640" y="2266950"/>
            <a:ext cx="2454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CLINOPIROSSENI  </a:t>
            </a:r>
            <a:r>
              <a:rPr lang="it-IT" sz="1400" dirty="0" err="1"/>
              <a:t>Fe-Mg</a:t>
            </a:r>
            <a:r>
              <a:rPr lang="it-IT" sz="1400" dirty="0"/>
              <a:t>   </a:t>
            </a:r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2708920" y="2246313"/>
            <a:ext cx="396044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 err="1"/>
              <a:t>Pigeonite</a:t>
            </a:r>
            <a:r>
              <a:rPr lang="it-IT" sz="1400" dirty="0"/>
              <a:t>            (Mg,Fe,Ca)(Mg,Fe)(Si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</p:txBody>
      </p:sp>
      <p:sp>
        <p:nvSpPr>
          <p:cNvPr id="25612" name="Text Box 14"/>
          <p:cNvSpPr txBox="1">
            <a:spLocks noChangeArrowheads="1"/>
          </p:cNvSpPr>
          <p:nvPr/>
        </p:nvSpPr>
        <p:spPr bwMode="auto">
          <a:xfrm>
            <a:off x="188640" y="2816771"/>
            <a:ext cx="2497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CLINOPIROSSENI  CALCICI</a:t>
            </a:r>
          </a:p>
        </p:txBody>
      </p:sp>
      <p:sp>
        <p:nvSpPr>
          <p:cNvPr id="25613" name="Text Box 15"/>
          <p:cNvSpPr txBox="1">
            <a:spLocks noChangeArrowheads="1"/>
          </p:cNvSpPr>
          <p:nvPr/>
        </p:nvSpPr>
        <p:spPr bwMode="auto">
          <a:xfrm>
            <a:off x="2768600" y="2617614"/>
            <a:ext cx="4032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/>
              <a:t>Diopside            </a:t>
            </a:r>
            <a:r>
              <a:rPr lang="it-IT" sz="1400" dirty="0" err="1"/>
              <a:t>CaMg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Hedenbergite</a:t>
            </a:r>
            <a:r>
              <a:rPr lang="it-IT" sz="1400" dirty="0"/>
              <a:t>     </a:t>
            </a:r>
            <a:r>
              <a:rPr lang="it-IT" sz="1400" dirty="0" err="1"/>
              <a:t>CaFe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/>
              <a:t>Augite      (Ca,Mg,Fe</a:t>
            </a:r>
            <a:r>
              <a:rPr lang="it-IT" sz="1400" baseline="30000" dirty="0"/>
              <a:t>2+</a:t>
            </a:r>
            <a:r>
              <a:rPr lang="it-IT" sz="1400" dirty="0"/>
              <a:t>,Fe</a:t>
            </a:r>
            <a:r>
              <a:rPr lang="it-IT" sz="1400" baseline="30000" dirty="0"/>
              <a:t>3+</a:t>
            </a:r>
            <a:r>
              <a:rPr lang="it-IT" sz="1400" dirty="0"/>
              <a:t>,Ti,Al)</a:t>
            </a:r>
            <a:r>
              <a:rPr lang="it-IT" sz="1400" baseline="-25000" dirty="0"/>
              <a:t>2</a:t>
            </a:r>
            <a:r>
              <a:rPr lang="it-IT" sz="1400" dirty="0"/>
              <a:t>[(Si,Al)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]</a:t>
            </a:r>
          </a:p>
        </p:txBody>
      </p:sp>
      <p:sp>
        <p:nvSpPr>
          <p:cNvPr id="25614" name="Text Box 16"/>
          <p:cNvSpPr txBox="1">
            <a:spLocks noChangeArrowheads="1"/>
          </p:cNvSpPr>
          <p:nvPr/>
        </p:nvSpPr>
        <p:spPr bwMode="auto">
          <a:xfrm>
            <a:off x="44624" y="3806061"/>
            <a:ext cx="26498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CLINOPIROSSENI   ALCALINI</a:t>
            </a:r>
          </a:p>
        </p:txBody>
      </p:sp>
      <p:sp>
        <p:nvSpPr>
          <p:cNvPr id="25615" name="Text Box 17"/>
          <p:cNvSpPr txBox="1">
            <a:spLocks noChangeArrowheads="1"/>
          </p:cNvSpPr>
          <p:nvPr/>
        </p:nvSpPr>
        <p:spPr bwMode="auto">
          <a:xfrm>
            <a:off x="2781300" y="3473877"/>
            <a:ext cx="4076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 err="1"/>
              <a:t>Egirinaugite</a:t>
            </a:r>
            <a:r>
              <a:rPr lang="it-IT" sz="1400" dirty="0"/>
              <a:t>      (</a:t>
            </a:r>
            <a:r>
              <a:rPr lang="it-IT" sz="1400" dirty="0" err="1"/>
              <a:t>Na</a:t>
            </a:r>
            <a:r>
              <a:rPr lang="it-IT" sz="1400" dirty="0"/>
              <a:t>,Ca)(Fe</a:t>
            </a:r>
            <a:r>
              <a:rPr lang="it-IT" sz="1400" baseline="30000" dirty="0"/>
              <a:t>3+</a:t>
            </a:r>
            <a:r>
              <a:rPr lang="it-IT" sz="1400" dirty="0"/>
              <a:t>,Fe</a:t>
            </a:r>
            <a:r>
              <a:rPr lang="it-IT" sz="1400" baseline="30000" dirty="0"/>
              <a:t>2+</a:t>
            </a:r>
            <a:r>
              <a:rPr lang="it-IT" sz="1400" dirty="0"/>
              <a:t>,Mg)(Si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Egirina</a:t>
            </a:r>
            <a:r>
              <a:rPr lang="it-IT" sz="1400" dirty="0"/>
              <a:t>              NaFe</a:t>
            </a:r>
            <a:r>
              <a:rPr lang="it-IT" sz="1400" baseline="30000" dirty="0"/>
              <a:t>3+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Onfacite</a:t>
            </a:r>
            <a:r>
              <a:rPr lang="it-IT" sz="1400" dirty="0"/>
              <a:t>            (</a:t>
            </a:r>
            <a:r>
              <a:rPr lang="it-IT" sz="1400" dirty="0" err="1"/>
              <a:t>Na</a:t>
            </a:r>
            <a:r>
              <a:rPr lang="it-IT" sz="1400" dirty="0"/>
              <a:t>,Ca)(Mg,Fe</a:t>
            </a:r>
            <a:r>
              <a:rPr lang="it-IT" sz="1400" baseline="30000" dirty="0"/>
              <a:t>2+</a:t>
            </a:r>
            <a:r>
              <a:rPr lang="it-IT" sz="1400" dirty="0"/>
              <a:t>,Fe</a:t>
            </a:r>
            <a:r>
              <a:rPr lang="it-IT" sz="1400" baseline="30000" dirty="0"/>
              <a:t>3+</a:t>
            </a:r>
            <a:r>
              <a:rPr lang="it-IT" sz="1400" dirty="0"/>
              <a:t>,Al)(Si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</a:t>
            </a:r>
          </a:p>
          <a:p>
            <a:r>
              <a:rPr lang="it-IT" sz="1400" dirty="0"/>
              <a:t>Giadeite            </a:t>
            </a:r>
            <a:r>
              <a:rPr lang="it-IT" sz="1400" dirty="0" err="1"/>
              <a:t>NaAl</a:t>
            </a:r>
            <a:r>
              <a:rPr lang="it-IT" sz="1400" dirty="0"/>
              <a:t>(Si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6</a:t>
            </a:r>
            <a:r>
              <a:rPr lang="it-IT" sz="1400" dirty="0"/>
              <a:t>) </a:t>
            </a: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1011238" y="4889500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A</a:t>
            </a:r>
          </a:p>
        </p:txBody>
      </p:sp>
      <p:sp>
        <p:nvSpPr>
          <p:cNvPr id="25617" name="Text Box 19"/>
          <p:cNvSpPr txBox="1">
            <a:spLocks noChangeArrowheads="1"/>
          </p:cNvSpPr>
          <p:nvPr/>
        </p:nvSpPr>
        <p:spPr bwMode="auto">
          <a:xfrm>
            <a:off x="4076700" y="4859338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B</a:t>
            </a:r>
          </a:p>
        </p:txBody>
      </p:sp>
      <p:sp>
        <p:nvSpPr>
          <p:cNvPr id="25618" name="Text Box 20"/>
          <p:cNvSpPr txBox="1">
            <a:spLocks noChangeArrowheads="1"/>
          </p:cNvSpPr>
          <p:nvPr/>
        </p:nvSpPr>
        <p:spPr bwMode="auto">
          <a:xfrm>
            <a:off x="78868" y="8388424"/>
            <a:ext cx="6745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A) Diagramma </a:t>
            </a:r>
            <a:r>
              <a:rPr lang="it-IT" sz="1200" dirty="0" err="1"/>
              <a:t>classificativo</a:t>
            </a:r>
            <a:r>
              <a:rPr lang="it-IT" sz="1200" dirty="0"/>
              <a:t> dei </a:t>
            </a:r>
            <a:r>
              <a:rPr lang="it-IT" sz="1200" dirty="0" err="1"/>
              <a:t>clinopirosseni</a:t>
            </a:r>
            <a:r>
              <a:rPr lang="it-IT" sz="1200" dirty="0"/>
              <a:t> calcici e </a:t>
            </a:r>
            <a:r>
              <a:rPr lang="it-IT" sz="1200" dirty="0" err="1"/>
              <a:t>ortopirosseni</a:t>
            </a:r>
            <a:r>
              <a:rPr lang="it-IT" sz="1200" dirty="0"/>
              <a:t> secondo l’International </a:t>
            </a:r>
            <a:r>
              <a:rPr lang="it-IT" sz="1200" dirty="0" err="1"/>
              <a:t>Mineralogical</a:t>
            </a:r>
            <a:r>
              <a:rPr lang="it-IT" sz="1200" dirty="0"/>
              <a:t> </a:t>
            </a:r>
            <a:r>
              <a:rPr lang="it-IT" sz="1200" dirty="0" err="1"/>
              <a:t>Association</a:t>
            </a:r>
            <a:r>
              <a:rPr lang="it-IT" sz="1200" dirty="0"/>
              <a:t>; B) classificazione tradizionale secondo </a:t>
            </a:r>
            <a:r>
              <a:rPr lang="it-IT" sz="1200" dirty="0" err="1"/>
              <a:t>Poldervaart</a:t>
            </a:r>
            <a:r>
              <a:rPr lang="it-IT" sz="1200" dirty="0"/>
              <a:t> e Hess (   )</a:t>
            </a:r>
          </a:p>
        </p:txBody>
      </p:sp>
      <p:sp>
        <p:nvSpPr>
          <p:cNvPr id="19" name="Parentesi graffa aperta 18"/>
          <p:cNvSpPr/>
          <p:nvPr/>
        </p:nvSpPr>
        <p:spPr>
          <a:xfrm>
            <a:off x="2691442" y="1580540"/>
            <a:ext cx="144016" cy="57606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graffa aperta 19"/>
          <p:cNvSpPr/>
          <p:nvPr/>
        </p:nvSpPr>
        <p:spPr>
          <a:xfrm>
            <a:off x="2670724" y="2663953"/>
            <a:ext cx="182212" cy="67364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arentesi graffa aperta 21"/>
          <p:cNvSpPr/>
          <p:nvPr/>
        </p:nvSpPr>
        <p:spPr>
          <a:xfrm>
            <a:off x="2661629" y="3579067"/>
            <a:ext cx="176461" cy="75715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233815" y="233540"/>
            <a:ext cx="64436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u="sng" dirty="0"/>
              <a:t>Le proprietà ottiche dei pirosseni variano con la composizione</a:t>
            </a:r>
            <a:r>
              <a:rPr lang="it-IT" sz="1400" dirty="0"/>
              <a:t>. </a:t>
            </a:r>
          </a:p>
          <a:p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Caratteri comuni</a:t>
            </a:r>
            <a:r>
              <a:rPr lang="it-IT" sz="1400" dirty="0"/>
              <a:t> che permettono la loro identificazione in sezione sottile sono: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30412" y="978876"/>
            <a:ext cx="65373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         prismatico tozzo, forme poligonali in sezione basale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        alto</a:t>
            </a:r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: doppio sistema di sfaldatura prismatica secondo (210) per gli</a:t>
            </a:r>
          </a:p>
          <a:p>
            <a:r>
              <a:rPr lang="it-IT" sz="1400" dirty="0"/>
              <a:t>                        </a:t>
            </a:r>
            <a:r>
              <a:rPr lang="it-IT" sz="1400" dirty="0" err="1"/>
              <a:t>ortopirosseni</a:t>
            </a:r>
            <a:r>
              <a:rPr lang="it-IT" sz="1400" dirty="0"/>
              <a:t> e (110) per i </a:t>
            </a:r>
            <a:r>
              <a:rPr lang="it-IT" sz="1400" dirty="0" err="1"/>
              <a:t>clinopirosseni</a:t>
            </a:r>
            <a:r>
              <a:rPr lang="it-IT" sz="1400" dirty="0"/>
              <a:t>, che si incrociano a </a:t>
            </a:r>
            <a:r>
              <a:rPr lang="it-IT" sz="1400" dirty="0">
                <a:cs typeface="Arial" charset="0"/>
              </a:rPr>
              <a:t>≈ 90°</a:t>
            </a:r>
          </a:p>
          <a:p>
            <a:r>
              <a:rPr lang="it-IT" sz="1400" dirty="0">
                <a:cs typeface="Arial" charset="0"/>
              </a:rPr>
              <a:t>                        sulle sezioni basali (001)</a:t>
            </a:r>
          </a:p>
        </p:txBody>
      </p:sp>
      <p:pic>
        <p:nvPicPr>
          <p:cNvPr id="26628" name="Picture 6" descr="sfaldatura pirosse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2373313"/>
            <a:ext cx="5989638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20713" y="4940300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La sfaldatura come appare in </a:t>
            </a:r>
          </a:p>
          <a:p>
            <a:r>
              <a:rPr lang="it-IT" sz="1200"/>
              <a:t>sezione basale e prismatica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3344863" y="5021263"/>
            <a:ext cx="2528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Diverse geometrie di sezioni basali</a:t>
            </a:r>
          </a:p>
        </p:txBody>
      </p:sp>
      <p:pic>
        <p:nvPicPr>
          <p:cNvPr id="9218" name="Picture 2" descr="D:\DIDATTICA\DIDATTICA -UNIVERSITA'\DIDATTICA LAB-PETRO\Lab-Petro-Dispense-magmatiche\Utility\microfoto-minerali\cpx-extinction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8" y="5707501"/>
            <a:ext cx="3353223" cy="2896947"/>
          </a:xfrm>
          <a:prstGeom prst="rect">
            <a:avLst/>
          </a:prstGeom>
          <a:noFill/>
        </p:spPr>
      </p:pic>
      <p:grpSp>
        <p:nvGrpSpPr>
          <p:cNvPr id="12" name="Gruppo 11"/>
          <p:cNvGrpSpPr/>
          <p:nvPr/>
        </p:nvGrpSpPr>
        <p:grpSpPr>
          <a:xfrm>
            <a:off x="3496156" y="5652672"/>
            <a:ext cx="3173204" cy="2951776"/>
            <a:chOff x="3356992" y="5364088"/>
            <a:chExt cx="2952328" cy="2815975"/>
          </a:xfrm>
        </p:grpSpPr>
        <p:pic>
          <p:nvPicPr>
            <p:cNvPr id="9220" name="Picture 4" descr="D:\DIDATTICA\DIDATTICA -UNIVERSITA'\DIDATTICA LAB-PETRO\Lab-Petro-Dispense-magmatiche\Utility\microfoto-minerali\px-sfaldature-mo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6992" y="5364088"/>
              <a:ext cx="2952328" cy="2815975"/>
            </a:xfrm>
            <a:prstGeom prst="rect">
              <a:avLst/>
            </a:prstGeom>
            <a:noFill/>
          </p:spPr>
        </p:pic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5462351" y="5863001"/>
              <a:ext cx="123317" cy="5177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5395554" y="6012160"/>
              <a:ext cx="460728" cy="8743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445224" y="6084168"/>
              <a:ext cx="4154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 dirty="0"/>
                <a:t>90°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3349" y="305892"/>
            <a:ext cx="693010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generalmente molto tenue, da incolore a grigio-rosa pallido a verde</a:t>
            </a:r>
          </a:p>
          <a:p>
            <a:r>
              <a:rPr lang="it-IT" sz="1400" dirty="0"/>
              <a:t>                 molto pallido; verde </a:t>
            </a:r>
            <a:r>
              <a:rPr lang="en-US" sz="1400" dirty="0">
                <a:cs typeface="Arial" charset="0"/>
              </a:rPr>
              <a:t>± </a:t>
            </a:r>
            <a:r>
              <a:rPr lang="en-US" sz="1400" dirty="0" err="1">
                <a:cs typeface="Arial" charset="0"/>
              </a:rPr>
              <a:t>intenso</a:t>
            </a:r>
            <a:r>
              <a:rPr lang="en-US" sz="1400" dirty="0">
                <a:cs typeface="Arial" charset="0"/>
              </a:rPr>
              <a:t> per </a:t>
            </a:r>
            <a:r>
              <a:rPr lang="en-US" sz="1400" dirty="0" err="1">
                <a:cs typeface="Arial" charset="0"/>
              </a:rPr>
              <a:t>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pirosseni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alcalini</a:t>
            </a:r>
            <a:endParaRPr lang="en-US" sz="1400" dirty="0">
              <a:cs typeface="Arial" charset="0"/>
            </a:endParaRP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PLEOCROISMO</a:t>
            </a:r>
            <a:r>
              <a:rPr lang="en-US" sz="1400" dirty="0">
                <a:cs typeface="Arial" charset="0"/>
              </a:rPr>
              <a:t>: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solito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assente</a:t>
            </a:r>
            <a:r>
              <a:rPr lang="en-US" sz="1400" dirty="0">
                <a:cs typeface="Arial" charset="0"/>
              </a:rPr>
              <a:t> o molto </a:t>
            </a:r>
            <a:r>
              <a:rPr lang="en-US" sz="1400" dirty="0" err="1">
                <a:cs typeface="Arial" charset="0"/>
              </a:rPr>
              <a:t>debole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tranne</a:t>
            </a:r>
            <a:r>
              <a:rPr lang="en-US" sz="1400" dirty="0">
                <a:cs typeface="Arial" charset="0"/>
              </a:rPr>
              <a:t> per </a:t>
            </a:r>
            <a:r>
              <a:rPr lang="en-US" sz="1400" dirty="0" err="1">
                <a:cs typeface="Arial" charset="0"/>
              </a:rPr>
              <a:t>egirina-egirinaugite</a:t>
            </a:r>
            <a:endParaRPr lang="en-US" sz="1400" dirty="0">
              <a:cs typeface="Arial" charset="0"/>
            </a:endParaRP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ESTINZIONE</a:t>
            </a:r>
            <a:r>
              <a:rPr lang="en-US" sz="1400" dirty="0">
                <a:cs typeface="Arial" charset="0"/>
              </a:rPr>
              <a:t>: </a:t>
            </a:r>
            <a:r>
              <a:rPr lang="en-US" sz="1400" dirty="0" err="1">
                <a:cs typeface="Arial" charset="0"/>
              </a:rPr>
              <a:t>retta</a:t>
            </a:r>
            <a:r>
              <a:rPr lang="en-US" sz="1400" dirty="0">
                <a:cs typeface="Arial" charset="0"/>
              </a:rPr>
              <a:t> per </a:t>
            </a:r>
            <a:r>
              <a:rPr lang="en-US" sz="1400" dirty="0" err="1">
                <a:cs typeface="Arial" charset="0"/>
              </a:rPr>
              <a:t>gli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ortopirosseni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che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estinguono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parallelamente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alle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 </a:t>
            </a:r>
            <a:r>
              <a:rPr lang="en-US" sz="1400" dirty="0" err="1">
                <a:cs typeface="Arial" charset="0"/>
              </a:rPr>
              <a:t>tracce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sfaldatura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sezioni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prismatiche</a:t>
            </a:r>
            <a:r>
              <a:rPr lang="en-US" sz="1400" dirty="0">
                <a:cs typeface="Arial" charset="0"/>
              </a:rPr>
              <a:t> e </a:t>
            </a:r>
            <a:r>
              <a:rPr lang="en-US" sz="1400" dirty="0" err="1">
                <a:cs typeface="Arial" charset="0"/>
              </a:rPr>
              <a:t>secondo</a:t>
            </a:r>
            <a:r>
              <a:rPr lang="en-US" sz="1400" dirty="0">
                <a:cs typeface="Arial" charset="0"/>
              </a:rPr>
              <a:t> le </a:t>
            </a:r>
            <a:r>
              <a:rPr lang="en-US" sz="1400" dirty="0" err="1">
                <a:cs typeface="Arial" charset="0"/>
              </a:rPr>
              <a:t>diagonali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</a:t>
            </a:r>
            <a:r>
              <a:rPr lang="en-US" sz="1400" dirty="0" err="1">
                <a:cs typeface="Arial" charset="0"/>
              </a:rPr>
              <a:t>delle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tracce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stesse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sezioni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basali</a:t>
            </a:r>
            <a:r>
              <a:rPr lang="en-US" sz="1400" dirty="0">
                <a:cs typeface="Arial" charset="0"/>
              </a:rPr>
              <a:t>;</a:t>
            </a:r>
          </a:p>
          <a:p>
            <a:r>
              <a:rPr lang="en-US" sz="1400" dirty="0">
                <a:cs typeface="Arial" charset="0"/>
              </a:rPr>
              <a:t>                    </a:t>
            </a:r>
            <a:r>
              <a:rPr lang="en-US" sz="1400" dirty="0" err="1">
                <a:cs typeface="Arial" charset="0"/>
              </a:rPr>
              <a:t>inclinata</a:t>
            </a:r>
            <a:r>
              <a:rPr lang="en-US" sz="1400" dirty="0">
                <a:cs typeface="Arial" charset="0"/>
              </a:rPr>
              <a:t> per </a:t>
            </a:r>
            <a:r>
              <a:rPr lang="en-US" sz="1400" dirty="0" err="1">
                <a:cs typeface="Arial" charset="0"/>
              </a:rPr>
              <a:t>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clinopirosseni</a:t>
            </a:r>
            <a:r>
              <a:rPr lang="en-US" sz="1400" dirty="0">
                <a:cs typeface="Arial" charset="0"/>
              </a:rPr>
              <a:t> con </a:t>
            </a:r>
            <a:r>
              <a:rPr lang="en-US" sz="1400" dirty="0" err="1">
                <a:cs typeface="Arial" charset="0"/>
              </a:rPr>
              <a:t>angolo</a:t>
            </a:r>
            <a:r>
              <a:rPr lang="en-US" sz="1400" dirty="0">
                <a:cs typeface="Arial" charset="0"/>
              </a:rPr>
              <a:t> max </a:t>
            </a:r>
            <a:r>
              <a:rPr lang="en-US" sz="1400" dirty="0" err="1">
                <a:cs typeface="Arial" charset="0"/>
              </a:rPr>
              <a:t>c^Z</a:t>
            </a:r>
            <a:r>
              <a:rPr lang="it-IT" sz="1400" dirty="0"/>
              <a:t> (raramente </a:t>
            </a:r>
            <a:r>
              <a:rPr lang="it-IT" sz="1400" dirty="0" err="1"/>
              <a:t>c^X</a:t>
            </a:r>
            <a:r>
              <a:rPr lang="it-IT" sz="1400" dirty="0"/>
              <a:t>) </a:t>
            </a:r>
          </a:p>
          <a:p>
            <a:r>
              <a:rPr lang="it-IT" sz="1400" dirty="0"/>
              <a:t>                    misurabile sulle sezioni (010), la cui ampiezza varia con la composizione</a:t>
            </a:r>
          </a:p>
          <a:p>
            <a:r>
              <a:rPr lang="it-IT" sz="1400" dirty="0"/>
              <a:t>                    e quindi è uno dei caratteri diagnostici per l’identificazione del tipo di</a:t>
            </a:r>
          </a:p>
          <a:p>
            <a:r>
              <a:rPr lang="it-IT" sz="1400" dirty="0"/>
              <a:t>                    </a:t>
            </a:r>
            <a:r>
              <a:rPr lang="it-IT" sz="1400" dirty="0" err="1"/>
              <a:t>clinopx</a:t>
            </a:r>
            <a:r>
              <a:rPr lang="it-IT" sz="1400" dirty="0"/>
              <a:t>; nota che i </a:t>
            </a:r>
            <a:r>
              <a:rPr lang="it-IT" sz="1400" dirty="0" err="1"/>
              <a:t>clinopx</a:t>
            </a:r>
            <a:r>
              <a:rPr lang="it-IT" sz="1400" dirty="0"/>
              <a:t> estinguono retti su sezioni (100).</a:t>
            </a:r>
          </a:p>
          <a:p>
            <a:r>
              <a:rPr lang="it-IT" sz="1400" b="1" dirty="0">
                <a:latin typeface="Comic Sans MS" pitchFamily="66" charset="0"/>
              </a:rPr>
              <a:t>COLORI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</a:t>
            </a:r>
            <a:r>
              <a:rPr lang="it-IT" sz="1400" dirty="0" err="1"/>
              <a:t>max</a:t>
            </a:r>
            <a:r>
              <a:rPr lang="it-IT" sz="1400" dirty="0"/>
              <a:t> del </a:t>
            </a:r>
            <a:r>
              <a:rPr lang="it-IT" sz="1400" dirty="0" err="1"/>
              <a:t>I°</a:t>
            </a:r>
            <a:r>
              <a:rPr lang="it-IT" sz="1400" dirty="0"/>
              <a:t> ordine per gli </a:t>
            </a:r>
            <a:r>
              <a:rPr lang="it-IT" sz="1400" dirty="0" err="1"/>
              <a:t>ortopx</a:t>
            </a:r>
            <a:r>
              <a:rPr lang="it-IT" sz="1400" dirty="0"/>
              <a:t>, del </a:t>
            </a:r>
            <a:r>
              <a:rPr lang="it-IT" sz="1400" dirty="0" err="1"/>
              <a:t>II°</a:t>
            </a:r>
            <a:r>
              <a:rPr lang="it-IT" sz="1400" dirty="0"/>
              <a:t> e </a:t>
            </a:r>
            <a:r>
              <a:rPr lang="it-IT" sz="1400" dirty="0" err="1"/>
              <a:t>III°</a:t>
            </a:r>
            <a:r>
              <a:rPr lang="it-IT" sz="1400" dirty="0"/>
              <a:t> ordine</a:t>
            </a:r>
          </a:p>
          <a:p>
            <a:r>
              <a:rPr lang="it-IT" sz="1400" dirty="0"/>
              <a:t>                    (</a:t>
            </a:r>
            <a:r>
              <a:rPr lang="it-IT" sz="1400" dirty="0" err="1"/>
              <a:t>egirina-egirinaugite</a:t>
            </a:r>
            <a:r>
              <a:rPr lang="it-IT" sz="1400" dirty="0"/>
              <a:t>) per i </a:t>
            </a:r>
            <a:r>
              <a:rPr lang="it-IT" sz="1400" dirty="0" err="1"/>
              <a:t>clinopx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: il tipo di estinzione, l’angolo di estinzione per i </a:t>
            </a:r>
          </a:p>
          <a:p>
            <a:r>
              <a:rPr lang="it-IT" sz="1400" dirty="0"/>
              <a:t>                    termini monoclini, la colorazione, l’eventuale pleocroismo e il 2V sono</a:t>
            </a:r>
          </a:p>
          <a:p>
            <a:r>
              <a:rPr lang="it-IT" sz="1400" dirty="0"/>
              <a:t>                    caratteri che permettono di identificare il tipo di pirosseno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15"/>
          <p:cNvGrpSpPr>
            <a:grpSpLocks/>
          </p:cNvGrpSpPr>
          <p:nvPr/>
        </p:nvGrpSpPr>
        <p:grpSpPr bwMode="auto">
          <a:xfrm>
            <a:off x="268288" y="251520"/>
            <a:ext cx="6500812" cy="3506788"/>
            <a:chOff x="169" y="264"/>
            <a:chExt cx="4095" cy="2209"/>
          </a:xfrm>
        </p:grpSpPr>
        <p:grpSp>
          <p:nvGrpSpPr>
            <p:cNvPr id="27654" name="Group 14"/>
            <p:cNvGrpSpPr>
              <a:grpSpLocks/>
            </p:cNvGrpSpPr>
            <p:nvPr/>
          </p:nvGrpSpPr>
          <p:grpSpPr bwMode="auto">
            <a:xfrm>
              <a:off x="169" y="264"/>
              <a:ext cx="4095" cy="2209"/>
              <a:chOff x="169" y="264"/>
              <a:chExt cx="4095" cy="2209"/>
            </a:xfrm>
          </p:grpSpPr>
          <p:pic>
            <p:nvPicPr>
              <p:cNvPr id="27656" name="Picture 5" descr="Pirosseni rombici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9" y="264"/>
                <a:ext cx="4095" cy="2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7" name="Rectangle 6"/>
              <p:cNvSpPr>
                <a:spLocks noChangeArrowheads="1"/>
              </p:cNvSpPr>
              <p:nvPr/>
            </p:nvSpPr>
            <p:spPr bwMode="auto">
              <a:xfrm>
                <a:off x="1628" y="404"/>
                <a:ext cx="948" cy="54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1200"/>
              </a:p>
            </p:txBody>
          </p:sp>
        </p:grpSp>
        <p:sp>
          <p:nvSpPr>
            <p:cNvPr id="27655" name="Text Box 8"/>
            <p:cNvSpPr txBox="1">
              <a:spLocks noChangeArrowheads="1"/>
            </p:cNvSpPr>
            <p:nvPr/>
          </p:nvSpPr>
          <p:spPr bwMode="auto">
            <a:xfrm>
              <a:off x="1531" y="400"/>
              <a:ext cx="113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 dirty="0"/>
                <a:t>Mg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(Si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O</a:t>
              </a:r>
              <a:r>
                <a:rPr lang="it-IT" sz="1600" b="1" baseline="-25000" dirty="0"/>
                <a:t>6</a:t>
              </a:r>
              <a:r>
                <a:rPr lang="it-IT" sz="1600" b="1" dirty="0"/>
                <a:t>)</a:t>
              </a:r>
            </a:p>
            <a:p>
              <a:r>
                <a:rPr lang="it-IT" sz="1600" b="1" dirty="0"/>
                <a:t>(Mg,Fe)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(Si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O</a:t>
              </a:r>
              <a:r>
                <a:rPr lang="it-IT" sz="1600" b="1" baseline="-25000" dirty="0"/>
                <a:t>6</a:t>
              </a:r>
              <a:r>
                <a:rPr lang="it-IT" sz="1600" b="1" dirty="0"/>
                <a:t>)</a:t>
              </a:r>
            </a:p>
            <a:p>
              <a:r>
                <a:rPr lang="it-IT" sz="1600" b="1" dirty="0"/>
                <a:t>Fe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(Si</a:t>
              </a:r>
              <a:r>
                <a:rPr lang="it-IT" sz="1600" b="1" baseline="-25000" dirty="0"/>
                <a:t>2</a:t>
              </a:r>
              <a:r>
                <a:rPr lang="it-IT" sz="1600" b="1" dirty="0"/>
                <a:t>O</a:t>
              </a:r>
              <a:r>
                <a:rPr lang="it-IT" sz="1600" b="1" baseline="-25000" dirty="0"/>
                <a:t>6</a:t>
              </a:r>
              <a:r>
                <a:rPr lang="it-IT" sz="1600" b="1" dirty="0"/>
                <a:t>)</a:t>
              </a:r>
            </a:p>
          </p:txBody>
        </p:sp>
      </p:grpSp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193402" y="4090244"/>
            <a:ext cx="62408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COLORE – PLEOCROISMO</a:t>
            </a:r>
            <a:r>
              <a:rPr lang="it-IT" sz="1400" dirty="0"/>
              <a:t>: l’enstatite ed in genere i termini più ricchi in</a:t>
            </a:r>
          </a:p>
          <a:p>
            <a:r>
              <a:rPr lang="it-IT" sz="1400" dirty="0"/>
              <a:t>                 Mg sono incolori; quelli più ricchi in Fe (</a:t>
            </a:r>
            <a:r>
              <a:rPr lang="it-IT" sz="1400" dirty="0" err="1"/>
              <a:t>bronzite</a:t>
            </a:r>
            <a:r>
              <a:rPr lang="it-IT" sz="1400" dirty="0"/>
              <a:t>, </a:t>
            </a:r>
            <a:r>
              <a:rPr lang="it-IT" sz="1400" dirty="0" err="1"/>
              <a:t>iperstene</a:t>
            </a:r>
            <a:r>
              <a:rPr lang="it-IT" sz="1400" dirty="0"/>
              <a:t>) hanno</a:t>
            </a:r>
          </a:p>
          <a:p>
            <a:r>
              <a:rPr lang="it-IT" sz="1400" dirty="0"/>
              <a:t>                 una debole/</a:t>
            </a:r>
            <a:r>
              <a:rPr lang="it-IT" sz="1400" dirty="0" err="1"/>
              <a:t>issima</a:t>
            </a:r>
            <a:r>
              <a:rPr lang="it-IT" sz="1400" dirty="0"/>
              <a:t> colorazione con debole/</a:t>
            </a:r>
            <a:r>
              <a:rPr lang="it-IT" sz="1400" dirty="0" err="1"/>
              <a:t>issimo</a:t>
            </a:r>
            <a:r>
              <a:rPr lang="it-IT" sz="1400" dirty="0"/>
              <a:t> pleocroismo da</a:t>
            </a:r>
          </a:p>
          <a:p>
            <a:r>
              <a:rPr lang="it-IT" sz="1400" dirty="0"/>
              <a:t>                 rosa pallido a verde molto tenue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alto</a:t>
            </a:r>
          </a:p>
          <a:p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: vedi </a:t>
            </a:r>
            <a:r>
              <a:rPr lang="it-IT" sz="1400" dirty="0" err="1"/>
              <a:t>px</a:t>
            </a:r>
            <a:r>
              <a:rPr lang="it-IT" sz="1400" dirty="0"/>
              <a:t> in generale</a:t>
            </a: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404664" y="3635896"/>
            <a:ext cx="544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>
                <a:latin typeface="Comic Sans MS" pitchFamily="66" charset="0"/>
              </a:rPr>
              <a:t>Densità e caratteristiche ottiche variano con il rapporto Fe/Mg</a:t>
            </a: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205038" y="8255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ORTOPIROSSENI</a:t>
            </a:r>
          </a:p>
        </p:txBody>
      </p:sp>
      <p:pic>
        <p:nvPicPr>
          <p:cNvPr id="10242" name="Picture 2" descr="D:\DIDATTICA\DIDATTICA -UNIVERSITA'\DIDATTICA LAB-PETRO\Lab-Petro-Dispense-magmatiche\Utility\microfoto-minerali\opx-pleo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34089" y="6054743"/>
            <a:ext cx="3181510" cy="2376264"/>
          </a:xfrm>
          <a:prstGeom prst="rect">
            <a:avLst/>
          </a:prstGeom>
          <a:noFill/>
        </p:spPr>
      </p:pic>
      <p:pic>
        <p:nvPicPr>
          <p:cNvPr id="10243" name="Picture 3" descr="D:\DIDATTICA\DIDATTICA -UNIVERSITA'\DIDATTICA LAB-PETRO\Lab-Petro-Dispense-magmatiche\Utility\microfoto-minerali\opx-pleo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44438" y="6033450"/>
            <a:ext cx="3112718" cy="2367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2256" y="179512"/>
            <a:ext cx="669927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sempre parallela. Allungamento +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debole, colori d’interferenza grigio-giallo del </a:t>
            </a:r>
            <a:r>
              <a:rPr lang="it-IT" sz="1400" dirty="0" err="1"/>
              <a:t>I°</a:t>
            </a:r>
            <a:r>
              <a:rPr lang="it-IT" sz="1400" dirty="0"/>
              <a:t> ordine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i termini estremi (enstatite e </a:t>
            </a:r>
            <a:r>
              <a:rPr lang="it-IT" sz="1400" dirty="0" err="1"/>
              <a:t>ferrosilite</a:t>
            </a:r>
            <a:r>
              <a:rPr lang="it-IT" sz="1400" dirty="0"/>
              <a:t>) sono</a:t>
            </a:r>
          </a:p>
          <a:p>
            <a:r>
              <a:rPr lang="it-IT" sz="1400" dirty="0"/>
              <a:t>                              biassici +, tutti gli altri biassici –  , con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ampio (vedi </a:t>
            </a:r>
            <a:r>
              <a:rPr lang="it-IT" sz="1400" dirty="0" err="1">
                <a:cs typeface="Arial" charset="0"/>
              </a:rPr>
              <a:t>fig</a:t>
            </a:r>
            <a:r>
              <a:rPr lang="it-IT" sz="1400" dirty="0">
                <a:cs typeface="Arial" charset="0"/>
              </a:rPr>
              <a:t>)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SMESCOLAMENTI</a:t>
            </a:r>
            <a:r>
              <a:rPr lang="it-IT" sz="1400" dirty="0">
                <a:cs typeface="Arial" charset="0"/>
              </a:rPr>
              <a:t>: lamelle di </a:t>
            </a:r>
            <a:r>
              <a:rPr lang="it-IT" sz="1400" dirty="0" err="1">
                <a:cs typeface="Arial" charset="0"/>
              </a:rPr>
              <a:t>essoluzione</a:t>
            </a:r>
            <a:r>
              <a:rPr lang="it-IT" sz="1400" dirty="0">
                <a:cs typeface="Arial" charset="0"/>
              </a:rPr>
              <a:t> di </a:t>
            </a:r>
            <a:r>
              <a:rPr lang="it-IT" sz="1400" dirty="0" err="1">
                <a:cs typeface="Arial" charset="0"/>
              </a:rPr>
              <a:t>clinopirosseno</a:t>
            </a:r>
            <a:r>
              <a:rPr lang="it-IT" sz="1400" dirty="0">
                <a:cs typeface="Arial" charset="0"/>
              </a:rPr>
              <a:t>, prodotte per</a:t>
            </a:r>
          </a:p>
          <a:p>
            <a:r>
              <a:rPr lang="it-IT" sz="1400" dirty="0">
                <a:cs typeface="Arial" charset="0"/>
              </a:rPr>
              <a:t>                            lento raffreddamento (quindi solo in rocce plutoniche)-vedi Fig.</a:t>
            </a:r>
            <a:endParaRPr lang="el-GR" sz="1400" dirty="0">
              <a:cs typeface="Arial" charset="0"/>
            </a:endParaRPr>
          </a:p>
          <a:p>
            <a:r>
              <a:rPr lang="it-IT" sz="1400" b="1" dirty="0">
                <a:latin typeface="Comic Sans MS" pitchFamily="66" charset="0"/>
              </a:rPr>
              <a:t>ALTERAZIONE</a:t>
            </a:r>
            <a:r>
              <a:rPr lang="it-IT" sz="1400" dirty="0"/>
              <a:t>:  in talco, cloriti, serpentino; sostituzioni tardive di tipo </a:t>
            </a:r>
            <a:r>
              <a:rPr lang="it-IT" sz="1400" dirty="0" err="1"/>
              <a:t>coronitico</a:t>
            </a:r>
            <a:endParaRPr lang="it-IT" sz="1400" dirty="0"/>
          </a:p>
          <a:p>
            <a:r>
              <a:rPr lang="it-IT" sz="1400" dirty="0"/>
              <a:t>                           in anfibolo (</a:t>
            </a:r>
            <a:r>
              <a:rPr lang="it-IT" sz="1400" i="1" dirty="0" err="1"/>
              <a:t>uralitizzazione</a:t>
            </a:r>
            <a:r>
              <a:rPr lang="it-IT" sz="1400" dirty="0"/>
              <a:t>) </a:t>
            </a:r>
          </a:p>
          <a:p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dirty="0"/>
              <a:t>: i termini intermedi </a:t>
            </a:r>
            <a:r>
              <a:rPr lang="it-IT" sz="1400" dirty="0" err="1"/>
              <a:t>Fe-Mg</a:t>
            </a:r>
            <a:r>
              <a:rPr lang="it-IT" sz="1400" dirty="0"/>
              <a:t> si trovano principalmente in rocce </a:t>
            </a:r>
          </a:p>
          <a:p>
            <a:r>
              <a:rPr lang="it-IT" sz="1400" dirty="0"/>
              <a:t>                         basiche intrusive (gabbri-dioriti) ed effusive (basalti, andesiti), e</a:t>
            </a:r>
          </a:p>
          <a:p>
            <a:r>
              <a:rPr lang="it-IT" sz="1400" dirty="0"/>
              <a:t>                         nelle </a:t>
            </a:r>
            <a:r>
              <a:rPr lang="it-IT" sz="1400" dirty="0" err="1"/>
              <a:t>metamorfiti</a:t>
            </a:r>
            <a:r>
              <a:rPr lang="it-IT" sz="1400" dirty="0"/>
              <a:t> di alto grado (facies </a:t>
            </a:r>
            <a:r>
              <a:rPr lang="it-IT" sz="1400" dirty="0" err="1"/>
              <a:t>granulitica</a:t>
            </a:r>
            <a:r>
              <a:rPr lang="it-IT" sz="1400" dirty="0"/>
              <a:t>); i termini ricchi</a:t>
            </a:r>
          </a:p>
          <a:p>
            <a:r>
              <a:rPr lang="it-IT" sz="1400" dirty="0"/>
              <a:t>                         in Mg in rocce intrusive ultrabasiche (pirosseniti, peridotiti); i</a:t>
            </a:r>
          </a:p>
          <a:p>
            <a:r>
              <a:rPr lang="it-IT" sz="1400" dirty="0"/>
              <a:t>                         termini estremi ricchi in Fe non si trovano nelle rocce terrestri.</a:t>
            </a:r>
            <a:r>
              <a:rPr lang="it-IT" sz="1200" dirty="0"/>
              <a:t>         </a:t>
            </a:r>
          </a:p>
        </p:txBody>
      </p:sp>
      <p:pic>
        <p:nvPicPr>
          <p:cNvPr id="11268" name="Picture 4" descr="D:\DIDATTICA\DIDATTICA -UNIVERSITA'\DIDATTICA LAB-PETRO\Lab-Petro-Dispense-magmatiche\Utility\microfoto-minerali\hyperstene1-PP m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72237" y="3679583"/>
            <a:ext cx="2709537" cy="1660684"/>
          </a:xfrm>
          <a:prstGeom prst="rect">
            <a:avLst/>
          </a:prstGeom>
          <a:noFill/>
        </p:spPr>
      </p:pic>
      <p:pic>
        <p:nvPicPr>
          <p:cNvPr id="11270" name="Picture 6" descr="D:\DIDATTICA\DIDATTICA -UNIVERSITA'\DIDATTICA LAB-PETRO\Lab-Petro-Dispense-magmatiche\Utility\microfoto-minerali\hyperstene2-PP m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19398" y="3678835"/>
            <a:ext cx="2683557" cy="1644760"/>
          </a:xfrm>
          <a:prstGeom prst="rect">
            <a:avLst/>
          </a:prstGeom>
          <a:noFill/>
        </p:spPr>
      </p:pic>
      <p:pic>
        <p:nvPicPr>
          <p:cNvPr id="11271" name="Picture 7" descr="D:\DIDATTICA\DIDATTICA -UNIVERSITA'\DIDATTICA LAB-PETRO\Lab-Petro-Dispense-magmatiche\Utility\microfoto-minerali\Hypersthene1-X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634" y="6262777"/>
            <a:ext cx="3178650" cy="2085989"/>
          </a:xfrm>
          <a:prstGeom prst="rect">
            <a:avLst/>
          </a:prstGeom>
          <a:noFill/>
        </p:spPr>
      </p:pic>
      <p:pic>
        <p:nvPicPr>
          <p:cNvPr id="11273" name="Picture 9" descr="D:\DIDATTICA\DIDATTICA -UNIVERSITA'\DIDATTICA LAB-PETRO\Lab-Petro-Dispense-magmatiche\Utility\microfoto-minerali\Hypersthene1-PP m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033" y="6263664"/>
            <a:ext cx="3128629" cy="2052012"/>
          </a:xfrm>
          <a:prstGeom prst="rect">
            <a:avLst/>
          </a:prstGeom>
          <a:noFill/>
        </p:spPr>
      </p:pic>
      <p:pic>
        <p:nvPicPr>
          <p:cNvPr id="11274" name="Picture 10" descr="D:\DIDATTICA\DIDATTICA -UNIVERSITA'\DIDATTICA LAB-PETRO\Lab-Petro-Dispense-magmatiche\Utility\microfoto-minerali\hyperstene3-X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588480" y="3682392"/>
            <a:ext cx="2718324" cy="1666069"/>
          </a:xfrm>
          <a:prstGeom prst="rect">
            <a:avLst/>
          </a:prstGeom>
          <a:noFill/>
        </p:spPr>
      </p:pic>
      <p:pic>
        <p:nvPicPr>
          <p:cNvPr id="11275" name="Picture 11" descr="D:\DIDATTICA\DIDATTICA -UNIVERSITA'\DIDATTICA LAB-PETRO\Lab-Petro-Dispense-magmatiche\Utility\microfoto-minerali\hyperstene2-X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870097" y="3713411"/>
            <a:ext cx="2718775" cy="1603579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549846" y="59087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Fenocristalli di </a:t>
            </a:r>
            <a:r>
              <a:rPr lang="it-IT" sz="1000" dirty="0" err="1"/>
              <a:t>opx</a:t>
            </a:r>
            <a:r>
              <a:rPr lang="it-IT" sz="1000" dirty="0"/>
              <a:t>  in andesite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764992" y="8393138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Opx</a:t>
            </a:r>
            <a:r>
              <a:rPr lang="it-IT" sz="1000" dirty="0"/>
              <a:t> in gabbro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6"/>
          <p:cNvGrpSpPr>
            <a:grpSpLocks/>
          </p:cNvGrpSpPr>
          <p:nvPr/>
        </p:nvGrpSpPr>
        <p:grpSpPr bwMode="auto">
          <a:xfrm>
            <a:off x="765175" y="323850"/>
            <a:ext cx="5016500" cy="6478588"/>
            <a:chOff x="482" y="204"/>
            <a:chExt cx="3160" cy="4081"/>
          </a:xfrm>
        </p:grpSpPr>
        <p:pic>
          <p:nvPicPr>
            <p:cNvPr id="28676" name="Picture 4" descr="ortopirox-2V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" y="204"/>
              <a:ext cx="3160" cy="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7" name="Line 6"/>
            <p:cNvSpPr>
              <a:spLocks noChangeAspect="1" noChangeShapeType="1"/>
            </p:cNvSpPr>
            <p:nvPr/>
          </p:nvSpPr>
          <p:spPr bwMode="auto">
            <a:xfrm>
              <a:off x="833" y="3795"/>
              <a:ext cx="0" cy="3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78" name="Line 7"/>
            <p:cNvSpPr>
              <a:spLocks noChangeAspect="1" noChangeShapeType="1"/>
            </p:cNvSpPr>
            <p:nvPr/>
          </p:nvSpPr>
          <p:spPr bwMode="auto">
            <a:xfrm flipH="1">
              <a:off x="1089" y="3803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79" name="Line 12"/>
            <p:cNvSpPr>
              <a:spLocks noChangeAspect="1" noChangeShapeType="1"/>
            </p:cNvSpPr>
            <p:nvPr/>
          </p:nvSpPr>
          <p:spPr bwMode="auto">
            <a:xfrm flipH="1">
              <a:off x="1596" y="3801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80" name="Line 13"/>
            <p:cNvSpPr>
              <a:spLocks noChangeAspect="1" noChangeShapeType="1"/>
            </p:cNvSpPr>
            <p:nvPr/>
          </p:nvSpPr>
          <p:spPr bwMode="auto">
            <a:xfrm flipH="1">
              <a:off x="2107" y="3785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81" name="Line 14"/>
            <p:cNvSpPr>
              <a:spLocks noChangeAspect="1" noChangeShapeType="1"/>
            </p:cNvSpPr>
            <p:nvPr/>
          </p:nvSpPr>
          <p:spPr bwMode="auto">
            <a:xfrm flipH="1">
              <a:off x="2613" y="3801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82" name="Line 15"/>
            <p:cNvSpPr>
              <a:spLocks noChangeAspect="1" noChangeShapeType="1"/>
            </p:cNvSpPr>
            <p:nvPr/>
          </p:nvSpPr>
          <p:spPr bwMode="auto">
            <a:xfrm flipH="1">
              <a:off x="3371" y="3791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83" name="Text Box 16"/>
            <p:cNvSpPr txBox="1">
              <a:spLocks noChangeAspect="1" noChangeArrowheads="1"/>
            </p:cNvSpPr>
            <p:nvPr/>
          </p:nvSpPr>
          <p:spPr bwMode="auto">
            <a:xfrm>
              <a:off x="689" y="4086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enstatite</a:t>
              </a:r>
            </a:p>
          </p:txBody>
        </p:sp>
        <p:sp>
          <p:nvSpPr>
            <p:cNvPr id="28684" name="Text Box 17"/>
            <p:cNvSpPr txBox="1">
              <a:spLocks noChangeAspect="1" noChangeArrowheads="1"/>
            </p:cNvSpPr>
            <p:nvPr/>
          </p:nvSpPr>
          <p:spPr bwMode="auto">
            <a:xfrm>
              <a:off x="1095" y="3801"/>
              <a:ext cx="5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bronzite</a:t>
              </a:r>
            </a:p>
          </p:txBody>
        </p:sp>
        <p:sp>
          <p:nvSpPr>
            <p:cNvPr id="28685" name="Text Box 18"/>
            <p:cNvSpPr txBox="1">
              <a:spLocks noChangeAspect="1" noChangeArrowheads="1"/>
            </p:cNvSpPr>
            <p:nvPr/>
          </p:nvSpPr>
          <p:spPr bwMode="auto">
            <a:xfrm>
              <a:off x="1563" y="3908"/>
              <a:ext cx="5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iperstene</a:t>
              </a:r>
            </a:p>
          </p:txBody>
        </p:sp>
        <p:sp>
          <p:nvSpPr>
            <p:cNvPr id="28686" name="Text Box 19"/>
            <p:cNvSpPr txBox="1">
              <a:spLocks noChangeAspect="1" noChangeArrowheads="1"/>
            </p:cNvSpPr>
            <p:nvPr/>
          </p:nvSpPr>
          <p:spPr bwMode="auto">
            <a:xfrm>
              <a:off x="2088" y="3805"/>
              <a:ext cx="5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Fe-</a:t>
              </a:r>
            </a:p>
            <a:p>
              <a:r>
                <a:rPr lang="it-IT" sz="1400"/>
                <a:t>iperstene</a:t>
              </a:r>
            </a:p>
          </p:txBody>
        </p:sp>
        <p:sp>
          <p:nvSpPr>
            <p:cNvPr id="28687" name="Text Box 20"/>
            <p:cNvSpPr txBox="1">
              <a:spLocks noChangeAspect="1" noChangeArrowheads="1"/>
            </p:cNvSpPr>
            <p:nvPr/>
          </p:nvSpPr>
          <p:spPr bwMode="auto">
            <a:xfrm>
              <a:off x="2676" y="3900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eulite</a:t>
              </a:r>
            </a:p>
          </p:txBody>
        </p:sp>
        <p:sp>
          <p:nvSpPr>
            <p:cNvPr id="28688" name="Line 21"/>
            <p:cNvSpPr>
              <a:spLocks noChangeAspect="1" noChangeShapeType="1"/>
            </p:cNvSpPr>
            <p:nvPr/>
          </p:nvSpPr>
          <p:spPr bwMode="auto">
            <a:xfrm flipH="1">
              <a:off x="3121" y="3790"/>
              <a:ext cx="0" cy="2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689" name="Text Box 22"/>
            <p:cNvSpPr txBox="1">
              <a:spLocks noChangeAspect="1" noChangeArrowheads="1"/>
            </p:cNvSpPr>
            <p:nvPr/>
          </p:nvSpPr>
          <p:spPr bwMode="auto">
            <a:xfrm>
              <a:off x="3007" y="4093"/>
              <a:ext cx="5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ferrosilite</a:t>
              </a:r>
            </a:p>
          </p:txBody>
        </p:sp>
      </p:grpSp>
      <p:sp>
        <p:nvSpPr>
          <p:cNvPr id="28675" name="Text Box 23"/>
          <p:cNvSpPr txBox="1">
            <a:spLocks noChangeArrowheads="1"/>
          </p:cNvSpPr>
          <p:nvPr/>
        </p:nvSpPr>
        <p:spPr bwMode="auto">
          <a:xfrm>
            <a:off x="1341438" y="7235825"/>
            <a:ext cx="46275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Ortopirosseni: variazione del peso specifico e delle caratteristiche ottiche in funzione della composizione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73798" y="3403029"/>
            <a:ext cx="66078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            incolore o giallo o verde molto pallido; le varietà ricche in Fe</a:t>
            </a:r>
          </a:p>
          <a:p>
            <a:r>
              <a:rPr lang="it-IT" sz="1400" dirty="0"/>
              <a:t>                             (</a:t>
            </a:r>
            <a:r>
              <a:rPr lang="it-IT" sz="1400" dirty="0" err="1"/>
              <a:t>ferroaugite</a:t>
            </a:r>
            <a:r>
              <a:rPr lang="it-IT" sz="1400" dirty="0"/>
              <a:t>) sono leggermente verdastre, quelle ricche in Ti</a:t>
            </a:r>
          </a:p>
          <a:p>
            <a:r>
              <a:rPr lang="it-IT" sz="1400" dirty="0"/>
              <a:t>                             (</a:t>
            </a:r>
            <a:r>
              <a:rPr lang="it-IT" sz="1400" dirty="0" err="1"/>
              <a:t>titanaugite</a:t>
            </a:r>
            <a:r>
              <a:rPr lang="it-IT" sz="1400" dirty="0"/>
              <a:t>) sono rosa-violaceo con pleocroismo molto leggero</a:t>
            </a:r>
          </a:p>
          <a:p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            alto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        inclinata, </a:t>
            </a:r>
            <a:r>
              <a:rPr lang="it-IT" sz="1400" dirty="0" err="1"/>
              <a:t>max</a:t>
            </a:r>
            <a:r>
              <a:rPr lang="it-IT" sz="1400" dirty="0"/>
              <a:t> </a:t>
            </a:r>
            <a:r>
              <a:rPr lang="it-IT" sz="1400" dirty="0" err="1"/>
              <a:t>c^Z</a:t>
            </a:r>
            <a:r>
              <a:rPr lang="it-IT" sz="1400" dirty="0"/>
              <a:t> = 35 – 48° su (010); retta su (100) </a:t>
            </a:r>
          </a:p>
          <a:p>
            <a:r>
              <a:rPr lang="it-IT" sz="1400" b="1" dirty="0">
                <a:latin typeface="Comic Sans MS" pitchFamily="66" charset="0"/>
              </a:rPr>
              <a:t>ALLUNGAMENTO </a:t>
            </a:r>
            <a:r>
              <a:rPr lang="it-IT" sz="1400" dirty="0"/>
              <a:t>: positivo</a:t>
            </a:r>
          </a:p>
        </p:txBody>
      </p:sp>
      <p:pic>
        <p:nvPicPr>
          <p:cNvPr id="32771" name="Picture 6" descr="Aug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8" y="117695"/>
            <a:ext cx="676275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DIDATTICA\DIDATTICA -UNIVERSITA'\DIDATTICA LAB-PETRO\Lab-Petro-Dispense-magmatiche\Utility\microfoto-minerali\cpx-extin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734" y="4887855"/>
            <a:ext cx="2308865" cy="1728192"/>
          </a:xfrm>
          <a:prstGeom prst="rect">
            <a:avLst/>
          </a:prstGeom>
          <a:noFill/>
        </p:spPr>
      </p:pic>
      <p:pic>
        <p:nvPicPr>
          <p:cNvPr id="1029" name="Picture 5" descr="D:\DIDATTICA\DIDATTICA -UNIVERSITA'\DIDATTICA LAB-PETRO\Lab-Petro-Dispense-magmatiche\Utility\microfoto-minerali\cpx-extinction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595" y="4913822"/>
            <a:ext cx="2276872" cy="1695156"/>
          </a:xfrm>
          <a:prstGeom prst="rect">
            <a:avLst/>
          </a:prstGeom>
          <a:noFill/>
        </p:spPr>
      </p:pic>
      <p:pic>
        <p:nvPicPr>
          <p:cNvPr id="1030" name="Picture 6" descr="D:\DIDATTICA\DIDATTICA -UNIVERSITA'\DIDATTICA LAB-PETRO\Lab-Petro-Dispense-magmatiche\Utility\microfoto-minerali\cpx-extinctio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0880" y="4904918"/>
            <a:ext cx="2262441" cy="1707073"/>
          </a:xfrm>
          <a:prstGeom prst="rect">
            <a:avLst/>
          </a:prstGeom>
          <a:noFill/>
        </p:spPr>
      </p:pic>
      <p:pic>
        <p:nvPicPr>
          <p:cNvPr id="1031" name="Picture 7" descr="D:\DIDATTICA\DIDATTICA -UNIVERSITA'\DIDATTICA LAB-PETRO\Lab-Petro-Dispense-magmatiche\Utility\microfoto-minerali\cpx-extinction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9055" y="6774507"/>
            <a:ext cx="2338945" cy="1757933"/>
          </a:xfrm>
          <a:prstGeom prst="rect">
            <a:avLst/>
          </a:prstGeom>
          <a:noFill/>
        </p:spPr>
      </p:pic>
      <p:pic>
        <p:nvPicPr>
          <p:cNvPr id="1032" name="Picture 8" descr="D:\DIDATTICA\DIDATTICA -UNIVERSITA'\DIDATTICA LAB-PETRO\Lab-Petro-Dispense-magmatiche\Utility\microfoto-minerali\cpx-extinction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3995" y="6773019"/>
            <a:ext cx="2335560" cy="1756618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3117995" y="8207004"/>
            <a:ext cx="5421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(010)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7164288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Il piano (010) è il </a:t>
            </a:r>
            <a:r>
              <a:rPr lang="it-IT" sz="1200" dirty="0" err="1"/>
              <a:t>P.A.O.</a:t>
            </a:r>
            <a:r>
              <a:rPr lang="it-IT" sz="1200" dirty="0"/>
              <a:t> ed è individuabile perché corrisponde alle sezioni con i massimi colori d’interferenza 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1196752" y="8028384"/>
            <a:ext cx="86409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2232" y="167680"/>
            <a:ext cx="68226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alta, colori di interferenza </a:t>
            </a:r>
            <a:r>
              <a:rPr lang="it-IT" sz="1400" dirty="0" err="1"/>
              <a:t>max</a:t>
            </a:r>
            <a:r>
              <a:rPr lang="it-IT" sz="1400" dirty="0"/>
              <a:t> del </a:t>
            </a:r>
            <a:r>
              <a:rPr lang="it-IT" sz="1400" dirty="0" err="1"/>
              <a:t>II°</a:t>
            </a:r>
            <a:r>
              <a:rPr lang="it-IT" sz="1400" dirty="0"/>
              <a:t> ordine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</a:t>
            </a:r>
            <a:r>
              <a:rPr lang="it-IT" sz="1400" dirty="0"/>
              <a:t>: biassico +, 2V</a:t>
            </a:r>
            <a:r>
              <a:rPr lang="el-GR" sz="1400" dirty="0">
                <a:cs typeface="Arial" charset="0"/>
              </a:rPr>
              <a:t>γ</a:t>
            </a:r>
            <a:r>
              <a:rPr lang="it-IT" sz="1400" dirty="0">
                <a:cs typeface="Arial" charset="0"/>
              </a:rPr>
              <a:t> = 25- 60°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GEMINAZIONE</a:t>
            </a:r>
            <a:r>
              <a:rPr lang="it-IT" sz="1400" dirty="0">
                <a:cs typeface="Arial" charset="0"/>
              </a:rPr>
              <a:t>:    frequente, sia semplice che multipla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ZONATURA</a:t>
            </a:r>
            <a:r>
              <a:rPr lang="it-IT" sz="1400" dirty="0">
                <a:cs typeface="Arial" charset="0"/>
              </a:rPr>
              <a:t>:         variazione composizionale, che si manifesta a settori o </a:t>
            </a:r>
          </a:p>
          <a:p>
            <a:r>
              <a:rPr lang="it-IT" sz="1400" dirty="0">
                <a:cs typeface="Arial" charset="0"/>
              </a:rPr>
              <a:t>                              concentrica o a clessidra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SMISTAMENTI</a:t>
            </a:r>
            <a:r>
              <a:rPr lang="it-IT" sz="1400" dirty="0">
                <a:cs typeface="Arial" charset="0"/>
              </a:rPr>
              <a:t>:     frequenti con i termini rombici, ma anche con Fe – Ti ossidi</a:t>
            </a:r>
          </a:p>
          <a:p>
            <a:r>
              <a:rPr lang="it-IT" sz="1400" dirty="0">
                <a:cs typeface="Arial" charset="0"/>
              </a:rPr>
              <a:t>                              (rutilo, ilmenite)</a:t>
            </a:r>
          </a:p>
          <a:p>
            <a:r>
              <a:rPr lang="it-IT" sz="1400" b="1" dirty="0">
                <a:latin typeface="Comic Sans MS" pitchFamily="66" charset="0"/>
                <a:cs typeface="Arial" charset="0"/>
              </a:rPr>
              <a:t>PARAGENESI</a:t>
            </a:r>
            <a:r>
              <a:rPr lang="it-IT" sz="1400" dirty="0">
                <a:cs typeface="Arial" charset="0"/>
              </a:rPr>
              <a:t>:     è il </a:t>
            </a:r>
            <a:r>
              <a:rPr lang="it-IT" sz="1400" dirty="0" err="1">
                <a:cs typeface="Arial" charset="0"/>
              </a:rPr>
              <a:t>cpx</a:t>
            </a:r>
            <a:r>
              <a:rPr lang="it-IT" sz="1400" dirty="0">
                <a:cs typeface="Arial" charset="0"/>
              </a:rPr>
              <a:t> più comune delle rocce magmatiche intrusive ed effusive,</a:t>
            </a:r>
          </a:p>
          <a:p>
            <a:r>
              <a:rPr lang="it-IT" sz="1400" dirty="0">
                <a:cs typeface="Arial" charset="0"/>
              </a:rPr>
              <a:t>soprattutto a chimismo basico (gabbri, dioriti, </a:t>
            </a:r>
            <a:r>
              <a:rPr lang="it-IT" sz="1400" dirty="0" err="1">
                <a:cs typeface="Arial" charset="0"/>
              </a:rPr>
              <a:t>basalti…</a:t>
            </a:r>
            <a:r>
              <a:rPr lang="it-IT" sz="1400" dirty="0">
                <a:cs typeface="Arial" charset="0"/>
              </a:rPr>
              <a:t>). ara nelle </a:t>
            </a:r>
            <a:r>
              <a:rPr lang="it-IT" sz="1400" dirty="0" err="1">
                <a:cs typeface="Arial" charset="0"/>
              </a:rPr>
              <a:t>metamorfiti</a:t>
            </a:r>
            <a:r>
              <a:rPr lang="it-IT" sz="1400" dirty="0">
                <a:cs typeface="Arial" charset="0"/>
              </a:rPr>
              <a:t>, </a:t>
            </a:r>
          </a:p>
          <a:p>
            <a:r>
              <a:rPr lang="it-IT" sz="1400" dirty="0">
                <a:cs typeface="Arial" charset="0"/>
              </a:rPr>
              <a:t>solo in quelle di alto grado (granuliti). L’augite titanifera è invece tipica di rocce </a:t>
            </a:r>
          </a:p>
          <a:p>
            <a:r>
              <a:rPr lang="it-IT" sz="1400" dirty="0">
                <a:cs typeface="Arial" charset="0"/>
              </a:rPr>
              <a:t>basiche alcaline  sottosature in SiO2 , dove può essere associata a </a:t>
            </a:r>
            <a:r>
              <a:rPr lang="it-IT" sz="1400" dirty="0" err="1">
                <a:cs typeface="Arial" charset="0"/>
              </a:rPr>
              <a:t>feldspatoidi</a:t>
            </a:r>
            <a:r>
              <a:rPr lang="it-IT" sz="1400" dirty="0">
                <a:cs typeface="Arial" charset="0"/>
              </a:rPr>
              <a:t>.</a:t>
            </a:r>
            <a:endParaRPr lang="el-GR" sz="1400" dirty="0">
              <a:cs typeface="Arial" charset="0"/>
            </a:endParaRPr>
          </a:p>
        </p:txBody>
      </p:sp>
      <p:pic>
        <p:nvPicPr>
          <p:cNvPr id="6" name="Picture 2" descr="D:\DIDATTICA\DIDATTICA -UNIVERSITA'\DIDATTICA LAB-PETRO\Lab-Petro-Dispense-magmatiche\Utility\microfoto-minerali\augite 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9806" y="2657583"/>
            <a:ext cx="2520280" cy="1864851"/>
          </a:xfrm>
          <a:prstGeom prst="rect">
            <a:avLst/>
          </a:prstGeom>
          <a:noFill/>
        </p:spPr>
      </p:pic>
      <p:pic>
        <p:nvPicPr>
          <p:cNvPr id="7" name="Picture 3" descr="D:\DIDATTICA\DIDATTICA -UNIVERSITA'\DIDATTICA LAB-PETRO\Lab-Petro-Dispense-magmatiche\Utility\microfoto-minerali\augite 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25" y="2645724"/>
            <a:ext cx="2485549" cy="1854484"/>
          </a:xfrm>
          <a:prstGeom prst="rect">
            <a:avLst/>
          </a:prstGeom>
          <a:noFill/>
        </p:spPr>
      </p:pic>
      <p:pic>
        <p:nvPicPr>
          <p:cNvPr id="1030" name="Picture 6" descr="D:\DIDATTICA\DIDATTICA -UNIVERSITA'\DIDATTICA LAB-PETRO\Lab-Petro-Dispense-magmatiche\Utility\microfoto-minerali\augite Ti-rich 2-X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6612" y="6733882"/>
            <a:ext cx="2372847" cy="1802721"/>
          </a:xfrm>
          <a:prstGeom prst="rect">
            <a:avLst/>
          </a:prstGeom>
          <a:noFill/>
        </p:spPr>
      </p:pic>
      <p:pic>
        <p:nvPicPr>
          <p:cNvPr id="1032" name="Picture 8" descr="D:\DIDATTICA\DIDATTICA -UNIVERSITA'\DIDATTICA LAB-PETRO\Lab-Petro-Dispense-magmatiche\Utility\microfoto-minerali\augite 1 X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7427" y="4615346"/>
            <a:ext cx="2580052" cy="1825343"/>
          </a:xfrm>
          <a:prstGeom prst="rect">
            <a:avLst/>
          </a:prstGeom>
          <a:noFill/>
        </p:spPr>
      </p:pic>
      <p:pic>
        <p:nvPicPr>
          <p:cNvPr id="1033" name="Picture 9" descr="D:\DIDATTICA\DIDATTICA -UNIVERSITA'\DIDATTICA LAB-PETRO\Lab-Petro-Dispense-magmatiche\Utility\microfoto-minerali\augite 1 P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21" y="4592250"/>
            <a:ext cx="2553717" cy="1832394"/>
          </a:xfrm>
          <a:prstGeom prst="rect">
            <a:avLst/>
          </a:prstGeom>
          <a:noFill/>
        </p:spPr>
      </p:pic>
      <p:pic>
        <p:nvPicPr>
          <p:cNvPr id="1034" name="Picture 10" descr="D:\DIDATTICA\DIDATTICA -UNIVERSITA'\DIDATTICA LAB-PETRO\Lab-Petro-Dispense-magmatiche\Utility\microfoto-minerali\augite Ti-rich 2-P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18" y="6753244"/>
            <a:ext cx="2341136" cy="1770707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5577930" y="3343689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Augite in gabbro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661249" y="4932040"/>
            <a:ext cx="119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Fenocristalli di augite in basalto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04766" y="8536924"/>
            <a:ext cx="4116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augite titanifera con zonatura a clessidra (sopra)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401340" y="8790051"/>
            <a:ext cx="351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Augite con zonatura concentrica in basalto (</a:t>
            </a:r>
            <a:r>
              <a:rPr lang="it-IT" sz="1200" dirty="0" err="1"/>
              <a:t>dx</a:t>
            </a:r>
            <a:r>
              <a:rPr lang="it-IT" sz="1200" dirty="0"/>
              <a:t>)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317145" y="4197704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PP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160623" y="4223341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XP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2342556" y="6201786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PP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198334" y="6212892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XP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8014" y="8255522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PP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489950" y="8263906"/>
            <a:ext cx="4200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XP</a:t>
            </a:r>
          </a:p>
        </p:txBody>
      </p:sp>
      <p:pic>
        <p:nvPicPr>
          <p:cNvPr id="2050" name="Picture 2" descr="D:\DIDATTICA\DIDATTICA -UNIVERSITA'\DIDATTICA LAB-PETRO\microfoto GD-magmatiche\ol-px-pigeo AZ\DSCN13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4556769" y="6808649"/>
            <a:ext cx="2607889" cy="2062811"/>
          </a:xfrm>
          <a:prstGeom prst="rect">
            <a:avLst/>
          </a:prstGeom>
          <a:noFill/>
        </p:spPr>
      </p:pic>
      <p:sp>
        <p:nvSpPr>
          <p:cNvPr id="28" name="CasellaDiTesto 27"/>
          <p:cNvSpPr txBox="1"/>
          <p:nvPr/>
        </p:nvSpPr>
        <p:spPr>
          <a:xfrm>
            <a:off x="4868482" y="6754213"/>
            <a:ext cx="4073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XP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oup 11"/>
          <p:cNvGrpSpPr>
            <a:grpSpLocks/>
          </p:cNvGrpSpPr>
          <p:nvPr/>
        </p:nvGrpSpPr>
        <p:grpSpPr bwMode="auto">
          <a:xfrm>
            <a:off x="44624" y="239713"/>
            <a:ext cx="3984625" cy="5975350"/>
            <a:chOff x="300" y="295"/>
            <a:chExt cx="2510" cy="3764"/>
          </a:xfrm>
        </p:grpSpPr>
        <p:pic>
          <p:nvPicPr>
            <p:cNvPr id="29701" name="Picture 4" descr="Px-smistament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0" y="295"/>
              <a:ext cx="2510" cy="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Text Box 8"/>
            <p:cNvSpPr txBox="1">
              <a:spLocks noChangeAspect="1" noChangeArrowheads="1"/>
            </p:cNvSpPr>
            <p:nvPr/>
          </p:nvSpPr>
          <p:spPr bwMode="auto">
            <a:xfrm>
              <a:off x="1071" y="3320"/>
              <a:ext cx="7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/>
                <a:t>subsolidus</a:t>
              </a:r>
            </a:p>
          </p:txBody>
        </p:sp>
        <p:sp>
          <p:nvSpPr>
            <p:cNvPr id="29703" name="Text Box 9"/>
            <p:cNvSpPr txBox="1">
              <a:spLocks noChangeAspect="1" noChangeArrowheads="1"/>
            </p:cNvSpPr>
            <p:nvPr/>
          </p:nvSpPr>
          <p:spPr bwMode="auto">
            <a:xfrm rot="3396378">
              <a:off x="2028" y="3374"/>
              <a:ext cx="4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/>
                <a:t>solvus</a:t>
              </a:r>
            </a:p>
          </p:txBody>
        </p:sp>
      </p:grpSp>
      <p:pic>
        <p:nvPicPr>
          <p:cNvPr id="12292" name="Picture 4" descr="D:\DIDATTICA\DIDATTICA -UNIVERSITA'\DIDATTICA LAB-PETRO\Lab-Petro-Dispense-magmatiche\Utility\microfoto-minerali\px(opx) with cpx exsolution2 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91" y="6200577"/>
            <a:ext cx="3168352" cy="2403871"/>
          </a:xfrm>
          <a:prstGeom prst="rect">
            <a:avLst/>
          </a:prstGeom>
          <a:noFill/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56856" y="2411760"/>
            <a:ext cx="2420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it-IT" sz="1400" dirty="0"/>
              <a:t>la </a:t>
            </a:r>
            <a:r>
              <a:rPr lang="it-IT" sz="1400" dirty="0" err="1"/>
              <a:t>pigeonite</a:t>
            </a:r>
            <a:r>
              <a:rPr lang="it-IT" sz="1400" dirty="0"/>
              <a:t> cristallizza solo a bassa P (si trova solo in r. vulcaniche o </a:t>
            </a:r>
            <a:r>
              <a:rPr lang="it-IT" sz="1400" dirty="0" err="1"/>
              <a:t>ipoabisali</a:t>
            </a:r>
            <a:r>
              <a:rPr lang="it-IT" sz="1400" dirty="0"/>
              <a:t>)</a:t>
            </a:r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3789040" y="395536"/>
            <a:ext cx="306896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Sistema binario</a:t>
            </a:r>
          </a:p>
          <a:p>
            <a:r>
              <a:rPr lang="it-IT" sz="1400" dirty="0"/>
              <a:t> </a:t>
            </a:r>
            <a:r>
              <a:rPr lang="it-IT" sz="1400" dirty="0" err="1"/>
              <a:t>pigeonite</a:t>
            </a:r>
            <a:r>
              <a:rPr lang="it-IT" sz="1400" dirty="0"/>
              <a:t> (</a:t>
            </a:r>
            <a:r>
              <a:rPr lang="it-IT" sz="1400" dirty="0" err="1"/>
              <a:t>iperstene</a:t>
            </a:r>
            <a:r>
              <a:rPr lang="it-IT" sz="1400" dirty="0"/>
              <a:t>) – augite</a:t>
            </a:r>
          </a:p>
          <a:p>
            <a:endParaRPr lang="it-IT" sz="1400" dirty="0"/>
          </a:p>
          <a:p>
            <a:r>
              <a:rPr lang="it-IT" sz="1400" dirty="0"/>
              <a:t> a bassa pressione (BP; rocce vulcaniche/ipoabissali)</a:t>
            </a:r>
          </a:p>
          <a:p>
            <a:r>
              <a:rPr lang="it-IT" sz="1400" dirty="0"/>
              <a:t> e alta pressione (AP; rocce plutoniche)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34897" y="3502152"/>
            <a:ext cx="295232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sz="1400" dirty="0"/>
              <a:t>2)   tra orto e </a:t>
            </a:r>
            <a:r>
              <a:rPr lang="it-IT" sz="1400" dirty="0" err="1"/>
              <a:t>clinopirosseni</a:t>
            </a:r>
            <a:r>
              <a:rPr lang="it-IT" sz="1400" dirty="0"/>
              <a:t> esiste una parziale miscibilità allo stato solido ad alta </a:t>
            </a:r>
            <a:r>
              <a:rPr lang="it-IT" sz="1400" dirty="0" err="1"/>
              <a:t>T°</a:t>
            </a:r>
            <a:r>
              <a:rPr lang="it-IT" sz="1400" dirty="0"/>
              <a:t> ; ciò provoca nel </a:t>
            </a:r>
            <a:r>
              <a:rPr lang="it-IT" sz="1400" dirty="0" err="1"/>
              <a:t>subsolidus</a:t>
            </a:r>
            <a:r>
              <a:rPr lang="it-IT" sz="1400" dirty="0"/>
              <a:t>, per abbassamento di </a:t>
            </a:r>
            <a:r>
              <a:rPr lang="it-IT" sz="1400" dirty="0" err="1"/>
              <a:t>T°</a:t>
            </a:r>
            <a:r>
              <a:rPr lang="it-IT" sz="1400" dirty="0"/>
              <a:t> dovuto al raffreddamento (quindi in condizioni intrusive), la formazione di lamelle di smistamento (o di </a:t>
            </a:r>
            <a:r>
              <a:rPr lang="it-IT" sz="1400" dirty="0" err="1"/>
              <a:t>essoluzione</a:t>
            </a:r>
            <a:r>
              <a:rPr lang="it-IT" sz="1400" dirty="0"/>
              <a:t>) di </a:t>
            </a:r>
            <a:r>
              <a:rPr lang="it-IT" sz="1400" dirty="0" err="1"/>
              <a:t>cpx</a:t>
            </a:r>
            <a:r>
              <a:rPr lang="it-IT" sz="1400" dirty="0"/>
              <a:t> nell’ </a:t>
            </a:r>
            <a:r>
              <a:rPr lang="it-IT" sz="1400" dirty="0" err="1"/>
              <a:t>opx</a:t>
            </a:r>
            <a:r>
              <a:rPr lang="it-IT" sz="1400" dirty="0"/>
              <a:t> e viceversa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3791" y="8604448"/>
            <a:ext cx="322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Ortopirosseno</a:t>
            </a:r>
            <a:r>
              <a:rPr lang="it-IT" sz="1200" dirty="0"/>
              <a:t> con lamelle di </a:t>
            </a:r>
            <a:r>
              <a:rPr lang="it-IT" sz="1200" dirty="0" err="1"/>
              <a:t>essoluzione</a:t>
            </a:r>
            <a:r>
              <a:rPr lang="it-IT" sz="1200" dirty="0"/>
              <a:t> di </a:t>
            </a:r>
            <a:r>
              <a:rPr lang="it-IT" sz="1200" dirty="0" err="1"/>
              <a:t>clinopirosseno</a:t>
            </a:r>
            <a:r>
              <a:rPr lang="it-IT" sz="1200" dirty="0"/>
              <a:t>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415802" y="8588858"/>
            <a:ext cx="322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Clinopirosseno</a:t>
            </a:r>
            <a:r>
              <a:rPr lang="it-IT" sz="1200" dirty="0"/>
              <a:t> con lamelle di </a:t>
            </a:r>
            <a:r>
              <a:rPr lang="it-IT" sz="1200" dirty="0" err="1"/>
              <a:t>essoluzione</a:t>
            </a:r>
            <a:r>
              <a:rPr lang="it-IT" sz="1200" dirty="0"/>
              <a:t> di </a:t>
            </a:r>
            <a:r>
              <a:rPr lang="it-IT" sz="1200" dirty="0" err="1"/>
              <a:t>ortopirosseno</a:t>
            </a:r>
            <a:r>
              <a:rPr lang="it-IT" sz="12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44" y="6215063"/>
            <a:ext cx="3438881" cy="240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563813" y="36512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/>
              <a:t>OLIVINE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1775" y="636588"/>
            <a:ext cx="6464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/>
              <a:t>Nesosilicati rombici, costituiscono una serie a miscibilità completa tra due</a:t>
            </a:r>
          </a:p>
          <a:p>
            <a:r>
              <a:rPr lang="it-IT" sz="1400" b="1"/>
              <a:t>termini estremi </a:t>
            </a:r>
          </a:p>
        </p:txBody>
      </p:sp>
      <p:grpSp>
        <p:nvGrpSpPr>
          <p:cNvPr id="35844" name="Group 29"/>
          <p:cNvGrpSpPr>
            <a:grpSpLocks/>
          </p:cNvGrpSpPr>
          <p:nvPr/>
        </p:nvGrpSpPr>
        <p:grpSpPr bwMode="auto">
          <a:xfrm>
            <a:off x="1065213" y="1498600"/>
            <a:ext cx="4497387" cy="3355975"/>
            <a:chOff x="799" y="1474"/>
            <a:chExt cx="2540" cy="1883"/>
          </a:xfrm>
        </p:grpSpPr>
        <p:grpSp>
          <p:nvGrpSpPr>
            <p:cNvPr id="35853" name="Group 28"/>
            <p:cNvGrpSpPr>
              <a:grpSpLocks/>
            </p:cNvGrpSpPr>
            <p:nvPr/>
          </p:nvGrpSpPr>
          <p:grpSpPr bwMode="auto">
            <a:xfrm>
              <a:off x="799" y="1474"/>
              <a:ext cx="2540" cy="1883"/>
              <a:chOff x="799" y="1474"/>
              <a:chExt cx="2540" cy="1883"/>
            </a:xfrm>
          </p:grpSpPr>
          <p:pic>
            <p:nvPicPr>
              <p:cNvPr id="35864" name="Picture 10" descr="Olivina-soluzion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99" y="1474"/>
                <a:ext cx="2540" cy="1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5" name="Freeform 11"/>
              <p:cNvSpPr>
                <a:spLocks/>
              </p:cNvSpPr>
              <p:nvPr/>
            </p:nvSpPr>
            <p:spPr bwMode="auto">
              <a:xfrm>
                <a:off x="1117" y="1610"/>
                <a:ext cx="816" cy="816"/>
              </a:xfrm>
              <a:custGeom>
                <a:avLst/>
                <a:gdLst>
                  <a:gd name="T0" fmla="*/ 0 w 816"/>
                  <a:gd name="T1" fmla="*/ 0 h 816"/>
                  <a:gd name="T2" fmla="*/ 56 w 816"/>
                  <a:gd name="T3" fmla="*/ 91 h 816"/>
                  <a:gd name="T4" fmla="*/ 90 w 816"/>
                  <a:gd name="T5" fmla="*/ 136 h 816"/>
                  <a:gd name="T6" fmla="*/ 152 w 816"/>
                  <a:gd name="T7" fmla="*/ 214 h 816"/>
                  <a:gd name="T8" fmla="*/ 200 w 816"/>
                  <a:gd name="T9" fmla="*/ 268 h 816"/>
                  <a:gd name="T10" fmla="*/ 239 w 816"/>
                  <a:gd name="T11" fmla="*/ 310 h 816"/>
                  <a:gd name="T12" fmla="*/ 281 w 816"/>
                  <a:gd name="T13" fmla="*/ 361 h 816"/>
                  <a:gd name="T14" fmla="*/ 341 w 816"/>
                  <a:gd name="T15" fmla="*/ 418 h 816"/>
                  <a:gd name="T16" fmla="*/ 374 w 816"/>
                  <a:gd name="T17" fmla="*/ 451 h 816"/>
                  <a:gd name="T18" fmla="*/ 434 w 816"/>
                  <a:gd name="T19" fmla="*/ 508 h 816"/>
                  <a:gd name="T20" fmla="*/ 488 w 816"/>
                  <a:gd name="T21" fmla="*/ 559 h 816"/>
                  <a:gd name="T22" fmla="*/ 560 w 816"/>
                  <a:gd name="T23" fmla="*/ 616 h 816"/>
                  <a:gd name="T24" fmla="*/ 635 w 816"/>
                  <a:gd name="T25" fmla="*/ 680 h 816"/>
                  <a:gd name="T26" fmla="*/ 695 w 816"/>
                  <a:gd name="T27" fmla="*/ 727 h 816"/>
                  <a:gd name="T28" fmla="*/ 737 w 816"/>
                  <a:gd name="T29" fmla="*/ 757 h 816"/>
                  <a:gd name="T30" fmla="*/ 782 w 816"/>
                  <a:gd name="T31" fmla="*/ 790 h 816"/>
                  <a:gd name="T32" fmla="*/ 816 w 816"/>
                  <a:gd name="T33" fmla="*/ 816 h 8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6"/>
                  <a:gd name="T52" fmla="*/ 0 h 816"/>
                  <a:gd name="T53" fmla="*/ 816 w 816"/>
                  <a:gd name="T54" fmla="*/ 816 h 8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6" h="816">
                    <a:moveTo>
                      <a:pt x="0" y="0"/>
                    </a:moveTo>
                    <a:cubicBezTo>
                      <a:pt x="9" y="15"/>
                      <a:pt x="41" y="68"/>
                      <a:pt x="56" y="91"/>
                    </a:cubicBezTo>
                    <a:cubicBezTo>
                      <a:pt x="71" y="114"/>
                      <a:pt x="74" y="116"/>
                      <a:pt x="90" y="136"/>
                    </a:cubicBezTo>
                    <a:cubicBezTo>
                      <a:pt x="106" y="156"/>
                      <a:pt x="134" y="192"/>
                      <a:pt x="152" y="214"/>
                    </a:cubicBezTo>
                    <a:cubicBezTo>
                      <a:pt x="170" y="236"/>
                      <a:pt x="186" y="252"/>
                      <a:pt x="200" y="268"/>
                    </a:cubicBezTo>
                    <a:cubicBezTo>
                      <a:pt x="214" y="284"/>
                      <a:pt x="225" y="294"/>
                      <a:pt x="239" y="310"/>
                    </a:cubicBezTo>
                    <a:cubicBezTo>
                      <a:pt x="253" y="326"/>
                      <a:pt x="264" y="343"/>
                      <a:pt x="281" y="361"/>
                    </a:cubicBezTo>
                    <a:cubicBezTo>
                      <a:pt x="298" y="379"/>
                      <a:pt x="325" y="403"/>
                      <a:pt x="341" y="418"/>
                    </a:cubicBezTo>
                    <a:cubicBezTo>
                      <a:pt x="357" y="433"/>
                      <a:pt x="359" y="436"/>
                      <a:pt x="374" y="451"/>
                    </a:cubicBezTo>
                    <a:cubicBezTo>
                      <a:pt x="389" y="466"/>
                      <a:pt x="415" y="490"/>
                      <a:pt x="434" y="508"/>
                    </a:cubicBezTo>
                    <a:cubicBezTo>
                      <a:pt x="453" y="526"/>
                      <a:pt x="467" y="541"/>
                      <a:pt x="488" y="559"/>
                    </a:cubicBezTo>
                    <a:cubicBezTo>
                      <a:pt x="509" y="577"/>
                      <a:pt x="535" y="596"/>
                      <a:pt x="560" y="616"/>
                    </a:cubicBezTo>
                    <a:cubicBezTo>
                      <a:pt x="585" y="636"/>
                      <a:pt x="613" y="662"/>
                      <a:pt x="635" y="680"/>
                    </a:cubicBezTo>
                    <a:cubicBezTo>
                      <a:pt x="657" y="698"/>
                      <a:pt x="678" y="714"/>
                      <a:pt x="695" y="727"/>
                    </a:cubicBezTo>
                    <a:cubicBezTo>
                      <a:pt x="712" y="740"/>
                      <a:pt x="723" y="747"/>
                      <a:pt x="737" y="757"/>
                    </a:cubicBezTo>
                    <a:cubicBezTo>
                      <a:pt x="751" y="767"/>
                      <a:pt x="769" y="780"/>
                      <a:pt x="782" y="790"/>
                    </a:cubicBezTo>
                    <a:cubicBezTo>
                      <a:pt x="795" y="800"/>
                      <a:pt x="809" y="811"/>
                      <a:pt x="816" y="81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66" name="Freeform 12"/>
              <p:cNvSpPr>
                <a:spLocks/>
              </p:cNvSpPr>
              <p:nvPr/>
            </p:nvSpPr>
            <p:spPr bwMode="auto">
              <a:xfrm>
                <a:off x="1152" y="1617"/>
                <a:ext cx="1440" cy="815"/>
              </a:xfrm>
              <a:custGeom>
                <a:avLst/>
                <a:gdLst>
                  <a:gd name="T0" fmla="*/ 0 w 1440"/>
                  <a:gd name="T1" fmla="*/ 0 h 815"/>
                  <a:gd name="T2" fmla="*/ 69 w 1440"/>
                  <a:gd name="T3" fmla="*/ 21 h 815"/>
                  <a:gd name="T4" fmla="*/ 111 w 1440"/>
                  <a:gd name="T5" fmla="*/ 33 h 815"/>
                  <a:gd name="T6" fmla="*/ 159 w 1440"/>
                  <a:gd name="T7" fmla="*/ 48 h 815"/>
                  <a:gd name="T8" fmla="*/ 198 w 1440"/>
                  <a:gd name="T9" fmla="*/ 63 h 815"/>
                  <a:gd name="T10" fmla="*/ 246 w 1440"/>
                  <a:gd name="T11" fmla="*/ 81 h 815"/>
                  <a:gd name="T12" fmla="*/ 279 w 1440"/>
                  <a:gd name="T13" fmla="*/ 96 h 815"/>
                  <a:gd name="T14" fmla="*/ 327 w 1440"/>
                  <a:gd name="T15" fmla="*/ 117 h 815"/>
                  <a:gd name="T16" fmla="*/ 372 w 1440"/>
                  <a:gd name="T17" fmla="*/ 135 h 815"/>
                  <a:gd name="T18" fmla="*/ 426 w 1440"/>
                  <a:gd name="T19" fmla="*/ 156 h 815"/>
                  <a:gd name="T20" fmla="*/ 464 w 1440"/>
                  <a:gd name="T21" fmla="*/ 174 h 815"/>
                  <a:gd name="T22" fmla="*/ 519 w 1440"/>
                  <a:gd name="T23" fmla="*/ 201 h 815"/>
                  <a:gd name="T24" fmla="*/ 554 w 1440"/>
                  <a:gd name="T25" fmla="*/ 220 h 815"/>
                  <a:gd name="T26" fmla="*/ 615 w 1440"/>
                  <a:gd name="T27" fmla="*/ 246 h 815"/>
                  <a:gd name="T28" fmla="*/ 645 w 1440"/>
                  <a:gd name="T29" fmla="*/ 265 h 815"/>
                  <a:gd name="T30" fmla="*/ 736 w 1440"/>
                  <a:gd name="T31" fmla="*/ 310 h 815"/>
                  <a:gd name="T32" fmla="*/ 786 w 1440"/>
                  <a:gd name="T33" fmla="*/ 345 h 815"/>
                  <a:gd name="T34" fmla="*/ 822 w 1440"/>
                  <a:gd name="T35" fmla="*/ 366 h 815"/>
                  <a:gd name="T36" fmla="*/ 882 w 1440"/>
                  <a:gd name="T37" fmla="*/ 399 h 815"/>
                  <a:gd name="T38" fmla="*/ 945 w 1440"/>
                  <a:gd name="T39" fmla="*/ 438 h 815"/>
                  <a:gd name="T40" fmla="*/ 1002 w 1440"/>
                  <a:gd name="T41" fmla="*/ 480 h 815"/>
                  <a:gd name="T42" fmla="*/ 1056 w 1440"/>
                  <a:gd name="T43" fmla="*/ 513 h 815"/>
                  <a:gd name="T44" fmla="*/ 1107 w 1440"/>
                  <a:gd name="T45" fmla="*/ 552 h 815"/>
                  <a:gd name="T46" fmla="*/ 1155 w 1440"/>
                  <a:gd name="T47" fmla="*/ 588 h 815"/>
                  <a:gd name="T48" fmla="*/ 1200 w 1440"/>
                  <a:gd name="T49" fmla="*/ 624 h 815"/>
                  <a:gd name="T50" fmla="*/ 1245 w 1440"/>
                  <a:gd name="T51" fmla="*/ 660 h 815"/>
                  <a:gd name="T52" fmla="*/ 1305 w 1440"/>
                  <a:gd name="T53" fmla="*/ 699 h 815"/>
                  <a:gd name="T54" fmla="*/ 1353 w 1440"/>
                  <a:gd name="T55" fmla="*/ 741 h 815"/>
                  <a:gd name="T56" fmla="*/ 1392 w 1440"/>
                  <a:gd name="T57" fmla="*/ 775 h 815"/>
                  <a:gd name="T58" fmla="*/ 1440 w 1440"/>
                  <a:gd name="T59" fmla="*/ 815 h 81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40"/>
                  <a:gd name="T91" fmla="*/ 0 h 815"/>
                  <a:gd name="T92" fmla="*/ 1440 w 1440"/>
                  <a:gd name="T93" fmla="*/ 815 h 81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40" h="815">
                    <a:moveTo>
                      <a:pt x="0" y="0"/>
                    </a:moveTo>
                    <a:cubicBezTo>
                      <a:pt x="11" y="3"/>
                      <a:pt x="51" y="16"/>
                      <a:pt x="69" y="21"/>
                    </a:cubicBezTo>
                    <a:cubicBezTo>
                      <a:pt x="87" y="26"/>
                      <a:pt x="96" y="29"/>
                      <a:pt x="111" y="33"/>
                    </a:cubicBezTo>
                    <a:cubicBezTo>
                      <a:pt x="126" y="37"/>
                      <a:pt x="145" y="43"/>
                      <a:pt x="159" y="48"/>
                    </a:cubicBezTo>
                    <a:cubicBezTo>
                      <a:pt x="173" y="53"/>
                      <a:pt x="184" y="58"/>
                      <a:pt x="198" y="63"/>
                    </a:cubicBezTo>
                    <a:cubicBezTo>
                      <a:pt x="212" y="68"/>
                      <a:pt x="233" y="76"/>
                      <a:pt x="246" y="81"/>
                    </a:cubicBezTo>
                    <a:cubicBezTo>
                      <a:pt x="259" y="86"/>
                      <a:pt x="266" y="90"/>
                      <a:pt x="279" y="96"/>
                    </a:cubicBezTo>
                    <a:cubicBezTo>
                      <a:pt x="292" y="102"/>
                      <a:pt x="312" y="111"/>
                      <a:pt x="327" y="117"/>
                    </a:cubicBezTo>
                    <a:cubicBezTo>
                      <a:pt x="342" y="123"/>
                      <a:pt x="356" y="129"/>
                      <a:pt x="372" y="135"/>
                    </a:cubicBezTo>
                    <a:cubicBezTo>
                      <a:pt x="388" y="141"/>
                      <a:pt x="411" y="150"/>
                      <a:pt x="426" y="156"/>
                    </a:cubicBezTo>
                    <a:cubicBezTo>
                      <a:pt x="441" y="162"/>
                      <a:pt x="448" y="167"/>
                      <a:pt x="464" y="174"/>
                    </a:cubicBezTo>
                    <a:cubicBezTo>
                      <a:pt x="480" y="181"/>
                      <a:pt x="504" y="193"/>
                      <a:pt x="519" y="201"/>
                    </a:cubicBezTo>
                    <a:cubicBezTo>
                      <a:pt x="534" y="209"/>
                      <a:pt x="538" y="213"/>
                      <a:pt x="554" y="220"/>
                    </a:cubicBezTo>
                    <a:cubicBezTo>
                      <a:pt x="570" y="227"/>
                      <a:pt x="600" y="239"/>
                      <a:pt x="615" y="246"/>
                    </a:cubicBezTo>
                    <a:cubicBezTo>
                      <a:pt x="630" y="253"/>
                      <a:pt x="625" y="254"/>
                      <a:pt x="645" y="265"/>
                    </a:cubicBezTo>
                    <a:cubicBezTo>
                      <a:pt x="665" y="276"/>
                      <a:pt x="712" y="297"/>
                      <a:pt x="736" y="310"/>
                    </a:cubicBezTo>
                    <a:cubicBezTo>
                      <a:pt x="760" y="323"/>
                      <a:pt x="772" y="336"/>
                      <a:pt x="786" y="345"/>
                    </a:cubicBezTo>
                    <a:cubicBezTo>
                      <a:pt x="800" y="354"/>
                      <a:pt x="806" y="357"/>
                      <a:pt x="822" y="366"/>
                    </a:cubicBezTo>
                    <a:cubicBezTo>
                      <a:pt x="838" y="375"/>
                      <a:pt x="862" y="387"/>
                      <a:pt x="882" y="399"/>
                    </a:cubicBezTo>
                    <a:cubicBezTo>
                      <a:pt x="902" y="411"/>
                      <a:pt x="925" y="425"/>
                      <a:pt x="945" y="438"/>
                    </a:cubicBezTo>
                    <a:cubicBezTo>
                      <a:pt x="965" y="451"/>
                      <a:pt x="984" y="468"/>
                      <a:pt x="1002" y="480"/>
                    </a:cubicBezTo>
                    <a:cubicBezTo>
                      <a:pt x="1020" y="492"/>
                      <a:pt x="1038" y="501"/>
                      <a:pt x="1056" y="513"/>
                    </a:cubicBezTo>
                    <a:cubicBezTo>
                      <a:pt x="1074" y="525"/>
                      <a:pt x="1090" y="539"/>
                      <a:pt x="1107" y="552"/>
                    </a:cubicBezTo>
                    <a:cubicBezTo>
                      <a:pt x="1124" y="565"/>
                      <a:pt x="1140" y="576"/>
                      <a:pt x="1155" y="588"/>
                    </a:cubicBezTo>
                    <a:cubicBezTo>
                      <a:pt x="1170" y="600"/>
                      <a:pt x="1185" y="612"/>
                      <a:pt x="1200" y="624"/>
                    </a:cubicBezTo>
                    <a:cubicBezTo>
                      <a:pt x="1215" y="636"/>
                      <a:pt x="1228" y="648"/>
                      <a:pt x="1245" y="660"/>
                    </a:cubicBezTo>
                    <a:cubicBezTo>
                      <a:pt x="1262" y="672"/>
                      <a:pt x="1287" y="685"/>
                      <a:pt x="1305" y="699"/>
                    </a:cubicBezTo>
                    <a:cubicBezTo>
                      <a:pt x="1323" y="713"/>
                      <a:pt x="1339" y="728"/>
                      <a:pt x="1353" y="741"/>
                    </a:cubicBezTo>
                    <a:cubicBezTo>
                      <a:pt x="1367" y="754"/>
                      <a:pt x="1378" y="763"/>
                      <a:pt x="1392" y="775"/>
                    </a:cubicBezTo>
                    <a:cubicBezTo>
                      <a:pt x="1406" y="787"/>
                      <a:pt x="1430" y="807"/>
                      <a:pt x="1440" y="81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67" name="Text Box 13"/>
              <p:cNvSpPr txBox="1">
                <a:spLocks noChangeArrowheads="1"/>
              </p:cNvSpPr>
              <p:nvPr/>
            </p:nvSpPr>
            <p:spPr bwMode="auto">
              <a:xfrm rot="1911969">
                <a:off x="1669" y="1734"/>
                <a:ext cx="40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200" b="1">
                    <a:solidFill>
                      <a:srgbClr val="000000"/>
                    </a:solidFill>
                    <a:latin typeface="Comic Sans MS" pitchFamily="66" charset="0"/>
                  </a:rPr>
                  <a:t>liquidus</a:t>
                </a:r>
              </a:p>
            </p:txBody>
          </p:sp>
          <p:sp>
            <p:nvSpPr>
              <p:cNvPr id="35868" name="Text Box 14"/>
              <p:cNvSpPr txBox="1">
                <a:spLocks noChangeArrowheads="1"/>
              </p:cNvSpPr>
              <p:nvPr/>
            </p:nvSpPr>
            <p:spPr bwMode="auto">
              <a:xfrm rot="1905137">
                <a:off x="1824" y="2475"/>
                <a:ext cx="37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200" b="1">
                    <a:latin typeface="Comic Sans MS" pitchFamily="66" charset="0"/>
                  </a:rPr>
                  <a:t>solidus</a:t>
                </a:r>
              </a:p>
            </p:txBody>
          </p:sp>
        </p:grpSp>
        <p:sp>
          <p:nvSpPr>
            <p:cNvPr id="35854" name="Line 16"/>
            <p:cNvSpPr>
              <a:spLocks noChangeShapeType="1"/>
            </p:cNvSpPr>
            <p:nvPr/>
          </p:nvSpPr>
          <p:spPr bwMode="auto">
            <a:xfrm>
              <a:off x="1676" y="1594"/>
              <a:ext cx="0" cy="154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55" name="Line 19"/>
            <p:cNvSpPr>
              <a:spLocks noChangeShapeType="1"/>
            </p:cNvSpPr>
            <p:nvPr/>
          </p:nvSpPr>
          <p:spPr bwMode="auto">
            <a:xfrm flipH="1">
              <a:off x="1277" y="1828"/>
              <a:ext cx="3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56" name="Line 20"/>
            <p:cNvSpPr>
              <a:spLocks noChangeShapeType="1"/>
            </p:cNvSpPr>
            <p:nvPr/>
          </p:nvSpPr>
          <p:spPr bwMode="auto">
            <a:xfrm flipH="1">
              <a:off x="1681" y="2232"/>
              <a:ext cx="6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57" name="AutoShape 21"/>
            <p:cNvSpPr>
              <a:spLocks noChangeArrowheads="1"/>
            </p:cNvSpPr>
            <p:nvPr/>
          </p:nvSpPr>
          <p:spPr bwMode="auto">
            <a:xfrm rot="2748520">
              <a:off x="1323" y="1986"/>
              <a:ext cx="268" cy="80"/>
            </a:xfrm>
            <a:prstGeom prst="notchedRightArrow">
              <a:avLst>
                <a:gd name="adj1" fmla="val 50000"/>
                <a:gd name="adj2" fmla="val 8375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58" name="AutoShape 22"/>
            <p:cNvSpPr>
              <a:spLocks noChangeArrowheads="1"/>
            </p:cNvSpPr>
            <p:nvPr/>
          </p:nvSpPr>
          <p:spPr bwMode="auto">
            <a:xfrm rot="1968843">
              <a:off x="1863" y="1957"/>
              <a:ext cx="268" cy="80"/>
            </a:xfrm>
            <a:prstGeom prst="notchedRightArrow">
              <a:avLst>
                <a:gd name="adj1" fmla="val 50000"/>
                <a:gd name="adj2" fmla="val 83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59" name="Line 23"/>
            <p:cNvSpPr>
              <a:spLocks noChangeShapeType="1"/>
            </p:cNvSpPr>
            <p:nvPr/>
          </p:nvSpPr>
          <p:spPr bwMode="auto">
            <a:xfrm>
              <a:off x="1676" y="1528"/>
              <a:ext cx="0" cy="18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60" name="Rectangle 24"/>
            <p:cNvSpPr>
              <a:spLocks noChangeArrowheads="1"/>
            </p:cNvSpPr>
            <p:nvPr/>
          </p:nvSpPr>
          <p:spPr bwMode="auto">
            <a:xfrm>
              <a:off x="1254" y="1812"/>
              <a:ext cx="45" cy="4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61" name="Rectangle 25"/>
            <p:cNvSpPr>
              <a:spLocks noChangeArrowheads="1"/>
            </p:cNvSpPr>
            <p:nvPr/>
          </p:nvSpPr>
          <p:spPr bwMode="auto">
            <a:xfrm>
              <a:off x="1654" y="2213"/>
              <a:ext cx="45" cy="4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62" name="Oval 26"/>
            <p:cNvSpPr>
              <a:spLocks noChangeArrowheads="1"/>
            </p:cNvSpPr>
            <p:nvPr/>
          </p:nvSpPr>
          <p:spPr bwMode="auto">
            <a:xfrm>
              <a:off x="2308" y="2203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63" name="Oval 27"/>
            <p:cNvSpPr>
              <a:spLocks noChangeArrowheads="1"/>
            </p:cNvSpPr>
            <p:nvPr/>
          </p:nvSpPr>
          <p:spPr bwMode="auto">
            <a:xfrm>
              <a:off x="1652" y="1799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5845" name="Group 34"/>
          <p:cNvGrpSpPr>
            <a:grpSpLocks/>
          </p:cNvGrpSpPr>
          <p:nvPr/>
        </p:nvGrpSpPr>
        <p:grpSpPr bwMode="auto">
          <a:xfrm>
            <a:off x="892175" y="4906963"/>
            <a:ext cx="4843463" cy="3576637"/>
            <a:chOff x="663" y="3152"/>
            <a:chExt cx="2906" cy="2125"/>
          </a:xfrm>
        </p:grpSpPr>
        <p:pic>
          <p:nvPicPr>
            <p:cNvPr id="35849" name="Picture 30" descr="Olivine_diagramm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" y="3152"/>
              <a:ext cx="2813" cy="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Text Box 31"/>
            <p:cNvSpPr txBox="1">
              <a:spLocks noChangeArrowheads="1"/>
            </p:cNvSpPr>
            <p:nvPr/>
          </p:nvSpPr>
          <p:spPr bwMode="auto">
            <a:xfrm>
              <a:off x="663" y="5103"/>
              <a:ext cx="55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dirty="0" err="1">
                  <a:latin typeface="Comic Sans MS" pitchFamily="66" charset="0"/>
                </a:rPr>
                <a:t>Forsterite</a:t>
              </a:r>
              <a:endParaRPr lang="it-IT" sz="1200" dirty="0">
                <a:latin typeface="Comic Sans MS" pitchFamily="66" charset="0"/>
              </a:endParaRPr>
            </a:p>
          </p:txBody>
        </p:sp>
        <p:sp>
          <p:nvSpPr>
            <p:cNvPr id="35851" name="Text Box 32"/>
            <p:cNvSpPr txBox="1">
              <a:spLocks noChangeArrowheads="1"/>
            </p:cNvSpPr>
            <p:nvPr/>
          </p:nvSpPr>
          <p:spPr bwMode="auto">
            <a:xfrm>
              <a:off x="3119" y="5081"/>
              <a:ext cx="45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omic Sans MS" pitchFamily="66" charset="0"/>
                </a:rPr>
                <a:t>Fayalite</a:t>
              </a:r>
            </a:p>
          </p:txBody>
        </p:sp>
        <p:sp>
          <p:nvSpPr>
            <p:cNvPr id="35852" name="Text Box 33"/>
            <p:cNvSpPr txBox="1">
              <a:spLocks noChangeArrowheads="1"/>
            </p:cNvSpPr>
            <p:nvPr/>
          </p:nvSpPr>
          <p:spPr bwMode="auto">
            <a:xfrm>
              <a:off x="1503" y="5113"/>
              <a:ext cx="11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omic Sans MS" pitchFamily="66" charset="0"/>
                </a:rPr>
                <a:t>100 Mg/(Mg+Fe2+)  moli</a:t>
              </a:r>
            </a:p>
          </p:txBody>
        </p:sp>
      </p:grpSp>
      <p:sp>
        <p:nvSpPr>
          <p:cNvPr id="35846" name="Text Box 35"/>
          <p:cNvSpPr txBox="1">
            <a:spLocks noChangeArrowheads="1"/>
          </p:cNvSpPr>
          <p:nvPr/>
        </p:nvSpPr>
        <p:spPr bwMode="auto">
          <a:xfrm>
            <a:off x="882650" y="8472488"/>
            <a:ext cx="5351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Variazione della densità e caratteristiche ottiche delle olivine in funzione della composizione chimica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5173663" y="4338638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/>
              <a:t>Fe</a:t>
            </a:r>
            <a:r>
              <a:rPr lang="it-IT" sz="1400" b="1" baseline="-25000"/>
              <a:t>2</a:t>
            </a:r>
            <a:r>
              <a:rPr lang="it-IT" sz="1400" b="1"/>
              <a:t>SiO</a:t>
            </a:r>
            <a:r>
              <a:rPr lang="it-IT" sz="1400" b="1" baseline="-25000"/>
              <a:t>4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06413" y="4298950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/>
              <a:t>Mg</a:t>
            </a:r>
            <a:r>
              <a:rPr lang="it-IT" sz="1400" b="1" baseline="-25000"/>
              <a:t>2</a:t>
            </a:r>
            <a:r>
              <a:rPr lang="it-IT" sz="1400" b="1"/>
              <a:t>SiO</a:t>
            </a:r>
            <a:r>
              <a:rPr lang="it-IT" sz="1400" b="1" baseline="-25000"/>
              <a:t>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EEE6-29EF-AD41-B7B5-11760B68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UNIASSICI</a:t>
            </a:r>
          </a:p>
        </p:txBody>
      </p:sp>
    </p:spTree>
    <p:extLst>
      <p:ext uri="{BB962C8B-B14F-4D97-AF65-F5344CB8AC3E}">
        <p14:creationId xmlns:p14="http://schemas.microsoft.com/office/powerpoint/2010/main" val="2268844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Oliv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-36512"/>
            <a:ext cx="5499100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6363" y="3707904"/>
            <a:ext cx="6629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      cristalli tozzi, spesso rotondeggianti e attraversati da fratture;</a:t>
            </a:r>
          </a:p>
          <a:p>
            <a:r>
              <a:rPr lang="it-IT" sz="1400" dirty="0"/>
              <a:t>                    superficie molto limpida, sagrinata; sfaldature quasi assenti.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>
                <a:latin typeface="Comic Sans MS" pitchFamily="66" charset="0"/>
              </a:rPr>
              <a:t>:     </a:t>
            </a:r>
            <a:r>
              <a:rPr lang="it-IT" sz="1400" dirty="0"/>
              <a:t>in s.s. incolore, non </a:t>
            </a:r>
            <a:r>
              <a:rPr lang="it-IT" sz="1400" dirty="0" err="1"/>
              <a:t>pleocroica</a:t>
            </a:r>
            <a:r>
              <a:rPr lang="it-IT" sz="1400" dirty="0"/>
              <a:t>       </a:t>
            </a:r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:  alto</a:t>
            </a:r>
          </a:p>
          <a:p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: retta, parallela all’allungamento, controllabile su cristalli </a:t>
            </a:r>
            <a:r>
              <a:rPr lang="it-IT" sz="1400" dirty="0" err="1"/>
              <a:t>euedrali</a:t>
            </a:r>
            <a:r>
              <a:rPr lang="it-IT" sz="1400" dirty="0"/>
              <a:t>;</a:t>
            </a:r>
          </a:p>
          <a:p>
            <a:r>
              <a:rPr lang="it-IT" sz="1400" dirty="0"/>
              <a:t>                      può presentare un’estinzione a bande  (</a:t>
            </a:r>
            <a:r>
              <a:rPr lang="it-IT" sz="1400" dirty="0" err="1"/>
              <a:t>kink-banding</a:t>
            </a:r>
            <a:r>
              <a:rPr lang="it-IT" sz="1400" dirty="0"/>
              <a:t>) causata da </a:t>
            </a:r>
          </a:p>
          <a:p>
            <a:r>
              <a:rPr lang="it-IT" sz="1400" dirty="0"/>
              <a:t>                     deformazione per sollecitazioni meccaniche</a:t>
            </a:r>
          </a:p>
          <a:p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alta, colori di interferenza del </a:t>
            </a:r>
            <a:r>
              <a:rPr lang="it-IT" sz="1400" dirty="0" err="1"/>
              <a:t>II°</a:t>
            </a:r>
            <a:r>
              <a:rPr lang="it-IT" sz="1400" dirty="0"/>
              <a:t> e </a:t>
            </a:r>
            <a:r>
              <a:rPr lang="it-IT" sz="1400" dirty="0" err="1"/>
              <a:t>III°</a:t>
            </a:r>
            <a:r>
              <a:rPr lang="it-IT" sz="1400" dirty="0"/>
              <a:t> ordine</a:t>
            </a:r>
          </a:p>
          <a:p>
            <a:r>
              <a:rPr lang="it-IT" sz="1400" b="1" dirty="0">
                <a:latin typeface="Comic Sans MS" pitchFamily="66" charset="0"/>
              </a:rPr>
              <a:t>FIGURA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INTERFERENZA: </a:t>
            </a:r>
            <a:r>
              <a:rPr lang="it-IT" sz="1400" dirty="0">
                <a:latin typeface="Arial" pitchFamily="34" charset="0"/>
                <a:cs typeface="Arial" pitchFamily="34" charset="0"/>
              </a:rPr>
              <a:t>biassica + per  i termini più ricchi in Mg,              </a:t>
            </a:r>
          </a:p>
          <a:p>
            <a:r>
              <a:rPr lang="it-IT" sz="1400" dirty="0">
                <a:latin typeface="Arial" pitchFamily="34" charset="0"/>
                <a:cs typeface="Arial" pitchFamily="34" charset="0"/>
              </a:rPr>
              <a:t>                        biassica -  per tutti gli altri; ampio 2V.</a:t>
            </a:r>
            <a:endParaRPr lang="it-IT" sz="1400" dirty="0"/>
          </a:p>
        </p:txBody>
      </p:sp>
      <p:pic>
        <p:nvPicPr>
          <p:cNvPr id="1026" name="Picture 2" descr="D:\DIDATTICA\DIDATTICA -UNIVERSITA'\DIDATTICA LAB-PETRO\Lab-Petro-Dispense-magmatiche\Utility\microfoto-minerali\olivina0-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692" y="5673635"/>
            <a:ext cx="2016048" cy="1490653"/>
          </a:xfrm>
          <a:prstGeom prst="rect">
            <a:avLst/>
          </a:prstGeom>
          <a:noFill/>
        </p:spPr>
      </p:pic>
      <p:pic>
        <p:nvPicPr>
          <p:cNvPr id="1027" name="Picture 3" descr="D:\DIDATTICA\DIDATTICA -UNIVERSITA'\DIDATTICA LAB-PETRO\Lab-Petro-Dispense-magmatiche\Utility\microfoto-minerali\olivina0-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10" y="5683593"/>
            <a:ext cx="1954935" cy="1475142"/>
          </a:xfrm>
          <a:prstGeom prst="rect">
            <a:avLst/>
          </a:prstGeom>
          <a:noFill/>
        </p:spPr>
      </p:pic>
      <p:pic>
        <p:nvPicPr>
          <p:cNvPr id="1031" name="Picture 7" descr="D:\DIDATTICA\DIDATTICA -UNIVERSITA'\DIDATTICA LAB-PETRO\Lab-Petro-Dispense-magmatiche\Utility\microfoto-minerali\olivina-euedrale-X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8809" y="5533677"/>
            <a:ext cx="1766281" cy="1661891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6089754" y="5503745"/>
            <a:ext cx="823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Cristalli </a:t>
            </a:r>
            <a:r>
              <a:rPr lang="it-IT" sz="1200" dirty="0" err="1"/>
              <a:t>euedrali</a:t>
            </a:r>
            <a:r>
              <a:rPr lang="it-IT" sz="1200" dirty="0"/>
              <a:t> di olivina in basalto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45224" y="7956376"/>
            <a:ext cx="14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Fenocristallo di olivina e augite in basalto alcalino</a:t>
            </a:r>
          </a:p>
        </p:txBody>
      </p:sp>
      <p:pic>
        <p:nvPicPr>
          <p:cNvPr id="3074" name="Picture 2" descr="D:\DIDATTICA\DIDATTICA -UNIVERSITA'\DIDATTICA LAB-PETRO\microfoto GD-magmatiche\ol-px-pigeo AZ\DSCN1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49" y="7238137"/>
            <a:ext cx="2484408" cy="1863304"/>
          </a:xfrm>
          <a:prstGeom prst="rect">
            <a:avLst/>
          </a:prstGeom>
          <a:noFill/>
        </p:spPr>
      </p:pic>
      <p:pic>
        <p:nvPicPr>
          <p:cNvPr id="3076" name="Picture 4" descr="D:\DIDATTICA\DIDATTICA -UNIVERSITA'\DIDATTICA LAB-PETRO\microfoto GD-magmatiche\ol-px-pigeo AZ\DSCN1390-m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712" y="7244107"/>
            <a:ext cx="2485862" cy="1864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0543" y="45668"/>
            <a:ext cx="703197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ALTERAZIONE</a:t>
            </a:r>
            <a:r>
              <a:rPr lang="it-IT" sz="1400" dirty="0"/>
              <a:t>: molto facilmente alterabile, con prodotti secondari che si</a:t>
            </a:r>
          </a:p>
          <a:p>
            <a:r>
              <a:rPr lang="it-IT" sz="1400" dirty="0"/>
              <a:t>                         sviluppano inizialmente lungo i bordi e le fratture  </a:t>
            </a:r>
          </a:p>
          <a:p>
            <a:r>
              <a:rPr lang="it-IT" sz="1400" dirty="0"/>
              <a:t>                         progressivamente sostituiscono  tutto il minerale. Prodotti di </a:t>
            </a:r>
          </a:p>
          <a:p>
            <a:r>
              <a:rPr lang="it-IT" sz="1400" dirty="0"/>
              <a:t>                         alterazione: </a:t>
            </a:r>
            <a:r>
              <a:rPr lang="it-IT" sz="1400" u="sng" dirty="0">
                <a:latin typeface="Comic Sans MS" pitchFamily="66" charset="0"/>
              </a:rPr>
              <a:t>serpentino</a:t>
            </a:r>
            <a:r>
              <a:rPr lang="it-IT" sz="1400" dirty="0"/>
              <a:t>: aspetto fibroso o con </a:t>
            </a:r>
            <a:r>
              <a:rPr lang="it-IT" sz="1400" dirty="0" err="1"/>
              <a:t>con</a:t>
            </a:r>
            <a:r>
              <a:rPr lang="it-IT" sz="1400" dirty="0"/>
              <a:t> struttura “a </a:t>
            </a:r>
          </a:p>
          <a:p>
            <a:r>
              <a:rPr lang="it-IT" sz="1400" dirty="0"/>
              <a:t>                         maglie”, incolore o verde pallido, bassi colori d’interferenza;</a:t>
            </a:r>
          </a:p>
          <a:p>
            <a:r>
              <a:rPr lang="it-IT" sz="1400" dirty="0"/>
              <a:t>                         </a:t>
            </a:r>
            <a:r>
              <a:rPr lang="it-IT" sz="1400" u="sng" dirty="0" err="1">
                <a:latin typeface="Comic Sans MS" pitchFamily="66" charset="0"/>
              </a:rPr>
              <a:t>iddingsite</a:t>
            </a:r>
            <a:r>
              <a:rPr lang="it-IT" sz="1400" dirty="0"/>
              <a:t>: miscela di Fe ossidi-idrossidi (ematite, </a:t>
            </a:r>
            <a:r>
              <a:rPr lang="it-IT" sz="1400" dirty="0" err="1"/>
              <a:t>goethite</a:t>
            </a:r>
            <a:r>
              <a:rPr lang="it-IT" sz="1400" dirty="0"/>
              <a:t>)</a:t>
            </a:r>
          </a:p>
          <a:p>
            <a:r>
              <a:rPr lang="it-IT" sz="1400" dirty="0"/>
              <a:t>                         di colore </a:t>
            </a:r>
            <a:r>
              <a:rPr lang="it-IT" sz="1400" dirty="0" err="1"/>
              <a:t>rosso-arancio-marrone</a:t>
            </a:r>
            <a:r>
              <a:rPr lang="it-IT" sz="1400" dirty="0"/>
              <a:t>; </a:t>
            </a:r>
            <a:r>
              <a:rPr lang="it-IT" sz="1400" u="sng" dirty="0" err="1">
                <a:latin typeface="Comic Sans MS" pitchFamily="66" charset="0"/>
              </a:rPr>
              <a:t>bowlingite</a:t>
            </a:r>
            <a:r>
              <a:rPr lang="it-IT" sz="1400" dirty="0"/>
              <a:t>: miscela costituita </a:t>
            </a:r>
          </a:p>
          <a:p>
            <a:r>
              <a:rPr lang="it-IT" sz="1400" dirty="0"/>
              <a:t>                         principalmente da cloriti miste a talco</a:t>
            </a:r>
            <a:r>
              <a:rPr lang="en-US" sz="1400" dirty="0">
                <a:cs typeface="Arial" charset="0"/>
              </a:rPr>
              <a:t>± </a:t>
            </a:r>
            <a:r>
              <a:rPr lang="it-IT" sz="1400" dirty="0" err="1"/>
              <a:t>goethite</a:t>
            </a:r>
            <a:r>
              <a:rPr lang="it-IT" sz="1400" dirty="0"/>
              <a:t>, di colore </a:t>
            </a:r>
          </a:p>
          <a:p>
            <a:r>
              <a:rPr lang="it-IT" sz="1400" dirty="0"/>
              <a:t>                         verdastro o verde giallognolo</a:t>
            </a:r>
          </a:p>
        </p:txBody>
      </p:sp>
      <p:pic>
        <p:nvPicPr>
          <p:cNvPr id="2050" name="Picture 2" descr="D:\DIDATTICA\DIDATTICA -UNIVERSITA'\DIDATTICA LAB-PETRO\Lab-Petro-Dispense-magmatiche\Utility\microfoto-minerali\Olivina-iddingsite1-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95" y="3763607"/>
            <a:ext cx="2322607" cy="1560292"/>
          </a:xfrm>
          <a:prstGeom prst="rect">
            <a:avLst/>
          </a:prstGeom>
          <a:noFill/>
        </p:spPr>
      </p:pic>
      <p:pic>
        <p:nvPicPr>
          <p:cNvPr id="2051" name="Picture 3" descr="D:\DIDATTICA\DIDATTICA -UNIVERSITA'\DIDATTICA LAB-PETRO\Lab-Petro-Dispense-magmatiche\Utility\microfoto-minerali\Olivina-bowling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840" y="3714389"/>
            <a:ext cx="1962908" cy="1631815"/>
          </a:xfrm>
          <a:prstGeom prst="rect">
            <a:avLst/>
          </a:prstGeom>
          <a:noFill/>
        </p:spPr>
      </p:pic>
      <p:pic>
        <p:nvPicPr>
          <p:cNvPr id="2052" name="Picture 4" descr="D:\DIDATTICA\DIDATTICA -UNIVERSITA'\DIDATTICA LAB-PETRO\Lab-Petro-Dispense-magmatiche\Utility\microfoto-minerali\olivina-serp-X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5849" y="2102303"/>
            <a:ext cx="2136517" cy="1586873"/>
          </a:xfrm>
          <a:prstGeom prst="rect">
            <a:avLst/>
          </a:prstGeom>
          <a:noFill/>
        </p:spPr>
      </p:pic>
      <p:pic>
        <p:nvPicPr>
          <p:cNvPr id="2053" name="Picture 5" descr="D:\DIDATTICA\DIDATTICA -UNIVERSITA'\DIDATTICA LAB-PETRO\Lab-Petro-Dispense-magmatiche\Utility\microfoto-minerali\olivina-serp-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51" y="2082910"/>
            <a:ext cx="2156900" cy="1619950"/>
          </a:xfrm>
          <a:prstGeom prst="rect">
            <a:avLst/>
          </a:prstGeom>
          <a:noFill/>
        </p:spPr>
      </p:pic>
      <p:pic>
        <p:nvPicPr>
          <p:cNvPr id="2054" name="Picture 6" descr="D:\DIDATTICA\DIDATTICA -UNIVERSITA'\DIDATTICA LAB-PETRO\Lab-Petro-Dispense-magmatiche\Utility\microfoto-minerali\ol+px-gabbro1 X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4745" y="5458812"/>
            <a:ext cx="3240360" cy="2163691"/>
          </a:xfrm>
          <a:prstGeom prst="rect">
            <a:avLst/>
          </a:prstGeom>
          <a:noFill/>
        </p:spPr>
      </p:pic>
      <p:pic>
        <p:nvPicPr>
          <p:cNvPr id="2055" name="Picture 7" descr="D:\DIDATTICA\DIDATTICA -UNIVERSITA'\DIDATTICA LAB-PETRO\Lab-Petro-Dispense-magmatiche\Utility\microfoto-minerali\ol+px-gabbro1 P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57" y="5497267"/>
            <a:ext cx="3212976" cy="2131735"/>
          </a:xfrm>
          <a:prstGeom prst="rect">
            <a:avLst/>
          </a:prstGeom>
          <a:noFill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264" y="7651501"/>
            <a:ext cx="6629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BORDI </a:t>
            </a:r>
            <a:r>
              <a:rPr lang="it-IT" sz="1400" b="1" dirty="0" err="1">
                <a:latin typeface="Comic Sans MS" pitchFamily="66" charset="0"/>
              </a:rPr>
              <a:t>DI</a:t>
            </a:r>
            <a:r>
              <a:rPr lang="it-IT" sz="1400" b="1" dirty="0">
                <a:latin typeface="Comic Sans MS" pitchFamily="66" charset="0"/>
              </a:rPr>
              <a:t> REAZIONE</a:t>
            </a:r>
            <a:r>
              <a:rPr lang="it-IT" sz="1400" dirty="0"/>
              <a:t>: si sviluppano tra olivina ricca in Mg e fuso magmatico</a:t>
            </a:r>
          </a:p>
          <a:p>
            <a:r>
              <a:rPr lang="it-IT" sz="1400" dirty="0"/>
              <a:t>                       con produzione di </a:t>
            </a:r>
            <a:r>
              <a:rPr lang="it-IT" sz="1400" dirty="0" err="1"/>
              <a:t>ortopirosseno</a:t>
            </a:r>
            <a:r>
              <a:rPr lang="it-IT" sz="1400" dirty="0"/>
              <a:t> </a:t>
            </a:r>
            <a:r>
              <a:rPr lang="it-IT" sz="1400" dirty="0" err="1"/>
              <a:t>enstatitico</a:t>
            </a:r>
            <a:r>
              <a:rPr lang="it-IT" sz="1400" dirty="0"/>
              <a:t>, a bassa P (reazione</a:t>
            </a:r>
          </a:p>
          <a:p>
            <a:r>
              <a:rPr lang="it-IT" sz="1400" dirty="0"/>
              <a:t>                       </a:t>
            </a:r>
            <a:r>
              <a:rPr lang="it-IT" sz="1400" dirty="0" err="1"/>
              <a:t>peritettica</a:t>
            </a:r>
            <a:r>
              <a:rPr lang="it-IT" sz="1400" dirty="0"/>
              <a:t>)</a:t>
            </a:r>
          </a:p>
          <a:p>
            <a:r>
              <a:rPr lang="it-IT" sz="1400" dirty="0"/>
              <a:t>                       Nel </a:t>
            </a:r>
            <a:r>
              <a:rPr lang="it-IT" sz="1400" dirty="0" err="1"/>
              <a:t>subsolidus</a:t>
            </a:r>
            <a:r>
              <a:rPr lang="it-IT" sz="1400" dirty="0"/>
              <a:t> (per </a:t>
            </a:r>
            <a:r>
              <a:rPr lang="it-IT" sz="1400" dirty="0" err="1"/>
              <a:t>riequilibratura</a:t>
            </a:r>
            <a:r>
              <a:rPr lang="it-IT" sz="1400" dirty="0"/>
              <a:t>) possono svilupparsi attorno </a:t>
            </a:r>
          </a:p>
          <a:p>
            <a:r>
              <a:rPr lang="it-IT" sz="1400" dirty="0"/>
              <a:t>                       all’olivina degli involucri (strutture </a:t>
            </a:r>
            <a:r>
              <a:rPr lang="it-IT" sz="1400" dirty="0" err="1"/>
              <a:t>coronitiche</a:t>
            </a:r>
            <a:r>
              <a:rPr lang="it-IT" sz="1400" dirty="0"/>
              <a:t>) costituiti da pirosseni,  </a:t>
            </a:r>
          </a:p>
          <a:p>
            <a:r>
              <a:rPr lang="it-IT" sz="1400" dirty="0"/>
              <a:t>                       spinelli, granato.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869418" y="222726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Olivina parzialmente </a:t>
            </a:r>
            <a:r>
              <a:rPr lang="it-IT" sz="1200" dirty="0" err="1"/>
              <a:t>serpentinizzata</a:t>
            </a:r>
            <a:endParaRPr lang="it-IT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725144" y="385192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Olivina con bordi alterati in </a:t>
            </a:r>
            <a:r>
              <a:rPr lang="it-IT" sz="1200" dirty="0" err="1"/>
              <a:t>iddingsite</a:t>
            </a:r>
            <a:r>
              <a:rPr lang="it-IT" sz="1200" dirty="0"/>
              <a:t> (</a:t>
            </a:r>
            <a:r>
              <a:rPr lang="it-IT" sz="1200" dirty="0" err="1"/>
              <a:t>sx</a:t>
            </a:r>
            <a:r>
              <a:rPr lang="it-IT" sz="1200" dirty="0"/>
              <a:t>);</a:t>
            </a:r>
          </a:p>
          <a:p>
            <a:r>
              <a:rPr lang="it-IT" sz="1200" dirty="0"/>
              <a:t>completamente alterata  in </a:t>
            </a:r>
            <a:r>
              <a:rPr lang="it-IT" sz="1200" dirty="0" err="1"/>
              <a:t>bowlingite</a:t>
            </a:r>
            <a:r>
              <a:rPr lang="it-IT" sz="1200" dirty="0"/>
              <a:t> (</a:t>
            </a:r>
            <a:r>
              <a:rPr lang="it-IT" sz="1200" dirty="0" err="1"/>
              <a:t>dx</a:t>
            </a:r>
            <a:r>
              <a:rPr lang="it-IT" sz="1200" dirty="0"/>
              <a:t>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723181" y="5180199"/>
            <a:ext cx="2087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Gabbro a olivina e augite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460178" y="571961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aug</a:t>
            </a:r>
            <a:endParaRPr lang="it-IT" sz="1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41442" y="6415838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aug</a:t>
            </a:r>
            <a:endParaRPr lang="it-IT" sz="10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49737" y="5826529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plag</a:t>
            </a:r>
            <a:endParaRPr lang="it-IT" sz="1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16632" y="7236296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ol</a:t>
            </a:r>
            <a:r>
              <a:rPr lang="it-IT" sz="1000" dirty="0"/>
              <a:t> </a:t>
            </a:r>
            <a:r>
              <a:rPr lang="it-IT" sz="1000" dirty="0" err="1"/>
              <a:t>serp</a:t>
            </a:r>
            <a:r>
              <a:rPr lang="it-IT" sz="1000" dirty="0"/>
              <a:t>.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38781" y="6828094"/>
            <a:ext cx="292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ol</a:t>
            </a:r>
            <a:endParaRPr lang="it-IT" sz="1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920538" y="7379570"/>
            <a:ext cx="323472" cy="25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ol</a:t>
            </a:r>
            <a:endParaRPr lang="it-IT" sz="1000" dirty="0"/>
          </a:p>
        </p:txBody>
      </p:sp>
      <p:cxnSp>
        <p:nvCxnSpPr>
          <p:cNvPr id="24" name="Connettore 2 23"/>
          <p:cNvCxnSpPr/>
          <p:nvPr/>
        </p:nvCxnSpPr>
        <p:spPr>
          <a:xfrm flipH="1" flipV="1">
            <a:off x="2326926" y="7260110"/>
            <a:ext cx="652196" cy="262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05409" y="301402"/>
            <a:ext cx="657904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CARATTERISTICHE DIAGNOSTICHE</a:t>
            </a:r>
            <a:r>
              <a:rPr lang="it-IT" sz="1400" dirty="0"/>
              <a:t>: alto rilievo, limpida, assenza di tracce</a:t>
            </a:r>
          </a:p>
          <a:p>
            <a:r>
              <a:rPr lang="it-IT" sz="1400" dirty="0"/>
              <a:t>                      di sfaldatura, alti colori di interferenza, figura di interferenza,</a:t>
            </a:r>
          </a:p>
          <a:p>
            <a:r>
              <a:rPr lang="it-IT" sz="1400" dirty="0"/>
              <a:t>                      estinzione retta, eventuali tipiche alterazioni</a:t>
            </a:r>
          </a:p>
          <a:p>
            <a:r>
              <a:rPr lang="it-IT" sz="1400" b="1" dirty="0">
                <a:latin typeface="Comic Sans MS" pitchFamily="66" charset="0"/>
              </a:rPr>
              <a:t>NOTE</a:t>
            </a:r>
            <a:r>
              <a:rPr lang="it-IT" sz="1400" dirty="0"/>
              <a:t>:           essendo una soluzione solida a miscibilità completa tra il termine</a:t>
            </a:r>
          </a:p>
          <a:p>
            <a:r>
              <a:rPr lang="it-IT" sz="1400" dirty="0"/>
              <a:t>                      Mg ed Fe, non mostrerà mai lamelle di </a:t>
            </a:r>
            <a:r>
              <a:rPr lang="it-IT" sz="1400" dirty="0" err="1"/>
              <a:t>essoluzione</a:t>
            </a:r>
            <a:endParaRPr lang="it-IT" sz="1400" dirty="0"/>
          </a:p>
          <a:p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b="1" dirty="0"/>
              <a:t>:</a:t>
            </a:r>
            <a:r>
              <a:rPr lang="it-IT" sz="1400" dirty="0"/>
              <a:t> l’olivina ricca in Mg è presente in rocce intrusive </a:t>
            </a:r>
            <a:r>
              <a:rPr lang="it-IT" sz="1400" dirty="0" err="1"/>
              <a:t>ultrafemiche</a:t>
            </a:r>
            <a:endParaRPr lang="it-IT" sz="1400" dirty="0"/>
          </a:p>
          <a:p>
            <a:r>
              <a:rPr lang="it-IT" sz="1400" dirty="0"/>
              <a:t>                       (peridotiti); intrusive ed effusive </a:t>
            </a:r>
            <a:r>
              <a:rPr lang="it-IT" sz="1400" dirty="0" err="1"/>
              <a:t>femiche</a:t>
            </a:r>
            <a:r>
              <a:rPr lang="it-IT" sz="1400" dirty="0"/>
              <a:t> (gabbri, basalti);</a:t>
            </a:r>
          </a:p>
          <a:p>
            <a:r>
              <a:rPr lang="it-IT" sz="1400" dirty="0"/>
              <a:t>                        l’olivina ricca in Fe è invece presente in rocce magmatiche</a:t>
            </a:r>
          </a:p>
          <a:p>
            <a:r>
              <a:rPr lang="it-IT" sz="1400" dirty="0"/>
              <a:t>                        </a:t>
            </a:r>
            <a:r>
              <a:rPr lang="it-IT" sz="1400" dirty="0" err="1"/>
              <a:t>sovrassature</a:t>
            </a:r>
            <a:r>
              <a:rPr lang="it-IT" sz="1400" dirty="0"/>
              <a:t> in SiO</a:t>
            </a:r>
            <a:r>
              <a:rPr lang="it-IT" sz="1400" b="1" baseline="-25000" dirty="0"/>
              <a:t>2</a:t>
            </a:r>
            <a:r>
              <a:rPr lang="it-IT" sz="1400" dirty="0"/>
              <a:t> e </a:t>
            </a:r>
            <a:r>
              <a:rPr lang="it-IT" sz="1400" dirty="0" err="1"/>
              <a:t>iperalcaline</a:t>
            </a:r>
            <a:r>
              <a:rPr lang="it-IT" sz="1400" dirty="0"/>
              <a:t>.Talvolta  è presente in alcune </a:t>
            </a:r>
          </a:p>
          <a:p>
            <a:r>
              <a:rPr lang="it-IT" sz="1400" dirty="0"/>
              <a:t>                        rocce </a:t>
            </a:r>
            <a:r>
              <a:rPr lang="it-IT" sz="1400" dirty="0" err="1"/>
              <a:t>termometamorfiche</a:t>
            </a:r>
            <a:r>
              <a:rPr lang="it-IT" sz="1400" dirty="0"/>
              <a:t>  (marmi/</a:t>
            </a:r>
            <a:r>
              <a:rPr lang="it-IT" sz="1400" dirty="0" err="1"/>
              <a:t>marmi</a:t>
            </a:r>
            <a:r>
              <a:rPr lang="it-IT" sz="1400" dirty="0"/>
              <a:t> dolomitici) </a:t>
            </a:r>
          </a:p>
        </p:txBody>
      </p:sp>
      <p:pic>
        <p:nvPicPr>
          <p:cNvPr id="37891" name="Picture 4" descr="Fo-SiO2-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107" y="6084168"/>
            <a:ext cx="3900993" cy="299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77072" y="2699792"/>
            <a:ext cx="2563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/>
              <a:t>Sistema Fo – SiO</a:t>
            </a:r>
            <a:r>
              <a:rPr lang="it-IT" sz="1400" b="1" baseline="-25000" dirty="0"/>
              <a:t>2</a:t>
            </a:r>
            <a:r>
              <a:rPr lang="it-IT" sz="1400" b="1" dirty="0"/>
              <a:t> a bassa P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095222" y="3079410"/>
            <a:ext cx="2625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Produzione di un composto</a:t>
            </a:r>
          </a:p>
          <a:p>
            <a:r>
              <a:rPr lang="it-IT" sz="1400" dirty="0"/>
              <a:t>intermedio (enstatite) nel punto</a:t>
            </a:r>
          </a:p>
          <a:p>
            <a:r>
              <a:rPr lang="it-IT" sz="1400" dirty="0" err="1"/>
              <a:t>peritettico</a:t>
            </a:r>
            <a:r>
              <a:rPr lang="it-IT" sz="1400" dirty="0"/>
              <a:t> P</a:t>
            </a:r>
          </a:p>
        </p:txBody>
      </p:sp>
      <p:sp>
        <p:nvSpPr>
          <p:cNvPr id="37897" name="Text Box 10"/>
          <p:cNvSpPr txBox="1">
            <a:spLocks noChangeArrowheads="1"/>
          </p:cNvSpPr>
          <p:nvPr/>
        </p:nvSpPr>
        <p:spPr bwMode="auto">
          <a:xfrm>
            <a:off x="5003082" y="4298510"/>
            <a:ext cx="9605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liquido</a:t>
            </a:r>
          </a:p>
          <a:p>
            <a:r>
              <a:rPr lang="it-IT" sz="1400" dirty="0" err="1"/>
              <a:t>peritettico</a:t>
            </a:r>
            <a:endParaRPr lang="it-IT" sz="1400" dirty="0"/>
          </a:p>
        </p:txBody>
      </p:sp>
      <p:sp>
        <p:nvSpPr>
          <p:cNvPr id="37898" name="Text Box 11"/>
          <p:cNvSpPr txBox="1">
            <a:spLocks noChangeArrowheads="1"/>
          </p:cNvSpPr>
          <p:nvPr/>
        </p:nvSpPr>
        <p:spPr bwMode="auto">
          <a:xfrm>
            <a:off x="5874726" y="4324918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/>
              <a:t>enstatite</a:t>
            </a:r>
          </a:p>
        </p:txBody>
      </p:sp>
      <p:sp>
        <p:nvSpPr>
          <p:cNvPr id="37899" name="Text Box 12"/>
          <p:cNvSpPr txBox="1">
            <a:spLocks noChangeArrowheads="1"/>
          </p:cNvSpPr>
          <p:nvPr/>
        </p:nvSpPr>
        <p:spPr bwMode="auto">
          <a:xfrm>
            <a:off x="27020" y="6717139"/>
            <a:ext cx="28259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/>
              <a:t>Relazione schematica tra Fo – </a:t>
            </a:r>
            <a:r>
              <a:rPr lang="it-IT" sz="1400" b="1" dirty="0" err="1"/>
              <a:t>Fo</a:t>
            </a:r>
            <a:r>
              <a:rPr lang="it-IT" sz="1400" b="1" dirty="0"/>
              <a:t> – SiO</a:t>
            </a:r>
            <a:r>
              <a:rPr lang="it-IT" sz="1400" b="1" baseline="-25000" dirty="0"/>
              <a:t>2 </a:t>
            </a:r>
            <a:r>
              <a:rPr lang="it-IT" sz="1400" b="1" dirty="0"/>
              <a:t>  ad alta P (&gt;5kb) :</a:t>
            </a:r>
          </a:p>
          <a:p>
            <a:r>
              <a:rPr lang="it-IT" sz="1400" dirty="0"/>
              <a:t>l’</a:t>
            </a:r>
            <a:r>
              <a:rPr lang="it-IT" sz="1400" dirty="0" err="1"/>
              <a:t>ortopirosseno</a:t>
            </a:r>
            <a:r>
              <a:rPr lang="it-IT" sz="1400" dirty="0"/>
              <a:t> non è più in relazione incongruente con l’olivina</a:t>
            </a:r>
          </a:p>
          <a:p>
            <a:r>
              <a:rPr lang="it-IT" sz="1400" dirty="0"/>
              <a:t>costituisce una BARRIERA TERMICA.</a:t>
            </a:r>
          </a:p>
          <a:p>
            <a:r>
              <a:rPr lang="it-IT" sz="1400" dirty="0"/>
              <a:t>Si generano due eutettici E1 (liquidi sottosaturi in SiO</a:t>
            </a:r>
            <a:r>
              <a:rPr lang="it-IT" sz="1400" baseline="-25000" dirty="0"/>
              <a:t>2</a:t>
            </a:r>
            <a:r>
              <a:rPr lang="it-IT" sz="1400" dirty="0"/>
              <a:t>) ed E</a:t>
            </a:r>
            <a:r>
              <a:rPr lang="it-IT" sz="1400" baseline="-25000" dirty="0"/>
              <a:t>2</a:t>
            </a:r>
            <a:r>
              <a:rPr lang="it-IT" sz="1400" dirty="0"/>
              <a:t> (liquidi </a:t>
            </a:r>
            <a:r>
              <a:rPr lang="it-IT" sz="1400" dirty="0" err="1"/>
              <a:t>sovrassaturi</a:t>
            </a:r>
            <a:r>
              <a:rPr lang="it-IT" sz="1400" dirty="0"/>
              <a:t> in SiO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483768"/>
            <a:ext cx="4149080" cy="3798565"/>
            <a:chOff x="319" y="1940"/>
            <a:chExt cx="2153" cy="2060"/>
          </a:xfrm>
        </p:grpSpPr>
        <p:pic>
          <p:nvPicPr>
            <p:cNvPr id="37901" name="Picture 14" descr="Fo-SiO2-m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" y="1940"/>
              <a:ext cx="2153" cy="2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2" name="Line 15"/>
            <p:cNvSpPr>
              <a:spLocks noChangeShapeType="1"/>
            </p:cNvSpPr>
            <p:nvPr/>
          </p:nvSpPr>
          <p:spPr bwMode="auto">
            <a:xfrm>
              <a:off x="1114" y="311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3966714" y="3941142"/>
            <a:ext cx="329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/>
              <a:t>Mg</a:t>
            </a:r>
            <a:r>
              <a:rPr lang="it-IT" sz="1600" b="1" baseline="-25000" dirty="0"/>
              <a:t>2</a:t>
            </a:r>
            <a:r>
              <a:rPr lang="it-IT" sz="1600" b="1" dirty="0"/>
              <a:t>SiO</a:t>
            </a:r>
            <a:r>
              <a:rPr lang="it-IT" sz="1600" b="1" baseline="-25000" dirty="0"/>
              <a:t>4</a:t>
            </a:r>
            <a:r>
              <a:rPr lang="it-IT" sz="1600" b="1" dirty="0"/>
              <a:t> + SiO</a:t>
            </a:r>
            <a:r>
              <a:rPr lang="it-IT" sz="1600" b="1" baseline="-25000" dirty="0"/>
              <a:t>2</a:t>
            </a:r>
            <a:r>
              <a:rPr lang="it-IT" sz="1600" b="1" dirty="0"/>
              <a:t>       Mg</a:t>
            </a:r>
            <a:r>
              <a:rPr lang="it-IT" sz="1600" b="1" baseline="-25000" dirty="0"/>
              <a:t>2</a:t>
            </a:r>
            <a:r>
              <a:rPr lang="it-IT" sz="1600" b="1" dirty="0"/>
              <a:t>Si</a:t>
            </a:r>
            <a:r>
              <a:rPr lang="it-IT" sz="1600" b="1" baseline="-25000" dirty="0"/>
              <a:t>2</a:t>
            </a:r>
            <a:r>
              <a:rPr lang="it-IT" sz="1600" b="1" dirty="0"/>
              <a:t>O</a:t>
            </a:r>
            <a:r>
              <a:rPr lang="it-IT" sz="1600" b="1" baseline="-25000" dirty="0"/>
              <a:t>6</a:t>
            </a:r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 flipV="1">
            <a:off x="5549772" y="4109893"/>
            <a:ext cx="282575" cy="228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it-IT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4303287" y="4308933"/>
            <a:ext cx="5544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Fo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6" descr="Fig 6-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D7C9"/>
              </a:clrFrom>
              <a:clrTo>
                <a:srgbClr val="EAD7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2008" y="4067944"/>
            <a:ext cx="5085184" cy="317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980728" y="179512"/>
            <a:ext cx="4249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Effetto della Pressione sulle relazioni di fase </a:t>
            </a:r>
          </a:p>
        </p:txBody>
      </p:sp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182488" y="539552"/>
            <a:ext cx="4038600" cy="3608065"/>
            <a:chOff x="0" y="539552"/>
            <a:chExt cx="4038600" cy="3608065"/>
          </a:xfrm>
        </p:grpSpPr>
        <p:pic>
          <p:nvPicPr>
            <p:cNvPr id="1027" name="Picture 3" descr="D:\DIDATTICA\DIDATTICA -UNIVERSITA'\DIDATTICA LAB-PETRO\Lab-Petro-Dispense-magmatiche\Utility\Fo-SiO2-Pressure-mod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39552"/>
              <a:ext cx="4038600" cy="3608065"/>
            </a:xfrm>
            <a:prstGeom prst="rect">
              <a:avLst/>
            </a:prstGeom>
            <a:noFill/>
          </p:spPr>
        </p:pic>
        <p:sp>
          <p:nvSpPr>
            <p:cNvPr id="9" name="CasellaDiTesto 8"/>
            <p:cNvSpPr txBox="1"/>
            <p:nvPr/>
          </p:nvSpPr>
          <p:spPr>
            <a:xfrm>
              <a:off x="2242504" y="323154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855181" y="274320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244741" y="122155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88640" y="7308304"/>
            <a:ext cx="256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Conseguenza petrologica: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4293096" y="827584"/>
            <a:ext cx="2484512" cy="2707186"/>
            <a:chOff x="4221088" y="827584"/>
            <a:chExt cx="2484512" cy="2707186"/>
          </a:xfrm>
        </p:grpSpPr>
        <p:pic>
          <p:nvPicPr>
            <p:cNvPr id="1028" name="Picture 4" descr="D:\DIDATTICA\DIDATTICA -UNIVERSITA'\DIDATTICA LAB-PETRO\Lab-Petro-Dispense-magmatiche\Utility\Fo-SiO2-Pressure-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21088" y="827584"/>
              <a:ext cx="2484512" cy="2697470"/>
            </a:xfrm>
            <a:prstGeom prst="rect">
              <a:avLst/>
            </a:prstGeom>
            <a:noFill/>
          </p:spPr>
        </p:pic>
        <p:sp>
          <p:nvSpPr>
            <p:cNvPr id="14" name="Figura a mano libera 13"/>
            <p:cNvSpPr/>
            <p:nvPr/>
          </p:nvSpPr>
          <p:spPr>
            <a:xfrm>
              <a:off x="4249033" y="2688609"/>
              <a:ext cx="2420327" cy="846161"/>
            </a:xfrm>
            <a:custGeom>
              <a:avLst/>
              <a:gdLst>
                <a:gd name="connsiteX0" fmla="*/ 457200 w 2408830"/>
                <a:gd name="connsiteY0" fmla="*/ 163773 h 859809"/>
                <a:gd name="connsiteX1" fmla="*/ 457200 w 2408830"/>
                <a:gd name="connsiteY1" fmla="*/ 0 h 859809"/>
                <a:gd name="connsiteX2" fmla="*/ 2402006 w 2408830"/>
                <a:gd name="connsiteY2" fmla="*/ 0 h 859809"/>
                <a:gd name="connsiteX3" fmla="*/ 2408830 w 2408830"/>
                <a:gd name="connsiteY3" fmla="*/ 818866 h 859809"/>
                <a:gd name="connsiteX4" fmla="*/ 0 w 2408830"/>
                <a:gd name="connsiteY4" fmla="*/ 859809 h 859809"/>
                <a:gd name="connsiteX5" fmla="*/ 6824 w 2408830"/>
                <a:gd name="connsiteY5" fmla="*/ 163773 h 859809"/>
                <a:gd name="connsiteX6" fmla="*/ 457200 w 2408830"/>
                <a:gd name="connsiteY6" fmla="*/ 163773 h 859809"/>
                <a:gd name="connsiteX0" fmla="*/ 452651 w 2404281"/>
                <a:gd name="connsiteY0" fmla="*/ 163773 h 831206"/>
                <a:gd name="connsiteX1" fmla="*/ 452651 w 2404281"/>
                <a:gd name="connsiteY1" fmla="*/ 0 h 831206"/>
                <a:gd name="connsiteX2" fmla="*/ 2397457 w 2404281"/>
                <a:gd name="connsiteY2" fmla="*/ 0 h 831206"/>
                <a:gd name="connsiteX3" fmla="*/ 2404281 w 2404281"/>
                <a:gd name="connsiteY3" fmla="*/ 818866 h 831206"/>
                <a:gd name="connsiteX4" fmla="*/ 14918 w 2404281"/>
                <a:gd name="connsiteY4" fmla="*/ 831206 h 831206"/>
                <a:gd name="connsiteX5" fmla="*/ 2275 w 2404281"/>
                <a:gd name="connsiteY5" fmla="*/ 163773 h 831206"/>
                <a:gd name="connsiteX6" fmla="*/ 452651 w 2404281"/>
                <a:gd name="connsiteY6" fmla="*/ 163773 h 83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4281" h="831206">
                  <a:moveTo>
                    <a:pt x="452651" y="163773"/>
                  </a:moveTo>
                  <a:lnTo>
                    <a:pt x="452651" y="0"/>
                  </a:lnTo>
                  <a:lnTo>
                    <a:pt x="2397457" y="0"/>
                  </a:lnTo>
                  <a:cubicBezTo>
                    <a:pt x="2399732" y="272955"/>
                    <a:pt x="2402006" y="545911"/>
                    <a:pt x="2404281" y="818866"/>
                  </a:cubicBezTo>
                  <a:lnTo>
                    <a:pt x="14918" y="831206"/>
                  </a:lnTo>
                  <a:cubicBezTo>
                    <a:pt x="17193" y="599194"/>
                    <a:pt x="0" y="395785"/>
                    <a:pt x="2275" y="163773"/>
                  </a:cubicBezTo>
                  <a:lnTo>
                    <a:pt x="452651" y="163773"/>
                  </a:lnTo>
                  <a:close/>
                </a:path>
              </a:pathLst>
            </a:custGeom>
            <a:solidFill>
              <a:srgbClr val="FFFF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101504" y="7671460"/>
            <a:ext cx="6635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La fusione di un assemblaggio di </a:t>
            </a:r>
            <a:r>
              <a:rPr lang="it-IT" sz="1400" dirty="0" err="1"/>
              <a:t>ol+en</a:t>
            </a:r>
            <a:r>
              <a:rPr lang="it-IT" sz="1400" dirty="0"/>
              <a:t> (peridotite) produce ad alta Pressione  </a:t>
            </a:r>
          </a:p>
          <a:p>
            <a:r>
              <a:rPr lang="it-IT" sz="1400" dirty="0"/>
              <a:t>    magmi più poveri in silice (SiO2-sottosaturi; fusione in E1) rispetto a quelli  </a:t>
            </a:r>
          </a:p>
          <a:p>
            <a:r>
              <a:rPr lang="it-IT" sz="1400" dirty="0"/>
              <a:t>    prodotti a bassa Pressione (fusione in P)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264321" y="466674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alibri" pitchFamily="34" charset="0"/>
                <a:cs typeface="Calibri" pitchFamily="34" charset="0"/>
              </a:rPr>
              <a:t>E1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772816" y="60121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alibri" pitchFamily="34" charset="0"/>
                <a:cs typeface="Calibri" pitchFamily="34" charset="0"/>
              </a:rPr>
              <a:t>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0" y="2411760"/>
            <a:ext cx="6858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 :      generalmente </a:t>
            </a:r>
            <a:r>
              <a:rPr lang="it-IT" sz="1400" dirty="0" err="1"/>
              <a:t>anedrale</a:t>
            </a:r>
            <a:r>
              <a:rPr lang="it-IT" sz="1400" dirty="0"/>
              <a:t> (</a:t>
            </a:r>
            <a:r>
              <a:rPr lang="it-IT" sz="1400" dirty="0" err="1"/>
              <a:t>xenomorfo</a:t>
            </a:r>
            <a:r>
              <a:rPr lang="it-IT" sz="1400" dirty="0"/>
              <a:t>) con contorni irregolari nelle </a:t>
            </a:r>
          </a:p>
          <a:p>
            <a:pPr algn="just"/>
            <a:r>
              <a:rPr lang="it-IT" sz="1400" dirty="0"/>
              <a:t>                    </a:t>
            </a:r>
            <a:r>
              <a:rPr lang="it-IT" sz="1400" dirty="0" err="1"/>
              <a:t>roccemagmatiche</a:t>
            </a:r>
            <a:r>
              <a:rPr lang="it-IT" sz="1400" dirty="0"/>
              <a:t>, talvolta poligonale in r. metamorfiche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 :    incolore, limpido, trasparente, senza alterazioni, talvolta con </a:t>
            </a:r>
          </a:p>
          <a:p>
            <a:pPr algn="just"/>
            <a:r>
              <a:rPr lang="it-IT" sz="1400" dirty="0"/>
              <a:t>                     inclusioni di rutilo (TiO</a:t>
            </a:r>
            <a:r>
              <a:rPr lang="it-IT" sz="1400" baseline="-25000" dirty="0"/>
              <a:t>2</a:t>
            </a:r>
            <a:r>
              <a:rPr lang="it-IT" sz="1400" dirty="0"/>
              <a:t>) e ematite (Fe</a:t>
            </a:r>
            <a:r>
              <a:rPr lang="it-IT" sz="1400" baseline="-25000" dirty="0"/>
              <a:t>2</a:t>
            </a:r>
            <a:r>
              <a:rPr lang="it-IT" sz="1400" dirty="0"/>
              <a:t>O</a:t>
            </a:r>
            <a:r>
              <a:rPr lang="it-IT" sz="1400" baseline="-25000" dirty="0"/>
              <a:t>3</a:t>
            </a:r>
            <a:r>
              <a:rPr lang="it-IT" sz="1400" dirty="0"/>
              <a:t>)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RILIEVO</a:t>
            </a:r>
            <a:r>
              <a:rPr lang="it-IT" sz="1400" dirty="0"/>
              <a:t> :  debole o nullo (serve spesso di riferimento per individuare i </a:t>
            </a:r>
            <a:r>
              <a:rPr lang="it-IT" sz="1400" dirty="0" err="1"/>
              <a:t>feldspati</a:t>
            </a:r>
            <a:r>
              <a:rPr lang="it-IT" sz="1400" dirty="0"/>
              <a:t>)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BIRIFRANGENZA</a:t>
            </a:r>
            <a:r>
              <a:rPr lang="it-IT" sz="1400" dirty="0"/>
              <a:t>: bassa, colori di interferenza </a:t>
            </a:r>
            <a:r>
              <a:rPr lang="it-IT" sz="1400" dirty="0" err="1"/>
              <a:t>max</a:t>
            </a:r>
            <a:r>
              <a:rPr lang="it-IT" sz="1400" dirty="0"/>
              <a:t> grigio </a:t>
            </a:r>
            <a:r>
              <a:rPr lang="it-IT" sz="1400" dirty="0" err="1"/>
              <a:t>I°</a:t>
            </a:r>
            <a:r>
              <a:rPr lang="it-IT" sz="1400" dirty="0"/>
              <a:t> ordine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SFALDATURA</a:t>
            </a:r>
            <a:r>
              <a:rPr lang="it-IT" sz="1400" dirty="0"/>
              <a:t> : assente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ESTINZIONE</a:t>
            </a:r>
            <a:r>
              <a:rPr lang="it-IT" sz="1400" dirty="0"/>
              <a:t> : spesso ondulata, a causa di deformazioni meccaniche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FIG-INTERFERENZA</a:t>
            </a:r>
            <a:r>
              <a:rPr lang="it-IT" sz="1400" dirty="0"/>
              <a:t> :  UNI +, </a:t>
            </a:r>
            <a:r>
              <a:rPr lang="it-IT" sz="1400" dirty="0" err="1"/>
              <a:t>conoscopiche</a:t>
            </a:r>
            <a:r>
              <a:rPr lang="it-IT" sz="1400" dirty="0"/>
              <a:t> su individui estinti o con </a:t>
            </a:r>
          </a:p>
          <a:p>
            <a:pPr algn="just"/>
            <a:r>
              <a:rPr lang="it-IT" sz="1400" dirty="0"/>
              <a:t>                            colori di </a:t>
            </a:r>
            <a:r>
              <a:rPr lang="it-IT" sz="1400" dirty="0" err="1"/>
              <a:t>interf</a:t>
            </a:r>
            <a:r>
              <a:rPr lang="it-IT" sz="1400" dirty="0"/>
              <a:t>. grigio scuro (sezioni </a:t>
            </a:r>
            <a:r>
              <a:rPr lang="it-IT" sz="1400" dirty="0">
                <a:cs typeface="Arial" charset="0"/>
              </a:rPr>
              <a:t>≈ </a:t>
            </a:r>
            <a:r>
              <a:rPr lang="it-IT" sz="1400" dirty="0"/>
              <a:t>normali all’asse ottico)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CARATTERI DIAGNOSTICI</a:t>
            </a:r>
            <a:r>
              <a:rPr lang="it-IT" sz="1400" dirty="0"/>
              <a:t> : limpido, senza alterazioni, assenza di  sfaldature e   </a:t>
            </a:r>
          </a:p>
          <a:p>
            <a:pPr algn="just"/>
            <a:r>
              <a:rPr lang="it-IT" sz="1400" dirty="0"/>
              <a:t>                               geminazioni, basso/nullo rilievo, bassa birifrangenza, UNI +</a:t>
            </a:r>
          </a:p>
          <a:p>
            <a:pPr algn="just"/>
            <a:r>
              <a:rPr lang="it-IT" sz="1400" b="1" dirty="0">
                <a:latin typeface="Comic Sans MS" pitchFamily="66" charset="0"/>
              </a:rPr>
              <a:t>PARAGENESI</a:t>
            </a:r>
            <a:r>
              <a:rPr lang="it-IT" sz="1400" dirty="0"/>
              <a:t> : presente in r. sialiche intrusive (</a:t>
            </a:r>
            <a:r>
              <a:rPr lang="it-IT" sz="1400" dirty="0" err="1"/>
              <a:t>granitoidi</a:t>
            </a:r>
            <a:r>
              <a:rPr lang="it-IT" sz="1400" dirty="0"/>
              <a:t>) ed effusive (rioliti); </a:t>
            </a:r>
          </a:p>
          <a:p>
            <a:pPr algn="just"/>
            <a:r>
              <a:rPr lang="it-IT" sz="1400" dirty="0"/>
              <a:t>                                                in r. metamorfiche (scisti, gneiss, granuliti acide)</a:t>
            </a:r>
          </a:p>
        </p:txBody>
      </p:sp>
      <p:pic>
        <p:nvPicPr>
          <p:cNvPr id="2051" name="Picture 7" descr="Quarzo_al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-36512"/>
            <a:ext cx="5183981" cy="253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8" descr="Fig 6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558"/>
            <a:ext cx="2852936" cy="345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DIDATTICA\DIDATTICA -UNIVERSITA'\DIDATTICA LAB-PETRO\Lab-Petro-Dispense-magmatiche\Utility\microfoto-minerali\qz-riol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9064" y="7380312"/>
            <a:ext cx="2053512" cy="1440160"/>
          </a:xfrm>
          <a:prstGeom prst="rect">
            <a:avLst/>
          </a:prstGeom>
          <a:noFill/>
        </p:spPr>
      </p:pic>
      <p:pic>
        <p:nvPicPr>
          <p:cNvPr id="2053" name="Picture 5" descr="D:\DIDATTICA\DIDATTICA -UNIVERSITA'\DIDATTICA LAB-PETRO\Lab-Petro-Dispense-magmatiche\Utility\microfoto-minerali\quartz1-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2936" y="5652120"/>
            <a:ext cx="1971312" cy="1455738"/>
          </a:xfrm>
          <a:prstGeom prst="rect">
            <a:avLst/>
          </a:prstGeom>
          <a:noFill/>
        </p:spPr>
      </p:pic>
      <p:pic>
        <p:nvPicPr>
          <p:cNvPr id="2054" name="Picture 6" descr="D:\DIDATTICA\DIDATTICA -UNIVERSITA'\DIDATTICA LAB-PETRO\Lab-Petro-Dispense-magmatiche\Utility\microfoto-minerali\quartz1-X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9160" y="5661856"/>
            <a:ext cx="1976340" cy="1459451"/>
          </a:xfrm>
          <a:prstGeom prst="rect">
            <a:avLst/>
          </a:prstGeom>
          <a:noFill/>
        </p:spPr>
      </p:pic>
      <p:pic>
        <p:nvPicPr>
          <p:cNvPr id="2055" name="Picture 7" descr="D:\DIDATTICA\DIDATTICA -UNIVERSITA'\DIDATTICA LAB-PETRO\Lab-Petro-Dispense-magmatiche\Utility\microfoto-minerali\quartz2-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2936" y="7376376"/>
            <a:ext cx="1955547" cy="144409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3573016" y="6156176"/>
            <a:ext cx="319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qz</a:t>
            </a:r>
            <a:endParaRPr lang="it-IT" sz="1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077072" y="6372200"/>
            <a:ext cx="319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qz</a:t>
            </a:r>
            <a:endParaRPr lang="it-IT" sz="1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517232" y="6156176"/>
            <a:ext cx="319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qz</a:t>
            </a:r>
            <a:endParaRPr lang="it-IT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381328" y="6516216"/>
            <a:ext cx="319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qz</a:t>
            </a:r>
            <a:endParaRPr lang="it-IT" sz="1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860117" y="7047640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Calibri" pitchFamily="34" charset="0"/>
                <a:cs typeface="Calibri" pitchFamily="34" charset="0"/>
              </a:rPr>
              <a:t>Quarzo in granito (PP)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838567" y="7078704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Calibri" pitchFamily="34" charset="0"/>
                <a:cs typeface="Calibri" pitchFamily="34" charset="0"/>
              </a:rPr>
              <a:t>Quarzo in granito (XP)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852936" y="8759057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Calibri" pitchFamily="34" charset="0"/>
                <a:cs typeface="Calibri" pitchFamily="34" charset="0"/>
              </a:rPr>
              <a:t>Quarzo  con estinzione ondulata</a:t>
            </a:r>
          </a:p>
          <a:p>
            <a:r>
              <a:rPr lang="it-IT" sz="1000" dirty="0">
                <a:latin typeface="Calibri" pitchFamily="34" charset="0"/>
                <a:cs typeface="Calibri" pitchFamily="34" charset="0"/>
              </a:rPr>
              <a:t>in granito (XP)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845195" y="8763174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latin typeface="Calibri" pitchFamily="34" charset="0"/>
                <a:cs typeface="Calibri" pitchFamily="34" charset="0"/>
              </a:rPr>
              <a:t>Fenocrostallo</a:t>
            </a:r>
            <a:r>
              <a:rPr lang="it-IT" sz="1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1000" dirty="0" err="1">
                <a:latin typeface="Calibri" pitchFamily="34" charset="0"/>
                <a:cs typeface="Calibri" pitchFamily="34" charset="0"/>
              </a:rPr>
              <a:t>euedrale</a:t>
            </a:r>
            <a:r>
              <a:rPr lang="it-IT" sz="1000" dirty="0">
                <a:latin typeface="Calibri" pitchFamily="34" charset="0"/>
                <a:cs typeface="Calibri" pitchFamily="34" charset="0"/>
              </a:rPr>
              <a:t> di Quarzo</a:t>
            </a:r>
          </a:p>
          <a:p>
            <a:r>
              <a:rPr lang="it-IT" sz="1000" dirty="0">
                <a:latin typeface="Calibri" pitchFamily="34" charset="0"/>
                <a:cs typeface="Calibri" pitchFamily="34" charset="0"/>
              </a:rPr>
              <a:t>in riolite (XP)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efel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6350"/>
            <a:ext cx="551338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2413" y="2489200"/>
            <a:ext cx="65119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ABITO</a:t>
            </a:r>
            <a:r>
              <a:rPr lang="it-IT" sz="1400"/>
              <a:t>: generalmente idiomorfo, a contorno esagonale (sezioni basali),</a:t>
            </a:r>
          </a:p>
          <a:p>
            <a:r>
              <a:rPr lang="it-IT" sz="1400"/>
              <a:t>             rettangolare o quadrato a seconda del taglio, spesso con inclusioni </a:t>
            </a:r>
          </a:p>
          <a:p>
            <a:r>
              <a:rPr lang="it-IT" sz="1400"/>
              <a:t>             disposte parallelamente ai bordi</a:t>
            </a:r>
          </a:p>
          <a:p>
            <a:r>
              <a:rPr lang="it-IT" sz="1400" b="1">
                <a:latin typeface="Comic Sans MS" pitchFamily="66" charset="0"/>
              </a:rPr>
              <a:t>COLORE</a:t>
            </a:r>
            <a:r>
              <a:rPr lang="it-IT" sz="1400"/>
              <a:t>: incolore, spesso torbida perché facilmente alterabile</a:t>
            </a:r>
          </a:p>
          <a:p>
            <a:r>
              <a:rPr lang="it-IT" sz="1400" b="1">
                <a:latin typeface="Comic Sans MS" pitchFamily="66" charset="0"/>
              </a:rPr>
              <a:t>RILIEVO</a:t>
            </a:r>
            <a:r>
              <a:rPr lang="it-IT" sz="1400"/>
              <a:t>: assente</a:t>
            </a:r>
          </a:p>
          <a:p>
            <a:r>
              <a:rPr lang="it-IT" sz="1400" b="1">
                <a:latin typeface="Comic Sans MS" pitchFamily="66" charset="0"/>
              </a:rPr>
              <a:t>SFALDATURE</a:t>
            </a:r>
            <a:r>
              <a:rPr lang="it-IT" sz="1400"/>
              <a:t>: possibili (1010) e (0001)</a:t>
            </a:r>
          </a:p>
          <a:p>
            <a:r>
              <a:rPr lang="it-IT" sz="1400" b="1">
                <a:latin typeface="Comic Sans MS" pitchFamily="66" charset="0"/>
              </a:rPr>
              <a:t>BIRIFRANGENZA</a:t>
            </a:r>
            <a:r>
              <a:rPr lang="it-IT" sz="1400" b="1"/>
              <a:t>:</a:t>
            </a:r>
            <a:r>
              <a:rPr lang="it-IT" sz="1400"/>
              <a:t> molto bassa, colori di interferenza max grigio I° ord.</a:t>
            </a:r>
          </a:p>
          <a:p>
            <a:r>
              <a:rPr lang="it-IT" sz="1400" b="1">
                <a:latin typeface="Comic Sans MS" pitchFamily="66" charset="0"/>
              </a:rPr>
              <a:t>ESTINZIONE</a:t>
            </a:r>
            <a:r>
              <a:rPr lang="it-IT" sz="1400"/>
              <a:t>: retta rispetto all’allungamento o alle tracce di sfaldatura</a:t>
            </a:r>
          </a:p>
          <a:p>
            <a:r>
              <a:rPr lang="it-IT" sz="1400" b="1">
                <a:latin typeface="Comic Sans MS" pitchFamily="66" charset="0"/>
              </a:rPr>
              <a:t>FIGURA DI INTERFERENZA</a:t>
            </a:r>
            <a:r>
              <a:rPr lang="it-IT" sz="1400"/>
              <a:t>: uniassico – , da verificare sulle sezioni basali</a:t>
            </a:r>
          </a:p>
          <a:p>
            <a:r>
              <a:rPr lang="it-IT" sz="1400"/>
              <a:t>                          a contorno esagonale</a:t>
            </a:r>
          </a:p>
          <a:p>
            <a:r>
              <a:rPr lang="it-IT" sz="1400" b="1">
                <a:latin typeface="Comic Sans MS" pitchFamily="66" charset="0"/>
              </a:rPr>
              <a:t>CARATTERI DIAGNOSTICI</a:t>
            </a:r>
            <a:r>
              <a:rPr lang="it-IT" sz="1400"/>
              <a:t>: bassissimo rilievo, incolore, colori d’interferenza </a:t>
            </a:r>
          </a:p>
          <a:p>
            <a:r>
              <a:rPr lang="it-IT" sz="1400"/>
              <a:t>                          grigi, otticamente uniassica – .</a:t>
            </a:r>
          </a:p>
          <a:p>
            <a:r>
              <a:rPr lang="it-IT" sz="1400" b="1">
                <a:latin typeface="Comic Sans MS" pitchFamily="66" charset="0"/>
              </a:rPr>
              <a:t>PARAGENESI</a:t>
            </a:r>
            <a:r>
              <a:rPr lang="it-IT" sz="1400"/>
              <a:t>: in rocce magmatiche sottosature in SiO</a:t>
            </a:r>
            <a:r>
              <a:rPr lang="it-IT" sz="1400" b="1" baseline="-25000"/>
              <a:t>2</a:t>
            </a:r>
            <a:r>
              <a:rPr lang="it-IT" sz="1400" baseline="-25000"/>
              <a:t> </a:t>
            </a:r>
            <a:r>
              <a:rPr lang="it-IT" sz="1400"/>
              <a:t>e ricche in alcali,</a:t>
            </a:r>
          </a:p>
          <a:p>
            <a:r>
              <a:rPr lang="it-IT" sz="1400"/>
              <a:t>                          sia intrusive (sieniti a Ne) che effusive (fonoliti, tefriti, nefeliniti)</a:t>
            </a:r>
          </a:p>
        </p:txBody>
      </p:sp>
      <p:pic>
        <p:nvPicPr>
          <p:cNvPr id="6146" name="Picture 2" descr="D:\DIDATTICA\DIDATTICA -UNIVERSITA'\DIDATTICA LAB-PETRO\Lab-Petro-Dispense-magmatiche\Utility\microfoto-minerali\nepheline-syenite-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009" y="5737683"/>
            <a:ext cx="2942467" cy="2209113"/>
          </a:xfrm>
          <a:prstGeom prst="rect">
            <a:avLst/>
          </a:prstGeom>
          <a:noFill/>
        </p:spPr>
      </p:pic>
      <p:pic>
        <p:nvPicPr>
          <p:cNvPr id="6147" name="Picture 3" descr="D:\DIDATTICA\DIDATTICA -UNIVERSITA'\DIDATTICA LAB-PETRO\Lab-Petro-Dispense-magmatiche\Utility\microfoto-minerali\nepheline-syenite-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3" y="5703590"/>
            <a:ext cx="2999713" cy="2252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64704" y="5565011"/>
            <a:ext cx="48965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/>
              <a:t>Nel sistema l’</a:t>
            </a:r>
            <a:r>
              <a:rPr lang="it-IT" sz="1400" dirty="0">
                <a:latin typeface="Comic Sans MS" pitchFamily="66" charset="0"/>
              </a:rPr>
              <a:t>albite</a:t>
            </a:r>
            <a:r>
              <a:rPr lang="it-IT" sz="1400" dirty="0"/>
              <a:t> rappresenta il composto a fusione congruente, e va letto come due sistemi con relativi eutettici (E1, E2) accostati.</a:t>
            </a:r>
          </a:p>
          <a:p>
            <a:r>
              <a:rPr lang="it-IT" sz="1400" dirty="0"/>
              <a:t>L’albite costituisce una “barriera termica” (</a:t>
            </a:r>
            <a:r>
              <a:rPr lang="it-IT" sz="1400" dirty="0">
                <a:solidFill>
                  <a:srgbClr val="FF0000"/>
                </a:solidFill>
              </a:rPr>
              <a:t>- - - - -</a:t>
            </a:r>
            <a:r>
              <a:rPr lang="it-IT" sz="1400" dirty="0"/>
              <a:t>)</a:t>
            </a:r>
          </a:p>
          <a:p>
            <a:r>
              <a:rPr lang="it-IT" sz="1400" dirty="0"/>
              <a:t>I liquidi sottosaturi in SiO</a:t>
            </a:r>
            <a:r>
              <a:rPr lang="it-IT" sz="1400" b="1" baseline="-25000" dirty="0"/>
              <a:t>2</a:t>
            </a:r>
            <a:r>
              <a:rPr lang="it-IT" sz="1400" baseline="-25000" dirty="0"/>
              <a:t> </a:t>
            </a:r>
            <a:r>
              <a:rPr lang="it-IT" sz="1400" dirty="0"/>
              <a:t>termineranno la cristallizzazione in E1, quelli </a:t>
            </a:r>
            <a:r>
              <a:rPr lang="it-IT" sz="1400" dirty="0" err="1"/>
              <a:t>sovrassaturi</a:t>
            </a:r>
            <a:r>
              <a:rPr lang="it-IT" sz="1400" dirty="0"/>
              <a:t> in E2.</a:t>
            </a:r>
          </a:p>
          <a:p>
            <a:endParaRPr lang="it-IT" sz="1400" dirty="0"/>
          </a:p>
          <a:p>
            <a:r>
              <a:rPr lang="it-IT" sz="1400" b="1" dirty="0"/>
              <a:t>Significato petrologico:</a:t>
            </a:r>
            <a:r>
              <a:rPr lang="it-IT" sz="1400" dirty="0"/>
              <a:t> </a:t>
            </a:r>
            <a:r>
              <a:rPr lang="it-IT" sz="1400" u="sng" dirty="0"/>
              <a:t>incompatibilità di coesistenza di nefelina e quarzo.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88640" y="313391"/>
            <a:ext cx="6408712" cy="5050698"/>
            <a:chOff x="391" y="3408"/>
            <a:chExt cx="2027" cy="1921"/>
          </a:xfrm>
        </p:grpSpPr>
        <p:pic>
          <p:nvPicPr>
            <p:cNvPr id="6" name="Picture 9" descr="Ne-SiO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" y="3470"/>
              <a:ext cx="1882" cy="18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2325" y="3594"/>
              <a:ext cx="9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sz="1200"/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983" y="3408"/>
              <a:ext cx="976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 b="1" dirty="0"/>
                <a:t>Sistema nefelina-silice 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1154" y="4350"/>
              <a:ext cx="120" cy="1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518" y="4348"/>
              <a:ext cx="121" cy="1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135" y="4716"/>
              <a:ext cx="138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 dirty="0">
                  <a:solidFill>
                    <a:srgbClr val="0000FF"/>
                  </a:solidFill>
                </a:rPr>
                <a:t>E1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512" y="4725"/>
              <a:ext cx="138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 dirty="0">
                  <a:solidFill>
                    <a:srgbClr val="0000FF"/>
                  </a:solidFill>
                </a:rPr>
                <a:t>E2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391" y="3470"/>
              <a:ext cx="84" cy="11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cxnSp>
        <p:nvCxnSpPr>
          <p:cNvPr id="3" name="Connettore 1 2"/>
          <p:cNvCxnSpPr/>
          <p:nvPr/>
        </p:nvCxnSpPr>
        <p:spPr>
          <a:xfrm>
            <a:off x="3156668" y="675861"/>
            <a:ext cx="0" cy="842838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>
            <a:off x="3164619" y="1865238"/>
            <a:ext cx="1528" cy="1848021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EEE6-29EF-AD41-B7B5-11760B68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BIASSICI</a:t>
            </a:r>
          </a:p>
        </p:txBody>
      </p:sp>
    </p:spTree>
    <p:extLst>
      <p:ext uri="{BB962C8B-B14F-4D97-AF65-F5344CB8AC3E}">
        <p14:creationId xmlns:p14="http://schemas.microsoft.com/office/powerpoint/2010/main" val="1073397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iot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-108520"/>
            <a:ext cx="645318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7313" y="2771800"/>
            <a:ext cx="677068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dirty="0">
                <a:latin typeface="Comic Sans MS" pitchFamily="66" charset="0"/>
              </a:rPr>
              <a:t>ABITO</a:t>
            </a:r>
            <a:r>
              <a:rPr lang="it-IT" sz="1400" dirty="0"/>
              <a:t>:  a contorno esagonale in sezione basale, tabulare o lamellare in</a:t>
            </a:r>
          </a:p>
          <a:p>
            <a:r>
              <a:rPr lang="it-IT" sz="1400" dirty="0"/>
              <a:t>               sezione prismatica, anche in aggregati lamellari.</a:t>
            </a:r>
          </a:p>
          <a:p>
            <a:r>
              <a:rPr lang="it-IT" sz="1400" b="1" dirty="0">
                <a:latin typeface="Comic Sans MS" pitchFamily="66" charset="0"/>
              </a:rPr>
              <a:t>COLORE</a:t>
            </a:r>
            <a:r>
              <a:rPr lang="it-IT" sz="1400" dirty="0"/>
              <a:t>: forte pleocroismo, dal marrone </a:t>
            </a:r>
            <a:r>
              <a:rPr lang="en-US" sz="1400" dirty="0">
                <a:cs typeface="Arial" charset="0"/>
              </a:rPr>
              <a:t>± </a:t>
            </a:r>
            <a:r>
              <a:rPr lang="en-US" sz="1400" dirty="0" err="1">
                <a:cs typeface="Arial" charset="0"/>
              </a:rPr>
              <a:t>scuro</a:t>
            </a:r>
            <a:r>
              <a:rPr lang="en-US" sz="1400" dirty="0">
                <a:cs typeface="Arial" charset="0"/>
              </a:rPr>
              <a:t> al </a:t>
            </a:r>
            <a:r>
              <a:rPr lang="en-US" sz="1400" dirty="0" err="1">
                <a:cs typeface="Arial" charset="0"/>
              </a:rPr>
              <a:t>giallino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rilevabile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</a:t>
            </a:r>
            <a:r>
              <a:rPr lang="en-US" sz="1400" dirty="0" err="1">
                <a:cs typeface="Arial" charset="0"/>
              </a:rPr>
              <a:t>sezioni</a:t>
            </a:r>
            <a:r>
              <a:rPr lang="en-US" sz="1400" dirty="0">
                <a:cs typeface="Arial" charset="0"/>
              </a:rPr>
              <a:t> in </a:t>
            </a:r>
            <a:r>
              <a:rPr lang="en-US" sz="1400" dirty="0" err="1">
                <a:cs typeface="Arial" charset="0"/>
              </a:rPr>
              <a:t>zona</a:t>
            </a:r>
            <a:r>
              <a:rPr lang="en-US" sz="1400" dirty="0">
                <a:cs typeface="Arial" charset="0"/>
              </a:rPr>
              <a:t> con </a:t>
            </a:r>
            <a:r>
              <a:rPr lang="en-US" sz="1400" dirty="0" err="1">
                <a:cs typeface="Arial" charset="0"/>
              </a:rPr>
              <a:t>l’asse</a:t>
            </a:r>
            <a:r>
              <a:rPr lang="en-US" sz="1400" dirty="0">
                <a:cs typeface="Arial" charset="0"/>
              </a:rPr>
              <a:t> c, non </a:t>
            </a:r>
            <a:r>
              <a:rPr lang="en-US" sz="1400" dirty="0" err="1">
                <a:cs typeface="Arial" charset="0"/>
              </a:rPr>
              <a:t>su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quelle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basali</a:t>
            </a:r>
            <a:r>
              <a:rPr lang="en-US" sz="1400" dirty="0">
                <a:cs typeface="Arial" charset="0"/>
              </a:rPr>
              <a:t> (001)</a:t>
            </a: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RILIEVO</a:t>
            </a:r>
            <a:r>
              <a:rPr lang="en-US" sz="1400" dirty="0">
                <a:cs typeface="Arial" charset="0"/>
              </a:rPr>
              <a:t>:    </a:t>
            </a:r>
            <a:r>
              <a:rPr lang="en-US" sz="1400" dirty="0" err="1">
                <a:cs typeface="Arial" charset="0"/>
              </a:rPr>
              <a:t>medio</a:t>
            </a:r>
            <a:endParaRPr lang="en-US" sz="1400" dirty="0">
              <a:cs typeface="Arial" charset="0"/>
            </a:endParaRP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SFALDATURA</a:t>
            </a:r>
            <a:r>
              <a:rPr lang="en-US" sz="1400" dirty="0">
                <a:cs typeface="Arial" charset="0"/>
              </a:rPr>
              <a:t>: molto </a:t>
            </a:r>
            <a:r>
              <a:rPr lang="en-US" sz="1400" dirty="0" err="1">
                <a:cs typeface="Arial" charset="0"/>
              </a:rPr>
              <a:t>netta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basale</a:t>
            </a:r>
            <a:r>
              <a:rPr lang="en-US" sz="1400" dirty="0">
                <a:cs typeface="Arial" charset="0"/>
              </a:rPr>
              <a:t> (001, </a:t>
            </a:r>
            <a:r>
              <a:rPr lang="en-US" sz="1400" dirty="0" err="1">
                <a:cs typeface="Arial" charset="0"/>
              </a:rPr>
              <a:t>rilevabili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sezioni</a:t>
            </a:r>
            <a:r>
              <a:rPr lang="en-US" sz="1400" dirty="0">
                <a:cs typeface="Arial" charset="0"/>
              </a:rPr>
              <a:t> in </a:t>
            </a:r>
            <a:r>
              <a:rPr lang="en-US" sz="1400" dirty="0" err="1">
                <a:cs typeface="Arial" charset="0"/>
              </a:rPr>
              <a:t>zona</a:t>
            </a:r>
            <a:r>
              <a:rPr lang="en-US" sz="1400" dirty="0">
                <a:cs typeface="Arial" charset="0"/>
              </a:rPr>
              <a:t> con </a:t>
            </a:r>
            <a:r>
              <a:rPr lang="en-US" sz="1400" dirty="0" err="1">
                <a:cs typeface="Arial" charset="0"/>
              </a:rPr>
              <a:t>l’asse</a:t>
            </a:r>
            <a:r>
              <a:rPr lang="en-US" sz="1400" dirty="0">
                <a:cs typeface="Arial" charset="0"/>
              </a:rPr>
              <a:t> c</a:t>
            </a: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BIRIFRANGENZA</a:t>
            </a:r>
            <a:r>
              <a:rPr lang="en-US" sz="1400" dirty="0">
                <a:cs typeface="Arial" charset="0"/>
              </a:rPr>
              <a:t>: molto </a:t>
            </a:r>
            <a:r>
              <a:rPr lang="en-US" sz="1400" dirty="0" err="1">
                <a:cs typeface="Arial" charset="0"/>
              </a:rPr>
              <a:t>alta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colori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interferenza</a:t>
            </a:r>
            <a:r>
              <a:rPr lang="en-US" sz="1400" dirty="0">
                <a:cs typeface="Arial" charset="0"/>
              </a:rPr>
              <a:t> del III </a:t>
            </a:r>
            <a:r>
              <a:rPr lang="en-US" sz="1400" dirty="0" err="1">
                <a:cs typeface="Arial" charset="0"/>
              </a:rPr>
              <a:t>ordine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spesso</a:t>
            </a:r>
            <a:endParaRPr lang="en-US" sz="1400" dirty="0">
              <a:cs typeface="Arial" charset="0"/>
            </a:endParaRPr>
          </a:p>
          <a:p>
            <a:r>
              <a:rPr lang="en-US" sz="1400" dirty="0">
                <a:cs typeface="Arial" charset="0"/>
              </a:rPr>
              <a:t>                    </a:t>
            </a:r>
            <a:r>
              <a:rPr lang="en-US" sz="1400" dirty="0" err="1">
                <a:cs typeface="Arial" charset="0"/>
              </a:rPr>
              <a:t>mascherati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dalla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colorazione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propria</a:t>
            </a:r>
            <a:r>
              <a:rPr lang="en-US" sz="1400" dirty="0">
                <a:cs typeface="Arial" charset="0"/>
              </a:rPr>
              <a:t> del </a:t>
            </a:r>
            <a:r>
              <a:rPr lang="en-US" sz="1400" dirty="0" err="1">
                <a:cs typeface="Arial" charset="0"/>
              </a:rPr>
              <a:t>minerale</a:t>
            </a:r>
            <a:endParaRPr lang="en-US" sz="1400" dirty="0">
              <a:cs typeface="Arial" charset="0"/>
            </a:endParaRP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ESTINZIONE</a:t>
            </a:r>
            <a:r>
              <a:rPr lang="en-US" sz="1400" dirty="0">
                <a:cs typeface="Arial" charset="0"/>
              </a:rPr>
              <a:t>: </a:t>
            </a:r>
            <a:r>
              <a:rPr lang="en-US" sz="1400" dirty="0" err="1">
                <a:cs typeface="Arial" charset="0"/>
              </a:rPr>
              <a:t>praticamente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retta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rispetto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alle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tracce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disfaldatura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anche</a:t>
            </a:r>
            <a:r>
              <a:rPr lang="en-US" sz="1400" dirty="0">
                <a:cs typeface="Arial" charset="0"/>
              </a:rPr>
              <a:t> </a:t>
            </a:r>
          </a:p>
          <a:p>
            <a:r>
              <a:rPr lang="en-US" sz="1400" dirty="0">
                <a:cs typeface="Arial" charset="0"/>
              </a:rPr>
              <a:t>                     </a:t>
            </a:r>
            <a:r>
              <a:rPr lang="en-US" sz="1400" dirty="0" err="1">
                <a:cs typeface="Arial" charset="0"/>
              </a:rPr>
              <a:t>sulle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sezioni</a:t>
            </a:r>
            <a:r>
              <a:rPr lang="en-US" sz="1400" dirty="0">
                <a:cs typeface="Arial" charset="0"/>
              </a:rPr>
              <a:t> (010)</a:t>
            </a: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FIGURA DI INTERFERENZA</a:t>
            </a:r>
            <a:r>
              <a:rPr lang="en-US" sz="1400" dirty="0">
                <a:cs typeface="Arial" charset="0"/>
              </a:rPr>
              <a:t> : quasi </a:t>
            </a:r>
            <a:r>
              <a:rPr lang="en-US" sz="1400" dirty="0" err="1">
                <a:cs typeface="Arial" charset="0"/>
              </a:rPr>
              <a:t>uniassica</a:t>
            </a:r>
            <a:r>
              <a:rPr lang="en-US" sz="1400" dirty="0">
                <a:cs typeface="Arial" charset="0"/>
              </a:rPr>
              <a:t> – , </a:t>
            </a:r>
            <a:r>
              <a:rPr lang="en-US" sz="1400" dirty="0" err="1">
                <a:cs typeface="Arial" charset="0"/>
              </a:rPr>
              <a:t>dato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che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il</a:t>
            </a:r>
            <a:r>
              <a:rPr lang="en-US" sz="1400" dirty="0">
                <a:cs typeface="Arial" charset="0"/>
              </a:rPr>
              <a:t>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 è molto piccolo</a:t>
            </a:r>
            <a:endParaRPr lang="el-GR" sz="1400" dirty="0">
              <a:cs typeface="Arial" charset="0"/>
            </a:endParaRPr>
          </a:p>
          <a:p>
            <a:r>
              <a:rPr lang="en-US" sz="1400" b="1" dirty="0">
                <a:latin typeface="Comic Sans MS" pitchFamily="66" charset="0"/>
                <a:cs typeface="Arial" charset="0"/>
              </a:rPr>
              <a:t>CARATTERI DIAGNOSTICI</a:t>
            </a:r>
            <a:r>
              <a:rPr lang="en-US" sz="1400" dirty="0">
                <a:cs typeface="Arial" charset="0"/>
              </a:rPr>
              <a:t>: forte </a:t>
            </a:r>
            <a:r>
              <a:rPr lang="en-US" sz="1400" dirty="0" err="1">
                <a:cs typeface="Arial" charset="0"/>
              </a:rPr>
              <a:t>pleocroismo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sul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marrone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abito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lamellare</a:t>
            </a:r>
            <a:r>
              <a:rPr lang="en-US" sz="1400" dirty="0">
                <a:cs typeface="Arial" charset="0"/>
              </a:rPr>
              <a:t>,</a:t>
            </a:r>
          </a:p>
          <a:p>
            <a:r>
              <a:rPr lang="en-US" sz="1400" dirty="0">
                <a:cs typeface="Arial" charset="0"/>
              </a:rPr>
              <a:t>                      </a:t>
            </a:r>
            <a:r>
              <a:rPr lang="en-US" sz="1400" dirty="0" err="1">
                <a:cs typeface="Arial" charset="0"/>
              </a:rPr>
              <a:t>nette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tracce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di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sfaldatura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estinzione</a:t>
            </a:r>
            <a:r>
              <a:rPr lang="en-US" sz="1400" dirty="0">
                <a:cs typeface="Arial" charset="0"/>
              </a:rPr>
              <a:t> quasi </a:t>
            </a:r>
            <a:r>
              <a:rPr lang="en-US" sz="1400" dirty="0" err="1">
                <a:cs typeface="Arial" charset="0"/>
              </a:rPr>
              <a:t>retta</a:t>
            </a:r>
            <a:r>
              <a:rPr lang="en-US" sz="1400" dirty="0">
                <a:cs typeface="Arial" charset="0"/>
              </a:rPr>
              <a:t>, quasi </a:t>
            </a:r>
            <a:r>
              <a:rPr lang="en-US" sz="1400" dirty="0" err="1">
                <a:cs typeface="Arial" charset="0"/>
              </a:rPr>
              <a:t>uniassica</a:t>
            </a:r>
            <a:r>
              <a:rPr lang="en-US" sz="1400" dirty="0">
                <a:cs typeface="Arial" charset="0"/>
              </a:rPr>
              <a:t>.</a:t>
            </a:r>
          </a:p>
          <a:p>
            <a:r>
              <a:rPr lang="en-US" sz="1400" dirty="0">
                <a:cs typeface="Arial" charset="0"/>
              </a:rPr>
              <a:t>                      </a:t>
            </a:r>
            <a:r>
              <a:rPr lang="en-US" sz="1400" dirty="0" err="1">
                <a:cs typeface="Arial" charset="0"/>
              </a:rPr>
              <a:t>Potrebbe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essere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scambiata</a:t>
            </a:r>
            <a:r>
              <a:rPr lang="en-US" sz="1400" dirty="0">
                <a:cs typeface="Arial" charset="0"/>
              </a:rPr>
              <a:t> con </a:t>
            </a:r>
            <a:r>
              <a:rPr lang="en-US" sz="1400" dirty="0" err="1">
                <a:cs typeface="Arial" charset="0"/>
              </a:rPr>
              <a:t>l’orneblenda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bruna</a:t>
            </a:r>
            <a:r>
              <a:rPr lang="en-US" sz="1400" dirty="0">
                <a:cs typeface="Arial" charset="0"/>
              </a:rPr>
              <a:t> (per </a:t>
            </a:r>
            <a:r>
              <a:rPr lang="en-US" sz="1400" dirty="0" err="1">
                <a:cs typeface="Arial" charset="0"/>
              </a:rPr>
              <a:t>il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colore</a:t>
            </a:r>
            <a:r>
              <a:rPr lang="en-US" sz="1400" dirty="0">
                <a:cs typeface="Arial" charset="0"/>
              </a:rPr>
              <a:t>),</a:t>
            </a:r>
          </a:p>
          <a:p>
            <a:r>
              <a:rPr lang="en-US" sz="1400" dirty="0">
                <a:cs typeface="Arial" charset="0"/>
              </a:rPr>
              <a:t>                      </a:t>
            </a:r>
            <a:r>
              <a:rPr lang="en-US" sz="1400" dirty="0" err="1">
                <a:cs typeface="Arial" charset="0"/>
              </a:rPr>
              <a:t>che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però</a:t>
            </a:r>
            <a:r>
              <a:rPr lang="en-US" sz="1400" dirty="0">
                <a:cs typeface="Arial" charset="0"/>
              </a:rPr>
              <a:t> ha </a:t>
            </a:r>
            <a:r>
              <a:rPr lang="en-US" sz="1400" dirty="0" err="1">
                <a:cs typeface="Arial" charset="0"/>
              </a:rPr>
              <a:t>estinzione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inclinata</a:t>
            </a:r>
            <a:r>
              <a:rPr lang="en-US" sz="1400" dirty="0">
                <a:cs typeface="Arial" charset="0"/>
              </a:rPr>
              <a:t>, </a:t>
            </a:r>
            <a:r>
              <a:rPr lang="en-US" sz="1400" dirty="0" err="1">
                <a:cs typeface="Arial" charset="0"/>
              </a:rPr>
              <a:t>ampio</a:t>
            </a:r>
            <a:r>
              <a:rPr lang="en-US" sz="1400" dirty="0">
                <a:cs typeface="Arial" charset="0"/>
              </a:rPr>
              <a:t> 2V</a:t>
            </a:r>
            <a:r>
              <a:rPr lang="el-GR" sz="1400" dirty="0">
                <a:cs typeface="Arial" charset="0"/>
              </a:rPr>
              <a:t>α</a:t>
            </a:r>
            <a:r>
              <a:rPr lang="it-IT" sz="1400" dirty="0">
                <a:cs typeface="Arial" charset="0"/>
              </a:rPr>
              <a:t>, maggior rilievo e un</a:t>
            </a:r>
          </a:p>
          <a:p>
            <a:r>
              <a:rPr lang="it-IT" sz="1400" dirty="0">
                <a:cs typeface="Arial" charset="0"/>
              </a:rPr>
              <a:t>                      doppio sistema di tracce di sfaldatura</a:t>
            </a:r>
          </a:p>
        </p:txBody>
      </p:sp>
      <p:pic>
        <p:nvPicPr>
          <p:cNvPr id="2050" name="Picture 2" descr="D:\DIDATTICA\DIDATTICA -UNIVERSITA'\DIDATTICA LAB-PETRO\Lab-Petro-Dispense-magmatiche\Utility\microfoto-minerali\Biotit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88016" y="6723812"/>
            <a:ext cx="2806577" cy="1937568"/>
          </a:xfrm>
          <a:prstGeom prst="rect">
            <a:avLst/>
          </a:prstGeom>
          <a:noFill/>
        </p:spPr>
      </p:pic>
      <p:pic>
        <p:nvPicPr>
          <p:cNvPr id="2053" name="Picture 5" descr="D:\DIDATTICA\DIDATTICA -UNIVERSITA'\DIDATTICA LAB-PETRO\Lab-Petro-Dispense-magmatiche\Utility\microfoto-minerali\Biotite2-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828977" y="6706777"/>
            <a:ext cx="2713784" cy="2044631"/>
          </a:xfrm>
          <a:prstGeom prst="rect">
            <a:avLst/>
          </a:prstGeom>
          <a:noFill/>
        </p:spPr>
      </p:pic>
      <p:pic>
        <p:nvPicPr>
          <p:cNvPr id="2055" name="Picture 7" descr="D:\DIDATTICA\DIDATTICA -UNIVERSITA'\DIDATTICA LAB-PETRO\Lab-Petro-Dispense-magmatiche\Utility\microfoto-minerali\Biotite3-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55465" y="6657129"/>
            <a:ext cx="2716998" cy="2041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11230</TotalTime>
  <Words>4964</Words>
  <Application>Microsoft Macintosh PowerPoint</Application>
  <PresentationFormat>On-screen Show (4:3)</PresentationFormat>
  <Paragraphs>610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Comic Sans MS</vt:lpstr>
      <vt:lpstr>Struttura predefinita</vt:lpstr>
      <vt:lpstr>MONOMETRICI</vt:lpstr>
      <vt:lpstr>PowerPoint Presentation</vt:lpstr>
      <vt:lpstr>PowerPoint Presentation</vt:lpstr>
      <vt:lpstr>UNIASSICI</vt:lpstr>
      <vt:lpstr>PowerPoint Presentation</vt:lpstr>
      <vt:lpstr>PowerPoint Presentation</vt:lpstr>
      <vt:lpstr>PowerPoint Presentation</vt:lpstr>
      <vt:lpstr>BIASSICI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Gabriella Demarchi</dc:creator>
  <cp:lastModifiedBy>Luca Ziberna</cp:lastModifiedBy>
  <cp:revision>531</cp:revision>
  <cp:lastPrinted>2019-05-08T09:06:00Z</cp:lastPrinted>
  <dcterms:created xsi:type="dcterms:W3CDTF">2005-09-19T08:51:00Z</dcterms:created>
  <dcterms:modified xsi:type="dcterms:W3CDTF">2019-05-08T09:06:03Z</dcterms:modified>
</cp:coreProperties>
</file>