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67"/>
  </p:notesMasterIdLst>
  <p:sldIdLst>
    <p:sldId id="355" r:id="rId2"/>
    <p:sldId id="310" r:id="rId3"/>
    <p:sldId id="259" r:id="rId4"/>
    <p:sldId id="261" r:id="rId5"/>
    <p:sldId id="516" r:id="rId6"/>
    <p:sldId id="447" r:id="rId7"/>
    <p:sldId id="319" r:id="rId8"/>
    <p:sldId id="358" r:id="rId9"/>
    <p:sldId id="369" r:id="rId10"/>
    <p:sldId id="265" r:id="rId11"/>
    <p:sldId id="342" r:id="rId12"/>
    <p:sldId id="330" r:id="rId13"/>
    <p:sldId id="520" r:id="rId14"/>
    <p:sldId id="521" r:id="rId15"/>
    <p:sldId id="522" r:id="rId16"/>
    <p:sldId id="321" r:id="rId17"/>
    <p:sldId id="370" r:id="rId18"/>
    <p:sldId id="264" r:id="rId19"/>
    <p:sldId id="519" r:id="rId20"/>
    <p:sldId id="352" r:id="rId21"/>
    <p:sldId id="322" r:id="rId22"/>
    <p:sldId id="525" r:id="rId23"/>
    <p:sldId id="526" r:id="rId24"/>
    <p:sldId id="359" r:id="rId25"/>
    <p:sldId id="365" r:id="rId26"/>
    <p:sldId id="315" r:id="rId27"/>
    <p:sldId id="527" r:id="rId28"/>
    <p:sldId id="331" r:id="rId29"/>
    <p:sldId id="441" r:id="rId30"/>
    <p:sldId id="324" r:id="rId31"/>
    <p:sldId id="528" r:id="rId32"/>
    <p:sldId id="300" r:id="rId33"/>
    <p:sldId id="361" r:id="rId34"/>
    <p:sldId id="323" r:id="rId35"/>
    <p:sldId id="386" r:id="rId36"/>
    <p:sldId id="385" r:id="rId37"/>
    <p:sldId id="387" r:id="rId38"/>
    <p:sldId id="533" r:id="rId39"/>
    <p:sldId id="532" r:id="rId40"/>
    <p:sldId id="388" r:id="rId41"/>
    <p:sldId id="307" r:id="rId42"/>
    <p:sldId id="347" r:id="rId43"/>
    <p:sldId id="531" r:id="rId44"/>
    <p:sldId id="517" r:id="rId45"/>
    <p:sldId id="518" r:id="rId46"/>
    <p:sldId id="530" r:id="rId47"/>
    <p:sldId id="314" r:id="rId48"/>
    <p:sldId id="335" r:id="rId49"/>
    <p:sldId id="345" r:id="rId50"/>
    <p:sldId id="446" r:id="rId51"/>
    <p:sldId id="427" r:id="rId52"/>
    <p:sldId id="336" r:id="rId53"/>
    <p:sldId id="340" r:id="rId54"/>
    <p:sldId id="428" r:id="rId55"/>
    <p:sldId id="445" r:id="rId56"/>
    <p:sldId id="339" r:id="rId57"/>
    <p:sldId id="513" r:id="rId58"/>
    <p:sldId id="426" r:id="rId59"/>
    <p:sldId id="337" r:id="rId60"/>
    <p:sldId id="344" r:id="rId61"/>
    <p:sldId id="346" r:id="rId62"/>
    <p:sldId id="334" r:id="rId63"/>
    <p:sldId id="332" r:id="rId64"/>
    <p:sldId id="333" r:id="rId65"/>
    <p:sldId id="338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CC99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68" y="78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58B373D-AD9E-4A6D-A65D-3D1D447B855F}" type="datetimeFigureOut">
              <a:rPr lang="it-IT"/>
              <a:t>30/11/2023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ABF7D3-2551-4C79-8FDC-B2172DDF9917}" type="slidenum">
              <a:rPr lang="it-IT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it-IT" altLang="it-IT"/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D9EBDD3D-B067-4129-A975-4E75F4474433}" type="slidenum">
              <a:rPr lang="it-IT" altLang="it-IT" sz="1200" smtClean="0"/>
              <a:t>18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ABF7D3-2551-4C79-8FDC-B2172DDF9917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08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it-IT" altLang="it-IT"/>
          </a:p>
        </p:txBody>
      </p:sp>
      <p:sp>
        <p:nvSpPr>
          <p:cNvPr id="624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3901F176-0484-4008-B43B-0BAA360EB3D0}" type="slidenum">
              <a:rPr lang="it-IT" altLang="it-IT" sz="1200" smtClean="0"/>
              <a:t>65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77A52-201F-4BC2-97BD-5D788A927F8C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7A81-6E5F-4AC2-B7CE-E0076AACD40B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4677-1606-4C63-865B-94F0118A572E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41846-D6AA-4A56-A359-48B8BFC1970F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17E24-8AE4-42B8-BEF5-733EED8B669D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DCFFB-54E2-4FBE-8142-13FD8CEACEB4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817EE-409D-4547-8459-39D17A8C609C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82CE8-FC15-4276-890F-A735ED4019C2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3981F-7D44-4878-B085-FC81A6240556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D7EF-C843-4C0F-A2D0-AA9BEEA83CE1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072AC-C06F-413A-A3F8-A624D7F61230}" type="slidenum">
              <a:rPr lang="en-US" altLang="en-US"/>
              <a:t>‹N›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FE7FF0-F36E-423D-8064-6DD157384A9F}" type="slidenum">
              <a:rPr lang="en-US" altLang="en-US"/>
              <a:t>‹N›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14.3-electron_transport.mov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LAVORO_DAN\CORSI_ESAMI\MEDICINA\lezioni-medicina\lezioni-medicina\ANIMAZIONI_MEDICINA\14.3-ATP_synthase.mo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14.1-mitochondion.mov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1201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687070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14313" y="285750"/>
            <a:ext cx="8715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mbria" panose="02040503050406030204" pitchFamily="18" charset="0"/>
              </a:rPr>
              <a:t>I principali compartimenti intracellulari di una cellula animale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25462" y="426642"/>
            <a:ext cx="5460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Mitochondria </a:t>
            </a:r>
            <a:r>
              <a:rPr lang="en-US" altLang="en-US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proton gradients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2332" y="2648993"/>
            <a:ext cx="4842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Mitochondria 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proton gradients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27062" y="1199754"/>
            <a:ext cx="4022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oxidizing reduced carbon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27062" y="3286571"/>
            <a:ext cx="23858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generate ATP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4C7FAD2-67FA-ADFC-BF12-B99D5AFDB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136779"/>
            <a:ext cx="8064896" cy="120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60405020304" pitchFamily="18" charset="0"/>
              </a:defRPr>
            </a:lvl9pPr>
          </a:lstStyle>
          <a:p>
            <a:pPr algn="l"/>
            <a:r>
              <a:rPr lang="en-US" altLang="it-IT" sz="1800" kern="0" dirty="0">
                <a:latin typeface="Arial" panose="020B0604020202020204" pitchFamily="34" charset="0"/>
                <a:cs typeface="Arial" panose="020B0604020202020204" pitchFamily="34" charset="0"/>
              </a:rPr>
              <a:t>Mitochondria are the </a:t>
            </a:r>
            <a:r>
              <a:rPr lang="en-US" altLang="it-IT" sz="1800" b="1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powerhouses of the cell</a:t>
            </a:r>
            <a:r>
              <a:rPr lang="en-US" altLang="it-IT" sz="1800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it-IT" sz="1800" kern="0" dirty="0">
                <a:latin typeface="Arial" panose="020B0604020202020204" pitchFamily="34" charset="0"/>
                <a:cs typeface="Arial" panose="020B0604020202020204" pitchFamily="34" charset="0"/>
              </a:rPr>
              <a:t> They take in fuel molecules derived from sugars and fats, harvest the energy in their chemical bonds with the aid of oxygen, and </a:t>
            </a:r>
            <a:r>
              <a:rPr lang="en-US" altLang="it-IT" sz="1800" b="1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 out ATP</a:t>
            </a:r>
            <a:r>
              <a:rPr lang="en-US" altLang="it-IT" sz="1800" kern="0" dirty="0">
                <a:latin typeface="Arial" panose="020B0604020202020204" pitchFamily="34" charset="0"/>
                <a:cs typeface="Arial" panose="020B0604020202020204" pitchFamily="34" charset="0"/>
              </a:rPr>
              <a:t>, the universal energy carrier needed throughout the cell to fuel the energy-hungry reactions of life. </a:t>
            </a:r>
          </a:p>
        </p:txBody>
      </p:sp>
      <p:pic>
        <p:nvPicPr>
          <p:cNvPr id="3" name="Picture 3" descr="mito_320">
            <a:extLst>
              <a:ext uri="{FF2B5EF4-FFF2-40B4-BE49-F238E27FC236}">
                <a16:creationId xmlns:a16="http://schemas.microsoft.com/office/drawing/2014/main" id="{AC9CD8F6-F3D0-E7BB-A4E4-EA05FAF0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20292"/>
            <a:ext cx="2961556" cy="222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  <p:bldP spid="12293" grpId="0" autoUpdateAnimBg="0"/>
      <p:bldP spid="1229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ure 2-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908720"/>
            <a:ext cx="853122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1410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5"/>
            <a:ext cx="55308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462463" y="5426075"/>
            <a:ext cx="4008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accent2"/>
                </a:solidFill>
                <a:latin typeface="Arial Narrow" panose="020B0606020202030204" pitchFamily="34" charset="0"/>
              </a:rPr>
              <a:t>1  Ingresso energia “grezza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521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accent2"/>
                </a:solidFill>
                <a:latin typeface="Arial Narrow" panose="020B0606020202030204" pitchFamily="34" charset="0"/>
              </a:rPr>
              <a:t>2. Sviluppo della forza motrice (gradiente)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6227763" y="2133600"/>
            <a:ext cx="2519362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accent2"/>
                </a:solidFill>
                <a:latin typeface="Arial Narrow" panose="020B0606020202030204" pitchFamily="34" charset="0"/>
              </a:rPr>
              <a:t>3. Sintesi di energia sotto forma di ATP “facilmente” utilizzabile</a:t>
            </a:r>
          </a:p>
        </p:txBody>
      </p:sp>
      <p:sp>
        <p:nvSpPr>
          <p:cNvPr id="16390" name="AutoShape 6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451725" y="320675"/>
            <a:ext cx="1295400" cy="6477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7" name="Ovale 6"/>
          <p:cNvSpPr>
            <a:spLocks noChangeArrowheads="1"/>
          </p:cNvSpPr>
          <p:nvPr/>
        </p:nvSpPr>
        <p:spPr bwMode="auto">
          <a:xfrm>
            <a:off x="1000125" y="5143500"/>
            <a:ext cx="3143250" cy="1143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8" name="Ovale 7"/>
          <p:cNvSpPr>
            <a:spLocks noChangeArrowheads="1"/>
          </p:cNvSpPr>
          <p:nvPr/>
        </p:nvSpPr>
        <p:spPr bwMode="auto">
          <a:xfrm>
            <a:off x="785813" y="1000125"/>
            <a:ext cx="2286000" cy="1143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9" name="Ovale 8"/>
          <p:cNvSpPr>
            <a:spLocks noChangeArrowheads="1"/>
          </p:cNvSpPr>
          <p:nvPr/>
        </p:nvSpPr>
        <p:spPr bwMode="auto">
          <a:xfrm rot="5245732">
            <a:off x="2246312" y="1417638"/>
            <a:ext cx="2600325" cy="13652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913994" y="971664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Shruti" panose="020B0502040204020203" pitchFamily="34" charset="0"/>
                <a:cs typeface="Shruti" panose="020B0502040204020203" pitchFamily="34" charset="0"/>
              </a:rPr>
              <a:t>14.3 </a:t>
            </a:r>
            <a:r>
              <a:rPr lang="it-IT" sz="1100" dirty="0" err="1">
                <a:latin typeface="Shruti" panose="020B0502040204020203" pitchFamily="34" charset="0"/>
                <a:cs typeface="Shruti" panose="020B0502040204020203" pitchFamily="34" charset="0"/>
              </a:rPr>
              <a:t>electro</a:t>
            </a:r>
            <a:endParaRPr lang="it-IT" sz="1100" dirty="0">
              <a:latin typeface="Shruti" panose="020B0502040204020203" pitchFamily="34" charset="0"/>
              <a:cs typeface="Shrut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  <p:bldP spid="88068" grpId="0"/>
      <p:bldP spid="88069" grpId="0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clo di Krebs - Project inVictus">
            <a:extLst>
              <a:ext uri="{FF2B5EF4-FFF2-40B4-BE49-F238E27FC236}">
                <a16:creationId xmlns:a16="http://schemas.microsoft.com/office/drawing/2014/main" id="{87B5DB68-ED7F-9C6F-FDE5-EBA9C111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9626"/>
            <a:ext cx="6019291" cy="33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8EBF30-ABFB-71FA-8A70-CCB395E3EB01}"/>
              </a:ext>
            </a:extLst>
          </p:cNvPr>
          <p:cNvSpPr txBox="1"/>
          <p:nvPr/>
        </p:nvSpPr>
        <p:spPr>
          <a:xfrm>
            <a:off x="323527" y="4172937"/>
            <a:ext cx="2664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Nicotinamide</a:t>
            </a:r>
            <a:r>
              <a:rPr lang="it-IT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adenine </a:t>
            </a:r>
            <a:r>
              <a:rPr lang="it-IT" sz="1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dinucleotide</a:t>
            </a:r>
            <a:r>
              <a:rPr lang="it-IT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it-IT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it-IT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E6C58-16F8-7C06-EFF7-CE24C5DA1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22" y="4847099"/>
            <a:ext cx="1337507" cy="18970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D0F942-CA6F-87B6-4F57-6E0D80B2964D}"/>
              </a:ext>
            </a:extLst>
          </p:cNvPr>
          <p:cNvSpPr txBox="1"/>
          <p:nvPr/>
        </p:nvSpPr>
        <p:spPr>
          <a:xfrm>
            <a:off x="4572000" y="4125999"/>
            <a:ext cx="3816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Flavin Adenine </a:t>
            </a:r>
            <a:r>
              <a:rPr lang="it-I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Dinucleotide</a:t>
            </a:r>
            <a:r>
              <a:rPr lang="it-I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FAD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7D41A0-DBB1-72F7-8AF7-D3ED90BA5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3" t="5198" b="24239"/>
          <a:stretch/>
        </p:blipFill>
        <p:spPr>
          <a:xfrm>
            <a:off x="5076056" y="4987794"/>
            <a:ext cx="3240360" cy="16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86EFCF-2B63-0358-ED16-1495DB3DB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51"/>
          <a:stretch/>
        </p:blipFill>
        <p:spPr>
          <a:xfrm>
            <a:off x="683568" y="190247"/>
            <a:ext cx="5868144" cy="2952328"/>
          </a:xfrm>
          <a:prstGeom prst="rect">
            <a:avLst/>
          </a:prstGeom>
        </p:spPr>
      </p:pic>
      <p:pic>
        <p:nvPicPr>
          <p:cNvPr id="3" name="Picture 2" descr="Risultati immagini per mitochondrial translation">
            <a:extLst>
              <a:ext uri="{FF2B5EF4-FFF2-40B4-BE49-F238E27FC236}">
                <a16:creationId xmlns:a16="http://schemas.microsoft.com/office/drawing/2014/main" id="{567C2C31-EEF6-453D-3B00-26317C746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r="19782" b="54078"/>
          <a:stretch/>
        </p:blipFill>
        <p:spPr bwMode="auto">
          <a:xfrm>
            <a:off x="702246" y="3508970"/>
            <a:ext cx="6696744" cy="31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DBF2BC-2BDF-19FD-0EF9-8684CB073F33}"/>
              </a:ext>
            </a:extLst>
          </p:cNvPr>
          <p:cNvSpPr txBox="1"/>
          <p:nvPr/>
        </p:nvSpPr>
        <p:spPr>
          <a:xfrm>
            <a:off x="7610034" y="2526804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5D666A5-6C76-EB04-D9D4-23BA375443C0}"/>
              </a:ext>
            </a:extLst>
          </p:cNvPr>
          <p:cNvCxnSpPr>
            <a:cxnSpLocks/>
          </p:cNvCxnSpPr>
          <p:nvPr/>
        </p:nvCxnSpPr>
        <p:spPr bwMode="auto">
          <a:xfrm>
            <a:off x="599336" y="116632"/>
            <a:ext cx="822113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408084BB-22E2-828A-9B16-05CF3BF8E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075592" y="1166534"/>
            <a:ext cx="1300241" cy="130024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69FE91-2ECE-1F62-08DD-2009F4F41DED}"/>
              </a:ext>
            </a:extLst>
          </p:cNvPr>
          <p:cNvSpPr txBox="1"/>
          <p:nvPr/>
        </p:nvSpPr>
        <p:spPr>
          <a:xfrm>
            <a:off x="7187576" y="231970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E57BC9-D60A-CB95-3917-8953E0BE4F02}"/>
              </a:ext>
            </a:extLst>
          </p:cNvPr>
          <p:cNvSpPr txBox="1"/>
          <p:nvPr/>
        </p:nvSpPr>
        <p:spPr>
          <a:xfrm>
            <a:off x="7314760" y="598136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35C88A-2137-C3BA-A3AA-95C187CE7292}"/>
              </a:ext>
            </a:extLst>
          </p:cNvPr>
          <p:cNvSpPr txBox="1"/>
          <p:nvPr/>
        </p:nvSpPr>
        <p:spPr>
          <a:xfrm>
            <a:off x="7786798" y="658165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B97DAA9-96C8-0957-559F-DCFE83AD9356}"/>
              </a:ext>
            </a:extLst>
          </p:cNvPr>
          <p:cNvSpPr txBox="1"/>
          <p:nvPr/>
        </p:nvSpPr>
        <p:spPr>
          <a:xfrm>
            <a:off x="7747845" y="316774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8C67A2-C754-5B94-F544-1C6E274F3F64}"/>
              </a:ext>
            </a:extLst>
          </p:cNvPr>
          <p:cNvSpPr txBox="1"/>
          <p:nvPr/>
        </p:nvSpPr>
        <p:spPr>
          <a:xfrm>
            <a:off x="8254624" y="270070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7D6347E-91AE-A4CA-3602-740588B4DBAB}"/>
              </a:ext>
            </a:extLst>
          </p:cNvPr>
          <p:cNvCxnSpPr>
            <a:cxnSpLocks/>
          </p:cNvCxnSpPr>
          <p:nvPr/>
        </p:nvCxnSpPr>
        <p:spPr bwMode="auto">
          <a:xfrm flipV="1">
            <a:off x="599335" y="231970"/>
            <a:ext cx="8221137" cy="337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20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9D4511-E457-3D19-A867-5C2DF78A3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31" r="-2876"/>
          <a:stretch/>
        </p:blipFill>
        <p:spPr>
          <a:xfrm>
            <a:off x="3167003" y="980728"/>
            <a:ext cx="2160240" cy="29523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CBC22E6-9017-C3AA-4CAB-0DF31E022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006" y="4329936"/>
            <a:ext cx="1728192" cy="22492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08A802-FAE4-7D40-F906-945DE785AEF8}"/>
              </a:ext>
            </a:extLst>
          </p:cNvPr>
          <p:cNvSpPr txBox="1"/>
          <p:nvPr/>
        </p:nvSpPr>
        <p:spPr>
          <a:xfrm>
            <a:off x="2964123" y="128264"/>
            <a:ext cx="256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ATP SYNTHASE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9E9B55-C776-3725-3402-E98F5EA069B5}"/>
              </a:ext>
            </a:extLst>
          </p:cNvPr>
          <p:cNvSpPr txBox="1"/>
          <p:nvPr/>
        </p:nvSpPr>
        <p:spPr>
          <a:xfrm>
            <a:off x="5645661" y="3123737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2B88CE-8283-7A8A-D194-D8588E7CB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142" y="1763467"/>
            <a:ext cx="1300241" cy="130024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194CD6-9A93-6C04-059B-D9A7BDC93152}"/>
              </a:ext>
            </a:extLst>
          </p:cNvPr>
          <p:cNvSpPr txBox="1"/>
          <p:nvPr/>
        </p:nvSpPr>
        <p:spPr>
          <a:xfrm>
            <a:off x="5223203" y="828903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5E1F80-F491-44B3-6E56-21DB5AB04D84}"/>
              </a:ext>
            </a:extLst>
          </p:cNvPr>
          <p:cNvSpPr txBox="1"/>
          <p:nvPr/>
        </p:nvSpPr>
        <p:spPr>
          <a:xfrm>
            <a:off x="5350387" y="1195069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BC3563-1859-D411-7F1F-766F55AEFD31}"/>
              </a:ext>
            </a:extLst>
          </p:cNvPr>
          <p:cNvSpPr txBox="1"/>
          <p:nvPr/>
        </p:nvSpPr>
        <p:spPr>
          <a:xfrm>
            <a:off x="708224" y="1494694"/>
            <a:ext cx="200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ADP + Pi</a:t>
            </a:r>
            <a:endParaRPr lang="it-IT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A0B71A-2D11-1634-425A-BE58C154C7D0}"/>
              </a:ext>
            </a:extLst>
          </p:cNvPr>
          <p:cNvSpPr txBox="1"/>
          <p:nvPr/>
        </p:nvSpPr>
        <p:spPr>
          <a:xfrm>
            <a:off x="5783472" y="913707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983C62C-52BA-64EE-4F62-328655568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060848"/>
            <a:ext cx="1752687" cy="176717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6D83FC-7913-46C2-585D-97FE49C22B7A}"/>
              </a:ext>
            </a:extLst>
          </p:cNvPr>
          <p:cNvSpPr txBox="1"/>
          <p:nvPr/>
        </p:nvSpPr>
        <p:spPr>
          <a:xfrm>
            <a:off x="1204650" y="409910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  <a:endParaRPr lang="it-IT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433F940-E98C-85AD-4DF1-B1EB79BC2768}"/>
              </a:ext>
            </a:extLst>
          </p:cNvPr>
          <p:cNvSpPr txBox="1"/>
          <p:nvPr/>
        </p:nvSpPr>
        <p:spPr>
          <a:xfrm>
            <a:off x="5828241" y="1195069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5111169-9D8F-F192-A01A-6622865FE54B}"/>
              </a:ext>
            </a:extLst>
          </p:cNvPr>
          <p:cNvSpPr txBox="1"/>
          <p:nvPr/>
        </p:nvSpPr>
        <p:spPr>
          <a:xfrm>
            <a:off x="5679471" y="663286"/>
            <a:ext cx="76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07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1414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548"/>
            <a:ext cx="6840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f1415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3050003"/>
            <a:ext cx="58324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6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6875463" y="4506913"/>
            <a:ext cx="1439862" cy="71913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6875463" y="3839102"/>
            <a:ext cx="172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latin typeface="Comic Sans MS" panose="030F0702030302020204" pitchFamily="66" charset="0"/>
              </a:rPr>
              <a:t>ATPsintasi</a:t>
            </a:r>
            <a:endParaRPr lang="it-IT" altLang="it-IT" sz="2400" b="1" dirty="0"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362285" y="5244049"/>
            <a:ext cx="899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Shruti" panose="020B0502040204020203" pitchFamily="34" charset="0"/>
                <a:cs typeface="Shruti" panose="020B0502040204020203" pitchFamily="34" charset="0"/>
              </a:rPr>
              <a:t>14.3 </a:t>
            </a:r>
            <a:r>
              <a:rPr lang="it-IT" sz="1100" dirty="0" err="1">
                <a:latin typeface="Shruti" panose="020B0502040204020203" pitchFamily="34" charset="0"/>
                <a:cs typeface="Shruti" panose="020B0502040204020203" pitchFamily="34" charset="0"/>
              </a:rPr>
              <a:t>atp</a:t>
            </a:r>
            <a:r>
              <a:rPr lang="it-IT" sz="1100" dirty="0">
                <a:latin typeface="Shruti" panose="020B0502040204020203" pitchFamily="34" charset="0"/>
                <a:cs typeface="Shruti" panose="020B0502040204020203" pitchFamily="34" charset="0"/>
              </a:rPr>
              <a:t> sin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ter D. Mitch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ter D. Mitch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92489"/>
            <a:ext cx="1416168" cy="21242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28737" t="40245" r="7476" b="15001"/>
          <a:stretch>
            <a:fillRect/>
          </a:stretch>
        </p:blipFill>
        <p:spPr>
          <a:xfrm>
            <a:off x="2627784" y="599638"/>
            <a:ext cx="5832648" cy="2301924"/>
          </a:xfrm>
          <a:prstGeom prst="rect">
            <a:avLst/>
          </a:prstGeom>
        </p:spPr>
      </p:pic>
      <p:pic>
        <p:nvPicPr>
          <p:cNvPr id="6" name="Picture 4" descr="f1414_ISBN88-08-07891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5" y="3433763"/>
            <a:ext cx="7191053" cy="307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28"/>
          <p:cNvSpPr txBox="1">
            <a:spLocks noChangeArrowheads="1"/>
          </p:cNvSpPr>
          <p:nvPr/>
        </p:nvSpPr>
        <p:spPr bwMode="auto">
          <a:xfrm>
            <a:off x="3203848" y="161618"/>
            <a:ext cx="388001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Cardiolipin</a:t>
            </a:r>
            <a:endParaRPr lang="en-US" alt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6" name="Picture 4" descr="f1463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24701"/>
            <a:ext cx="2016224" cy="394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Risultati immagini per cardiolip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6"/>
            <a:ext cx="2184511" cy="31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5F0A85-4873-A4D4-2B28-F0B3C1BFAAFF}"/>
              </a:ext>
            </a:extLst>
          </p:cNvPr>
          <p:cNvSpPr txBox="1"/>
          <p:nvPr/>
        </p:nvSpPr>
        <p:spPr>
          <a:xfrm>
            <a:off x="395536" y="5373216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Cardiolipin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component of the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mitochondrial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membrane,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constitutes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20% of the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lipid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st‐in‐class cardiolipin‐protective compound as a therapeutic agent to  restore mitochondrial bioenergetics - Szeto - 2014 - British Journal of  Pharmacology - Wiley Online Library">
            <a:extLst>
              <a:ext uri="{FF2B5EF4-FFF2-40B4-BE49-F238E27FC236}">
                <a16:creationId xmlns:a16="http://schemas.microsoft.com/office/drawing/2014/main" id="{9106F524-CFD2-BAEA-6225-6A812A2C9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4087"/>
            <a:ext cx="4608512" cy="38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F01A12-0BF4-2C2A-5FB4-A1E762AAF6C0}"/>
              </a:ext>
            </a:extLst>
          </p:cNvPr>
          <p:cNvSpPr/>
          <p:nvPr/>
        </p:nvSpPr>
        <p:spPr>
          <a:xfrm>
            <a:off x="395536" y="4365104"/>
            <a:ext cx="81893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505050"/>
                </a:solidFill>
                <a:latin typeface="Arial" panose="020B0604020202020204" pitchFamily="34" charset="0"/>
              </a:rPr>
              <a:t>Due to the role played by CL in mitochondrial bioenergetics as well as in apoptosis, it is conceivable that </a:t>
            </a:r>
            <a:r>
              <a:rPr lang="en-US" sz="1800" b="1" dirty="0">
                <a:solidFill>
                  <a:srgbClr val="505050"/>
                </a:solidFill>
                <a:latin typeface="Arial" panose="020B0604020202020204" pitchFamily="34" charset="0"/>
              </a:rPr>
              <a:t>CL abnormalities may have important implications in mitochondrial dysfunction and hence, in cellular pathophysiology. </a:t>
            </a:r>
          </a:p>
          <a:p>
            <a:pPr algn="just"/>
            <a:endParaRPr lang="en-US" sz="1800" b="1" dirty="0">
              <a:solidFill>
                <a:srgbClr val="50505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1800" b="1" dirty="0">
                <a:solidFill>
                  <a:srgbClr val="505050"/>
                </a:solidFill>
                <a:latin typeface="Arial" panose="020B0604020202020204" pitchFamily="34" charset="0"/>
              </a:rPr>
              <a:t>Alterations in CL structure, </a:t>
            </a:r>
            <a:r>
              <a:rPr lang="en-US" sz="1800" dirty="0">
                <a:solidFill>
                  <a:srgbClr val="505050"/>
                </a:solidFill>
                <a:latin typeface="Arial" panose="020B0604020202020204" pitchFamily="34" charset="0"/>
              </a:rPr>
              <a:t>content and acyl chain composition, associated with mitochondrial dysfunction, have been described in several pathophysiological conditions,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5158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723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4813"/>
            <a:ext cx="397192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1410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5308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C95B058-9D58-B7E1-0771-51842938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841854" cy="59766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6422A1-33BE-B22C-7ADB-1865EA6D5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60648"/>
            <a:ext cx="3334871" cy="23935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4C489E-654E-7920-FB34-6B2B8724E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3" y="692696"/>
            <a:ext cx="6946132" cy="4387031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CFE20FEE-01DE-3C21-FDDB-77649D691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34" y="17190"/>
            <a:ext cx="694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I traslocatori delle proteine nel mitocondrio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44D70C-29D7-9EA5-1083-F9C552E1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969" y="761306"/>
            <a:ext cx="1425699" cy="4354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088E7E-B13D-B70B-B240-8B181594F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4409528"/>
            <a:ext cx="3528392" cy="6289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C74004-A9A5-4361-5172-0D9BE275C52E}"/>
              </a:ext>
            </a:extLst>
          </p:cNvPr>
          <p:cNvSpPr txBox="1"/>
          <p:nvPr/>
        </p:nvSpPr>
        <p:spPr>
          <a:xfrm>
            <a:off x="216024" y="568119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translocase of the outer membrane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(TOM)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3DBAE6-95BC-541E-A974-C2C92967A92A}"/>
              </a:ext>
            </a:extLst>
          </p:cNvPr>
          <p:cNvSpPr txBox="1"/>
          <p:nvPr/>
        </p:nvSpPr>
        <p:spPr>
          <a:xfrm>
            <a:off x="4572000" y="577471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translocase of the Inner membrane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(TIM)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672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74362D-82A2-CA5C-52E9-B0577DE2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1" y="692696"/>
            <a:ext cx="8677037" cy="520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58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5888"/>
            <a:ext cx="5108575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mitochondrial tom comple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8"/>
          <a:stretch>
            <a:fillRect/>
          </a:stretch>
        </p:blipFill>
        <p:spPr bwMode="auto">
          <a:xfrm>
            <a:off x="428273" y="1340768"/>
            <a:ext cx="8287454" cy="34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377825" y="1052736"/>
            <a:ext cx="849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Arial Narrow" panose="020B0606020202030204" pitchFamily="34" charset="0"/>
              </a:rPr>
              <a:t>Il ruolo dell’energia nell’importazione di proteine nella matrice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832"/>
            <a:ext cx="860425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82130D-06FD-0D8B-51FF-3EC29AF8F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" y="452717"/>
            <a:ext cx="8283388" cy="595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44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nergy Efficiency and the Endosymbiotic Theory | Highbrow">
            <a:extLst>
              <a:ext uri="{FF2B5EF4-FFF2-40B4-BE49-F238E27FC236}">
                <a16:creationId xmlns:a16="http://schemas.microsoft.com/office/drawing/2014/main" id="{3E4B06E9-1A71-FC46-D3A3-2535F4E7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653808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/>
          <p:cNvGrpSpPr/>
          <p:nvPr/>
        </p:nvGrpSpPr>
        <p:grpSpPr bwMode="auto">
          <a:xfrm>
            <a:off x="1907704" y="3645024"/>
            <a:ext cx="3452813" cy="2657475"/>
            <a:chOff x="1383" y="3027"/>
            <a:chExt cx="2175" cy="1674"/>
          </a:xfrm>
        </p:grpSpPr>
        <p:sp>
          <p:nvSpPr>
            <p:cNvPr id="18442" name="Line 4"/>
            <p:cNvSpPr>
              <a:spLocks noChangeShapeType="1"/>
            </p:cNvSpPr>
            <p:nvPr/>
          </p:nvSpPr>
          <p:spPr bwMode="auto">
            <a:xfrm>
              <a:off x="1383" y="3027"/>
              <a:ext cx="1451" cy="129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43" name="Text Box 5"/>
            <p:cNvSpPr txBox="1">
              <a:spLocks noChangeArrowheads="1"/>
            </p:cNvSpPr>
            <p:nvPr/>
          </p:nvSpPr>
          <p:spPr bwMode="auto">
            <a:xfrm>
              <a:off x="2834" y="4297"/>
              <a:ext cx="7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dirty="0">
                  <a:solidFill>
                    <a:srgbClr val="0000FF"/>
                  </a:solidFill>
                  <a:latin typeface="Helvetica" panose="020B0504020202030204" pitchFamily="34" charset="0"/>
                </a:rPr>
                <a:t>DNA</a:t>
              </a:r>
            </a:p>
          </p:txBody>
        </p:sp>
      </p:grpSp>
      <p:sp>
        <p:nvSpPr>
          <p:cNvPr id="18438" name="Line 10"/>
          <p:cNvSpPr>
            <a:spLocks noChangeShapeType="1"/>
          </p:cNvSpPr>
          <p:nvPr/>
        </p:nvSpPr>
        <p:spPr bwMode="auto">
          <a:xfrm flipV="1">
            <a:off x="1631" y="2133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D6AA0AE4-C978-E23D-FC82-96F821DB4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6741" y="3212976"/>
            <a:ext cx="2455168" cy="248944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C5433EA7-BB3E-7A29-9C07-CA86AAA65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887" y="2924944"/>
            <a:ext cx="1129237" cy="273620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6995F130-20EB-F26E-7D00-F6759B370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9952" y="2564904"/>
            <a:ext cx="851261" cy="319485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9705" y="2016125"/>
            <a:ext cx="4930140" cy="298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contains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genes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coding for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rRNAs,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tRNAs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polypeptides.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300" y="1052736"/>
            <a:ext cx="4968185" cy="4320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251460" y="199073"/>
            <a:ext cx="536194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human mitochondrial DNA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mtDNA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is a double-stranded, circular molecule of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16 569 bp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/>
          <p:nvPr/>
        </p:nvGrpSpPr>
        <p:grpSpPr bwMode="auto">
          <a:xfrm>
            <a:off x="0" y="0"/>
            <a:ext cx="6831013" cy="6818313"/>
            <a:chOff x="0" y="0"/>
            <a:chExt cx="4303" cy="4295"/>
          </a:xfrm>
        </p:grpSpPr>
        <p:pic>
          <p:nvPicPr>
            <p:cNvPr id="51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03" cy="4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" y="3379"/>
              <a:ext cx="323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038600" y="5334000"/>
            <a:ext cx="569913" cy="5619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3" name="Group 6"/>
          <p:cNvGrpSpPr/>
          <p:nvPr/>
        </p:nvGrpSpPr>
        <p:grpSpPr bwMode="auto">
          <a:xfrm>
            <a:off x="5334000" y="1295400"/>
            <a:ext cx="3319463" cy="3205163"/>
            <a:chOff x="3360" y="816"/>
            <a:chExt cx="2091" cy="2019"/>
          </a:xfrm>
        </p:grpSpPr>
        <p:pic>
          <p:nvPicPr>
            <p:cNvPr id="512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842"/>
              <a:ext cx="2059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Rectangle 8"/>
            <p:cNvSpPr>
              <a:spLocks noChangeArrowheads="1"/>
            </p:cNvSpPr>
            <p:nvPr/>
          </p:nvSpPr>
          <p:spPr bwMode="auto">
            <a:xfrm>
              <a:off x="3360" y="816"/>
              <a:ext cx="2091" cy="201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mitochondrial dna stru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03" y="1484784"/>
            <a:ext cx="3474268" cy="29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52B84627-B5B3-2AB0-CD7C-3192F8FD5F7E}"/>
              </a:ext>
            </a:extLst>
          </p:cNvPr>
          <p:cNvSpPr txBox="1"/>
          <p:nvPr/>
        </p:nvSpPr>
        <p:spPr>
          <a:xfrm>
            <a:off x="1187624" y="260648"/>
            <a:ext cx="733532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mtDNA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-encoded polypeptides are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all subunits of enzyme complexes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of 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oxidative phosphorylation system.</a:t>
            </a:r>
          </a:p>
        </p:txBody>
      </p:sp>
      <p:pic>
        <p:nvPicPr>
          <p:cNvPr id="3" name="Picture 2" descr="Risultati immagini per mitochondrial translation">
            <a:extLst>
              <a:ext uri="{FF2B5EF4-FFF2-40B4-BE49-F238E27FC236}">
                <a16:creationId xmlns:a16="http://schemas.microsoft.com/office/drawing/2014/main" id="{0CFAB4F8-6EB1-AF62-1C43-0B3FFE879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r="19782" b="54078"/>
          <a:stretch/>
        </p:blipFill>
        <p:spPr bwMode="auto">
          <a:xfrm>
            <a:off x="3563888" y="4077072"/>
            <a:ext cx="51581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0515F4-6127-C973-AF34-CAB5A40FC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752"/>
            <a:ext cx="6956612" cy="32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5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81000" y="404495"/>
            <a:ext cx="815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Organizzazione DNA Mitocondriale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81000" y="1241425"/>
            <a:ext cx="8232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it-IT" altLang="it-IT" sz="180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Insolita economia di utilizzazione dello spazio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81000" y="2082483"/>
            <a:ext cx="8312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it-IT" altLang="it-IT" sz="1800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 Mancano i promotori per ciascun gene e le regioni 5’ trascritte ma non tradotte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81000" y="3884613"/>
            <a:ext cx="8312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it-IT" altLang="it-IT" sz="180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Estremità 3’ semplificata (manca regioni 3’ trascritte ma non tradotte)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381000" y="3038475"/>
            <a:ext cx="8312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it-IT" altLang="it-IT" sz="180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 I geni iniziano con un codon che può essere:AUG,AUA,AUU, AUC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412750" y="4700588"/>
            <a:ext cx="8312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it-IT" altLang="it-IT" sz="180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Geni per tRNA interposti fra geni che codificano per proteine</a:t>
            </a: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396875" y="5372100"/>
            <a:ext cx="831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it-IT" altLang="it-IT" sz="180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Solo </a:t>
            </a:r>
            <a:r>
              <a:rPr lang="it-IT" altLang="it-IT" sz="1800" b="1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5-7% DNA mt non viene trascritto</a:t>
            </a:r>
          </a:p>
        </p:txBody>
      </p:sp>
    </p:spTree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isultati immagini per mitochondrial 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93" y="332656"/>
            <a:ext cx="7552814" cy="554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1454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" y="476885"/>
            <a:ext cx="7934325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40982" y="4869160"/>
            <a:ext cx="866203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Whole-genome sequencing revealed that about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45% of individuals carry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heteroplasmic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mtDNA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sequences at levels greater than 1% of their total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mtDNA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3"/>
            <a:ext cx="7336555" cy="20162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068960"/>
            <a:ext cx="7246864" cy="273247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 bwMode="auto">
          <a:xfrm>
            <a:off x="284632" y="2099622"/>
            <a:ext cx="7527727" cy="60929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1187624" y="2924943"/>
            <a:ext cx="6984776" cy="936105"/>
          </a:xfrm>
          <a:prstGeom prst="rect">
            <a:avLst/>
          </a:prstGeom>
          <a:solidFill>
            <a:srgbClr val="00CC99">
              <a:alpha val="1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751512" y="159239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Open Sans"/>
              </a:rPr>
              <a:t> first published November 26, 2018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 bwMode="auto">
          <a:xfrm>
            <a:off x="1187624" y="3861047"/>
            <a:ext cx="2808312" cy="288033"/>
          </a:xfrm>
          <a:prstGeom prst="rect">
            <a:avLst/>
          </a:prstGeom>
          <a:solidFill>
            <a:srgbClr val="00CC99">
              <a:alpha val="1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9838" t="19200" r="15350" b="44401"/>
          <a:stretch>
            <a:fillRect/>
          </a:stretch>
        </p:blipFill>
        <p:spPr>
          <a:xfrm>
            <a:off x="683568" y="692696"/>
            <a:ext cx="7630078" cy="20882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8263" t="48600" r="34250" b="41600"/>
          <a:stretch>
            <a:fillRect/>
          </a:stretch>
        </p:blipFill>
        <p:spPr>
          <a:xfrm>
            <a:off x="504016" y="3429000"/>
            <a:ext cx="7509406" cy="7200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29" y="2708955"/>
            <a:ext cx="7143750" cy="37052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95" y="44450"/>
            <a:ext cx="3152775" cy="24168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71781">
            <a:off x="5516245" y="657225"/>
            <a:ext cx="2075180" cy="159258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284345" y="1309370"/>
            <a:ext cx="1007745" cy="28829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06BB6F3-D880-18DC-D10A-17A4E330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2" y="1556792"/>
            <a:ext cx="839407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E94D56-E27B-2FF8-FA42-640BF428A55D}"/>
              </a:ext>
            </a:extLst>
          </p:cNvPr>
          <p:cNvSpPr txBox="1"/>
          <p:nvPr/>
        </p:nvSpPr>
        <p:spPr>
          <a:xfrm>
            <a:off x="323528" y="188640"/>
            <a:ext cx="8208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Individuals inheriting a high proportion of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heteroplasmy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were more likely to have a severe disease than individuals with low levels of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heteroplasmy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78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tochondria of Spermatozoa, TEM - Stock Image - C028/3556 - Science Photo  Library">
            <a:extLst>
              <a:ext uri="{FF2B5EF4-FFF2-40B4-BE49-F238E27FC236}">
                <a16:creationId xmlns:a16="http://schemas.microsoft.com/office/drawing/2014/main" id="{CFF3FDA7-164F-7D71-A58A-D5E29882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18309"/>
            <a:ext cx="232154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D97A5FF-CD3E-5AE7-A818-D59B9C9E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1"/>
            <a:ext cx="5353755" cy="28803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DFF0F1-1529-EA7F-7FAE-E8F1CA926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237" y="3375459"/>
            <a:ext cx="4464496" cy="297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397321" y="6135686"/>
            <a:ext cx="3630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Mitochondria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ATP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59832" y="239988"/>
            <a:ext cx="2932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Mitochondria structure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47340" y="4010084"/>
            <a:ext cx="50804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About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20% of cell volume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hepatocytes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47340" y="5357872"/>
            <a:ext cx="1952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size  0.5-1µm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47340" y="4683184"/>
            <a:ext cx="3063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1000-2000/cell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051340" y="6135686"/>
            <a:ext cx="5046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Oxidative Phosphorylation = respiration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3AE379A-93F0-2927-02D8-42E5AD67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9389"/>
            <a:ext cx="2723698" cy="261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7EF7ACB-40A6-EADE-05E5-B6FB22AD9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03" y="1055114"/>
            <a:ext cx="3816424" cy="2544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utoUpdateAnimBg="0"/>
      <p:bldP spid="819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8" y="188540"/>
            <a:ext cx="8713154" cy="332402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52689" y="3878483"/>
            <a:ext cx="86999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fertilization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oocyte and sperm each bring their mitochondria to the union.</a:t>
            </a:r>
          </a:p>
        </p:txBody>
      </p:sp>
      <p:sp>
        <p:nvSpPr>
          <p:cNvPr id="8" name="Rettangolo 7"/>
          <p:cNvSpPr/>
          <p:nvPr/>
        </p:nvSpPr>
        <p:spPr>
          <a:xfrm>
            <a:off x="252689" y="4601979"/>
            <a:ext cx="876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integrity of 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 membrane of paternal mitochondria is compromised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apparently marks them for degradation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2689" y="5571696"/>
            <a:ext cx="8856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Shortly afterward, the paternal mitochondria are degraded, 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only the maternal mitochondria are conveyed to the progeny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67544" y="571902"/>
            <a:ext cx="84261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ASPETTI GENERALI DELLE MALATTIE MITOCONDRIALI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39552" y="1484784"/>
            <a:ext cx="846455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L’eredità mitocondriale (</a:t>
            </a:r>
            <a:r>
              <a:rPr lang="it-IT" altLang="it-IT" sz="1800" b="1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matrilineare</a:t>
            </a:r>
            <a:r>
              <a:rPr lang="it-IT" altLang="it-IT" sz="1800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) è esclusivamente materna perché i mitocondri nello zigote derivano dalla cellula uovo.  La malattia viene trasmessa sia ai figli maschi che alle femmine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* </a:t>
            </a:r>
            <a:r>
              <a:rPr lang="it-IT" altLang="it-IT" sz="1800" b="1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tutte le donne affette trasmettono la malattia a tutti i figli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nessun maschio affetto trasmette la malattia ai propri figli</a:t>
            </a:r>
          </a:p>
          <a:p>
            <a:pPr eaLnBrk="1" hangingPunct="1">
              <a:spcBef>
                <a:spcPct val="0"/>
              </a:spcBef>
            </a:pPr>
            <a:endParaRPr lang="it-IT" altLang="it-IT" sz="1800" dirty="0"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Alcune malattie: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LHON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Leber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hereditary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neuropathy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Perdita vista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MERRF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Myoclonic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epilepsy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) anomalie di SNC,  sistema scheletrico e muscolo cardiaco (sostituzione G/A posizione 8344 nel gene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per la lisina)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Sindrome di </a:t>
            </a:r>
            <a:r>
              <a:rPr lang="it-IT" alt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Kearns-Sayre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 Sintomi neuromuscolari incluse paralisi dei muscoli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oculari,demenza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 convulsioni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595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300788" y="2997200"/>
            <a:ext cx="1008062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227763" y="1268413"/>
            <a:ext cx="1008062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940425" y="765175"/>
            <a:ext cx="1008063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859338" y="44450"/>
            <a:ext cx="1008062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116013" y="2997200"/>
            <a:ext cx="1368425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011863" y="3573463"/>
            <a:ext cx="1008062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148263" y="4437063"/>
            <a:ext cx="1511300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258888" y="404813"/>
            <a:ext cx="1296987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jms 24 01969 g001 550">
            <a:extLst>
              <a:ext uri="{FF2B5EF4-FFF2-40B4-BE49-F238E27FC236}">
                <a16:creationId xmlns:a16="http://schemas.microsoft.com/office/drawing/2014/main" id="{D8E3C151-A694-2FF1-DE51-8C003A8C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7172"/>
            <a:ext cx="4187627" cy="41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8568E5-C6F7-D208-3FC9-7C80F1B35318}"/>
              </a:ext>
            </a:extLst>
          </p:cNvPr>
          <p:cNvSpPr txBox="1"/>
          <p:nvPr/>
        </p:nvSpPr>
        <p:spPr>
          <a:xfrm>
            <a:off x="395536" y="4941168"/>
            <a:ext cx="83529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different therapeutic strategies have been developed, which can be classified into two main groups: </a:t>
            </a:r>
          </a:p>
          <a:p>
            <a:pPr marL="457200" indent="-457200">
              <a:buAutoNum type="arabicParenBoth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pharmacological and metabolic approaches and </a:t>
            </a:r>
          </a:p>
          <a:p>
            <a:pPr marL="457200" indent="-457200">
              <a:buAutoNum type="arabicParenBoth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molecular approaches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9672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354EEA6-F222-DEDD-4316-E45C7798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79" y="332656"/>
            <a:ext cx="8540441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BDB6B6-DE04-D05B-B7ED-B3146BC5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280920" cy="465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0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AF8AAC-D4C3-7222-090A-25767CD8AD69}"/>
              </a:ext>
            </a:extLst>
          </p:cNvPr>
          <p:cNvSpPr txBox="1"/>
          <p:nvPr/>
        </p:nvSpPr>
        <p:spPr>
          <a:xfrm>
            <a:off x="215516" y="260648"/>
            <a:ext cx="871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Mitochondrial</a:t>
            </a:r>
            <a:r>
              <a:rPr lang="it-IT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transplantation</a:t>
            </a:r>
            <a:r>
              <a:rPr lang="it-IT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(MT)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 innovative technique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possibility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introducing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healthy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exogenous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mitochondria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into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dysfunctional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cells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or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tissues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to modulate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mitochondrial</a:t>
            </a:r>
            <a:r>
              <a:rPr lang="it-IT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function</a:t>
            </a:r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9488C3-4AAD-7764-DA4E-7A226E0F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2816"/>
            <a:ext cx="7920880" cy="444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9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669848" y="278817"/>
            <a:ext cx="2826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perossisomi</a:t>
            </a:r>
          </a:p>
        </p:txBody>
      </p:sp>
      <p:pic>
        <p:nvPicPr>
          <p:cNvPr id="50179" name="Picture 5" descr="p732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08" y="1484784"/>
            <a:ext cx="3240631" cy="505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f1231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003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10" y="4693613"/>
            <a:ext cx="2864070" cy="20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11560" y="332656"/>
            <a:ext cx="81232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latin typeface="Arial Narrow" panose="020B0606020202030204" pitchFamily="34" charset="0"/>
              </a:rPr>
              <a:t>		</a:t>
            </a:r>
            <a:r>
              <a:rPr lang="en-GB" altLang="it-IT" sz="2400" b="1" dirty="0" err="1">
                <a:latin typeface="Arial Narrow" panose="020B0606020202030204" pitchFamily="34" charset="0"/>
              </a:rPr>
              <a:t>Peroxisomal</a:t>
            </a:r>
            <a:r>
              <a:rPr lang="en-GB" altLang="it-IT" sz="2400" b="1" dirty="0">
                <a:latin typeface="Arial Narrow" panose="020B0606020202030204" pitchFamily="34" charset="0"/>
              </a:rPr>
              <a:t> Variability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it-IT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dirty="0">
                <a:latin typeface="Arial Narrow" panose="020B0606020202030204" pitchFamily="34" charset="0"/>
              </a:rPr>
              <a:t>			</a:t>
            </a:r>
            <a:r>
              <a:rPr lang="en-GB" altLang="it-IT" sz="2400" b="1" dirty="0">
                <a:solidFill>
                  <a:srgbClr val="009900"/>
                </a:solidFill>
                <a:latin typeface="Arial Narrow" panose="020B0606020202030204" pitchFamily="34" charset="0"/>
              </a:rPr>
              <a:t>Extreme ranges		Human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solidFill>
                  <a:srgbClr val="009900"/>
                </a:solidFill>
                <a:latin typeface="Arial Narrow" panose="020B0606020202030204" pitchFamily="34" charset="0"/>
              </a:rPr>
              <a:t>							hepatocytes</a:t>
            </a:r>
            <a:endParaRPr lang="en-GB" altLang="it-IT" sz="24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Shape</a:t>
            </a:r>
            <a:r>
              <a:rPr lang="en-GB" altLang="it-IT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		         Spherical, ovoid, tubular,		Ovoid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			square, triangular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it-IT" sz="2400" dirty="0">
              <a:solidFill>
                <a:schemeClr val="accent2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Internal</a:t>
            </a:r>
            <a:r>
              <a:rPr lang="en-GB" altLang="it-IT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		               Amorphous,			Amorphous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Structure</a:t>
            </a:r>
            <a:r>
              <a:rPr lang="en-GB" altLang="it-IT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		 </a:t>
            </a:r>
            <a:r>
              <a:rPr lang="en-GB" altLang="it-IT" sz="24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paracrystalline</a:t>
            </a:r>
            <a:endParaRPr lang="en-GB" altLang="it-IT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it-IT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Size</a:t>
            </a:r>
            <a:r>
              <a:rPr lang="en-GB" altLang="it-IT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			0.1-2.0 microns			0.5 microns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it-IT" sz="24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solidFill>
                  <a:srgbClr val="FFC000"/>
                </a:solidFill>
                <a:latin typeface="Arial Narrow" panose="020B0606020202030204" pitchFamily="34" charset="0"/>
              </a:rPr>
              <a:t>No. per cell</a:t>
            </a:r>
            <a:r>
              <a:rPr lang="en-GB" altLang="it-IT" sz="2400" dirty="0">
                <a:solidFill>
                  <a:srgbClr val="FFC000"/>
                </a:solidFill>
                <a:latin typeface="Arial Narrow" panose="020B0606020202030204" pitchFamily="34" charset="0"/>
              </a:rPr>
              <a:t>		1-1000s				100s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it-IT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24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% </a:t>
            </a:r>
            <a:r>
              <a:rPr lang="en-GB" altLang="it-IT" sz="2400" b="1" dirty="0" err="1">
                <a:solidFill>
                  <a:schemeClr val="accent4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vol</a:t>
            </a:r>
            <a:r>
              <a:rPr lang="en-GB" altLang="it-IT" sz="24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of cell</a:t>
            </a:r>
            <a:r>
              <a:rPr lang="en-GB" altLang="it-IT" sz="2400" dirty="0">
                <a:solidFill>
                  <a:schemeClr val="accent4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		0.1-80%			1%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tabolo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79" y="591719"/>
            <a:ext cx="3934101" cy="56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9B3248F-F1DD-7554-1F73-93C0519E7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00808"/>
            <a:ext cx="4164278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EF6CEB-6363-C691-7A19-421D0CD4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8278080" cy="46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24163" y="261283"/>
            <a:ext cx="8305800" cy="295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defTabSz="476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 defTabSz="4762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 defTabSz="4762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 defTabSz="4762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 defTabSz="4762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GB" altLang="it-IT" sz="1000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+mj-lt"/>
              <a:buNone/>
            </a:pPr>
            <a:r>
              <a:rPr lang="en-GB" altLang="it-IT" sz="1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Glyoxylate detoxification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it-IT" sz="1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GB" altLang="it-IT" sz="1400" b="1" i="1" dirty="0" err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alanine:glyoxylate</a:t>
            </a:r>
            <a:r>
              <a:rPr lang="en-GB" altLang="it-IT" sz="1400" b="1" i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aminotransferase</a:t>
            </a:r>
            <a:r>
              <a:rPr lang="en-GB" altLang="it-IT" sz="1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ct val="0"/>
              </a:spcBef>
              <a:buFont typeface="+mj-lt"/>
              <a:buNone/>
            </a:pPr>
            <a:endParaRPr lang="en-GB" altLang="it-IT" sz="1400" b="1" dirty="0">
              <a:solidFill>
                <a:schemeClr val="accent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+mj-lt"/>
              <a:buNone/>
            </a:pPr>
            <a:r>
              <a:rPr lang="en-GB" altLang="it-IT" sz="1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Glyoxylate cycle (</a:t>
            </a:r>
            <a:r>
              <a:rPr lang="en-GB" altLang="it-IT" sz="1400" b="1" dirty="0" err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glyoxysomes</a:t>
            </a:r>
            <a:r>
              <a:rPr lang="en-GB" altLang="it-IT" sz="1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yeast peroxisomes)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it-IT" sz="1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(</a:t>
            </a:r>
            <a:r>
              <a:rPr lang="en-GB" altLang="it-IT" sz="1400" b="1" i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isocitrate lyase, malate synthase</a:t>
            </a:r>
            <a:r>
              <a:rPr lang="en-GB" altLang="it-IT" sz="1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ct val="0"/>
              </a:spcBef>
              <a:buFont typeface="+mj-lt"/>
              <a:buNone/>
            </a:pPr>
            <a:endParaRPr lang="en-GB" altLang="it-IT" sz="1400" b="1" dirty="0">
              <a:solidFill>
                <a:schemeClr val="accent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+mj-lt"/>
              <a:buNone/>
            </a:pPr>
            <a:r>
              <a:rPr lang="en-GB" altLang="it-IT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Photorespiration (green plants)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it-IT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GB" altLang="it-IT" sz="1400" b="1" i="1" dirty="0">
                <a:latin typeface="Arial Narrow" panose="020B0606020202030204" pitchFamily="34" charset="0"/>
                <a:cs typeface="Arial" panose="020B0604020202020204" pitchFamily="34" charset="0"/>
              </a:rPr>
              <a:t>glycolate oxidase, </a:t>
            </a:r>
            <a:r>
              <a:rPr lang="en-GB" altLang="it-IT" sz="14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serine:glyoxylate</a:t>
            </a:r>
            <a:r>
              <a:rPr lang="en-GB" altLang="it-IT" sz="14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aminotransferase</a:t>
            </a:r>
            <a:r>
              <a:rPr lang="en-GB" altLang="it-IT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ct val="0"/>
              </a:spcBef>
              <a:buFont typeface="+mj-lt"/>
              <a:buNone/>
            </a:pPr>
            <a:endParaRPr lang="en-GB" altLang="it-IT" sz="1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+mj-lt"/>
              <a:buNone/>
            </a:pPr>
            <a:r>
              <a:rPr lang="en-GB" altLang="it-IT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Glycolysis (</a:t>
            </a:r>
            <a:r>
              <a:rPr lang="en-GB" altLang="it-IT" sz="1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Kinetoplastids</a:t>
            </a:r>
            <a:r>
              <a:rPr lang="en-GB" altLang="it-IT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it-IT" sz="1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it-IT" sz="1800" dirty="0">
              <a:latin typeface="Arial Narrow" panose="020B0606020202030204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083935" y="476885"/>
            <a:ext cx="27089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GLYOXYLATE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METABOLISM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(plants)</a:t>
            </a:r>
          </a:p>
        </p:txBody>
      </p:sp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1154430" y="2924810"/>
            <a:ext cx="6644640" cy="36887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3990" y="359221"/>
            <a:ext cx="8796020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Peroxisomes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major sites of 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oxygen utilization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are found in virtually all eukaryotic cells.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contain oxidative enzymes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such as catalase and urate oxidase, at such high concentrations that, in some cells, the peroxisomes stand out in electron micrographs because of the presence of a crystalloid protein core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9132" t="15698" r="31101" b="8704"/>
          <a:stretch>
            <a:fillRect/>
          </a:stretch>
        </p:blipFill>
        <p:spPr>
          <a:xfrm>
            <a:off x="3203848" y="3356992"/>
            <a:ext cx="3096344" cy="331089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79705" y="260985"/>
            <a:ext cx="8397240" cy="24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476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 defTabSz="4762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 defTabSz="4762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 defTabSz="4762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 defTabSz="4762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en-GB" alt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-oxidation</a:t>
            </a:r>
            <a:r>
              <a:rPr lang="en-GB" altLang="it-IT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VLCFA</a:t>
            </a:r>
            <a:r>
              <a:rPr lang="en-GB" altLang="it-IT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in mammals)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it-IT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it-IT" sz="1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acyl-CoA-oxidase, bi/tri-functional enzyme, acyl-CoA-</a:t>
            </a:r>
            <a:r>
              <a:rPr lang="en-GB" altLang="it-IT" sz="1400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thiolase</a:t>
            </a:r>
            <a:r>
              <a:rPr lang="en-GB" altLang="it-IT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it-IT" sz="1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GB" altLang="it-IT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Steroid side chain oxidation /</a:t>
            </a:r>
            <a:r>
              <a:rPr lang="en-GB" alt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bile acid formation</a:t>
            </a:r>
            <a:endParaRPr lang="en-GB" altLang="it-IT" sz="1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 startAt="2"/>
            </a:pPr>
            <a:endParaRPr lang="en-GB" altLang="it-IT" sz="1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 startAt="3"/>
            </a:pPr>
            <a:r>
              <a:rPr lang="en-GB" alt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Dolichol and cholesterol synthesis</a:t>
            </a:r>
            <a:endParaRPr lang="en-GB" altLang="it-IT" sz="1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 startAt="3"/>
            </a:pPr>
            <a:endParaRPr lang="en-GB" altLang="it-IT" sz="1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en-GB" altLang="it-IT" sz="1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Plasmalogen</a:t>
            </a:r>
            <a:r>
              <a:rPr lang="en-GB" altLang="it-IT" sz="1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(ether lipid) synthesis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it-IT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it-IT" sz="1400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acyl-CoA</a:t>
            </a:r>
            <a:r>
              <a:rPr lang="en-GB" altLang="it-IT" sz="1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it-IT" sz="1400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dihydroxyacetone</a:t>
            </a:r>
            <a:r>
              <a:rPr lang="en-GB" altLang="it-IT" sz="1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phosphate acyltransferase,</a:t>
            </a:r>
            <a:endParaRPr lang="en-GB" altLang="it-IT" sz="1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GB" altLang="it-IT" sz="1400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acyl-CoA</a:t>
            </a:r>
            <a:r>
              <a:rPr lang="en-GB" altLang="it-IT" sz="1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it-IT" sz="1400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dihydroxyacetone</a:t>
            </a:r>
            <a:r>
              <a:rPr lang="en-GB" altLang="it-IT" sz="1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phosphate synthase</a:t>
            </a:r>
            <a:r>
              <a:rPr lang="en-GB" altLang="it-IT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it-IT" sz="1400" dirty="0">
              <a:latin typeface="Arial" panose="020B0604020202020204" pitchFamily="34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948170" y="1268730"/>
            <a:ext cx="1863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1">
                <a:solidFill>
                  <a:srgbClr val="008000"/>
                </a:solidFill>
                <a:latin typeface="Arial Narrow" panose="020B0606020202030204" pitchFamily="34" charset="0"/>
              </a:rPr>
              <a:t>LIPID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1">
                <a:solidFill>
                  <a:srgbClr val="008000"/>
                </a:solidFill>
                <a:latin typeface="Arial Narrow" panose="020B0606020202030204" pitchFamily="34" charset="0"/>
              </a:rPr>
              <a:t>METABOLISM</a:t>
            </a:r>
          </a:p>
        </p:txBody>
      </p:sp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1547664" y="2989714"/>
            <a:ext cx="5544522" cy="382828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1025E7-722C-D068-0BE6-13C5F2BCD38D}"/>
              </a:ext>
            </a:extLst>
          </p:cNvPr>
          <p:cNvSpPr txBox="1"/>
          <p:nvPr/>
        </p:nvSpPr>
        <p:spPr>
          <a:xfrm>
            <a:off x="467544" y="548680"/>
            <a:ext cx="84104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major function of the oxidation reactions performed in peroxisomes is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breakdown of fatty acid molecules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process, called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oxidation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shortens the alkyl chains of fatty acids sequentially in blocks of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carbon atoms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a time, thereby converting the fatty acids to acetyl CoA.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peroxisomes then export the acetyl CoA to the cytosol for use in biosynthetic reactions.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DB6C57D-7A6F-007A-3183-0FF1759C6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903" y="5157192"/>
            <a:ext cx="6922194" cy="62069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Approximately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25% - 50% of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fatty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occurs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peroxisomes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it-IT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50181" y="476672"/>
            <a:ext cx="39605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Arial Narrow" panose="020B0606020202030204" pitchFamily="34" charset="0"/>
                <a:sym typeface="+mn-ea"/>
              </a:rPr>
              <a:t>Funzione  Biosintetica</a:t>
            </a:r>
            <a:endParaRPr lang="it-IT" altLang="it-IT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 Narrow" panose="020B0606020202030204" pitchFamily="34" charset="0"/>
                <a:sym typeface="+mn-ea"/>
              </a:rPr>
              <a:t>Catalizzare le prime reazioni della formazione </a:t>
            </a:r>
            <a:endParaRPr lang="it-IT" altLang="it-IT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 Narrow" panose="020B0606020202030204" pitchFamily="34" charset="0"/>
                <a:sym typeface="+mn-ea"/>
              </a:rPr>
              <a:t>dei </a:t>
            </a:r>
            <a:r>
              <a:rPr lang="it-IT" altLang="it-IT" b="1" dirty="0">
                <a:solidFill>
                  <a:srgbClr val="FF0000"/>
                </a:solidFill>
                <a:latin typeface="Arial Narrow" panose="020B0606020202030204" pitchFamily="34" charset="0"/>
                <a:sym typeface="+mn-ea"/>
              </a:rPr>
              <a:t>plasmalogeni</a:t>
            </a:r>
            <a:endParaRPr lang="it-IT" altLang="it-IT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 Narrow" panose="020B0606020202030204" pitchFamily="34" charset="0"/>
                <a:sym typeface="+mn-ea"/>
              </a:rPr>
              <a:t>(fosfolipidi della mielina)</a:t>
            </a:r>
            <a:endParaRPr lang="en-US" dirty="0"/>
          </a:p>
        </p:txBody>
      </p:sp>
      <p:pic>
        <p:nvPicPr>
          <p:cNvPr id="4" name="Picture 3" descr="xx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010" y="188640"/>
            <a:ext cx="4384675" cy="61563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95CEA3-93AD-D962-F6F2-1F12A33F8912}"/>
              </a:ext>
            </a:extLst>
          </p:cNvPr>
          <p:cNvSpPr txBox="1"/>
          <p:nvPr/>
        </p:nvSpPr>
        <p:spPr>
          <a:xfrm>
            <a:off x="216315" y="4725144"/>
            <a:ext cx="457200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AutoNum type="arabicPeriod" startAt="2"/>
            </a:pPr>
            <a:endParaRPr lang="en-GB" altLang="it-IT" sz="1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 startAt="3"/>
            </a:pPr>
            <a:r>
              <a:rPr lang="en-GB" altLang="it-IT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Dolichol and cholesterol synthesis</a:t>
            </a:r>
            <a:endParaRPr lang="en-GB" altLang="it-IT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51773" y="405428"/>
            <a:ext cx="8305800" cy="150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defTabSz="476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 defTabSz="4762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 defTabSz="4762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 defTabSz="4762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 defTabSz="4762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defTabSz="476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it-IT" sz="1000" b="1" dirty="0">
              <a:solidFill>
                <a:srgbClr val="008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5.	Miscellaneous H</a:t>
            </a:r>
            <a:r>
              <a:rPr lang="en-GB" altLang="it-IT" sz="1800" b="1" baseline="-250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</a:t>
            </a:r>
            <a:r>
              <a:rPr lang="en-GB" altLang="it-IT" sz="1800" b="1" baseline="-250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-generating oxidations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en-GB" altLang="it-IT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GB" altLang="it-IT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urate oxidase, D-amino acid oxidase, L--hydroxy acid oxidase</a:t>
            </a:r>
            <a:r>
              <a:rPr lang="en-GB" altLang="it-IT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it-IT" sz="10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6.	H</a:t>
            </a:r>
            <a:r>
              <a:rPr lang="en-GB" altLang="it-IT" sz="1800" b="1" baseline="-250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</a:t>
            </a:r>
            <a:r>
              <a:rPr lang="en-GB" altLang="it-IT" sz="1800" b="1" baseline="-250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catabolism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(</a:t>
            </a:r>
            <a:r>
              <a:rPr lang="en-GB" altLang="it-IT" sz="18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catalase</a:t>
            </a:r>
            <a:r>
              <a:rPr lang="en-GB" altLang="it-IT" sz="1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en-GB" altLang="it-IT" sz="1800" dirty="0">
              <a:latin typeface="Arial Narrow" panose="020B0606020202030204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023422" y="548680"/>
            <a:ext cx="1863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H</a:t>
            </a:r>
            <a:r>
              <a:rPr lang="en-GB" altLang="it-IT" sz="2400" b="1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en-GB" altLang="it-IT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O</a:t>
            </a:r>
            <a:r>
              <a:rPr lang="en-GB" altLang="it-IT" sz="2400" b="1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METABOLISM</a:t>
            </a: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402080" y="2247602"/>
            <a:ext cx="6339840" cy="42049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23528" y="476672"/>
            <a:ext cx="860615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perossisomi si trovano in tutte le cellule eucariotiche e contengono enzimi ossidativi come </a:t>
            </a:r>
            <a:r>
              <a:rPr lang="it-IT" alt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catalasi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(15% del contenuto dei perossisomi)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Sono siti principali di 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utilizzo dell’ossigeno molecolare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per rimuovere atomi di idrogeno da substrati organici specifici (R) in una reazione ossidativa che produce acqua ossigenata.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RH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+ O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altLang="it-IT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altLang="it-IT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(ossidasi)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catalasi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utilizza poi l’acqua ossigenata per ossidare una varietà di altri substrati es  Alcol, fenolo, formaldeide.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R’H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+ H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R’ + 2H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Circa 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25% dell’etanolo che beviamo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è detossificato in questo modo.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Riduce l’eccesso di H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altLang="it-IT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2412" y="279724"/>
            <a:ext cx="7087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 fegato </a:t>
            </a:r>
            <a:r>
              <a:rPr lang="it-IT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l’alcol è metabolizzato da tre diversi sistemi enzimatici</a:t>
            </a:r>
            <a:r>
              <a:rPr lang="it-IT" sz="1800" b="0" i="0" dirty="0">
                <a:solidFill>
                  <a:srgbClr val="74747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Font typeface="+mj-lt"/>
              <a:buAutoNum type="arabicPeriod"/>
            </a:pPr>
            <a:endParaRPr lang="it-IT" sz="1800" dirty="0">
              <a:solidFill>
                <a:srgbClr val="747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endParaRPr lang="it-IT" sz="1800" b="0" i="0" dirty="0">
              <a:solidFill>
                <a:srgbClr val="7474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endParaRPr lang="it-IT" sz="1800" b="0" i="0" dirty="0">
              <a:solidFill>
                <a:srgbClr val="7474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lcol deidrogen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49" y="879888"/>
            <a:ext cx="3076067" cy="204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15184" y="754962"/>
            <a:ext cx="560894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1800" b="0" i="0" dirty="0">
              <a:solidFill>
                <a:srgbClr val="74747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sistema </a:t>
            </a:r>
            <a:r>
              <a:rPr lang="it-IT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dell’</a:t>
            </a:r>
            <a:r>
              <a:rPr lang="it-IT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alcol deidrogenasi</a:t>
            </a:r>
            <a:r>
              <a:rPr lang="it-IT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600" b="0" i="0" dirty="0">
                <a:solidFill>
                  <a:srgbClr val="74747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è attivo </a:t>
            </a:r>
            <a:r>
              <a:rPr lang="it-IT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 citoplasma delle cellule </a:t>
            </a: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epatiche -e in misura minore in altri tipi cellulari- e catalizza il trasferimento di uno ione idrogeno dall’alcol al cofattore NAD+ con formazione di acetaldeide, una sostanza tossica responsabile di molti degli effetti deleteri dell’alcol</a:t>
            </a:r>
            <a:r>
              <a:rPr lang="it-IT" sz="1600" b="0" i="0" dirty="0">
                <a:solidFill>
                  <a:srgbClr val="74747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22412" y="3199298"/>
            <a:ext cx="84673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Una parte dell’alcol che arriva al fegato è processata dal </a:t>
            </a:r>
            <a:r>
              <a:rPr lang="it-IT" sz="1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it-IT" sz="1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microsomiale</a:t>
            </a:r>
            <a:r>
              <a:rPr lang="it-IT" sz="1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ossidazione dell’alcol (MEOS)</a:t>
            </a:r>
            <a:r>
              <a:rPr lang="it-IT" sz="1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0" i="0" dirty="0">
                <a:solidFill>
                  <a:srgbClr val="74747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localizzato </a:t>
            </a:r>
            <a:r>
              <a:rPr lang="it-IT" sz="1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 reticolo endoplasmatico</a:t>
            </a:r>
            <a:r>
              <a:rPr lang="it-IT" sz="1800" b="0" i="0" dirty="0">
                <a:solidFill>
                  <a:srgbClr val="74747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sistema che coinvolge anche il </a:t>
            </a:r>
            <a:r>
              <a:rPr lang="it-IT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citocromo P450</a:t>
            </a:r>
            <a:r>
              <a:rPr lang="it-IT" sz="1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enzima coinvolto nella detossificazione di numerose sostanze tra cui molti farmaci. Anche in questo caso viene prodotta acetaldeide che deve successivamente essere ossidata. </a:t>
            </a:r>
            <a:r>
              <a:rPr lang="it-IT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pensa che il contributo all’ossidazione dell’alcol sia intorno al 20%.</a:t>
            </a:r>
          </a:p>
          <a:p>
            <a:pPr algn="just"/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infine vi è una terza via catalizzata dall’enzima </a:t>
            </a:r>
            <a:r>
              <a:rPr lang="it-IT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catalasi</a:t>
            </a: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nei </a:t>
            </a:r>
            <a:r>
              <a:rPr lang="it-IT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perossisomi</a:t>
            </a: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organelli che funzionano un poco come discariche e della cellula, ancora con formazione di acetaldeide</a:t>
            </a:r>
            <a:r>
              <a:rPr lang="it-IT" sz="16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È attivato con l’assunzione di massive quantità di alcol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1520" y="4941168"/>
            <a:ext cx="879475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model that explains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how peroxisomes proliferate and how new peroxisomes arise.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Peroxisomal precursor vesicles bud from the ER. At least two peroxisomal membrane proteins, Pex3 and Pex15, follow this route.</a:t>
            </a:r>
          </a:p>
        </p:txBody>
      </p:sp>
      <p:pic>
        <p:nvPicPr>
          <p:cNvPr id="5" name="Picture 4" descr="Picture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7726045" cy="3759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549275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8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PEROSSINE</a:t>
            </a:r>
            <a:endParaRPr lang="en-GB" altLang="it-IT" sz="2800" b="1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Proteins involved in peroxisome biogenesis (protein import) are</a:t>
            </a:r>
            <a:b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called </a:t>
            </a:r>
            <a:r>
              <a:rPr lang="en-GB" altLang="it-IT" sz="22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PEROXINS.</a:t>
            </a:r>
            <a:endParaRPr lang="en-GB" altLang="it-IT" sz="220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Peroxins are encoded by </a:t>
            </a:r>
            <a:r>
              <a:rPr lang="en-GB" altLang="it-IT" sz="2200" b="1" i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PEX</a:t>
            </a: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 genes.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~30 PEX genes have been identified so far. They are numbered sequentially in order of discovery (</a:t>
            </a:r>
            <a:r>
              <a:rPr lang="en-GB" altLang="it-IT" sz="2200" b="1" i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PEX1</a:t>
            </a:r>
            <a:r>
              <a:rPr lang="en-GB" altLang="it-IT" sz="22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– </a:t>
            </a:r>
            <a:r>
              <a:rPr lang="en-GB" altLang="it-IT" sz="2200" b="1" i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PEX30</a:t>
            </a: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).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Gene products (i.e. peroxins) are termed </a:t>
            </a:r>
            <a:r>
              <a:rPr lang="en-GB" altLang="it-IT" sz="22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Pex1p – Pex30p</a:t>
            </a: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en-GB" altLang="it-IT" sz="22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>
                <a:latin typeface="Arial Narrow" panose="020B0606020202030204" pitchFamily="34" charset="0"/>
                <a:cs typeface="Arial" panose="020B0604020202020204" pitchFamily="34" charset="0"/>
              </a:rPr>
              <a:t>Peroxins can be found in:	</a:t>
            </a:r>
            <a:r>
              <a:rPr lang="en-GB" altLang="it-IT" sz="22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cytosol</a:t>
            </a:r>
            <a:endParaRPr lang="en-GB" altLang="it-IT" sz="2200" b="1">
              <a:solidFill>
                <a:schemeClr val="accent2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peroxisomal membrane &amp;/or</a:t>
            </a:r>
            <a:endParaRPr lang="en-GB" altLang="it-IT" sz="2200" b="1">
              <a:solidFill>
                <a:schemeClr val="accent2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2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peroxisomal matrix.</a:t>
            </a:r>
            <a:r>
              <a:rPr lang="en-GB" altLang="it-IT" sz="220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5133189"/>
            <a:ext cx="2304256" cy="1536171"/>
          </a:xfrm>
          <a:prstGeom prst="rect">
            <a:avLst/>
          </a:prstGeom>
        </p:spPr>
      </p:pic>
      <p:pic>
        <p:nvPicPr>
          <p:cNvPr id="1026" name="Picture 2" descr="Energy Efficiency and the Endosymbiotic Theory | Highbrow">
            <a:extLst>
              <a:ext uri="{FF2B5EF4-FFF2-40B4-BE49-F238E27FC236}">
                <a16:creationId xmlns:a16="http://schemas.microsoft.com/office/drawing/2014/main" id="{5C7BE233-C4A1-EF63-7B00-DAB0D9AA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653808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roxins-and-other-PM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33855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14312"/>
            <a:ext cx="8888412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ttp://pad.mymovies.it/filmclub/2006/04/217/locand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9869"/>
            <a:ext cx="4319587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79512" y="692696"/>
            <a:ext cx="518457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L'Adrenoleucodistrofia (ALD)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è una malattia metabolica rara, trasmissibile per via ereditaria recessiva. Il difetto genetico risiede sul cromosoma X e può essere trasmesso dalla madre ai figli.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Un difetto metabolico nelle 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reazioni di ossidazione degli acidi grassi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 catena molto lunga (VLCFA) porta al loro accumulo nel sangue e nei tessuti. Queste molecole hanno un effetto tossico diretto sulla mielina,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forma infantile è la più comune, in quanto rappresenta circa il 60% dei casi. Esordisce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tra i 4 e gli 8 anni d'età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con numerosi sintomi neurologici, seguiti quasi sempre (85% dei casi) da insufficienza surrenalica.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23" y="1779207"/>
            <a:ext cx="3285365" cy="262829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84213" y="1196975"/>
            <a:ext cx="76422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Specific peroxisome function: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e.g </a:t>
            </a:r>
            <a:r>
              <a:rPr lang="en-US" altLang="it-IT" sz="2400" b="1">
                <a:latin typeface="Arial Narrow" panose="020B0606020202030204" pitchFamily="34" charset="0"/>
              </a:rPr>
              <a:t>Adrenoleucodystrophy </a:t>
            </a:r>
            <a:r>
              <a:rPr lang="en-US" altLang="it-IT" sz="2400">
                <a:latin typeface="Arial Narrow" panose="020B0606020202030204" pitchFamily="34" charset="0"/>
              </a:rPr>
              <a:t> (~1 in 50,000 live births)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	X-linked disorder usually presents in 2-5 yr. old males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	High levels of C24-C26 saturated FAs in blood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	Causes de-myelinization of nerve fibers leading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	paralysis and death (usually by age 5).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Caused by  a </a:t>
            </a:r>
            <a:r>
              <a:rPr lang="en-US" altLang="it-IT" sz="2400" b="1">
                <a:solidFill>
                  <a:srgbClr val="FF0000"/>
                </a:solidFill>
                <a:latin typeface="Arial Narrow" panose="020B0606020202030204" pitchFamily="34" charset="0"/>
              </a:rPr>
              <a:t>defect in the transporter necessary to import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Arial Narrow" panose="020B0606020202030204" pitchFamily="34" charset="0"/>
              </a:rPr>
              <a:t>VLCFA-CoA synthase into the peroxisome</a:t>
            </a:r>
            <a:r>
              <a:rPr lang="en-US" altLang="it-IT" sz="2400">
                <a:latin typeface="Arial Narrow" panose="020B0606020202030204" pitchFamily="34" charset="0"/>
              </a:rPr>
              <a:t>.  This leads to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block in VLCFA oxidation.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Adult onset form: Adrenomyeloneuropathy</a:t>
            </a:r>
            <a:endParaRPr lang="en-US" altLang="it-IT" sz="13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692275" y="188913"/>
            <a:ext cx="4827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u="sng">
                <a:latin typeface="Arial Narrow" panose="020B0606020202030204" pitchFamily="34" charset="0"/>
              </a:rPr>
              <a:t>Disorders related to Peroxisome function: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662738" y="4889500"/>
            <a:ext cx="914400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886200" y="4860925"/>
            <a:ext cx="914400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705600" y="3032125"/>
            <a:ext cx="914400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886200" y="3003550"/>
            <a:ext cx="9906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04800" y="288925"/>
            <a:ext cx="9144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b="1">
                <a:latin typeface="Arial Narrow" panose="020B0606020202030204" pitchFamily="34" charset="0"/>
                <a:cs typeface="Arial" panose="020B0604020202020204" pitchFamily="34" charset="0"/>
              </a:rPr>
              <a:t>HUMAN DISEASES WITH FAULTY IMPORT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000" b="1">
                <a:latin typeface="Arial Narrow" panose="020B0606020202030204" pitchFamily="34" charset="0"/>
                <a:cs typeface="Arial" panose="020B0604020202020204" pitchFamily="34" charset="0"/>
              </a:rPr>
              <a:t>OF PEROXISOMAL PROTEINS</a:t>
            </a:r>
            <a:endParaRPr lang="en-GB" altLang="it-IT" sz="20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Narrow" panose="020B0606020202030204" pitchFamily="34" charset="0"/>
                <a:cs typeface="Arial" panose="020B0604020202020204" pitchFamily="34" charset="0"/>
              </a:rPr>
              <a:t>  </a:t>
            </a:r>
            <a:endParaRPr lang="en-GB" altLang="it-IT" sz="20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Disease			                  Proteins		Mutant</a:t>
            </a:r>
            <a:endParaRPr lang="en-GB" altLang="it-IT" sz="2000" b="1">
              <a:solidFill>
                <a:srgbClr val="008000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not imported		genes</a:t>
            </a:r>
            <a:endParaRPr lang="en-GB" altLang="it-IT" sz="2000" b="1">
              <a:solidFill>
                <a:srgbClr val="008000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en-GB" altLang="it-IT" sz="2000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Zellweger syndrome		PTS1 + PTS2		Pex 1-3,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			5,6,10,12,16,19</a:t>
            </a:r>
            <a:endParaRPr lang="en-GB" altLang="it-IT" sz="2000" b="1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latin typeface="Arial Narrow" panose="020B0606020202030204" pitchFamily="34" charset="0"/>
                <a:cs typeface="Arial" panose="020B0604020202020204" pitchFamily="34" charset="0"/>
              </a:rPr>
              <a:t>  </a:t>
            </a:r>
            <a:endParaRPr lang="en-GB" altLang="it-IT" sz="2000" b="1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Neonatal			               PTS1			Pex 5</a:t>
            </a:r>
            <a:endParaRPr lang="en-GB" altLang="it-IT" sz="2000" b="1">
              <a:solidFill>
                <a:schemeClr val="accent2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adrenoleukodystrophy		or									PTS2			Pex 1,6,10,12,13</a:t>
            </a:r>
            <a:endParaRPr lang="en-GB" altLang="it-IT" sz="2000" b="1">
              <a:solidFill>
                <a:schemeClr val="accent2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en-GB" altLang="it-IT" sz="2000" b="1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Infantile Refsum Disease	PTS1 + PTS2		Pex 1,12</a:t>
            </a:r>
            <a:endParaRPr lang="en-GB" altLang="it-IT" sz="2000" b="1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latin typeface="Arial Narrow" panose="020B0606020202030204" pitchFamily="34" charset="0"/>
                <a:cs typeface="Arial" panose="020B0604020202020204" pitchFamily="34" charset="0"/>
              </a:rPr>
              <a:t>  </a:t>
            </a:r>
            <a:endParaRPr lang="en-GB" altLang="it-IT" sz="2000" b="1"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Rhizomelic 			PTS2			Pex 7</a:t>
            </a:r>
            <a:endParaRPr lang="en-GB" altLang="it-IT" sz="2000" b="1">
              <a:solidFill>
                <a:schemeClr val="accent2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chondrodysplasia		or</a:t>
            </a:r>
            <a:endParaRPr lang="en-GB" altLang="it-IT" sz="2000" b="1">
              <a:solidFill>
                <a:schemeClr val="accent2"/>
              </a:solidFill>
              <a:latin typeface="Arial Narrow" panose="020B0606020202030204" pitchFamily="34" charset="0"/>
              <a:cs typeface="Times New Roman" panose="0202060305040502030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punctata			PTS1 + PTS2		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1404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22363"/>
            <a:ext cx="4233862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1403350" y="333375"/>
            <a:ext cx="5521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Arial Narrow" panose="020B0606020202030204" pitchFamily="34" charset="0"/>
              </a:rPr>
              <a:t>Mitocondri sono strutture dinamiche</a:t>
            </a:r>
          </a:p>
        </p:txBody>
      </p:sp>
      <p:sp>
        <p:nvSpPr>
          <p:cNvPr id="9220" name="AutoShape 8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6241256" y="1700808"/>
            <a:ext cx="1366837" cy="6492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" name="CasellaDiTesto 1"/>
          <p:cNvSpPr txBox="1"/>
          <p:nvPr/>
        </p:nvSpPr>
        <p:spPr>
          <a:xfrm>
            <a:off x="6159381" y="2708920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14.1 ok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250825" y="292100"/>
            <a:ext cx="39449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latin typeface="Arial Narrow" panose="020B0606020202030204" pitchFamily="34" charset="0"/>
              </a:rPr>
              <a:t>Mitocondri e </a:t>
            </a:r>
            <a:r>
              <a:rPr lang="it-IT" altLang="it-IT" b="1">
                <a:latin typeface="Arial Narrow" panose="020B0606020202030204" pitchFamily="34" charset="0"/>
              </a:rPr>
              <a:t>microtubuli</a:t>
            </a:r>
          </a:p>
        </p:txBody>
      </p:sp>
      <p:pic>
        <p:nvPicPr>
          <p:cNvPr id="10243" name="Picture 4" descr="f1201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0031"/>
            <a:ext cx="5621337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ttangolo 4"/>
          <p:cNvSpPr>
            <a:spLocks noChangeArrowheads="1"/>
          </p:cNvSpPr>
          <p:nvPr/>
        </p:nvSpPr>
        <p:spPr bwMode="auto">
          <a:xfrm>
            <a:off x="4572000" y="1363663"/>
            <a:ext cx="1728788" cy="46799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10245" name="Picture 5" descr="f1405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53" y="618122"/>
            <a:ext cx="3779837" cy="59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mitochondria and mus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320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8696"/>
            <a:ext cx="5295831" cy="31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dia.npr.org/assets/img/2016/05/12/mitochondria-2c2d9757aca29c6b18a74aa5184f8d014756d72f-s1400-c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90" y="1949743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6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6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JMG:Microsoft Office 98:Templates:Blank Presentation</Template>
  <TotalTime>418</TotalTime>
  <Words>1797</Words>
  <Application>Microsoft Office PowerPoint</Application>
  <PresentationFormat>Presentazione su schermo (4:3)</PresentationFormat>
  <Paragraphs>238</Paragraphs>
  <Slides>65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7" baseType="lpstr">
      <vt:lpstr>Arial</vt:lpstr>
      <vt:lpstr>Arial Narrow</vt:lpstr>
      <vt:lpstr>Calibri</vt:lpstr>
      <vt:lpstr>Cambria</vt:lpstr>
      <vt:lpstr>Comic Sans MS</vt:lpstr>
      <vt:lpstr>Helvetica</vt:lpstr>
      <vt:lpstr>Open Sans</vt:lpstr>
      <vt:lpstr>Segoe UI Historic</vt:lpstr>
      <vt:lpstr>Shruti</vt:lpstr>
      <vt:lpstr>Symbol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Jonny Gershoni</dc:creator>
  <cp:lastModifiedBy>daniele sblattero</cp:lastModifiedBy>
  <cp:revision>229</cp:revision>
  <dcterms:created xsi:type="dcterms:W3CDTF">2002-06-05T01:40:00Z</dcterms:created>
  <dcterms:modified xsi:type="dcterms:W3CDTF">2023-11-30T16:13:50Z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1033-11.2.0.11417</vt:lpwstr>
  </property>
  <property fmtid="{D5CDD505-2E9C-101B-9397-08002B2CF9AE}" pid="3" name="ICV">
    <vt:lpwstr>A6CBD6A5A3FF4C5E8FA366082F6E94E8</vt:lpwstr>
  </property>
</Properties>
</file>