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6" r:id="rId1"/>
  </p:sldMasterIdLst>
  <p:notesMasterIdLst>
    <p:notesMasterId r:id="rId55"/>
  </p:notesMasterIdLst>
  <p:sldIdLst>
    <p:sldId id="504" r:id="rId2"/>
    <p:sldId id="496" r:id="rId3"/>
    <p:sldId id="502" r:id="rId4"/>
    <p:sldId id="495" r:id="rId5"/>
    <p:sldId id="274" r:id="rId6"/>
    <p:sldId id="499" r:id="rId7"/>
    <p:sldId id="324" r:id="rId8"/>
    <p:sldId id="275" r:id="rId9"/>
    <p:sldId id="301" r:id="rId10"/>
    <p:sldId id="503" r:id="rId11"/>
    <p:sldId id="505" r:id="rId12"/>
    <p:sldId id="507" r:id="rId13"/>
    <p:sldId id="281" r:id="rId14"/>
    <p:sldId id="280" r:id="rId15"/>
    <p:sldId id="322" r:id="rId16"/>
    <p:sldId id="506" r:id="rId17"/>
    <p:sldId id="256" r:id="rId18"/>
    <p:sldId id="355" r:id="rId19"/>
    <p:sldId id="273" r:id="rId20"/>
    <p:sldId id="295" r:id="rId21"/>
    <p:sldId id="307" r:id="rId22"/>
    <p:sldId id="286" r:id="rId23"/>
    <p:sldId id="289" r:id="rId24"/>
    <p:sldId id="314" r:id="rId25"/>
    <p:sldId id="350" r:id="rId26"/>
    <p:sldId id="331" r:id="rId27"/>
    <p:sldId id="332" r:id="rId28"/>
    <p:sldId id="257" r:id="rId29"/>
    <p:sldId id="259" r:id="rId30"/>
    <p:sldId id="260" r:id="rId31"/>
    <p:sldId id="261" r:id="rId32"/>
    <p:sldId id="278" r:id="rId33"/>
    <p:sldId id="508" r:id="rId34"/>
    <p:sldId id="500" r:id="rId35"/>
    <p:sldId id="262" r:id="rId36"/>
    <p:sldId id="263" r:id="rId37"/>
    <p:sldId id="264" r:id="rId38"/>
    <p:sldId id="490" r:id="rId39"/>
    <p:sldId id="478" r:id="rId40"/>
    <p:sldId id="447" r:id="rId41"/>
    <p:sldId id="469" r:id="rId42"/>
    <p:sldId id="470" r:id="rId43"/>
    <p:sldId id="471" r:id="rId44"/>
    <p:sldId id="474" r:id="rId45"/>
    <p:sldId id="265" r:id="rId46"/>
    <p:sldId id="266" r:id="rId47"/>
    <p:sldId id="267" r:id="rId48"/>
    <p:sldId id="268" r:id="rId49"/>
    <p:sldId id="269" r:id="rId50"/>
    <p:sldId id="270" r:id="rId51"/>
    <p:sldId id="272" r:id="rId52"/>
    <p:sldId id="513" r:id="rId53"/>
    <p:sldId id="279" r:id="rId5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6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13608-B27E-984B-80B2-68E466F5B933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7478DA-5D2F-BA4C-9B73-EA9F8FFCE30D}">
      <dgm:prSet phldrT="[Testo]"/>
      <dgm:spPr/>
      <dgm:t>
        <a:bodyPr/>
        <a:lstStyle/>
        <a:p>
          <a:r>
            <a:rPr lang="it-IT" dirty="0"/>
            <a:t>processo</a:t>
          </a:r>
        </a:p>
      </dgm:t>
    </dgm:pt>
    <dgm:pt modelId="{8574A1B1-AE70-B34B-AC65-669652E4FB63}" type="parTrans" cxnId="{2D127F80-6929-A14D-8751-F0C27744598F}">
      <dgm:prSet/>
      <dgm:spPr/>
      <dgm:t>
        <a:bodyPr/>
        <a:lstStyle/>
        <a:p>
          <a:endParaRPr lang="it-IT"/>
        </a:p>
      </dgm:t>
    </dgm:pt>
    <dgm:pt modelId="{AE3D3E45-7674-1145-9160-2EDAB54AF665}" type="sibTrans" cxnId="{2D127F80-6929-A14D-8751-F0C27744598F}">
      <dgm:prSet/>
      <dgm:spPr/>
      <dgm:t>
        <a:bodyPr/>
        <a:lstStyle/>
        <a:p>
          <a:endParaRPr lang="it-IT"/>
        </a:p>
      </dgm:t>
    </dgm:pt>
    <dgm:pt modelId="{D6DE9E4D-D625-6548-ABBF-7DE89319350B}">
      <dgm:prSet phldrT="[Testo]"/>
      <dgm:spPr/>
      <dgm:t>
        <a:bodyPr/>
        <a:lstStyle/>
        <a:p>
          <a:r>
            <a:rPr lang="it-IT" dirty="0"/>
            <a:t>prodotto</a:t>
          </a:r>
        </a:p>
      </dgm:t>
    </dgm:pt>
    <dgm:pt modelId="{4DC4D1DC-C9BA-D645-84ED-48F562685BEB}" type="parTrans" cxnId="{E40C312F-10B9-C347-B4DC-8BFF6083471F}">
      <dgm:prSet/>
      <dgm:spPr/>
      <dgm:t>
        <a:bodyPr/>
        <a:lstStyle/>
        <a:p>
          <a:endParaRPr lang="it-IT"/>
        </a:p>
      </dgm:t>
    </dgm:pt>
    <dgm:pt modelId="{A95FE85D-FDD0-494F-9CB6-0F444DD67639}" type="sibTrans" cxnId="{E40C312F-10B9-C347-B4DC-8BFF6083471F}">
      <dgm:prSet/>
      <dgm:spPr/>
      <dgm:t>
        <a:bodyPr/>
        <a:lstStyle/>
        <a:p>
          <a:endParaRPr lang="it-IT"/>
        </a:p>
      </dgm:t>
    </dgm:pt>
    <dgm:pt modelId="{EB95F2CE-DAC6-6B49-925F-0BED69D4057A}">
      <dgm:prSet/>
      <dgm:spPr/>
      <dgm:t>
        <a:bodyPr/>
        <a:lstStyle/>
        <a:p>
          <a:r>
            <a:rPr lang="it-IT" dirty="0"/>
            <a:t>Cultura tradizionale</a:t>
          </a:r>
        </a:p>
        <a:p>
          <a:r>
            <a:rPr lang="it-IT" dirty="0"/>
            <a:t>(folklore)</a:t>
          </a:r>
        </a:p>
      </dgm:t>
    </dgm:pt>
    <dgm:pt modelId="{24E617A4-EBFA-6E47-9747-9DB53884C02F}" type="parTrans" cxnId="{967F94FF-B6D9-D54E-9CED-C4F0F65FCC1A}">
      <dgm:prSet/>
      <dgm:spPr/>
      <dgm:t>
        <a:bodyPr/>
        <a:lstStyle/>
        <a:p>
          <a:endParaRPr lang="it-IT"/>
        </a:p>
      </dgm:t>
    </dgm:pt>
    <dgm:pt modelId="{B20BE5FE-0973-5040-89C0-6B474D4F9233}" type="sibTrans" cxnId="{967F94FF-B6D9-D54E-9CED-C4F0F65FCC1A}">
      <dgm:prSet/>
      <dgm:spPr/>
      <dgm:t>
        <a:bodyPr/>
        <a:lstStyle/>
        <a:p>
          <a:endParaRPr lang="it-IT"/>
        </a:p>
      </dgm:t>
    </dgm:pt>
    <dgm:pt modelId="{106C5CC8-5353-6145-8B6E-BD40F74F177F}">
      <dgm:prSet/>
      <dgm:spPr/>
      <dgm:t>
        <a:bodyPr/>
        <a:lstStyle/>
        <a:p>
          <a:r>
            <a:rPr lang="it-IT" dirty="0"/>
            <a:t>Cultura di massa</a:t>
          </a:r>
        </a:p>
        <a:p>
          <a:r>
            <a:rPr lang="it-IT" dirty="0"/>
            <a:t>(turismo)</a:t>
          </a:r>
        </a:p>
      </dgm:t>
    </dgm:pt>
    <dgm:pt modelId="{97A3AD24-6BD2-E54D-A892-FEA0D0337374}" type="parTrans" cxnId="{6BF32362-2CCB-6149-9873-9D2FEC81890A}">
      <dgm:prSet/>
      <dgm:spPr/>
      <dgm:t>
        <a:bodyPr/>
        <a:lstStyle/>
        <a:p>
          <a:endParaRPr lang="it-IT"/>
        </a:p>
      </dgm:t>
    </dgm:pt>
    <dgm:pt modelId="{CF9E24A9-7A3F-3248-8E7B-556C6EF59AE9}" type="sibTrans" cxnId="{6BF32362-2CCB-6149-9873-9D2FEC81890A}">
      <dgm:prSet/>
      <dgm:spPr/>
      <dgm:t>
        <a:bodyPr/>
        <a:lstStyle/>
        <a:p>
          <a:endParaRPr lang="it-IT"/>
        </a:p>
      </dgm:t>
    </dgm:pt>
    <dgm:pt modelId="{0175279C-1EE6-DD47-A7FB-F97351A2672E}" type="pres">
      <dgm:prSet presAssocID="{AAA13608-B27E-984B-80B2-68E466F5B933}" presName="matrix" presStyleCnt="0">
        <dgm:presLayoutVars>
          <dgm:chMax val="1"/>
          <dgm:dir/>
          <dgm:resizeHandles val="exact"/>
        </dgm:presLayoutVars>
      </dgm:prSet>
      <dgm:spPr/>
    </dgm:pt>
    <dgm:pt modelId="{FB01DC1A-B05C-4E41-8DB7-6DDC1EDD2847}" type="pres">
      <dgm:prSet presAssocID="{AAA13608-B27E-984B-80B2-68E466F5B933}" presName="axisShape" presStyleLbl="bgShp" presStyleIdx="0" presStyleCnt="1"/>
      <dgm:spPr/>
    </dgm:pt>
    <dgm:pt modelId="{7F8D7112-4481-984F-9D99-8034205FC942}" type="pres">
      <dgm:prSet presAssocID="{AAA13608-B27E-984B-80B2-68E466F5B93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F2D575-360C-9E42-85D9-0F81F85DD7C1}" type="pres">
      <dgm:prSet presAssocID="{AAA13608-B27E-984B-80B2-68E466F5B93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BC7F3B-FAB8-B84E-AE94-3722414427AE}" type="pres">
      <dgm:prSet presAssocID="{AAA13608-B27E-984B-80B2-68E466F5B93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27570C-0A81-D545-91CE-BB07113D5BB6}" type="pres">
      <dgm:prSet presAssocID="{AAA13608-B27E-984B-80B2-68E466F5B93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E25502A-7D83-714F-AA67-DC29AFDC6884}" type="presOf" srcId="{367478DA-5D2F-BA4C-9B73-EA9F8FFCE30D}" destId="{7F8D7112-4481-984F-9D99-8034205FC942}" srcOrd="0" destOrd="0" presId="urn:microsoft.com/office/officeart/2005/8/layout/matrix2"/>
    <dgm:cxn modelId="{0FF5E62A-8931-2749-BEA2-C5A0F925BA3A}" type="presOf" srcId="{D6DE9E4D-D625-6548-ABBF-7DE89319350B}" destId="{A2F2D575-360C-9E42-85D9-0F81F85DD7C1}" srcOrd="0" destOrd="0" presId="urn:microsoft.com/office/officeart/2005/8/layout/matrix2"/>
    <dgm:cxn modelId="{E40C312F-10B9-C347-B4DC-8BFF6083471F}" srcId="{AAA13608-B27E-984B-80B2-68E466F5B933}" destId="{D6DE9E4D-D625-6548-ABBF-7DE89319350B}" srcOrd="1" destOrd="0" parTransId="{4DC4D1DC-C9BA-D645-84ED-48F562685BEB}" sibTransId="{A95FE85D-FDD0-494F-9CB6-0F444DD67639}"/>
    <dgm:cxn modelId="{6BF32362-2CCB-6149-9873-9D2FEC81890A}" srcId="{AAA13608-B27E-984B-80B2-68E466F5B933}" destId="{106C5CC8-5353-6145-8B6E-BD40F74F177F}" srcOrd="3" destOrd="0" parTransId="{97A3AD24-6BD2-E54D-A892-FEA0D0337374}" sibTransId="{CF9E24A9-7A3F-3248-8E7B-556C6EF59AE9}"/>
    <dgm:cxn modelId="{3EC75C63-926E-8248-8BBD-7CAB4E8B5587}" type="presOf" srcId="{AAA13608-B27E-984B-80B2-68E466F5B933}" destId="{0175279C-1EE6-DD47-A7FB-F97351A2672E}" srcOrd="0" destOrd="0" presId="urn:microsoft.com/office/officeart/2005/8/layout/matrix2"/>
    <dgm:cxn modelId="{42B15573-7EDE-4644-9EB7-35A77BF1B0C5}" type="presOf" srcId="{EB95F2CE-DAC6-6B49-925F-0BED69D4057A}" destId="{C4BC7F3B-FAB8-B84E-AE94-3722414427AE}" srcOrd="0" destOrd="0" presId="urn:microsoft.com/office/officeart/2005/8/layout/matrix2"/>
    <dgm:cxn modelId="{2D127F80-6929-A14D-8751-F0C27744598F}" srcId="{AAA13608-B27E-984B-80B2-68E466F5B933}" destId="{367478DA-5D2F-BA4C-9B73-EA9F8FFCE30D}" srcOrd="0" destOrd="0" parTransId="{8574A1B1-AE70-B34B-AC65-669652E4FB63}" sibTransId="{AE3D3E45-7674-1145-9160-2EDAB54AF665}"/>
    <dgm:cxn modelId="{F7E5E7D5-0C0A-F14A-9355-49882620702F}" type="presOf" srcId="{106C5CC8-5353-6145-8B6E-BD40F74F177F}" destId="{3727570C-0A81-D545-91CE-BB07113D5BB6}" srcOrd="0" destOrd="0" presId="urn:microsoft.com/office/officeart/2005/8/layout/matrix2"/>
    <dgm:cxn modelId="{967F94FF-B6D9-D54E-9CED-C4F0F65FCC1A}" srcId="{AAA13608-B27E-984B-80B2-68E466F5B933}" destId="{EB95F2CE-DAC6-6B49-925F-0BED69D4057A}" srcOrd="2" destOrd="0" parTransId="{24E617A4-EBFA-6E47-9747-9DB53884C02F}" sibTransId="{B20BE5FE-0973-5040-89C0-6B474D4F9233}"/>
    <dgm:cxn modelId="{D6628C9B-0BA5-E048-B92E-8829D8C07CF3}" type="presParOf" srcId="{0175279C-1EE6-DD47-A7FB-F97351A2672E}" destId="{FB01DC1A-B05C-4E41-8DB7-6DDC1EDD2847}" srcOrd="0" destOrd="0" presId="urn:microsoft.com/office/officeart/2005/8/layout/matrix2"/>
    <dgm:cxn modelId="{163B96AE-5F36-9F4D-8D91-24ED62AD1274}" type="presParOf" srcId="{0175279C-1EE6-DD47-A7FB-F97351A2672E}" destId="{7F8D7112-4481-984F-9D99-8034205FC942}" srcOrd="1" destOrd="0" presId="urn:microsoft.com/office/officeart/2005/8/layout/matrix2"/>
    <dgm:cxn modelId="{9A3FFC77-4D92-D34F-930E-5475AA105E5E}" type="presParOf" srcId="{0175279C-1EE6-DD47-A7FB-F97351A2672E}" destId="{A2F2D575-360C-9E42-85D9-0F81F85DD7C1}" srcOrd="2" destOrd="0" presId="urn:microsoft.com/office/officeart/2005/8/layout/matrix2"/>
    <dgm:cxn modelId="{0D6E2F8A-87D3-C646-8769-6B2DB4006ED3}" type="presParOf" srcId="{0175279C-1EE6-DD47-A7FB-F97351A2672E}" destId="{C4BC7F3B-FAB8-B84E-AE94-3722414427AE}" srcOrd="3" destOrd="0" presId="urn:microsoft.com/office/officeart/2005/8/layout/matrix2"/>
    <dgm:cxn modelId="{96F0D64D-C281-354E-9DCE-4B709BED5528}" type="presParOf" srcId="{0175279C-1EE6-DD47-A7FB-F97351A2672E}" destId="{3727570C-0A81-D545-91CE-BB07113D5BB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FFD81-DD90-7943-83AA-2B254233B8D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A54E07F-EAA0-D94D-82A6-89026B2A499C}">
      <dgm:prSet/>
      <dgm:spPr/>
      <dgm:t>
        <a:bodyPr/>
        <a:lstStyle/>
        <a:p>
          <a:pPr rtl="0"/>
          <a:r>
            <a:rPr lang="it-IT" dirty="0"/>
            <a:t>Territorio oltre i confini del museo</a:t>
          </a:r>
        </a:p>
      </dgm:t>
    </dgm:pt>
    <dgm:pt modelId="{B4E75BDD-2887-FD47-A9F8-4215E966D53A}" type="parTrans" cxnId="{EDCF83AB-DE5E-6743-AF42-520642C03D51}">
      <dgm:prSet/>
      <dgm:spPr/>
      <dgm:t>
        <a:bodyPr/>
        <a:lstStyle/>
        <a:p>
          <a:endParaRPr lang="it-IT"/>
        </a:p>
      </dgm:t>
    </dgm:pt>
    <dgm:pt modelId="{1A7075EB-4276-374F-929C-EB9713B53BBF}" type="sibTrans" cxnId="{EDCF83AB-DE5E-6743-AF42-520642C03D51}">
      <dgm:prSet/>
      <dgm:spPr/>
      <dgm:t>
        <a:bodyPr/>
        <a:lstStyle/>
        <a:p>
          <a:endParaRPr lang="it-IT"/>
        </a:p>
      </dgm:t>
    </dgm:pt>
    <dgm:pt modelId="{03CF2227-483B-4F45-8695-1F94EE4BC168}">
      <dgm:prSet/>
      <dgm:spPr/>
      <dgm:t>
        <a:bodyPr/>
        <a:lstStyle/>
        <a:p>
          <a:pPr rtl="0"/>
          <a:r>
            <a:rPr lang="it-IT" dirty="0"/>
            <a:t>Interpretazione in situ interdisciplinare</a:t>
          </a:r>
        </a:p>
      </dgm:t>
    </dgm:pt>
    <dgm:pt modelId="{BB097F75-3B31-6541-89AC-8531D59296DB}" type="parTrans" cxnId="{752871AF-483D-9148-A94A-FEB77A1E3012}">
      <dgm:prSet/>
      <dgm:spPr/>
      <dgm:t>
        <a:bodyPr/>
        <a:lstStyle/>
        <a:p>
          <a:endParaRPr lang="it-IT"/>
        </a:p>
      </dgm:t>
    </dgm:pt>
    <dgm:pt modelId="{C297405E-266A-B145-A4F8-D9F970EB8D89}" type="sibTrans" cxnId="{752871AF-483D-9148-A94A-FEB77A1E3012}">
      <dgm:prSet/>
      <dgm:spPr/>
      <dgm:t>
        <a:bodyPr/>
        <a:lstStyle/>
        <a:p>
          <a:endParaRPr lang="it-IT"/>
        </a:p>
      </dgm:t>
    </dgm:pt>
    <dgm:pt modelId="{62934006-FB4C-1A45-862F-453A8DFE8027}">
      <dgm:prSet/>
      <dgm:spPr/>
      <dgm:t>
        <a:bodyPr/>
        <a:lstStyle/>
        <a:p>
          <a:pPr rtl="0"/>
          <a:r>
            <a:rPr lang="it-IT" dirty="0"/>
            <a:t>Cooperazione e partenariato </a:t>
          </a:r>
        </a:p>
      </dgm:t>
    </dgm:pt>
    <dgm:pt modelId="{AB22BC95-6EFF-B34D-9120-2BEC5C2E0F38}" type="parTrans" cxnId="{0171F94D-070E-AF44-86B3-91AD4AA2E3EC}">
      <dgm:prSet/>
      <dgm:spPr/>
      <dgm:t>
        <a:bodyPr/>
        <a:lstStyle/>
        <a:p>
          <a:endParaRPr lang="it-IT"/>
        </a:p>
      </dgm:t>
    </dgm:pt>
    <dgm:pt modelId="{9747A048-9A48-E14A-A950-6C26A76FF79A}" type="sibTrans" cxnId="{0171F94D-070E-AF44-86B3-91AD4AA2E3EC}">
      <dgm:prSet/>
      <dgm:spPr/>
      <dgm:t>
        <a:bodyPr/>
        <a:lstStyle/>
        <a:p>
          <a:endParaRPr lang="it-IT"/>
        </a:p>
      </dgm:t>
    </dgm:pt>
    <dgm:pt modelId="{E1BA4D76-3DBC-854A-901C-9791CF3F1B77}">
      <dgm:prSet/>
      <dgm:spPr/>
      <dgm:t>
        <a:bodyPr/>
        <a:lstStyle/>
        <a:p>
          <a:pPr rtl="0"/>
          <a:r>
            <a:rPr lang="it-IT" dirty="0"/>
            <a:t>(vs. proprietà)</a:t>
          </a:r>
        </a:p>
      </dgm:t>
    </dgm:pt>
    <dgm:pt modelId="{1FBF10B4-6E84-EC4A-A54D-A2C8C235CFA3}" type="parTrans" cxnId="{A3058801-591F-2B41-A2BE-48C286CD18B0}">
      <dgm:prSet/>
      <dgm:spPr/>
      <dgm:t>
        <a:bodyPr/>
        <a:lstStyle/>
        <a:p>
          <a:endParaRPr lang="it-IT"/>
        </a:p>
      </dgm:t>
    </dgm:pt>
    <dgm:pt modelId="{D64FD335-68FB-5A4E-865B-E94177E86946}" type="sibTrans" cxnId="{A3058801-591F-2B41-A2BE-48C286CD18B0}">
      <dgm:prSet/>
      <dgm:spPr/>
      <dgm:t>
        <a:bodyPr/>
        <a:lstStyle/>
        <a:p>
          <a:endParaRPr lang="it-IT"/>
        </a:p>
      </dgm:t>
    </dgm:pt>
    <dgm:pt modelId="{AA01F12D-A7F3-3247-971C-B5508CC1C3CB}">
      <dgm:prSet/>
      <dgm:spPr/>
      <dgm:t>
        <a:bodyPr/>
        <a:lstStyle/>
        <a:p>
          <a:pPr rtl="0"/>
          <a:r>
            <a:rPr lang="it-IT" dirty="0"/>
            <a:t>Coinvolgimento comunità locale</a:t>
          </a:r>
        </a:p>
      </dgm:t>
    </dgm:pt>
    <dgm:pt modelId="{E1C4759A-98ED-1840-97F1-D0DBD5E4C16F}" type="parTrans" cxnId="{4F09029C-CF17-D243-A416-EBA0D82A27A4}">
      <dgm:prSet/>
      <dgm:spPr/>
      <dgm:t>
        <a:bodyPr/>
        <a:lstStyle/>
        <a:p>
          <a:endParaRPr lang="it-IT"/>
        </a:p>
      </dgm:t>
    </dgm:pt>
    <dgm:pt modelId="{CAF5A16A-F6C0-C840-9713-263A69F1CAE4}" type="sibTrans" cxnId="{4F09029C-CF17-D243-A416-EBA0D82A27A4}">
      <dgm:prSet/>
      <dgm:spPr/>
      <dgm:t>
        <a:bodyPr/>
        <a:lstStyle/>
        <a:p>
          <a:endParaRPr lang="it-IT"/>
        </a:p>
      </dgm:t>
    </dgm:pt>
    <dgm:pt modelId="{4D338B5D-7FAE-5C49-B69C-783F6263C7E9}">
      <dgm:prSet/>
      <dgm:spPr/>
      <dgm:t>
        <a:bodyPr/>
        <a:lstStyle/>
        <a:p>
          <a:pPr rtl="0"/>
          <a:r>
            <a:rPr lang="it-IT" dirty="0"/>
            <a:t>Patrimonio olistico, capitale sociale</a:t>
          </a:r>
        </a:p>
      </dgm:t>
    </dgm:pt>
    <dgm:pt modelId="{B1A19624-B712-3C4A-9D29-FEC0ED9AD503}" type="parTrans" cxnId="{82181B97-D5A8-744B-835F-DCA8321404F0}">
      <dgm:prSet/>
      <dgm:spPr/>
      <dgm:t>
        <a:bodyPr/>
        <a:lstStyle/>
        <a:p>
          <a:endParaRPr lang="it-IT"/>
        </a:p>
      </dgm:t>
    </dgm:pt>
    <dgm:pt modelId="{336017E2-38A8-F14E-B5D9-74FF056D6F11}" type="sibTrans" cxnId="{82181B97-D5A8-744B-835F-DCA8321404F0}">
      <dgm:prSet/>
      <dgm:spPr/>
      <dgm:t>
        <a:bodyPr/>
        <a:lstStyle/>
        <a:p>
          <a:endParaRPr lang="it-IT"/>
        </a:p>
      </dgm:t>
    </dgm:pt>
    <dgm:pt modelId="{C3871CCD-B4FD-614D-A936-607F4D1C4B84}" type="pres">
      <dgm:prSet presAssocID="{382FFD81-DD90-7943-83AA-2B254233B8D1}" presName="outerComposite" presStyleCnt="0">
        <dgm:presLayoutVars>
          <dgm:chMax val="5"/>
          <dgm:dir/>
          <dgm:resizeHandles val="exact"/>
        </dgm:presLayoutVars>
      </dgm:prSet>
      <dgm:spPr/>
    </dgm:pt>
    <dgm:pt modelId="{9DB6F5BE-EC6E-CD46-A8EA-6F6B6B861C31}" type="pres">
      <dgm:prSet presAssocID="{382FFD81-DD90-7943-83AA-2B254233B8D1}" presName="dummyMaxCanvas" presStyleCnt="0">
        <dgm:presLayoutVars/>
      </dgm:prSet>
      <dgm:spPr/>
    </dgm:pt>
    <dgm:pt modelId="{9B7FDBC1-D252-8544-BD37-C7FA535B1469}" type="pres">
      <dgm:prSet presAssocID="{382FFD81-DD90-7943-83AA-2B254233B8D1}" presName="FiveNodes_1" presStyleLbl="node1" presStyleIdx="0" presStyleCnt="5" custLinFactNeighborY="-6180">
        <dgm:presLayoutVars>
          <dgm:bulletEnabled val="1"/>
        </dgm:presLayoutVars>
      </dgm:prSet>
      <dgm:spPr/>
    </dgm:pt>
    <dgm:pt modelId="{69DDA890-E6B0-8241-A582-15FD58609552}" type="pres">
      <dgm:prSet presAssocID="{382FFD81-DD90-7943-83AA-2B254233B8D1}" presName="FiveNodes_2" presStyleLbl="node1" presStyleIdx="1" presStyleCnt="5">
        <dgm:presLayoutVars>
          <dgm:bulletEnabled val="1"/>
        </dgm:presLayoutVars>
      </dgm:prSet>
      <dgm:spPr/>
    </dgm:pt>
    <dgm:pt modelId="{0CBA7033-AFAD-9F41-99F0-7606F69CE5E0}" type="pres">
      <dgm:prSet presAssocID="{382FFD81-DD90-7943-83AA-2B254233B8D1}" presName="FiveNodes_3" presStyleLbl="node1" presStyleIdx="2" presStyleCnt="5">
        <dgm:presLayoutVars>
          <dgm:bulletEnabled val="1"/>
        </dgm:presLayoutVars>
      </dgm:prSet>
      <dgm:spPr/>
    </dgm:pt>
    <dgm:pt modelId="{DDB739A5-3D2D-D240-B380-484B35F43E2E}" type="pres">
      <dgm:prSet presAssocID="{382FFD81-DD90-7943-83AA-2B254233B8D1}" presName="FiveNodes_4" presStyleLbl="node1" presStyleIdx="3" presStyleCnt="5">
        <dgm:presLayoutVars>
          <dgm:bulletEnabled val="1"/>
        </dgm:presLayoutVars>
      </dgm:prSet>
      <dgm:spPr/>
    </dgm:pt>
    <dgm:pt modelId="{B49943AC-A131-044B-BF78-8CAA586EBF95}" type="pres">
      <dgm:prSet presAssocID="{382FFD81-DD90-7943-83AA-2B254233B8D1}" presName="FiveNodes_5" presStyleLbl="node1" presStyleIdx="4" presStyleCnt="5">
        <dgm:presLayoutVars>
          <dgm:bulletEnabled val="1"/>
        </dgm:presLayoutVars>
      </dgm:prSet>
      <dgm:spPr/>
    </dgm:pt>
    <dgm:pt modelId="{255C14CE-D89C-C444-8682-6DE469F168A6}" type="pres">
      <dgm:prSet presAssocID="{382FFD81-DD90-7943-83AA-2B254233B8D1}" presName="FiveConn_1-2" presStyleLbl="fgAccFollowNode1" presStyleIdx="0" presStyleCnt="4">
        <dgm:presLayoutVars>
          <dgm:bulletEnabled val="1"/>
        </dgm:presLayoutVars>
      </dgm:prSet>
      <dgm:spPr/>
    </dgm:pt>
    <dgm:pt modelId="{AB88F526-E291-1B4B-9532-B0F6D9B46468}" type="pres">
      <dgm:prSet presAssocID="{382FFD81-DD90-7943-83AA-2B254233B8D1}" presName="FiveConn_2-3" presStyleLbl="fgAccFollowNode1" presStyleIdx="1" presStyleCnt="4">
        <dgm:presLayoutVars>
          <dgm:bulletEnabled val="1"/>
        </dgm:presLayoutVars>
      </dgm:prSet>
      <dgm:spPr/>
    </dgm:pt>
    <dgm:pt modelId="{F71B6399-10C9-C24A-BA28-D078E21C9E0F}" type="pres">
      <dgm:prSet presAssocID="{382FFD81-DD90-7943-83AA-2B254233B8D1}" presName="FiveConn_3-4" presStyleLbl="fgAccFollowNode1" presStyleIdx="2" presStyleCnt="4">
        <dgm:presLayoutVars>
          <dgm:bulletEnabled val="1"/>
        </dgm:presLayoutVars>
      </dgm:prSet>
      <dgm:spPr/>
    </dgm:pt>
    <dgm:pt modelId="{61E5897E-1193-ED49-AF6B-1A84DA2F29FE}" type="pres">
      <dgm:prSet presAssocID="{382FFD81-DD90-7943-83AA-2B254233B8D1}" presName="FiveConn_4-5" presStyleLbl="fgAccFollowNode1" presStyleIdx="3" presStyleCnt="4">
        <dgm:presLayoutVars>
          <dgm:bulletEnabled val="1"/>
        </dgm:presLayoutVars>
      </dgm:prSet>
      <dgm:spPr/>
    </dgm:pt>
    <dgm:pt modelId="{F8CA8BAB-C353-6446-996B-AF01F5108DD9}" type="pres">
      <dgm:prSet presAssocID="{382FFD81-DD90-7943-83AA-2B254233B8D1}" presName="FiveNodes_1_text" presStyleLbl="node1" presStyleIdx="4" presStyleCnt="5">
        <dgm:presLayoutVars>
          <dgm:bulletEnabled val="1"/>
        </dgm:presLayoutVars>
      </dgm:prSet>
      <dgm:spPr/>
    </dgm:pt>
    <dgm:pt modelId="{C30C1374-B29D-3C4A-B2B2-A9E761376EC5}" type="pres">
      <dgm:prSet presAssocID="{382FFD81-DD90-7943-83AA-2B254233B8D1}" presName="FiveNodes_2_text" presStyleLbl="node1" presStyleIdx="4" presStyleCnt="5">
        <dgm:presLayoutVars>
          <dgm:bulletEnabled val="1"/>
        </dgm:presLayoutVars>
      </dgm:prSet>
      <dgm:spPr/>
    </dgm:pt>
    <dgm:pt modelId="{8424C133-357B-CE43-A5E9-D692339BF5AF}" type="pres">
      <dgm:prSet presAssocID="{382FFD81-DD90-7943-83AA-2B254233B8D1}" presName="FiveNodes_3_text" presStyleLbl="node1" presStyleIdx="4" presStyleCnt="5">
        <dgm:presLayoutVars>
          <dgm:bulletEnabled val="1"/>
        </dgm:presLayoutVars>
      </dgm:prSet>
      <dgm:spPr/>
    </dgm:pt>
    <dgm:pt modelId="{CD720EEC-0F3A-E544-8F36-DBAE4B7D5A6E}" type="pres">
      <dgm:prSet presAssocID="{382FFD81-DD90-7943-83AA-2B254233B8D1}" presName="FiveNodes_4_text" presStyleLbl="node1" presStyleIdx="4" presStyleCnt="5">
        <dgm:presLayoutVars>
          <dgm:bulletEnabled val="1"/>
        </dgm:presLayoutVars>
      </dgm:prSet>
      <dgm:spPr/>
    </dgm:pt>
    <dgm:pt modelId="{54874602-906B-684A-A50B-7A6E0DE3F7E2}" type="pres">
      <dgm:prSet presAssocID="{382FFD81-DD90-7943-83AA-2B254233B8D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3058801-591F-2B41-A2BE-48C286CD18B0}" srcId="{62934006-FB4C-1A45-862F-453A8DFE8027}" destId="{E1BA4D76-3DBC-854A-901C-9791CF3F1B77}" srcOrd="0" destOrd="0" parTransId="{1FBF10B4-6E84-EC4A-A54D-A2C8C235CFA3}" sibTransId="{D64FD335-68FB-5A4E-865B-E94177E86946}"/>
    <dgm:cxn modelId="{D679C001-B0CE-8147-934E-9F3DBB25ECB7}" type="presOf" srcId="{AA01F12D-A7F3-3247-971C-B5508CC1C3CB}" destId="{DDB739A5-3D2D-D240-B380-484B35F43E2E}" srcOrd="0" destOrd="0" presId="urn:microsoft.com/office/officeart/2005/8/layout/vProcess5"/>
    <dgm:cxn modelId="{4A4FB809-91D0-2F4D-B86F-CD47E08C7281}" type="presOf" srcId="{E1BA4D76-3DBC-854A-901C-9791CF3F1B77}" destId="{0CBA7033-AFAD-9F41-99F0-7606F69CE5E0}" srcOrd="0" destOrd="1" presId="urn:microsoft.com/office/officeart/2005/8/layout/vProcess5"/>
    <dgm:cxn modelId="{31D9F80A-4CC7-344D-8E95-9C59A25DE1D3}" type="presOf" srcId="{62934006-FB4C-1A45-862F-453A8DFE8027}" destId="{0CBA7033-AFAD-9F41-99F0-7606F69CE5E0}" srcOrd="0" destOrd="0" presId="urn:microsoft.com/office/officeart/2005/8/layout/vProcess5"/>
    <dgm:cxn modelId="{C0829811-8369-AE42-B64D-0ADA5127C11C}" type="presOf" srcId="{4D338B5D-7FAE-5C49-B69C-783F6263C7E9}" destId="{B49943AC-A131-044B-BF78-8CAA586EBF95}" srcOrd="0" destOrd="0" presId="urn:microsoft.com/office/officeart/2005/8/layout/vProcess5"/>
    <dgm:cxn modelId="{A2065012-D54D-7348-A94F-2A4E9DBE2D94}" type="presOf" srcId="{FA54E07F-EAA0-D94D-82A6-89026B2A499C}" destId="{F8CA8BAB-C353-6446-996B-AF01F5108DD9}" srcOrd="1" destOrd="0" presId="urn:microsoft.com/office/officeart/2005/8/layout/vProcess5"/>
    <dgm:cxn modelId="{ECB5A339-91FA-6C4B-8942-0315CFFB9156}" type="presOf" srcId="{62934006-FB4C-1A45-862F-453A8DFE8027}" destId="{8424C133-357B-CE43-A5E9-D692339BF5AF}" srcOrd="1" destOrd="0" presId="urn:microsoft.com/office/officeart/2005/8/layout/vProcess5"/>
    <dgm:cxn modelId="{DE65C73E-61AB-DA40-826B-5C38A79BD727}" type="presOf" srcId="{CAF5A16A-F6C0-C840-9713-263A69F1CAE4}" destId="{61E5897E-1193-ED49-AF6B-1A84DA2F29FE}" srcOrd="0" destOrd="0" presId="urn:microsoft.com/office/officeart/2005/8/layout/vProcess5"/>
    <dgm:cxn modelId="{722A0045-B9D9-554E-8E19-26E3A2FCEC1F}" type="presOf" srcId="{4D338B5D-7FAE-5C49-B69C-783F6263C7E9}" destId="{54874602-906B-684A-A50B-7A6E0DE3F7E2}" srcOrd="1" destOrd="0" presId="urn:microsoft.com/office/officeart/2005/8/layout/vProcess5"/>
    <dgm:cxn modelId="{0171F94D-070E-AF44-86B3-91AD4AA2E3EC}" srcId="{382FFD81-DD90-7943-83AA-2B254233B8D1}" destId="{62934006-FB4C-1A45-862F-453A8DFE8027}" srcOrd="2" destOrd="0" parTransId="{AB22BC95-6EFF-B34D-9120-2BEC5C2E0F38}" sibTransId="{9747A048-9A48-E14A-A950-6C26A76FF79A}"/>
    <dgm:cxn modelId="{1CBB1654-8E26-DD48-80EF-B715B46DFA20}" type="presOf" srcId="{9747A048-9A48-E14A-A950-6C26A76FF79A}" destId="{F71B6399-10C9-C24A-BA28-D078E21C9E0F}" srcOrd="0" destOrd="0" presId="urn:microsoft.com/office/officeart/2005/8/layout/vProcess5"/>
    <dgm:cxn modelId="{DECB4358-F9FE-284C-A8E8-9224FB689894}" type="presOf" srcId="{E1BA4D76-3DBC-854A-901C-9791CF3F1B77}" destId="{8424C133-357B-CE43-A5E9-D692339BF5AF}" srcOrd="1" destOrd="1" presId="urn:microsoft.com/office/officeart/2005/8/layout/vProcess5"/>
    <dgm:cxn modelId="{D5264677-415D-F542-8229-7CC6F36E8DE5}" type="presOf" srcId="{03CF2227-483B-4F45-8695-1F94EE4BC168}" destId="{C30C1374-B29D-3C4A-B2B2-A9E761376EC5}" srcOrd="1" destOrd="0" presId="urn:microsoft.com/office/officeart/2005/8/layout/vProcess5"/>
    <dgm:cxn modelId="{E7A12C7D-E47F-8549-995D-962378E6D12D}" type="presOf" srcId="{C297405E-266A-B145-A4F8-D9F970EB8D89}" destId="{AB88F526-E291-1B4B-9532-B0F6D9B46468}" srcOrd="0" destOrd="0" presId="urn:microsoft.com/office/officeart/2005/8/layout/vProcess5"/>
    <dgm:cxn modelId="{0AE08785-F6D4-FA46-8766-3035A9CB92CB}" type="presOf" srcId="{FA54E07F-EAA0-D94D-82A6-89026B2A499C}" destId="{9B7FDBC1-D252-8544-BD37-C7FA535B1469}" srcOrd="0" destOrd="0" presId="urn:microsoft.com/office/officeart/2005/8/layout/vProcess5"/>
    <dgm:cxn modelId="{82181B97-D5A8-744B-835F-DCA8321404F0}" srcId="{382FFD81-DD90-7943-83AA-2B254233B8D1}" destId="{4D338B5D-7FAE-5C49-B69C-783F6263C7E9}" srcOrd="4" destOrd="0" parTransId="{B1A19624-B712-3C4A-9D29-FEC0ED9AD503}" sibTransId="{336017E2-38A8-F14E-B5D9-74FF056D6F11}"/>
    <dgm:cxn modelId="{4F09029C-CF17-D243-A416-EBA0D82A27A4}" srcId="{382FFD81-DD90-7943-83AA-2B254233B8D1}" destId="{AA01F12D-A7F3-3247-971C-B5508CC1C3CB}" srcOrd="3" destOrd="0" parTransId="{E1C4759A-98ED-1840-97F1-D0DBD5E4C16F}" sibTransId="{CAF5A16A-F6C0-C840-9713-263A69F1CAE4}"/>
    <dgm:cxn modelId="{EDCF83AB-DE5E-6743-AF42-520642C03D51}" srcId="{382FFD81-DD90-7943-83AA-2B254233B8D1}" destId="{FA54E07F-EAA0-D94D-82A6-89026B2A499C}" srcOrd="0" destOrd="0" parTransId="{B4E75BDD-2887-FD47-A9F8-4215E966D53A}" sibTransId="{1A7075EB-4276-374F-929C-EB9713B53BBF}"/>
    <dgm:cxn modelId="{752871AF-483D-9148-A94A-FEB77A1E3012}" srcId="{382FFD81-DD90-7943-83AA-2B254233B8D1}" destId="{03CF2227-483B-4F45-8695-1F94EE4BC168}" srcOrd="1" destOrd="0" parTransId="{BB097F75-3B31-6541-89AC-8531D59296DB}" sibTransId="{C297405E-266A-B145-A4F8-D9F970EB8D89}"/>
    <dgm:cxn modelId="{8C418EBC-FE97-6045-AEDA-DA460AAD239A}" type="presOf" srcId="{382FFD81-DD90-7943-83AA-2B254233B8D1}" destId="{C3871CCD-B4FD-614D-A936-607F4D1C4B84}" srcOrd="0" destOrd="0" presId="urn:microsoft.com/office/officeart/2005/8/layout/vProcess5"/>
    <dgm:cxn modelId="{87E3EECF-03AD-C54A-9E95-61B6786DB2A8}" type="presOf" srcId="{03CF2227-483B-4F45-8695-1F94EE4BC168}" destId="{69DDA890-E6B0-8241-A582-15FD58609552}" srcOrd="0" destOrd="0" presId="urn:microsoft.com/office/officeart/2005/8/layout/vProcess5"/>
    <dgm:cxn modelId="{782582DD-1800-3C4A-9DD8-EC15B72A1D67}" type="presOf" srcId="{1A7075EB-4276-374F-929C-EB9713B53BBF}" destId="{255C14CE-D89C-C444-8682-6DE469F168A6}" srcOrd="0" destOrd="0" presId="urn:microsoft.com/office/officeart/2005/8/layout/vProcess5"/>
    <dgm:cxn modelId="{9C4CA0F7-1A02-DB41-9E5A-9F0140F46DDF}" type="presOf" srcId="{AA01F12D-A7F3-3247-971C-B5508CC1C3CB}" destId="{CD720EEC-0F3A-E544-8F36-DBAE4B7D5A6E}" srcOrd="1" destOrd="0" presId="urn:microsoft.com/office/officeart/2005/8/layout/vProcess5"/>
    <dgm:cxn modelId="{1C34C442-CBFC-4B4B-8E34-1E8FD7F2E52B}" type="presParOf" srcId="{C3871CCD-B4FD-614D-A936-607F4D1C4B84}" destId="{9DB6F5BE-EC6E-CD46-A8EA-6F6B6B861C31}" srcOrd="0" destOrd="0" presId="urn:microsoft.com/office/officeart/2005/8/layout/vProcess5"/>
    <dgm:cxn modelId="{57AFA1D1-75B6-2D43-846F-18DC4692400D}" type="presParOf" srcId="{C3871CCD-B4FD-614D-A936-607F4D1C4B84}" destId="{9B7FDBC1-D252-8544-BD37-C7FA535B1469}" srcOrd="1" destOrd="0" presId="urn:microsoft.com/office/officeart/2005/8/layout/vProcess5"/>
    <dgm:cxn modelId="{5901B31B-8116-EB40-B4FA-95E763BD4357}" type="presParOf" srcId="{C3871CCD-B4FD-614D-A936-607F4D1C4B84}" destId="{69DDA890-E6B0-8241-A582-15FD58609552}" srcOrd="2" destOrd="0" presId="urn:microsoft.com/office/officeart/2005/8/layout/vProcess5"/>
    <dgm:cxn modelId="{8530CC95-CB44-AD48-98A6-B8FD45F200B6}" type="presParOf" srcId="{C3871CCD-B4FD-614D-A936-607F4D1C4B84}" destId="{0CBA7033-AFAD-9F41-99F0-7606F69CE5E0}" srcOrd="3" destOrd="0" presId="urn:microsoft.com/office/officeart/2005/8/layout/vProcess5"/>
    <dgm:cxn modelId="{2272929A-4D25-CB4C-AD7F-B76603B3498F}" type="presParOf" srcId="{C3871CCD-B4FD-614D-A936-607F4D1C4B84}" destId="{DDB739A5-3D2D-D240-B380-484B35F43E2E}" srcOrd="4" destOrd="0" presId="urn:microsoft.com/office/officeart/2005/8/layout/vProcess5"/>
    <dgm:cxn modelId="{64C0DDBD-3664-1C46-ADC4-B3EEA5D6B89E}" type="presParOf" srcId="{C3871CCD-B4FD-614D-A936-607F4D1C4B84}" destId="{B49943AC-A131-044B-BF78-8CAA586EBF95}" srcOrd="5" destOrd="0" presId="urn:microsoft.com/office/officeart/2005/8/layout/vProcess5"/>
    <dgm:cxn modelId="{DD6601FE-06C6-BB41-986E-B642071BBB67}" type="presParOf" srcId="{C3871CCD-B4FD-614D-A936-607F4D1C4B84}" destId="{255C14CE-D89C-C444-8682-6DE469F168A6}" srcOrd="6" destOrd="0" presId="urn:microsoft.com/office/officeart/2005/8/layout/vProcess5"/>
    <dgm:cxn modelId="{E3367071-BC8B-854F-A7D4-A0A0BFAE3F1C}" type="presParOf" srcId="{C3871CCD-B4FD-614D-A936-607F4D1C4B84}" destId="{AB88F526-E291-1B4B-9532-B0F6D9B46468}" srcOrd="7" destOrd="0" presId="urn:microsoft.com/office/officeart/2005/8/layout/vProcess5"/>
    <dgm:cxn modelId="{055E31E7-F82B-9544-9BEA-D40715B2060E}" type="presParOf" srcId="{C3871CCD-B4FD-614D-A936-607F4D1C4B84}" destId="{F71B6399-10C9-C24A-BA28-D078E21C9E0F}" srcOrd="8" destOrd="0" presId="urn:microsoft.com/office/officeart/2005/8/layout/vProcess5"/>
    <dgm:cxn modelId="{97BBC42D-2F43-7C42-9966-75AE2FDFE915}" type="presParOf" srcId="{C3871CCD-B4FD-614D-A936-607F4D1C4B84}" destId="{61E5897E-1193-ED49-AF6B-1A84DA2F29FE}" srcOrd="9" destOrd="0" presId="urn:microsoft.com/office/officeart/2005/8/layout/vProcess5"/>
    <dgm:cxn modelId="{48C6B03C-B5F0-7F4A-BCA7-D8281DBFE7BB}" type="presParOf" srcId="{C3871CCD-B4FD-614D-A936-607F4D1C4B84}" destId="{F8CA8BAB-C353-6446-996B-AF01F5108DD9}" srcOrd="10" destOrd="0" presId="urn:microsoft.com/office/officeart/2005/8/layout/vProcess5"/>
    <dgm:cxn modelId="{C1B8A37C-D8F7-2B4A-AD8E-8DBD773993D3}" type="presParOf" srcId="{C3871CCD-B4FD-614D-A936-607F4D1C4B84}" destId="{C30C1374-B29D-3C4A-B2B2-A9E761376EC5}" srcOrd="11" destOrd="0" presId="urn:microsoft.com/office/officeart/2005/8/layout/vProcess5"/>
    <dgm:cxn modelId="{F6AF5D09-784C-B944-9332-460E4EB84B82}" type="presParOf" srcId="{C3871CCD-B4FD-614D-A936-607F4D1C4B84}" destId="{8424C133-357B-CE43-A5E9-D692339BF5AF}" srcOrd="12" destOrd="0" presId="urn:microsoft.com/office/officeart/2005/8/layout/vProcess5"/>
    <dgm:cxn modelId="{A22AFC5D-8E8F-DA44-A736-A227685CD575}" type="presParOf" srcId="{C3871CCD-B4FD-614D-A936-607F4D1C4B84}" destId="{CD720EEC-0F3A-E544-8F36-DBAE4B7D5A6E}" srcOrd="13" destOrd="0" presId="urn:microsoft.com/office/officeart/2005/8/layout/vProcess5"/>
    <dgm:cxn modelId="{B7652AD2-22C0-184C-92E1-F8B780B4425A}" type="presParOf" srcId="{C3871CCD-B4FD-614D-A936-607F4D1C4B84}" destId="{54874602-906B-684A-A50B-7A6E0DE3F7E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6C5AA-DD9E-3848-A150-F9C75AFCE655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F947E0D-DE86-7148-B50E-E8D15B658E9A}">
      <dgm:prSet phldrT="[Testo]"/>
      <dgm:spPr/>
      <dgm:t>
        <a:bodyPr/>
        <a:lstStyle/>
        <a:p>
          <a:r>
            <a:rPr lang="it-IT" dirty="0">
              <a:latin typeface="Abadi MT Condensed Light"/>
              <a:cs typeface="Abadi MT Condensed Light"/>
            </a:rPr>
            <a:t>processo</a:t>
          </a:r>
        </a:p>
      </dgm:t>
    </dgm:pt>
    <dgm:pt modelId="{F3E762F0-1D28-6643-9E0E-762C4E398448}" type="parTrans" cxnId="{209FA4AD-F994-C543-90BD-B7F6D8C91C8B}">
      <dgm:prSet/>
      <dgm:spPr/>
      <dgm:t>
        <a:bodyPr/>
        <a:lstStyle/>
        <a:p>
          <a:endParaRPr lang="it-IT"/>
        </a:p>
      </dgm:t>
    </dgm:pt>
    <dgm:pt modelId="{A5BFC6FE-73B0-4A4D-A832-34B4541D008D}" type="sibTrans" cxnId="{209FA4AD-F994-C543-90BD-B7F6D8C91C8B}">
      <dgm:prSet/>
      <dgm:spPr/>
      <dgm:t>
        <a:bodyPr/>
        <a:lstStyle/>
        <a:p>
          <a:endParaRPr lang="it-IT"/>
        </a:p>
      </dgm:t>
    </dgm:pt>
    <dgm:pt modelId="{409E7C8B-DB2D-AC41-A6C4-5F23A9913D0D}">
      <dgm:prSet phldrT="[Testo]" custT="1"/>
      <dgm:spPr/>
      <dgm:t>
        <a:bodyPr/>
        <a:lstStyle/>
        <a:p>
          <a:r>
            <a:rPr lang="it-IT" sz="4000" dirty="0">
              <a:latin typeface="Abadi MT Condensed Light"/>
              <a:cs typeface="Abadi MT Condensed Light"/>
            </a:rPr>
            <a:t>contenuto</a:t>
          </a:r>
        </a:p>
      </dgm:t>
    </dgm:pt>
    <dgm:pt modelId="{69F6E615-2ACB-0245-AFBD-D796720587BB}" type="parTrans" cxnId="{0B6EA106-551A-C84C-B55C-D4C222ED0441}">
      <dgm:prSet/>
      <dgm:spPr/>
      <dgm:t>
        <a:bodyPr/>
        <a:lstStyle/>
        <a:p>
          <a:endParaRPr lang="it-IT"/>
        </a:p>
      </dgm:t>
    </dgm:pt>
    <dgm:pt modelId="{742F639C-7DC9-E245-A4DB-453CE692889B}" type="sibTrans" cxnId="{0B6EA106-551A-C84C-B55C-D4C222ED0441}">
      <dgm:prSet/>
      <dgm:spPr/>
      <dgm:t>
        <a:bodyPr/>
        <a:lstStyle/>
        <a:p>
          <a:endParaRPr lang="it-IT"/>
        </a:p>
      </dgm:t>
    </dgm:pt>
    <dgm:pt modelId="{CD030C3F-187D-514B-8A73-F9D809DF4D68}">
      <dgm:prSet/>
      <dgm:spPr/>
      <dgm:t>
        <a:bodyPr/>
        <a:lstStyle/>
        <a:p>
          <a:endParaRPr lang="it-IT"/>
        </a:p>
      </dgm:t>
    </dgm:pt>
    <dgm:pt modelId="{96DD7385-4243-144F-86AE-92029AC2951B}" type="parTrans" cxnId="{1F3B8C61-66DF-9945-BC80-B87D79D62CFF}">
      <dgm:prSet/>
      <dgm:spPr/>
      <dgm:t>
        <a:bodyPr/>
        <a:lstStyle/>
        <a:p>
          <a:endParaRPr lang="it-IT"/>
        </a:p>
      </dgm:t>
    </dgm:pt>
    <dgm:pt modelId="{B4BAFA59-3A78-B840-9DBC-F46CF147F146}" type="sibTrans" cxnId="{1F3B8C61-66DF-9945-BC80-B87D79D62CFF}">
      <dgm:prSet custLinFactX="200000" custLinFactY="-100000" custLinFactNeighborX="296766" custLinFactNeighborY="-130128"/>
      <dgm:spPr/>
      <dgm:t>
        <a:bodyPr/>
        <a:lstStyle/>
        <a:p>
          <a:endParaRPr lang="it-IT"/>
        </a:p>
      </dgm:t>
    </dgm:pt>
    <dgm:pt modelId="{4BB1EEA0-6AF6-0646-9406-EDB562E06122}" type="pres">
      <dgm:prSet presAssocID="{24A6C5AA-DD9E-3848-A150-F9C75AFCE655}" presName="Name0" presStyleCnt="0">
        <dgm:presLayoutVars>
          <dgm:dir/>
          <dgm:resizeHandles val="exact"/>
        </dgm:presLayoutVars>
      </dgm:prSet>
      <dgm:spPr/>
    </dgm:pt>
    <dgm:pt modelId="{E6F27EC0-1DA7-7147-B661-2C19B4BDC95A}" type="pres">
      <dgm:prSet presAssocID="{24A6C5AA-DD9E-3848-A150-F9C75AFCE655}" presName="vNodes" presStyleCnt="0"/>
      <dgm:spPr/>
    </dgm:pt>
    <dgm:pt modelId="{16E66711-1C7B-E84D-87D6-0FD9FC4319DB}" type="pres">
      <dgm:prSet presAssocID="{BF947E0D-DE86-7148-B50E-E8D15B658E9A}" presName="node" presStyleLbl="node1" presStyleIdx="0" presStyleCnt="3" custScaleX="693442" custScaleY="492495" custLinFactX="6056" custLinFactNeighborX="100000" custLinFactNeighborY="-3261">
        <dgm:presLayoutVars>
          <dgm:bulletEnabled val="1"/>
        </dgm:presLayoutVars>
      </dgm:prSet>
      <dgm:spPr/>
    </dgm:pt>
    <dgm:pt modelId="{ACEACAA3-392D-E74D-A7A2-337434EA45D0}" type="pres">
      <dgm:prSet presAssocID="{A5BFC6FE-73B0-4A4D-A832-34B4541D008D}" presName="spacerT" presStyleCnt="0"/>
      <dgm:spPr/>
    </dgm:pt>
    <dgm:pt modelId="{276985C3-30F5-7645-8855-E84C1D7EBFBB}" type="pres">
      <dgm:prSet presAssocID="{A5BFC6FE-73B0-4A4D-A832-34B4541D008D}" presName="sibTrans" presStyleLbl="sibTrans2D1" presStyleIdx="0" presStyleCnt="2" custScaleX="440279" custScaleY="294333" custLinFactX="264633" custLinFactNeighborX="300000" custLinFactNeighborY="-44558"/>
      <dgm:spPr/>
    </dgm:pt>
    <dgm:pt modelId="{4471D52D-F244-204F-B350-16277CD87E9B}" type="pres">
      <dgm:prSet presAssocID="{A5BFC6FE-73B0-4A4D-A832-34B4541D008D}" presName="spacerB" presStyleCnt="0"/>
      <dgm:spPr/>
    </dgm:pt>
    <dgm:pt modelId="{D218CFB2-3FA5-E843-A5D8-2962C27DFAE5}" type="pres">
      <dgm:prSet presAssocID="{409E7C8B-DB2D-AC41-A6C4-5F23A9913D0D}" presName="node" presStyleLbl="node1" presStyleIdx="1" presStyleCnt="3" custScaleX="684610" custScaleY="491419" custLinFactY="118748" custLinFactNeighborX="60052" custLinFactNeighborY="200000">
        <dgm:presLayoutVars>
          <dgm:bulletEnabled val="1"/>
        </dgm:presLayoutVars>
      </dgm:prSet>
      <dgm:spPr/>
    </dgm:pt>
    <dgm:pt modelId="{25F73AE6-B49E-7742-95A7-326EEC1B6DED}" type="pres">
      <dgm:prSet presAssocID="{24A6C5AA-DD9E-3848-A150-F9C75AFCE655}" presName="sibTransLast" presStyleLbl="sibTrans2D1" presStyleIdx="1" presStyleCnt="2" custFlipHor="1" custScaleX="50447" custScaleY="156400" custLinFactX="-38932" custLinFactNeighborX="-100000" custLinFactNeighborY="43187"/>
      <dgm:spPr/>
    </dgm:pt>
    <dgm:pt modelId="{430A3277-67D4-D84B-89CE-071ADBA75F66}" type="pres">
      <dgm:prSet presAssocID="{24A6C5AA-DD9E-3848-A150-F9C75AFCE655}" presName="connectorText" presStyleLbl="sibTrans2D1" presStyleIdx="1" presStyleCnt="2"/>
      <dgm:spPr/>
    </dgm:pt>
    <dgm:pt modelId="{C73E4EFA-A244-0D4B-9820-E9C245481522}" type="pres">
      <dgm:prSet presAssocID="{24A6C5AA-DD9E-3848-A150-F9C75AFCE655}" presName="lastNode" presStyleLbl="node1" presStyleIdx="2" presStyleCnt="3" custScaleX="324393" custScaleY="373632" custLinFactNeighborX="37429" custLinFactNeighborY="-408">
        <dgm:presLayoutVars>
          <dgm:bulletEnabled val="1"/>
        </dgm:presLayoutVars>
      </dgm:prSet>
      <dgm:spPr/>
    </dgm:pt>
  </dgm:ptLst>
  <dgm:cxnLst>
    <dgm:cxn modelId="{0B6EA106-551A-C84C-B55C-D4C222ED0441}" srcId="{24A6C5AA-DD9E-3848-A150-F9C75AFCE655}" destId="{409E7C8B-DB2D-AC41-A6C4-5F23A9913D0D}" srcOrd="1" destOrd="0" parTransId="{69F6E615-2ACB-0245-AFBD-D796720587BB}" sibTransId="{742F639C-7DC9-E245-A4DB-453CE692889B}"/>
    <dgm:cxn modelId="{0A41E927-F3FC-B742-BCBA-CD39ABF55F94}" type="presOf" srcId="{409E7C8B-DB2D-AC41-A6C4-5F23A9913D0D}" destId="{D218CFB2-3FA5-E843-A5D8-2962C27DFAE5}" srcOrd="0" destOrd="0" presId="urn:microsoft.com/office/officeart/2005/8/layout/equation2"/>
    <dgm:cxn modelId="{DBD9973F-9CE7-784D-85A8-2C93ED84A4D0}" type="presOf" srcId="{CD030C3F-187D-514B-8A73-F9D809DF4D68}" destId="{C73E4EFA-A244-0D4B-9820-E9C245481522}" srcOrd="0" destOrd="0" presId="urn:microsoft.com/office/officeart/2005/8/layout/equation2"/>
    <dgm:cxn modelId="{1F3B8C61-66DF-9945-BC80-B87D79D62CFF}" srcId="{24A6C5AA-DD9E-3848-A150-F9C75AFCE655}" destId="{CD030C3F-187D-514B-8A73-F9D809DF4D68}" srcOrd="2" destOrd="0" parTransId="{96DD7385-4243-144F-86AE-92029AC2951B}" sibTransId="{B4BAFA59-3A78-B840-9DBC-F46CF147F146}"/>
    <dgm:cxn modelId="{261FB867-BFAA-2845-ACB5-688EDDA926D4}" type="presOf" srcId="{24A6C5AA-DD9E-3848-A150-F9C75AFCE655}" destId="{4BB1EEA0-6AF6-0646-9406-EDB562E06122}" srcOrd="0" destOrd="0" presId="urn:microsoft.com/office/officeart/2005/8/layout/equation2"/>
    <dgm:cxn modelId="{959D3D69-1BC7-C14B-B582-7F3564DEDDC5}" type="presOf" srcId="{742F639C-7DC9-E245-A4DB-453CE692889B}" destId="{430A3277-67D4-D84B-89CE-071ADBA75F66}" srcOrd="1" destOrd="0" presId="urn:microsoft.com/office/officeart/2005/8/layout/equation2"/>
    <dgm:cxn modelId="{17304F9D-72D6-F642-BC00-757C4FF497F9}" type="presOf" srcId="{742F639C-7DC9-E245-A4DB-453CE692889B}" destId="{25F73AE6-B49E-7742-95A7-326EEC1B6DED}" srcOrd="0" destOrd="0" presId="urn:microsoft.com/office/officeart/2005/8/layout/equation2"/>
    <dgm:cxn modelId="{209FA4AD-F994-C543-90BD-B7F6D8C91C8B}" srcId="{24A6C5AA-DD9E-3848-A150-F9C75AFCE655}" destId="{BF947E0D-DE86-7148-B50E-E8D15B658E9A}" srcOrd="0" destOrd="0" parTransId="{F3E762F0-1D28-6643-9E0E-762C4E398448}" sibTransId="{A5BFC6FE-73B0-4A4D-A832-34B4541D008D}"/>
    <dgm:cxn modelId="{2BD1B2BF-3C02-834E-A22E-3206B363D39C}" type="presOf" srcId="{A5BFC6FE-73B0-4A4D-A832-34B4541D008D}" destId="{276985C3-30F5-7645-8855-E84C1D7EBFBB}" srcOrd="0" destOrd="0" presId="urn:microsoft.com/office/officeart/2005/8/layout/equation2"/>
    <dgm:cxn modelId="{66C54AFA-2E5A-C44E-A7D9-29C8D3B45CB2}" type="presOf" srcId="{BF947E0D-DE86-7148-B50E-E8D15B658E9A}" destId="{16E66711-1C7B-E84D-87D6-0FD9FC4319DB}" srcOrd="0" destOrd="0" presId="urn:microsoft.com/office/officeart/2005/8/layout/equation2"/>
    <dgm:cxn modelId="{641954B9-01EC-3B4F-8A17-769C336CE53C}" type="presParOf" srcId="{4BB1EEA0-6AF6-0646-9406-EDB562E06122}" destId="{E6F27EC0-1DA7-7147-B661-2C19B4BDC95A}" srcOrd="0" destOrd="0" presId="urn:microsoft.com/office/officeart/2005/8/layout/equation2"/>
    <dgm:cxn modelId="{CF052877-8E02-3847-AD72-525387246F91}" type="presParOf" srcId="{E6F27EC0-1DA7-7147-B661-2C19B4BDC95A}" destId="{16E66711-1C7B-E84D-87D6-0FD9FC4319DB}" srcOrd="0" destOrd="0" presId="urn:microsoft.com/office/officeart/2005/8/layout/equation2"/>
    <dgm:cxn modelId="{893A21E3-7C04-9E48-94EB-7F0C7D99B2BF}" type="presParOf" srcId="{E6F27EC0-1DA7-7147-B661-2C19B4BDC95A}" destId="{ACEACAA3-392D-E74D-A7A2-337434EA45D0}" srcOrd="1" destOrd="0" presId="urn:microsoft.com/office/officeart/2005/8/layout/equation2"/>
    <dgm:cxn modelId="{D690CBB7-6F13-5E4A-96F2-3274BFE1E3FB}" type="presParOf" srcId="{E6F27EC0-1DA7-7147-B661-2C19B4BDC95A}" destId="{276985C3-30F5-7645-8855-E84C1D7EBFBB}" srcOrd="2" destOrd="0" presId="urn:microsoft.com/office/officeart/2005/8/layout/equation2"/>
    <dgm:cxn modelId="{212AB850-D1C5-9540-BEFF-56FDE99C9E20}" type="presParOf" srcId="{E6F27EC0-1DA7-7147-B661-2C19B4BDC95A}" destId="{4471D52D-F244-204F-B350-16277CD87E9B}" srcOrd="3" destOrd="0" presId="urn:microsoft.com/office/officeart/2005/8/layout/equation2"/>
    <dgm:cxn modelId="{D056D48B-3F96-B44E-A737-26BC667F18B8}" type="presParOf" srcId="{E6F27EC0-1DA7-7147-B661-2C19B4BDC95A}" destId="{D218CFB2-3FA5-E843-A5D8-2962C27DFAE5}" srcOrd="4" destOrd="0" presId="urn:microsoft.com/office/officeart/2005/8/layout/equation2"/>
    <dgm:cxn modelId="{E3520B99-D136-B54F-9C1B-7A3C4B4A4EB1}" type="presParOf" srcId="{4BB1EEA0-6AF6-0646-9406-EDB562E06122}" destId="{25F73AE6-B49E-7742-95A7-326EEC1B6DED}" srcOrd="1" destOrd="0" presId="urn:microsoft.com/office/officeart/2005/8/layout/equation2"/>
    <dgm:cxn modelId="{F2F324EB-AC94-A445-AF6A-8F3A1670D573}" type="presParOf" srcId="{25F73AE6-B49E-7742-95A7-326EEC1B6DED}" destId="{430A3277-67D4-D84B-89CE-071ADBA75F66}" srcOrd="0" destOrd="0" presId="urn:microsoft.com/office/officeart/2005/8/layout/equation2"/>
    <dgm:cxn modelId="{677E5E72-106B-304E-B2C1-05DE1E5FE16D}" type="presParOf" srcId="{4BB1EEA0-6AF6-0646-9406-EDB562E06122}" destId="{C73E4EFA-A244-0D4B-9820-E9C24548152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DC1A-B05C-4E41-8DB7-6DDC1EDD2847}">
      <dsp:nvSpPr>
        <dsp:cNvPr id="0" name=""/>
        <dsp:cNvSpPr/>
      </dsp:nvSpPr>
      <dsp:spPr>
        <a:xfrm>
          <a:off x="1676399" y="0"/>
          <a:ext cx="4876800" cy="4876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8D7112-4481-984F-9D99-8034205FC942}">
      <dsp:nvSpPr>
        <dsp:cNvPr id="0" name=""/>
        <dsp:cNvSpPr/>
      </dsp:nvSpPr>
      <dsp:spPr>
        <a:xfrm>
          <a:off x="1993392" y="316992"/>
          <a:ext cx="1950720" cy="1950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processo</a:t>
          </a:r>
        </a:p>
      </dsp:txBody>
      <dsp:txXfrm>
        <a:off x="2088618" y="412218"/>
        <a:ext cx="1760268" cy="1760268"/>
      </dsp:txXfrm>
    </dsp:sp>
    <dsp:sp modelId="{A2F2D575-360C-9E42-85D9-0F81F85DD7C1}">
      <dsp:nvSpPr>
        <dsp:cNvPr id="0" name=""/>
        <dsp:cNvSpPr/>
      </dsp:nvSpPr>
      <dsp:spPr>
        <a:xfrm>
          <a:off x="4285488" y="316992"/>
          <a:ext cx="1950720" cy="1950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prodotto</a:t>
          </a:r>
        </a:p>
      </dsp:txBody>
      <dsp:txXfrm>
        <a:off x="4380714" y="412218"/>
        <a:ext cx="1760268" cy="1760268"/>
      </dsp:txXfrm>
    </dsp:sp>
    <dsp:sp modelId="{C4BC7F3B-FAB8-B84E-AE94-3722414427AE}">
      <dsp:nvSpPr>
        <dsp:cNvPr id="0" name=""/>
        <dsp:cNvSpPr/>
      </dsp:nvSpPr>
      <dsp:spPr>
        <a:xfrm>
          <a:off x="1993392" y="2609088"/>
          <a:ext cx="1950720" cy="1950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Cultura tradizionale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(folklore)</a:t>
          </a:r>
        </a:p>
      </dsp:txBody>
      <dsp:txXfrm>
        <a:off x="2088618" y="2704314"/>
        <a:ext cx="1760268" cy="1760268"/>
      </dsp:txXfrm>
    </dsp:sp>
    <dsp:sp modelId="{3727570C-0A81-D545-91CE-BB07113D5BB6}">
      <dsp:nvSpPr>
        <dsp:cNvPr id="0" name=""/>
        <dsp:cNvSpPr/>
      </dsp:nvSpPr>
      <dsp:spPr>
        <a:xfrm>
          <a:off x="4285488" y="2609088"/>
          <a:ext cx="1950720" cy="195072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Cultura di massa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(turismo)</a:t>
          </a:r>
        </a:p>
      </dsp:txBody>
      <dsp:txXfrm>
        <a:off x="4380714" y="2704314"/>
        <a:ext cx="1760268" cy="176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FDBC1-D252-8544-BD37-C7FA535B1469}">
      <dsp:nvSpPr>
        <dsp:cNvPr id="0" name=""/>
        <dsp:cNvSpPr/>
      </dsp:nvSpPr>
      <dsp:spPr>
        <a:xfrm>
          <a:off x="0" y="0"/>
          <a:ext cx="6336792" cy="8155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Territorio oltre i confini del museo</a:t>
          </a:r>
        </a:p>
      </dsp:txBody>
      <dsp:txXfrm>
        <a:off x="23886" y="23886"/>
        <a:ext cx="5361354" cy="767758"/>
      </dsp:txXfrm>
    </dsp:sp>
    <dsp:sp modelId="{69DDA890-E6B0-8241-A582-15FD58609552}">
      <dsp:nvSpPr>
        <dsp:cNvPr id="0" name=""/>
        <dsp:cNvSpPr/>
      </dsp:nvSpPr>
      <dsp:spPr>
        <a:xfrm>
          <a:off x="473202" y="928798"/>
          <a:ext cx="6336792" cy="8155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Interpretazione in situ interdisciplinare</a:t>
          </a:r>
        </a:p>
      </dsp:txBody>
      <dsp:txXfrm>
        <a:off x="497088" y="952684"/>
        <a:ext cx="5285723" cy="767758"/>
      </dsp:txXfrm>
    </dsp:sp>
    <dsp:sp modelId="{0CBA7033-AFAD-9F41-99F0-7606F69CE5E0}">
      <dsp:nvSpPr>
        <dsp:cNvPr id="0" name=""/>
        <dsp:cNvSpPr/>
      </dsp:nvSpPr>
      <dsp:spPr>
        <a:xfrm>
          <a:off x="946404" y="1857597"/>
          <a:ext cx="6336792" cy="8155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Cooperazione e partenariato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(vs. proprietà)</a:t>
          </a:r>
        </a:p>
      </dsp:txBody>
      <dsp:txXfrm>
        <a:off x="970290" y="1881483"/>
        <a:ext cx="5285723" cy="767758"/>
      </dsp:txXfrm>
    </dsp:sp>
    <dsp:sp modelId="{DDB739A5-3D2D-D240-B380-484B35F43E2E}">
      <dsp:nvSpPr>
        <dsp:cNvPr id="0" name=""/>
        <dsp:cNvSpPr/>
      </dsp:nvSpPr>
      <dsp:spPr>
        <a:xfrm>
          <a:off x="1419605" y="2786395"/>
          <a:ext cx="6336792" cy="8155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Coinvolgimento comunità locale</a:t>
          </a:r>
        </a:p>
      </dsp:txBody>
      <dsp:txXfrm>
        <a:off x="1443491" y="2810281"/>
        <a:ext cx="5285723" cy="767758"/>
      </dsp:txXfrm>
    </dsp:sp>
    <dsp:sp modelId="{B49943AC-A131-044B-BF78-8CAA586EBF95}">
      <dsp:nvSpPr>
        <dsp:cNvPr id="0" name=""/>
        <dsp:cNvSpPr/>
      </dsp:nvSpPr>
      <dsp:spPr>
        <a:xfrm>
          <a:off x="1892808" y="3715194"/>
          <a:ext cx="6336792" cy="8155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Patrimonio olistico, capitale sociale</a:t>
          </a:r>
        </a:p>
      </dsp:txBody>
      <dsp:txXfrm>
        <a:off x="1916694" y="3739080"/>
        <a:ext cx="5285723" cy="767758"/>
      </dsp:txXfrm>
    </dsp:sp>
    <dsp:sp modelId="{255C14CE-D89C-C444-8682-6DE469F168A6}">
      <dsp:nvSpPr>
        <dsp:cNvPr id="0" name=""/>
        <dsp:cNvSpPr/>
      </dsp:nvSpPr>
      <dsp:spPr>
        <a:xfrm>
          <a:off x="5806697" y="595790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5925968" y="595790"/>
        <a:ext cx="291552" cy="398896"/>
      </dsp:txXfrm>
    </dsp:sp>
    <dsp:sp modelId="{AB88F526-E291-1B4B-9532-B0F6D9B46468}">
      <dsp:nvSpPr>
        <dsp:cNvPr id="0" name=""/>
        <dsp:cNvSpPr/>
      </dsp:nvSpPr>
      <dsp:spPr>
        <a:xfrm>
          <a:off x="6279899" y="1524588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6399170" y="1524588"/>
        <a:ext cx="291552" cy="398896"/>
      </dsp:txXfrm>
    </dsp:sp>
    <dsp:sp modelId="{F71B6399-10C9-C24A-BA28-D078E21C9E0F}">
      <dsp:nvSpPr>
        <dsp:cNvPr id="0" name=""/>
        <dsp:cNvSpPr/>
      </dsp:nvSpPr>
      <dsp:spPr>
        <a:xfrm>
          <a:off x="6753101" y="2439795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6872372" y="2439795"/>
        <a:ext cx="291552" cy="398896"/>
      </dsp:txXfrm>
    </dsp:sp>
    <dsp:sp modelId="{61E5897E-1193-ED49-AF6B-1A84DA2F29FE}">
      <dsp:nvSpPr>
        <dsp:cNvPr id="0" name=""/>
        <dsp:cNvSpPr/>
      </dsp:nvSpPr>
      <dsp:spPr>
        <a:xfrm>
          <a:off x="7226303" y="3377655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7345574" y="3377655"/>
        <a:ext cx="291552" cy="398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6711-1C7B-E84D-87D6-0FD9FC4319DB}">
      <dsp:nvSpPr>
        <dsp:cNvPr id="0" name=""/>
        <dsp:cNvSpPr/>
      </dsp:nvSpPr>
      <dsp:spPr>
        <a:xfrm>
          <a:off x="1618847" y="627"/>
          <a:ext cx="2812653" cy="1997596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>
              <a:latin typeface="Abadi MT Condensed Light"/>
              <a:cs typeface="Abadi MT Condensed Light"/>
            </a:rPr>
            <a:t>processo</a:t>
          </a:r>
        </a:p>
      </dsp:txBody>
      <dsp:txXfrm>
        <a:off x="2030750" y="293168"/>
        <a:ext cx="1988847" cy="1412514"/>
      </dsp:txXfrm>
    </dsp:sp>
    <dsp:sp modelId="{276985C3-30F5-7645-8855-E84C1D7EBFBB}">
      <dsp:nvSpPr>
        <dsp:cNvPr id="0" name=""/>
        <dsp:cNvSpPr/>
      </dsp:nvSpPr>
      <dsp:spPr>
        <a:xfrm>
          <a:off x="3405432" y="2017558"/>
          <a:ext cx="1035766" cy="692425"/>
        </a:xfrm>
        <a:prstGeom prst="mathPlus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3542723" y="2282341"/>
        <a:ext cx="761184" cy="162859"/>
      </dsp:txXfrm>
    </dsp:sp>
    <dsp:sp modelId="{D218CFB2-3FA5-E843-A5D8-2962C27DFAE5}">
      <dsp:nvSpPr>
        <dsp:cNvPr id="0" name=""/>
        <dsp:cNvSpPr/>
      </dsp:nvSpPr>
      <dsp:spPr>
        <a:xfrm>
          <a:off x="1450163" y="2759295"/>
          <a:ext cx="2776829" cy="199323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latin typeface="Abadi MT Condensed Light"/>
              <a:cs typeface="Abadi MT Condensed Light"/>
            </a:rPr>
            <a:t>contenuto</a:t>
          </a:r>
        </a:p>
      </dsp:txBody>
      <dsp:txXfrm>
        <a:off x="1856820" y="3051197"/>
        <a:ext cx="1963515" cy="1409428"/>
      </dsp:txXfrm>
    </dsp:sp>
    <dsp:sp modelId="{25F73AE6-B49E-7742-95A7-326EEC1B6DED}">
      <dsp:nvSpPr>
        <dsp:cNvPr id="0" name=""/>
        <dsp:cNvSpPr/>
      </dsp:nvSpPr>
      <dsp:spPr>
        <a:xfrm rot="10804456" flipH="1">
          <a:off x="4419121" y="2321819"/>
          <a:ext cx="4261" cy="235985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 rot="10800000">
        <a:off x="4419121" y="2369015"/>
        <a:ext cx="2983" cy="141591"/>
      </dsp:txXfrm>
    </dsp:sp>
    <dsp:sp modelId="{C73E4EFA-A244-0D4B-9820-E9C245481522}">
      <dsp:nvSpPr>
        <dsp:cNvPr id="0" name=""/>
        <dsp:cNvSpPr/>
      </dsp:nvSpPr>
      <dsp:spPr>
        <a:xfrm>
          <a:off x="4425257" y="857474"/>
          <a:ext cx="2631525" cy="3030959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4810635" y="1301348"/>
        <a:ext cx="1860769" cy="214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A809-B042-D649-A130-615FA16329C7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5BFAD-937C-A34D-BBBC-5CDF411B18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443C05-39DC-C84A-A0D4-8A458FB61A37}" type="slidenum">
              <a:rPr lang="it-IT" sz="1200"/>
              <a:pPr eaLnBrk="1" hangingPunct="1"/>
              <a:t>26</a:t>
            </a:fld>
            <a:endParaRPr lang="it-IT" sz="1200"/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0" y="-7720013"/>
            <a:ext cx="1588" cy="16829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02404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5BFAD-937C-A34D-BBBC-5CDF411B1853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8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9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screen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screen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screen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5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37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4ECD0D02-2B81-8C4F-B455-EC3BFBFBD6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E5286F-DD9E-1E4B-A404-8ACC65C7CC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59D26A-652F-8F42-B0C8-363FB5B62A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7A208A-144B-6043-BD46-2E6F8EF5DF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4AC5CA-2F7B-2645-9E1C-DC8867618B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39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screen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0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69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4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38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screen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721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screen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87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38E440-D4EB-EF47-8367-8664DDD8E735}" type="datetimeFigureOut">
              <a:rPr lang="it-IT" smtClean="0"/>
              <a:pPr/>
              <a:t>01/12/23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7DAF84D-F6F2-1843-81D8-0A59E8EB46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usei.beniculturali.it/wp-content/uploads/2016/01/Convenzione-di-Faro.pdf" TargetMode="External"/><Relationship Id="rId5" Type="http://schemas.openxmlformats.org/officeDocument/2006/relationships/image" Target="../media/image8.jpeg"/><Relationship Id="rId4" Type="http://schemas.microsoft.com/office/2007/relationships/hdphoto" Target="../media/hdphoto1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youtu.be/QAdUsd-eY2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iveuiEGQDk&amp;feature=emb_logo" TargetMode="External"/><Relationship Id="rId5" Type="http://schemas.openxmlformats.org/officeDocument/2006/relationships/hyperlink" Target="https://www.youtube.com/watch?v=14SVqRU36Kk&amp;feature=emb_logo" TargetMode="External"/><Relationship Id="rId4" Type="http://schemas.openxmlformats.org/officeDocument/2006/relationships/hyperlink" Target="https://youtu.be/b53jTuj23A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3.wdp"/><Relationship Id="rId5" Type="http://schemas.openxmlformats.org/officeDocument/2006/relationships/image" Target="../media/image3.png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10030696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prm.ox.ac.uk/rpr/index.php/object-biography-index/19-prmcollection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kwnYt0E5C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1oxcGyXV0A&amp;list=PLTIblh6UQqMIoDyc1gQcoHWta9R7E1s3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istoire-immigration.fr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2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ripadvisor.it/Attraction_Review-g294450-d447590-Reviews-History_Museum_of_Bosnia_and_Herzegovina-Sarajevo_Sarajevo_Canton_Federation_of_Bo.html#photos;aggregationId=101&amp;albumid=101&amp;filter=7&amp;ff=289197458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cem.org/" TargetMode="External"/><Relationship Id="rId2" Type="http://schemas.openxmlformats.org/officeDocument/2006/relationships/hyperlink" Target="https://www.youtube.com/watch?v=kRHfF7Z3tk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IcwIH1vZ9w" TargetMode="External"/><Relationship Id="rId4" Type="http://schemas.openxmlformats.org/officeDocument/2006/relationships/hyperlink" Target="https://www.youtube.com/watch?time_continue=10&amp;v=cSANEuBF9Y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dailymotion.com/video/x32vd2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../../../Users/robertaaltin/Documents/museologia/LAMEmoria/LAMEmoria_23luglio.mp4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.ch/fr/galerie-de-photos/galerie-2000-2010/2002-2003-le-musee-cannibale/" TargetMode="External"/><Relationship Id="rId2" Type="http://schemas.openxmlformats.org/officeDocument/2006/relationships/hyperlink" Target="https://www.men.ch/fr/expositions/la-villa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2.wdp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azionecoltello.maniago.it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395986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5EF7A71-EE2F-7545-9909-1E72583DD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30" b="6699"/>
          <a:stretch/>
        </p:blipFill>
        <p:spPr>
          <a:xfrm>
            <a:off x="2508" y="3509433"/>
            <a:ext cx="3356362" cy="3348566"/>
          </a:xfrm>
          <a:prstGeom prst="rect">
            <a:avLst/>
          </a:prstGeom>
        </p:spPr>
      </p:pic>
      <p:sp>
        <p:nvSpPr>
          <p:cNvPr id="22" name="Rectangle 11">
            <a:extLst>
              <a:ext uri="{FF2B5EF4-FFF2-40B4-BE49-F238E27FC236}">
                <a16:creationId xmlns:a16="http://schemas.microsoft.com/office/drawing/2014/main" id="{4F697512-60F9-452A-B364-4B5E3B8DF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1CE3FE-DD1E-6948-9AA2-C7AEBDD0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Patrimoni &amp; rappresentanze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1253060-DABF-9246-8F1F-3FF0EAE95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29" r="547" b="-1"/>
          <a:stretch/>
        </p:blipFill>
        <p:spPr>
          <a:xfrm>
            <a:off x="2508" y="10"/>
            <a:ext cx="3356362" cy="33485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531D9D-4E1F-1ED5-952F-3EDAB973B41E}"/>
              </a:ext>
            </a:extLst>
          </p:cNvPr>
          <p:cNvSpPr txBox="1"/>
          <p:nvPr/>
        </p:nvSpPr>
        <p:spPr>
          <a:xfrm>
            <a:off x="3727581" y="2121408"/>
            <a:ext cx="5047707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>
                <a:hlinkClick r:id="rId6"/>
              </a:rPr>
              <a:t>Convenzione di Faro 2005</a:t>
            </a:r>
            <a:endParaRPr lang="en-US" sz="1600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0428ACDF-AB49-4CA0-8AEB-588A85F4E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F9B423-47B6-4093-8195-26840F0A0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939B6F3D-4E09-4E56-90A3-5273F06A6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1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linata e colonne anteriori di un maestoso edificio della città">
            <a:extLst>
              <a:ext uri="{FF2B5EF4-FFF2-40B4-BE49-F238E27FC236}">
                <a16:creationId xmlns:a16="http://schemas.microsoft.com/office/drawing/2014/main" id="{9929DC7E-3B83-F8EC-B20D-0748F4AB6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3" r="29032" b="-1"/>
          <a:stretch/>
        </p:blipFill>
        <p:spPr>
          <a:xfrm>
            <a:off x="20" y="10"/>
            <a:ext cx="4549857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722E2B-A3C3-0B4E-A8C4-758860F5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484632"/>
            <a:ext cx="3974689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sz="2700"/>
              <a:t>Patrimonio come </a:t>
            </a:r>
            <a:br>
              <a:rPr lang="it-IT" sz="2700"/>
            </a:br>
            <a:r>
              <a:rPr lang="it-IT" sz="2700"/>
              <a:t>gestione di ‘valori’ diversi e in competizione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52E3DC-EBBB-CB4D-BF51-B825A13D7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9" y="2121408"/>
            <a:ext cx="3974689" cy="4050792"/>
          </a:xfrm>
        </p:spPr>
        <p:txBody>
          <a:bodyPr>
            <a:normAutofit/>
          </a:bodyPr>
          <a:lstStyle/>
          <a:p>
            <a:r>
              <a:rPr lang="it-IT" sz="1200" dirty="0"/>
              <a:t>Capitalismo, habitus e consumo elitario della differenza (</a:t>
            </a:r>
            <a:r>
              <a:rPr lang="it-IT" sz="1200" i="1" dirty="0"/>
              <a:t>La distinzione</a:t>
            </a:r>
            <a:r>
              <a:rPr lang="it-IT" sz="1200" dirty="0"/>
              <a:t>, </a:t>
            </a:r>
            <a:r>
              <a:rPr lang="it-IT" sz="1200" dirty="0" err="1"/>
              <a:t>Bourdieu</a:t>
            </a:r>
            <a:r>
              <a:rPr lang="it-IT" sz="1200" dirty="0"/>
              <a:t>)</a:t>
            </a:r>
          </a:p>
          <a:p>
            <a:r>
              <a:rPr lang="it-IT" sz="1200" dirty="0"/>
              <a:t>Esperienza individuale del turista, consumo patrimoniale</a:t>
            </a:r>
          </a:p>
          <a:p>
            <a:r>
              <a:rPr lang="it-IT" sz="1200" dirty="0"/>
              <a:t>Valori intrinseci o sociali dei patrimoni? </a:t>
            </a:r>
          </a:p>
          <a:p>
            <a:pPr marL="0" indent="0">
              <a:buNone/>
            </a:pPr>
            <a:endParaRPr lang="it-IT" sz="1200" dirty="0"/>
          </a:p>
          <a:p>
            <a:pPr marL="0" indent="0">
              <a:buNone/>
            </a:pPr>
            <a:r>
              <a:rPr lang="it-IT" sz="1400" b="1" dirty="0"/>
              <a:t>1) Croazia e gestione nazionale monoculturale dal 1991</a:t>
            </a:r>
            <a:r>
              <a:rPr lang="it-IT" sz="1200" dirty="0"/>
              <a:t>:</a:t>
            </a:r>
          </a:p>
          <a:p>
            <a:pPr marL="0" indent="0">
              <a:buNone/>
            </a:pPr>
            <a:r>
              <a:rPr lang="it-IT" sz="1200" dirty="0"/>
              <a:t>1979 Dubrovnik Patrimonio Umanità </a:t>
            </a:r>
            <a:r>
              <a:rPr lang="it-IT" sz="1200" dirty="0">
                <a:hlinkClick r:id="rId4"/>
              </a:rPr>
              <a:t>Festa primavera</a:t>
            </a:r>
            <a:endParaRPr lang="it-IT" sz="1200" dirty="0"/>
          </a:p>
          <a:p>
            <a:pPr marL="0" indent="0">
              <a:buNone/>
            </a:pPr>
            <a:r>
              <a:rPr lang="it-IT" sz="1400" b="1" dirty="0"/>
              <a:t>2) Sudafrica come nazione ‘arcobaleno’ </a:t>
            </a:r>
          </a:p>
          <a:p>
            <a:pPr marL="0" indent="0">
              <a:buNone/>
            </a:pPr>
            <a:r>
              <a:rPr lang="it-IT" sz="1200" dirty="0"/>
              <a:t>1989 </a:t>
            </a:r>
            <a:r>
              <a:rPr lang="it-IT" sz="1200" dirty="0" err="1"/>
              <a:t>District</a:t>
            </a:r>
            <a:r>
              <a:rPr lang="it-IT" sz="1200" dirty="0"/>
              <a:t> Six Museum Città del Capo</a:t>
            </a:r>
          </a:p>
          <a:p>
            <a:pPr marL="0" indent="0">
              <a:buNone/>
            </a:pPr>
            <a:r>
              <a:rPr lang="it-IT" sz="1200" dirty="0">
                <a:hlinkClick r:id="rId5"/>
              </a:rPr>
              <a:t>video 1</a:t>
            </a:r>
            <a:r>
              <a:rPr lang="it-IT" sz="1200" dirty="0"/>
              <a:t>			</a:t>
            </a:r>
            <a:r>
              <a:rPr lang="it-IT" sz="1200" dirty="0">
                <a:hlinkClick r:id="rId6"/>
              </a:rPr>
              <a:t>video 2</a:t>
            </a:r>
            <a:r>
              <a:rPr lang="it-IT" sz="1200" dirty="0"/>
              <a:t>		</a:t>
            </a:r>
            <a:r>
              <a:rPr lang="it-IT" sz="1200" dirty="0">
                <a:hlinkClick r:id="rId7"/>
              </a:rPr>
              <a:t>video 3</a:t>
            </a:r>
            <a:r>
              <a:rPr lang="it-IT" sz="1200" dirty="0"/>
              <a:t>		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64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E8903-5DC6-D329-E073-0046869F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Patrimonio dialogico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83B563-E63B-49C8-0BAC-C11278CD4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Svolta ontologica con ANT (Latour 2007) e </a:t>
            </a:r>
            <a:r>
              <a:rPr lang="it-IT" i="1" dirty="0" err="1"/>
              <a:t>object</a:t>
            </a:r>
            <a:r>
              <a:rPr lang="it-IT" i="1" dirty="0"/>
              <a:t> </a:t>
            </a:r>
            <a:r>
              <a:rPr lang="it-IT" i="1" dirty="0" err="1"/>
              <a:t>oriented</a:t>
            </a:r>
            <a:r>
              <a:rPr lang="it-IT" i="1" dirty="0"/>
              <a:t> </a:t>
            </a:r>
            <a:r>
              <a:rPr lang="it-IT" dirty="0"/>
              <a:t>(E. </a:t>
            </a:r>
            <a:r>
              <a:rPr lang="it-IT" dirty="0" err="1"/>
              <a:t>Viveiros</a:t>
            </a:r>
            <a:r>
              <a:rPr lang="it-IT" dirty="0"/>
              <a:t> de Castro 2004)</a:t>
            </a:r>
          </a:p>
          <a:p>
            <a:r>
              <a:rPr lang="it-IT" dirty="0"/>
              <a:t>No dicotomie mente/materia, natura/cultura, umano/non umano, materiale/immateriale ma ontologia della CONNETTIVITA’</a:t>
            </a:r>
          </a:p>
          <a:p>
            <a:r>
              <a:rPr lang="it-IT" dirty="0"/>
              <a:t>Relazioni umani/animali/oggetti, prospettiva multi-naturalista</a:t>
            </a:r>
          </a:p>
          <a:p>
            <a:r>
              <a:rPr lang="it-IT" dirty="0"/>
              <a:t>Essere-nel-mondo, connettività e interattività umani-non umani</a:t>
            </a:r>
          </a:p>
          <a:p>
            <a:r>
              <a:rPr lang="it-IT" dirty="0"/>
              <a:t>Concetto dialogico di patrimonio come dialogo relazionale tra soggetti molteplici (Harrison &amp; Rose 2010)  </a:t>
            </a:r>
          </a:p>
          <a:p>
            <a:r>
              <a:rPr lang="it-IT" dirty="0"/>
              <a:t>Patrimonio = proprietà emergente della relazione umani/non umani con agency condivisa simmetrica con oggetti.</a:t>
            </a:r>
          </a:p>
        </p:txBody>
      </p:sp>
    </p:spTree>
    <p:extLst>
      <p:ext uri="{BB962C8B-B14F-4D97-AF65-F5344CB8AC3E}">
        <p14:creationId xmlns:p14="http://schemas.microsoft.com/office/powerpoint/2010/main" val="325064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FAEA5-C1C8-2C80-8139-CCBE4000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9DDF357-B7CD-9433-CA49-B8A9D95AB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2" y="378372"/>
            <a:ext cx="8618482" cy="57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7E051-5E9A-E94C-BAC3-1D7FA7EC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Definizione ICOM, Vienna 2007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CDF2AE-83BA-AB45-A26E-65FABB73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55232"/>
            <a:ext cx="8229600" cy="4876800"/>
          </a:xfrm>
        </p:spPr>
        <p:txBody>
          <a:bodyPr/>
          <a:lstStyle/>
          <a:p>
            <a:r>
              <a:rPr lang="it-IT" dirty="0"/>
              <a:t>“A </a:t>
            </a:r>
            <a:r>
              <a:rPr lang="it-IT" dirty="0" err="1"/>
              <a:t>museum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non-profit,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in the service of society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, open to the public,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acquires</a:t>
            </a:r>
            <a:r>
              <a:rPr lang="it-IT" dirty="0"/>
              <a:t>, </a:t>
            </a:r>
            <a:r>
              <a:rPr lang="it-IT" dirty="0" err="1"/>
              <a:t>conserves</a:t>
            </a:r>
            <a:r>
              <a:rPr lang="it-IT" dirty="0"/>
              <a:t>, </a:t>
            </a:r>
            <a:r>
              <a:rPr lang="it-IT" dirty="0" err="1"/>
              <a:t>researches</a:t>
            </a:r>
            <a:r>
              <a:rPr lang="it-IT" dirty="0"/>
              <a:t>, </a:t>
            </a:r>
            <a:r>
              <a:rPr lang="it-IT" dirty="0" err="1"/>
              <a:t>communicates</a:t>
            </a:r>
            <a:r>
              <a:rPr lang="it-IT" dirty="0"/>
              <a:t> and </a:t>
            </a:r>
            <a:r>
              <a:rPr lang="it-IT" dirty="0" err="1"/>
              <a:t>exhibits</a:t>
            </a:r>
            <a:r>
              <a:rPr lang="it-IT" dirty="0"/>
              <a:t> the </a:t>
            </a:r>
            <a:r>
              <a:rPr lang="it-IT" dirty="0" err="1"/>
              <a:t>tangible</a:t>
            </a:r>
            <a:r>
              <a:rPr lang="it-IT" dirty="0"/>
              <a:t> and </a:t>
            </a:r>
            <a:r>
              <a:rPr lang="it-IT" dirty="0" err="1"/>
              <a:t>intangible</a:t>
            </a:r>
            <a:r>
              <a:rPr lang="it-IT" dirty="0"/>
              <a:t> </a:t>
            </a:r>
            <a:r>
              <a:rPr lang="it-IT" dirty="0" err="1"/>
              <a:t>heritage</a:t>
            </a:r>
            <a:r>
              <a:rPr lang="it-IT" dirty="0"/>
              <a:t> of </a:t>
            </a:r>
            <a:r>
              <a:rPr lang="it-IT" dirty="0" err="1"/>
              <a:t>humanity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for the </a:t>
            </a:r>
            <a:r>
              <a:rPr lang="it-IT" dirty="0" err="1"/>
              <a:t>purposes</a:t>
            </a:r>
            <a:r>
              <a:rPr lang="it-IT" dirty="0"/>
              <a:t> of </a:t>
            </a:r>
            <a:r>
              <a:rPr lang="it-IT" dirty="0" err="1"/>
              <a:t>education</a:t>
            </a:r>
            <a:r>
              <a:rPr lang="it-IT" dirty="0"/>
              <a:t>, </a:t>
            </a:r>
            <a:r>
              <a:rPr lang="it-IT" dirty="0" err="1"/>
              <a:t>study</a:t>
            </a:r>
            <a:r>
              <a:rPr lang="it-IT" dirty="0"/>
              <a:t> and </a:t>
            </a:r>
            <a:r>
              <a:rPr lang="it-IT" dirty="0" err="1"/>
              <a:t>enjoyment</a:t>
            </a:r>
            <a:r>
              <a:rPr lang="it-IT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0197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8AB50-19A8-DD4D-8CBE-65EFFA80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Una nuova definizione di Museo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051192-CD70-B448-8CAD-2988B68E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5493"/>
            <a:ext cx="8229600" cy="497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ICOM 2022 PRAGA </a:t>
            </a:r>
          </a:p>
          <a:p>
            <a:endParaRPr lang="it-IT" dirty="0"/>
          </a:p>
          <a:p>
            <a:r>
              <a:rPr lang="it-IT" b="1" dirty="0"/>
              <a:t>“A </a:t>
            </a:r>
            <a:r>
              <a:rPr lang="it-IT" b="1" dirty="0" err="1"/>
              <a:t>museum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a </a:t>
            </a:r>
            <a:r>
              <a:rPr lang="it-IT" b="1" dirty="0" err="1"/>
              <a:t>not</a:t>
            </a:r>
            <a:r>
              <a:rPr lang="it-IT" b="1" dirty="0"/>
              <a:t>-for-profit, </a:t>
            </a:r>
            <a:r>
              <a:rPr lang="it-IT" b="1" dirty="0" err="1"/>
              <a:t>permanent</a:t>
            </a:r>
            <a:r>
              <a:rPr lang="it-IT" b="1" dirty="0"/>
              <a:t> </a:t>
            </a:r>
            <a:r>
              <a:rPr lang="it-IT" b="1" dirty="0" err="1"/>
              <a:t>institution</a:t>
            </a:r>
            <a:r>
              <a:rPr lang="it-IT" b="1" dirty="0"/>
              <a:t> in the service of society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researches</a:t>
            </a:r>
            <a:r>
              <a:rPr lang="it-IT" b="1" dirty="0"/>
              <a:t>, </a:t>
            </a:r>
            <a:r>
              <a:rPr lang="it-IT" b="1" dirty="0" err="1"/>
              <a:t>collects</a:t>
            </a:r>
            <a:r>
              <a:rPr lang="it-IT" b="1" dirty="0"/>
              <a:t>, </a:t>
            </a:r>
            <a:r>
              <a:rPr lang="it-IT" b="1" dirty="0" err="1"/>
              <a:t>conserves</a:t>
            </a:r>
            <a:r>
              <a:rPr lang="it-IT" b="1" dirty="0"/>
              <a:t>, </a:t>
            </a:r>
            <a:r>
              <a:rPr lang="it-IT" b="1" dirty="0" err="1"/>
              <a:t>interprets</a:t>
            </a:r>
            <a:r>
              <a:rPr lang="it-IT" b="1" dirty="0"/>
              <a:t> and </a:t>
            </a:r>
            <a:r>
              <a:rPr lang="it-IT" b="1" dirty="0" err="1"/>
              <a:t>exhibits</a:t>
            </a:r>
            <a:r>
              <a:rPr lang="it-IT" b="1" dirty="0"/>
              <a:t> </a:t>
            </a:r>
            <a:r>
              <a:rPr lang="it-IT" b="1" dirty="0" err="1">
                <a:solidFill>
                  <a:srgbClr val="00B050"/>
                </a:solidFill>
              </a:rPr>
              <a:t>tangible</a:t>
            </a:r>
            <a:r>
              <a:rPr lang="it-IT" b="1" dirty="0">
                <a:solidFill>
                  <a:srgbClr val="00B050"/>
                </a:solidFill>
              </a:rPr>
              <a:t> and </a:t>
            </a:r>
            <a:r>
              <a:rPr lang="it-IT" b="1" dirty="0" err="1">
                <a:solidFill>
                  <a:srgbClr val="00B050"/>
                </a:solidFill>
              </a:rPr>
              <a:t>intangible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heritage</a:t>
            </a:r>
            <a:r>
              <a:rPr lang="it-IT" b="1" dirty="0"/>
              <a:t>. Open to the </a:t>
            </a:r>
            <a:r>
              <a:rPr lang="it-IT" b="1" dirty="0">
                <a:solidFill>
                  <a:srgbClr val="00B050"/>
                </a:solidFill>
              </a:rPr>
              <a:t>public, </a:t>
            </a:r>
            <a:r>
              <a:rPr lang="it-IT" b="1" dirty="0" err="1">
                <a:solidFill>
                  <a:srgbClr val="00B050"/>
                </a:solidFill>
              </a:rPr>
              <a:t>accessible</a:t>
            </a:r>
            <a:r>
              <a:rPr lang="it-IT" b="1" dirty="0">
                <a:solidFill>
                  <a:srgbClr val="00B050"/>
                </a:solidFill>
              </a:rPr>
              <a:t> and inclusive</a:t>
            </a:r>
            <a:r>
              <a:rPr lang="it-IT" b="1" dirty="0"/>
              <a:t>, </a:t>
            </a:r>
            <a:r>
              <a:rPr lang="it-IT" b="1" dirty="0" err="1">
                <a:solidFill>
                  <a:srgbClr val="00B050"/>
                </a:solidFill>
              </a:rPr>
              <a:t>museums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foster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b="1" dirty="0" err="1">
                <a:solidFill>
                  <a:srgbClr val="00B050"/>
                </a:solidFill>
              </a:rPr>
              <a:t>diversity</a:t>
            </a:r>
            <a:r>
              <a:rPr lang="it-IT" b="1" dirty="0">
                <a:solidFill>
                  <a:srgbClr val="00B050"/>
                </a:solidFill>
              </a:rPr>
              <a:t> and </a:t>
            </a:r>
            <a:r>
              <a:rPr lang="it-IT" b="1" dirty="0" err="1">
                <a:solidFill>
                  <a:srgbClr val="00B050"/>
                </a:solidFill>
              </a:rPr>
              <a:t>sustainability</a:t>
            </a:r>
            <a:r>
              <a:rPr lang="it-IT" b="1" dirty="0">
                <a:solidFill>
                  <a:srgbClr val="00B050"/>
                </a:solidFill>
              </a:rPr>
              <a:t>.</a:t>
            </a:r>
            <a:r>
              <a:rPr lang="it-IT" b="1" dirty="0"/>
              <a:t> </a:t>
            </a:r>
            <a:r>
              <a:rPr lang="it-IT" b="1" dirty="0" err="1"/>
              <a:t>They</a:t>
            </a:r>
            <a:r>
              <a:rPr lang="it-IT" b="1" dirty="0"/>
              <a:t> operate and </a:t>
            </a:r>
            <a:r>
              <a:rPr lang="it-IT" b="1" dirty="0" err="1"/>
              <a:t>communicate</a:t>
            </a:r>
            <a:r>
              <a:rPr lang="it-IT" b="1" dirty="0"/>
              <a:t> </a:t>
            </a:r>
            <a:r>
              <a:rPr lang="it-IT" b="1" dirty="0" err="1"/>
              <a:t>ethically</a:t>
            </a:r>
            <a:r>
              <a:rPr lang="it-IT" b="1" dirty="0"/>
              <a:t>, </a:t>
            </a:r>
            <a:r>
              <a:rPr lang="it-IT" b="1" dirty="0" err="1"/>
              <a:t>professionally</a:t>
            </a:r>
            <a:r>
              <a:rPr lang="it-IT" b="1" dirty="0"/>
              <a:t> and </a:t>
            </a:r>
            <a:r>
              <a:rPr lang="it-IT" b="1" dirty="0">
                <a:solidFill>
                  <a:srgbClr val="00B050"/>
                </a:solidFill>
              </a:rPr>
              <a:t>with the </a:t>
            </a:r>
            <a:r>
              <a:rPr lang="it-IT" b="1" dirty="0" err="1">
                <a:solidFill>
                  <a:srgbClr val="00B050"/>
                </a:solidFill>
              </a:rPr>
              <a:t>participation</a:t>
            </a:r>
            <a:r>
              <a:rPr lang="it-IT" b="1" dirty="0">
                <a:solidFill>
                  <a:srgbClr val="00B050"/>
                </a:solidFill>
              </a:rPr>
              <a:t> of </a:t>
            </a:r>
            <a:r>
              <a:rPr lang="it-IT" b="1" dirty="0" err="1">
                <a:solidFill>
                  <a:srgbClr val="00B050"/>
                </a:solidFill>
              </a:rPr>
              <a:t>communities</a:t>
            </a:r>
            <a:r>
              <a:rPr lang="it-IT" b="1" dirty="0"/>
              <a:t>, </a:t>
            </a:r>
            <a:r>
              <a:rPr lang="it-IT" b="1" dirty="0" err="1"/>
              <a:t>offering</a:t>
            </a:r>
            <a:r>
              <a:rPr lang="it-IT" b="1" dirty="0"/>
              <a:t> </a:t>
            </a:r>
            <a:r>
              <a:rPr lang="it-IT" b="1" dirty="0" err="1"/>
              <a:t>varied</a:t>
            </a:r>
            <a:r>
              <a:rPr lang="it-IT" b="1" dirty="0"/>
              <a:t> </a:t>
            </a:r>
            <a:r>
              <a:rPr lang="it-IT" b="1" dirty="0" err="1"/>
              <a:t>experiences</a:t>
            </a:r>
            <a:r>
              <a:rPr lang="it-IT" b="1" dirty="0"/>
              <a:t> for </a:t>
            </a:r>
            <a:r>
              <a:rPr lang="it-IT" b="1" dirty="0" err="1"/>
              <a:t>education</a:t>
            </a:r>
            <a:r>
              <a:rPr lang="it-IT" b="1" dirty="0"/>
              <a:t>, </a:t>
            </a:r>
            <a:r>
              <a:rPr lang="it-IT" b="1" dirty="0" err="1"/>
              <a:t>enjoyment</a:t>
            </a:r>
            <a:r>
              <a:rPr lang="it-IT" b="1" dirty="0"/>
              <a:t>, </a:t>
            </a:r>
            <a:r>
              <a:rPr lang="it-IT" b="1" dirty="0" err="1"/>
              <a:t>reflection</a:t>
            </a:r>
            <a:r>
              <a:rPr lang="it-IT" b="1" dirty="0"/>
              <a:t> and </a:t>
            </a:r>
            <a:r>
              <a:rPr lang="it-IT" b="1" dirty="0" err="1"/>
              <a:t>knowledge</a:t>
            </a:r>
            <a:r>
              <a:rPr lang="it-IT" b="1" dirty="0"/>
              <a:t> </a:t>
            </a:r>
            <a:r>
              <a:rPr lang="it-IT" b="1" dirty="0" err="1"/>
              <a:t>sharing</a:t>
            </a:r>
            <a:r>
              <a:rPr lang="it-IT" b="1" dirty="0"/>
              <a:t>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53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Heritage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29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24D56-6D6D-4EF7-1864-79E793BA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IMPLICAZIONI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082E6-0518-5758-D97B-1255A465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Sostenibilità e ambiente (antropocene) come capacità di perdurare</a:t>
            </a:r>
          </a:p>
          <a:p>
            <a:r>
              <a:rPr lang="it-IT" dirty="0"/>
              <a:t>Interdisciplinarietà </a:t>
            </a:r>
          </a:p>
          <a:p>
            <a:r>
              <a:rPr lang="it-IT" dirty="0"/>
              <a:t>Problemi sociali e ambientali convergono in mondo comune</a:t>
            </a:r>
          </a:p>
          <a:p>
            <a:r>
              <a:rPr lang="it-IT" dirty="0"/>
              <a:t>Rischio: Agire più che conservare</a:t>
            </a:r>
          </a:p>
          <a:p>
            <a:r>
              <a:rPr lang="it-IT" dirty="0"/>
              <a:t>Etica della connettività è aperta, incerta, sensibilizzante, partecipatoria, contingente (Rose 2011)</a:t>
            </a:r>
          </a:p>
          <a:p>
            <a:r>
              <a:rPr lang="it-IT" dirty="0"/>
              <a:t>Necessità di forme di conoscenza plurali e differenziate (forum ibridi)</a:t>
            </a:r>
          </a:p>
          <a:p>
            <a:r>
              <a:rPr lang="it-IT" dirty="0"/>
              <a:t>Modello dialogico di patrimonio = non solo restituzione postcoloniale ma nuove categorizzazioni, ma responsabilità ‘curatoriale’.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948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8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6" name="Rectangle 30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7" name="Rectangle 32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48" name="Group 34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49" name="Oval 35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Oval 36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 useBgFill="1">
        <p:nvSpPr>
          <p:cNvPr id="51" name="Rectangle 38">
            <a:extLst>
              <a:ext uri="{FF2B5EF4-FFF2-40B4-BE49-F238E27FC236}">
                <a16:creationId xmlns:a16="http://schemas.microsoft.com/office/drawing/2014/main" id="{E15AAB4E-1AF6-4A73-9822-087B0F4ED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2600" y="643466"/>
            <a:ext cx="5030368" cy="5571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3100" cap="all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Museo in un mondo transnazionale &amp; postcoloniale</a:t>
            </a:r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3FD794DA-8ACE-4EC4-8EB7-A34B9F6C1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8840" y="-2"/>
            <a:ext cx="3385160" cy="6858002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>
          <a:xfrm>
            <a:off x="5995568" y="262759"/>
            <a:ext cx="2794471" cy="59517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900" dirty="0" err="1">
                <a:solidFill>
                  <a:srgbClr val="000000"/>
                </a:solidFill>
              </a:rPr>
              <a:t>Musei</a:t>
            </a:r>
            <a:r>
              <a:rPr lang="en-US" sz="1900" dirty="0">
                <a:solidFill>
                  <a:srgbClr val="000000"/>
                </a:solidFill>
              </a:rPr>
              <a:t> come </a:t>
            </a:r>
            <a:r>
              <a:rPr lang="en-US" sz="1900" dirty="0" err="1">
                <a:solidFill>
                  <a:srgbClr val="000000"/>
                </a:solidFill>
              </a:rPr>
              <a:t>luoghi</a:t>
            </a:r>
            <a:r>
              <a:rPr lang="en-US" sz="1900" dirty="0">
                <a:solidFill>
                  <a:srgbClr val="000000"/>
                </a:solidFill>
              </a:rPr>
              <a:t> di </a:t>
            </a:r>
            <a:r>
              <a:rPr lang="en-US" sz="1900" dirty="0" err="1">
                <a:solidFill>
                  <a:srgbClr val="000000"/>
                </a:solidFill>
              </a:rPr>
              <a:t>elaborazione</a:t>
            </a:r>
            <a:r>
              <a:rPr lang="en-US" sz="1900" dirty="0">
                <a:solidFill>
                  <a:srgbClr val="000000"/>
                </a:solidFill>
              </a:rPr>
              <a:t> del </a:t>
            </a:r>
            <a:r>
              <a:rPr lang="en-US" sz="1900" dirty="0" err="1">
                <a:solidFill>
                  <a:srgbClr val="000000"/>
                </a:solidFill>
              </a:rPr>
              <a:t>sapere</a:t>
            </a:r>
            <a:r>
              <a:rPr lang="en-US" sz="1900" dirty="0">
                <a:solidFill>
                  <a:srgbClr val="000000"/>
                </a:solidFill>
              </a:rPr>
              <a:t> / </a:t>
            </a:r>
            <a:r>
              <a:rPr lang="en-US" sz="1900" dirty="0" err="1">
                <a:solidFill>
                  <a:srgbClr val="000000"/>
                </a:solidFill>
              </a:rPr>
              <a:t>potere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attraverso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tecnologie</a:t>
            </a:r>
            <a:r>
              <a:rPr lang="en-US" sz="1900" dirty="0">
                <a:solidFill>
                  <a:srgbClr val="000000"/>
                </a:solidFill>
              </a:rPr>
              <a:t> e </a:t>
            </a:r>
            <a:r>
              <a:rPr lang="en-US" sz="1900" dirty="0" err="1">
                <a:solidFill>
                  <a:srgbClr val="000000"/>
                </a:solidFill>
              </a:rPr>
              <a:t>pratiche</a:t>
            </a:r>
            <a:r>
              <a:rPr lang="en-US" sz="1900" dirty="0">
                <a:solidFill>
                  <a:srgbClr val="000000"/>
                </a:solidFill>
              </a:rPr>
              <a:t> di </a:t>
            </a:r>
            <a:r>
              <a:rPr lang="en-US" sz="1900" dirty="0" err="1">
                <a:solidFill>
                  <a:srgbClr val="000000"/>
                </a:solidFill>
              </a:rPr>
              <a:t>allestimenti</a:t>
            </a:r>
            <a:r>
              <a:rPr lang="en-US" sz="1900" dirty="0">
                <a:solidFill>
                  <a:srgbClr val="000000"/>
                </a:solidFill>
              </a:rPr>
              <a:t>/</a:t>
            </a:r>
            <a:r>
              <a:rPr lang="en-US" sz="1900" dirty="0" err="1">
                <a:solidFill>
                  <a:srgbClr val="000000"/>
                </a:solidFill>
              </a:rPr>
              <a:t>mostre</a:t>
            </a:r>
            <a:r>
              <a:rPr lang="en-US" sz="1900" dirty="0">
                <a:solidFill>
                  <a:srgbClr val="000000"/>
                </a:solidFill>
              </a:rPr>
              <a:t>/</a:t>
            </a:r>
            <a:r>
              <a:rPr lang="en-US" sz="1900" dirty="0" err="1">
                <a:solidFill>
                  <a:srgbClr val="000000"/>
                </a:solidFill>
              </a:rPr>
              <a:t>archivi</a:t>
            </a:r>
            <a:r>
              <a:rPr lang="en-US" sz="1900" dirty="0">
                <a:solidFill>
                  <a:srgbClr val="000000"/>
                </a:solidFill>
              </a:rPr>
              <a:t>/</a:t>
            </a:r>
            <a:r>
              <a:rPr lang="en-US" sz="1900" dirty="0" err="1">
                <a:solidFill>
                  <a:srgbClr val="000000"/>
                </a:solidFill>
              </a:rPr>
              <a:t>collezioni</a:t>
            </a:r>
            <a:r>
              <a:rPr lang="en-US" sz="1900" dirty="0">
                <a:solidFill>
                  <a:srgbClr val="000000"/>
                </a:solidFill>
              </a:rPr>
              <a:t>/</a:t>
            </a:r>
            <a:r>
              <a:rPr lang="en-US" sz="1900" dirty="0" err="1">
                <a:solidFill>
                  <a:srgbClr val="000000"/>
                </a:solidFill>
              </a:rPr>
              <a:t>classificazioni</a:t>
            </a:r>
            <a:endParaRPr lang="en-US" sz="1900" dirty="0">
              <a:solidFill>
                <a:srgbClr val="00000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1900" dirty="0">
              <a:solidFill>
                <a:srgbClr val="00000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900" dirty="0">
                <a:solidFill>
                  <a:srgbClr val="000000"/>
                </a:solidFill>
              </a:rPr>
              <a:t>Museo + </a:t>
            </a:r>
            <a:r>
              <a:rPr lang="en-US" sz="1900" dirty="0" err="1">
                <a:solidFill>
                  <a:srgbClr val="000000"/>
                </a:solidFill>
              </a:rPr>
              <a:t>inclusivo</a:t>
            </a:r>
            <a:r>
              <a:rPr lang="en-US" sz="1900" dirty="0">
                <a:solidFill>
                  <a:srgbClr val="000000"/>
                </a:solidFill>
              </a:rPr>
              <a:t> e per </a:t>
            </a:r>
            <a:r>
              <a:rPr lang="en-US" sz="1900" dirty="0" err="1">
                <a:solidFill>
                  <a:srgbClr val="000000"/>
                </a:solidFill>
              </a:rPr>
              <a:t>pubblici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più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vasti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900" dirty="0">
                <a:solidFill>
                  <a:srgbClr val="000000"/>
                </a:solidFill>
              </a:rPr>
              <a:t>(</a:t>
            </a:r>
            <a:r>
              <a:rPr lang="en-US" sz="1900" dirty="0" err="1">
                <a:solidFill>
                  <a:srgbClr val="000000"/>
                </a:solidFill>
              </a:rPr>
              <a:t>macchina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della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diversità</a:t>
            </a:r>
            <a:r>
              <a:rPr lang="en-US" sz="1900" dirty="0">
                <a:solidFill>
                  <a:srgbClr val="000000"/>
                </a:solidFill>
              </a:rPr>
              <a:t>, T. Bennet)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1900" dirty="0">
              <a:solidFill>
                <a:srgbClr val="00000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900" dirty="0" err="1">
                <a:solidFill>
                  <a:srgbClr val="000000"/>
                </a:solidFill>
              </a:rPr>
              <a:t>Diritti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umani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Universali</a:t>
            </a:r>
            <a:r>
              <a:rPr lang="en-US" sz="1900" dirty="0">
                <a:solidFill>
                  <a:srgbClr val="000000"/>
                </a:solidFill>
              </a:rPr>
              <a:t>, </a:t>
            </a:r>
            <a:r>
              <a:rPr lang="en-US" sz="1900" dirty="0" err="1">
                <a:solidFill>
                  <a:srgbClr val="000000"/>
                </a:solidFill>
              </a:rPr>
              <a:t>economia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culturale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err="1">
                <a:solidFill>
                  <a:srgbClr val="000000"/>
                </a:solidFill>
              </a:rPr>
              <a:t>globale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1900" dirty="0">
              <a:solidFill>
                <a:srgbClr val="00000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4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765" y="110559"/>
            <a:ext cx="7772400" cy="1609344"/>
          </a:xfrm>
        </p:spPr>
        <p:txBody>
          <a:bodyPr/>
          <a:lstStyle/>
          <a:p>
            <a:r>
              <a:rPr lang="it-IT" dirty="0"/>
              <a:t>Museo = processo identità/memoria</a:t>
            </a:r>
          </a:p>
        </p:txBody>
      </p:sp>
      <p:pic>
        <p:nvPicPr>
          <p:cNvPr id="4" name="Segnaposto contenuto 3" descr="41ia8-wYCFL._SX340_BO1,204,203,200_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109" r="-73109"/>
          <a:stretch>
            <a:fillRect/>
          </a:stretch>
        </p:blipFill>
        <p:spPr>
          <a:xfrm>
            <a:off x="-2006191" y="1600200"/>
            <a:ext cx="8229600" cy="4876800"/>
          </a:xfrm>
        </p:spPr>
      </p:pic>
      <p:pic>
        <p:nvPicPr>
          <p:cNvPr id="5" name="Immagine 4" descr="pricecou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965" y="1600200"/>
            <a:ext cx="323688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143000" y="858441"/>
          <a:ext cx="6858000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2" imgW="4546600" imgH="3416300" progId="">
                  <p:embed/>
                </p:oleObj>
              </mc:Choice>
              <mc:Fallback>
                <p:oleObj name="Diapositiva" r:id="rId2" imgW="4546600" imgH="3416300" progId="">
                  <p:embed/>
                  <p:pic>
                    <p:nvPicPr>
                      <p:cNvPr id="78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8441"/>
                        <a:ext cx="6858000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86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la di cesti intrecciati multicolore">
            <a:extLst>
              <a:ext uri="{FF2B5EF4-FFF2-40B4-BE49-F238E27FC236}">
                <a16:creationId xmlns:a16="http://schemas.microsoft.com/office/drawing/2014/main" id="{992487ED-8266-987E-0A8D-FD6E947C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45" r="25542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271163-1E03-43CD-BDE9-0233CAE1A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754" y="0"/>
            <a:ext cx="565524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9F7514-3240-4B41-BA7A-76598265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dirty="0"/>
              <a:t>Vecchi problemi da risolvere…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2D38C-AAB3-3248-A97C-30435ABD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581" y="2121408"/>
            <a:ext cx="5047707" cy="4050792"/>
          </a:xfrm>
        </p:spPr>
        <p:txBody>
          <a:bodyPr>
            <a:normAutofit/>
          </a:bodyPr>
          <a:lstStyle/>
          <a:p>
            <a:r>
              <a:rPr lang="it-IT" sz="1600"/>
              <a:t>Politiche di rappresentanza: alterità coloniale</a:t>
            </a:r>
          </a:p>
          <a:p>
            <a:pPr marL="274320" lvl="1" indent="0">
              <a:buNone/>
            </a:pPr>
            <a:endParaRPr lang="it-IT" sz="1600"/>
          </a:p>
          <a:p>
            <a:r>
              <a:rPr lang="it-IT" sz="1600"/>
              <a:t>Maggioranza e minoranze</a:t>
            </a:r>
          </a:p>
          <a:p>
            <a:r>
              <a:rPr lang="it-IT" sz="1600"/>
              <a:t>Diritti universali / indigeni</a:t>
            </a:r>
          </a:p>
          <a:p>
            <a:r>
              <a:rPr lang="it-IT" sz="1600"/>
              <a:t>Canone del patrimonio, svolta discorsiva</a:t>
            </a:r>
          </a:p>
          <a:p>
            <a:r>
              <a:rPr lang="it-IT" sz="1600"/>
              <a:t>Re-impatrio di oggetti culturali e materiali</a:t>
            </a:r>
          </a:p>
          <a:p>
            <a:r>
              <a:rPr lang="it-IT" sz="1600"/>
              <a:t>Oggetti come parte del nostro «essere nel mondo»</a:t>
            </a:r>
          </a:p>
          <a:p>
            <a:endParaRPr lang="it-IT" sz="1600"/>
          </a:p>
          <a:p>
            <a:pPr marL="0" indent="0">
              <a:buNone/>
            </a:pPr>
            <a:r>
              <a:rPr lang="it-IT" sz="1600"/>
              <a:t>➡️ svolta dialogica e partecipativa</a:t>
            </a:r>
          </a:p>
          <a:p>
            <a:pPr marL="274320" lvl="1" indent="0">
              <a:buNone/>
            </a:pPr>
            <a:endParaRPr lang="it-IT" sz="1600"/>
          </a:p>
          <a:p>
            <a:pPr marL="274320" lvl="1" indent="0">
              <a:buNone/>
            </a:pPr>
            <a:endParaRPr lang="it-IT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A84125-19BF-4B89-B0B6-72CD1A073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CDD38B-753F-4DF4-8B85-FD3D5A11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78B783-89C6-45C9-95E7-2441AC748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88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780520266025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73" r="-11073"/>
          <a:stretch>
            <a:fillRect/>
          </a:stretch>
        </p:blipFill>
        <p:spPr bwMode="auto">
          <a:xfrm>
            <a:off x="0" y="187325"/>
            <a:ext cx="54356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980998" y="513219"/>
            <a:ext cx="4163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Postcolonialismo</a:t>
            </a:r>
            <a:endParaRPr lang="it-IT" dirty="0"/>
          </a:p>
          <a:p>
            <a:endParaRPr lang="it-IT" dirty="0"/>
          </a:p>
          <a:p>
            <a:r>
              <a:rPr lang="it-IT" dirty="0"/>
              <a:t>Scrittura come mezzo di controllo dell’alterità</a:t>
            </a:r>
          </a:p>
          <a:p>
            <a:r>
              <a:rPr lang="it-IT" dirty="0"/>
              <a:t>Rappresentazione</a:t>
            </a:r>
          </a:p>
          <a:p>
            <a:r>
              <a:rPr lang="it-IT" dirty="0"/>
              <a:t>Sperimentalismo etnografico</a:t>
            </a:r>
          </a:p>
          <a:p>
            <a:r>
              <a:rPr lang="it-IT" dirty="0"/>
              <a:t>Forma dialogica, polifonica</a:t>
            </a:r>
          </a:p>
          <a:p>
            <a:endParaRPr lang="it-IT" dirty="0"/>
          </a:p>
          <a:p>
            <a:r>
              <a:rPr lang="it-IT" dirty="0"/>
              <a:t>Interazione etnografica </a:t>
            </a:r>
            <a:r>
              <a:rPr lang="it-IT" dirty="0">
                <a:latin typeface="Wingdings"/>
                <a:ea typeface="Wingdings"/>
                <a:cs typeface="Wingdings"/>
              </a:rPr>
              <a:t></a:t>
            </a:r>
            <a:r>
              <a:rPr lang="it-IT" dirty="0"/>
              <a:t> significato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zoo-uman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19" y="623455"/>
            <a:ext cx="3229944" cy="2570772"/>
          </a:xfrm>
          <a:prstGeom prst="rect">
            <a:avLst/>
          </a:prstGeom>
        </p:spPr>
      </p:pic>
      <p:pic>
        <p:nvPicPr>
          <p:cNvPr id="4" name="Immagine 3" descr="human_zoos_or_negro_villages_03.jpg">
            <a:extLst>
              <a:ext uri="{FF2B5EF4-FFF2-40B4-BE49-F238E27FC236}">
                <a16:creationId xmlns:a16="http://schemas.microsoft.com/office/drawing/2014/main" id="{53143876-F4E0-1841-90E9-BC2C82363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482" y="3194227"/>
            <a:ext cx="3883230" cy="34172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F611BC-7C0D-C645-B052-1D0F1FA52C87}"/>
              </a:ext>
            </a:extLst>
          </p:cNvPr>
          <p:cNvSpPr txBox="1"/>
          <p:nvPr/>
        </p:nvSpPr>
        <p:spPr>
          <a:xfrm>
            <a:off x="4796589" y="770021"/>
            <a:ext cx="267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Exhibiting</a:t>
            </a:r>
            <a:r>
              <a:rPr lang="it-IT" dirty="0"/>
              <a:t> </a:t>
            </a:r>
            <a:r>
              <a:rPr lang="it-IT" dirty="0" err="1"/>
              <a:t>Cultures</a:t>
            </a:r>
            <a:endParaRPr lang="it-IT" dirty="0"/>
          </a:p>
          <a:p>
            <a:r>
              <a:rPr lang="it-IT" dirty="0" err="1"/>
              <a:t>Karp</a:t>
            </a:r>
            <a:r>
              <a:rPr lang="it-IT" dirty="0"/>
              <a:t> &amp; Lavine 1991</a:t>
            </a:r>
          </a:p>
          <a:p>
            <a:endParaRPr lang="it-IT" dirty="0"/>
          </a:p>
          <a:p>
            <a:r>
              <a:rPr lang="it-IT" dirty="0">
                <a:hlinkClick r:id="rId4"/>
              </a:rPr>
              <a:t>Exhibit</a:t>
            </a:r>
            <a:r>
              <a:rPr lang="it-IT">
                <a:hlinkClick r:id="rId4"/>
              </a:rPr>
              <a:t> B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748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FABIETTI - Foto 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177" y="457200"/>
            <a:ext cx="4371975" cy="59436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976674" y="1133142"/>
            <a:ext cx="2764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Concezione progressiva della cultura</a:t>
            </a:r>
          </a:p>
          <a:p>
            <a:endParaRPr lang="it-IT" dirty="0"/>
          </a:p>
          <a:p>
            <a:r>
              <a:rPr lang="it-IT" dirty="0"/>
              <a:t>Sopravvivenze</a:t>
            </a:r>
          </a:p>
          <a:p>
            <a:endParaRPr lang="it-IT" dirty="0"/>
          </a:p>
          <a:p>
            <a:r>
              <a:rPr lang="it-IT" dirty="0"/>
              <a:t>Stadi e tappe evolutive</a:t>
            </a:r>
          </a:p>
          <a:p>
            <a:endParaRPr lang="it-IT" dirty="0"/>
          </a:p>
          <a:p>
            <a:r>
              <a:rPr lang="it-IT" dirty="0"/>
              <a:t>Metodo comparativo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96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it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84" y="1202948"/>
            <a:ext cx="4081142" cy="506046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304298" y="1755747"/>
            <a:ext cx="329962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it-IT" dirty="0"/>
              <a:t>Pitt </a:t>
            </a:r>
            <a:r>
              <a:rPr lang="it-IT" dirty="0" err="1"/>
              <a:t>Rivers</a:t>
            </a:r>
            <a:endParaRPr lang="it-IT" dirty="0"/>
          </a:p>
          <a:p>
            <a:pPr marL="342900" indent="-342900"/>
            <a:endParaRPr lang="it-IT" dirty="0"/>
          </a:p>
          <a:p>
            <a:pPr marL="342900" indent="-342900"/>
            <a:r>
              <a:rPr lang="it-IT" dirty="0"/>
              <a:t>Musei, arte e tecnologia dei primitivi</a:t>
            </a:r>
          </a:p>
          <a:p>
            <a:pPr marL="342900" indent="-342900"/>
            <a:r>
              <a:rPr lang="it-IT" dirty="0"/>
              <a:t>Classificazione di oggetti (1874)</a:t>
            </a:r>
          </a:p>
          <a:p>
            <a:pPr marL="342900" indent="-342900"/>
            <a:endParaRPr lang="it-IT" dirty="0"/>
          </a:p>
          <a:p>
            <a:pPr marL="342900" indent="-342900"/>
            <a:r>
              <a:rPr lang="it-IT" dirty="0">
                <a:hlinkClick r:id="rId3"/>
              </a:rPr>
              <a:t>museum Pitt Rivers</a:t>
            </a:r>
            <a:endParaRPr lang="it-IT" dirty="0"/>
          </a:p>
          <a:p>
            <a:pPr marL="342900" indent="-342900"/>
            <a:endParaRPr lang="it-IT" dirty="0"/>
          </a:p>
          <a:p>
            <a:pPr marL="342900" indent="-342900"/>
            <a:r>
              <a:rPr lang="it-IT" dirty="0">
                <a:hlinkClick r:id="rId4"/>
              </a:rPr>
              <a:t>visit Museum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5138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43816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Collezionismo di farfalle </a:t>
            </a:r>
          </a:p>
          <a:p>
            <a:r>
              <a:rPr lang="it-IT" dirty="0">
                <a:solidFill>
                  <a:schemeClr val="bg1"/>
                </a:solidFill>
              </a:rPr>
              <a:t>(E. Leach)?</a:t>
            </a:r>
          </a:p>
        </p:txBody>
      </p:sp>
    </p:spTree>
    <p:extLst>
      <p:ext uri="{BB962C8B-B14F-4D97-AF65-F5344CB8AC3E}">
        <p14:creationId xmlns:p14="http://schemas.microsoft.com/office/powerpoint/2010/main" val="34663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ABIETTI - Foto 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6302"/>
            <a:ext cx="5839325" cy="4928935"/>
          </a:xfrm>
          <a:prstGeom prst="rect">
            <a:avLst/>
          </a:prstGeom>
          <a:noFill/>
        </p:spPr>
      </p:pic>
      <p:sp>
        <p:nvSpPr>
          <p:cNvPr id="5" name="Segnaposto contenu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it-IT" sz="3600" dirty="0"/>
              <a:t>Rivisitazione</a:t>
            </a:r>
            <a:br>
              <a:rPr lang="it-IT" sz="3600" dirty="0"/>
            </a:br>
            <a:r>
              <a:rPr lang="it-IT" sz="3600" dirty="0"/>
              <a:t>postcoloniale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F629B4-F3B9-6448-8ADF-AC2679806443}"/>
              </a:ext>
            </a:extLst>
          </p:cNvPr>
          <p:cNvSpPr txBox="1"/>
          <p:nvPr/>
        </p:nvSpPr>
        <p:spPr>
          <a:xfrm>
            <a:off x="6619009" y="4156364"/>
            <a:ext cx="231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Ciao Italia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2FCE22-A514-2948-A540-E88076EB839A}"/>
              </a:ext>
            </a:extLst>
          </p:cNvPr>
          <p:cNvSpPr txBox="1"/>
          <p:nvPr/>
        </p:nvSpPr>
        <p:spPr>
          <a:xfrm>
            <a:off x="6380018" y="2202873"/>
            <a:ext cx="2033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Paris, Musee histoire-immigration.fr/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043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415" y="677949"/>
            <a:ext cx="7377113" cy="620683"/>
          </a:xfrm>
        </p:spPr>
        <p:txBody>
          <a:bodyPr lIns="0" tIns="0" rIns="0" bIns="0" anchor="ctr">
            <a:spAutoFit/>
          </a:bodyPr>
          <a:lstStyle/>
          <a:p>
            <a:pPr defTabSz="449263"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dirty="0" err="1">
                <a:latin typeface="+mn-lt"/>
                <a:ea typeface="ＭＳ Ｐゴシック" charset="0"/>
                <a:cs typeface="ＭＳ Ｐゴシック" charset="0"/>
              </a:rPr>
              <a:t>Musei</a:t>
            </a:r>
            <a:r>
              <a:rPr lang="en-GB" sz="4400" dirty="0">
                <a:latin typeface="+mn-lt"/>
                <a:ea typeface="ＭＳ Ｐゴシック" charset="0"/>
                <a:cs typeface="ＭＳ Ｐゴシック" charset="0"/>
              </a:rPr>
              <a:t> come zone di </a:t>
            </a:r>
            <a:r>
              <a:rPr lang="en-GB" sz="4400" dirty="0" err="1">
                <a:latin typeface="+mn-lt"/>
                <a:ea typeface="ＭＳ Ｐゴシック" charset="0"/>
                <a:cs typeface="ＭＳ Ｐゴシック" charset="0"/>
              </a:rPr>
              <a:t>contatto</a:t>
            </a:r>
            <a:endParaRPr lang="en-GB" sz="44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042416" y="2455307"/>
            <a:ext cx="7106974" cy="2761525"/>
          </a:xfrm>
        </p:spPr>
        <p:txBody>
          <a:bodyPr wrap="square" lIns="0" tIns="0" rIns="0" bIns="0">
            <a:spAutoFit/>
          </a:bodyPr>
          <a:lstStyle/>
          <a:p>
            <a:pPr marL="334963" indent="-334963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Il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museo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il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territorio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sono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due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istanze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diversi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momenti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della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stessa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attività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: </a:t>
            </a:r>
          </a:p>
          <a:p>
            <a:pPr marL="334963" indent="-334963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il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museo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sede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dell'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apprendimento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del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patrimonio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</a:t>
            </a:r>
          </a:p>
          <a:p>
            <a:pPr marL="334963" indent="-334963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err="1">
                <a:ea typeface="ＭＳ Ｐゴシック" charset="0"/>
                <a:cs typeface="ＭＳ Ｐゴシック" charset="0"/>
              </a:rPr>
              <a:t>il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territorio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luogo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della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responsabilità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civile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e </a:t>
            </a:r>
            <a:r>
              <a:rPr lang="en-GB" sz="2400" dirty="0" err="1">
                <a:ea typeface="ＭＳ Ｐゴシック" charset="0"/>
                <a:cs typeface="ＭＳ Ｐゴシック" charset="0"/>
              </a:rPr>
              <a:t>della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sperimentazione</a:t>
            </a:r>
            <a:r>
              <a:rPr lang="en-GB" sz="2400" b="1" dirty="0">
                <a:ea typeface="ＭＳ Ｐゴシック" charset="0"/>
                <a:cs typeface="ＭＳ Ｐゴシック" charset="0"/>
              </a:rPr>
              <a:t> </a:t>
            </a:r>
            <a:r>
              <a:rPr lang="en-GB" sz="2400" b="1" dirty="0" err="1">
                <a:ea typeface="ＭＳ Ｐゴシック" charset="0"/>
                <a:cs typeface="ＭＳ Ｐゴシック" charset="0"/>
              </a:rPr>
              <a:t>didattica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.</a:t>
            </a:r>
          </a:p>
          <a:p>
            <a:pPr marL="334963" indent="-334963" defTabSz="449263" eaLnBrk="1" hangingPunct="1">
              <a:lnSpc>
                <a:spcPct val="105000"/>
              </a:lnSpc>
              <a:buFont typeface="Wingdings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				(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Commissione</a:t>
            </a:r>
            <a:r>
              <a:rPr lang="en-GB" dirty="0">
                <a:ea typeface="ＭＳ Ｐゴシック" charset="0"/>
                <a:cs typeface="ＭＳ Ｐゴシック" charset="0"/>
              </a:rPr>
              <a:t> Nazionale per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dirty="0">
                <a:ea typeface="ＭＳ Ｐゴシック" charset="0"/>
                <a:cs typeface="ＭＳ Ｐゴシック" charset="0"/>
              </a:rPr>
              <a:t> Beni DEA, 2004)</a:t>
            </a:r>
          </a:p>
        </p:txBody>
      </p:sp>
    </p:spTree>
    <p:extLst>
      <p:ext uri="{BB962C8B-B14F-4D97-AF65-F5344CB8AC3E}">
        <p14:creationId xmlns:p14="http://schemas.microsoft.com/office/powerpoint/2010/main" val="3309629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+mn-lt"/>
                <a:ea typeface="ＭＳ Ｐゴシック" charset="0"/>
                <a:cs typeface="ＭＳ Ｐゴシック" charset="0"/>
              </a:rPr>
              <a:t>Patrimonio territoriale </a:t>
            </a:r>
            <a:br>
              <a:rPr lang="it-IT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it-IT" dirty="0">
                <a:latin typeface="+mn-lt"/>
                <a:ea typeface="ＭＳ Ｐゴシック" charset="0"/>
                <a:cs typeface="ＭＳ Ｐゴシック" charset="0"/>
              </a:rPr>
              <a:t>(a geometrie variabili)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27275"/>
            <a:ext cx="8229600" cy="4530725"/>
          </a:xfrm>
        </p:spPr>
        <p:txBody>
          <a:bodyPr/>
          <a:lstStyle/>
          <a:p>
            <a:pPr eaLnBrk="1" hangingPunct="1"/>
            <a:r>
              <a:rPr lang="it-IT" sz="2400" cap="none" dirty="0">
                <a:ea typeface="ＭＳ Ｐゴシック" charset="0"/>
                <a:cs typeface="ＭＳ Ｐゴシック" charset="0"/>
              </a:rPr>
              <a:t>Beni culturali immobili, mobili e immateriali </a:t>
            </a:r>
          </a:p>
          <a:p>
            <a:pPr marL="0" indent="0" eaLnBrk="1" hangingPunct="1">
              <a:buNone/>
            </a:pPr>
            <a:r>
              <a:rPr lang="it-IT" sz="2400" cap="none" dirty="0">
                <a:ea typeface="ＭＳ Ｐゴシック" charset="0"/>
                <a:cs typeface="ＭＳ Ｐゴシック" charset="0"/>
              </a:rPr>
              <a:t>	valore sociale – interdisciplinarietà </a:t>
            </a:r>
          </a:p>
          <a:p>
            <a:pPr eaLnBrk="1" hangingPunct="1"/>
            <a:r>
              <a:rPr lang="it-IT" sz="2400" cap="none" dirty="0">
                <a:ea typeface="ＭＳ Ｐゴシック" charset="0"/>
                <a:cs typeface="ＭＳ Ｐゴシック" charset="0"/>
              </a:rPr>
              <a:t>Interpretazione olistica del patrimonio </a:t>
            </a:r>
          </a:p>
          <a:p>
            <a:pPr marL="457200" lvl="1" indent="0" eaLnBrk="1" hangingPunct="1">
              <a:buNone/>
            </a:pPr>
            <a:r>
              <a:rPr lang="it-IT" sz="2400" cap="none" dirty="0">
                <a:ea typeface="ＭＳ Ｐゴシック" charset="0"/>
                <a:cs typeface="ＭＳ Ｐゴシック" charset="0"/>
              </a:rPr>
              <a:t>	contestualizzazione, offerta reticolare</a:t>
            </a:r>
          </a:p>
          <a:p>
            <a:pPr eaLnBrk="1" hangingPunct="1"/>
            <a:r>
              <a:rPr lang="it-IT" sz="2400" cap="none" dirty="0">
                <a:ea typeface="ＭＳ Ｐゴシック" charset="0"/>
                <a:cs typeface="ＭＳ Ｐゴシック" charset="0"/>
              </a:rPr>
              <a:t>Immaginazione e identità</a:t>
            </a:r>
          </a:p>
          <a:p>
            <a:pPr marL="457200" lvl="1" indent="0" eaLnBrk="1" hangingPunct="1">
              <a:buNone/>
            </a:pPr>
            <a:r>
              <a:rPr lang="it-IT" sz="2400" cap="none" dirty="0">
                <a:ea typeface="ＭＳ Ｐゴシック" charset="0"/>
                <a:cs typeface="ＭＳ Ｐゴシック" charset="0"/>
              </a:rPr>
              <a:t>	Riprodurre non conservare cultura!</a:t>
            </a:r>
          </a:p>
          <a:p>
            <a:pPr marL="457200" lvl="1" indent="0" eaLnBrk="1" hangingPunct="1">
              <a:buNone/>
            </a:pPr>
            <a:endParaRPr lang="it-IT" sz="2400" cap="none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it-IT" sz="2400" cap="none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86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Museo come oggetto di esposizione</a:t>
            </a:r>
          </a:p>
        </p:txBody>
      </p:sp>
      <p:pic>
        <p:nvPicPr>
          <p:cNvPr id="4" name="Segnaposto contenuto 3" descr="MAXX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938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00px-Bilbao_-_Guggenheim_auro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6F7E439-DF04-D549-9B30-4300F483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cap="all"/>
              <a:t>Relativismo / Diversità </a:t>
            </a:r>
            <a:br>
              <a:rPr lang="en-US" sz="2200" cap="all"/>
            </a:br>
            <a:r>
              <a:rPr lang="en-US" sz="2200" cap="all"/>
              <a:t>nel contesto del Patrimonio mondiale ‘universale’ e dell’economia culturale globale. </a:t>
            </a:r>
            <a:br>
              <a:rPr lang="en-US" sz="2200" cap="all"/>
            </a:br>
            <a:endParaRPr lang="en-US" sz="2200" cap="al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D0A1DA-7F61-A54C-B2CD-210F3C04F6D7}"/>
              </a:ext>
            </a:extLst>
          </p:cNvPr>
          <p:cNvSpPr>
            <a:spLocks/>
          </p:cNvSpPr>
          <p:nvPr/>
        </p:nvSpPr>
        <p:spPr>
          <a:xfrm>
            <a:off x="1043517" y="2385390"/>
            <a:ext cx="3326754" cy="361784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11480">
              <a:spcAft>
                <a:spcPts val="600"/>
              </a:spcAft>
            </a:pP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Heritage come costruzione della NAZIONE (</a:t>
            </a:r>
            <a:r>
              <a:rPr lang="it-IT" sz="16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Hobsbawm</a:t>
            </a: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defTabSz="411480">
              <a:spcAft>
                <a:spcPts val="600"/>
              </a:spcAft>
            </a:pP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Mito delle origini, memoria sociale selettiva (Graham)</a:t>
            </a:r>
          </a:p>
          <a:p>
            <a:pPr defTabSz="411480">
              <a:spcAft>
                <a:spcPts val="600"/>
              </a:spcAft>
            </a:pP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Patrimonio come pratica ‘discorsiva’ (Hall)</a:t>
            </a:r>
          </a:p>
          <a:p>
            <a:pPr defTabSz="411480">
              <a:spcAft>
                <a:spcPts val="600"/>
              </a:spcAft>
            </a:pP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Tradizione selettiva che diventa ‘verità’</a:t>
            </a:r>
          </a:p>
          <a:p>
            <a:pPr defTabSz="411480">
              <a:spcAft>
                <a:spcPts val="600"/>
              </a:spcAft>
            </a:pPr>
            <a:endParaRPr lang="it-IT" sz="16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1480">
              <a:spcAft>
                <a:spcPts val="600"/>
              </a:spcAft>
            </a:pPr>
            <a:endParaRPr lang="it-IT" sz="16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411480">
              <a:spcAft>
                <a:spcPts val="600"/>
              </a:spcAft>
            </a:pPr>
            <a:endParaRPr lang="it-IT" sz="162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0DC634-AAF3-EE4E-9664-6A54AE964B93}"/>
              </a:ext>
            </a:extLst>
          </p:cNvPr>
          <p:cNvSpPr>
            <a:spLocks/>
          </p:cNvSpPr>
          <p:nvPr/>
        </p:nvSpPr>
        <p:spPr>
          <a:xfrm>
            <a:off x="4778491" y="2385390"/>
            <a:ext cx="3326754" cy="361784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11480">
              <a:spcAft>
                <a:spcPts val="600"/>
              </a:spcAft>
            </a:pP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Mobilità, diaspore, modernità in fase liquida (</a:t>
            </a:r>
            <a:r>
              <a:rPr lang="it-IT" sz="162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Bauman</a:t>
            </a: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defTabSz="411480">
              <a:spcAft>
                <a:spcPts val="600"/>
              </a:spcAft>
            </a:pP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Gestione di diversità e minoranze interne alla nazione non più monoculturale - MULTICULTURALISMO</a:t>
            </a:r>
          </a:p>
          <a:p>
            <a:pPr defTabSz="411480">
              <a:spcAft>
                <a:spcPts val="600"/>
              </a:spcAft>
            </a:pPr>
            <a:r>
              <a:rPr lang="it-IT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Commercializzazione del PASSATO come patrimonio nelle società transnazionali, postcoloniali e multiculturali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152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louvre-Abu-Dhabi-p1-630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746701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a03b3e55d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9393"/>
            <a:ext cx="9144000" cy="548640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3816"/>
            <a:ext cx="8229600" cy="990600"/>
          </a:xfrm>
        </p:spPr>
        <p:txBody>
          <a:bodyPr/>
          <a:lstStyle/>
          <a:p>
            <a:r>
              <a:rPr lang="it-IT" dirty="0"/>
              <a:t>Museo che diventa merce?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71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Museo postmoderno: </a:t>
            </a:r>
            <a:br>
              <a:rPr lang="it-IT" dirty="0"/>
            </a:br>
            <a:r>
              <a:rPr lang="it-IT" dirty="0"/>
              <a:t>esplosione dell’esposizione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2227480"/>
            <a:ext cx="8229600" cy="4876800"/>
          </a:xfrm>
        </p:spPr>
        <p:txBody>
          <a:bodyPr>
            <a:normAutofit/>
          </a:bodyPr>
          <a:lstStyle/>
          <a:p>
            <a:r>
              <a:rPr lang="it-IT" dirty="0"/>
              <a:t>Dialogo e sostenibilità del patrimonio </a:t>
            </a:r>
          </a:p>
          <a:p>
            <a:r>
              <a:rPr lang="it-IT" dirty="0"/>
              <a:t>Sconfinamento: museo che “straborda” dalla sua cornice</a:t>
            </a:r>
          </a:p>
          <a:p>
            <a:r>
              <a:rPr lang="it-IT" dirty="0"/>
              <a:t>Spaesamento: decostruzione tassonomie </a:t>
            </a:r>
          </a:p>
          <a:p>
            <a:r>
              <a:rPr lang="it-IT" dirty="0"/>
              <a:t>Messa in scena dei processi</a:t>
            </a:r>
          </a:p>
          <a:p>
            <a:r>
              <a:rPr lang="it-IT" dirty="0"/>
              <a:t>Partecipazione attiva dell’utenza</a:t>
            </a:r>
          </a:p>
          <a:p>
            <a:r>
              <a:rPr lang="it-IT" dirty="0"/>
              <a:t>Frammentazione postmoderna </a:t>
            </a:r>
          </a:p>
          <a:p>
            <a:r>
              <a:rPr lang="it-IT" dirty="0"/>
              <a:t>Prospettive indigene e modelli dialogici di patrimonio</a:t>
            </a:r>
          </a:p>
          <a:p>
            <a:r>
              <a:rPr lang="it-IT" dirty="0"/>
              <a:t>Peso ‘etico’ degli oggetti</a:t>
            </a:r>
          </a:p>
        </p:txBody>
      </p:sp>
    </p:spTree>
    <p:extLst>
      <p:ext uri="{BB962C8B-B14F-4D97-AF65-F5344CB8AC3E}">
        <p14:creationId xmlns:p14="http://schemas.microsoft.com/office/powerpoint/2010/main" val="1463135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D134B-A5B5-0B4F-B2E8-42B70813A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Quale futuro per il passato?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631AF6-9AF1-0E4A-B094-AABC6654C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2468880"/>
          </a:xfrm>
        </p:spPr>
        <p:txBody>
          <a:bodyPr>
            <a:normAutofit/>
          </a:bodyPr>
          <a:lstStyle/>
          <a:p>
            <a:r>
              <a:rPr lang="it-IT" dirty="0"/>
              <a:t>Il «problema» della memoria</a:t>
            </a:r>
          </a:p>
          <a:p>
            <a:r>
              <a:rPr lang="it-IT" dirty="0"/>
              <a:t>Patrimoni, diversità e diritti umani</a:t>
            </a:r>
          </a:p>
          <a:p>
            <a:r>
              <a:rPr lang="it-IT" dirty="0"/>
              <a:t>Dialogo, partecipazione e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1561497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CF45C4F-724C-1442-B090-53DEF84C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26" y="1735281"/>
            <a:ext cx="2221173" cy="33675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D689A7-61B3-BD42-B8B3-6B5F27AF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14" y="1433945"/>
            <a:ext cx="1846659" cy="27997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891976-2211-0A45-B624-7ABA6861D8E9}"/>
              </a:ext>
            </a:extLst>
          </p:cNvPr>
          <p:cNvSpPr txBox="1"/>
          <p:nvPr/>
        </p:nvSpPr>
        <p:spPr>
          <a:xfrm>
            <a:off x="1184564" y="5548745"/>
            <a:ext cx="518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Museo storico Sarajevo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9652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704" y="0"/>
            <a:ext cx="7849191" cy="838201"/>
          </a:xfrm>
        </p:spPr>
        <p:txBody>
          <a:bodyPr/>
          <a:lstStyle/>
          <a:p>
            <a:r>
              <a:rPr lang="it-IT" dirty="0"/>
              <a:t>Musei e rappresentazione identitaria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60109" y="2347793"/>
            <a:ext cx="2491557" cy="4242816"/>
          </a:xfrm>
        </p:spPr>
        <p:txBody>
          <a:bodyPr>
            <a:normAutofit/>
          </a:bodyPr>
          <a:lstStyle/>
          <a:p>
            <a:r>
              <a:rPr lang="it-IT" sz="1800" dirty="0" err="1"/>
              <a:t>Roots</a:t>
            </a:r>
            <a:r>
              <a:rPr lang="it-IT" sz="1800" dirty="0"/>
              <a:t> or </a:t>
            </a:r>
            <a:r>
              <a:rPr lang="it-IT" sz="1800" dirty="0" err="1"/>
              <a:t>routes</a:t>
            </a:r>
            <a:r>
              <a:rPr lang="it-IT" sz="1800" dirty="0"/>
              <a:t> ?</a:t>
            </a:r>
          </a:p>
          <a:p>
            <a:r>
              <a:rPr lang="it-IT" sz="1800" dirty="0"/>
              <a:t>(</a:t>
            </a:r>
            <a:r>
              <a:rPr lang="it-IT" sz="1800" dirty="0" err="1"/>
              <a:t>J</a:t>
            </a:r>
            <a:r>
              <a:rPr lang="it-IT" sz="1800" dirty="0"/>
              <a:t>. Clifford)</a:t>
            </a:r>
          </a:p>
          <a:p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15028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3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Museo come interazione</a:t>
            </a:r>
            <a:br>
              <a:rPr lang="it-IT" dirty="0"/>
            </a:br>
            <a:r>
              <a:rPr lang="it-IT" dirty="0"/>
              <a:t>dialogo, partecipazione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78261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hlinkClick r:id="rId2"/>
              </a:rPr>
              <a:t>MuCEM Marsiglia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http://www.mucem.org/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4"/>
              </a:rPr>
              <a:t>Connettività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5"/>
              </a:rPr>
              <a:t>Nina SImon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117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Criteri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ecomuseali</a:t>
            </a:r>
            <a:b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sz="3200" dirty="0">
                <a:latin typeface="Rockwell" charset="0"/>
                <a:ea typeface="ＭＳ Ｐゴシック" charset="0"/>
                <a:cs typeface="ＭＳ Ｐゴシック" charset="0"/>
              </a:rPr>
              <a:t>(P. Davis 1999; De </a:t>
            </a:r>
            <a:r>
              <a:rPr lang="it-IT" sz="3200" dirty="0" err="1">
                <a:latin typeface="Rockwell" charset="0"/>
                <a:ea typeface="ＭＳ Ｐゴシック" charset="0"/>
                <a:cs typeface="ＭＳ Ｐゴシック" charset="0"/>
              </a:rPr>
              <a:t>Varine</a:t>
            </a:r>
            <a:r>
              <a:rPr lang="it-IT" sz="3200" dirty="0"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</p:nvPr>
        </p:nvGraphicFramePr>
        <p:xfrm>
          <a:off x="684213" y="2204864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325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23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2" t="-8614" r="-509"/>
          <a:stretch/>
        </p:blipFill>
        <p:spPr>
          <a:xfrm>
            <a:off x="-356624" y="-603448"/>
            <a:ext cx="9500624" cy="7317432"/>
          </a:xfrm>
        </p:spPr>
      </p:pic>
    </p:spTree>
    <p:extLst>
      <p:ext uri="{BB962C8B-B14F-4D97-AF65-F5344CB8AC3E}">
        <p14:creationId xmlns:p14="http://schemas.microsoft.com/office/powerpoint/2010/main" val="422569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8458AEF6-6327-0F41-95FB-8FA79FB4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it-IT" dirty="0"/>
              <a:t>Nuove piste </a:t>
            </a:r>
            <a:r>
              <a:rPr lang="it-IT" dirty="0" err="1"/>
              <a:t>intrepretative</a:t>
            </a:r>
            <a:r>
              <a:rPr lang="it-IT" dirty="0"/>
              <a:t>…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89A409A-D8BC-7740-ADC2-9969A964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r>
              <a:rPr lang="it-IT" dirty="0"/>
              <a:t>Antropologia e studi memoria, musei: M. </a:t>
            </a:r>
            <a:r>
              <a:rPr lang="it-IT" dirty="0" err="1"/>
              <a:t>Herzfeld</a:t>
            </a:r>
            <a:r>
              <a:rPr lang="it-IT" dirty="0"/>
              <a:t>, S. McDonald</a:t>
            </a:r>
          </a:p>
          <a:p>
            <a:r>
              <a:rPr lang="it-IT" dirty="0"/>
              <a:t>Sguardo turistico &amp; </a:t>
            </a:r>
            <a:r>
              <a:rPr lang="it-IT" i="1" dirty="0" err="1"/>
              <a:t>cityscapes</a:t>
            </a:r>
            <a:r>
              <a:rPr lang="it-IT" dirty="0"/>
              <a:t>: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Urry</a:t>
            </a:r>
            <a:r>
              <a:rPr lang="it-IT" dirty="0"/>
              <a:t> </a:t>
            </a:r>
            <a:r>
              <a:rPr lang="it-IT" dirty="0">
                <a:hlinkClick r:id="rId4"/>
              </a:rPr>
              <a:t>Cannibal Tour</a:t>
            </a:r>
            <a:endParaRPr lang="it-IT" dirty="0"/>
          </a:p>
          <a:p>
            <a:r>
              <a:rPr lang="it-IT" dirty="0"/>
              <a:t>Destinazione e consumo culturale: B. </a:t>
            </a:r>
            <a:r>
              <a:rPr lang="it-IT" dirty="0" err="1"/>
              <a:t>Kirshenblatt</a:t>
            </a:r>
            <a:r>
              <a:rPr lang="it-IT" dirty="0"/>
              <a:t>- </a:t>
            </a:r>
            <a:r>
              <a:rPr lang="it-IT" dirty="0" err="1"/>
              <a:t>Gimblett</a:t>
            </a:r>
            <a:endParaRPr lang="it-IT" dirty="0"/>
          </a:p>
          <a:p>
            <a:r>
              <a:rPr lang="it-IT" dirty="0"/>
              <a:t>Rappresentazione &amp; cultural </a:t>
            </a:r>
            <a:r>
              <a:rPr lang="it-IT" dirty="0" err="1"/>
              <a:t>studies</a:t>
            </a:r>
            <a:r>
              <a:rPr lang="it-IT" dirty="0"/>
              <a:t>  (</a:t>
            </a:r>
            <a:r>
              <a:rPr lang="it-IT" dirty="0" err="1"/>
              <a:t>R</a:t>
            </a:r>
            <a:r>
              <a:rPr lang="it-IT" dirty="0"/>
              <a:t>. Williams, S. Hall)</a:t>
            </a:r>
          </a:p>
          <a:p>
            <a:r>
              <a:rPr lang="it-IT" dirty="0"/>
              <a:t>Alterità coloniale, orientalismo (E. Said; Clifford, Marcus)</a:t>
            </a:r>
          </a:p>
          <a:p>
            <a:r>
              <a:rPr lang="it-IT" dirty="0" err="1"/>
              <a:t>Governance</a:t>
            </a:r>
            <a:r>
              <a:rPr lang="it-IT" dirty="0"/>
              <a:t> coloniale, zone di contatto (</a:t>
            </a:r>
            <a:r>
              <a:rPr lang="it-IT" dirty="0" err="1"/>
              <a:t>Karp</a:t>
            </a:r>
            <a:r>
              <a:rPr lang="it-IT" dirty="0"/>
              <a:t> &amp; Lavine)</a:t>
            </a:r>
          </a:p>
          <a:p>
            <a:r>
              <a:rPr lang="it-IT" dirty="0"/>
              <a:t>Musei come rituale di civilizzazione (T. </a:t>
            </a:r>
            <a:r>
              <a:rPr lang="it-IT" dirty="0" err="1"/>
              <a:t>Benett</a:t>
            </a:r>
            <a:r>
              <a:rPr lang="it-IT" dirty="0"/>
              <a:t>, Duncan) </a:t>
            </a:r>
          </a:p>
          <a:p>
            <a:r>
              <a:rPr lang="it-IT" dirty="0"/>
              <a:t>New </a:t>
            </a:r>
            <a:r>
              <a:rPr lang="it-IT" dirty="0" err="1"/>
              <a:t>museology</a:t>
            </a:r>
            <a:r>
              <a:rPr lang="it-IT" dirty="0"/>
              <a:t> &amp; ecomusei (</a:t>
            </a:r>
            <a:r>
              <a:rPr lang="it-IT" dirty="0" err="1"/>
              <a:t>P.Vergo</a:t>
            </a:r>
            <a:r>
              <a:rPr lang="it-IT" dirty="0"/>
              <a:t>; H. De </a:t>
            </a:r>
            <a:r>
              <a:rPr lang="it-IT" dirty="0" err="1"/>
              <a:t>Varine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22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DFDB147-94DC-064D-8A06-9F6BC74F9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Progetto LAMEmoria </a:t>
            </a:r>
          </a:p>
        </p:txBody>
      </p:sp>
      <p:pic>
        <p:nvPicPr>
          <p:cNvPr id="38914" name="Segnaposto contenuto 1" descr="ACDC-4_2.JPG">
            <a:extLst>
              <a:ext uri="{FF2B5EF4-FFF2-40B4-BE49-F238E27FC236}">
                <a16:creationId xmlns:a16="http://schemas.microsoft.com/office/drawing/2014/main" id="{18BECF66-D277-2547-91D8-7E1E86DE55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822" r="-78822"/>
          <a:stretch>
            <a:fillRect/>
          </a:stretch>
        </p:blipFill>
        <p:spPr bwMode="auto">
          <a:xfrm>
            <a:off x="-1370263" y="1295400"/>
            <a:ext cx="8229600" cy="4897437"/>
          </a:xfrm>
        </p:spPr>
      </p:pic>
      <p:pic>
        <p:nvPicPr>
          <p:cNvPr id="38915" name="Immagine 2" descr="ACDC-4_3.JPG">
            <a:extLst>
              <a:ext uri="{FF2B5EF4-FFF2-40B4-BE49-F238E27FC236}">
                <a16:creationId xmlns:a16="http://schemas.microsoft.com/office/drawing/2014/main" id="{F8A41016-943E-7341-A3D3-B6B874A37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627" y="1449637"/>
            <a:ext cx="2909888" cy="4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942877-2A6B-6C41-AD4D-2B956C82B2C3}"/>
              </a:ext>
            </a:extLst>
          </p:cNvPr>
          <p:cNvSpPr txBox="1"/>
          <p:nvPr/>
        </p:nvSpPr>
        <p:spPr>
          <a:xfrm>
            <a:off x="7554351" y="4360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Mp4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239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>
            <a:extLst>
              <a:ext uri="{FF2B5EF4-FFF2-40B4-BE49-F238E27FC236}">
                <a16:creationId xmlns:a16="http://schemas.microsoft.com/office/drawing/2014/main" id="{EBF8E3D7-152D-5645-AE22-1643C778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39938" name="Segnaposto contenuto 3" descr="IMG_0833.JPG">
            <a:extLst>
              <a:ext uri="{FF2B5EF4-FFF2-40B4-BE49-F238E27FC236}">
                <a16:creationId xmlns:a16="http://schemas.microsoft.com/office/drawing/2014/main" id="{3C0BDBE9-06E8-C143-A202-DB0749F1CE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1" t="-6623" r="-1167"/>
          <a:stretch>
            <a:fillRect/>
          </a:stretch>
        </p:blipFill>
        <p:spPr bwMode="auto">
          <a:xfrm>
            <a:off x="0" y="-242888"/>
            <a:ext cx="9147175" cy="6840538"/>
          </a:xfrm>
        </p:spPr>
      </p:pic>
    </p:spTree>
    <p:extLst>
      <p:ext uri="{BB962C8B-B14F-4D97-AF65-F5344CB8AC3E}">
        <p14:creationId xmlns:p14="http://schemas.microsoft.com/office/powerpoint/2010/main" val="3333193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>
            <a:extLst>
              <a:ext uri="{FF2B5EF4-FFF2-40B4-BE49-F238E27FC236}">
                <a16:creationId xmlns:a16="http://schemas.microsoft.com/office/drawing/2014/main" id="{BD76FDB9-D536-3D47-A8C9-E1374059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Mappare i luoghi della memoria del lavoro</a:t>
            </a:r>
          </a:p>
        </p:txBody>
      </p:sp>
      <p:pic>
        <p:nvPicPr>
          <p:cNvPr id="40962" name="Segnaposto contenuto 3">
            <a:extLst>
              <a:ext uri="{FF2B5EF4-FFF2-40B4-BE49-F238E27FC236}">
                <a16:creationId xmlns:a16="http://schemas.microsoft.com/office/drawing/2014/main" id="{9B3C326E-55A9-AA4F-BFE2-2C462F7164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1298575"/>
            <a:ext cx="8594725" cy="4937125"/>
          </a:xfrm>
        </p:spPr>
      </p:pic>
    </p:spTree>
    <p:extLst>
      <p:ext uri="{BB962C8B-B14F-4D97-AF65-F5344CB8AC3E}">
        <p14:creationId xmlns:p14="http://schemas.microsoft.com/office/powerpoint/2010/main" val="3473424936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A905365C-F75E-B14C-9217-F6F35797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latin typeface="Corbel" panose="020B0503020204020204" pitchFamily="34" charset="0"/>
                <a:ea typeface="ＭＳ Ｐゴシック" panose="020B0600070205080204" pitchFamily="34" charset="-128"/>
              </a:rPr>
              <a:t>Percorsi </a:t>
            </a:r>
          </a:p>
        </p:txBody>
      </p:sp>
      <p:sp>
        <p:nvSpPr>
          <p:cNvPr id="23554" name="Segnaposto contenuto 2">
            <a:extLst>
              <a:ext uri="{FF2B5EF4-FFF2-40B4-BE49-F238E27FC236}">
                <a16:creationId xmlns:a16="http://schemas.microsoft.com/office/drawing/2014/main" id="{41E02883-BBF0-DD40-A36B-68BAD92B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Quali sono i luoghi della memoria? 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Come si connettono?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Come connettiamo le memorie orali e i luoghi?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Come/cosa selezionare nello spazio/tempo?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Come rappresentare e trasferire il patrimonio intangibile?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it-IT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it-IT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it-IT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it-I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431414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0" y="1920875"/>
            <a:ext cx="8596313" cy="4937125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latin typeface="Abadi MT Condensed Light"/>
                <a:cs typeface="Abadi MT Condensed Light"/>
              </a:rPr>
              <a:t>Politiche di patrimonializzazione (</a:t>
            </a:r>
            <a:r>
              <a:rPr lang="it-IT" dirty="0" err="1">
                <a:latin typeface="Abadi MT Condensed Light"/>
                <a:cs typeface="Abadi MT Condensed Light"/>
              </a:rPr>
              <a:t>Kirschenblatt-Gimblett</a:t>
            </a:r>
            <a:r>
              <a:rPr lang="it-IT" dirty="0">
                <a:latin typeface="Abadi MT Condensed Light"/>
                <a:cs typeface="Abadi MT Condensed Light"/>
              </a:rPr>
              <a:t> 1998)</a:t>
            </a:r>
          </a:p>
          <a:p>
            <a:r>
              <a:rPr lang="it-IT" dirty="0">
                <a:latin typeface="Abadi MT Condensed Light"/>
                <a:cs typeface="Abadi MT Condensed Light"/>
              </a:rPr>
              <a:t>Heritage da raccogliere? conservare? riattivare? </a:t>
            </a:r>
          </a:p>
          <a:p>
            <a:pPr marL="0" indent="0">
              <a:buNone/>
            </a:pPr>
            <a:r>
              <a:rPr lang="it-IT" dirty="0">
                <a:latin typeface="Abadi MT Condensed Light"/>
                <a:cs typeface="Abadi MT Condensed Light"/>
              </a:rPr>
              <a:t>	rivendere? consacrare?  </a:t>
            </a: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467544" y="116632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508104" y="2276872"/>
            <a:ext cx="1872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badi MT Condensed Light"/>
                <a:cs typeface="Abadi MT Condensed Light"/>
              </a:rPr>
              <a:t>HERITAGE </a:t>
            </a:r>
          </a:p>
        </p:txBody>
      </p:sp>
    </p:spTree>
    <p:extLst>
      <p:ext uri="{BB962C8B-B14F-4D97-AF65-F5344CB8AC3E}">
        <p14:creationId xmlns:p14="http://schemas.microsoft.com/office/powerpoint/2010/main" val="3056063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100" dirty="0"/>
              <a:t>Museo </a:t>
            </a:r>
            <a:r>
              <a:rPr lang="it-IT" sz="3100" dirty="0" err="1"/>
              <a:t>Neuchatel</a:t>
            </a:r>
            <a:r>
              <a:rPr lang="it-IT" sz="3100" dirty="0"/>
              <a:t> (</a:t>
            </a:r>
            <a:r>
              <a:rPr lang="it-IT" sz="3100" dirty="0" err="1"/>
              <a:t>Ch</a:t>
            </a:r>
            <a:r>
              <a:rPr lang="it-IT" sz="3100" dirty="0"/>
              <a:t>): provocare spaesamento</a:t>
            </a:r>
            <a:br>
              <a:rPr lang="it-IT" sz="3100" dirty="0"/>
            </a:br>
            <a:r>
              <a:rPr lang="it-IT" sz="3100" dirty="0">
                <a:solidFill>
                  <a:srgbClr val="D2533C"/>
                </a:solidFill>
                <a:hlinkClick r:id="rId2"/>
              </a:rPr>
              <a:t>L'impermanenza delle cose</a:t>
            </a:r>
            <a:r>
              <a:rPr lang="it-IT" sz="3100" dirty="0">
                <a:solidFill>
                  <a:srgbClr val="D2533C"/>
                </a:solidFill>
              </a:rPr>
              <a:t> (2018)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59951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hlinkClick r:id="rId3"/>
              </a:rPr>
              <a:t>Il museo cannibale</a:t>
            </a:r>
            <a:r>
              <a:rPr lang="it-IT" dirty="0"/>
              <a:t> (2003)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L'imbarazzo della scelta” </a:t>
            </a:r>
          </a:p>
          <a:p>
            <a:r>
              <a:rPr lang="it-IT" dirty="0"/>
              <a:t>"L'appetito vien classificando” </a:t>
            </a:r>
          </a:p>
          <a:p>
            <a:r>
              <a:rPr lang="it-IT" dirty="0"/>
              <a:t>"Il gusto degli altri", "La camera fredda", "La scatola nera”.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L'etnologia come specchio</a:t>
            </a:r>
          </a:p>
          <a:p>
            <a:r>
              <a:rPr lang="it-IT" dirty="0"/>
              <a:t>Con "Il museo cannibale", l'etnologia non parla più dell'altro, ma di se stessa. "È la direzione che vorrei far imboccare al museo", ammette </a:t>
            </a:r>
            <a:r>
              <a:rPr lang="it-IT" dirty="0" err="1"/>
              <a:t>Hainard</a:t>
            </a:r>
            <a:r>
              <a:rPr lang="it-IT" dirty="0"/>
              <a:t>, "verso un'antropologia di sé."</a:t>
            </a:r>
            <a:br>
              <a:rPr lang="it-IT" dirty="0"/>
            </a:br>
            <a:br>
              <a:rPr lang="it-IT" dirty="0"/>
            </a:br>
            <a:r>
              <a:rPr lang="it-IT" dirty="0"/>
              <a:t>"Noi fabbrichiamo un discorso sul mondo e sugli altri. Ma se riuscissimo a capire perché pensiamo come pensiamo, perché e come costruiamo degli stereotipi, saremmo in grado di posizionarci verso altri </a:t>
            </a:r>
            <a:r>
              <a:rPr lang="it-IT" dirty="0" err="1"/>
              <a:t>saperi</a:t>
            </a:r>
            <a:r>
              <a:rPr lang="it-IT" dirty="0"/>
              <a:t>, verso altri discorsi."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0855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69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22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6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0"/>
            <a:ext cx="5232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8" name="Group 9227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229" name="Oval 9228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230" name="Oval 9229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32" name="Rectangle 9231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3" name="Picture 7" descr="stuart-hall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499" y="1233955"/>
            <a:ext cx="5161702" cy="440035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117263" y="2121408"/>
            <a:ext cx="265802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/>
              <a:t>Stuart Hall, Cultural Studies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/>
              <a:t>Differenze etniche e di classe (èlite/minoranze)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/>
              <a:t>Arena politica, cultura come campo  / discorso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/>
              <a:t>Subalternità (Gramsci), Agency, Soggettività </a:t>
            </a:r>
          </a:p>
        </p:txBody>
      </p: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235" name="Oval 9234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236" name="Oval 9235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432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22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83110" y="0"/>
            <a:ext cx="316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centro documentazione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5870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87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Contact</a:t>
            </a:r>
            <a:r>
              <a:rPr lang="it-IT" dirty="0"/>
              <a:t> / </a:t>
            </a:r>
            <a:r>
              <a:rPr lang="it-IT" dirty="0" err="1"/>
              <a:t>friction</a:t>
            </a:r>
            <a:r>
              <a:rPr lang="it-IT" dirty="0"/>
              <a:t> zone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it-IT" dirty="0"/>
              <a:t>Temporalità e contesti diversi nelle biografie degli oggetti</a:t>
            </a:r>
          </a:p>
          <a:p>
            <a:r>
              <a:rPr lang="it-IT" dirty="0"/>
              <a:t>Spazi e circuiti: locale / trans-locale, traffico</a:t>
            </a:r>
          </a:p>
          <a:p>
            <a:r>
              <a:rPr lang="it-IT" dirty="0"/>
              <a:t>Comunità: sapere/potere/patrimoni/</a:t>
            </a:r>
            <a:r>
              <a:rPr lang="it-IT" dirty="0" err="1"/>
              <a:t>heritage</a:t>
            </a:r>
            <a:endParaRPr lang="it-IT" dirty="0"/>
          </a:p>
          <a:p>
            <a:r>
              <a:rPr lang="it-IT" dirty="0"/>
              <a:t>Digitale: piattaforme per nuove comunità/pratiche di consumo omologante/appropriazione/espropriazione </a:t>
            </a:r>
          </a:p>
          <a:p>
            <a:r>
              <a:rPr lang="it-IT" dirty="0"/>
              <a:t>Politiche di accesso/accessibilità</a:t>
            </a:r>
          </a:p>
          <a:p>
            <a:r>
              <a:rPr lang="it-IT" dirty="0"/>
              <a:t>Visuale e multisensoriale/virtuale</a:t>
            </a:r>
          </a:p>
          <a:p>
            <a:r>
              <a:rPr lang="it-IT" dirty="0"/>
              <a:t>Realtà virtuale/copy/</a:t>
            </a:r>
            <a:r>
              <a:rPr lang="it-IT" dirty="0" err="1"/>
              <a:t>mimesis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9666" y="621166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19666" y="5603029"/>
            <a:ext cx="28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The other nefertiti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340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52" name="Group 134151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4153" name="Oval 134152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4154" name="Oval 134153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4156" name="Rectangle 134155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146" name="Picture 2" descr="D:\Piero\foto robi\postcard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499" y="1621083"/>
            <a:ext cx="5161702" cy="3626095"/>
          </a:xfrm>
          <a:prstGeom prst="rect">
            <a:avLst/>
          </a:prstGeom>
          <a:noFill/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117263" y="2121408"/>
            <a:ext cx="2658025" cy="4050792"/>
          </a:xfrm>
          <a:prstGeom prst="rect">
            <a:avLst/>
          </a:prstGeom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/>
          <a:p>
            <a:pPr indent="-182880" defTabSz="914400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/>
              <a:t>Melbourne, 1960</a:t>
            </a:r>
          </a:p>
        </p:txBody>
      </p:sp>
      <p:grpSp>
        <p:nvGrpSpPr>
          <p:cNvPr id="134158" name="Group 134157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4159" name="Oval 134158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4160" name="Oval 134159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2917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7" name="Rectangle 189446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9449" name="Rectangle 189448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9451" name="Rectangle 189450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189453" name="Group 189452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89454" name="Oval 189453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89455" name="Oval 189454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9457" name="Rectangle 189456">
            <a:extLst>
              <a:ext uri="{FF2B5EF4-FFF2-40B4-BE49-F238E27FC236}">
                <a16:creationId xmlns:a16="http://schemas.microsoft.com/office/drawing/2014/main" id="{1211D972-B7CA-42AA-9FC6-0DC03C1A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5715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9442" name="Picture 1026" descr="D:\Roberta\Ditam\didattica\99-2000\slide\aborigenaldance.jpg"/>
          <p:cNvPicPr>
            <a:picLocks noChangeAspect="1" noChangeArrowheads="1"/>
          </p:cNvPicPr>
          <p:nvPr/>
        </p:nvPicPr>
        <p:blipFill rotWithShape="1">
          <a:blip r:embed="rId7"/>
          <a:srcRect r="2333"/>
          <a:stretch/>
        </p:blipFill>
        <p:spPr bwMode="auto">
          <a:xfrm>
            <a:off x="20" y="10"/>
            <a:ext cx="9143980" cy="6857989"/>
          </a:xfrm>
          <a:prstGeom prst="rect">
            <a:avLst/>
          </a:prstGeom>
          <a:noFill/>
        </p:spPr>
      </p:pic>
      <p:sp>
        <p:nvSpPr>
          <p:cNvPr id="189459" name="Rectangle 189458">
            <a:extLst>
              <a:ext uri="{FF2B5EF4-FFF2-40B4-BE49-F238E27FC236}">
                <a16:creationId xmlns:a16="http://schemas.microsoft.com/office/drawing/2014/main" id="{42D4C4BF-D625-406D-9528-001C8CE3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9144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788670" y="4355692"/>
            <a:ext cx="6814455" cy="1472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cap="none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SGUARDO TURISTICO</a:t>
            </a:r>
          </a:p>
        </p:txBody>
      </p:sp>
      <p:grpSp>
        <p:nvGrpSpPr>
          <p:cNvPr id="189461" name="Group 189460">
            <a:extLst>
              <a:ext uri="{FF2B5EF4-FFF2-40B4-BE49-F238E27FC236}">
                <a16:creationId xmlns:a16="http://schemas.microsoft.com/office/drawing/2014/main" id="{E338BB70-4256-4514-BA1C-E72F3183F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84192" y="5111496"/>
            <a:ext cx="810678" cy="1080902"/>
            <a:chOff x="9685338" y="4460675"/>
            <a:chExt cx="1080904" cy="1080902"/>
          </a:xfrm>
        </p:grpSpPr>
        <p:sp>
          <p:nvSpPr>
            <p:cNvPr id="189462" name="Oval 189461">
              <a:extLst>
                <a:ext uri="{FF2B5EF4-FFF2-40B4-BE49-F238E27FC236}">
                  <a16:creationId xmlns:a16="http://schemas.microsoft.com/office/drawing/2014/main" id="{91218D88-B948-435E-A82D-93BE5F098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9463" name="Oval 189462">
              <a:extLst>
                <a:ext uri="{FF2B5EF4-FFF2-40B4-BE49-F238E27FC236}">
                  <a16:creationId xmlns:a16="http://schemas.microsoft.com/office/drawing/2014/main" id="{A8EAC300-6464-49C0-8F29-B6852830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822675"/>
      </p:ext>
    </p:extLst>
  </p:cSld>
  <p:clrMapOvr>
    <a:masterClrMapping/>
  </p:clrMapOvr>
  <p:transition spd="med">
    <p:dissolve/>
    <p:sndAc>
      <p:stSnd>
        <p:snd r:embed="rId2" name="FOTO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2" name="Group 10251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253" name="Oval 10252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254" name="Oval 10253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0247" name="Picture 7" descr="ArjunAppadurai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96" r="11399" b="2"/>
          <a:stretch/>
        </p:blipFill>
        <p:spPr bwMode="auto">
          <a:xfrm>
            <a:off x="20" y="10"/>
            <a:ext cx="4549857" cy="6857989"/>
          </a:xfrm>
          <a:prstGeom prst="rect">
            <a:avLst/>
          </a:prstGeom>
          <a:noFill/>
        </p:spPr>
      </p:pic>
      <p:sp>
        <p:nvSpPr>
          <p:cNvPr id="10256" name="Rectangle 10255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800599" y="2121408"/>
            <a:ext cx="397468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/>
              <a:t>Appadurai, 1996 </a:t>
            </a:r>
            <a:r>
              <a:rPr lang="en-US" sz="1600" i="1"/>
              <a:t>La vita sociale delle cose 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/>
              <a:t>IMMAGINAZIONE che produce Agency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/>
              <a:t>VALORE come risultato di forze politiche, non solo economiche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/>
              <a:t>Media e Migrazioni / critica al concetto di cultura (Harrison, p.133)</a:t>
            </a:r>
          </a:p>
          <a:p>
            <a:pPr marL="34290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/>
              <a:t>Ethno/Financial/Ideo/Techno/Media - Scape</a:t>
            </a:r>
          </a:p>
        </p:txBody>
      </p:sp>
      <p:grpSp>
        <p:nvGrpSpPr>
          <p:cNvPr id="10258" name="Group 10257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259" name="Oval 10258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260" name="Oval 10259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8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ABIETTI - Foto 22">
            <a:extLst>
              <a:ext uri="{FF2B5EF4-FFF2-40B4-BE49-F238E27FC236}">
                <a16:creationId xmlns:a16="http://schemas.microsoft.com/office/drawing/2014/main" id="{98BC48F4-F500-FF4A-9229-EE2667451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7" r="11897"/>
          <a:stretch/>
        </p:blipFill>
        <p:spPr bwMode="auto">
          <a:xfrm>
            <a:off x="20" y="10"/>
            <a:ext cx="4549857" cy="6857989"/>
          </a:xfrm>
          <a:prstGeom prst="rect">
            <a:avLst/>
          </a:prstGeom>
          <a:noFill/>
        </p:spPr>
      </p:pic>
      <p:sp>
        <p:nvSpPr>
          <p:cNvPr id="121864" name="Rectangle 121863">
            <a:extLst>
              <a:ext uri="{FF2B5EF4-FFF2-40B4-BE49-F238E27FC236}">
                <a16:creationId xmlns:a16="http://schemas.microsoft.com/office/drawing/2014/main" id="{8C4EA0CB-817F-4705-860A-1632125E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484632"/>
            <a:ext cx="3974689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sz="3500"/>
              <a:t>Flussi globali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800599" y="2121408"/>
            <a:ext cx="3974689" cy="4050792"/>
          </a:xfrm>
        </p:spPr>
        <p:txBody>
          <a:bodyPr>
            <a:normAutofit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it-IT" sz="1600"/>
              <a:t>Etnorami (ethnoscape)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it-IT" sz="1600"/>
              <a:t>Mediorami (mediascape)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it-IT" sz="1600"/>
              <a:t>Tecnorami (technoscape)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it-IT" sz="1600"/>
              <a:t>Finanziorami (financialscape)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it-IT" sz="1600"/>
              <a:t>Ideorami (ideascape)</a:t>
            </a:r>
          </a:p>
          <a:p>
            <a:pPr marL="609600" indent="-609600">
              <a:buFont typeface="Wingdings" charset="2"/>
              <a:buNone/>
            </a:pPr>
            <a:endParaRPr lang="it-IT" sz="1600"/>
          </a:p>
          <a:p>
            <a:pPr marL="609600" indent="-609600">
              <a:buFont typeface="Wingdings" charset="2"/>
              <a:buNone/>
            </a:pPr>
            <a:r>
              <a:rPr lang="it-IT" sz="1600"/>
              <a:t>-scape = panorami dalla forma fluida e irregolare, mondi immaginati storicamente localizzati</a:t>
            </a:r>
          </a:p>
          <a:p>
            <a:pPr marL="609600" indent="-609600">
              <a:buFont typeface="Wingdings" charset="2"/>
              <a:buAutoNum type="arabicPeriod"/>
            </a:pPr>
            <a:endParaRPr lang="it-IT" sz="1600"/>
          </a:p>
        </p:txBody>
      </p:sp>
      <p:grpSp>
        <p:nvGrpSpPr>
          <p:cNvPr id="121866" name="Group 121865">
            <a:extLst>
              <a:ext uri="{FF2B5EF4-FFF2-40B4-BE49-F238E27FC236}">
                <a16:creationId xmlns:a16="http://schemas.microsoft.com/office/drawing/2014/main" id="{D375E0AD-E718-4EE0-BA3D-496A7C5E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1867" name="Oval 121866">
              <a:extLst>
                <a:ext uri="{FF2B5EF4-FFF2-40B4-BE49-F238E27FC236}">
                  <a16:creationId xmlns:a16="http://schemas.microsoft.com/office/drawing/2014/main" id="{EAD86D46-DFEB-48BD-AAD3-F56155CB9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1868" name="Oval 121867">
              <a:extLst>
                <a:ext uri="{FF2B5EF4-FFF2-40B4-BE49-F238E27FC236}">
                  <a16:creationId xmlns:a16="http://schemas.microsoft.com/office/drawing/2014/main" id="{8E9AADDA-24F7-40FF-B2DC-649C2D13A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966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Legno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{F0B54287-F3D1-BE4A-8D53-832DA248E7F4}tf10001070</Template>
  <TotalTime>10841</TotalTime>
  <Words>1414</Words>
  <Application>Microsoft Macintosh PowerPoint</Application>
  <PresentationFormat>Presentazione su schermo (4:3)</PresentationFormat>
  <Paragraphs>223</Paragraphs>
  <Slides>53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3" baseType="lpstr">
      <vt:lpstr>Abadi MT Condensed Light</vt:lpstr>
      <vt:lpstr>Arial</vt:lpstr>
      <vt:lpstr>Arial Black</vt:lpstr>
      <vt:lpstr>Calibri</vt:lpstr>
      <vt:lpstr>Corbel</vt:lpstr>
      <vt:lpstr>Rockwell</vt:lpstr>
      <vt:lpstr>Rockwell Extra Bold</vt:lpstr>
      <vt:lpstr>Wingdings</vt:lpstr>
      <vt:lpstr>Legno</vt:lpstr>
      <vt:lpstr>Diapositiva</vt:lpstr>
      <vt:lpstr>Patrimoni &amp; rappresentanze </vt:lpstr>
      <vt:lpstr>Vecchi problemi da risolvere…</vt:lpstr>
      <vt:lpstr>Relativismo / Diversità  nel contesto del Patrimonio mondiale ‘universale’ e dell’economia culturale globale.  </vt:lpstr>
      <vt:lpstr>Nuove piste intrepretative…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Flussi globali</vt:lpstr>
      <vt:lpstr>Patrimonio come  gestione di ‘valori’ diversi e in competizione</vt:lpstr>
      <vt:lpstr>Patrimonio dialogico </vt:lpstr>
      <vt:lpstr>Presentazione standard di PowerPoint</vt:lpstr>
      <vt:lpstr>Definizione ICOM, Vienna 2007</vt:lpstr>
      <vt:lpstr>Una nuova definizione di Museo  </vt:lpstr>
      <vt:lpstr>Heritage</vt:lpstr>
      <vt:lpstr>IMPLICAZIONI</vt:lpstr>
      <vt:lpstr>Museo in un mondo transnazionale &amp; postcoloniale</vt:lpstr>
      <vt:lpstr>Museo = processo identità/memoria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Musei come zone di contatto</vt:lpstr>
      <vt:lpstr>Patrimonio territoriale  (a geometrie variabili)</vt:lpstr>
      <vt:lpstr>Museo come oggetto di esposizione</vt:lpstr>
      <vt:lpstr>Presentazione standard di PowerPoint</vt:lpstr>
      <vt:lpstr>Presentazione standard di PowerPoint</vt:lpstr>
      <vt:lpstr>Museo che diventa merce?</vt:lpstr>
      <vt:lpstr>Museo postmoderno:  esplosione dell’esposizione</vt:lpstr>
      <vt:lpstr>Quale futuro per il passato? </vt:lpstr>
      <vt:lpstr>Presentazione standard di PowerPoint</vt:lpstr>
      <vt:lpstr>Musei e rappresentazione identitaria</vt:lpstr>
      <vt:lpstr>Presentazione standard di PowerPoint</vt:lpstr>
      <vt:lpstr>Museo come interazione dialogo, partecipazione </vt:lpstr>
      <vt:lpstr>Criteri ecomuseali (P. Davis 1999; De Varine)</vt:lpstr>
      <vt:lpstr>Presentazione standard di PowerPoint</vt:lpstr>
      <vt:lpstr>Progetto LAMEmoria </vt:lpstr>
      <vt:lpstr>Presentazione standard di PowerPoint</vt:lpstr>
      <vt:lpstr>Mappare i luoghi della memoria del lavoro</vt:lpstr>
      <vt:lpstr>Percorsi </vt:lpstr>
      <vt:lpstr>Presentazione standard di PowerPoint</vt:lpstr>
      <vt:lpstr>Museo Neuchatel (Ch): provocare spaesamento L'impermanenza delle cose (2018)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Contact / friction zone </vt:lpstr>
    </vt:vector>
  </TitlesOfParts>
  <Company>università udine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Antropologia culturale</dc:title>
  <dc:creator>roberta altin</dc:creator>
  <cp:lastModifiedBy>ALTIN ROBERTA</cp:lastModifiedBy>
  <cp:revision>248</cp:revision>
  <dcterms:created xsi:type="dcterms:W3CDTF">2014-10-01T09:55:29Z</dcterms:created>
  <dcterms:modified xsi:type="dcterms:W3CDTF">2023-12-01T15:49:43Z</dcterms:modified>
</cp:coreProperties>
</file>