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4814" r:id="rId1"/>
  </p:sldMasterIdLst>
  <p:notesMasterIdLst>
    <p:notesMasterId r:id="rId20"/>
  </p:notesMasterIdLst>
  <p:handoutMasterIdLst>
    <p:handoutMasterId r:id="rId21"/>
  </p:handoutMasterIdLst>
  <p:sldIdLst>
    <p:sldId id="269" r:id="rId2"/>
    <p:sldId id="257" r:id="rId3"/>
    <p:sldId id="268" r:id="rId4"/>
    <p:sldId id="288" r:id="rId5"/>
    <p:sldId id="289" r:id="rId6"/>
    <p:sldId id="270" r:id="rId7"/>
    <p:sldId id="261" r:id="rId8"/>
    <p:sldId id="258" r:id="rId9"/>
    <p:sldId id="259" r:id="rId10"/>
    <p:sldId id="287" r:id="rId11"/>
    <p:sldId id="272" r:id="rId12"/>
    <p:sldId id="262" r:id="rId13"/>
    <p:sldId id="277" r:id="rId14"/>
    <p:sldId id="286" r:id="rId15"/>
    <p:sldId id="280" r:id="rId16"/>
    <p:sldId id="273" r:id="rId17"/>
    <p:sldId id="282" r:id="rId18"/>
    <p:sldId id="498" r:id="rId19"/>
  </p:sldIdLst>
  <p:sldSz cx="9144000" cy="6858000" type="screen4x3"/>
  <p:notesSz cx="6858000" cy="9144000"/>
  <p:defaultTextStyle>
    <a:defPPr>
      <a:defRPr lang="it-IT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charset="0"/>
        <a:ea typeface="ＭＳ Ｐゴシック" charset="0"/>
        <a:cs typeface="ＭＳ Ｐゴシック" charset="0"/>
      </a:defRPr>
    </a:lvl1pPr>
    <a:lvl2pPr marL="455613" indent="1588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charset="0"/>
        <a:ea typeface="ＭＳ Ｐゴシック" charset="0"/>
        <a:cs typeface="ＭＳ Ｐゴシック" charset="0"/>
      </a:defRPr>
    </a:lvl2pPr>
    <a:lvl3pPr marL="912813" indent="1588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charset="0"/>
        <a:ea typeface="ＭＳ Ｐゴシック" charset="0"/>
        <a:cs typeface="ＭＳ Ｐゴシック" charset="0"/>
      </a:defRPr>
    </a:lvl3pPr>
    <a:lvl4pPr marL="1370013" indent="1588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charset="0"/>
        <a:ea typeface="ＭＳ Ｐゴシック" charset="0"/>
        <a:cs typeface="ＭＳ Ｐゴシック" charset="0"/>
      </a:defRPr>
    </a:lvl4pPr>
    <a:lvl5pPr marL="1827213" indent="1588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Verdana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Verdana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Verdana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Verdana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scaleToFitPaper="1"/>
  <p:clrMru>
    <a:srgbClr val="FF9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  <p:ext uri="{1BD7E111-0CB8-44D6-8891-C1BB2F81B7CC}">
      <p1710:readonlyRecommended xmlns:p1710="http://schemas.microsoft.com/office/powerpoint/2017/10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480"/>
    <p:restoredTop sz="94558"/>
  </p:normalViewPr>
  <p:slideViewPr>
    <p:cSldViewPr>
      <p:cViewPr varScale="1">
        <p:scale>
          <a:sx n="121" d="100"/>
          <a:sy n="121" d="100"/>
        </p:scale>
        <p:origin x="2040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ea typeface="+mn-ea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83BE542F-7215-834F-BBD1-6005A821B8D1}" type="datetime1">
              <a:rPr lang="it-IT"/>
              <a:pPr>
                <a:defRPr/>
              </a:pPr>
              <a:t>01/12/23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ea typeface="+mn-ea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007A5A6D-3116-B847-A054-70A9F86F9D6B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3486634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ea typeface="+mn-ea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AF3DCCFA-EB37-1548-AA57-5DF8603ECAF0}" type="datetime1">
              <a:rPr lang="it-IT"/>
              <a:pPr>
                <a:defRPr/>
              </a:pPr>
              <a:t>01/12/23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it-IT" noProof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noProof="0"/>
              <a:t>Fare clic per modificare gli stili del testo dello schema</a:t>
            </a:r>
          </a:p>
          <a:p>
            <a:pPr lvl="1"/>
            <a:r>
              <a:rPr lang="it-IT" noProof="0"/>
              <a:t>Secondo livello</a:t>
            </a:r>
          </a:p>
          <a:p>
            <a:pPr lvl="2"/>
            <a:r>
              <a:rPr lang="it-IT" noProof="0"/>
              <a:t>Terzo livello</a:t>
            </a:r>
          </a:p>
          <a:p>
            <a:pPr lvl="3"/>
            <a:r>
              <a:rPr lang="it-IT" noProof="0"/>
              <a:t>Quarto livello</a:t>
            </a:r>
          </a:p>
          <a:p>
            <a:pPr lvl="4"/>
            <a:r>
              <a:rPr lang="it-IT" noProof="0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ea typeface="+mn-ea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A273D64-D67B-CE40-9179-46C18AD410C7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2543670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56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ＭＳ Ｐゴシック" charset="-128"/>
      </a:defRPr>
    </a:lvl1pPr>
    <a:lvl2pPr marL="455613" algn="l" defTabSz="4556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2pPr>
    <a:lvl3pPr marL="912813" algn="l" defTabSz="4556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3pPr>
    <a:lvl4pPr marL="1370013" algn="l" defTabSz="4556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4pPr>
    <a:lvl5pPr marL="1827213" algn="l" defTabSz="4556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5pPr>
    <a:lvl6pPr marL="2285566" algn="l" defTabSz="45711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679" algn="l" defTabSz="45711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99794" algn="l" defTabSz="45711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6907" algn="l" defTabSz="45711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96319" y="802299"/>
            <a:ext cx="5618515" cy="2541431"/>
          </a:xfrm>
        </p:spPr>
        <p:txBody>
          <a:bodyPr bIns="0" anchor="b">
            <a:normAutofit/>
          </a:bodyPr>
          <a:lstStyle>
            <a:lvl1pPr algn="l">
              <a:defRPr sz="54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96319" y="3531205"/>
            <a:ext cx="5618515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600" b="0" cap="all" baseline="0">
                <a:solidFill>
                  <a:schemeClr val="tx1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396319" y="329308"/>
            <a:ext cx="3086292" cy="309201"/>
          </a:xfrm>
        </p:spPr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4703" y="798973"/>
            <a:ext cx="802005" cy="503578"/>
          </a:xfrm>
        </p:spPr>
        <p:txBody>
          <a:bodyPr/>
          <a:lstStyle/>
          <a:p>
            <a:fld id="{6D22F896-40B5-4ADD-8801-0D06FADFA095}" type="slidenum">
              <a:rPr lang="en-US" smtClean="0"/>
              <a:t>‹N›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396319" y="3528542"/>
            <a:ext cx="5618515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205005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3" name="Straight Connector 32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ED64094-389F-7643-9E19-8AA58520B97D}" type="slidenum">
              <a:rPr lang="it-IT" smtClean="0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112954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18028" y="798974"/>
            <a:ext cx="1103027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3491" y="798974"/>
            <a:ext cx="5301095" cy="4659889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ED64094-389F-7643-9E19-8AA58520B97D}" type="slidenum">
              <a:rPr lang="it-IT" smtClean="0"/>
              <a:pPr>
                <a:defRPr/>
              </a:pPr>
              <a:t>‹N›</a:t>
            </a:fld>
            <a:endParaRPr lang="it-IT"/>
          </a:p>
        </p:txBody>
      </p:sp>
      <p:cxnSp>
        <p:nvCxnSpPr>
          <p:cNvPr id="15" name="Straight Connector 14"/>
          <p:cNvCxnSpPr/>
          <p:nvPr/>
        </p:nvCxnSpPr>
        <p:spPr>
          <a:xfrm>
            <a:off x="6918028" y="798974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734714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dgm">
  <p:cSld name="Titolo, diagramma o organigram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31863" y="96838"/>
            <a:ext cx="7158037" cy="1412875"/>
          </a:xfrm>
        </p:spPr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SmartArt 2"/>
          <p:cNvSpPr>
            <a:spLocks noGrp="1"/>
          </p:cNvSpPr>
          <p:nvPr>
            <p:ph type="dgm" idx="1"/>
          </p:nvPr>
        </p:nvSpPr>
        <p:spPr>
          <a:xfrm>
            <a:off x="949325" y="1981200"/>
            <a:ext cx="7661275" cy="4114800"/>
          </a:xfrm>
        </p:spPr>
        <p:txBody>
          <a:bodyPr rtlCol="0">
            <a:normAutofit/>
          </a:bodyPr>
          <a:lstStyle/>
          <a:p>
            <a:pPr lvl="0"/>
            <a:endParaRPr lang="it-IT" noProof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2EBAB3-04CC-DF49-A421-C11C7744CCF9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372798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ED64094-389F-7643-9E19-8AA58520B97D}" type="slidenum">
              <a:rPr lang="it-IT" smtClean="0"/>
              <a:pPr>
                <a:defRPr/>
              </a:pPr>
              <a:t>‹N›</a:t>
            </a:fld>
            <a:endParaRPr lang="it-IT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728857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3491" y="1756130"/>
            <a:ext cx="5617002" cy="1887950"/>
          </a:xfrm>
        </p:spPr>
        <p:txBody>
          <a:bodyPr anchor="b">
            <a:normAutofit/>
          </a:bodyPr>
          <a:lstStyle>
            <a:lvl1pPr algn="l"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3492" y="3806196"/>
            <a:ext cx="5617002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FF52AFB-E3F5-284E-A0FA-30ADC4FCBBD5}" type="slidenum">
              <a:rPr lang="it-IT" smtClean="0"/>
              <a:pPr>
                <a:defRPr/>
              </a:pPr>
              <a:t>‹N›</a:t>
            </a:fld>
            <a:endParaRPr lang="it-IT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43491" y="3804985"/>
            <a:ext cx="561700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36412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3491" y="804890"/>
            <a:ext cx="6571343" cy="1059305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3490" y="2013936"/>
            <a:ext cx="3125871" cy="3437560"/>
          </a:xfrm>
        </p:spPr>
        <p:txBody>
          <a:bodyPr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89182" y="2013936"/>
            <a:ext cx="3125652" cy="3437559"/>
          </a:xfrm>
        </p:spPr>
        <p:txBody>
          <a:bodyPr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ED64094-389F-7643-9E19-8AA58520B97D}" type="slidenum">
              <a:rPr lang="it-IT" smtClean="0"/>
              <a:pPr>
                <a:defRPr/>
              </a:pPr>
              <a:t>‹N›</a:t>
            </a:fld>
            <a:endParaRPr lang="it-IT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971961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6" name="Straight Connector 35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3491" y="804164"/>
            <a:ext cx="6571344" cy="1056319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3491" y="2019550"/>
            <a:ext cx="3125766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3491" y="2824270"/>
            <a:ext cx="3125766" cy="2644457"/>
          </a:xfrm>
        </p:spPr>
        <p:txBody>
          <a:bodyPr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89182" y="2023004"/>
            <a:ext cx="31256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89182" y="2821491"/>
            <a:ext cx="3125652" cy="2637371"/>
          </a:xfrm>
        </p:spPr>
        <p:txBody>
          <a:bodyPr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ED64094-389F-7643-9E19-8AA58520B97D}" type="slidenum">
              <a:rPr lang="it-IT" smtClean="0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802257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2" name="Straight Connector 31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B14DB85-ACCC-6246-9831-08C521B53755}" type="slidenum">
              <a:rPr lang="it-IT" smtClean="0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210851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ED64094-389F-7643-9E19-8AA58520B97D}" type="slidenum">
              <a:rPr lang="it-IT" smtClean="0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774136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9042" y="798973"/>
            <a:ext cx="2425950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86656" y="798974"/>
            <a:ext cx="3828178" cy="4658826"/>
          </a:xfrm>
        </p:spPr>
        <p:txBody>
          <a:bodyPr anchor="ctr"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39042" y="3205492"/>
            <a:ext cx="2427369" cy="2248181"/>
          </a:xfrm>
        </p:spPr>
        <p:txBody>
          <a:bodyPr>
            <a:normAutofit/>
          </a:bodyPr>
          <a:lstStyle>
            <a:lvl1pPr marL="0" indent="0" algn="l">
              <a:buNone/>
              <a:defRPr sz="16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ED64094-389F-7643-9E19-8AA58520B97D}" type="slidenum">
              <a:rPr lang="it-IT" smtClean="0"/>
              <a:pPr>
                <a:defRPr/>
              </a:pPr>
              <a:t>‹N›</a:t>
            </a:fld>
            <a:endParaRPr lang="it-IT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1748" y="3205491"/>
            <a:ext cx="242327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3434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4996501" y="482171"/>
            <a:ext cx="3511387" cy="5149101"/>
            <a:chOff x="6852919" y="583365"/>
            <a:chExt cx="4681849" cy="5181928"/>
          </a:xfrm>
        </p:grpSpPr>
        <p:sp>
          <p:nvSpPr>
            <p:cNvPr id="14" name="Rectangle 13"/>
            <p:cNvSpPr/>
            <p:nvPr/>
          </p:nvSpPr>
          <p:spPr>
            <a:xfrm>
              <a:off x="6852919" y="583365"/>
              <a:ext cx="4681849" cy="5181928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14"/>
            <p:cNvSpPr/>
            <p:nvPr/>
          </p:nvSpPr>
          <p:spPr>
            <a:xfrm>
              <a:off x="7273787" y="915806"/>
              <a:ext cx="3844017" cy="4507918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148" y="1129513"/>
            <a:ext cx="3244935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40128" y="1122543"/>
            <a:ext cx="2234998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3492" y="3145992"/>
            <a:ext cx="3240286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36664" y="5469857"/>
            <a:ext cx="3252420" cy="320123"/>
          </a:xfrm>
        </p:spPr>
        <p:txBody>
          <a:bodyPr/>
          <a:lstStyle>
            <a:lvl1pPr algn="l"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37530" y="318641"/>
            <a:ext cx="3251553" cy="320931"/>
          </a:xfrm>
        </p:spPr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ED64094-389F-7643-9E19-8AA58520B97D}" type="slidenum">
              <a:rPr lang="it-IT" smtClean="0"/>
              <a:pPr>
                <a:defRPr/>
              </a:pPr>
              <a:t>‹N›</a:t>
            </a:fld>
            <a:endParaRPr lang="it-IT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1281" y="3143605"/>
            <a:ext cx="3242014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529597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015734"/>
            <a:ext cx="9144000" cy="4079520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1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-1562"/>
          <a:stretch/>
        </p:blipFill>
        <p:spPr>
          <a:xfrm>
            <a:off x="-1" y="6095253"/>
            <a:ext cx="9144001" cy="774727"/>
          </a:xfrm>
          <a:prstGeom prst="rect">
            <a:avLst/>
          </a:prstGeom>
        </p:spPr>
      </p:pic>
      <p:cxnSp>
        <p:nvCxnSpPr>
          <p:cNvPr id="13" name="Straight Connector 12"/>
          <p:cNvCxnSpPr/>
          <p:nvPr/>
        </p:nvCxnSpPr>
        <p:spPr>
          <a:xfrm>
            <a:off x="0" y="6101127"/>
            <a:ext cx="9144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43491" y="804520"/>
            <a:ext cx="6571343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3491" y="2015733"/>
            <a:ext cx="6571343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46542" y="330370"/>
            <a:ext cx="2368292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43491" y="329308"/>
            <a:ext cx="4034004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7725" y="798973"/>
            <a:ext cx="795746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FED64094-389F-7643-9E19-8AA58520B97D}" type="slidenum">
              <a:rPr lang="it-IT" smtClean="0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87537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815" r:id="rId1"/>
    <p:sldLayoutId id="2147484816" r:id="rId2"/>
    <p:sldLayoutId id="2147484817" r:id="rId3"/>
    <p:sldLayoutId id="2147484818" r:id="rId4"/>
    <p:sldLayoutId id="2147484819" r:id="rId5"/>
    <p:sldLayoutId id="2147484820" r:id="rId6"/>
    <p:sldLayoutId id="2147484821" r:id="rId7"/>
    <p:sldLayoutId id="2147484822" r:id="rId8"/>
    <p:sldLayoutId id="2147484823" r:id="rId9"/>
    <p:sldLayoutId id="2147484824" r:id="rId10"/>
    <p:sldLayoutId id="2147484825" r:id="rId11"/>
    <p:sldLayoutId id="2147484826" r:id="rId1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6858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hyperlink" Target="https://www.youtube.com/watch?v=jBhzSo8b-0w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FWM5xFTi90Y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8680" name="Rectangle 28679">
            <a:extLst>
              <a:ext uri="{FF2B5EF4-FFF2-40B4-BE49-F238E27FC236}">
                <a16:creationId xmlns:a16="http://schemas.microsoft.com/office/drawing/2014/main" id="{C6870151-9189-4C3A-8379-EF3D95827A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8676" name="Picture 28675" descr="Grande gruppo di paracadutisti a mezz'aria">
            <a:extLst>
              <a:ext uri="{FF2B5EF4-FFF2-40B4-BE49-F238E27FC236}">
                <a16:creationId xmlns:a16="http://schemas.microsoft.com/office/drawing/2014/main" id="{8103B231-CF4B-6A6A-0F80-3EB7E0353071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screen">
            <a:alphaModFix amt="50000"/>
            <a:grayscl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28" y="10"/>
            <a:ext cx="9143772" cy="6857990"/>
          </a:xfrm>
          <a:prstGeom prst="rect">
            <a:avLst/>
          </a:prstGeom>
        </p:spPr>
      </p:pic>
      <p:sp>
        <p:nvSpPr>
          <p:cNvPr id="28682" name="Slide Number Placeholder 7">
            <a:extLst>
              <a:ext uri="{FF2B5EF4-FFF2-40B4-BE49-F238E27FC236}">
                <a16:creationId xmlns:a16="http://schemas.microsoft.com/office/drawing/2014/main" id="{123EA69C-102A-4DD0-9547-05DCD271D1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634225" y="443732"/>
            <a:ext cx="608265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defPPr>
              <a:defRPr lang="en-US"/>
            </a:defPPr>
            <a:lvl1pPr marL="0" algn="r" defTabSz="457200" rtl="0" eaLnBrk="1" latinLnBrk="0" hangingPunct="1">
              <a:defRPr sz="2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sp>
        <p:nvSpPr>
          <p:cNvPr id="28684" name="Footer Placeholder 6">
            <a:extLst>
              <a:ext uri="{FF2B5EF4-FFF2-40B4-BE49-F238E27FC236}">
                <a16:creationId xmlns:a16="http://schemas.microsoft.com/office/drawing/2014/main" id="{6A862265-5CA3-4C40-8582-7534C3B03C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732477" y="540921"/>
            <a:ext cx="37304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8686" name="Rectangle 28685">
            <a:extLst>
              <a:ext uri="{FF2B5EF4-FFF2-40B4-BE49-F238E27FC236}">
                <a16:creationId xmlns:a16="http://schemas.microsoft.com/office/drawing/2014/main" id="{600EF80B-0391-4082-9AF5-F15B091B4C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193800"/>
            <a:ext cx="9144000" cy="5664199"/>
          </a:xfrm>
          <a:prstGeom prst="rect">
            <a:avLst/>
          </a:prstGeom>
          <a:gradFill flip="none" rotWithShape="1">
            <a:gsLst>
              <a:gs pos="0">
                <a:schemeClr val="bg2">
                  <a:lumMod val="87000"/>
                  <a:alpha val="4000"/>
                </a:schemeClr>
              </a:gs>
              <a:gs pos="100000">
                <a:schemeClr val="bg2">
                  <a:lumMod val="95000"/>
                  <a:lumOff val="5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28673" name="Titolo 1"/>
          <p:cNvSpPr>
            <a:spLocks noGrp="1"/>
          </p:cNvSpPr>
          <p:nvPr>
            <p:ph type="title"/>
          </p:nvPr>
        </p:nvSpPr>
        <p:spPr>
          <a:xfrm>
            <a:off x="847703" y="1193800"/>
            <a:ext cx="2394787" cy="4699000"/>
          </a:xfrm>
        </p:spPr>
        <p:txBody>
          <a:bodyPr anchor="ctr">
            <a:normAutofit/>
          </a:bodyPr>
          <a:lstStyle/>
          <a:p>
            <a:pPr eaLnBrk="1" hangingPunct="1"/>
            <a:br>
              <a:rPr lang="it-IT" sz="3000">
                <a:latin typeface="Rockwell" charset="0"/>
                <a:ea typeface="ＭＳ Ｐゴシック" charset="0"/>
                <a:cs typeface="ＭＳ Ｐゴシック" charset="0"/>
              </a:rPr>
            </a:br>
            <a:r>
              <a:rPr lang="it-IT" sz="3000">
                <a:latin typeface="Rockwell" charset="0"/>
                <a:ea typeface="ＭＳ Ｐゴシック" charset="0"/>
                <a:cs typeface="ＭＳ Ｐゴシック" charset="0"/>
              </a:rPr>
              <a:t>His-story, </a:t>
            </a:r>
            <a:r>
              <a:rPr lang="it-IT" sz="3000" err="1">
                <a:latin typeface="Rockwell" charset="0"/>
                <a:ea typeface="ＭＳ Ｐゴシック" charset="0"/>
                <a:cs typeface="ＭＳ Ｐゴシック" charset="0"/>
              </a:rPr>
              <a:t>migration</a:t>
            </a:r>
            <a:r>
              <a:rPr lang="it-IT" sz="3000">
                <a:latin typeface="Rockwell" charset="0"/>
                <a:ea typeface="ＭＳ Ｐゴシック" charset="0"/>
                <a:cs typeface="ＭＳ Ｐゴシック" charset="0"/>
              </a:rPr>
              <a:t>  &amp; </a:t>
            </a:r>
            <a:br>
              <a:rPr lang="it-IT" sz="3000">
                <a:latin typeface="Rockwell" charset="0"/>
                <a:ea typeface="ＭＳ Ｐゴシック" charset="0"/>
                <a:cs typeface="ＭＳ Ｐゴシック" charset="0"/>
              </a:rPr>
            </a:br>
            <a:r>
              <a:rPr lang="it-IT" sz="3000">
                <a:latin typeface="Rockwell" charset="0"/>
                <a:ea typeface="ＭＳ Ｐゴシック" charset="0"/>
                <a:cs typeface="ＭＳ Ｐゴシック" charset="0"/>
              </a:rPr>
              <a:t>gender </a:t>
            </a:r>
            <a:r>
              <a:rPr lang="it-IT" sz="3000" err="1">
                <a:latin typeface="Rockwell" charset="0"/>
                <a:ea typeface="ＭＳ Ｐゴシック" charset="0"/>
                <a:cs typeface="ＭＳ Ｐゴシック" charset="0"/>
              </a:rPr>
              <a:t>blind</a:t>
            </a:r>
            <a:r>
              <a:rPr lang="it-IT" sz="3000">
                <a:latin typeface="Rockwell" charset="0"/>
                <a:ea typeface="ＭＳ Ｐゴシック" charset="0"/>
                <a:cs typeface="ＭＳ Ｐゴシック" charset="0"/>
              </a:rPr>
              <a:t> </a:t>
            </a:r>
            <a:r>
              <a:rPr lang="it-IT" sz="3000" err="1">
                <a:latin typeface="Rockwell" charset="0"/>
                <a:ea typeface="ＭＳ Ｐゴシック" charset="0"/>
                <a:cs typeface="ＭＳ Ｐゴシック" charset="0"/>
              </a:rPr>
              <a:t>analysis</a:t>
            </a:r>
            <a:endParaRPr lang="it-IT" sz="3000">
              <a:latin typeface="Rockwell" charset="0"/>
              <a:ea typeface="ＭＳ Ｐゴシック" charset="0"/>
              <a:cs typeface="ＭＳ Ｐゴシック" charset="0"/>
            </a:endParaRPr>
          </a:p>
        </p:txBody>
      </p:sp>
      <p:cxnSp>
        <p:nvCxnSpPr>
          <p:cNvPr id="28688" name="Straight Connector 28687">
            <a:extLst>
              <a:ext uri="{FF2B5EF4-FFF2-40B4-BE49-F238E27FC236}">
                <a16:creationId xmlns:a16="http://schemas.microsoft.com/office/drawing/2014/main" id="{D33AC32D-5F44-45F7-A0BD-7C11A86BED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490722" y="1600200"/>
            <a:ext cx="0" cy="3657600"/>
          </a:xfrm>
          <a:prstGeom prst="line">
            <a:avLst/>
          </a:prstGeom>
          <a:ln w="31750">
            <a:solidFill>
              <a:schemeClr val="tx1">
                <a:alpha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674" name="Segnaposto contenuto 2"/>
          <p:cNvSpPr>
            <a:spLocks noGrp="1"/>
          </p:cNvSpPr>
          <p:nvPr>
            <p:ph idx="1"/>
          </p:nvPr>
        </p:nvSpPr>
        <p:spPr>
          <a:xfrm>
            <a:off x="3664845" y="76200"/>
            <a:ext cx="5030523" cy="6414258"/>
          </a:xfrm>
        </p:spPr>
        <p:txBody>
          <a:bodyPr anchor="ctr">
            <a:normAutofit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lang="it-IT" sz="1500" dirty="0">
                <a:latin typeface="Rockwell" charset="0"/>
                <a:ea typeface="ＭＳ Ｐゴシック" charset="0"/>
                <a:cs typeface="ＭＳ Ｐゴシック" charset="0"/>
              </a:rPr>
              <a:t>Rimozione storica delle nostre emigrazioni (D. </a:t>
            </a:r>
            <a:r>
              <a:rPr lang="it-IT" sz="1500" dirty="0" err="1">
                <a:latin typeface="Rockwell" charset="0"/>
                <a:ea typeface="ＭＳ Ｐゴシック" charset="0"/>
                <a:cs typeface="ＭＳ Ｐゴシック" charset="0"/>
              </a:rPr>
              <a:t>Gabaccia</a:t>
            </a:r>
            <a:r>
              <a:rPr lang="it-IT" sz="1500" dirty="0">
                <a:latin typeface="Rockwell" charset="0"/>
                <a:ea typeface="ＭＳ Ｐゴシック" charset="0"/>
                <a:cs typeface="ＭＳ Ｐゴシック" charset="0"/>
              </a:rPr>
              <a:t>)</a:t>
            </a:r>
          </a:p>
          <a:p>
            <a:pPr marL="0" indent="0">
              <a:lnSpc>
                <a:spcPct val="110000"/>
              </a:lnSpc>
              <a:buNone/>
            </a:pPr>
            <a:endParaRPr lang="it-IT" sz="1500" dirty="0">
              <a:latin typeface="Rockwell" charset="0"/>
              <a:ea typeface="ＭＳ Ｐゴシック" charset="0"/>
              <a:cs typeface="ＭＳ Ｐゴシック" charset="0"/>
            </a:endParaRPr>
          </a:p>
          <a:p>
            <a:pPr marL="0" indent="0" eaLnBrk="1" hangingPunct="1">
              <a:lnSpc>
                <a:spcPct val="110000"/>
              </a:lnSpc>
              <a:buNone/>
            </a:pPr>
            <a:r>
              <a:rPr lang="it-IT" sz="1500" dirty="0">
                <a:latin typeface="Rockwell" charset="0"/>
                <a:ea typeface="ＭＳ Ｐゴシック" charset="0"/>
                <a:cs typeface="ＭＳ Ｐゴシック" charset="0"/>
              </a:rPr>
              <a:t>Microstorie, storia orale per far emergere altre visioni migratorie</a:t>
            </a:r>
          </a:p>
          <a:p>
            <a:pPr marL="0" indent="0" eaLnBrk="1" hangingPunct="1">
              <a:lnSpc>
                <a:spcPct val="110000"/>
              </a:lnSpc>
              <a:buNone/>
            </a:pPr>
            <a:endParaRPr lang="it-IT" sz="1500" dirty="0">
              <a:latin typeface="Rockwell" charset="0"/>
              <a:ea typeface="ＭＳ Ｐゴシック" charset="0"/>
              <a:cs typeface="ＭＳ Ｐゴシック" charset="0"/>
            </a:endParaRPr>
          </a:p>
          <a:p>
            <a:pPr marL="0" indent="0" eaLnBrk="1" hangingPunct="1">
              <a:lnSpc>
                <a:spcPct val="110000"/>
              </a:lnSpc>
              <a:buNone/>
            </a:pPr>
            <a:r>
              <a:rPr lang="it-IT" sz="1500" dirty="0">
                <a:latin typeface="Rockwell" charset="0"/>
                <a:ea typeface="ＭＳ Ｐゴシック" charset="0"/>
                <a:cs typeface="ＭＳ Ｐゴシック" charset="0"/>
              </a:rPr>
              <a:t>Complessità delle dinamiche migratorie femminili, prevalenti 2 modelli:</a:t>
            </a:r>
          </a:p>
          <a:p>
            <a:pPr lvl="1">
              <a:lnSpc>
                <a:spcPct val="110000"/>
              </a:lnSpc>
              <a:buNone/>
            </a:pPr>
            <a:r>
              <a:rPr lang="it-IT" sz="1500" dirty="0">
                <a:latin typeface="Rockwell" charset="0"/>
                <a:ea typeface="ＭＳ Ｐゴシック" charset="0"/>
                <a:cs typeface="ＭＳ Ｐゴシック" charset="0"/>
              </a:rPr>
              <a:t>	1. </a:t>
            </a:r>
            <a:r>
              <a:rPr lang="it-IT" sz="1500" b="1" dirty="0">
                <a:latin typeface="Rockwell" charset="0"/>
                <a:ea typeface="ＭＳ Ｐゴシック" charset="0"/>
                <a:cs typeface="ＭＳ Ｐゴシック" charset="0"/>
              </a:rPr>
              <a:t>pioniere, </a:t>
            </a:r>
            <a:r>
              <a:rPr lang="it-IT" sz="1500" b="1" dirty="0" err="1">
                <a:latin typeface="Rockwell" charset="0"/>
                <a:ea typeface="ＭＳ Ｐゴシック" charset="0"/>
                <a:cs typeface="ＭＳ Ｐゴシック" charset="0"/>
              </a:rPr>
              <a:t>forerunners</a:t>
            </a:r>
            <a:r>
              <a:rPr lang="it-IT" sz="1500" b="1" dirty="0">
                <a:latin typeface="Rockwell" charset="0"/>
                <a:ea typeface="ＭＳ Ｐゴシック" charset="0"/>
                <a:cs typeface="ＭＳ Ｐゴシック" charset="0"/>
              </a:rPr>
              <a:t> </a:t>
            </a:r>
          </a:p>
          <a:p>
            <a:pPr lvl="1">
              <a:lnSpc>
                <a:spcPct val="110000"/>
              </a:lnSpc>
              <a:buNone/>
            </a:pPr>
            <a:r>
              <a:rPr lang="it-IT" sz="1500" dirty="0">
                <a:latin typeface="Rockwell" charset="0"/>
                <a:ea typeface="ＭＳ Ｐゴシック" charset="0"/>
                <a:cs typeface="ＭＳ Ｐゴシック" charset="0"/>
              </a:rPr>
              <a:t>		(inizio catena migratoria, dagli anni </a:t>
            </a:r>
            <a:r>
              <a:rPr lang="ja-JP" altLang="it-IT" sz="1500">
                <a:latin typeface="Rockwell" charset="0"/>
                <a:ea typeface="ＭＳ Ｐゴシック" charset="0"/>
                <a:cs typeface="ＭＳ Ｐゴシック" charset="0"/>
              </a:rPr>
              <a:t>‘</a:t>
            </a:r>
            <a:r>
              <a:rPr lang="it-IT" altLang="ja-JP" sz="1500" dirty="0">
                <a:latin typeface="Rockwell" charset="0"/>
                <a:ea typeface="ＭＳ Ｐゴシック" charset="0"/>
                <a:cs typeface="ＭＳ Ｐゴシック" charset="0"/>
              </a:rPr>
              <a:t>80)</a:t>
            </a:r>
          </a:p>
          <a:p>
            <a:pPr lvl="1">
              <a:lnSpc>
                <a:spcPct val="110000"/>
              </a:lnSpc>
              <a:buNone/>
            </a:pPr>
            <a:r>
              <a:rPr lang="it-IT" sz="1500" dirty="0">
                <a:latin typeface="Rockwell" charset="0"/>
                <a:ea typeface="ＭＳ Ｐゴシック" charset="0"/>
                <a:cs typeface="ＭＳ Ｐゴシック" charset="0"/>
              </a:rPr>
              <a:t>	2. </a:t>
            </a:r>
            <a:r>
              <a:rPr lang="it-IT" sz="1500" b="1" dirty="0" err="1">
                <a:latin typeface="Rockwell" charset="0"/>
                <a:ea typeface="ＭＳ Ｐゴシック" charset="0"/>
                <a:cs typeface="ＭＳ Ｐゴシック" charset="0"/>
              </a:rPr>
              <a:t>dependants</a:t>
            </a:r>
            <a:r>
              <a:rPr lang="it-IT" sz="1500" dirty="0">
                <a:latin typeface="Rockwell" charset="0"/>
                <a:ea typeface="ＭＳ Ｐゴシック" charset="0"/>
                <a:cs typeface="ＭＳ Ｐゴシック" charset="0"/>
              </a:rPr>
              <a:t> (ricongiungimento familiare)</a:t>
            </a:r>
          </a:p>
          <a:p>
            <a:pPr marL="0" indent="0" eaLnBrk="1" hangingPunct="1">
              <a:lnSpc>
                <a:spcPct val="110000"/>
              </a:lnSpc>
              <a:buNone/>
            </a:pPr>
            <a:endParaRPr lang="it-IT" sz="1500" dirty="0">
              <a:latin typeface="Rockwell" charset="0"/>
              <a:ea typeface="ＭＳ Ｐゴシック" charset="0"/>
              <a:cs typeface="ＭＳ Ｐゴシック" charset="0"/>
            </a:endParaRPr>
          </a:p>
          <a:p>
            <a:pPr marL="0" indent="0" eaLnBrk="1" hangingPunct="1">
              <a:lnSpc>
                <a:spcPct val="110000"/>
              </a:lnSpc>
              <a:buNone/>
            </a:pPr>
            <a:r>
              <a:rPr lang="it-IT" sz="1500" dirty="0">
                <a:latin typeface="Rockwell" charset="0"/>
                <a:ea typeface="ＭＳ Ｐゴシック" charset="0"/>
                <a:cs typeface="ＭＳ Ｐゴシック" charset="0"/>
              </a:rPr>
              <a:t>Network, reticolo solidale, reciprocità</a:t>
            </a:r>
          </a:p>
          <a:p>
            <a:pPr marL="0" indent="0" eaLnBrk="1" hangingPunct="1">
              <a:lnSpc>
                <a:spcPct val="110000"/>
              </a:lnSpc>
              <a:buNone/>
            </a:pPr>
            <a:endParaRPr lang="it-IT" sz="1500" dirty="0">
              <a:latin typeface="Rockwell" charset="0"/>
              <a:ea typeface="ＭＳ Ｐゴシック" charset="0"/>
              <a:cs typeface="ＭＳ Ｐゴシック" charset="0"/>
            </a:endParaRPr>
          </a:p>
          <a:p>
            <a:pPr marL="0" indent="0" eaLnBrk="1" hangingPunct="1">
              <a:lnSpc>
                <a:spcPct val="110000"/>
              </a:lnSpc>
              <a:buNone/>
            </a:pPr>
            <a:r>
              <a:rPr lang="it-IT" sz="1500" dirty="0">
                <a:latin typeface="Rockwell" charset="0"/>
                <a:ea typeface="ＭＳ Ｐゴシック" charset="0"/>
                <a:cs typeface="ＭＳ Ｐゴシック" charset="0"/>
              </a:rPr>
              <a:t>Empowerment</a:t>
            </a:r>
          </a:p>
          <a:p>
            <a:pPr eaLnBrk="1" hangingPunct="1">
              <a:lnSpc>
                <a:spcPct val="110000"/>
              </a:lnSpc>
            </a:pPr>
            <a:endParaRPr lang="it-IT" sz="1500" dirty="0">
              <a:latin typeface="Rockwel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8690" name="Date Placeholder 1">
            <a:extLst>
              <a:ext uri="{FF2B5EF4-FFF2-40B4-BE49-F238E27FC236}">
                <a16:creationId xmlns:a16="http://schemas.microsoft.com/office/drawing/2014/main" id="{3FBF03E8-C602-4192-9C52-F84B29FDCC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92421" y="6007878"/>
            <a:ext cx="2625537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>
              <a:defRPr/>
            </a:pPr>
            <a:br>
              <a:rPr lang="it-IT" dirty="0">
                <a:ea typeface="+mj-ea"/>
                <a:cs typeface="+mj-cs"/>
              </a:rPr>
            </a:br>
            <a:r>
              <a:rPr lang="it-IT" dirty="0" err="1"/>
              <a:t>Polymedia</a:t>
            </a:r>
            <a:r>
              <a:rPr lang="it-IT" dirty="0"/>
              <a:t> &amp; </a:t>
            </a:r>
            <a:r>
              <a:rPr lang="it-IT" dirty="0" err="1"/>
              <a:t>migration</a:t>
            </a:r>
            <a:br>
              <a:rPr lang="it-IT" dirty="0">
                <a:ea typeface="+mj-ea"/>
                <a:cs typeface="+mj-cs"/>
              </a:rPr>
            </a:br>
            <a:br>
              <a:rPr lang="it-IT" dirty="0">
                <a:ea typeface="+mj-ea"/>
                <a:cs typeface="+mj-cs"/>
              </a:rPr>
            </a:br>
            <a:br>
              <a:rPr lang="it-IT" dirty="0">
                <a:ea typeface="+mj-ea"/>
                <a:cs typeface="+mj-cs"/>
              </a:rPr>
            </a:br>
            <a:br>
              <a:rPr lang="it-IT" dirty="0">
                <a:ea typeface="+mj-ea"/>
                <a:cs typeface="+mj-cs"/>
              </a:rPr>
            </a:br>
            <a:endParaRPr lang="it-IT" dirty="0">
              <a:ea typeface="+mj-ea"/>
              <a:cs typeface="+mj-cs"/>
            </a:endParaRPr>
          </a:p>
        </p:txBody>
      </p:sp>
      <p:sp>
        <p:nvSpPr>
          <p:cNvPr id="25602" name="Rectangle 3"/>
          <p:cNvSpPr>
            <a:spLocks noGrp="1" noChangeArrowheads="1"/>
          </p:cNvSpPr>
          <p:nvPr>
            <p:ph idx="1"/>
          </p:nvPr>
        </p:nvSpPr>
        <p:spPr>
          <a:xfrm>
            <a:off x="803275" y="3276600"/>
            <a:ext cx="8340725" cy="4495800"/>
          </a:xfrm>
        </p:spPr>
        <p:txBody>
          <a:bodyPr/>
          <a:lstStyle/>
          <a:p>
            <a:pPr eaLnBrk="1" hangingPunct="1"/>
            <a:r>
              <a:rPr lang="it-IT" dirty="0">
                <a:latin typeface="Rockwell" charset="0"/>
              </a:rPr>
              <a:t>Famiglia transnazionali non sono nuove </a:t>
            </a:r>
          </a:p>
          <a:p>
            <a:pPr marL="0" indent="0" eaLnBrk="1" hangingPunct="1">
              <a:buNone/>
            </a:pPr>
            <a:r>
              <a:rPr lang="it-IT" dirty="0">
                <a:latin typeface="Rockwell" charset="0"/>
              </a:rPr>
              <a:t>	ma c ‘è  una FEMMINILIZZAZIONE dei processi migratori</a:t>
            </a:r>
          </a:p>
          <a:p>
            <a:pPr eaLnBrk="1" hangingPunct="1"/>
            <a:r>
              <a:rPr lang="it-IT" dirty="0">
                <a:latin typeface="Rockwell" charset="0"/>
              </a:rPr>
              <a:t>POLYMEDIA come nuovo </a:t>
            </a:r>
            <a:r>
              <a:rPr lang="it-IT" dirty="0" err="1">
                <a:latin typeface="Rockwell" charset="0"/>
              </a:rPr>
              <a:t>setting</a:t>
            </a:r>
            <a:r>
              <a:rPr lang="it-IT" dirty="0">
                <a:latin typeface="Rockwell" charset="0"/>
              </a:rPr>
              <a:t> migratorio (sociale + tecnologico)</a:t>
            </a:r>
          </a:p>
          <a:p>
            <a:pPr eaLnBrk="1" hangingPunct="1"/>
            <a:r>
              <a:rPr lang="it-IT" dirty="0">
                <a:latin typeface="Rockwell" charset="0"/>
              </a:rPr>
              <a:t>Socialità, emozioni e potere </a:t>
            </a:r>
          </a:p>
        </p:txBody>
      </p:sp>
      <p:pic>
        <p:nvPicPr>
          <p:cNvPr id="3" name="Immagine 2">
            <a:extLst>
              <a:ext uri="{FF2B5EF4-FFF2-40B4-BE49-F238E27FC236}">
                <a16:creationId xmlns:a16="http://schemas.microsoft.com/office/drawing/2014/main" id="{5511C96C-76DA-384E-BA38-06651DF2C2E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60734" y="101600"/>
            <a:ext cx="2108200" cy="317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59455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2"/>
          <p:cNvSpPr>
            <a:spLocks noGrp="1" noChangeArrowheads="1"/>
          </p:cNvSpPr>
          <p:nvPr>
            <p:ph type="title"/>
          </p:nvPr>
        </p:nvSpPr>
        <p:spPr>
          <a:xfrm>
            <a:off x="931863" y="96838"/>
            <a:ext cx="7602537" cy="1412875"/>
          </a:xfrm>
        </p:spPr>
        <p:txBody>
          <a:bodyPr>
            <a:normAutofit/>
          </a:bodyPr>
          <a:lstStyle/>
          <a:p>
            <a:pPr eaLnBrk="1" hangingPunct="1"/>
            <a:r>
              <a:rPr lang="it-IT">
                <a:latin typeface="Rockwell" charset="0"/>
                <a:ea typeface="ＭＳ Ｐゴシック" charset="0"/>
                <a:cs typeface="ＭＳ Ｐゴシック" charset="0"/>
              </a:rPr>
              <a:t>Dall</a:t>
            </a:r>
            <a:r>
              <a:rPr lang="ja-JP" altLang="it-IT">
                <a:latin typeface="Rockwell" charset="0"/>
                <a:ea typeface="ＭＳ Ｐゴシック" charset="0"/>
                <a:cs typeface="ＭＳ Ｐゴシック" charset="0"/>
              </a:rPr>
              <a:t>’</a:t>
            </a:r>
            <a:r>
              <a:rPr lang="it-IT" altLang="ja-JP">
                <a:latin typeface="Rockwell" charset="0"/>
                <a:ea typeface="ＭＳ Ｐゴシック" charset="0"/>
                <a:cs typeface="ＭＳ Ｐゴシック" charset="0"/>
              </a:rPr>
              <a:t>angelo invisibile </a:t>
            </a:r>
            <a:br>
              <a:rPr lang="it-IT" altLang="ja-JP">
                <a:latin typeface="Rockwell" charset="0"/>
                <a:ea typeface="ＭＳ Ｐゴシック" charset="0"/>
                <a:cs typeface="ＭＳ Ｐゴシック" charset="0"/>
              </a:rPr>
            </a:br>
            <a:r>
              <a:rPr lang="it-IT" altLang="ja-JP">
                <a:latin typeface="Rockwell" charset="0"/>
                <a:ea typeface="ＭＳ Ｐゴシック" charset="0"/>
                <a:cs typeface="ＭＳ Ｐゴシック" charset="0"/>
              </a:rPr>
              <a:t>al diavolo troppo visibile</a:t>
            </a:r>
            <a:endParaRPr lang="it-IT">
              <a:latin typeface="Rockwel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5842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2438400"/>
            <a:ext cx="7661275" cy="4114800"/>
          </a:xfrm>
        </p:spPr>
        <p:txBody>
          <a:bodyPr/>
          <a:lstStyle/>
          <a:p>
            <a:pPr eaLnBrk="1" hangingPunct="1"/>
            <a:r>
              <a:rPr lang="it-IT">
                <a:latin typeface="Rockwell" charset="0"/>
                <a:ea typeface="ＭＳ Ｐゴシック" charset="0"/>
                <a:cs typeface="ＭＳ Ｐゴシック" charset="0"/>
              </a:rPr>
              <a:t>Badanti, infermiere, tate…</a:t>
            </a:r>
          </a:p>
          <a:p>
            <a:pPr eaLnBrk="1" hangingPunct="1"/>
            <a:endParaRPr lang="it-IT">
              <a:latin typeface="Rockwell" charset="0"/>
              <a:ea typeface="ＭＳ Ｐゴシック" charset="0"/>
              <a:cs typeface="ＭＳ Ｐゴシック" charset="0"/>
            </a:endParaRPr>
          </a:p>
          <a:p>
            <a:pPr eaLnBrk="1" hangingPunct="1"/>
            <a:r>
              <a:rPr lang="it-IT">
                <a:latin typeface="Rockwell" charset="0"/>
                <a:ea typeface="ＭＳ Ｐゴシック" charset="0"/>
                <a:cs typeface="ＭＳ Ｐゴシック" charset="0"/>
              </a:rPr>
              <a:t>Colf, pulizie, manodopera, </a:t>
            </a:r>
          </a:p>
          <a:p>
            <a:pPr eaLnBrk="1" hangingPunct="1"/>
            <a:endParaRPr lang="it-IT">
              <a:latin typeface="Rockwell" charset="0"/>
              <a:ea typeface="ＭＳ Ｐゴシック" charset="0"/>
              <a:cs typeface="ＭＳ Ｐゴシック" charset="0"/>
            </a:endParaRPr>
          </a:p>
          <a:p>
            <a:pPr eaLnBrk="1" hangingPunct="1"/>
            <a:r>
              <a:rPr lang="it-IT">
                <a:latin typeface="Rockwell" charset="0"/>
                <a:ea typeface="ＭＳ Ｐゴシック" charset="0"/>
                <a:cs typeface="ＭＳ Ｐゴシック" charset="0"/>
              </a:rPr>
              <a:t>Prostitute ballerine….</a:t>
            </a:r>
          </a:p>
          <a:p>
            <a:pPr eaLnBrk="1" hangingPunct="1">
              <a:buFont typeface="Wingdings" charset="0"/>
              <a:buNone/>
            </a:pPr>
            <a:endParaRPr lang="it-IT">
              <a:latin typeface="Rockwell" charset="0"/>
              <a:ea typeface="ＭＳ Ｐゴシック" charset="0"/>
              <a:cs typeface="ＭＳ Ｐゴシック" charset="0"/>
            </a:endParaRPr>
          </a:p>
          <a:p>
            <a:pPr eaLnBrk="1" hangingPunct="1">
              <a:buFont typeface="Wingdings" charset="0"/>
              <a:buNone/>
            </a:pPr>
            <a:endParaRPr lang="it-IT">
              <a:latin typeface="Rockwell" charset="0"/>
              <a:ea typeface="ＭＳ Ｐゴシック" charset="0"/>
              <a:cs typeface="ＭＳ Ｐゴシック" charset="0"/>
            </a:endParaRPr>
          </a:p>
          <a:p>
            <a:pPr eaLnBrk="1" hangingPunct="1"/>
            <a:endParaRPr lang="it-IT">
              <a:latin typeface="Rockwell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>
                <a:latin typeface="Rockwell" charset="0"/>
                <a:ea typeface="ＭＳ Ｐゴシック" charset="0"/>
                <a:cs typeface="ＭＳ Ｐゴシック" charset="0"/>
              </a:rPr>
              <a:t>Invisibilità </a:t>
            </a:r>
          </a:p>
        </p:txBody>
      </p:sp>
      <p:sp>
        <p:nvSpPr>
          <p:cNvPr id="36866" name="Rectangle 3"/>
          <p:cNvSpPr>
            <a:spLocks noGrp="1" noChangeArrowheads="1"/>
          </p:cNvSpPr>
          <p:nvPr>
            <p:ph idx="1"/>
          </p:nvPr>
        </p:nvSpPr>
        <p:spPr>
          <a:xfrm>
            <a:off x="809997" y="2743200"/>
            <a:ext cx="7524003" cy="3636510"/>
          </a:xfrm>
        </p:spPr>
        <p:txBody>
          <a:bodyPr/>
          <a:lstStyle/>
          <a:p>
            <a:pPr eaLnBrk="1" hangingPunct="1">
              <a:lnSpc>
                <a:spcPct val="70000"/>
              </a:lnSpc>
            </a:pPr>
            <a:r>
              <a:rPr lang="it-IT" sz="1700" dirty="0">
                <a:latin typeface="Rockwell" charset="0"/>
                <a:ea typeface="ＭＳ Ｐゴシック" charset="0"/>
                <a:cs typeface="ＭＳ Ｐゴシック" charset="0"/>
              </a:rPr>
              <a:t>Doppio stigma: straniere e donne</a:t>
            </a:r>
          </a:p>
          <a:p>
            <a:pPr eaLnBrk="1" hangingPunct="1">
              <a:lnSpc>
                <a:spcPct val="70000"/>
              </a:lnSpc>
              <a:buFont typeface="Wingdings" charset="0"/>
              <a:buNone/>
            </a:pPr>
            <a:endParaRPr lang="it-IT" sz="1700" dirty="0">
              <a:latin typeface="Rockwell" charset="0"/>
              <a:ea typeface="ＭＳ Ｐゴシック" charset="0"/>
              <a:cs typeface="ＭＳ Ｐゴシック" charset="0"/>
            </a:endParaRPr>
          </a:p>
          <a:p>
            <a:pPr eaLnBrk="1" hangingPunct="1">
              <a:lnSpc>
                <a:spcPct val="70000"/>
              </a:lnSpc>
            </a:pPr>
            <a:r>
              <a:rPr lang="it-IT" sz="1700" dirty="0">
                <a:latin typeface="Rockwell" charset="0"/>
                <a:ea typeface="ＭＳ Ｐゴシック" charset="0"/>
                <a:cs typeface="ＭＳ Ｐゴシック" charset="0"/>
              </a:rPr>
              <a:t>Segregazione, disistima sociale (subalternità)</a:t>
            </a:r>
          </a:p>
          <a:p>
            <a:pPr eaLnBrk="1" hangingPunct="1">
              <a:lnSpc>
                <a:spcPct val="70000"/>
              </a:lnSpc>
              <a:buFont typeface="Wingdings" charset="0"/>
              <a:buNone/>
            </a:pPr>
            <a:endParaRPr lang="it-IT" sz="1700" dirty="0">
              <a:latin typeface="Rockwell" charset="0"/>
              <a:ea typeface="ＭＳ Ｐゴシック" charset="0"/>
              <a:cs typeface="ＭＳ Ｐゴシック" charset="0"/>
            </a:endParaRPr>
          </a:p>
          <a:p>
            <a:pPr eaLnBrk="1" hangingPunct="1">
              <a:lnSpc>
                <a:spcPct val="70000"/>
              </a:lnSpc>
            </a:pPr>
            <a:r>
              <a:rPr lang="it-IT" sz="1700" dirty="0">
                <a:latin typeface="Rockwell" charset="0"/>
                <a:ea typeface="ＭＳ Ｐゴシック" charset="0"/>
                <a:cs typeface="ＭＳ Ｐゴシック" charset="0"/>
              </a:rPr>
              <a:t>Lavoro sommerso (50%) clandestinità subita</a:t>
            </a:r>
          </a:p>
          <a:p>
            <a:pPr eaLnBrk="1" hangingPunct="1">
              <a:lnSpc>
                <a:spcPct val="70000"/>
              </a:lnSpc>
            </a:pPr>
            <a:endParaRPr lang="it-IT" sz="1700" dirty="0">
              <a:latin typeface="Rockwell" charset="0"/>
              <a:ea typeface="ＭＳ Ｐゴシック" charset="0"/>
              <a:cs typeface="ＭＳ Ｐゴシック" charset="0"/>
            </a:endParaRPr>
          </a:p>
          <a:p>
            <a:pPr eaLnBrk="1" hangingPunct="1">
              <a:lnSpc>
                <a:spcPct val="70000"/>
              </a:lnSpc>
            </a:pPr>
            <a:r>
              <a:rPr lang="it-IT" sz="1700" dirty="0" err="1">
                <a:latin typeface="Rockwell" charset="0"/>
                <a:ea typeface="ＭＳ Ｐゴシック" charset="0"/>
                <a:cs typeface="ＭＳ Ｐゴシック" charset="0"/>
              </a:rPr>
              <a:t>Enclaves</a:t>
            </a:r>
            <a:r>
              <a:rPr lang="it-IT" sz="1700" dirty="0">
                <a:latin typeface="Rockwell" charset="0"/>
                <a:ea typeface="ＭＳ Ｐゴシック" charset="0"/>
                <a:cs typeface="ＭＳ Ｐゴシック" charset="0"/>
              </a:rPr>
              <a:t> lavorative, riserve etniche, </a:t>
            </a:r>
            <a:r>
              <a:rPr lang="it-IT" sz="1700" dirty="0" err="1">
                <a:latin typeface="Rockwell" charset="0"/>
                <a:ea typeface="ＭＳ Ｐゴシック" charset="0"/>
                <a:cs typeface="ＭＳ Ｐゴシック" charset="0"/>
              </a:rPr>
              <a:t>trafficking</a:t>
            </a:r>
            <a:endParaRPr lang="it-IT" sz="1700" dirty="0">
              <a:latin typeface="Rockwell" charset="0"/>
              <a:ea typeface="ＭＳ Ｐゴシック" charset="0"/>
              <a:cs typeface="ＭＳ Ｐゴシック" charset="0"/>
            </a:endParaRPr>
          </a:p>
          <a:p>
            <a:pPr eaLnBrk="1" hangingPunct="1">
              <a:lnSpc>
                <a:spcPct val="70000"/>
              </a:lnSpc>
              <a:buFont typeface="Wingdings" charset="0"/>
              <a:buNone/>
            </a:pPr>
            <a:endParaRPr lang="it-IT" sz="1700" dirty="0">
              <a:latin typeface="Rockwell" charset="0"/>
              <a:ea typeface="ＭＳ Ｐゴシック" charset="0"/>
              <a:cs typeface="ＭＳ Ｐゴシック" charset="0"/>
            </a:endParaRPr>
          </a:p>
          <a:p>
            <a:pPr eaLnBrk="1" hangingPunct="1">
              <a:lnSpc>
                <a:spcPct val="70000"/>
              </a:lnSpc>
            </a:pPr>
            <a:r>
              <a:rPr lang="it-IT" sz="1700" dirty="0">
                <a:latin typeface="Rockwell" charset="0"/>
                <a:ea typeface="ＭＳ Ｐゴシック" charset="0"/>
                <a:cs typeface="ＭＳ Ｐゴシック" charset="0"/>
              </a:rPr>
              <a:t>Mansioni 3D (</a:t>
            </a:r>
            <a:r>
              <a:rPr lang="it-IT" sz="1700" dirty="0" err="1">
                <a:latin typeface="Rockwell" charset="0"/>
                <a:ea typeface="ＭＳ Ｐゴシック" charset="0"/>
                <a:cs typeface="ＭＳ Ｐゴシック" charset="0"/>
              </a:rPr>
              <a:t>Dirty</a:t>
            </a:r>
            <a:r>
              <a:rPr lang="it-IT" sz="1700" dirty="0">
                <a:latin typeface="Rockwell" charset="0"/>
                <a:ea typeface="ＭＳ Ｐゴシック" charset="0"/>
                <a:cs typeface="ＭＳ Ｐゴシック" charset="0"/>
              </a:rPr>
              <a:t>, Dangerous, on </a:t>
            </a:r>
            <a:r>
              <a:rPr lang="it-IT" sz="1700" dirty="0" err="1">
                <a:latin typeface="Rockwell" charset="0"/>
                <a:ea typeface="ＭＳ Ｐゴシック" charset="0"/>
                <a:cs typeface="ＭＳ Ｐゴシック" charset="0"/>
              </a:rPr>
              <a:t>Demand</a:t>
            </a:r>
            <a:r>
              <a:rPr lang="it-IT" sz="1700" dirty="0">
                <a:latin typeface="Rockwell" charset="0"/>
                <a:ea typeface="ＭＳ Ｐゴシック" charset="0"/>
                <a:cs typeface="ＭＳ Ｐゴシック" charset="0"/>
              </a:rPr>
              <a:t>) Migrazione solo economica, non integrativa, razzismo paternalista</a:t>
            </a:r>
          </a:p>
          <a:p>
            <a:pPr eaLnBrk="1" hangingPunct="1">
              <a:lnSpc>
                <a:spcPct val="70000"/>
              </a:lnSpc>
              <a:buFont typeface="Wingdings" charset="0"/>
              <a:buNone/>
            </a:pPr>
            <a:endParaRPr lang="it-IT" sz="1800" dirty="0">
              <a:latin typeface="Rockwell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>
                <a:latin typeface="Rockwell" charset="0"/>
                <a:ea typeface="ＭＳ Ｐゴシック" charset="0"/>
                <a:cs typeface="ＭＳ Ｐゴシック" charset="0"/>
              </a:rPr>
              <a:t>Problemi</a:t>
            </a:r>
          </a:p>
        </p:txBody>
      </p:sp>
      <p:sp>
        <p:nvSpPr>
          <p:cNvPr id="4198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it-IT">
                <a:latin typeface="Rockwell" charset="0"/>
                <a:ea typeface="ＭＳ Ｐゴシック" charset="0"/>
                <a:cs typeface="ＭＳ Ｐゴシック" charset="0"/>
              </a:rPr>
              <a:t>Norme restrittive in materia di immigrazione consolidano discriminazioni di genere</a:t>
            </a:r>
          </a:p>
          <a:p>
            <a:pPr eaLnBrk="1" hangingPunct="1"/>
            <a:r>
              <a:rPr lang="it-IT">
                <a:latin typeface="Rockwell" charset="0"/>
                <a:ea typeface="ＭＳ Ｐゴシック" charset="0"/>
                <a:cs typeface="ＭＳ Ｐゴシック" charset="0"/>
              </a:rPr>
              <a:t>Multiculturalismo può ostacolare uguaglianza per eccesso di relativismo</a:t>
            </a:r>
          </a:p>
          <a:p>
            <a:pPr eaLnBrk="1" hangingPunct="1"/>
            <a:r>
              <a:rPr lang="it-IT">
                <a:latin typeface="Rockwell" charset="0"/>
                <a:ea typeface="ＭＳ Ｐゴシック" charset="0"/>
                <a:cs typeface="ＭＳ Ｐゴシック" charset="0"/>
              </a:rPr>
              <a:t>Aree di potenziale conflitto tra tradizioni/uguaglianza    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>
                <a:latin typeface="Rockwell" charset="0"/>
                <a:ea typeface="ＭＳ Ｐゴシック" charset="0"/>
                <a:cs typeface="ＭＳ Ｐゴシック" charset="0"/>
              </a:rPr>
              <a:t>Divieto di velo</a:t>
            </a:r>
          </a:p>
        </p:txBody>
      </p:sp>
      <p:pic>
        <p:nvPicPr>
          <p:cNvPr id="34818" name="Segnaposto contenuto 3" descr="burqa_minigonna_sarkozy1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982913" y="2280444"/>
            <a:ext cx="3492500" cy="2921000"/>
          </a:xfr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>
                <a:latin typeface="Rockwell" charset="0"/>
                <a:ea typeface="ＭＳ Ｐゴシック" charset="0"/>
                <a:cs typeface="ＭＳ Ｐゴシック" charset="0"/>
              </a:rPr>
              <a:t>Possibili soluzioni</a:t>
            </a:r>
          </a:p>
        </p:txBody>
      </p:sp>
      <p:sp>
        <p:nvSpPr>
          <p:cNvPr id="43010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it-IT">
                <a:latin typeface="Rockwell" charset="0"/>
                <a:ea typeface="ＭＳ Ｐゴシック" charset="0"/>
                <a:cs typeface="ＭＳ Ｐゴシック" charset="0"/>
              </a:rPr>
              <a:t>Garantire accesso a misure antiviolenza a tutte</a:t>
            </a:r>
          </a:p>
          <a:p>
            <a:pPr eaLnBrk="1" hangingPunct="1"/>
            <a:r>
              <a:rPr lang="it-IT">
                <a:latin typeface="Rockwell" charset="0"/>
                <a:ea typeface="ＭＳ Ｐゴシック" charset="0"/>
                <a:cs typeface="ＭＳ Ｐゴシック" charset="0"/>
              </a:rPr>
              <a:t>Creare associazioni femminili interculturali</a:t>
            </a:r>
          </a:p>
          <a:p>
            <a:pPr eaLnBrk="1" hangingPunct="1"/>
            <a:r>
              <a:rPr lang="it-IT">
                <a:latin typeface="Rockwell" charset="0"/>
                <a:ea typeface="ＭＳ Ｐゴシック" charset="0"/>
                <a:cs typeface="ＭＳ Ｐゴシック" charset="0"/>
                <a:sym typeface="Webdings" charset="0"/>
              </a:rPr>
              <a:t>Acquisire libertà: empowerment &amp; accoglienza</a:t>
            </a:r>
          </a:p>
          <a:p>
            <a:pPr eaLnBrk="1" hangingPunct="1"/>
            <a:r>
              <a:rPr lang="it-IT">
                <a:latin typeface="Rockwell" charset="0"/>
                <a:ea typeface="ＭＳ Ｐゴシック" charset="0"/>
                <a:cs typeface="ＭＳ Ｐゴシック" charset="0"/>
                <a:sym typeface="Webdings" charset="0"/>
              </a:rPr>
              <a:t>Negoziare il concetto di libertà </a:t>
            </a:r>
          </a:p>
          <a:p>
            <a:pPr eaLnBrk="1" hangingPunct="1">
              <a:buFont typeface="Wingdings" charset="0"/>
              <a:buNone/>
            </a:pPr>
            <a:endParaRPr lang="it-IT">
              <a:latin typeface="Rockwell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it-IT">
                <a:latin typeface="Rockwell" charset="0"/>
                <a:ea typeface="ＭＳ Ｐゴシック" charset="0"/>
                <a:cs typeface="ＭＳ Ｐゴシック" charset="0"/>
              </a:rPr>
              <a:t>Reti…</a:t>
            </a:r>
            <a:br>
              <a:rPr lang="it-IT">
                <a:latin typeface="Rockwell" charset="0"/>
                <a:ea typeface="ＭＳ Ｐゴシック" charset="0"/>
                <a:cs typeface="ＭＳ Ｐゴシック" charset="0"/>
              </a:rPr>
            </a:br>
            <a:r>
              <a:rPr lang="it-IT">
                <a:latin typeface="Rockwell" charset="0"/>
                <a:ea typeface="ＭＳ Ｐゴシック" charset="0"/>
                <a:cs typeface="ＭＳ Ｐゴシック" charset="0"/>
              </a:rPr>
              <a:t>per catturare o sostenere?</a:t>
            </a:r>
          </a:p>
        </p:txBody>
      </p:sp>
      <p:sp>
        <p:nvSpPr>
          <p:cNvPr id="32770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2159847"/>
            <a:ext cx="4800600" cy="4343400"/>
          </a:xfrm>
        </p:spPr>
        <p:txBody>
          <a:bodyPr/>
          <a:lstStyle/>
          <a:p>
            <a:pPr eaLnBrk="1" hangingPunct="1"/>
            <a:r>
              <a:rPr lang="it-IT" sz="2400" dirty="0">
                <a:latin typeface="Rockwell" charset="0"/>
                <a:ea typeface="ＭＳ Ｐゴシック" charset="0"/>
                <a:cs typeface="ＭＳ Ｐゴシック" charset="0"/>
              </a:rPr>
              <a:t>Migrazione che ribalta i ruoli </a:t>
            </a:r>
            <a:r>
              <a:rPr lang="it-IT" sz="2400" dirty="0">
                <a:latin typeface="Rockwell" charset="0"/>
                <a:ea typeface="ＭＳ Ｐゴシック" charset="0"/>
                <a:cs typeface="ＭＳ Ｐゴシック" charset="0"/>
                <a:sym typeface="Webdings" charset="0"/>
              </a:rPr>
              <a:t></a:t>
            </a:r>
          </a:p>
          <a:p>
            <a:pPr eaLnBrk="1" hangingPunct="1"/>
            <a:r>
              <a:rPr lang="it-IT" sz="2400" dirty="0">
                <a:latin typeface="Rockwell" charset="0"/>
                <a:ea typeface="ＭＳ Ｐゴシック" charset="0"/>
                <a:cs typeface="ＭＳ Ｐゴシック" charset="0"/>
                <a:sym typeface="Webdings" charset="0"/>
              </a:rPr>
              <a:t>Reti etniche </a:t>
            </a:r>
          </a:p>
          <a:p>
            <a:pPr eaLnBrk="1" hangingPunct="1"/>
            <a:r>
              <a:rPr lang="it-IT" sz="2400" dirty="0">
                <a:latin typeface="Rockwell" charset="0"/>
                <a:ea typeface="ＭＳ Ｐゴシック" charset="0"/>
                <a:cs typeface="ＭＳ Ｐゴシック" charset="0"/>
                <a:sym typeface="Webdings" charset="0"/>
              </a:rPr>
              <a:t>Comunità, migrazioni, genere e generazioni</a:t>
            </a:r>
          </a:p>
          <a:p>
            <a:pPr eaLnBrk="1" hangingPunct="1"/>
            <a:r>
              <a:rPr lang="it-IT" sz="2400" dirty="0">
                <a:latin typeface="Rockwell" charset="0"/>
                <a:ea typeface="ＭＳ Ｐゴシック" charset="0"/>
                <a:cs typeface="ＭＳ Ｐゴシック" charset="0"/>
                <a:sym typeface="Webdings" charset="0"/>
              </a:rPr>
              <a:t>Onore e violenza</a:t>
            </a:r>
          </a:p>
          <a:p>
            <a:pPr eaLnBrk="1" hangingPunct="1"/>
            <a:r>
              <a:rPr lang="it-IT" sz="2400" dirty="0">
                <a:latin typeface="Rockwell" charset="0"/>
                <a:ea typeface="ＭＳ Ｐゴシック" charset="0"/>
                <a:cs typeface="ＭＳ Ｐゴシック" charset="0"/>
                <a:sym typeface="Webdings" charset="0"/>
              </a:rPr>
              <a:t>Corpo, identità e migrazione</a:t>
            </a:r>
          </a:p>
          <a:p>
            <a:pPr eaLnBrk="1" hangingPunct="1">
              <a:buFont typeface="Wingdings" charset="0"/>
              <a:buNone/>
            </a:pPr>
            <a:endParaRPr lang="it-IT" dirty="0">
              <a:latin typeface="Rockwell" charset="0"/>
              <a:ea typeface="ＭＳ Ｐゴシック" charset="0"/>
              <a:cs typeface="ＭＳ Ｐゴシック" charset="0"/>
              <a:sym typeface="Webdings" charset="0"/>
            </a:endParaRPr>
          </a:p>
        </p:txBody>
      </p:sp>
      <p:pic>
        <p:nvPicPr>
          <p:cNvPr id="32771" name="Picture 4" descr="traffik_post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715000" y="1881296"/>
            <a:ext cx="3429000" cy="49005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Titolo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>
                <a:latin typeface="Rockwell" charset="0"/>
                <a:ea typeface="ＭＳ Ｐゴシック" charset="0"/>
                <a:cs typeface="ＭＳ Ｐゴシック" charset="0"/>
              </a:rPr>
              <a:t>Seconde generazioni</a:t>
            </a:r>
          </a:p>
        </p:txBody>
      </p:sp>
      <p:sp>
        <p:nvSpPr>
          <p:cNvPr id="44034" name="Sottotitolo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>
              <a:solidFill>
                <a:srgbClr val="898989"/>
              </a:solidFill>
              <a:latin typeface="Rockwell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>
                <a:latin typeface="Eurostile" charset="0"/>
                <a:cs typeface="Eurostile" charset="0"/>
              </a:rPr>
              <a:t>2° generazioni: eredità di stigma</a:t>
            </a:r>
          </a:p>
        </p:txBody>
      </p:sp>
      <p:pic>
        <p:nvPicPr>
          <p:cNvPr id="43010" name="Segnaposto contenuto 6" descr="picture-1024x598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443491" y="2133600"/>
            <a:ext cx="6499294" cy="3795486"/>
          </a:xfrm>
        </p:spPr>
      </p:pic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it-IT">
              <a:latin typeface="Eurostile"/>
              <a:cs typeface="Eurostile"/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>
              <a:latin typeface="Eurostile"/>
              <a:cs typeface="Eurostile"/>
            </a:endParaRPr>
          </a:p>
        </p:txBody>
      </p:sp>
      <p:sp>
        <p:nvSpPr>
          <p:cNvPr id="43013" name="Segnaposto numero diapositiva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800" b="1" i="1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557213" indent="-214313">
              <a:defRPr sz="1800" b="1" i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857250" indent="-171450">
              <a:defRPr sz="1800" b="1" i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200150" indent="-171450">
              <a:defRPr sz="1800" b="1" i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543050" indent="-171450">
              <a:defRPr sz="1800" b="1" i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885950" indent="-171450" eaLnBrk="0" fontAlgn="base" hangingPunct="0">
              <a:spcBef>
                <a:spcPct val="0"/>
              </a:spcBef>
              <a:spcAft>
                <a:spcPct val="0"/>
              </a:spcAft>
              <a:defRPr sz="1800" b="1" i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228850" indent="-171450" eaLnBrk="0" fontAlgn="base" hangingPunct="0">
              <a:spcBef>
                <a:spcPct val="0"/>
              </a:spcBef>
              <a:spcAft>
                <a:spcPct val="0"/>
              </a:spcAft>
              <a:defRPr sz="1800" b="1" i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571750" indent="-171450" eaLnBrk="0" fontAlgn="base" hangingPunct="0">
              <a:spcBef>
                <a:spcPct val="0"/>
              </a:spcBef>
              <a:spcAft>
                <a:spcPct val="0"/>
              </a:spcAft>
              <a:defRPr sz="1800" b="1" i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914650" indent="-171450" eaLnBrk="0" fontAlgn="base" hangingPunct="0">
              <a:spcBef>
                <a:spcPct val="0"/>
              </a:spcBef>
              <a:spcAft>
                <a:spcPct val="0"/>
              </a:spcAft>
              <a:defRPr sz="1800" b="1" i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974389F4-1568-1643-B61B-F82ABA6AB2F3}" type="slidenum">
              <a:rPr lang="it-IT" sz="1050" b="0" i="0">
                <a:latin typeface="Eurostile" charset="0"/>
                <a:cs typeface="Eurostile" charset="0"/>
              </a:rPr>
              <a:pPr/>
              <a:t>18</a:t>
            </a:fld>
            <a:endParaRPr lang="it-IT" sz="1050" b="0" i="0">
              <a:latin typeface="Eurostile" charset="0"/>
              <a:cs typeface="Eurostile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08848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xmlns:p14="http://schemas.microsoft.com/office/powerpoint/2010/main"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2"/>
          <p:cNvSpPr>
            <a:spLocks noGrp="1" noChangeArrowheads="1"/>
          </p:cNvSpPr>
          <p:nvPr>
            <p:ph type="title"/>
          </p:nvPr>
        </p:nvSpPr>
        <p:spPr>
          <a:xfrm>
            <a:off x="574675" y="304800"/>
            <a:ext cx="8569325" cy="1216025"/>
          </a:xfrm>
        </p:spPr>
        <p:txBody>
          <a:bodyPr>
            <a:normAutofit fontScale="90000"/>
          </a:bodyPr>
          <a:lstStyle/>
          <a:p>
            <a:pPr eaLnBrk="1" hangingPunct="1"/>
            <a:br>
              <a:rPr lang="it-IT" sz="2900" dirty="0">
                <a:latin typeface="Rockwell" charset="0"/>
                <a:ea typeface="ＭＳ Ｐゴシック" charset="0"/>
                <a:cs typeface="ＭＳ Ｐゴシック" charset="0"/>
              </a:rPr>
            </a:br>
            <a:br>
              <a:rPr lang="it-IT" sz="2900" dirty="0">
                <a:latin typeface="Rockwell" charset="0"/>
                <a:ea typeface="ＭＳ Ｐゴシック" charset="0"/>
                <a:cs typeface="ＭＳ Ｐゴシック" charset="0"/>
              </a:rPr>
            </a:br>
            <a:r>
              <a:rPr lang="it-IT" sz="2900" dirty="0">
                <a:latin typeface="Rockwell" charset="0"/>
                <a:ea typeface="ＭＳ Ｐゴシック" charset="0"/>
                <a:cs typeface="ＭＳ Ｐゴシック" charset="0"/>
              </a:rPr>
              <a:t>Migrazioni contemporanee:</a:t>
            </a:r>
            <a:br>
              <a:rPr lang="it-IT" sz="2900" dirty="0">
                <a:latin typeface="Rockwell" charset="0"/>
                <a:ea typeface="ＭＳ Ｐゴシック" charset="0"/>
                <a:cs typeface="ＭＳ Ｐゴシック" charset="0"/>
              </a:rPr>
            </a:br>
            <a:r>
              <a:rPr lang="it-IT" sz="2900" dirty="0">
                <a:latin typeface="Rockwell" charset="0"/>
                <a:ea typeface="ＭＳ Ｐゴシック" charset="0"/>
                <a:cs typeface="ＭＳ Ｐゴシック" charset="0"/>
              </a:rPr>
              <a:t>Transnazionalismo + femminilizzazione flussi</a:t>
            </a:r>
          </a:p>
        </p:txBody>
      </p:sp>
      <p:sp>
        <p:nvSpPr>
          <p:cNvPr id="27650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2362200"/>
            <a:ext cx="8458200" cy="4267200"/>
          </a:xfrm>
        </p:spPr>
        <p:txBody>
          <a:bodyPr/>
          <a:lstStyle/>
          <a:p>
            <a:pPr eaLnBrk="1" hangingPunct="1">
              <a:lnSpc>
                <a:spcPct val="70000"/>
              </a:lnSpc>
              <a:buFont typeface="Wingdings" charset="0"/>
              <a:buNone/>
            </a:pPr>
            <a:r>
              <a:rPr lang="it-IT" sz="2400" dirty="0">
                <a:ea typeface="ＭＳ Ｐゴシック" charset="0"/>
                <a:cs typeface="ＭＳ Ｐゴシック" charset="0"/>
              </a:rPr>
              <a:t>Legami diasporici: network transnazionali (reti) </a:t>
            </a:r>
          </a:p>
          <a:p>
            <a:pPr eaLnBrk="1" hangingPunct="1">
              <a:lnSpc>
                <a:spcPct val="70000"/>
              </a:lnSpc>
              <a:buFont typeface="Wingdings" charset="0"/>
              <a:buNone/>
            </a:pPr>
            <a:endParaRPr lang="it-IT" sz="2400" dirty="0">
              <a:ea typeface="ＭＳ Ｐゴシック" charset="0"/>
              <a:cs typeface="ＭＳ Ｐゴシック" charset="0"/>
            </a:endParaRPr>
          </a:p>
          <a:p>
            <a:pPr eaLnBrk="1" hangingPunct="1">
              <a:lnSpc>
                <a:spcPct val="70000"/>
              </a:lnSpc>
              <a:buFont typeface="Wingdings" charset="0"/>
              <a:buNone/>
            </a:pPr>
            <a:r>
              <a:rPr lang="it-IT" sz="2400" dirty="0">
                <a:ea typeface="ＭＳ Ｐゴシック" charset="0"/>
                <a:cs typeface="ＭＳ Ｐゴシック" charset="0"/>
              </a:rPr>
              <a:t>Fenomeni sociali multi-situati: donne </a:t>
            </a:r>
            <a:r>
              <a:rPr lang="ja-JP" altLang="it-IT" sz="2400" dirty="0">
                <a:ea typeface="ＭＳ Ｐゴシック" charset="0"/>
                <a:cs typeface="ＭＳ Ｐゴシック" charset="0"/>
              </a:rPr>
              <a:t>‘</a:t>
            </a:r>
            <a:r>
              <a:rPr lang="it-IT" altLang="ja-JP" sz="2400" dirty="0">
                <a:solidFill>
                  <a:schemeClr val="accent1">
                    <a:lumMod val="75000"/>
                  </a:schemeClr>
                </a:solidFill>
                <a:ea typeface="ＭＳ Ｐゴシック" charset="0"/>
                <a:cs typeface="ＭＳ Ｐゴシック" charset="0"/>
              </a:rPr>
              <a:t>tra</a:t>
            </a:r>
            <a:r>
              <a:rPr lang="ja-JP" altLang="it-IT" sz="2400" dirty="0">
                <a:ea typeface="ＭＳ Ｐゴシック" charset="0"/>
                <a:cs typeface="ＭＳ Ｐゴシック" charset="0"/>
              </a:rPr>
              <a:t>’</a:t>
            </a:r>
            <a:r>
              <a:rPr lang="it-IT" altLang="ja-JP" sz="2400" dirty="0">
                <a:ea typeface="ＭＳ Ｐゴシック" charset="0"/>
                <a:cs typeface="ＭＳ Ｐゴシック" charset="0"/>
              </a:rPr>
              <a:t> diverse comunità, impatto su paese origine/accoglienza</a:t>
            </a:r>
            <a:endParaRPr lang="it-IT" sz="2400" dirty="0">
              <a:ea typeface="ＭＳ Ｐゴシック" charset="0"/>
              <a:cs typeface="ＭＳ Ｐゴシック" charset="0"/>
            </a:endParaRPr>
          </a:p>
          <a:p>
            <a:pPr eaLnBrk="1" hangingPunct="1">
              <a:lnSpc>
                <a:spcPct val="70000"/>
              </a:lnSpc>
              <a:buFont typeface="Wingdings" charset="0"/>
              <a:buNone/>
            </a:pPr>
            <a:r>
              <a:rPr lang="it-IT" sz="2400" dirty="0">
                <a:ea typeface="ＭＳ Ｐゴシック" charset="0"/>
                <a:cs typeface="ＭＳ Ｐゴシック" charset="0"/>
              </a:rPr>
              <a:t>Analisi multidimensionale: gender + classe + nazionalità</a:t>
            </a:r>
          </a:p>
          <a:p>
            <a:pPr eaLnBrk="1" hangingPunct="1">
              <a:lnSpc>
                <a:spcPct val="70000"/>
              </a:lnSpc>
              <a:buFont typeface="Wingdings" charset="0"/>
              <a:buNone/>
            </a:pPr>
            <a:endParaRPr lang="it-IT" sz="2400" dirty="0">
              <a:ea typeface="ＭＳ Ｐゴシック" charset="0"/>
              <a:cs typeface="ＭＳ Ｐゴシック" charset="0"/>
            </a:endParaRPr>
          </a:p>
          <a:p>
            <a:pPr eaLnBrk="1" hangingPunct="1">
              <a:lnSpc>
                <a:spcPct val="70000"/>
              </a:lnSpc>
              <a:buFont typeface="Wingdings" charset="0"/>
              <a:buNone/>
            </a:pPr>
            <a:r>
              <a:rPr lang="it-IT" sz="2400" dirty="0">
                <a:ea typeface="ＭＳ Ｐゴシック" charset="0"/>
                <a:cs typeface="ＭＳ Ｐゴシック" charset="0"/>
              </a:rPr>
              <a:t>Ricerca antropologica: approccio etnografico, qualitativo, storie di vita</a:t>
            </a:r>
          </a:p>
          <a:p>
            <a:pPr eaLnBrk="1" hangingPunct="1">
              <a:lnSpc>
                <a:spcPct val="70000"/>
              </a:lnSpc>
              <a:buFont typeface="Wingdings" charset="0"/>
              <a:buNone/>
            </a:pPr>
            <a:r>
              <a:rPr lang="it-IT" sz="2400" dirty="0">
                <a:ea typeface="ＭＳ Ｐゴシック" charset="0"/>
                <a:cs typeface="ＭＳ Ｐゴシック" charset="0"/>
              </a:rPr>
              <a:t>UE: integrazione come assimilazione</a:t>
            </a:r>
          </a:p>
          <a:p>
            <a:pPr eaLnBrk="1" hangingPunct="1">
              <a:lnSpc>
                <a:spcPct val="70000"/>
              </a:lnSpc>
              <a:buNone/>
            </a:pPr>
            <a:r>
              <a:rPr lang="it-IT" sz="2400" dirty="0">
                <a:ea typeface="ＭＳ Ｐゴシック" charset="0"/>
                <a:cs typeface="ＭＳ Ｐゴシック" charset="0"/>
              </a:rPr>
              <a:t>10 % famiglie italiane  ha almeno un/a componente straniero/a</a:t>
            </a:r>
          </a:p>
          <a:p>
            <a:pPr eaLnBrk="1" hangingPunct="1">
              <a:lnSpc>
                <a:spcPct val="70000"/>
              </a:lnSpc>
              <a:buFont typeface="Wingdings" charset="0"/>
              <a:buNone/>
            </a:pPr>
            <a:endParaRPr lang="it-IT" sz="2400" dirty="0">
              <a:ea typeface="ＭＳ Ｐゴシック" charset="0"/>
              <a:cs typeface="ＭＳ Ｐゴシック" charset="0"/>
            </a:endParaRPr>
          </a:p>
          <a:p>
            <a:pPr eaLnBrk="1" hangingPunct="1">
              <a:lnSpc>
                <a:spcPct val="70000"/>
              </a:lnSpc>
              <a:buFont typeface="Wingdings" charset="0"/>
              <a:buNone/>
            </a:pPr>
            <a:endParaRPr lang="it-IT" sz="2400" dirty="0">
              <a:ea typeface="ＭＳ Ｐゴシック" charset="0"/>
              <a:cs typeface="ＭＳ Ｐゴシック" charset="0"/>
            </a:endParaRPr>
          </a:p>
          <a:p>
            <a:pPr eaLnBrk="1" hangingPunct="1">
              <a:lnSpc>
                <a:spcPct val="70000"/>
              </a:lnSpc>
              <a:buFont typeface="Wingdings" charset="0"/>
              <a:buNone/>
            </a:pPr>
            <a:endParaRPr lang="it-IT" sz="1600" dirty="0">
              <a:latin typeface="Rockwell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Titolo 1"/>
          <p:cNvSpPr>
            <a:spLocks noGrp="1"/>
          </p:cNvSpPr>
          <p:nvPr>
            <p:ph type="title"/>
          </p:nvPr>
        </p:nvSpPr>
        <p:spPr>
          <a:xfrm>
            <a:off x="1066800" y="609600"/>
            <a:ext cx="7556500" cy="1116013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it-IT" dirty="0">
                <a:latin typeface="Rockwell" charset="0"/>
                <a:ea typeface="ＭＳ Ｐゴシック" charset="0"/>
                <a:cs typeface="ＭＳ Ｐゴシック" charset="0"/>
              </a:rPr>
              <a:t>Approccio transnazionale </a:t>
            </a:r>
            <a:br>
              <a:rPr lang="it-IT" dirty="0">
                <a:latin typeface="Rockwell" charset="0"/>
                <a:ea typeface="ＭＳ Ｐゴシック" charset="0"/>
                <a:cs typeface="ＭＳ Ｐゴシック" charset="0"/>
              </a:rPr>
            </a:br>
            <a:br>
              <a:rPr lang="it-IT" dirty="0">
                <a:latin typeface="Rockwell" charset="0"/>
                <a:ea typeface="ＭＳ Ｐゴシック" charset="0"/>
                <a:cs typeface="ＭＳ Ｐゴシック" charset="0"/>
              </a:rPr>
            </a:br>
            <a:r>
              <a:rPr lang="it-IT" dirty="0">
                <a:latin typeface="Rockwell" charset="0"/>
                <a:ea typeface="ＭＳ Ｐゴシック" charset="0"/>
                <a:cs typeface="ＭＳ Ｐゴシック" charset="0"/>
              </a:rPr>
              <a:t>Parole chiave </a:t>
            </a:r>
          </a:p>
        </p:txBody>
      </p:sp>
      <p:sp>
        <p:nvSpPr>
          <p:cNvPr id="27651" name="Segnaposto contenuto 2"/>
          <p:cNvSpPr>
            <a:spLocks noGrp="1"/>
          </p:cNvSpPr>
          <p:nvPr>
            <p:ph idx="1"/>
          </p:nvPr>
        </p:nvSpPr>
        <p:spPr>
          <a:xfrm>
            <a:off x="914400" y="2286000"/>
            <a:ext cx="8077199" cy="4178513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it-IT" sz="2400" i="1" dirty="0">
                <a:latin typeface="Rockwell" charset="0"/>
                <a:ea typeface="ＭＳ Ｐゴシック" charset="0"/>
                <a:cs typeface="ＭＳ Ｐゴシック" charset="0"/>
              </a:rPr>
              <a:t>agency</a:t>
            </a:r>
            <a:r>
              <a:rPr lang="it-IT" sz="2400" dirty="0">
                <a:latin typeface="Rockwell" charset="0"/>
                <a:ea typeface="ＭＳ Ｐゴシック" charset="0"/>
                <a:cs typeface="ＭＳ Ｐゴシック" charset="0"/>
              </a:rPr>
              <a:t> motivazioni, desideri, immaginazione </a:t>
            </a:r>
          </a:p>
          <a:p>
            <a:pPr marL="0" indent="0" eaLnBrk="1" hangingPunct="1">
              <a:buFont typeface="Wingdings" charset="0"/>
              <a:buNone/>
              <a:defRPr/>
            </a:pPr>
            <a:r>
              <a:rPr lang="it-IT" sz="2400" dirty="0">
                <a:latin typeface="Rockwell" charset="0"/>
                <a:ea typeface="ＭＳ Ｐゴシック" charset="0"/>
                <a:cs typeface="ＭＳ Ｐゴシック" charset="0"/>
              </a:rPr>
              <a:t>	(</a:t>
            </a:r>
            <a:r>
              <a:rPr lang="it-IT" sz="2400" dirty="0" err="1">
                <a:latin typeface="Rockwell" charset="0"/>
                <a:ea typeface="ＭＳ Ｐゴシック" charset="0"/>
                <a:cs typeface="ＭＳ Ｐゴシック" charset="0"/>
              </a:rPr>
              <a:t>Appadurai</a:t>
            </a:r>
            <a:r>
              <a:rPr lang="it-IT" sz="2400" dirty="0">
                <a:latin typeface="Rockwell" charset="0"/>
                <a:ea typeface="ＭＳ Ｐゴシック" charset="0"/>
                <a:cs typeface="ＭＳ Ｐゴシック" charset="0"/>
              </a:rPr>
              <a:t> ; </a:t>
            </a:r>
            <a:r>
              <a:rPr lang="it-IT" sz="2400" dirty="0" err="1">
                <a:latin typeface="Rockwell" charset="0"/>
                <a:ea typeface="ＭＳ Ｐゴシック" charset="0"/>
                <a:cs typeface="ＭＳ Ｐゴシック" charset="0"/>
              </a:rPr>
              <a:t>Ong</a:t>
            </a:r>
            <a:r>
              <a:rPr lang="it-IT" sz="2400" dirty="0">
                <a:latin typeface="Rockwell" charset="0"/>
                <a:ea typeface="ＭＳ Ｐゴシック" charset="0"/>
                <a:cs typeface="ＭＳ Ｐゴシック" charset="0"/>
              </a:rPr>
              <a:t>) </a:t>
            </a:r>
          </a:p>
          <a:p>
            <a:pPr eaLnBrk="1" hangingPunct="1">
              <a:defRPr/>
            </a:pPr>
            <a:r>
              <a:rPr lang="it-IT" sz="2400" dirty="0">
                <a:latin typeface="Rockwell" charset="0"/>
                <a:ea typeface="ＭＳ Ｐゴシック" charset="0"/>
                <a:cs typeface="ＭＳ Ｐゴシック" charset="0"/>
              </a:rPr>
              <a:t>visibilità</a:t>
            </a:r>
          </a:p>
          <a:p>
            <a:pPr eaLnBrk="1" hangingPunct="1">
              <a:defRPr/>
            </a:pPr>
            <a:r>
              <a:rPr lang="it-IT" sz="2400" dirty="0" err="1">
                <a:latin typeface="Rockwell" charset="0"/>
                <a:ea typeface="ＭＳ Ｐゴシック" charset="0"/>
                <a:cs typeface="ＭＳ Ｐゴシック" charset="0"/>
              </a:rPr>
              <a:t>Matrifocalità</a:t>
            </a:r>
            <a:r>
              <a:rPr lang="it-IT" sz="2400" dirty="0">
                <a:latin typeface="Rockwell" charset="0"/>
                <a:ea typeface="ＭＳ Ｐゴシック" charset="0"/>
                <a:cs typeface="ＭＳ Ｐゴシック" charset="0"/>
              </a:rPr>
              <a:t> (M. </a:t>
            </a:r>
            <a:r>
              <a:rPr lang="it-IT" sz="2400" dirty="0" err="1">
                <a:latin typeface="Rockwell" charset="0"/>
                <a:ea typeface="ＭＳ Ｐゴシック" charset="0"/>
                <a:cs typeface="ＭＳ Ｐゴシック" charset="0"/>
              </a:rPr>
              <a:t>Giuffrè</a:t>
            </a:r>
            <a:r>
              <a:rPr lang="it-IT" sz="2400" dirty="0">
                <a:latin typeface="Rockwell" charset="0"/>
                <a:ea typeface="ＭＳ Ｐゴシック" charset="0"/>
                <a:cs typeface="ＭＳ Ｐゴシック" charset="0"/>
              </a:rPr>
              <a:t>) e doppia assenza (</a:t>
            </a:r>
            <a:r>
              <a:rPr lang="it-IT" sz="2400" dirty="0" err="1">
                <a:latin typeface="Rockwell" charset="0"/>
                <a:ea typeface="ＭＳ Ｐゴシック" charset="0"/>
                <a:cs typeface="ＭＳ Ｐゴシック" charset="0"/>
              </a:rPr>
              <a:t>Sayad</a:t>
            </a:r>
            <a:r>
              <a:rPr lang="it-IT" sz="2400" dirty="0">
                <a:latin typeface="Rockwell" charset="0"/>
                <a:ea typeface="ＭＳ Ｐゴシック" charset="0"/>
                <a:cs typeface="ＭＳ Ｐゴシック" charset="0"/>
              </a:rPr>
              <a:t>)</a:t>
            </a:r>
          </a:p>
          <a:p>
            <a:pPr eaLnBrk="1" hangingPunct="1">
              <a:defRPr/>
            </a:pPr>
            <a:r>
              <a:rPr lang="it-IT" sz="2400" dirty="0">
                <a:latin typeface="Rockwell" charset="0"/>
                <a:ea typeface="ＭＳ Ｐゴシック" charset="0"/>
                <a:cs typeface="ＭＳ Ｐゴシック" charset="0"/>
              </a:rPr>
              <a:t>tema del viaggio, attraversare confini, barriere fisiche, politiche, culturali: passaporto come carta che separa persone e non-persone (Dal Lago 200 )</a:t>
            </a:r>
          </a:p>
          <a:p>
            <a:pPr eaLnBrk="1" hangingPunct="1">
              <a:defRPr/>
            </a:pPr>
            <a:endParaRPr lang="it-IT" dirty="0">
              <a:latin typeface="Rockwell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2"/>
          <p:cNvSpPr>
            <a:spLocks noGrp="1" noChangeArrowheads="1"/>
          </p:cNvSpPr>
          <p:nvPr>
            <p:ph type="title"/>
          </p:nvPr>
        </p:nvSpPr>
        <p:spPr>
          <a:xfrm>
            <a:off x="4453310" y="858837"/>
            <a:ext cx="4289637" cy="1348105"/>
          </a:xfrm>
        </p:spPr>
        <p:txBody>
          <a:bodyPr/>
          <a:lstStyle/>
          <a:p>
            <a:pPr eaLnBrk="1" hangingPunct="1"/>
            <a:r>
              <a:rPr lang="it-IT" dirty="0" err="1">
                <a:latin typeface="Rockwell" charset="0"/>
              </a:rPr>
              <a:t>Intersezionalità</a:t>
            </a:r>
            <a:endParaRPr lang="it-IT" dirty="0">
              <a:latin typeface="Rockwell" charset="0"/>
            </a:endParaRPr>
          </a:p>
        </p:txBody>
      </p:sp>
      <p:grpSp>
        <p:nvGrpSpPr>
          <p:cNvPr id="26626" name="Group 6"/>
          <p:cNvGrpSpPr>
            <a:grpSpLocks noGrp="1" noChangeAspect="1"/>
          </p:cNvGrpSpPr>
          <p:nvPr/>
        </p:nvGrpSpPr>
        <p:grpSpPr bwMode="auto">
          <a:xfrm>
            <a:off x="1295400" y="2209800"/>
            <a:ext cx="7620000" cy="4114800"/>
            <a:chOff x="611" y="1248"/>
            <a:chExt cx="2880" cy="720"/>
          </a:xfrm>
        </p:grpSpPr>
        <p:sp>
          <p:nvSpPr>
            <p:cNvPr id="26627" name="AutoShape 5"/>
            <p:cNvSpPr>
              <a:spLocks noChangeAspect="1" noChangeArrowheads="1" noTextEdit="1"/>
            </p:cNvSpPr>
            <p:nvPr/>
          </p:nvSpPr>
          <p:spPr bwMode="auto">
            <a:xfrm>
              <a:off x="611" y="1248"/>
              <a:ext cx="2880" cy="7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it-IT"/>
            </a:p>
          </p:txBody>
        </p:sp>
        <p:cxnSp>
          <p:nvCxnSpPr>
            <p:cNvPr id="26628" name="_s34829"/>
            <p:cNvCxnSpPr>
              <a:cxnSpLocks noChangeShapeType="1"/>
              <a:stCxn id="26634" idx="0"/>
              <a:endCxn id="26631" idx="2"/>
            </p:cNvCxnSpPr>
            <p:nvPr/>
          </p:nvCxnSpPr>
          <p:spPr bwMode="auto">
            <a:xfrm rot="5400000" flipH="1">
              <a:off x="2483" y="1104"/>
              <a:ext cx="144" cy="1008"/>
            </a:xfrm>
            <a:prstGeom prst="bentConnector3">
              <a:avLst>
                <a:gd name="adj1" fmla="val 13898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26629" name="_s34828"/>
            <p:cNvCxnSpPr>
              <a:cxnSpLocks noChangeShapeType="1"/>
              <a:stCxn id="26633" idx="0"/>
              <a:endCxn id="26631" idx="2"/>
            </p:cNvCxnSpPr>
            <p:nvPr/>
          </p:nvCxnSpPr>
          <p:spPr bwMode="auto">
            <a:xfrm rot="-5400000">
              <a:off x="1980" y="1607"/>
              <a:ext cx="144" cy="1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26630" name="_s34827"/>
            <p:cNvCxnSpPr>
              <a:cxnSpLocks noChangeShapeType="1"/>
              <a:stCxn id="26632" idx="0"/>
              <a:endCxn id="26631" idx="2"/>
            </p:cNvCxnSpPr>
            <p:nvPr/>
          </p:nvCxnSpPr>
          <p:spPr bwMode="auto">
            <a:xfrm rot="-5400000">
              <a:off x="1475" y="1104"/>
              <a:ext cx="144" cy="1008"/>
            </a:xfrm>
            <a:prstGeom prst="bentConnector3">
              <a:avLst>
                <a:gd name="adj1" fmla="val 13898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sp>
          <p:nvSpPr>
            <p:cNvPr id="26631" name="_s34823"/>
            <p:cNvSpPr>
              <a:spLocks noChangeArrowheads="1"/>
            </p:cNvSpPr>
            <p:nvPr/>
          </p:nvSpPr>
          <p:spPr bwMode="auto">
            <a:xfrm>
              <a:off x="1619" y="1248"/>
              <a:ext cx="864" cy="288"/>
            </a:xfrm>
            <a:prstGeom prst="roundRect">
              <a:avLst>
                <a:gd name="adj" fmla="val 16667"/>
              </a:avLst>
            </a:prstGeom>
            <a:solidFill>
              <a:srgbClr val="C0C0C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pPr algn="ctr"/>
              <a:r>
                <a:rPr lang="it-IT" sz="2000" dirty="0"/>
                <a:t>DISCRIMINAZIONE</a:t>
              </a:r>
            </a:p>
            <a:p>
              <a:pPr algn="ctr"/>
              <a:r>
                <a:rPr lang="it-IT" sz="2000" dirty="0"/>
                <a:t>INCROCIATA</a:t>
              </a:r>
            </a:p>
          </p:txBody>
        </p:sp>
        <p:sp>
          <p:nvSpPr>
            <p:cNvPr id="26632" name="_s34824"/>
            <p:cNvSpPr>
              <a:spLocks noChangeArrowheads="1"/>
            </p:cNvSpPr>
            <p:nvPr/>
          </p:nvSpPr>
          <p:spPr bwMode="auto">
            <a:xfrm>
              <a:off x="611" y="1680"/>
              <a:ext cx="864" cy="288"/>
            </a:xfrm>
            <a:prstGeom prst="roundRect">
              <a:avLst>
                <a:gd name="adj" fmla="val 16667"/>
              </a:avLst>
            </a:prstGeom>
            <a:solidFill>
              <a:schemeClr val="folHlink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pPr algn="ctr"/>
              <a:r>
                <a:rPr lang="it-IT" sz="2000"/>
                <a:t>RAZZISMO</a:t>
              </a:r>
            </a:p>
          </p:txBody>
        </p:sp>
        <p:sp>
          <p:nvSpPr>
            <p:cNvPr id="26633" name="_s34825"/>
            <p:cNvSpPr>
              <a:spLocks noChangeArrowheads="1"/>
            </p:cNvSpPr>
            <p:nvPr/>
          </p:nvSpPr>
          <p:spPr bwMode="auto">
            <a:xfrm>
              <a:off x="1619" y="1680"/>
              <a:ext cx="864" cy="288"/>
            </a:xfrm>
            <a:prstGeom prst="roundRect">
              <a:avLst>
                <a:gd name="adj" fmla="val 16667"/>
              </a:avLst>
            </a:prstGeom>
            <a:solidFill>
              <a:srgbClr val="C0C0C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pPr algn="ctr"/>
              <a:r>
                <a:rPr lang="it-IT" sz="2000"/>
                <a:t>DISUGUAGLIANZA</a:t>
              </a:r>
            </a:p>
            <a:p>
              <a:pPr algn="ctr"/>
              <a:r>
                <a:rPr lang="it-IT" sz="2000"/>
                <a:t>DI </a:t>
              </a:r>
            </a:p>
            <a:p>
              <a:pPr algn="ctr"/>
              <a:r>
                <a:rPr lang="it-IT" sz="2000"/>
                <a:t>GENERE</a:t>
              </a:r>
            </a:p>
            <a:p>
              <a:pPr algn="ctr"/>
              <a:endParaRPr lang="it-IT" sz="2000"/>
            </a:p>
          </p:txBody>
        </p:sp>
        <p:sp>
          <p:nvSpPr>
            <p:cNvPr id="26634" name="_s34826"/>
            <p:cNvSpPr>
              <a:spLocks noChangeArrowheads="1"/>
            </p:cNvSpPr>
            <p:nvPr/>
          </p:nvSpPr>
          <p:spPr bwMode="auto">
            <a:xfrm>
              <a:off x="2627" y="1680"/>
              <a:ext cx="864" cy="288"/>
            </a:xfrm>
            <a:prstGeom prst="roundRect">
              <a:avLst>
                <a:gd name="adj" fmla="val 16667"/>
              </a:avLst>
            </a:prstGeom>
            <a:solidFill>
              <a:schemeClr val="folHlink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pPr algn="ctr"/>
              <a:r>
                <a:rPr lang="it-IT" sz="2000"/>
                <a:t>STATUS </a:t>
              </a:r>
            </a:p>
            <a:p>
              <a:pPr algn="ctr"/>
              <a:r>
                <a:rPr lang="it-IT" sz="2000"/>
                <a:t>SOCIO-</a:t>
              </a:r>
            </a:p>
            <a:p>
              <a:pPr algn="ctr"/>
              <a:r>
                <a:rPr lang="it-IT" sz="2000"/>
                <a:t>ECONOMICO</a:t>
              </a:r>
            </a:p>
          </p:txBody>
        </p:sp>
      </p:grpSp>
      <p:pic>
        <p:nvPicPr>
          <p:cNvPr id="12" name="Segnaposto contenuto 3" descr="intersezionality.jpg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-21697" r="-21697"/>
          <a:stretch>
            <a:fillRect/>
          </a:stretch>
        </p:blipFill>
        <p:spPr bwMode="auto">
          <a:xfrm>
            <a:off x="-497305" y="318285"/>
            <a:ext cx="4778163" cy="2620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pic>
    </p:spTree>
    <p:extLst>
      <p:ext uri="{BB962C8B-B14F-4D97-AF65-F5344CB8AC3E}">
        <p14:creationId xmlns:p14="http://schemas.microsoft.com/office/powerpoint/2010/main" val="11573245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>
                <a:latin typeface="Rockwell" charset="0"/>
              </a:rPr>
              <a:t>Famiglie transnazionali</a:t>
            </a:r>
          </a:p>
        </p:txBody>
      </p:sp>
      <p:sp>
        <p:nvSpPr>
          <p:cNvPr id="27650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it-IT" sz="2400" dirty="0" err="1">
                <a:latin typeface="Rockwell" charset="0"/>
              </a:rPr>
              <a:t>Displacement</a:t>
            </a:r>
            <a:endParaRPr lang="it-IT" sz="2400" dirty="0">
              <a:latin typeface="Rockwell" charset="0"/>
            </a:endParaRPr>
          </a:p>
          <a:p>
            <a:pPr eaLnBrk="1" hangingPunct="1"/>
            <a:r>
              <a:rPr lang="it-IT" sz="2400" dirty="0">
                <a:latin typeface="Rockwell" charset="0"/>
              </a:rPr>
              <a:t>Femminilità / Mascolinità </a:t>
            </a:r>
          </a:p>
          <a:p>
            <a:pPr eaLnBrk="1" hangingPunct="1"/>
            <a:r>
              <a:rPr lang="it-IT" sz="2400" dirty="0">
                <a:latin typeface="Rockwell" charset="0"/>
              </a:rPr>
              <a:t>Figli </a:t>
            </a:r>
            <a:r>
              <a:rPr lang="it-IT" sz="2400" i="1" dirty="0">
                <a:latin typeface="Rockwell" charset="0"/>
              </a:rPr>
              <a:t>Left </a:t>
            </a:r>
            <a:r>
              <a:rPr lang="it-IT" sz="2400" i="1" dirty="0" err="1">
                <a:latin typeface="Rockwell" charset="0"/>
              </a:rPr>
              <a:t>Behind</a:t>
            </a:r>
            <a:r>
              <a:rPr lang="it-IT" sz="2400" i="1" dirty="0">
                <a:latin typeface="Rockwell" charset="0"/>
              </a:rPr>
              <a:t>     </a:t>
            </a:r>
            <a:r>
              <a:rPr lang="it-IT" sz="2400" i="1" dirty="0">
                <a:latin typeface="Rockwell" charset="0"/>
                <a:hlinkClick r:id="rId2"/>
              </a:rPr>
              <a:t>Video</a:t>
            </a:r>
            <a:endParaRPr lang="it-IT" sz="2400" i="1" dirty="0">
              <a:latin typeface="Rockwell" charset="0"/>
            </a:endParaRPr>
          </a:p>
          <a:p>
            <a:pPr eaLnBrk="1" hangingPunct="1"/>
            <a:r>
              <a:rPr lang="it-IT" sz="2400" dirty="0">
                <a:latin typeface="Rockwell" charset="0"/>
              </a:rPr>
              <a:t>Welfare state, corpi, habitus</a:t>
            </a:r>
          </a:p>
          <a:p>
            <a:pPr eaLnBrk="1" hangingPunct="1"/>
            <a:r>
              <a:rPr lang="it-IT" sz="2400" dirty="0">
                <a:latin typeface="Rockwell" charset="0"/>
              </a:rPr>
              <a:t>Gender &amp; generation</a:t>
            </a:r>
          </a:p>
          <a:p>
            <a:pPr eaLnBrk="1" hangingPunct="1"/>
            <a:r>
              <a:rPr lang="it-IT" sz="2400" dirty="0">
                <a:latin typeface="Rockwell" charset="0"/>
              </a:rPr>
              <a:t>Catene di cura globale</a:t>
            </a:r>
          </a:p>
        </p:txBody>
      </p:sp>
      <p:pic>
        <p:nvPicPr>
          <p:cNvPr id="2" name="Immagine 1" descr="global women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324600" y="2514600"/>
            <a:ext cx="2311400" cy="3505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29323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dirty="0">
                <a:latin typeface="Rockwell" charset="0"/>
                <a:ea typeface="ＭＳ Ｐゴシック" charset="0"/>
                <a:cs typeface="ＭＳ Ｐゴシック" charset="0"/>
              </a:rPr>
              <a:t>Famiglie transnazionali 2</a:t>
            </a:r>
          </a:p>
        </p:txBody>
      </p:sp>
      <p:sp>
        <p:nvSpPr>
          <p:cNvPr id="37890" name="Segnaposto contenuto 2"/>
          <p:cNvSpPr>
            <a:spLocks noGrp="1"/>
          </p:cNvSpPr>
          <p:nvPr>
            <p:ph idx="1"/>
          </p:nvPr>
        </p:nvSpPr>
        <p:spPr>
          <a:xfrm>
            <a:off x="685800" y="2590800"/>
            <a:ext cx="8029203" cy="3636510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it-IT" sz="2400" dirty="0">
                <a:latin typeface="Rockwell" charset="0"/>
                <a:ea typeface="ＭＳ Ｐゴシック" charset="0"/>
                <a:cs typeface="ＭＳ Ｐゴシック" charset="0"/>
              </a:rPr>
              <a:t>Dislocazione delle relazioni affettive/conflitti tra donne</a:t>
            </a:r>
          </a:p>
          <a:p>
            <a:pPr eaLnBrk="1" hangingPunct="1"/>
            <a:r>
              <a:rPr lang="it-IT" sz="2400" dirty="0">
                <a:latin typeface="Rockwell" charset="0"/>
                <a:ea typeface="ＭＳ Ｐゴシック" charset="0"/>
                <a:cs typeface="ＭＳ Ｐゴシック" charset="0"/>
              </a:rPr>
              <a:t>Figli affidati a nonni (gap generazionale) o padri (gap ruoli)</a:t>
            </a:r>
          </a:p>
          <a:p>
            <a:pPr eaLnBrk="1" hangingPunct="1"/>
            <a:r>
              <a:rPr lang="it-IT" sz="2400" dirty="0">
                <a:latin typeface="Rockwell" charset="0"/>
                <a:ea typeface="ＭＳ Ｐゴシック" charset="0"/>
                <a:cs typeface="ＭＳ Ｐゴシック" charset="0"/>
              </a:rPr>
              <a:t>Divorzi, abbandono e consumismo accentuato figli</a:t>
            </a:r>
          </a:p>
          <a:p>
            <a:pPr eaLnBrk="1" hangingPunct="1"/>
            <a:r>
              <a:rPr lang="it-IT" sz="2400" i="1" dirty="0">
                <a:latin typeface="Rockwell" charset="0"/>
                <a:ea typeface="ＭＳ Ｐゴシック" charset="0"/>
                <a:cs typeface="ＭＳ Ｐゴシック" charset="0"/>
              </a:rPr>
              <a:t>Care </a:t>
            </a:r>
            <a:r>
              <a:rPr lang="it-IT" sz="2400" i="1" dirty="0" err="1">
                <a:latin typeface="Rockwell" charset="0"/>
                <a:ea typeface="ＭＳ Ｐゴシック" charset="0"/>
                <a:cs typeface="ＭＳ Ｐゴシック" charset="0"/>
              </a:rPr>
              <a:t>drain</a:t>
            </a:r>
            <a:r>
              <a:rPr lang="it-IT" sz="2400" i="1" dirty="0">
                <a:latin typeface="Rockwell" charset="0"/>
                <a:ea typeface="ＭＳ Ｐゴシック" charset="0"/>
                <a:cs typeface="ＭＳ Ｐゴシック" charset="0"/>
              </a:rPr>
              <a:t> </a:t>
            </a:r>
            <a:r>
              <a:rPr lang="it-IT" sz="2400" dirty="0">
                <a:latin typeface="Rockwell" charset="0"/>
                <a:ea typeface="ＭＳ Ｐゴシック" charset="0"/>
                <a:cs typeface="ＭＳ Ｐゴシック" charset="0"/>
              </a:rPr>
              <a:t>verso Occidente</a:t>
            </a:r>
          </a:p>
          <a:p>
            <a:pPr eaLnBrk="1" hangingPunct="1"/>
            <a:r>
              <a:rPr lang="it-IT" sz="2400" dirty="0">
                <a:latin typeface="Rockwell" charset="0"/>
                <a:ea typeface="ＭＳ Ｐゴシック" charset="0"/>
                <a:cs typeface="ＭＳ Ｐゴシック" charset="0"/>
              </a:rPr>
              <a:t>Rimesse &gt;  immagine stigmatizzante</a:t>
            </a:r>
          </a:p>
          <a:p>
            <a:pPr eaLnBrk="1" hangingPunct="1"/>
            <a:endParaRPr lang="it-IT" dirty="0">
              <a:latin typeface="Rockwell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2"/>
          <p:cNvSpPr>
            <a:spLocks noGrp="1" noChangeArrowheads="1"/>
          </p:cNvSpPr>
          <p:nvPr>
            <p:ph type="title"/>
          </p:nvPr>
        </p:nvSpPr>
        <p:spPr>
          <a:xfrm>
            <a:off x="1447800" y="838200"/>
            <a:ext cx="6571343" cy="1049235"/>
          </a:xfrm>
        </p:spPr>
        <p:txBody>
          <a:bodyPr/>
          <a:lstStyle/>
          <a:p>
            <a:pPr eaLnBrk="1" hangingPunct="1"/>
            <a:r>
              <a:rPr lang="it-IT" dirty="0">
                <a:latin typeface="Rockwell" charset="0"/>
                <a:ea typeface="ＭＳ Ｐゴシック" charset="0"/>
                <a:cs typeface="ＭＳ Ｐゴシック" charset="0"/>
              </a:rPr>
              <a:t>Leadership</a:t>
            </a:r>
            <a:br>
              <a:rPr lang="it-IT" dirty="0">
                <a:latin typeface="Rockwell" charset="0"/>
                <a:ea typeface="ＭＳ Ｐゴシック" charset="0"/>
                <a:cs typeface="ＭＳ Ｐゴシック" charset="0"/>
              </a:rPr>
            </a:br>
            <a:r>
              <a:rPr lang="it-IT" sz="2000" dirty="0">
                <a:latin typeface="Rockwell" charset="0"/>
                <a:ea typeface="ＭＳ Ｐゴシック" charset="0"/>
                <a:cs typeface="ＭＳ Ｐゴシック" charset="0"/>
                <a:hlinkClick r:id="rId2"/>
              </a:rPr>
              <a:t>Hannah &amp; violka</a:t>
            </a:r>
            <a:endParaRPr lang="it-IT" sz="2000" dirty="0">
              <a:latin typeface="Rockwel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1746" name="Rectangle 3"/>
          <p:cNvSpPr>
            <a:spLocks noGrp="1" noChangeArrowheads="1"/>
          </p:cNvSpPr>
          <p:nvPr>
            <p:ph idx="1"/>
          </p:nvPr>
        </p:nvSpPr>
        <p:spPr>
          <a:xfrm>
            <a:off x="990600" y="1981200"/>
            <a:ext cx="7644189" cy="3865110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it-IT" sz="2400" dirty="0">
                <a:latin typeface="Rockwell" charset="0"/>
                <a:ea typeface="ＭＳ Ｐゴシック" charset="0"/>
                <a:cs typeface="ＭＳ Ｐゴシック" charset="0"/>
              </a:rPr>
              <a:t>Ruolo da apripista per nuove catene migratorie (65-70% “prime-migranti tra migrazioni da Est Europa e Sud-America)</a:t>
            </a:r>
          </a:p>
          <a:p>
            <a:pPr eaLnBrk="1" hangingPunct="1">
              <a:lnSpc>
                <a:spcPct val="90000"/>
              </a:lnSpc>
            </a:pPr>
            <a:endParaRPr lang="it-IT" sz="2400" i="1" dirty="0">
              <a:latin typeface="Rockwell" charset="0"/>
              <a:ea typeface="ＭＳ Ｐゴシック" charset="0"/>
              <a:cs typeface="ＭＳ Ｐゴシック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it-IT" sz="2400" i="1" dirty="0" err="1">
                <a:latin typeface="Rockwell" charset="0"/>
                <a:ea typeface="ＭＳ Ｐゴシック" charset="0"/>
                <a:cs typeface="ＭＳ Ｐゴシック" charset="0"/>
              </a:rPr>
              <a:t>Breadwinner</a:t>
            </a:r>
            <a:r>
              <a:rPr lang="it-IT" sz="2400" dirty="0">
                <a:latin typeface="Rockwell" charset="0"/>
                <a:ea typeface="ＭＳ Ｐゴシック" charset="0"/>
                <a:cs typeface="ＭＳ Ｐゴシック" charset="0"/>
              </a:rPr>
              <a:t> per famiglia in patria e/o fautrice </a:t>
            </a:r>
            <a:r>
              <a:rPr lang="it-IT" sz="2400" dirty="0" err="1">
                <a:latin typeface="Rockwell" charset="0"/>
                <a:ea typeface="ＭＳ Ｐゴシック" charset="0"/>
                <a:cs typeface="ＭＳ Ｐゴシック" charset="0"/>
              </a:rPr>
              <a:t>rincongiungimento</a:t>
            </a:r>
            <a:r>
              <a:rPr lang="it-IT" sz="2400" dirty="0">
                <a:latin typeface="Rockwell" charset="0"/>
                <a:ea typeface="ＭＳ Ｐゴシック" charset="0"/>
                <a:cs typeface="ＭＳ Ｐゴシック" charset="0"/>
              </a:rPr>
              <a:t>  </a:t>
            </a:r>
          </a:p>
          <a:p>
            <a:pPr eaLnBrk="1" hangingPunct="1">
              <a:lnSpc>
                <a:spcPct val="90000"/>
              </a:lnSpc>
            </a:pPr>
            <a:endParaRPr lang="it-IT" sz="2400" dirty="0">
              <a:latin typeface="Rockwell" charset="0"/>
              <a:ea typeface="ＭＳ Ｐゴシック" charset="0"/>
              <a:cs typeface="ＭＳ Ｐゴシック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it-IT" sz="2400" dirty="0">
                <a:latin typeface="Rockwell" charset="0"/>
                <a:ea typeface="ＭＳ Ｐゴシック" charset="0"/>
                <a:cs typeface="ＭＳ Ｐゴシック" charset="0"/>
              </a:rPr>
              <a:t>Maternità transnazionale (34-43 a.) con strategie migratorie </a:t>
            </a:r>
            <a:r>
              <a:rPr lang="ja-JP" altLang="it-IT" sz="2400" dirty="0">
                <a:latin typeface="Rockwell" charset="0"/>
                <a:ea typeface="ＭＳ Ｐゴシック" charset="0"/>
                <a:cs typeface="ＭＳ Ｐゴシック" charset="0"/>
              </a:rPr>
              <a:t>‘</a:t>
            </a:r>
            <a:r>
              <a:rPr lang="it-IT" altLang="ja-JP" sz="2400" dirty="0">
                <a:latin typeface="Rockwell" charset="0"/>
                <a:ea typeface="ＭＳ Ｐゴシック" charset="0"/>
                <a:cs typeface="ＭＳ Ｐゴシック" charset="0"/>
              </a:rPr>
              <a:t>incomplete</a:t>
            </a:r>
            <a:r>
              <a:rPr lang="ja-JP" altLang="it-IT" sz="2400">
                <a:latin typeface="Rockwell" charset="0"/>
                <a:ea typeface="ＭＳ Ｐゴシック" charset="0"/>
                <a:cs typeface="ＭＳ Ｐゴシック" charset="0"/>
              </a:rPr>
              <a:t>’</a:t>
            </a:r>
            <a:r>
              <a:rPr lang="it-IT" sz="2400" dirty="0">
                <a:latin typeface="Rockwell" charset="0"/>
                <a:ea typeface="ＭＳ Ｐゴシック" charset="0"/>
                <a:cs typeface="ＭＳ Ｐゴシック" charset="0"/>
              </a:rPr>
              <a:t>(‘</a:t>
            </a:r>
            <a:r>
              <a:rPr lang="it-IT" altLang="ja-JP" sz="2400" dirty="0">
                <a:latin typeface="Rockwell" charset="0"/>
                <a:ea typeface="ＭＳ Ｐゴシック" charset="0"/>
                <a:cs typeface="ＭＳ Ｐゴシック" charset="0"/>
              </a:rPr>
              <a:t>orfani italiani</a:t>
            </a:r>
            <a:r>
              <a:rPr lang="ja-JP" altLang="it-IT" sz="2400" dirty="0">
                <a:latin typeface="Rockwell" charset="0"/>
                <a:ea typeface="ＭＳ Ｐゴシック" charset="0"/>
                <a:cs typeface="ＭＳ Ｐゴシック" charset="0"/>
              </a:rPr>
              <a:t>’</a:t>
            </a:r>
            <a:r>
              <a:rPr lang="it-IT" altLang="ja-JP" sz="2400" dirty="0">
                <a:latin typeface="Rockwell" charset="0"/>
                <a:ea typeface="ＭＳ Ｐゴシック" charset="0"/>
                <a:cs typeface="ＭＳ Ｐゴシック" charset="0"/>
              </a:rPr>
              <a:t>)</a:t>
            </a:r>
          </a:p>
          <a:p>
            <a:pPr eaLnBrk="1" hangingPunct="1">
              <a:lnSpc>
                <a:spcPct val="90000"/>
              </a:lnSpc>
            </a:pPr>
            <a:endParaRPr lang="it-IT" sz="2400" dirty="0">
              <a:latin typeface="Rockwell" charset="0"/>
              <a:ea typeface="ＭＳ Ｐゴシック" charset="0"/>
              <a:cs typeface="ＭＳ Ｐゴシック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it-IT" sz="2400" dirty="0">
                <a:latin typeface="Rockwell" charset="0"/>
                <a:ea typeface="ＭＳ Ｐゴシック" charset="0"/>
                <a:cs typeface="ＭＳ Ｐゴシック" charset="0"/>
              </a:rPr>
              <a:t>Share-work, dinamicità migratoria circolare</a:t>
            </a:r>
          </a:p>
          <a:p>
            <a:pPr eaLnBrk="1" hangingPunct="1">
              <a:lnSpc>
                <a:spcPct val="90000"/>
              </a:lnSpc>
              <a:buFont typeface="Wingdings" charset="0"/>
              <a:buNone/>
            </a:pPr>
            <a:endParaRPr lang="it-IT" sz="1800" dirty="0">
              <a:latin typeface="Rockwell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>
                <a:latin typeface="Rockwell" charset="0"/>
                <a:ea typeface="ＭＳ Ｐゴシック" charset="0"/>
                <a:cs typeface="ＭＳ Ｐゴシック" charset="0"/>
              </a:rPr>
              <a:t>Est Europa</a:t>
            </a:r>
          </a:p>
        </p:txBody>
      </p:sp>
      <p:sp>
        <p:nvSpPr>
          <p:cNvPr id="38914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eaLnBrk="1" hangingPunct="1"/>
            <a:r>
              <a:rPr lang="it-IT" sz="2300">
                <a:latin typeface="Rockwell" charset="0"/>
                <a:ea typeface="ＭＳ Ｐゴシック" charset="0"/>
                <a:cs typeface="ＭＳ Ｐゴシック" charset="0"/>
              </a:rPr>
              <a:t>Migrazioni </a:t>
            </a:r>
            <a:r>
              <a:rPr lang="ja-JP" altLang="it-IT" sz="2300">
                <a:latin typeface="Rockwell" charset="0"/>
                <a:ea typeface="ＭＳ Ｐゴシック" charset="0"/>
                <a:cs typeface="ＭＳ Ｐゴシック" charset="0"/>
              </a:rPr>
              <a:t>‘</a:t>
            </a:r>
            <a:r>
              <a:rPr lang="it-IT" altLang="ja-JP" sz="2300">
                <a:latin typeface="Rockwell" charset="0"/>
                <a:ea typeface="ＭＳ Ｐゴシック" charset="0"/>
                <a:cs typeface="ＭＳ Ｐゴシック" charset="0"/>
              </a:rPr>
              <a:t>incomplete</a:t>
            </a:r>
            <a:r>
              <a:rPr lang="ja-JP" altLang="it-IT" sz="2300">
                <a:latin typeface="Rockwell" charset="0"/>
                <a:ea typeface="ＭＳ Ｐゴシック" charset="0"/>
                <a:cs typeface="ＭＳ Ｐゴシック" charset="0"/>
              </a:rPr>
              <a:t>’</a:t>
            </a:r>
            <a:r>
              <a:rPr lang="it-IT" altLang="ja-JP" sz="2300">
                <a:latin typeface="Rockwell" charset="0"/>
                <a:ea typeface="ＭＳ Ｐゴシック" charset="0"/>
                <a:cs typeface="ＭＳ Ｐゴシック" charset="0"/>
              </a:rPr>
              <a:t> transfrontaliere (</a:t>
            </a:r>
            <a:r>
              <a:rPr lang="it-IT" altLang="ja-JP" sz="2300" i="1">
                <a:latin typeface="Rockwell" charset="0"/>
                <a:ea typeface="ＭＳ Ｐゴシック" charset="0"/>
                <a:cs typeface="ＭＳ Ｐゴシック" charset="0"/>
              </a:rPr>
              <a:t>shuttle migrations)</a:t>
            </a:r>
          </a:p>
          <a:p>
            <a:pPr eaLnBrk="1" hangingPunct="1"/>
            <a:r>
              <a:rPr lang="it-IT" sz="2300">
                <a:latin typeface="Rockwell" charset="0"/>
                <a:ea typeface="ＭＳ Ｐゴシック" charset="0"/>
                <a:cs typeface="ＭＳ Ｐゴシック" charset="0"/>
              </a:rPr>
              <a:t>Da piccoli centri a città italiane del Nord</a:t>
            </a:r>
          </a:p>
          <a:p>
            <a:pPr eaLnBrk="1" hangingPunct="1"/>
            <a:r>
              <a:rPr lang="it-IT" sz="2300">
                <a:latin typeface="Rockwell" charset="0"/>
                <a:ea typeface="ＭＳ Ｐゴシック" charset="0"/>
                <a:cs typeface="ＭＳ Ｐゴシック" charset="0"/>
              </a:rPr>
              <a:t>In Romania dal 1990 1/3 delle famiglie con membro espatriato, con femminilizzazione crescente dei flussi</a:t>
            </a:r>
          </a:p>
          <a:p>
            <a:pPr eaLnBrk="1" hangingPunct="1"/>
            <a:r>
              <a:rPr lang="it-IT" sz="2300">
                <a:latin typeface="Rockwell" charset="0"/>
                <a:ea typeface="ＭＳ Ｐゴシック" charset="0"/>
                <a:cs typeface="ＭＳ Ｐゴシック" charset="0"/>
              </a:rPr>
              <a:t>Ambivalenza nei cfr. del lavoro:</a:t>
            </a:r>
          </a:p>
          <a:p>
            <a:pPr lvl="3" eaLnBrk="1" hangingPunct="1"/>
            <a:r>
              <a:rPr lang="it-IT" sz="1700">
                <a:latin typeface="Rockwell" charset="0"/>
                <a:ea typeface="ＭＳ Ｐゴシック" charset="0"/>
              </a:rPr>
              <a:t>Mezzo di riscatto, orgoglio da capo-famiglia</a:t>
            </a:r>
          </a:p>
          <a:p>
            <a:pPr lvl="3" eaLnBrk="1" hangingPunct="1"/>
            <a:r>
              <a:rPr lang="it-IT" sz="1700">
                <a:latin typeface="Rockwell" charset="0"/>
                <a:ea typeface="ＭＳ Ｐゴシック" charset="0"/>
              </a:rPr>
              <a:t>Luogo in cui si vive inferiorizzazione e spersonalizzazione (</a:t>
            </a:r>
            <a:r>
              <a:rPr lang="ja-JP" altLang="it-IT" sz="1700">
                <a:latin typeface="Rockwell" charset="0"/>
                <a:ea typeface="ＭＳ Ｐゴシック" charset="0"/>
              </a:rPr>
              <a:t>‘</a:t>
            </a:r>
            <a:r>
              <a:rPr lang="it-IT" altLang="ja-JP" sz="1700">
                <a:latin typeface="Rockwell" charset="0"/>
                <a:ea typeface="ＭＳ Ｐゴシック" charset="0"/>
              </a:rPr>
              <a:t>sindrome italiana</a:t>
            </a:r>
            <a:r>
              <a:rPr lang="ja-JP" altLang="it-IT" sz="1700">
                <a:latin typeface="Rockwell" charset="0"/>
                <a:ea typeface="ＭＳ Ｐゴシック" charset="0"/>
              </a:rPr>
              <a:t>’</a:t>
            </a:r>
            <a:r>
              <a:rPr lang="it-IT" altLang="ja-JP" sz="1700">
                <a:latin typeface="Rockwell" charset="0"/>
                <a:ea typeface="ＭＳ Ｐゴシック" charset="0"/>
              </a:rPr>
              <a:t>) 	</a:t>
            </a:r>
            <a:endParaRPr lang="it-IT" sz="1700">
              <a:latin typeface="Rockwell" charset="0"/>
              <a:ea typeface="ＭＳ Ｐゴシック" charset="0"/>
              <a:sym typeface="Webdings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>
                <a:latin typeface="Rockwell" charset="0"/>
                <a:ea typeface="ＭＳ Ｐゴシック" charset="0"/>
                <a:cs typeface="ＭＳ Ｐゴシック" charset="0"/>
              </a:rPr>
              <a:t>Donna, colf, cattolica</a:t>
            </a:r>
          </a:p>
        </p:txBody>
      </p:sp>
      <p:sp>
        <p:nvSpPr>
          <p:cNvPr id="39938" name="Rectangle 5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r>
              <a:rPr lang="it-IT" sz="1800">
                <a:latin typeface="Rockwell" charset="0"/>
                <a:ea typeface="ＭＳ Ｐゴシック" charset="0"/>
                <a:cs typeface="ＭＳ Ｐゴシック" charset="0"/>
              </a:rPr>
              <a:t>Etnicizzazione del lavoro</a:t>
            </a:r>
          </a:p>
          <a:p>
            <a:pPr eaLnBrk="1" hangingPunct="1">
              <a:lnSpc>
                <a:spcPct val="80000"/>
              </a:lnSpc>
              <a:buFont typeface="Wingdings" charset="0"/>
              <a:buNone/>
            </a:pPr>
            <a:endParaRPr lang="it-IT" sz="1800">
              <a:latin typeface="Rockwell" charset="0"/>
              <a:ea typeface="ＭＳ Ｐゴシック" charset="0"/>
              <a:cs typeface="ＭＳ Ｐゴシック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it-IT" sz="1800">
                <a:latin typeface="Rockwell" charset="0"/>
                <a:ea typeface="ＭＳ Ｐゴシック" charset="0"/>
                <a:cs typeface="ＭＳ Ｐゴシック" charset="0"/>
              </a:rPr>
              <a:t>Lavoratrici giorno e notte</a:t>
            </a:r>
          </a:p>
          <a:p>
            <a:pPr eaLnBrk="1" hangingPunct="1">
              <a:lnSpc>
                <a:spcPct val="80000"/>
              </a:lnSpc>
            </a:pPr>
            <a:endParaRPr lang="it-IT" sz="1800">
              <a:latin typeface="Rockwell" charset="0"/>
              <a:ea typeface="ＭＳ Ｐゴシック" charset="0"/>
              <a:cs typeface="ＭＳ Ｐゴシック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it-IT" sz="1800">
                <a:latin typeface="Rockwell" charset="0"/>
                <a:ea typeface="ＭＳ Ｐゴシック" charset="0"/>
                <a:cs typeface="ＭＳ Ｐゴシック" charset="0"/>
              </a:rPr>
              <a:t>Nessuna mobilità professionale</a:t>
            </a:r>
          </a:p>
          <a:p>
            <a:pPr eaLnBrk="1" hangingPunct="1">
              <a:lnSpc>
                <a:spcPct val="80000"/>
              </a:lnSpc>
            </a:pPr>
            <a:endParaRPr lang="it-IT" sz="1800">
              <a:latin typeface="Rockwell" charset="0"/>
              <a:ea typeface="ＭＳ Ｐゴシック" charset="0"/>
              <a:cs typeface="ＭＳ Ｐゴシック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it-IT" sz="1800">
                <a:latin typeface="Rockwell" charset="0"/>
                <a:ea typeface="ＭＳ Ｐゴシック" charset="0"/>
                <a:cs typeface="ＭＳ Ｐゴシック" charset="0"/>
              </a:rPr>
              <a:t>Domanda di cura (casa, minori, anziani, disabili…)</a:t>
            </a:r>
          </a:p>
          <a:p>
            <a:pPr eaLnBrk="1" hangingPunct="1">
              <a:lnSpc>
                <a:spcPct val="80000"/>
              </a:lnSpc>
            </a:pPr>
            <a:endParaRPr lang="it-IT" sz="1800">
              <a:latin typeface="Rockwell" charset="0"/>
              <a:ea typeface="ＭＳ Ｐゴシック" charset="0"/>
              <a:cs typeface="ＭＳ Ｐゴシック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it-IT" sz="1800">
                <a:latin typeface="Rockwell" charset="0"/>
                <a:ea typeface="ＭＳ Ｐゴシック" charset="0"/>
                <a:cs typeface="ＭＳ Ｐゴシック" charset="0"/>
              </a:rPr>
              <a:t>Socialmente </a:t>
            </a:r>
            <a:r>
              <a:rPr lang="ja-JP" altLang="it-IT" sz="1800">
                <a:latin typeface="Rockwell" charset="0"/>
                <a:ea typeface="ＭＳ Ｐゴシック" charset="0"/>
                <a:cs typeface="ＭＳ Ｐゴシック" charset="0"/>
              </a:rPr>
              <a:t>‘</a:t>
            </a:r>
            <a:r>
              <a:rPr lang="it-IT" altLang="ja-JP" sz="1800">
                <a:latin typeface="Rockwell" charset="0"/>
                <a:ea typeface="ＭＳ Ｐゴシック" charset="0"/>
                <a:cs typeface="ＭＳ Ｐゴシック" charset="0"/>
              </a:rPr>
              <a:t>invisibili</a:t>
            </a:r>
            <a:r>
              <a:rPr lang="ja-JP" altLang="it-IT" sz="1800">
                <a:latin typeface="Rockwell" charset="0"/>
                <a:ea typeface="ＭＳ Ｐゴシック" charset="0"/>
                <a:cs typeface="ＭＳ Ｐゴシック" charset="0"/>
              </a:rPr>
              <a:t>’</a:t>
            </a:r>
            <a:r>
              <a:rPr lang="it-IT" altLang="ja-JP" sz="1800">
                <a:latin typeface="Rockwell" charset="0"/>
                <a:ea typeface="ＭＳ Ｐゴシック" charset="0"/>
                <a:cs typeface="ＭＳ Ｐゴシック" charset="0"/>
              </a:rPr>
              <a:t>, quindi </a:t>
            </a:r>
            <a:r>
              <a:rPr lang="ja-JP" altLang="it-IT" sz="1800">
                <a:latin typeface="Rockwell" charset="0"/>
                <a:ea typeface="ＭＳ Ｐゴシック" charset="0"/>
                <a:cs typeface="ＭＳ Ｐゴシック" charset="0"/>
              </a:rPr>
              <a:t>‘</a:t>
            </a:r>
            <a:r>
              <a:rPr lang="it-IT" altLang="ja-JP" sz="1800">
                <a:latin typeface="Rockwell" charset="0"/>
                <a:ea typeface="ＭＳ Ｐゴシック" charset="0"/>
                <a:cs typeface="ＭＳ Ｐゴシック" charset="0"/>
              </a:rPr>
              <a:t>buoni flussi migratori</a:t>
            </a:r>
            <a:r>
              <a:rPr lang="ja-JP" altLang="it-IT" sz="1800">
                <a:latin typeface="Rockwell" charset="0"/>
                <a:ea typeface="ＭＳ Ｐゴシック" charset="0"/>
                <a:cs typeface="ＭＳ Ｐゴシック" charset="0"/>
              </a:rPr>
              <a:t>’</a:t>
            </a:r>
            <a:r>
              <a:rPr lang="it-IT" altLang="ja-JP" sz="1800">
                <a:latin typeface="Rockwell" charset="0"/>
                <a:ea typeface="ＭＳ Ｐゴシック" charset="0"/>
                <a:cs typeface="ＭＳ Ｐゴシック" charset="0"/>
              </a:rPr>
              <a:t> </a:t>
            </a:r>
            <a:endParaRPr lang="it-IT" sz="1800">
              <a:latin typeface="Rockwell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Raccolta">
  <a:themeElements>
    <a:clrScheme name="Raccolta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Raccolta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accolta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{A10DA0DD-0435-1B41-95FE-2497F25A55D0}tf10001119</Template>
  <TotalTime>4883</TotalTime>
  <Words>638</Words>
  <Application>Microsoft Macintosh PowerPoint</Application>
  <PresentationFormat>Presentazione su schermo (4:3)</PresentationFormat>
  <Paragraphs>118</Paragraphs>
  <Slides>18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7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18</vt:i4>
      </vt:variant>
    </vt:vector>
  </HeadingPairs>
  <TitlesOfParts>
    <vt:vector size="26" baseType="lpstr">
      <vt:lpstr>Arial</vt:lpstr>
      <vt:lpstr>Calibri</vt:lpstr>
      <vt:lpstr>Eurostile</vt:lpstr>
      <vt:lpstr>Gill Sans MT</vt:lpstr>
      <vt:lpstr>Rockwell</vt:lpstr>
      <vt:lpstr>Verdana</vt:lpstr>
      <vt:lpstr>Wingdings</vt:lpstr>
      <vt:lpstr>Raccolta</vt:lpstr>
      <vt:lpstr> His-story, migration  &amp;  gender blind analysis</vt:lpstr>
      <vt:lpstr>  Migrazioni contemporanee: Transnazionalismo + femminilizzazione flussi</vt:lpstr>
      <vt:lpstr>Approccio transnazionale   Parole chiave </vt:lpstr>
      <vt:lpstr>Intersezionalità</vt:lpstr>
      <vt:lpstr>Famiglie transnazionali</vt:lpstr>
      <vt:lpstr>Famiglie transnazionali 2</vt:lpstr>
      <vt:lpstr>Leadership Hannah &amp; violka</vt:lpstr>
      <vt:lpstr>Est Europa</vt:lpstr>
      <vt:lpstr>Donna, colf, cattolica</vt:lpstr>
      <vt:lpstr> Polymedia &amp; migration    </vt:lpstr>
      <vt:lpstr>Dall’angelo invisibile  al diavolo troppo visibile</vt:lpstr>
      <vt:lpstr>Invisibilità </vt:lpstr>
      <vt:lpstr>Problemi</vt:lpstr>
      <vt:lpstr>Divieto di velo</vt:lpstr>
      <vt:lpstr>Possibili soluzioni</vt:lpstr>
      <vt:lpstr>Reti… per catturare o sostenere?</vt:lpstr>
      <vt:lpstr>Seconde generazioni</vt:lpstr>
      <vt:lpstr>2° generazioni: eredità di stigma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ALTIN ROBERTA</cp:lastModifiedBy>
  <cp:revision>109</cp:revision>
  <cp:lastPrinted>2010-11-23T10:48:48Z</cp:lastPrinted>
  <dcterms:created xsi:type="dcterms:W3CDTF">2014-10-21T11:57:13Z</dcterms:created>
  <dcterms:modified xsi:type="dcterms:W3CDTF">2023-12-01T15:52:55Z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