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8" r:id="rId2"/>
    <p:sldId id="478" r:id="rId3"/>
    <p:sldId id="507" r:id="rId4"/>
    <p:sldId id="479" r:id="rId5"/>
    <p:sldId id="503" r:id="rId6"/>
    <p:sldId id="477" r:id="rId7"/>
    <p:sldId id="446" r:id="rId8"/>
    <p:sldId id="504" r:id="rId9"/>
    <p:sldId id="447" r:id="rId10"/>
    <p:sldId id="505" r:id="rId11"/>
    <p:sldId id="480" r:id="rId12"/>
    <p:sldId id="451" r:id="rId13"/>
    <p:sldId id="465" r:id="rId14"/>
    <p:sldId id="481" r:id="rId15"/>
    <p:sldId id="482" r:id="rId16"/>
    <p:sldId id="483" r:id="rId17"/>
    <p:sldId id="484" r:id="rId18"/>
    <p:sldId id="486" r:id="rId19"/>
    <p:sldId id="493" r:id="rId20"/>
    <p:sldId id="494" r:id="rId21"/>
    <p:sldId id="495" r:id="rId22"/>
    <p:sldId id="497" r:id="rId23"/>
    <p:sldId id="469" r:id="rId24"/>
    <p:sldId id="498" r:id="rId25"/>
    <p:sldId id="499" r:id="rId26"/>
    <p:sldId id="501" r:id="rId27"/>
    <p:sldId id="500" r:id="rId28"/>
    <p:sldId id="468" r:id="rId29"/>
    <p:sldId id="502" r:id="rId30"/>
    <p:sldId id="517" r:id="rId31"/>
    <p:sldId id="387" r:id="rId32"/>
    <p:sldId id="388" r:id="rId33"/>
    <p:sldId id="389" r:id="rId34"/>
    <p:sldId id="390" r:id="rId35"/>
    <p:sldId id="391" r:id="rId36"/>
    <p:sldId id="392" r:id="rId37"/>
    <p:sldId id="518" r:id="rId38"/>
    <p:sldId id="519" r:id="rId39"/>
    <p:sldId id="393" r:id="rId40"/>
    <p:sldId id="396" r:id="rId41"/>
    <p:sldId id="394" r:id="rId42"/>
    <p:sldId id="395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DC74B5E-7DAB-4789-B24F-61E8C23711CA}">
          <p14:sldIdLst>
            <p14:sldId id="508"/>
            <p14:sldId id="478"/>
            <p14:sldId id="507"/>
            <p14:sldId id="479"/>
            <p14:sldId id="503"/>
            <p14:sldId id="477"/>
            <p14:sldId id="446"/>
            <p14:sldId id="504"/>
            <p14:sldId id="447"/>
            <p14:sldId id="505"/>
            <p14:sldId id="480"/>
            <p14:sldId id="451"/>
            <p14:sldId id="465"/>
            <p14:sldId id="481"/>
            <p14:sldId id="482"/>
            <p14:sldId id="483"/>
            <p14:sldId id="484"/>
            <p14:sldId id="486"/>
            <p14:sldId id="493"/>
            <p14:sldId id="494"/>
            <p14:sldId id="495"/>
            <p14:sldId id="497"/>
            <p14:sldId id="469"/>
            <p14:sldId id="498"/>
            <p14:sldId id="499"/>
            <p14:sldId id="501"/>
            <p14:sldId id="500"/>
            <p14:sldId id="468"/>
            <p14:sldId id="502"/>
            <p14:sldId id="517"/>
            <p14:sldId id="387"/>
            <p14:sldId id="388"/>
            <p14:sldId id="389"/>
            <p14:sldId id="390"/>
            <p14:sldId id="391"/>
            <p14:sldId id="392"/>
            <p14:sldId id="518"/>
            <p14:sldId id="519"/>
            <p14:sldId id="393"/>
            <p14:sldId id="396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01/12/23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53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01/12/23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66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01/12/23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49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01/12/23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6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FFF39D"/>
                </a:solidFill>
              </a:rPr>
              <a:pPr/>
              <a:t>01/12/23</a:t>
            </a:fld>
            <a:endParaRPr lang="it-IT">
              <a:solidFill>
                <a:srgbClr val="FFF39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it-IT">
              <a:solidFill>
                <a:srgbClr val="FFF39D"/>
              </a:solidFill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39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01/12/23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72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01/12/23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952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01/12/23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9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01/12/23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09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01/12/23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3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01/12/23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4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01/12/23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1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sfVYQ8zd4M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4.jp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x8IvRIX-68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17371" y="1700807"/>
            <a:ext cx="7543800" cy="4809323"/>
          </a:xfrm>
        </p:spPr>
        <p:txBody>
          <a:bodyPr>
            <a:normAutofit/>
          </a:bodyPr>
          <a:lstStyle/>
          <a:p>
            <a:pPr algn="ctr"/>
            <a:br>
              <a:rPr lang="it-IT" dirty="0"/>
            </a:br>
            <a:r>
              <a:rPr lang="it-IT" sz="1800" dirty="0"/>
              <a:t>Giuseppe Grimaldi</a:t>
            </a: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Università di Trieste</a:t>
            </a:r>
            <a:br>
              <a:rPr lang="it-IT" sz="1800" dirty="0"/>
            </a:br>
            <a:r>
              <a:rPr lang="it-IT" sz="1800" dirty="0"/>
              <a:t>Frontiera Sud Aps </a:t>
            </a:r>
            <a:br>
              <a:rPr lang="it-IT" sz="1800" dirty="0"/>
            </a:br>
            <a:endParaRPr lang="it-IT" sz="1800" dirty="0"/>
          </a:p>
        </p:txBody>
      </p:sp>
      <p:sp>
        <p:nvSpPr>
          <p:cNvPr id="5" name="Rettangolo 4"/>
          <p:cNvSpPr/>
          <p:nvPr/>
        </p:nvSpPr>
        <p:spPr>
          <a:xfrm>
            <a:off x="2345208" y="1129227"/>
            <a:ext cx="92368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Fuorigioco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Figli di migranti e Italianità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prstClr val="black"/>
                </a:solidFill>
                <a:latin typeface="Century Schoolbook"/>
              </a:rPr>
              <a:t>Un’etnografia tra Milano Addis Abeba e Londra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17371" y="2698887"/>
            <a:ext cx="819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872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7278" y="112446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Premessa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9121" y="735496"/>
            <a:ext cx="6813833" cy="3840816"/>
          </a:xfrm>
        </p:spPr>
        <p:txBody>
          <a:bodyPr anchor="ctr">
            <a:normAutofit/>
          </a:bodyPr>
          <a:lstStyle/>
          <a:p>
            <a:r>
              <a:rPr lang="it-IT" sz="2000" b="0" dirty="0"/>
              <a:t>Analisi svolta nel 2016. Prima della guerra civile del 2020</a:t>
            </a:r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4A2397C-67CD-4F0E-BABC-AFC46028A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85" y="2655904"/>
            <a:ext cx="6046304" cy="34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4" y="0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In inciso sul termine </a:t>
            </a:r>
            <a:r>
              <a:rPr lang="it-IT" dirty="0" err="1"/>
              <a:t>Habesha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1570" y="1628031"/>
            <a:ext cx="7599024" cy="5828642"/>
          </a:xfrm>
        </p:spPr>
        <p:txBody>
          <a:bodyPr anchor="ctr">
            <a:normAutofit/>
          </a:bodyPr>
          <a:lstStyle/>
          <a:p>
            <a:r>
              <a:rPr lang="it-IT" sz="2000" b="0" dirty="0" err="1"/>
              <a:t>Habesha</a:t>
            </a:r>
            <a:r>
              <a:rPr lang="it-IT" sz="2000" b="0" dirty="0"/>
              <a:t>….</a:t>
            </a:r>
          </a:p>
          <a:p>
            <a:r>
              <a:rPr lang="it-IT" sz="2000" b="0" dirty="0"/>
              <a:t>Da Nome etnico del Corno d’Africa </a:t>
            </a:r>
          </a:p>
          <a:p>
            <a:r>
              <a:rPr lang="it-IT" sz="2000" b="0" dirty="0"/>
              <a:t>A referente della «condizione di seconda generazione». </a:t>
            </a:r>
          </a:p>
          <a:p>
            <a:endParaRPr lang="it-IT" sz="2000" b="0" dirty="0"/>
          </a:p>
          <a:p>
            <a:endParaRPr lang="it-IT" sz="2000" b="0" dirty="0"/>
          </a:p>
          <a:p>
            <a:r>
              <a:rPr lang="it-IT" sz="2000" b="0" dirty="0"/>
              <a:t>Progressiva appropriazione dei significati della diaspora, traslati nella quotidianità milanese.</a:t>
            </a:r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</p:spTree>
    <p:extLst>
      <p:ext uri="{BB962C8B-B14F-4D97-AF65-F5344CB8AC3E}">
        <p14:creationId xmlns:p14="http://schemas.microsoft.com/office/powerpoint/2010/main" val="122011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3" y="3219557"/>
            <a:ext cx="8197534" cy="1581043"/>
          </a:xfrm>
        </p:spPr>
        <p:txBody>
          <a:bodyPr>
            <a:noAutofit/>
          </a:bodyPr>
          <a:lstStyle/>
          <a:p>
            <a:pPr algn="ctr"/>
            <a:r>
              <a:rPr lang="it-IT" sz="6000" dirty="0"/>
              <a:t>Tornatene a Casa tua</a:t>
            </a:r>
            <a:br>
              <a:rPr lang="it-IT" sz="6000" dirty="0"/>
            </a:br>
            <a:endParaRPr lang="it-IT" sz="2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3182" y="2357342"/>
            <a:ext cx="7811943" cy="4495032"/>
          </a:xfrm>
        </p:spPr>
        <p:txBody>
          <a:bodyPr anchor="ctr">
            <a:normAutofit/>
          </a:bodyPr>
          <a:lstStyle/>
          <a:p>
            <a:pPr marL="342900" indent="-342900">
              <a:buFontTx/>
              <a:buChar char="-"/>
            </a:pPr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</p:spTree>
    <p:extLst>
      <p:ext uri="{BB962C8B-B14F-4D97-AF65-F5344CB8AC3E}">
        <p14:creationId xmlns:p14="http://schemas.microsoft.com/office/powerpoint/2010/main" val="384812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258" y="934499"/>
            <a:ext cx="3677786" cy="17987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Cosa mi aspettavo di vivere…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C433DE9-4F1F-451E-8951-1AC3C94A2E84}"/>
              </a:ext>
            </a:extLst>
          </p:cNvPr>
          <p:cNvSpPr txBox="1">
            <a:spLocks/>
          </p:cNvSpPr>
          <p:nvPr/>
        </p:nvSpPr>
        <p:spPr>
          <a:xfrm>
            <a:off x="7202078" y="780333"/>
            <a:ext cx="3677786" cy="1798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Cosa ho vissuto…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D2F18FF-0381-4E65-949F-5F1A14E4A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60" y="2891873"/>
            <a:ext cx="4076080" cy="163043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269EE69-2B35-4FF8-BEAC-18D802AA6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35" y="2812055"/>
            <a:ext cx="3677786" cy="17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6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4" y="806503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Oltre la «vera Etiopia»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9005" y="806503"/>
            <a:ext cx="7560298" cy="5598609"/>
          </a:xfrm>
        </p:spPr>
        <p:txBody>
          <a:bodyPr anchor="ctr">
            <a:normAutofit/>
          </a:bodyPr>
          <a:lstStyle/>
          <a:p>
            <a:pPr algn="ctr"/>
            <a:r>
              <a:rPr lang="it-IT" sz="2000" b="0" dirty="0" err="1"/>
              <a:t>Addes</a:t>
            </a:r>
            <a:r>
              <a:rPr lang="it-IT" sz="2000" b="0" dirty="0"/>
              <a:t> e Andrea al </a:t>
            </a:r>
            <a:r>
              <a:rPr lang="it-IT" sz="2000" b="0" dirty="0" err="1"/>
              <a:t>Taitù</a:t>
            </a:r>
            <a:r>
              <a:rPr lang="it-IT" sz="2000" b="0" dirty="0"/>
              <a:t> Hotel.</a:t>
            </a:r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3F884A-9420-4070-A010-565474F7F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99" y="3605807"/>
            <a:ext cx="2466975" cy="1847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E510113-AE83-4A6C-BD03-617B9F24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25" y="3429000"/>
            <a:ext cx="1847850" cy="24669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60E02E5-67AD-4BB9-A339-6EFE0601C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232" y="342900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6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3193" y="298174"/>
            <a:ext cx="822960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/>
              <a:t>Ferengi</a:t>
            </a:r>
            <a:r>
              <a:rPr lang="it-IT" dirty="0"/>
              <a:t>: l’estraneità come chiave del riconoscimento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1828" y="1808480"/>
            <a:ext cx="8896102" cy="5206454"/>
          </a:xfrm>
        </p:spPr>
        <p:txBody>
          <a:bodyPr anchor="ctr">
            <a:normAutofit fontScale="85000" lnSpcReduction="10000"/>
          </a:bodyPr>
          <a:lstStyle/>
          <a:p>
            <a:pPr marL="342900" indent="-342900">
              <a:buFontTx/>
              <a:buChar char="-"/>
            </a:pPr>
            <a:r>
              <a:rPr lang="it-IT" sz="2000" b="0" dirty="0" err="1"/>
              <a:t>Habesha</a:t>
            </a:r>
            <a:r>
              <a:rPr lang="it-IT" sz="2000" b="0" dirty="0"/>
              <a:t>/</a:t>
            </a:r>
            <a:r>
              <a:rPr lang="it-IT" sz="2000" b="0" dirty="0" err="1"/>
              <a:t>Ferengi</a:t>
            </a:r>
            <a:endParaRPr lang="it-IT" sz="2000" b="0" dirty="0"/>
          </a:p>
          <a:p>
            <a:pPr marL="342900" indent="-342900">
              <a:buFontTx/>
              <a:buChar char="-"/>
            </a:pPr>
            <a:endParaRPr lang="it-IT" sz="2000" b="0" dirty="0"/>
          </a:p>
          <a:p>
            <a:pPr marL="342900" indent="-342900">
              <a:buFontTx/>
              <a:buChar char="-"/>
            </a:pPr>
            <a:r>
              <a:rPr lang="it-IT" sz="2000" b="0" dirty="0"/>
              <a:t>Sarebbe impossibile fingere che non ci sia differenza tra figli di migranti e locali. Ma piuttosto che tentare di avvicinarsi si enfatizza la distanza. Perché?</a:t>
            </a:r>
          </a:p>
          <a:p>
            <a:pPr marL="342900" indent="-342900">
              <a:buFontTx/>
              <a:buChar char="-"/>
            </a:pPr>
            <a:endParaRPr lang="it-IT" sz="2000" b="0" dirty="0"/>
          </a:p>
          <a:p>
            <a:r>
              <a:rPr lang="it-IT" sz="2000" b="0" dirty="0"/>
              <a:t>ESTRANEITA’ E’ SOCIALMENTE COSTRUITA E LEGITTIMATA 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Cultura della diaspora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Performance della differenza come chiave del riconoscimento per il network diasporico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Diaspora  e progetto nazionalista: «Diaspora Card»</a:t>
            </a:r>
          </a:p>
          <a:p>
            <a:pPr marL="342900" indent="-342900">
              <a:buFontTx/>
              <a:buChar char="-"/>
            </a:pPr>
            <a:endParaRPr lang="it-IT" sz="2000" b="0" dirty="0"/>
          </a:p>
          <a:p>
            <a:pPr marL="342900" indent="-342900">
              <a:buFontTx/>
              <a:buChar char="-"/>
            </a:pPr>
            <a:endParaRPr lang="it-IT" sz="2000" b="0" dirty="0"/>
          </a:p>
          <a:p>
            <a:pPr marL="342900" indent="-342900">
              <a:buFontTx/>
              <a:buChar char="-"/>
            </a:pPr>
            <a:r>
              <a:rPr lang="it-IT" sz="2000" b="0" dirty="0"/>
              <a:t>Differenza diventa centro del riconoscimento sociale: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INCUBO DI NON ESSERE RICONOSCIUTI: JOHNNY AL LOCALE (pp.79 -80)</a:t>
            </a:r>
          </a:p>
          <a:p>
            <a:endParaRPr lang="it-IT" sz="2000" b="0" dirty="0"/>
          </a:p>
          <a:p>
            <a:r>
              <a:rPr lang="it-IT" sz="2000" b="0" dirty="0"/>
              <a:t>In questo quadro qual è il valore del loro essere italiani?</a:t>
            </a:r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</p:spTree>
    <p:extLst>
      <p:ext uri="{BB962C8B-B14F-4D97-AF65-F5344CB8AC3E}">
        <p14:creationId xmlns:p14="http://schemas.microsoft.com/office/powerpoint/2010/main" val="18172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3193" y="298174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Italianità in Etiopia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0704" y="1808480"/>
            <a:ext cx="8617226" cy="5206454"/>
          </a:xfrm>
        </p:spPr>
        <p:txBody>
          <a:bodyPr anchor="ctr">
            <a:normAutofit/>
          </a:bodyPr>
          <a:lstStyle/>
          <a:p>
            <a:r>
              <a:rPr lang="it-IT" sz="2000" b="0" dirty="0"/>
              <a:t>- Costrutto con una storia lunga e sanguinosa</a:t>
            </a:r>
          </a:p>
          <a:p>
            <a:endParaRPr lang="it-IT" sz="2000" b="0" dirty="0"/>
          </a:p>
          <a:p>
            <a:r>
              <a:rPr lang="it-IT" sz="2000" b="0" dirty="0"/>
              <a:t> Costrutto che marca una differenza (quindi legittima nella società etiope)</a:t>
            </a:r>
          </a:p>
          <a:p>
            <a:endParaRPr lang="it-IT" sz="2000" b="0" dirty="0"/>
          </a:p>
          <a:p>
            <a:r>
              <a:rPr lang="it-IT" sz="2000" b="0" dirty="0"/>
              <a:t> - Costrutto che differenzia (che attiva  le stesse strutture della differenza di cui ho parlato nella prima parte)</a:t>
            </a:r>
          </a:p>
          <a:p>
            <a:endParaRPr lang="it-IT" sz="2000" b="0" dirty="0"/>
          </a:p>
          <a:p>
            <a:r>
              <a:rPr lang="it-IT" sz="2000" b="0" dirty="0"/>
              <a:t>Doppia natura dell’Italianità fuori dal contesto italiano va tenuta sempre in considerazione </a:t>
            </a:r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</p:spTree>
    <p:extLst>
      <p:ext uri="{BB962C8B-B14F-4D97-AF65-F5344CB8AC3E}">
        <p14:creationId xmlns:p14="http://schemas.microsoft.com/office/powerpoint/2010/main" val="1608375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828" y="745434"/>
            <a:ext cx="822960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Marta e il «diventare etiopi».</a:t>
            </a:r>
            <a:br>
              <a:rPr lang="it-IT" dirty="0"/>
            </a:br>
            <a:r>
              <a:rPr lang="it-IT" dirty="0"/>
              <a:t> italianità come chiave di ingresso nella società etiope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0704" y="1808480"/>
            <a:ext cx="8617226" cy="5206454"/>
          </a:xfrm>
        </p:spPr>
        <p:txBody>
          <a:bodyPr anchor="ctr">
            <a:normAutofit/>
          </a:bodyPr>
          <a:lstStyle/>
          <a:p>
            <a:pPr marL="342900" indent="-342900">
              <a:buFontTx/>
              <a:buChar char="-"/>
            </a:pPr>
            <a:r>
              <a:rPr lang="it-IT" sz="2000" b="0" dirty="0"/>
              <a:t>Lavoratrice ONG italiana ad Addis Abeba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Portata in Etiopia per la sua «presupposta» comprensione della cultura etiope (anche se lei non voleva)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«obbligata» a fare la diaspora Card per far pagare meno tasse all’azienda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Gioco dell’Identità per costruire una posizione lavorativa</a:t>
            </a:r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</p:spTree>
    <p:extLst>
      <p:ext uri="{BB962C8B-B14F-4D97-AF65-F5344CB8AC3E}">
        <p14:creationId xmlns:p14="http://schemas.microsoft.com/office/powerpoint/2010/main" val="429398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828" y="745434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Il club Juventus di Addis Abeba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28" y="906112"/>
            <a:ext cx="8617226" cy="5206454"/>
          </a:xfrm>
        </p:spPr>
        <p:txBody>
          <a:bodyPr anchor="ctr">
            <a:normAutofit/>
          </a:bodyPr>
          <a:lstStyle/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r>
              <a:rPr lang="it-IT" sz="2000" b="0" dirty="0"/>
              <a:t>Convive dimensione dell’Italianità come spazio di differenziazione nel contesto etiope e quella differenziale di matrice coloniale.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Sport Club internazionale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Luogo di ritrovo di nostalgici del colonialismo</a:t>
            </a:r>
          </a:p>
          <a:p>
            <a:endParaRPr lang="it-IT" sz="2000" b="0" dirty="0"/>
          </a:p>
          <a:p>
            <a:r>
              <a:rPr lang="it-IT" sz="2000" b="0" dirty="0"/>
              <a:t>Queste due dimensioni possono entrare in conflitto: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La visita di Mattarella al Club Juventus dal punto di vista di: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Il valore del passaporto per Lily (cittadina italiana che ha vissuto buona parte della sua vita in Etiopia)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Il valore del passaporto per Johnny (Italiano nato e cresciuto in Italia)</a:t>
            </a:r>
          </a:p>
          <a:p>
            <a:endParaRPr lang="it-IT" sz="2000" b="0" dirty="0"/>
          </a:p>
        </p:txBody>
      </p:sp>
    </p:spTree>
    <p:extLst>
      <p:ext uri="{BB962C8B-B14F-4D97-AF65-F5344CB8AC3E}">
        <p14:creationId xmlns:p14="http://schemas.microsoft.com/office/powerpoint/2010/main" val="372524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3" y="3219557"/>
            <a:ext cx="8197534" cy="1581043"/>
          </a:xfrm>
        </p:spPr>
        <p:txBody>
          <a:bodyPr>
            <a:noAutofit/>
          </a:bodyPr>
          <a:lstStyle/>
          <a:p>
            <a:pPr algn="ctr"/>
            <a:r>
              <a:rPr lang="it-IT" sz="6000" dirty="0"/>
              <a:t>Non Saranno Mai Italiani</a:t>
            </a:r>
            <a:br>
              <a:rPr lang="it-IT" sz="6000" dirty="0"/>
            </a:br>
            <a:r>
              <a:rPr lang="it-IT" sz="2000" dirty="0"/>
              <a:t>Il termometro dell’Italianità 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8" y="6163942"/>
            <a:ext cx="2292478" cy="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7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8" y="1052705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Un italiano è…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9893E5C-CFEC-4137-9CC9-328D7460D77C}"/>
              </a:ext>
            </a:extLst>
          </p:cNvPr>
          <p:cNvSpPr txBox="1">
            <a:spLocks/>
          </p:cNvSpPr>
          <p:nvPr/>
        </p:nvSpPr>
        <p:spPr>
          <a:xfrm>
            <a:off x="4514616" y="2594111"/>
            <a:ext cx="8229600" cy="69405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Un italiano Non è…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9F8537-EDAD-4AE4-BF44-877228184FEA}"/>
              </a:ext>
            </a:extLst>
          </p:cNvPr>
          <p:cNvSpPr txBox="1"/>
          <p:nvPr/>
        </p:nvSpPr>
        <p:spPr>
          <a:xfrm>
            <a:off x="5114056" y="5482129"/>
            <a:ext cx="396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https://www.youtube.com/watch?v=PsfVYQ8zd4M</a:t>
            </a:r>
          </a:p>
        </p:txBody>
      </p:sp>
    </p:spTree>
    <p:extLst>
      <p:ext uri="{BB962C8B-B14F-4D97-AF65-F5344CB8AC3E}">
        <p14:creationId xmlns:p14="http://schemas.microsoft.com/office/powerpoint/2010/main" val="251154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4" y="0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Italianità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3587" y="1253764"/>
            <a:ext cx="7560298" cy="5598609"/>
          </a:xfrm>
        </p:spPr>
        <p:txBody>
          <a:bodyPr anchor="ctr">
            <a:normAutofit/>
          </a:bodyPr>
          <a:lstStyle/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759A5D-0641-4B54-B41D-2DADAF72E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74" y="894593"/>
            <a:ext cx="2878621" cy="28786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2462973-0FD1-46D0-B0CF-C71BE6279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89" y="1053228"/>
            <a:ext cx="3549063" cy="265837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E775277-3BEB-41B0-A04A-AAE4FA919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54" y="4024963"/>
            <a:ext cx="3940244" cy="2622053"/>
          </a:xfrm>
          <a:prstGeom prst="rect">
            <a:avLst/>
          </a:prstGeom>
        </p:spPr>
      </p:pic>
      <p:pic>
        <p:nvPicPr>
          <p:cNvPr id="12" name="Elementi multimediali online 11" title="Abby Lakew - Yene Habesha | የኔ አበሻ - New Ethiopian Music Music Video">
            <a:hlinkClick r:id="" action="ppaction://media"/>
            <a:extLst>
              <a:ext uri="{FF2B5EF4-FFF2-40B4-BE49-F238E27FC236}">
                <a16:creationId xmlns:a16="http://schemas.microsoft.com/office/drawing/2014/main" id="{E842DCC6-574A-497C-89DD-67127B185D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503736" y="4139968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3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4018" y="1158240"/>
            <a:ext cx="8825182" cy="45936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rotta Mediterranea e l’italianità</a:t>
            </a:r>
            <a:br>
              <a:rPr lang="it-IT" dirty="0"/>
            </a:br>
            <a:r>
              <a:rPr lang="it-IT" dirty="0"/>
              <a:t>Il </a:t>
            </a:r>
            <a:r>
              <a:rPr lang="it-IT" dirty="0" err="1"/>
              <a:t>black</a:t>
            </a:r>
            <a:r>
              <a:rPr lang="it-IT" dirty="0"/>
              <a:t> Mediterranean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0452" y="2186609"/>
            <a:ext cx="3637487" cy="1808922"/>
          </a:xfrm>
        </p:spPr>
        <p:txBody>
          <a:bodyPr anchor="ctr">
            <a:normAutofit/>
          </a:bodyPr>
          <a:lstStyle/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0A7FCE-033C-402D-BEC0-FB5FB4A9B500}"/>
              </a:ext>
            </a:extLst>
          </p:cNvPr>
          <p:cNvSpPr txBox="1"/>
          <p:nvPr/>
        </p:nvSpPr>
        <p:spPr>
          <a:xfrm>
            <a:off x="4445352" y="951906"/>
            <a:ext cx="7851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978772-5B7D-46BB-B8C5-F924E097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2" y="3429000"/>
            <a:ext cx="4002814" cy="23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2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139" y="1123219"/>
            <a:ext cx="822960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rotta Mediterranea in Italia come dramma sociale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0452" y="2186609"/>
            <a:ext cx="3637487" cy="1808922"/>
          </a:xfrm>
        </p:spPr>
        <p:txBody>
          <a:bodyPr anchor="ctr">
            <a:normAutofit/>
          </a:bodyPr>
          <a:lstStyle/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0A7FCE-033C-402D-BEC0-FB5FB4A9B500}"/>
              </a:ext>
            </a:extLst>
          </p:cNvPr>
          <p:cNvSpPr txBox="1"/>
          <p:nvPr/>
        </p:nvSpPr>
        <p:spPr>
          <a:xfrm>
            <a:off x="2623931" y="1348554"/>
            <a:ext cx="87961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10 anni fa pochi la questione rifugiati non era minimamente al centro del dibattito pubblico. 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Poco interesse degli Italiani sul tema</a:t>
            </a:r>
          </a:p>
          <a:p>
            <a:pPr algn="ctr"/>
            <a:r>
              <a:rPr lang="it-IT" dirty="0"/>
              <a:t>Poco interesse dei figli di migranti sul tema</a:t>
            </a:r>
          </a:p>
          <a:p>
            <a:pPr algn="ctr"/>
            <a:r>
              <a:rPr lang="it-IT" dirty="0"/>
              <a:t>Evoluzione parallela. </a:t>
            </a:r>
          </a:p>
          <a:p>
            <a:pPr algn="ctr"/>
            <a:r>
              <a:rPr lang="it-IT" dirty="0"/>
              <a:t>Analizzata attraverso le lenti del</a:t>
            </a:r>
          </a:p>
          <a:p>
            <a:pPr algn="ctr"/>
            <a:r>
              <a:rPr lang="it-IT" dirty="0"/>
              <a:t> «dramma sociale» (Turner,</a:t>
            </a:r>
          </a:p>
          <a:p>
            <a:pPr algn="ctr"/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Rottura dell’ordine sociale e dell’esistente che apre alle possibilità del cambiamento</a:t>
            </a:r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C211699C-1BA8-4CD6-9DC4-813C9BFD7F09}"/>
              </a:ext>
            </a:extLst>
          </p:cNvPr>
          <p:cNvCxnSpPr/>
          <p:nvPr/>
        </p:nvCxnSpPr>
        <p:spPr>
          <a:xfrm>
            <a:off x="7156174" y="4532243"/>
            <a:ext cx="0" cy="37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13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4" y="0"/>
            <a:ext cx="822960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rotta Mediterranea Prima del Dramma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6228" y="3390251"/>
            <a:ext cx="3032016" cy="2106271"/>
          </a:xfrm>
        </p:spPr>
        <p:txBody>
          <a:bodyPr anchor="ctr">
            <a:normAutofit/>
          </a:bodyPr>
          <a:lstStyle/>
          <a:p>
            <a:r>
              <a:rPr lang="it-IT" sz="2000" b="0" dirty="0"/>
              <a:t>Rifugiati ai margini</a:t>
            </a:r>
          </a:p>
          <a:p>
            <a:r>
              <a:rPr lang="it-IT" sz="2000" b="0" dirty="0"/>
              <a:t> dell’Italianità </a:t>
            </a:r>
          </a:p>
          <a:p>
            <a:pPr marL="342900" indent="-342900">
              <a:buFontTx/>
              <a:buChar char="-"/>
            </a:pPr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8" y="6163942"/>
            <a:ext cx="2292478" cy="688432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6463A78-F45A-401C-AF5B-B75F8B0BD5FF}"/>
              </a:ext>
            </a:extLst>
          </p:cNvPr>
          <p:cNvCxnSpPr/>
          <p:nvPr/>
        </p:nvCxnSpPr>
        <p:spPr>
          <a:xfrm flipV="1">
            <a:off x="6589643" y="2773017"/>
            <a:ext cx="1063487" cy="546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9758D1E-8FA9-4387-8A1C-FB0289B68FCE}"/>
              </a:ext>
            </a:extLst>
          </p:cNvPr>
          <p:cNvCxnSpPr/>
          <p:nvPr/>
        </p:nvCxnSpPr>
        <p:spPr>
          <a:xfrm>
            <a:off x="6569765" y="3508513"/>
            <a:ext cx="1033670" cy="546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B354A9-6984-438A-9B10-1041A1490416}"/>
              </a:ext>
            </a:extLst>
          </p:cNvPr>
          <p:cNvSpPr txBox="1"/>
          <p:nvPr/>
        </p:nvSpPr>
        <p:spPr>
          <a:xfrm>
            <a:off x="8262104" y="3508513"/>
            <a:ext cx="2464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Fenomeno marginale nella vita dei figli di migranti. Questione familiare e non pubblica 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F46121-F858-40FC-A414-87D887976F30}"/>
              </a:ext>
            </a:extLst>
          </p:cNvPr>
          <p:cNvSpPr txBox="1"/>
          <p:nvPr/>
        </p:nvSpPr>
        <p:spPr>
          <a:xfrm>
            <a:off x="8362122" y="2189922"/>
            <a:ext cx="2464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Fenomeno ai margini del discorso pubblico: lo spettacolo del confine</a:t>
            </a:r>
          </a:p>
        </p:txBody>
      </p:sp>
    </p:spTree>
    <p:extLst>
      <p:ext uri="{BB962C8B-B14F-4D97-AF65-F5344CB8AC3E}">
        <p14:creationId xmlns:p14="http://schemas.microsoft.com/office/powerpoint/2010/main" val="1642886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4" y="0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rotta Mediterranea nel liminale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6228" y="3390251"/>
            <a:ext cx="3032016" cy="2106271"/>
          </a:xfrm>
        </p:spPr>
        <p:txBody>
          <a:bodyPr anchor="ctr">
            <a:normAutofit/>
          </a:bodyPr>
          <a:lstStyle/>
          <a:p>
            <a:r>
              <a:rPr lang="it-IT" sz="2000" b="0" dirty="0"/>
              <a:t>Rifugiati al cuore</a:t>
            </a:r>
          </a:p>
          <a:p>
            <a:r>
              <a:rPr lang="it-IT" sz="2000" b="0" dirty="0"/>
              <a:t>Dell’identità nazionale</a:t>
            </a:r>
          </a:p>
          <a:p>
            <a:endParaRPr lang="it-IT" sz="2000" b="0" dirty="0"/>
          </a:p>
          <a:p>
            <a:r>
              <a:rPr lang="it-IT" sz="2000" b="0" dirty="0"/>
              <a:t>3 OTTOBRE 2013 </a:t>
            </a:r>
          </a:p>
          <a:p>
            <a:pPr marL="342900" indent="-342900">
              <a:buFontTx/>
              <a:buChar char="-"/>
            </a:pPr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8" y="6163942"/>
            <a:ext cx="2292478" cy="688432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6463A78-F45A-401C-AF5B-B75F8B0BD5FF}"/>
              </a:ext>
            </a:extLst>
          </p:cNvPr>
          <p:cNvCxnSpPr/>
          <p:nvPr/>
        </p:nvCxnSpPr>
        <p:spPr>
          <a:xfrm flipV="1">
            <a:off x="6589643" y="2773017"/>
            <a:ext cx="1063487" cy="546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9758D1E-8FA9-4387-8A1C-FB0289B68FCE}"/>
              </a:ext>
            </a:extLst>
          </p:cNvPr>
          <p:cNvCxnSpPr/>
          <p:nvPr/>
        </p:nvCxnSpPr>
        <p:spPr>
          <a:xfrm>
            <a:off x="6569765" y="3508513"/>
            <a:ext cx="1033670" cy="546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B354A9-6984-438A-9B10-1041A1490416}"/>
              </a:ext>
            </a:extLst>
          </p:cNvPr>
          <p:cNvSpPr txBox="1"/>
          <p:nvPr/>
        </p:nvSpPr>
        <p:spPr>
          <a:xfrm>
            <a:off x="7671088" y="3559468"/>
            <a:ext cx="34828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Manifestazione «Siamo tutti su quella barca»</a:t>
            </a:r>
          </a:p>
          <a:p>
            <a:r>
              <a:rPr lang="it-IT" dirty="0"/>
              <a:t>Volontariato del comitato 3.0</a:t>
            </a:r>
          </a:p>
          <a:p>
            <a:r>
              <a:rPr lang="it-IT" dirty="0"/>
              <a:t>Riconoscimento istituzionale</a:t>
            </a:r>
          </a:p>
          <a:p>
            <a:r>
              <a:rPr lang="it-IT" dirty="0"/>
              <a:t>Cambiare il discorso sulla rotta per cambiare il discorso sulla nazione p. </a:t>
            </a:r>
            <a:r>
              <a:rPr lang="it-IT" dirty="0">
                <a:highlight>
                  <a:srgbClr val="FFFF00"/>
                </a:highlight>
              </a:rPr>
              <a:t>145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F46121-F858-40FC-A414-87D887976F30}"/>
              </a:ext>
            </a:extLst>
          </p:cNvPr>
          <p:cNvSpPr txBox="1"/>
          <p:nvPr/>
        </p:nvSpPr>
        <p:spPr>
          <a:xfrm>
            <a:off x="7755835" y="1453249"/>
            <a:ext cx="2464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Mare Nostrum, Apertura crisi dei rifugiati</a:t>
            </a:r>
          </a:p>
          <a:p>
            <a:r>
              <a:rPr lang="it-IT" dirty="0"/>
              <a:t>Rifugiati al centro dello spazio nazionale e europeo</a:t>
            </a:r>
          </a:p>
        </p:txBody>
      </p:sp>
    </p:spTree>
    <p:extLst>
      <p:ext uri="{BB962C8B-B14F-4D97-AF65-F5344CB8AC3E}">
        <p14:creationId xmlns:p14="http://schemas.microsoft.com/office/powerpoint/2010/main" val="142781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5998" y="472617"/>
            <a:ext cx="822960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rotta Mediterranea e la fine del dramma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6228" y="3390251"/>
            <a:ext cx="3032016" cy="2106271"/>
          </a:xfrm>
        </p:spPr>
        <p:txBody>
          <a:bodyPr anchor="ctr">
            <a:normAutofit/>
          </a:bodyPr>
          <a:lstStyle/>
          <a:p>
            <a:r>
              <a:rPr lang="it-IT" sz="2000" b="0" dirty="0"/>
              <a:t>Rifugiati:</a:t>
            </a:r>
          </a:p>
          <a:p>
            <a:r>
              <a:rPr lang="it-IT" sz="2000" b="0" dirty="0"/>
              <a:t>Un fenomeno troppo </a:t>
            </a:r>
          </a:p>
          <a:p>
            <a:r>
              <a:rPr lang="it-IT" sz="2000" b="0" dirty="0"/>
              <a:t>Italiano</a:t>
            </a:r>
          </a:p>
          <a:p>
            <a:pPr marL="342900" indent="-342900">
              <a:buFontTx/>
              <a:buChar char="-"/>
            </a:pPr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8" y="6163942"/>
            <a:ext cx="2292478" cy="688432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6463A78-F45A-401C-AF5B-B75F8B0BD5FF}"/>
              </a:ext>
            </a:extLst>
          </p:cNvPr>
          <p:cNvCxnSpPr/>
          <p:nvPr/>
        </p:nvCxnSpPr>
        <p:spPr>
          <a:xfrm flipV="1">
            <a:off x="6589643" y="2773017"/>
            <a:ext cx="1063487" cy="546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9758D1E-8FA9-4387-8A1C-FB0289B68FCE}"/>
              </a:ext>
            </a:extLst>
          </p:cNvPr>
          <p:cNvCxnSpPr>
            <a:cxnSpLocks/>
          </p:cNvCxnSpPr>
          <p:nvPr/>
        </p:nvCxnSpPr>
        <p:spPr>
          <a:xfrm>
            <a:off x="6569765" y="3508513"/>
            <a:ext cx="834887" cy="805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B354A9-6984-438A-9B10-1041A1490416}"/>
              </a:ext>
            </a:extLst>
          </p:cNvPr>
          <p:cNvSpPr txBox="1"/>
          <p:nvPr/>
        </p:nvSpPr>
        <p:spPr>
          <a:xfrm>
            <a:off x="7581636" y="3853998"/>
            <a:ext cx="3482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Professionalizzazione dell’accoglienza</a:t>
            </a:r>
          </a:p>
          <a:p>
            <a:r>
              <a:rPr lang="it-IT" dirty="0"/>
              <a:t>Espulsione figli di migranti da accoglienza</a:t>
            </a:r>
          </a:p>
          <a:p>
            <a:r>
              <a:rPr lang="it-IT" dirty="0"/>
              <a:t>Silenziamento della loro voce sul tema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F46121-F858-40FC-A414-87D887976F30}"/>
              </a:ext>
            </a:extLst>
          </p:cNvPr>
          <p:cNvSpPr txBox="1"/>
          <p:nvPr/>
        </p:nvSpPr>
        <p:spPr>
          <a:xfrm>
            <a:off x="7795592" y="1901643"/>
            <a:ext cx="381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Polarizzazione politica della rotta</a:t>
            </a:r>
          </a:p>
          <a:p>
            <a:r>
              <a:rPr lang="it-IT" dirty="0"/>
              <a:t>Cancellazione Mare Nostrum e ingresso </a:t>
            </a:r>
            <a:r>
              <a:rPr lang="it-IT" dirty="0" err="1"/>
              <a:t>Triton</a:t>
            </a:r>
            <a:endParaRPr lang="it-IT" dirty="0"/>
          </a:p>
          <a:p>
            <a:r>
              <a:rPr lang="it-IT" dirty="0"/>
              <a:t>Creazione configurazione attuale</a:t>
            </a:r>
          </a:p>
        </p:txBody>
      </p:sp>
    </p:spTree>
    <p:extLst>
      <p:ext uri="{BB962C8B-B14F-4D97-AF65-F5344CB8AC3E}">
        <p14:creationId xmlns:p14="http://schemas.microsoft.com/office/powerpoint/2010/main" val="3415715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6059" y="766136"/>
            <a:ext cx="822960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Effetti: Se il Mediterraneo arriva fino</a:t>
            </a:r>
            <a:br>
              <a:rPr lang="it-IT" dirty="0"/>
            </a:br>
            <a:r>
              <a:rPr lang="it-IT" dirty="0"/>
              <a:t> al Quartiere di Porta Venezia 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6228" y="3390251"/>
            <a:ext cx="3032016" cy="2106271"/>
          </a:xfrm>
        </p:spPr>
        <p:txBody>
          <a:bodyPr anchor="ctr">
            <a:normAutofit/>
          </a:bodyPr>
          <a:lstStyle/>
          <a:p>
            <a:r>
              <a:rPr lang="it-IT" sz="2000" b="0" dirty="0"/>
              <a:t>Porta Venezia </a:t>
            </a:r>
          </a:p>
          <a:p>
            <a:pPr marL="342900" indent="-342900">
              <a:buFontTx/>
              <a:buChar char="-"/>
            </a:pPr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8" y="6174102"/>
            <a:ext cx="2292478" cy="688432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6463A78-F45A-401C-AF5B-B75F8B0BD5FF}"/>
              </a:ext>
            </a:extLst>
          </p:cNvPr>
          <p:cNvCxnSpPr/>
          <p:nvPr/>
        </p:nvCxnSpPr>
        <p:spPr>
          <a:xfrm flipV="1">
            <a:off x="6589643" y="2773017"/>
            <a:ext cx="1063487" cy="546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9758D1E-8FA9-4387-8A1C-FB0289B68FCE}"/>
              </a:ext>
            </a:extLst>
          </p:cNvPr>
          <p:cNvCxnSpPr>
            <a:cxnSpLocks/>
          </p:cNvCxnSpPr>
          <p:nvPr/>
        </p:nvCxnSpPr>
        <p:spPr>
          <a:xfrm>
            <a:off x="6569765" y="3508513"/>
            <a:ext cx="834887" cy="805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B354A9-6984-438A-9B10-1041A1490416}"/>
              </a:ext>
            </a:extLst>
          </p:cNvPr>
          <p:cNvSpPr txBox="1"/>
          <p:nvPr/>
        </p:nvSpPr>
        <p:spPr>
          <a:xfrm>
            <a:off x="7581636" y="3853998"/>
            <a:ext cx="3482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Hub</a:t>
            </a:r>
            <a:r>
              <a:rPr lang="it-IT" dirty="0"/>
              <a:t> di significati, </a:t>
            </a:r>
          </a:p>
          <a:p>
            <a:r>
              <a:rPr lang="it-IT" dirty="0"/>
              <a:t>Sovrapposizione di migrazioni</a:t>
            </a:r>
          </a:p>
          <a:p>
            <a:r>
              <a:rPr lang="it-IT" dirty="0"/>
              <a:t>Opportunità economiche</a:t>
            </a:r>
          </a:p>
          <a:p>
            <a:r>
              <a:rPr lang="it-IT" dirty="0"/>
              <a:t>Centralità</a:t>
            </a:r>
          </a:p>
          <a:p>
            <a:r>
              <a:rPr lang="it-IT" dirty="0"/>
              <a:t>La prospettiva di Marco (</a:t>
            </a:r>
            <a:r>
              <a:rPr lang="it-IT" dirty="0">
                <a:highlight>
                  <a:srgbClr val="FFFF00"/>
                </a:highlight>
              </a:rPr>
              <a:t>p.152</a:t>
            </a:r>
            <a:r>
              <a:rPr lang="it-IT" dirty="0"/>
              <a:t>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F46121-F858-40FC-A414-87D887976F30}"/>
              </a:ext>
            </a:extLst>
          </p:cNvPr>
          <p:cNvSpPr txBox="1"/>
          <p:nvPr/>
        </p:nvSpPr>
        <p:spPr>
          <a:xfrm>
            <a:off x="7795592" y="1901643"/>
            <a:ext cx="381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Luogo di disconnessione dalla cittadinanza </a:t>
            </a:r>
          </a:p>
          <a:p>
            <a:r>
              <a:rPr lang="it-IT" dirty="0"/>
              <a:t>Ghetto nero di Milano (p.</a:t>
            </a:r>
            <a:r>
              <a:rPr lang="it-IT" dirty="0">
                <a:highlight>
                  <a:srgbClr val="FFFF00"/>
                </a:highlight>
              </a:rPr>
              <a:t>149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0080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139" y="1123219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Praticare Italianità a Porta Venezia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0452" y="2186609"/>
            <a:ext cx="3637487" cy="1808922"/>
          </a:xfrm>
        </p:spPr>
        <p:txBody>
          <a:bodyPr anchor="ctr">
            <a:normAutofit/>
          </a:bodyPr>
          <a:lstStyle/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0A7FCE-033C-402D-BEC0-FB5FB4A9B500}"/>
              </a:ext>
            </a:extLst>
          </p:cNvPr>
          <p:cNvSpPr txBox="1"/>
          <p:nvPr/>
        </p:nvSpPr>
        <p:spPr>
          <a:xfrm>
            <a:off x="2613991" y="1817276"/>
            <a:ext cx="8796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Coabitazione con i Rifugiati non vuol dire diventare come le persone appena arrivate o come i membri della diaspora.</a:t>
            </a:r>
          </a:p>
          <a:p>
            <a:r>
              <a:rPr lang="it-IT" dirty="0"/>
              <a:t>Pratiche di distinzione dal cibo alle discussioni sul colore della pelle p. 155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Ripensare la rotta Mediterranea e il proprio coinvolgimento a partire dall’essere Italiani. </a:t>
            </a:r>
            <a:r>
              <a:rPr lang="it-IT" dirty="0">
                <a:highlight>
                  <a:srgbClr val="FFFF00"/>
                </a:highlight>
              </a:rPr>
              <a:t>P. 159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0453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4" y="0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#PVSTATEOFMIND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1828" y="1808480"/>
            <a:ext cx="8140965" cy="5206454"/>
          </a:xfrm>
        </p:spPr>
        <p:txBody>
          <a:bodyPr anchor="ctr">
            <a:normAutofit/>
          </a:bodyPr>
          <a:lstStyle/>
          <a:p>
            <a:pPr marL="342900" indent="-342900">
              <a:buFontTx/>
              <a:buChar char="-"/>
            </a:pPr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314C926-B5DF-426C-92C6-98B6CCF79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11" y="2584174"/>
            <a:ext cx="4425896" cy="295059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188529E-1A62-49EB-BFCD-BAFFBF03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342" y="964375"/>
            <a:ext cx="3776760" cy="36562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C7DB2A-099C-4A99-9F31-F7F7E1611854}"/>
              </a:ext>
            </a:extLst>
          </p:cNvPr>
          <p:cNvSpPr txBox="1"/>
          <p:nvPr/>
        </p:nvSpPr>
        <p:spPr>
          <a:xfrm>
            <a:off x="3409122" y="5128591"/>
            <a:ext cx="3177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Celebrare </a:t>
            </a:r>
            <a:r>
              <a:rPr lang="it-IT" dirty="0" err="1"/>
              <a:t>decolonialità</a:t>
            </a:r>
            <a:endParaRPr lang="it-IT" dirty="0"/>
          </a:p>
          <a:p>
            <a:r>
              <a:rPr lang="it-IT" dirty="0"/>
              <a:t>- Risemantizzare significati escludenti</a:t>
            </a:r>
          </a:p>
          <a:p>
            <a:r>
              <a:rPr lang="it-IT" dirty="0"/>
              <a:t>- Costruire uno spazio di enunciazione sull’Italianità  </a:t>
            </a:r>
          </a:p>
        </p:txBody>
      </p:sp>
    </p:spTree>
    <p:extLst>
      <p:ext uri="{BB962C8B-B14F-4D97-AF65-F5344CB8AC3E}">
        <p14:creationId xmlns:p14="http://schemas.microsoft.com/office/powerpoint/2010/main" val="5553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3" y="3219557"/>
            <a:ext cx="8197534" cy="1581043"/>
          </a:xfrm>
        </p:spPr>
        <p:txBody>
          <a:bodyPr>
            <a:noAutofit/>
          </a:bodyPr>
          <a:lstStyle/>
          <a:p>
            <a:pPr algn="ctr"/>
            <a:r>
              <a:rPr lang="it-IT" sz="6000" dirty="0"/>
              <a:t>Da Milano a Monfalcone</a:t>
            </a:r>
            <a:endParaRPr lang="it-IT" sz="3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8" y="6163942"/>
            <a:ext cx="2292478" cy="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4" y="0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Intermezzo: Porta Venezia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3587" y="1253764"/>
            <a:ext cx="7560298" cy="5598609"/>
          </a:xfrm>
        </p:spPr>
        <p:txBody>
          <a:bodyPr anchor="ctr">
            <a:normAutofit/>
          </a:bodyPr>
          <a:lstStyle/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65139E-A34A-4244-901C-21A732429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32" y="1070884"/>
            <a:ext cx="4263908" cy="30848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2F8F432-8ADB-4EFD-A400-088D0A38B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08" y="3429000"/>
            <a:ext cx="3699054" cy="277429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837513-3709-4DCD-976A-DC67B87AACA6}"/>
              </a:ext>
            </a:extLst>
          </p:cNvPr>
          <p:cNvSpPr txBox="1"/>
          <p:nvPr/>
        </p:nvSpPr>
        <p:spPr>
          <a:xfrm>
            <a:off x="3352800" y="5313680"/>
            <a:ext cx="1727200" cy="59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7697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1666" y="2875776"/>
            <a:ext cx="822960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Traduzione di cultura a scuola…</a:t>
            </a:r>
            <a:br>
              <a:rPr lang="it-IT" dirty="0"/>
            </a:br>
            <a:br>
              <a:rPr lang="it-IT" dirty="0"/>
            </a:br>
            <a:r>
              <a:rPr lang="it-IT" dirty="0">
                <a:hlinkClick r:id="rId2"/>
              </a:rPr>
              <a:t>(217) Monfy Blog - Contro la dispersione scolastica - YouTube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9893E5C-CFEC-4137-9CC9-328D7460D77C}"/>
              </a:ext>
            </a:extLst>
          </p:cNvPr>
          <p:cNvSpPr txBox="1">
            <a:spLocks/>
          </p:cNvSpPr>
          <p:nvPr/>
        </p:nvSpPr>
        <p:spPr>
          <a:xfrm>
            <a:off x="4514616" y="2594111"/>
            <a:ext cx="8229600" cy="69405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7A88AF9-3BDA-44B7-AEBA-C854F40BCEF8}"/>
              </a:ext>
            </a:extLst>
          </p:cNvPr>
          <p:cNvSpPr txBox="1">
            <a:spLocks/>
          </p:cNvSpPr>
          <p:nvPr/>
        </p:nvSpPr>
        <p:spPr>
          <a:xfrm>
            <a:off x="1175288" y="4417182"/>
            <a:ext cx="8229600" cy="69405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3275AFD-B775-4C72-8413-B93EB80B30DB}"/>
              </a:ext>
            </a:extLst>
          </p:cNvPr>
          <p:cNvSpPr txBox="1">
            <a:spLocks/>
          </p:cNvSpPr>
          <p:nvPr/>
        </p:nvSpPr>
        <p:spPr>
          <a:xfrm>
            <a:off x="4639848" y="3713386"/>
            <a:ext cx="8229600" cy="69405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0471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583" y="-565980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Etnografia: Da una scuola professionale di Monfalcone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194625" y="1497745"/>
            <a:ext cx="74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D85006-4110-46CC-991D-00997BC43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11" y="1885598"/>
            <a:ext cx="6264344" cy="278599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C71E1D-5199-42E2-AC3F-2811D5E4379B}"/>
              </a:ext>
            </a:extLst>
          </p:cNvPr>
          <p:cNvSpPr txBox="1"/>
          <p:nvPr/>
        </p:nvSpPr>
        <p:spPr>
          <a:xfrm>
            <a:off x="4611582" y="5129348"/>
            <a:ext cx="489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 contesto di Frontiera</a:t>
            </a:r>
          </a:p>
        </p:txBody>
      </p:sp>
    </p:spTree>
    <p:extLst>
      <p:ext uri="{BB962C8B-B14F-4D97-AF65-F5344CB8AC3E}">
        <p14:creationId xmlns:p14="http://schemas.microsoft.com/office/powerpoint/2010/main" val="3855049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583" y="-565980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Etnografia: Da una scuola professionale di Monfalcone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194625" y="1497745"/>
            <a:ext cx="74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C71E1D-5199-42E2-AC3F-2811D5E4379B}"/>
              </a:ext>
            </a:extLst>
          </p:cNvPr>
          <p:cNvSpPr txBox="1"/>
          <p:nvPr/>
        </p:nvSpPr>
        <p:spPr>
          <a:xfrm>
            <a:off x="4611582" y="5129348"/>
            <a:ext cx="489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Una città Cantiere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D316CD-3F54-4CD1-944C-C5E460E9F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32" y="1798981"/>
            <a:ext cx="5300869" cy="29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15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583" y="-565980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Etnografia: Da una scuola professionale di Monfalcone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194625" y="1497745"/>
            <a:ext cx="74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C71E1D-5199-42E2-AC3F-2811D5E4379B}"/>
              </a:ext>
            </a:extLst>
          </p:cNvPr>
          <p:cNvSpPr txBox="1"/>
          <p:nvPr/>
        </p:nvSpPr>
        <p:spPr>
          <a:xfrm>
            <a:off x="1480066" y="5348890"/>
            <a:ext cx="653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Uno spazio Multiculturale</a:t>
            </a:r>
          </a:p>
          <a:p>
            <a:pPr algn="ctr"/>
            <a:r>
              <a:rPr lang="it-IT" dirty="0"/>
              <a:t> o di inclusione differenziale?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37FB30D-469C-4260-80BC-59CD1C07E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904" y="1359320"/>
            <a:ext cx="3427136" cy="22674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EBCC2CF-B6F2-43C6-B97B-C08F7B5D9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204" y="1425752"/>
            <a:ext cx="5316833" cy="16828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1F70A17-2FE0-4C74-B6A9-B0300BB55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948" y="3568670"/>
            <a:ext cx="4732269" cy="13587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884FA00-4653-4367-93D4-10D18B4C1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23" y="3845691"/>
            <a:ext cx="3963849" cy="258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8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583" y="-565980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Etnografia: Riprodurre il «confine educativo»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194625" y="1497745"/>
            <a:ext cx="74750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C71E1D-5199-42E2-AC3F-2811D5E4379B}"/>
              </a:ext>
            </a:extLst>
          </p:cNvPr>
          <p:cNvSpPr txBox="1"/>
          <p:nvPr/>
        </p:nvSpPr>
        <p:spPr>
          <a:xfrm>
            <a:off x="3279739" y="5349896"/>
            <a:ext cx="489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 scuola - cantiere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54B446-1AD4-457C-9AD3-7EAAE1C3A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67" y="1359320"/>
            <a:ext cx="4373218" cy="403681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98E9272-A59F-4285-AE49-09890268A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950" y="2518340"/>
            <a:ext cx="3922779" cy="13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46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8342" y="-1028954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scelta di un blog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3081131" y="1759930"/>
            <a:ext cx="831905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Puntare sulle expertise degli studenti e «metterle a lavoro»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Uno strumento per raccontare la scuola e lo spazio di Monfalcone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Uscita da paradigma «utilitaristico» 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(Maieutica reciproca, Danilo Dolci).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BFC465-5334-484F-B758-E2720CBE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54" y="35528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73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struttura del laboratorio e i partecipanti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2753140" y="1471695"/>
            <a:ext cx="8319052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Creazione di un «gruppo classe» fatto di: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Italiani «autoctoni, figli di migranti, </a:t>
            </a:r>
            <a:r>
              <a:rPr lang="it-IT" b="1" dirty="0" err="1">
                <a:solidFill>
                  <a:srgbClr val="575F6D"/>
                </a:solidFill>
              </a:rPr>
              <a:t>Nai</a:t>
            </a:r>
            <a:r>
              <a:rPr lang="it-IT" b="1" dirty="0">
                <a:solidFill>
                  <a:srgbClr val="575F6D"/>
                </a:solidFill>
              </a:rPr>
              <a:t> 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Quasi tutti «</a:t>
            </a:r>
            <a:r>
              <a:rPr lang="it-IT" b="1" dirty="0" err="1">
                <a:solidFill>
                  <a:srgbClr val="575F6D"/>
                </a:solidFill>
              </a:rPr>
              <a:t>Bes</a:t>
            </a:r>
            <a:r>
              <a:rPr lang="it-IT" b="1" dirty="0">
                <a:solidFill>
                  <a:srgbClr val="575F6D"/>
                </a:solidFill>
              </a:rPr>
              <a:t>»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Laboratorio settimanale: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Novembre 2021 –marzo 2022: a scuola (lavoro di strutturazione del gruppo e mini documentario sulle dipendenza da cellulare)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Marzo 2022 – maggio 2022: fuori dal contesto scolastico (documentario sul Cantiere di Monfalcone)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680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Le criticità nel farsi del progetto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2763080" y="1410355"/>
            <a:ext cx="83190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Essere all’altezza delle aspettative degli studenti: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Prendere coscienza delle proprie lacune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EE4C190-D2A7-4939-979A-DBEBE42D2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6" y="3004631"/>
            <a:ext cx="4214190" cy="23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09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Le criticità nel farsi del progetto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2763080" y="1410355"/>
            <a:ext cx="8319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Essere all’altezza delle aspettative degli studenti: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Necessità di coinvolgere dei «professionisti» nella costruzione dei laboratori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039204-AEEA-4B09-920C-1E4BB334D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75" y="3051818"/>
            <a:ext cx="5324061" cy="239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57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Le criticità nel farsi del progetto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2763080" y="1410355"/>
            <a:ext cx="83190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Essere all’altezza delle aspettative degli studenti: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Professionalizzazione del progetto e perdita di interesse per coloro che partecipavano per dimensione ludica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60E669-5C1C-4677-A616-592E0827C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2" y="3606452"/>
            <a:ext cx="4643328" cy="20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7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4" y="0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Intermezzo: Porta Venezia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3587" y="1253764"/>
            <a:ext cx="7560298" cy="5598609"/>
          </a:xfrm>
        </p:spPr>
        <p:txBody>
          <a:bodyPr anchor="ctr">
            <a:normAutofit/>
          </a:bodyPr>
          <a:lstStyle/>
          <a:p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E775277-3BEB-41B0-A04A-AAE4FA919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51" y="2451549"/>
            <a:ext cx="3461292" cy="23033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36005CD-EAC5-4947-B820-5073ABAAD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43" y="1410149"/>
            <a:ext cx="2956154" cy="41940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E9D295B-1645-46DA-9481-B8E26EAA7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697" y="1296396"/>
            <a:ext cx="3002606" cy="42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5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Le criticità nel farsi del progetto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499678-8438-44F1-A7BA-A17B15A331E5}"/>
              </a:ext>
            </a:extLst>
          </p:cNvPr>
          <p:cNvSpPr txBox="1"/>
          <p:nvPr/>
        </p:nvSpPr>
        <p:spPr>
          <a:xfrm>
            <a:off x="5019261" y="2007995"/>
            <a:ext cx="5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L’eterogeneità del gruppo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92A3E46-AAE0-42C5-AA99-40B64B684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42" y="3228591"/>
            <a:ext cx="3974310" cy="17853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754BB3C-4385-4589-AFC4-094A2DDFF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52" y="2471506"/>
            <a:ext cx="3844576" cy="28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90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Alcuni risultati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6900242" y="1798982"/>
            <a:ext cx="45596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Coscientizzazione: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it-IT" b="1" dirty="0">
                <a:solidFill>
                  <a:srgbClr val="575F6D"/>
                </a:solidFill>
              </a:rPr>
              <a:t> 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Creazione di un gruppo di lavoro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Superamento delle barriere di genere e etniche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Mutuo aiuto 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Responsabilizzazione sul progetto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Miglioramento dei risultati scolastici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r>
              <a:rPr lang="it-IT" b="1" dirty="0">
                <a:solidFill>
                  <a:srgbClr val="575F6D"/>
                </a:solidFill>
              </a:rPr>
              <a:t>Acquisizione fiducia in sé stessi</a:t>
            </a: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8CFD05F-0830-4C33-A0A7-F53A45590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19" y="1430820"/>
            <a:ext cx="4181889" cy="41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63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7" y="-737631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Cosa è rimasto?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6B626C-88B1-4F0C-ABCD-F325FC5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87" y="5695950"/>
            <a:ext cx="3171825" cy="952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A4B0CC-047D-481A-AF03-FEDCDE082F91}"/>
              </a:ext>
            </a:extLst>
          </p:cNvPr>
          <p:cNvSpPr txBox="1"/>
          <p:nvPr/>
        </p:nvSpPr>
        <p:spPr>
          <a:xfrm>
            <a:off x="4298202" y="1848679"/>
            <a:ext cx="48506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marL="285750" lvl="0" indent="-285750" algn="just">
              <a:spcBef>
                <a:spcPts val="600"/>
              </a:spcBef>
              <a:buClr>
                <a:srgbClr val="FE8637"/>
              </a:buClr>
              <a:buSzPct val="70000"/>
              <a:buFontTx/>
              <a:buChar char="-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it-IT" b="1" dirty="0">
              <a:solidFill>
                <a:srgbClr val="575F6D"/>
              </a:solidFill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8F0E6E-003C-4114-BBEC-71A6CCFA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488" y="1639956"/>
            <a:ext cx="5685284" cy="40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2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8" y="1052705"/>
            <a:ext cx="8229600" cy="6940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Un italiano è…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9893E5C-CFEC-4137-9CC9-328D7460D77C}"/>
              </a:ext>
            </a:extLst>
          </p:cNvPr>
          <p:cNvSpPr txBox="1">
            <a:spLocks/>
          </p:cNvSpPr>
          <p:nvPr/>
        </p:nvSpPr>
        <p:spPr>
          <a:xfrm>
            <a:off x="4514616" y="2594111"/>
            <a:ext cx="8229600" cy="69405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Un italiano Non è…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E7448562-8211-403A-AFB8-7CD42A4BA9CE}"/>
              </a:ext>
            </a:extLst>
          </p:cNvPr>
          <p:cNvCxnSpPr/>
          <p:nvPr/>
        </p:nvCxnSpPr>
        <p:spPr>
          <a:xfrm>
            <a:off x="8169965" y="3429000"/>
            <a:ext cx="0" cy="103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426AC33-4E3F-4702-8EEE-0FCA5EFE4C55}"/>
              </a:ext>
            </a:extLst>
          </p:cNvPr>
          <p:cNvCxnSpPr/>
          <p:nvPr/>
        </p:nvCxnSpPr>
        <p:spPr>
          <a:xfrm>
            <a:off x="4283765" y="1868557"/>
            <a:ext cx="0" cy="1083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F6C8FA-0CA5-448B-BFEA-CD47250D90BC}"/>
              </a:ext>
            </a:extLst>
          </p:cNvPr>
          <p:cNvSpPr txBox="1"/>
          <p:nvPr/>
        </p:nvSpPr>
        <p:spPr>
          <a:xfrm>
            <a:off x="3160643" y="3429000"/>
            <a:ext cx="279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Contenuto italianità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8D7085-B88B-41B3-9EEC-B9E9CCE83031}"/>
              </a:ext>
            </a:extLst>
          </p:cNvPr>
          <p:cNvSpPr txBox="1"/>
          <p:nvPr/>
        </p:nvSpPr>
        <p:spPr>
          <a:xfrm>
            <a:off x="6773519" y="4500742"/>
            <a:ext cx="279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Contorni italianità</a:t>
            </a:r>
          </a:p>
        </p:txBody>
      </p:sp>
    </p:spTree>
    <p:extLst>
      <p:ext uri="{BB962C8B-B14F-4D97-AF65-F5344CB8AC3E}">
        <p14:creationId xmlns:p14="http://schemas.microsoft.com/office/powerpoint/2010/main" val="197244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876" y="559707"/>
            <a:ext cx="822960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Italianità: un costrutto Altero-referenziale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2065" y="1690644"/>
            <a:ext cx="7560298" cy="5598609"/>
          </a:xfrm>
        </p:spPr>
        <p:txBody>
          <a:bodyPr anchor="ctr">
            <a:normAutofit/>
          </a:bodyPr>
          <a:lstStyle/>
          <a:p>
            <a:pPr algn="ctr"/>
            <a:r>
              <a:rPr lang="it-IT" sz="2000" b="0" dirty="0"/>
              <a:t>Altro che Italia. Questa è </a:t>
            </a:r>
            <a:r>
              <a:rPr lang="it-IT" sz="2000" b="0" dirty="0" err="1"/>
              <a:t>Affrica</a:t>
            </a:r>
            <a:r>
              <a:rPr lang="it-IT" sz="2000" b="0" dirty="0"/>
              <a:t>. I beduini a Confronto sono Fior di Virtù civile (Farini, lettere a Cavour, 1860)</a:t>
            </a:r>
          </a:p>
          <a:p>
            <a:pPr algn="ctr"/>
            <a:endParaRPr lang="it-IT" sz="2000" b="0" dirty="0"/>
          </a:p>
          <a:p>
            <a:pPr algn="ctr"/>
            <a:r>
              <a:rPr lang="it-IT" sz="2000" b="0" dirty="0"/>
              <a:t>Il Fascismo e lo «</a:t>
            </a:r>
            <a:r>
              <a:rPr lang="it-IT" sz="2000" b="0" dirty="0" err="1"/>
              <a:t>sbiancaggio</a:t>
            </a:r>
            <a:r>
              <a:rPr lang="it-IT" sz="2000" b="0" dirty="0"/>
              <a:t>» degli italiani</a:t>
            </a:r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C72692-84CA-4FBF-BA0C-40FC51093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43" y="3741452"/>
            <a:ext cx="3890342" cy="24251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2D202A1-DBF4-4DB8-A146-E2F7CBB6F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87" y="3741452"/>
            <a:ext cx="4545496" cy="25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5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344" y="367747"/>
            <a:ext cx="960345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«Seconde generazioni»</a:t>
            </a:r>
            <a:br>
              <a:rPr lang="it-IT" dirty="0"/>
            </a:br>
            <a:r>
              <a:rPr lang="it-IT" dirty="0"/>
              <a:t> L’armamentario della differenza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4B61FB8-A264-44CC-9424-5B712EA4B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47" y="1302026"/>
            <a:ext cx="5646929" cy="491282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6AE2E8-E19B-4DC9-AC72-4174254020A4}"/>
              </a:ext>
            </a:extLst>
          </p:cNvPr>
          <p:cNvSpPr txBox="1"/>
          <p:nvPr/>
        </p:nvSpPr>
        <p:spPr>
          <a:xfrm>
            <a:off x="9114182" y="1857732"/>
            <a:ext cx="2263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Termine «seconde generazioni» non ha valore né descrittivo né sociologico.</a:t>
            </a:r>
          </a:p>
          <a:p>
            <a:r>
              <a:rPr lang="it-IT" dirty="0"/>
              <a:t>È però una potente espressione dei processi di «</a:t>
            </a:r>
            <a:r>
              <a:rPr lang="it-IT" dirty="0" err="1"/>
              <a:t>alterizzazione</a:t>
            </a:r>
            <a:r>
              <a:rPr lang="it-IT" dirty="0"/>
              <a:t>» su cui si fonda l’italianità</a:t>
            </a:r>
          </a:p>
        </p:txBody>
      </p:sp>
    </p:spTree>
    <p:extLst>
      <p:ext uri="{BB962C8B-B14F-4D97-AF65-F5344CB8AC3E}">
        <p14:creationId xmlns:p14="http://schemas.microsoft.com/office/powerpoint/2010/main" val="191313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5450" y="397565"/>
            <a:ext cx="822960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«condizione di seconda generazione»</a:t>
            </a:r>
            <a:br>
              <a:rPr lang="it-IT" dirty="0"/>
            </a:br>
            <a:r>
              <a:rPr lang="it-IT" dirty="0"/>
              <a:t>i «Fuori gioco»</a:t>
            </a:r>
          </a:p>
        </p:txBody>
      </p:sp>
      <p:sp>
        <p:nvSpPr>
          <p:cNvPr id="6" name="AutoShape 4" descr="blob:https://web.whatsapp.com/8afff700-2a8c-440a-9a30-4f41d6ef10aa">
            <a:extLst>
              <a:ext uri="{FF2B5EF4-FFF2-40B4-BE49-F238E27FC236}">
                <a16:creationId xmlns:a16="http://schemas.microsoft.com/office/drawing/2014/main" id="{2BD1A642-2C21-4A8B-A56D-D5D138A98BED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286953" y="1393273"/>
            <a:ext cx="7559675" cy="5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i="1" dirty="0"/>
          </a:p>
          <a:p>
            <a:pPr marL="285750" indent="-285750">
              <a:buFontTx/>
              <a:buChar char="-"/>
            </a:pPr>
            <a:r>
              <a:rPr lang="it-IT" i="1" dirty="0"/>
              <a:t>Comprensione delle strutture sociali che «mettono in fuorigioco» i figli di migranti: processi sociali, immaginari, storie, </a:t>
            </a:r>
          </a:p>
          <a:p>
            <a:pPr marL="285750" indent="-285750">
              <a:buFontTx/>
              <a:buChar char="-"/>
            </a:pPr>
            <a:endParaRPr lang="it-IT" i="1" dirty="0"/>
          </a:p>
          <a:p>
            <a:pPr marL="285750" indent="-285750">
              <a:buFontTx/>
              <a:buChar char="-"/>
            </a:pPr>
            <a:endParaRPr lang="it-IT" i="1" dirty="0"/>
          </a:p>
          <a:p>
            <a:pPr marL="285750" indent="-285750">
              <a:buFontTx/>
              <a:buChar char="-"/>
            </a:pPr>
            <a:endParaRPr lang="it-IT" i="1" dirty="0"/>
          </a:p>
          <a:p>
            <a:pPr marL="285750" indent="-285750">
              <a:buFontTx/>
              <a:buChar char="-"/>
            </a:pPr>
            <a:endParaRPr lang="it-IT" i="1" dirty="0"/>
          </a:p>
          <a:p>
            <a:pPr marL="285750" indent="-285750">
              <a:buFontTx/>
              <a:buChar char="-"/>
            </a:pPr>
            <a:endParaRPr lang="it-IT" i="1" dirty="0"/>
          </a:p>
          <a:p>
            <a:pPr marL="285750" indent="-285750">
              <a:buFontTx/>
              <a:buChar char="-"/>
            </a:pPr>
            <a:r>
              <a:rPr lang="it-IT" i="1" dirty="0"/>
              <a:t>Pratiche sul «filo»  del fuorigioco: Cosa inventarsi per giocarsi la partita del riconoscimento?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BFD035B-57CD-450E-8907-952A2657CE77}"/>
              </a:ext>
            </a:extLst>
          </p:cNvPr>
          <p:cNvCxnSpPr/>
          <p:nvPr/>
        </p:nvCxnSpPr>
        <p:spPr>
          <a:xfrm>
            <a:off x="6708913" y="3071191"/>
            <a:ext cx="0" cy="606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56EDA7-EC32-41FD-AADC-9C0F49658ED5}"/>
              </a:ext>
            </a:extLst>
          </p:cNvPr>
          <p:cNvSpPr txBox="1"/>
          <p:nvPr/>
        </p:nvSpPr>
        <p:spPr>
          <a:xfrm>
            <a:off x="5103746" y="3771108"/>
            <a:ext cx="321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meccanismi del fuorigioco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28D7C67-7798-4F94-A983-DA9565A247D1}"/>
              </a:ext>
            </a:extLst>
          </p:cNvPr>
          <p:cNvCxnSpPr/>
          <p:nvPr/>
        </p:nvCxnSpPr>
        <p:spPr>
          <a:xfrm>
            <a:off x="7026965" y="5506278"/>
            <a:ext cx="0" cy="496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B4AE97-2F83-427E-9665-175D7A56CE06}"/>
              </a:ext>
            </a:extLst>
          </p:cNvPr>
          <p:cNvSpPr txBox="1"/>
          <p:nvPr/>
        </p:nvSpPr>
        <p:spPr>
          <a:xfrm>
            <a:off x="5247861" y="6122504"/>
            <a:ext cx="434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Ribaltare le regole del gioco</a:t>
            </a:r>
          </a:p>
        </p:txBody>
      </p:sp>
    </p:spTree>
    <p:extLst>
      <p:ext uri="{BB962C8B-B14F-4D97-AF65-F5344CB8AC3E}">
        <p14:creationId xmlns:p14="http://schemas.microsoft.com/office/powerpoint/2010/main" val="413252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E8541-1565-47F5-9B54-32914C09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354" y="0"/>
            <a:ext cx="8229600" cy="6940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Metodo di analisi e struttura del libro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B0E10-3A4C-4723-BDA1-7DC788FDA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4354" y="1235947"/>
            <a:ext cx="7560298" cy="5598609"/>
          </a:xfrm>
        </p:spPr>
        <p:txBody>
          <a:bodyPr anchor="ctr">
            <a:normAutofit/>
          </a:bodyPr>
          <a:lstStyle/>
          <a:p>
            <a:pPr algn="ctr"/>
            <a:r>
              <a:rPr lang="it-IT" sz="2000" b="0" dirty="0"/>
              <a:t> </a:t>
            </a:r>
            <a:r>
              <a:rPr lang="it-IT" sz="2000" dirty="0"/>
              <a:t>Mobilità</a:t>
            </a:r>
            <a:r>
              <a:rPr lang="it-IT" sz="2000" b="0" dirty="0"/>
              <a:t>:</a:t>
            </a:r>
          </a:p>
          <a:p>
            <a:pPr algn="ctr"/>
            <a:r>
              <a:rPr lang="it-IT" sz="2000" b="0" dirty="0"/>
              <a:t>  Uscire dalle strutture «fisiche» e «simboliche» dell’Italianità. Per capire meglio come funziona e come si può «risemantizzare».</a:t>
            </a:r>
          </a:p>
          <a:p>
            <a:endParaRPr lang="it-IT" sz="2000" b="0" dirty="0"/>
          </a:p>
          <a:p>
            <a:r>
              <a:rPr lang="it-IT" sz="2000" b="0" dirty="0"/>
              <a:t>      </a:t>
            </a:r>
            <a:r>
              <a:rPr lang="it-IT" sz="2000" dirty="0"/>
              <a:t>Capitoli:</a:t>
            </a:r>
          </a:p>
          <a:p>
            <a:r>
              <a:rPr lang="it-IT" sz="2000" dirty="0"/>
              <a:t>     </a:t>
            </a:r>
            <a:r>
              <a:rPr lang="it-IT" sz="2000" b="0" dirty="0"/>
              <a:t>1 Da dove vieni veramente? (Comprensione delle strutture</a:t>
            </a:r>
          </a:p>
          <a:p>
            <a:r>
              <a:rPr lang="it-IT" sz="2000" b="0" dirty="0"/>
              <a:t>      dell’Italianità)</a:t>
            </a:r>
            <a:endParaRPr lang="it-IT" sz="2000" dirty="0"/>
          </a:p>
          <a:p>
            <a:pPr marL="342900" indent="-342900">
              <a:buFontTx/>
              <a:buChar char="-"/>
            </a:pPr>
            <a:r>
              <a:rPr lang="it-IT" sz="2000" b="0" dirty="0"/>
              <a:t>2 Tornatene a casa tua (Addis Abeba)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3 Né qui né lì (Londra)</a:t>
            </a:r>
          </a:p>
          <a:p>
            <a:pPr marL="342900" indent="-342900">
              <a:buFontTx/>
              <a:buChar char="-"/>
            </a:pPr>
            <a:r>
              <a:rPr lang="it-IT" sz="2000" b="0" dirty="0"/>
              <a:t>4 Non Saranno mai Italiani (Milano Porta Venezia)</a:t>
            </a:r>
          </a:p>
          <a:p>
            <a:pPr marL="342900" indent="-342900">
              <a:buFontTx/>
              <a:buChar char="-"/>
            </a:pPr>
            <a:endParaRPr lang="it-IT" sz="2000" b="0" dirty="0"/>
          </a:p>
          <a:p>
            <a:pPr marL="342900" indent="-342900">
              <a:buFontTx/>
              <a:buChar char="-"/>
            </a:pPr>
            <a:endParaRPr lang="it-IT" sz="2000" b="0" dirty="0"/>
          </a:p>
          <a:p>
            <a:pPr marL="342900" indent="-342900">
              <a:buFontTx/>
              <a:buChar char="-"/>
            </a:pPr>
            <a:endParaRPr lang="it-IT" sz="2000" b="0" dirty="0"/>
          </a:p>
          <a:p>
            <a:endParaRPr lang="it-IT" sz="2000" b="0" dirty="0"/>
          </a:p>
          <a:p>
            <a:endParaRPr lang="it-IT" sz="2000" b="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36210D-5E8C-44DE-9BB9-4CE68CC5E711}"/>
              </a:ext>
            </a:extLst>
          </p:cNvPr>
          <p:cNvSpPr txBox="1"/>
          <p:nvPr/>
        </p:nvSpPr>
        <p:spPr>
          <a:xfrm>
            <a:off x="3535680" y="5252720"/>
            <a:ext cx="686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7381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47809</TotalTime>
  <Words>1316</Words>
  <Application>Microsoft Macintosh PowerPoint</Application>
  <PresentationFormat>Widescreen</PresentationFormat>
  <Paragraphs>314</Paragraphs>
  <Slides>42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6" baseType="lpstr">
      <vt:lpstr>Century Schoolbook</vt:lpstr>
      <vt:lpstr>Wingdings</vt:lpstr>
      <vt:lpstr>Wingdings 2</vt:lpstr>
      <vt:lpstr>Loggia</vt:lpstr>
      <vt:lpstr> Giuseppe Grimaldi   Università di Trieste Frontiera Sud Aps  </vt:lpstr>
      <vt:lpstr>Un italiano è…</vt:lpstr>
      <vt:lpstr>Intermezzo: Porta Venezia</vt:lpstr>
      <vt:lpstr>Intermezzo: Porta Venezia</vt:lpstr>
      <vt:lpstr>Un italiano è…</vt:lpstr>
      <vt:lpstr>Italianità: un costrutto Altero-referenziale</vt:lpstr>
      <vt:lpstr>«Seconde generazioni»  L’armamentario della differenza</vt:lpstr>
      <vt:lpstr>«condizione di seconda generazione» i «Fuori gioco»</vt:lpstr>
      <vt:lpstr>Metodo di analisi e struttura del libro</vt:lpstr>
      <vt:lpstr>Premessa</vt:lpstr>
      <vt:lpstr>In inciso sul termine Habesha</vt:lpstr>
      <vt:lpstr>Tornatene a Casa tua </vt:lpstr>
      <vt:lpstr>Cosa mi aspettavo di vivere…</vt:lpstr>
      <vt:lpstr>Oltre la «vera Etiopia»</vt:lpstr>
      <vt:lpstr>Ferengi: l’estraneità come chiave del riconoscimento</vt:lpstr>
      <vt:lpstr>Italianità in Etiopia</vt:lpstr>
      <vt:lpstr>Marta e il «diventare etiopi».  italianità come chiave di ingresso nella società etiope</vt:lpstr>
      <vt:lpstr>Il club Juventus di Addis Abeba</vt:lpstr>
      <vt:lpstr>Non Saranno Mai Italiani Il termometro dell’Italianità  </vt:lpstr>
      <vt:lpstr>Italianità</vt:lpstr>
      <vt:lpstr>La rotta Mediterranea e l’italianità Il black Mediterranean</vt:lpstr>
      <vt:lpstr>La rotta Mediterranea in Italia come dramma sociale</vt:lpstr>
      <vt:lpstr>La rotta Mediterranea Prima del Dramma</vt:lpstr>
      <vt:lpstr>La rotta Mediterranea nel liminale</vt:lpstr>
      <vt:lpstr>La rotta Mediterranea e la fine del dramma</vt:lpstr>
      <vt:lpstr>Effetti: Se il Mediterraneo arriva fino  al Quartiere di Porta Venezia  </vt:lpstr>
      <vt:lpstr>Praticare Italianità a Porta Venezia</vt:lpstr>
      <vt:lpstr>#PVSTATEOFMIND</vt:lpstr>
      <vt:lpstr>Da Milano a Monfalcone</vt:lpstr>
      <vt:lpstr>Traduzione di cultura a scuola…  (217) Monfy Blog - Contro la dispersione scolastica - YouTube</vt:lpstr>
      <vt:lpstr>Etnografia: Da una scuola professionale di Monfalcone</vt:lpstr>
      <vt:lpstr>Etnografia: Da una scuola professionale di Monfalcone</vt:lpstr>
      <vt:lpstr>Etnografia: Da una scuola professionale di Monfalcone</vt:lpstr>
      <vt:lpstr>Etnografia: Riprodurre il «confine educativo»</vt:lpstr>
      <vt:lpstr>La scelta di un blog</vt:lpstr>
      <vt:lpstr>La struttura del laboratorio e i partecipanti </vt:lpstr>
      <vt:lpstr>Le criticità nel farsi del progetto</vt:lpstr>
      <vt:lpstr>Le criticità nel farsi del progetto</vt:lpstr>
      <vt:lpstr>Le criticità nel farsi del progetto</vt:lpstr>
      <vt:lpstr>Le criticità nel farsi del progetto</vt:lpstr>
      <vt:lpstr>Alcuni risultati</vt:lpstr>
      <vt:lpstr>Cosa è rimasto?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modello biomedico di malattia</dc:title>
  <dc:creator>GRIMALDI GIUSEPPE</dc:creator>
  <cp:lastModifiedBy>ALTIN ROBERTA</cp:lastModifiedBy>
  <cp:revision>198</cp:revision>
  <dcterms:created xsi:type="dcterms:W3CDTF">2022-01-12T15:52:12Z</dcterms:created>
  <dcterms:modified xsi:type="dcterms:W3CDTF">2023-12-01T15:55:52Z</dcterms:modified>
</cp:coreProperties>
</file>