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2"/>
  </p:notesMasterIdLst>
  <p:sldIdLst>
    <p:sldId id="256" r:id="rId2"/>
    <p:sldId id="352" r:id="rId3"/>
    <p:sldId id="281" r:id="rId4"/>
    <p:sldId id="757" r:id="rId5"/>
    <p:sldId id="756" r:id="rId6"/>
    <p:sldId id="283" r:id="rId7"/>
    <p:sldId id="280" r:id="rId8"/>
    <p:sldId id="282" r:id="rId9"/>
    <p:sldId id="284" r:id="rId10"/>
    <p:sldId id="684" r:id="rId11"/>
    <p:sldId id="285" r:id="rId12"/>
    <p:sldId id="286" r:id="rId13"/>
    <p:sldId id="749" r:id="rId14"/>
    <p:sldId id="750" r:id="rId15"/>
    <p:sldId id="751" r:id="rId16"/>
    <p:sldId id="752" r:id="rId17"/>
    <p:sldId id="305" r:id="rId18"/>
    <p:sldId id="748" r:id="rId19"/>
    <p:sldId id="753" r:id="rId20"/>
    <p:sldId id="287" r:id="rId21"/>
    <p:sldId id="271" r:id="rId22"/>
    <p:sldId id="755" r:id="rId23"/>
    <p:sldId id="686" r:id="rId24"/>
    <p:sldId id="747" r:id="rId25"/>
    <p:sldId id="289" r:id="rId26"/>
    <p:sldId id="687" r:id="rId27"/>
    <p:sldId id="746" r:id="rId28"/>
    <p:sldId id="272" r:id="rId29"/>
    <p:sldId id="292" r:id="rId30"/>
    <p:sldId id="275" r:id="rId31"/>
    <p:sldId id="758" r:id="rId32"/>
    <p:sldId id="293" r:id="rId33"/>
    <p:sldId id="294" r:id="rId34"/>
    <p:sldId id="295" r:id="rId35"/>
    <p:sldId id="754" r:id="rId36"/>
    <p:sldId id="712" r:id="rId37"/>
    <p:sldId id="759" r:id="rId38"/>
    <p:sldId id="760" r:id="rId39"/>
    <p:sldId id="257" r:id="rId40"/>
    <p:sldId id="299" r:id="rId41"/>
    <p:sldId id="301" r:id="rId42"/>
    <p:sldId id="276" r:id="rId43"/>
    <p:sldId id="302" r:id="rId44"/>
    <p:sldId id="303" r:id="rId45"/>
    <p:sldId id="304" r:id="rId46"/>
    <p:sldId id="307" r:id="rId47"/>
    <p:sldId id="277" r:id="rId48"/>
    <p:sldId id="278" r:id="rId49"/>
    <p:sldId id="310" r:id="rId50"/>
    <p:sldId id="353" r:id="rId51"/>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4648"/>
  </p:normalViewPr>
  <p:slideViewPr>
    <p:cSldViewPr>
      <p:cViewPr varScale="1">
        <p:scale>
          <a:sx n="117" d="100"/>
          <a:sy n="117" d="100"/>
        </p:scale>
        <p:origin x="2040" y="16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22278"/>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Rectangle 6"/>
          <p:cNvSpPr>
            <a:spLocks noGrp="1" noChangeArrowheads="1"/>
          </p:cNvSpPr>
          <p:nvPr>
            <p:ph type="hdr"/>
          </p:nvPr>
        </p:nvSpPr>
        <p:spPr bwMode="auto">
          <a:xfrm>
            <a:off x="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5" name="Rectangle 7"/>
          <p:cNvSpPr>
            <a:spLocks noGrp="1" noChangeArrowheads="1"/>
          </p:cNvSpPr>
          <p:nvPr>
            <p:ph type="dt"/>
          </p:nvPr>
        </p:nvSpPr>
        <p:spPr bwMode="auto">
          <a:xfrm>
            <a:off x="388620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6" name="Rectangle 8"/>
          <p:cNvSpPr>
            <a:spLocks noGrp="1" noRot="1" noChangeAspect="1" noChangeArrowheads="1"/>
          </p:cNvSpPr>
          <p:nvPr>
            <p:ph type="sldImg"/>
          </p:nvPr>
        </p:nvSpPr>
        <p:spPr bwMode="auto">
          <a:xfrm>
            <a:off x="1143000" y="685800"/>
            <a:ext cx="4564063" cy="3421063"/>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7" name="Rectangle 9"/>
          <p:cNvSpPr>
            <a:spLocks noGrp="1" noChangeArrowheads="1"/>
          </p:cNvSpPr>
          <p:nvPr>
            <p:ph type="body"/>
          </p:nvPr>
        </p:nvSpPr>
        <p:spPr bwMode="auto">
          <a:xfrm>
            <a:off x="914400" y="4343400"/>
            <a:ext cx="5021263" cy="410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2058" name="Rectangle 10"/>
          <p:cNvSpPr>
            <a:spLocks noGrp="1" noChangeArrowheads="1"/>
          </p:cNvSpPr>
          <p:nvPr>
            <p:ph type="ftr"/>
          </p:nvPr>
        </p:nvSpPr>
        <p:spPr bwMode="auto">
          <a:xfrm>
            <a:off x="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9" name="Rectangle 11"/>
          <p:cNvSpPr>
            <a:spLocks noGrp="1" noChangeArrowheads="1"/>
          </p:cNvSpPr>
          <p:nvPr>
            <p:ph type="sldNum"/>
          </p:nvPr>
        </p:nvSpPr>
        <p:spPr bwMode="auto">
          <a:xfrm>
            <a:off x="388620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FF862DE2-119E-4155-8F54-82E3831B3D06}"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17B223B-329F-4A52-A1D4-31320ED852DA}" type="slidenum">
              <a:rPr lang="it-IT" altLang="it-IT"/>
              <a:pPr/>
              <a:t>1</a:t>
            </a:fld>
            <a:endParaRPr lang="it-IT" altLang="it-IT"/>
          </a:p>
        </p:txBody>
      </p:sp>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CE42F64-1C94-31D4-4100-EE05E7B152FE}"/>
              </a:ext>
            </a:extLst>
          </p:cNvPr>
          <p:cNvSpPr>
            <a:spLocks noGrp="1" noChangeArrowheads="1"/>
          </p:cNvSpPr>
          <p:nvPr>
            <p:ph type="sldNum"/>
          </p:nvPr>
        </p:nvSpPr>
        <p:spPr>
          <a:ln/>
        </p:spPr>
        <p:txBody>
          <a:bodyPr/>
          <a:lstStyle/>
          <a:p>
            <a:fld id="{FC614421-825C-A543-B795-E151474973A3}" type="slidenum">
              <a:rPr lang="it-IT" altLang="it-IT"/>
              <a:pPr/>
              <a:t>21</a:t>
            </a:fld>
            <a:endParaRPr lang="it-IT" altLang="it-IT"/>
          </a:p>
        </p:txBody>
      </p:sp>
      <p:sp>
        <p:nvSpPr>
          <p:cNvPr id="59393" name="Text Box 1">
            <a:extLst>
              <a:ext uri="{FF2B5EF4-FFF2-40B4-BE49-F238E27FC236}">
                <a16:creationId xmlns:a16="http://schemas.microsoft.com/office/drawing/2014/main" id="{B9183203-92B7-A9F1-45CC-CD471EC155F3}"/>
              </a:ext>
            </a:extLst>
          </p:cNvPr>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Text Box 2">
            <a:extLst>
              <a:ext uri="{FF2B5EF4-FFF2-40B4-BE49-F238E27FC236}">
                <a16:creationId xmlns:a16="http://schemas.microsoft.com/office/drawing/2014/main" id="{AB07A374-5466-0EF5-2D9B-16307DEA604D}"/>
              </a:ext>
            </a:extLst>
          </p:cNvPr>
          <p:cNvSpPr txBox="1">
            <a:spLocks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90E552E-08C2-4170-B509-2ADF3E743ED4}" type="slidenum">
              <a:rPr lang="it-IT" altLang="it-IT"/>
              <a:pPr/>
              <a:t>25</a:t>
            </a:fld>
            <a:endParaRPr lang="it-IT" altLang="it-IT"/>
          </a:p>
        </p:txBody>
      </p:sp>
      <p:sp>
        <p:nvSpPr>
          <p:cNvPr id="1280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1C41395-F0D7-FA89-D8B6-0563242B0D92}"/>
              </a:ext>
            </a:extLst>
          </p:cNvPr>
          <p:cNvSpPr>
            <a:spLocks noGrp="1" noChangeArrowheads="1"/>
          </p:cNvSpPr>
          <p:nvPr>
            <p:ph type="sldNum"/>
          </p:nvPr>
        </p:nvSpPr>
        <p:spPr>
          <a:ln/>
        </p:spPr>
        <p:txBody>
          <a:bodyPr/>
          <a:lstStyle/>
          <a:p>
            <a:fld id="{518A597C-7A0C-D84F-97D6-EF27F0E5F445}" type="slidenum">
              <a:rPr lang="it-IT" altLang="it-IT"/>
              <a:pPr/>
              <a:t>28</a:t>
            </a:fld>
            <a:endParaRPr lang="it-IT" altLang="it-IT"/>
          </a:p>
        </p:txBody>
      </p:sp>
      <p:sp>
        <p:nvSpPr>
          <p:cNvPr id="60417" name="Text Box 1">
            <a:extLst>
              <a:ext uri="{FF2B5EF4-FFF2-40B4-BE49-F238E27FC236}">
                <a16:creationId xmlns:a16="http://schemas.microsoft.com/office/drawing/2014/main" id="{BF1194B5-E32A-E467-131B-AB872E8A3E68}"/>
              </a:ext>
            </a:extLst>
          </p:cNvPr>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Text Box 2">
            <a:extLst>
              <a:ext uri="{FF2B5EF4-FFF2-40B4-BE49-F238E27FC236}">
                <a16:creationId xmlns:a16="http://schemas.microsoft.com/office/drawing/2014/main" id="{3A9EF386-A4B7-E017-5999-D0758D045C21}"/>
              </a:ext>
            </a:extLst>
          </p:cNvPr>
          <p:cNvSpPr txBox="1">
            <a:spLocks noChangeArrowheads="1"/>
          </p:cNvSpPr>
          <p:nvPr>
            <p:ph type="body" idx="1"/>
          </p:nvPr>
        </p:nvSpPr>
        <p:spPr bwMode="auto">
          <a:xfrm>
            <a:off x="914400" y="4343400"/>
            <a:ext cx="5029200" cy="41243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D9BD4D1-FD64-43ED-A58F-DC1BB9E81CB6}" type="slidenum">
              <a:rPr lang="it-IT" altLang="it-IT"/>
              <a:pPr/>
              <a:t>29</a:t>
            </a:fld>
            <a:endParaRPr lang="it-IT" altLang="it-IT"/>
          </a:p>
        </p:txBody>
      </p:sp>
      <p:sp>
        <p:nvSpPr>
          <p:cNvPr id="1310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F554BAB-D29A-3AC0-44A5-4FECAA928443}"/>
              </a:ext>
            </a:extLst>
          </p:cNvPr>
          <p:cNvSpPr>
            <a:spLocks noGrp="1" noChangeArrowheads="1"/>
          </p:cNvSpPr>
          <p:nvPr>
            <p:ph type="sldNum"/>
          </p:nvPr>
        </p:nvSpPr>
        <p:spPr>
          <a:ln/>
        </p:spPr>
        <p:txBody>
          <a:bodyPr/>
          <a:lstStyle/>
          <a:p>
            <a:fld id="{4DECFC0A-7AB7-D940-8457-259899B3D15D}" type="slidenum">
              <a:rPr lang="it-IT" altLang="it-IT"/>
              <a:pPr/>
              <a:t>30</a:t>
            </a:fld>
            <a:endParaRPr lang="it-IT" altLang="it-IT"/>
          </a:p>
        </p:txBody>
      </p:sp>
      <p:sp>
        <p:nvSpPr>
          <p:cNvPr id="63489" name="Text Box 1">
            <a:extLst>
              <a:ext uri="{FF2B5EF4-FFF2-40B4-BE49-F238E27FC236}">
                <a16:creationId xmlns:a16="http://schemas.microsoft.com/office/drawing/2014/main" id="{7BC69609-61D5-6C59-4C68-12DE23F52A48}"/>
              </a:ext>
            </a:extLst>
          </p:cNvPr>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Text Box 2">
            <a:extLst>
              <a:ext uri="{FF2B5EF4-FFF2-40B4-BE49-F238E27FC236}">
                <a16:creationId xmlns:a16="http://schemas.microsoft.com/office/drawing/2014/main" id="{7EB107C5-2E4B-AB97-E51C-AD22EDE753BC}"/>
              </a:ext>
            </a:extLst>
          </p:cNvPr>
          <p:cNvSpPr txBox="1">
            <a:spLocks noChangeArrowheads="1"/>
          </p:cNvSpPr>
          <p:nvPr>
            <p:ph type="body" idx="1"/>
          </p:nvPr>
        </p:nvSpPr>
        <p:spPr bwMode="auto">
          <a:xfrm>
            <a:off x="914400" y="4343400"/>
            <a:ext cx="5029200" cy="41243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916F5A9-19CF-5237-42AF-D0ADCDC9DD9A}"/>
              </a:ext>
            </a:extLst>
          </p:cNvPr>
          <p:cNvSpPr>
            <a:spLocks noGrp="1" noChangeArrowheads="1"/>
          </p:cNvSpPr>
          <p:nvPr>
            <p:ph type="sldNum"/>
          </p:nvPr>
        </p:nvSpPr>
        <p:spPr>
          <a:ln/>
        </p:spPr>
        <p:txBody>
          <a:bodyPr/>
          <a:lstStyle/>
          <a:p>
            <a:fld id="{F90B78BA-140F-6641-9C6A-443444A29220}" type="slidenum">
              <a:rPr lang="it-IT" altLang="it-IT"/>
              <a:pPr/>
              <a:t>31</a:t>
            </a:fld>
            <a:endParaRPr lang="it-IT" altLang="it-IT"/>
          </a:p>
        </p:txBody>
      </p:sp>
      <p:sp>
        <p:nvSpPr>
          <p:cNvPr id="64513" name="Text Box 1">
            <a:extLst>
              <a:ext uri="{FF2B5EF4-FFF2-40B4-BE49-F238E27FC236}">
                <a16:creationId xmlns:a16="http://schemas.microsoft.com/office/drawing/2014/main" id="{CE8B96C5-FDBD-466D-CC13-D97B3D5EEA08}"/>
              </a:ext>
            </a:extLst>
          </p:cNvPr>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Text Box 2">
            <a:extLst>
              <a:ext uri="{FF2B5EF4-FFF2-40B4-BE49-F238E27FC236}">
                <a16:creationId xmlns:a16="http://schemas.microsoft.com/office/drawing/2014/main" id="{F13366D3-54B6-DCAA-D7BB-226163AC45FF}"/>
              </a:ext>
            </a:extLst>
          </p:cNvPr>
          <p:cNvSpPr txBox="1">
            <a:spLocks noChangeArrowheads="1"/>
          </p:cNvSpPr>
          <p:nvPr>
            <p:ph type="body" idx="1"/>
          </p:nvPr>
        </p:nvSpPr>
        <p:spPr bwMode="auto">
          <a:xfrm>
            <a:off x="914400" y="4343400"/>
            <a:ext cx="5029200" cy="41243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73F9CEF-4F34-4016-A5CB-F7581619364F}" type="slidenum">
              <a:rPr lang="it-IT" altLang="it-IT"/>
              <a:pPr/>
              <a:t>32</a:t>
            </a:fld>
            <a:endParaRPr lang="it-IT" altLang="it-IT"/>
          </a:p>
        </p:txBody>
      </p:sp>
      <p:sp>
        <p:nvSpPr>
          <p:cNvPr id="1320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EEACA23-3237-4C27-9ECC-52AD43FDA295}" type="slidenum">
              <a:rPr lang="it-IT" altLang="it-IT"/>
              <a:pPr/>
              <a:t>33</a:t>
            </a:fld>
            <a:endParaRPr lang="it-IT" altLang="it-IT"/>
          </a:p>
        </p:txBody>
      </p:sp>
      <p:sp>
        <p:nvSpPr>
          <p:cNvPr id="1331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C1B0AE0-1C73-4216-B888-C3DA3E1FBE3B}" type="slidenum">
              <a:rPr lang="it-IT" altLang="it-IT"/>
              <a:pPr/>
              <a:t>34</a:t>
            </a:fld>
            <a:endParaRPr lang="it-IT" altLang="it-IT"/>
          </a:p>
        </p:txBody>
      </p:sp>
      <p:sp>
        <p:nvSpPr>
          <p:cNvPr id="1341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DB6B754-2C4C-AEBE-80EF-0A8262D67FA4}"/>
              </a:ext>
            </a:extLst>
          </p:cNvPr>
          <p:cNvSpPr>
            <a:spLocks noGrp="1" noChangeArrowheads="1"/>
          </p:cNvSpPr>
          <p:nvPr>
            <p:ph type="sldNum"/>
          </p:nvPr>
        </p:nvSpPr>
        <p:spPr>
          <a:ln/>
        </p:spPr>
        <p:txBody>
          <a:bodyPr/>
          <a:lstStyle/>
          <a:p>
            <a:fld id="{40F750CC-4124-9744-A2B9-C126B63E6CC2}" type="slidenum">
              <a:rPr lang="it-IT" altLang="it-IT"/>
              <a:pPr/>
              <a:t>37</a:t>
            </a:fld>
            <a:endParaRPr lang="it-IT" altLang="it-IT"/>
          </a:p>
        </p:txBody>
      </p:sp>
      <p:sp>
        <p:nvSpPr>
          <p:cNvPr id="68609" name="Text Box 1">
            <a:extLst>
              <a:ext uri="{FF2B5EF4-FFF2-40B4-BE49-F238E27FC236}">
                <a16:creationId xmlns:a16="http://schemas.microsoft.com/office/drawing/2014/main" id="{D10E07A3-CF13-5BC7-45EC-E03588397682}"/>
              </a:ext>
            </a:extLst>
          </p:cNvPr>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Text Box 2">
            <a:extLst>
              <a:ext uri="{FF2B5EF4-FFF2-40B4-BE49-F238E27FC236}">
                <a16:creationId xmlns:a16="http://schemas.microsoft.com/office/drawing/2014/main" id="{C2EC4820-A9AA-30FC-33F3-24BC45A1473B}"/>
              </a:ext>
            </a:extLst>
          </p:cNvPr>
          <p:cNvSpPr txBox="1">
            <a:spLocks noChangeArrowheads="1"/>
          </p:cNvSpPr>
          <p:nvPr>
            <p:ph type="body" idx="1"/>
          </p:nvPr>
        </p:nvSpPr>
        <p:spPr bwMode="auto">
          <a:xfrm>
            <a:off x="914400" y="4343400"/>
            <a:ext cx="5029200" cy="41243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ABF8BDF-31B2-418B-8EBB-AA912059675F}" type="slidenum">
              <a:rPr lang="it-IT" altLang="it-IT"/>
              <a:pPr/>
              <a:t>3</a:t>
            </a:fld>
            <a:endParaRPr lang="it-IT" altLang="it-IT"/>
          </a:p>
        </p:txBody>
      </p:sp>
      <p:sp>
        <p:nvSpPr>
          <p:cNvPr id="119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9721BC8-09D3-AFA9-425E-DE5B7FDE8D08}"/>
              </a:ext>
            </a:extLst>
          </p:cNvPr>
          <p:cNvSpPr>
            <a:spLocks noGrp="1" noChangeArrowheads="1"/>
          </p:cNvSpPr>
          <p:nvPr>
            <p:ph type="sldNum"/>
          </p:nvPr>
        </p:nvSpPr>
        <p:spPr>
          <a:ln/>
        </p:spPr>
        <p:txBody>
          <a:bodyPr/>
          <a:lstStyle/>
          <a:p>
            <a:fld id="{EBF69F33-945C-F549-838F-BF7A0C744745}" type="slidenum">
              <a:rPr lang="it-IT" altLang="it-IT"/>
              <a:pPr/>
              <a:t>38</a:t>
            </a:fld>
            <a:endParaRPr lang="it-IT" altLang="it-IT"/>
          </a:p>
        </p:txBody>
      </p:sp>
      <p:sp>
        <p:nvSpPr>
          <p:cNvPr id="69633" name="Text Box 1">
            <a:extLst>
              <a:ext uri="{FF2B5EF4-FFF2-40B4-BE49-F238E27FC236}">
                <a16:creationId xmlns:a16="http://schemas.microsoft.com/office/drawing/2014/main" id="{23A22B2A-2C67-E581-E914-BDB91D81370D}"/>
              </a:ext>
            </a:extLst>
          </p:cNvPr>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Text Box 2">
            <a:extLst>
              <a:ext uri="{FF2B5EF4-FFF2-40B4-BE49-F238E27FC236}">
                <a16:creationId xmlns:a16="http://schemas.microsoft.com/office/drawing/2014/main" id="{F196C4CC-CE61-E460-47C6-40FCFA322BFF}"/>
              </a:ext>
            </a:extLst>
          </p:cNvPr>
          <p:cNvSpPr txBox="1">
            <a:spLocks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06284BBB-B8E3-4284-A493-2E645B30711D}" type="slidenum">
              <a:rPr lang="it-IT" altLang="it-IT"/>
              <a:pPr/>
              <a:t>40</a:t>
            </a:fld>
            <a:endParaRPr lang="it-IT" altLang="it-IT"/>
          </a:p>
        </p:txBody>
      </p:sp>
      <p:sp>
        <p:nvSpPr>
          <p:cNvPr id="1382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BBFFED0-A75C-41D6-8EE6-D689040F5A57}" type="slidenum">
              <a:rPr lang="it-IT" altLang="it-IT"/>
              <a:pPr/>
              <a:t>41</a:t>
            </a:fld>
            <a:endParaRPr lang="it-IT" altLang="it-IT"/>
          </a:p>
        </p:txBody>
      </p:sp>
      <p:sp>
        <p:nvSpPr>
          <p:cNvPr id="1402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4E8EBE8D-495C-46E1-8DF2-DD4FAF7F9423}" type="slidenum">
              <a:rPr lang="it-IT" altLang="it-IT"/>
              <a:pPr/>
              <a:t>43</a:t>
            </a:fld>
            <a:endParaRPr lang="it-IT" altLang="it-IT"/>
          </a:p>
        </p:txBody>
      </p:sp>
      <p:sp>
        <p:nvSpPr>
          <p:cNvPr id="1413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3716051-EA4D-4B27-B581-0B87C626C37D}" type="slidenum">
              <a:rPr lang="it-IT" altLang="it-IT"/>
              <a:pPr/>
              <a:t>44</a:t>
            </a:fld>
            <a:endParaRPr lang="it-IT" altLang="it-IT"/>
          </a:p>
        </p:txBody>
      </p:sp>
      <p:sp>
        <p:nvSpPr>
          <p:cNvPr id="1423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021C3A6-22CB-4C22-8971-6F3471AFE73F}" type="slidenum">
              <a:rPr lang="it-IT" altLang="it-IT"/>
              <a:pPr/>
              <a:t>45</a:t>
            </a:fld>
            <a:endParaRPr lang="it-IT" altLang="it-IT"/>
          </a:p>
        </p:txBody>
      </p:sp>
      <p:sp>
        <p:nvSpPr>
          <p:cNvPr id="1433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C07500B-0BC8-4BBE-9320-1F1864B1A065}" type="slidenum">
              <a:rPr lang="it-IT" altLang="it-IT"/>
              <a:pPr/>
              <a:t>46</a:t>
            </a:fld>
            <a:endParaRPr lang="it-IT" altLang="it-IT"/>
          </a:p>
        </p:txBody>
      </p:sp>
      <p:sp>
        <p:nvSpPr>
          <p:cNvPr id="1464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416FB0-31AD-4F1B-AC35-3FA9D1A12B3A}" type="slidenum">
              <a:rPr lang="it-IT" altLang="it-IT"/>
              <a:pPr/>
              <a:t>49</a:t>
            </a:fld>
            <a:endParaRPr lang="it-IT" altLang="it-IT"/>
          </a:p>
        </p:txBody>
      </p:sp>
      <p:sp>
        <p:nvSpPr>
          <p:cNvPr id="1495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6"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1835878-6731-81DA-919F-63154E3C9754}"/>
              </a:ext>
            </a:extLst>
          </p:cNvPr>
          <p:cNvSpPr>
            <a:spLocks noGrp="1" noChangeArrowheads="1"/>
          </p:cNvSpPr>
          <p:nvPr>
            <p:ph type="sldNum"/>
          </p:nvPr>
        </p:nvSpPr>
        <p:spPr>
          <a:ln/>
        </p:spPr>
        <p:txBody>
          <a:bodyPr/>
          <a:lstStyle/>
          <a:p>
            <a:fld id="{87137532-3A1C-1B4A-9D3B-CF60CDF3B7FC}" type="slidenum">
              <a:rPr lang="it-IT" altLang="it-IT"/>
              <a:pPr/>
              <a:t>50</a:t>
            </a:fld>
            <a:endParaRPr lang="it-IT" altLang="it-IT"/>
          </a:p>
        </p:txBody>
      </p:sp>
      <p:sp>
        <p:nvSpPr>
          <p:cNvPr id="83969" name="Text Box 1">
            <a:extLst>
              <a:ext uri="{FF2B5EF4-FFF2-40B4-BE49-F238E27FC236}">
                <a16:creationId xmlns:a16="http://schemas.microsoft.com/office/drawing/2014/main" id="{0DF19834-4313-DE16-87C9-64B11B44D13C}"/>
              </a:ext>
            </a:extLst>
          </p:cNvPr>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Text Box 2">
            <a:extLst>
              <a:ext uri="{FF2B5EF4-FFF2-40B4-BE49-F238E27FC236}">
                <a16:creationId xmlns:a16="http://schemas.microsoft.com/office/drawing/2014/main" id="{0C645ED3-DA13-D8C8-8BFF-DF79B530AEC8}"/>
              </a:ext>
            </a:extLst>
          </p:cNvPr>
          <p:cNvSpPr txBox="1">
            <a:spLocks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722EBB0-FCCA-41B1-B819-AC73528EF7B7}" type="slidenum">
              <a:rPr lang="it-IT" altLang="it-IT"/>
              <a:pPr/>
              <a:t>6</a:t>
            </a:fld>
            <a:endParaRPr lang="it-IT" altLang="it-IT"/>
          </a:p>
        </p:txBody>
      </p:sp>
      <p:sp>
        <p:nvSpPr>
          <p:cNvPr id="121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F432075-D615-4F68-92EC-99C96175125E}" type="slidenum">
              <a:rPr lang="it-IT" altLang="it-IT"/>
              <a:pPr/>
              <a:t>7</a:t>
            </a:fld>
            <a:endParaRPr lang="it-IT" altLang="it-IT"/>
          </a:p>
        </p:txBody>
      </p:sp>
      <p:sp>
        <p:nvSpPr>
          <p:cNvPr id="118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EE44EF2-57FF-47C8-BABD-F248D3743833}" type="slidenum">
              <a:rPr lang="it-IT" altLang="it-IT"/>
              <a:pPr/>
              <a:t>8</a:t>
            </a:fld>
            <a:endParaRPr lang="it-IT" altLang="it-IT"/>
          </a:p>
        </p:txBody>
      </p:sp>
      <p:sp>
        <p:nvSpPr>
          <p:cNvPr id="120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6BCF6C9-FB1D-4182-BE64-13C2C34DF430}" type="slidenum">
              <a:rPr lang="it-IT" altLang="it-IT"/>
              <a:pPr/>
              <a:t>9</a:t>
            </a:fld>
            <a:endParaRPr lang="it-IT" altLang="it-IT"/>
          </a:p>
        </p:txBody>
      </p:sp>
      <p:sp>
        <p:nvSpPr>
          <p:cNvPr id="122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E16E86-10D0-4454-9A11-6495AE0B1923}" type="slidenum">
              <a:rPr lang="it-IT" altLang="it-IT"/>
              <a:pPr/>
              <a:t>11</a:t>
            </a:fld>
            <a:endParaRPr lang="it-IT" altLang="it-IT"/>
          </a:p>
        </p:txBody>
      </p:sp>
      <p:sp>
        <p:nvSpPr>
          <p:cNvPr id="1239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C6847FA-F81A-4282-B941-0B1A64C97683}" type="slidenum">
              <a:rPr lang="it-IT" altLang="it-IT"/>
              <a:pPr/>
              <a:t>12</a:t>
            </a:fld>
            <a:endParaRPr lang="it-IT" altLang="it-IT"/>
          </a:p>
        </p:txBody>
      </p:sp>
      <p:sp>
        <p:nvSpPr>
          <p:cNvPr id="1249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34D949-D494-4CA4-8CCA-09B84F51544E}" type="slidenum">
              <a:rPr lang="it-IT" altLang="it-IT"/>
              <a:pPr/>
              <a:t>20</a:t>
            </a:fld>
            <a:endParaRPr lang="it-IT" altLang="it-IT"/>
          </a:p>
        </p:txBody>
      </p:sp>
      <p:sp>
        <p:nvSpPr>
          <p:cNvPr id="1259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6E01968-2F4D-4A50-93BC-AB71B17A2607}" type="slidenum">
              <a:rPr lang="it-IT" altLang="it-IT"/>
              <a:pPr/>
              <a:t>‹N›</a:t>
            </a:fld>
            <a:endParaRPr lang="it-IT" altLang="it-IT"/>
          </a:p>
        </p:txBody>
      </p:sp>
    </p:spTree>
    <p:extLst>
      <p:ext uri="{BB962C8B-B14F-4D97-AF65-F5344CB8AC3E}">
        <p14:creationId xmlns:p14="http://schemas.microsoft.com/office/powerpoint/2010/main" val="135591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A3AA7E5-9916-4D13-AC14-F77CF996F781}" type="slidenum">
              <a:rPr lang="it-IT" altLang="it-IT"/>
              <a:pPr/>
              <a:t>‹N›</a:t>
            </a:fld>
            <a:endParaRPr lang="it-IT" altLang="it-IT"/>
          </a:p>
        </p:txBody>
      </p:sp>
    </p:spTree>
    <p:extLst>
      <p:ext uri="{BB962C8B-B14F-4D97-AF65-F5344CB8AC3E}">
        <p14:creationId xmlns:p14="http://schemas.microsoft.com/office/powerpoint/2010/main" val="788862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0338" y="463550"/>
            <a:ext cx="1939925" cy="5745163"/>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463550"/>
            <a:ext cx="5672138" cy="5745163"/>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CE42120B-0FA6-477C-A703-17FC63353F77}" type="slidenum">
              <a:rPr lang="it-IT" altLang="it-IT"/>
              <a:pPr/>
              <a:t>‹N›</a:t>
            </a:fld>
            <a:endParaRPr lang="it-IT" altLang="it-IT"/>
          </a:p>
        </p:txBody>
      </p:sp>
    </p:spTree>
    <p:extLst>
      <p:ext uri="{BB962C8B-B14F-4D97-AF65-F5344CB8AC3E}">
        <p14:creationId xmlns:p14="http://schemas.microsoft.com/office/powerpoint/2010/main" val="2803189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1_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677881"/>
            <a:ext cx="8240713" cy="539432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3" name="Rectangle 3">
            <a:extLst>
              <a:ext uri="{FF2B5EF4-FFF2-40B4-BE49-F238E27FC236}">
                <a16:creationId xmlns:a16="http://schemas.microsoft.com/office/drawing/2014/main" id="{6584A41B-868E-1526-A82B-A7F9D5FD1B1F}"/>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4">
            <a:extLst>
              <a:ext uri="{FF2B5EF4-FFF2-40B4-BE49-F238E27FC236}">
                <a16:creationId xmlns:a16="http://schemas.microsoft.com/office/drawing/2014/main" id="{B27A4D77-9B39-C64D-5EF4-53B9B017EF61}"/>
              </a:ext>
            </a:extLst>
          </p:cNvPr>
          <p:cNvSpPr>
            <a:spLocks noGrp="1" noChangeArrowheads="1"/>
          </p:cNvSpPr>
          <p:nvPr>
            <p:ph type="ftr" sz="quarter" idx="11"/>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3134568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92175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AAA5841-E90F-401D-A262-6A1466135DF0}" type="slidenum">
              <a:rPr lang="it-IT" altLang="it-IT"/>
              <a:pPr/>
              <a:t>‹N›</a:t>
            </a:fld>
            <a:endParaRPr lang="it-IT" altLang="it-IT"/>
          </a:p>
        </p:txBody>
      </p:sp>
    </p:spTree>
    <p:extLst>
      <p:ext uri="{BB962C8B-B14F-4D97-AF65-F5344CB8AC3E}">
        <p14:creationId xmlns:p14="http://schemas.microsoft.com/office/powerpoint/2010/main" val="813234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8FDBA6B-88B6-4E02-A87A-E7F8AA473777}" type="slidenum">
              <a:rPr lang="it-IT" altLang="it-IT"/>
              <a:pPr/>
              <a:t>‹N›</a:t>
            </a:fld>
            <a:endParaRPr lang="it-IT" altLang="it-IT"/>
          </a:p>
        </p:txBody>
      </p:sp>
    </p:spTree>
    <p:extLst>
      <p:ext uri="{BB962C8B-B14F-4D97-AF65-F5344CB8AC3E}">
        <p14:creationId xmlns:p14="http://schemas.microsoft.com/office/powerpoint/2010/main" val="283334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84E320-D83E-40C9-8C64-0C8BDEFB3BAF}" type="slidenum">
              <a:rPr lang="it-IT" altLang="it-IT"/>
              <a:pPr/>
              <a:t>‹N›</a:t>
            </a:fld>
            <a:endParaRPr lang="it-IT" altLang="it-IT"/>
          </a:p>
        </p:txBody>
      </p:sp>
    </p:spTree>
    <p:extLst>
      <p:ext uri="{BB962C8B-B14F-4D97-AF65-F5344CB8AC3E}">
        <p14:creationId xmlns:p14="http://schemas.microsoft.com/office/powerpoint/2010/main" val="1593944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4086430F-717E-44AE-8249-85F3B179956E}" type="slidenum">
              <a:rPr lang="it-IT" altLang="it-IT"/>
              <a:pPr/>
              <a:t>‹N›</a:t>
            </a:fld>
            <a:endParaRPr lang="it-IT" altLang="it-IT"/>
          </a:p>
        </p:txBody>
      </p:sp>
    </p:spTree>
    <p:extLst>
      <p:ext uri="{BB962C8B-B14F-4D97-AF65-F5344CB8AC3E}">
        <p14:creationId xmlns:p14="http://schemas.microsoft.com/office/powerpoint/2010/main" val="107559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47E40246-5EFC-4576-8450-B546C7FAB9FB}" type="slidenum">
              <a:rPr lang="it-IT" altLang="it-IT"/>
              <a:pPr/>
              <a:t>‹N›</a:t>
            </a:fld>
            <a:endParaRPr lang="it-IT" altLang="it-IT"/>
          </a:p>
        </p:txBody>
      </p:sp>
    </p:spTree>
    <p:extLst>
      <p:ext uri="{BB962C8B-B14F-4D97-AF65-F5344CB8AC3E}">
        <p14:creationId xmlns:p14="http://schemas.microsoft.com/office/powerpoint/2010/main" val="2320812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9EECDB40-7721-48A9-903D-198705E5B145}" type="slidenum">
              <a:rPr lang="it-IT" altLang="it-IT"/>
              <a:pPr/>
              <a:t>‹N›</a:t>
            </a:fld>
            <a:endParaRPr lang="it-IT" altLang="it-IT"/>
          </a:p>
        </p:txBody>
      </p:sp>
    </p:spTree>
    <p:extLst>
      <p:ext uri="{BB962C8B-B14F-4D97-AF65-F5344CB8AC3E}">
        <p14:creationId xmlns:p14="http://schemas.microsoft.com/office/powerpoint/2010/main" val="1303478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17EF832-1D2A-4487-9524-60F02B6BAA70}" type="slidenum">
              <a:rPr lang="it-IT" altLang="it-IT"/>
              <a:pPr/>
              <a:t>‹N›</a:t>
            </a:fld>
            <a:endParaRPr lang="it-IT" altLang="it-IT"/>
          </a:p>
        </p:txBody>
      </p:sp>
    </p:spTree>
    <p:extLst>
      <p:ext uri="{BB962C8B-B14F-4D97-AF65-F5344CB8AC3E}">
        <p14:creationId xmlns:p14="http://schemas.microsoft.com/office/powerpoint/2010/main" val="2921051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6D0F5AD-4FAD-4FF1-B9ED-B4D8527AEBF4}" type="slidenum">
              <a:rPr lang="it-IT" altLang="it-IT"/>
              <a:pPr/>
              <a:t>‹N›</a:t>
            </a:fld>
            <a:endParaRPr lang="it-IT" altLang="it-IT"/>
          </a:p>
        </p:txBody>
      </p:sp>
    </p:spTree>
    <p:extLst>
      <p:ext uri="{BB962C8B-B14F-4D97-AF65-F5344CB8AC3E}">
        <p14:creationId xmlns:p14="http://schemas.microsoft.com/office/powerpoint/2010/main" val="3918937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463550"/>
            <a:ext cx="7764463" cy="142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4463" cy="422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8970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876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8970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924083F0-2A3D-4FF5-803C-AFBFAAB50D2B}"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9.ti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2492896"/>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Gurmukhi MN" panose="02020600050405020304" pitchFamily="18" charset="0"/>
                <a:cs typeface="Gurmukhi MN" panose="02020600050405020304" pitchFamily="18" charset="0"/>
              </a:rPr>
              <a:t>SISTEMA GENITALE </a:t>
            </a:r>
            <a:br>
              <a:rPr lang="it-IT" altLang="it-IT" sz="3600" b="1" dirty="0">
                <a:solidFill>
                  <a:schemeClr val="tx1"/>
                </a:solidFill>
                <a:latin typeface="Gurmukhi MN" panose="02020600050405020304" pitchFamily="18" charset="0"/>
                <a:cs typeface="Gurmukhi MN" panose="02020600050405020304" pitchFamily="18" charset="0"/>
              </a:rPr>
            </a:br>
            <a:r>
              <a:rPr lang="it-IT" altLang="it-IT" sz="3600" b="1" dirty="0" err="1">
                <a:solidFill>
                  <a:schemeClr val="tx1"/>
                </a:solidFill>
                <a:latin typeface="Gurmukhi MN" panose="02020600050405020304" pitchFamily="18" charset="0"/>
                <a:cs typeface="Gurmukhi MN" panose="02020600050405020304" pitchFamily="18" charset="0"/>
              </a:rPr>
              <a:t>F</a:t>
            </a:r>
            <a:r>
              <a:rPr lang="it-IT" altLang="it-IT" sz="3600" b="1" dirty="0">
                <a:solidFill>
                  <a:schemeClr val="tx1"/>
                </a:solidFill>
                <a:latin typeface="Gurmukhi MN" panose="02020600050405020304" pitchFamily="18" charset="0"/>
                <a:cs typeface="Gurmukhi MN" panose="02020600050405020304" pitchFamily="18" charset="0"/>
              </a:rPr>
              <a:t> E M M I </a:t>
            </a:r>
            <a:r>
              <a:rPr lang="it-IT" altLang="it-IT" sz="3600" b="1" dirty="0" err="1">
                <a:solidFill>
                  <a:schemeClr val="tx1"/>
                </a:solidFill>
                <a:latin typeface="Gurmukhi MN" panose="02020600050405020304" pitchFamily="18" charset="0"/>
                <a:cs typeface="Gurmukhi MN" panose="02020600050405020304" pitchFamily="18" charset="0"/>
              </a:rPr>
              <a:t>N</a:t>
            </a:r>
            <a:r>
              <a:rPr lang="it-IT" altLang="it-IT" sz="3600" b="1" dirty="0">
                <a:solidFill>
                  <a:schemeClr val="tx1"/>
                </a:solidFill>
                <a:latin typeface="Gurmukhi MN" panose="02020600050405020304" pitchFamily="18" charset="0"/>
                <a:cs typeface="Gurmukhi MN" panose="02020600050405020304" pitchFamily="18" charset="0"/>
              </a:rPr>
              <a:t> I L E</a:t>
            </a:r>
            <a:br>
              <a:rPr lang="it-IT" altLang="it-IT" sz="3200" dirty="0">
                <a:latin typeface="Arial Black" panose="020B0A04020102020204" pitchFamily="34" charset="0"/>
              </a:rPr>
            </a:br>
            <a:endParaRPr lang="it-IT" altLang="it-IT" sz="32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Segnaposto contenuto 3" descr="0641.gif">
            <a:extLst>
              <a:ext uri="{FF2B5EF4-FFF2-40B4-BE49-F238E27FC236}">
                <a16:creationId xmlns:a16="http://schemas.microsoft.com/office/drawing/2014/main" id="{A6F77B74-CCE9-DD9F-D2C1-17EDDED6003A}"/>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l="6865" t="8791" r="4630" b="18430"/>
          <a:stretch>
            <a:fillRect/>
          </a:stretch>
        </p:blipFill>
        <p:spPr>
          <a:xfrm>
            <a:off x="15081" y="1124744"/>
            <a:ext cx="9113838" cy="3744912"/>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0" y="0"/>
            <a:ext cx="9144000" cy="7016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ANTIVERSIONE ed ANTIFLESSIONE</a:t>
            </a:r>
          </a:p>
        </p:txBody>
      </p:sp>
      <p:graphicFrame>
        <p:nvGraphicFramePr>
          <p:cNvPr id="32770" name="Object 2"/>
          <p:cNvGraphicFramePr>
            <a:graphicFrameLocks noChangeAspect="1"/>
          </p:cNvGraphicFramePr>
          <p:nvPr/>
        </p:nvGraphicFramePr>
        <p:xfrm>
          <a:off x="609600" y="701675"/>
          <a:ext cx="7772400" cy="6034088"/>
        </p:xfrm>
        <a:graphic>
          <a:graphicData uri="http://schemas.openxmlformats.org/presentationml/2006/ole">
            <mc:AlternateContent xmlns:mc="http://schemas.openxmlformats.org/markup-compatibility/2006">
              <mc:Choice xmlns:v="urn:schemas-microsoft-com:vml" Requires="v">
                <p:oleObj r:id="rId3" imgW="4434092" imgH="3735310" progId="">
                  <p:embed/>
                </p:oleObj>
              </mc:Choice>
              <mc:Fallback>
                <p:oleObj r:id="rId3" imgW="4434092" imgH="373531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701675"/>
                        <a:ext cx="7772400" cy="6034088"/>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24986" y="476672"/>
            <a:ext cx="9095305" cy="6381328"/>
          </a:xfrm>
          <a:prstGeom prst="rect">
            <a:avLst/>
          </a:prstGeom>
          <a:noFill/>
          <a:ln>
            <a:noFill/>
          </a:ln>
          <a:effectLst/>
          <a:extLst>
            <a:ext uri="{909E8E84-426E-40DD-AFC4-6F175D3DCCD1}">
              <a14:hiddenFill xmlns:a14="http://schemas.microsoft.com/office/drawing/2010/main">
                <a:blipFill dpi="0" rotWithShape="0">
                  <a:blip>
                    <a:lum brigh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p:nvPr/>
        </p:nvSpPr>
        <p:spPr>
          <a:xfrm>
            <a:off x="491133" y="6467326"/>
            <a:ext cx="8304609" cy="2163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4" defTabSz="321457">
              <a:defRPr sz="1800"/>
            </a:pPr>
            <a:r>
              <a:rPr sz="703">
                <a:latin typeface="+mj-lt"/>
                <a:ea typeface="+mj-ea"/>
                <a:cs typeface="+mj-cs"/>
                <a:sym typeface="Helvetica"/>
              </a:rPr>
              <a:t>K.L. Moore, A.F. Dalley, A.M.R. Agur                                                                      </a:t>
            </a:r>
            <a:r>
              <a:rPr sz="703" b="1">
                <a:latin typeface="+mj-lt"/>
                <a:ea typeface="+mj-ea"/>
                <a:cs typeface="+mj-cs"/>
                <a:sym typeface="Helvetica"/>
              </a:rPr>
              <a:t>Anatomia umana a orientamento clinico </a:t>
            </a:r>
            <a:r>
              <a:rPr sz="703">
                <a:latin typeface="+mj-lt"/>
                <a:ea typeface="+mj-ea"/>
                <a:cs typeface="+mj-cs"/>
                <a:sym typeface="Helvetica"/>
              </a:rPr>
              <a:t>                                                          Copyright 2015 C.E.A. Casa Editrice Ambrosiana</a:t>
            </a:r>
          </a:p>
        </p:txBody>
      </p:sp>
      <p:pic>
        <p:nvPicPr>
          <p:cNvPr id="176" name="image106.tif"/>
          <p:cNvPicPr/>
          <p:nvPr/>
        </p:nvPicPr>
        <p:blipFill>
          <a:blip r:embed="rId2"/>
          <a:stretch>
            <a:fillRect/>
          </a:stretch>
        </p:blipFill>
        <p:spPr>
          <a:xfrm>
            <a:off x="0" y="0"/>
            <a:ext cx="9144000" cy="6222327"/>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p:nvPr/>
        </p:nvSpPr>
        <p:spPr>
          <a:xfrm>
            <a:off x="491133" y="6467326"/>
            <a:ext cx="8304609" cy="2163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4" defTabSz="321457">
              <a:defRPr sz="1800"/>
            </a:pPr>
            <a:r>
              <a:rPr sz="703">
                <a:latin typeface="+mj-lt"/>
                <a:ea typeface="+mj-ea"/>
                <a:cs typeface="+mj-cs"/>
                <a:sym typeface="Helvetica"/>
              </a:rPr>
              <a:t>K.L. Moore, A.F. Dalley, A.M.R. Agur                                                                      </a:t>
            </a:r>
            <a:r>
              <a:rPr sz="703" b="1">
                <a:latin typeface="+mj-lt"/>
                <a:ea typeface="+mj-ea"/>
                <a:cs typeface="+mj-cs"/>
                <a:sym typeface="Helvetica"/>
              </a:rPr>
              <a:t>Anatomia umana a orientamento clinico </a:t>
            </a:r>
            <a:r>
              <a:rPr sz="703">
                <a:latin typeface="+mj-lt"/>
                <a:ea typeface="+mj-ea"/>
                <a:cs typeface="+mj-cs"/>
                <a:sym typeface="Helvetica"/>
              </a:rPr>
              <a:t>                                                          Copyright 2015 C.E.A. Casa Editrice Ambrosiana</a:t>
            </a:r>
          </a:p>
        </p:txBody>
      </p:sp>
      <p:pic>
        <p:nvPicPr>
          <p:cNvPr id="179" name="image107.tif"/>
          <p:cNvPicPr/>
          <p:nvPr/>
        </p:nvPicPr>
        <p:blipFill rotWithShape="1">
          <a:blip r:embed="rId2"/>
          <a:srcRect l="5593" t="3202" r="4698" b="3788"/>
          <a:stretch/>
        </p:blipFill>
        <p:spPr>
          <a:xfrm>
            <a:off x="1896120" y="0"/>
            <a:ext cx="5023631" cy="6353094"/>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p:nvPr/>
        </p:nvSpPr>
        <p:spPr>
          <a:xfrm>
            <a:off x="491133" y="6467326"/>
            <a:ext cx="8304609" cy="2163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4" defTabSz="321457">
              <a:defRPr sz="1800"/>
            </a:pPr>
            <a:r>
              <a:rPr sz="703">
                <a:latin typeface="+mj-lt"/>
                <a:ea typeface="+mj-ea"/>
                <a:cs typeface="+mj-cs"/>
                <a:sym typeface="Helvetica"/>
              </a:rPr>
              <a:t>K.L. Moore, A.F. Dalley, A.M.R. Agur                                                                      </a:t>
            </a:r>
            <a:r>
              <a:rPr sz="703" b="1">
                <a:latin typeface="+mj-lt"/>
                <a:ea typeface="+mj-ea"/>
                <a:cs typeface="+mj-cs"/>
                <a:sym typeface="Helvetica"/>
              </a:rPr>
              <a:t>Anatomia umana a orientamento clinico </a:t>
            </a:r>
            <a:r>
              <a:rPr sz="703">
                <a:latin typeface="+mj-lt"/>
                <a:ea typeface="+mj-ea"/>
                <a:cs typeface="+mj-cs"/>
                <a:sym typeface="Helvetica"/>
              </a:rPr>
              <a:t>                                                          Copyright 2015 C.E.A. Casa Editrice Ambrosiana</a:t>
            </a:r>
          </a:p>
        </p:txBody>
      </p:sp>
      <p:pic>
        <p:nvPicPr>
          <p:cNvPr id="182" name="image108.tif"/>
          <p:cNvPicPr/>
          <p:nvPr/>
        </p:nvPicPr>
        <p:blipFill rotWithShape="1">
          <a:blip r:embed="rId2"/>
          <a:srcRect l="2125" t="6250" r="3473" b="8089"/>
          <a:stretch/>
        </p:blipFill>
        <p:spPr>
          <a:xfrm>
            <a:off x="-1" y="0"/>
            <a:ext cx="8663311" cy="6320403"/>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p:nvPr/>
        </p:nvSpPr>
        <p:spPr>
          <a:xfrm>
            <a:off x="491133" y="6467326"/>
            <a:ext cx="8304609" cy="2163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4" defTabSz="321457">
              <a:defRPr sz="1800"/>
            </a:pPr>
            <a:r>
              <a:rPr sz="703">
                <a:latin typeface="+mj-lt"/>
                <a:ea typeface="+mj-ea"/>
                <a:cs typeface="+mj-cs"/>
                <a:sym typeface="Helvetica"/>
              </a:rPr>
              <a:t>K.L. Moore, A.F. Dalley, A.M.R. Agur                                                                      </a:t>
            </a:r>
            <a:r>
              <a:rPr sz="703" b="1">
                <a:latin typeface="+mj-lt"/>
                <a:ea typeface="+mj-ea"/>
                <a:cs typeface="+mj-cs"/>
                <a:sym typeface="Helvetica"/>
              </a:rPr>
              <a:t>Anatomia umana a orientamento clinico </a:t>
            </a:r>
            <a:r>
              <a:rPr sz="703">
                <a:latin typeface="+mj-lt"/>
                <a:ea typeface="+mj-ea"/>
                <a:cs typeface="+mj-cs"/>
                <a:sym typeface="Helvetica"/>
              </a:rPr>
              <a:t>                                                          Copyright 2015 C.E.A. Casa Editrice Ambrosiana</a:t>
            </a:r>
          </a:p>
        </p:txBody>
      </p:sp>
      <p:pic>
        <p:nvPicPr>
          <p:cNvPr id="185" name="image109.tif"/>
          <p:cNvPicPr/>
          <p:nvPr/>
        </p:nvPicPr>
        <p:blipFill rotWithShape="1">
          <a:blip r:embed="rId2"/>
          <a:srcRect r="6460"/>
          <a:stretch/>
        </p:blipFill>
        <p:spPr>
          <a:xfrm>
            <a:off x="2201244" y="0"/>
            <a:ext cx="4260823" cy="636017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p:nvPr/>
        </p:nvSpPr>
        <p:spPr>
          <a:xfrm>
            <a:off x="491133" y="6467326"/>
            <a:ext cx="8304609" cy="2163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4" defTabSz="321457">
              <a:defRPr sz="1800"/>
            </a:pPr>
            <a:r>
              <a:rPr sz="703">
                <a:latin typeface="+mj-lt"/>
                <a:ea typeface="+mj-ea"/>
                <a:cs typeface="+mj-cs"/>
                <a:sym typeface="Helvetica"/>
              </a:rPr>
              <a:t>K.L. Moore, A.F. Dalley, A.M.R. Agur                                                                      </a:t>
            </a:r>
            <a:r>
              <a:rPr sz="703" b="1">
                <a:latin typeface="+mj-lt"/>
                <a:ea typeface="+mj-ea"/>
                <a:cs typeface="+mj-cs"/>
                <a:sym typeface="Helvetica"/>
              </a:rPr>
              <a:t>Anatomia umana a orientamento clinico </a:t>
            </a:r>
            <a:r>
              <a:rPr sz="703">
                <a:latin typeface="+mj-lt"/>
                <a:ea typeface="+mj-ea"/>
                <a:cs typeface="+mj-cs"/>
                <a:sym typeface="Helvetica"/>
              </a:rPr>
              <a:t>                                                          Copyright 2015 C.E.A. Casa Editrice Ambrosiana</a:t>
            </a:r>
          </a:p>
        </p:txBody>
      </p:sp>
      <p:pic>
        <p:nvPicPr>
          <p:cNvPr id="188" name="image110.tif"/>
          <p:cNvPicPr/>
          <p:nvPr/>
        </p:nvPicPr>
        <p:blipFill rotWithShape="1">
          <a:blip r:embed="rId2"/>
          <a:srcRect r="5566" b="12574"/>
          <a:stretch/>
        </p:blipFill>
        <p:spPr>
          <a:xfrm>
            <a:off x="0" y="-1"/>
            <a:ext cx="9144000" cy="63313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p:nvPr/>
        </p:nvSpPr>
        <p:spPr>
          <a:xfrm>
            <a:off x="491133" y="6467326"/>
            <a:ext cx="8304609" cy="2163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4" defTabSz="321457">
              <a:defRPr sz="1800"/>
            </a:pPr>
            <a:r>
              <a:rPr sz="703">
                <a:latin typeface="+mj-lt"/>
                <a:ea typeface="+mj-ea"/>
                <a:cs typeface="+mj-cs"/>
                <a:sym typeface="Helvetica"/>
              </a:rPr>
              <a:t>K.L. Moore, A.F. Dalley, A.M.R. Agur                                                                      </a:t>
            </a:r>
            <a:r>
              <a:rPr sz="703" b="1">
                <a:latin typeface="+mj-lt"/>
                <a:ea typeface="+mj-ea"/>
                <a:cs typeface="+mj-cs"/>
                <a:sym typeface="Helvetica"/>
              </a:rPr>
              <a:t>Anatomia umana a orientamento clinico </a:t>
            </a:r>
            <a:r>
              <a:rPr sz="703">
                <a:latin typeface="+mj-lt"/>
                <a:ea typeface="+mj-ea"/>
                <a:cs typeface="+mj-cs"/>
                <a:sym typeface="Helvetica"/>
              </a:rPr>
              <a:t>                                                          Copyright 2015 C.E.A. Casa Editrice Ambrosiana</a:t>
            </a:r>
          </a:p>
        </p:txBody>
      </p:sp>
      <p:pic>
        <p:nvPicPr>
          <p:cNvPr id="152" name="image98.tif"/>
          <p:cNvPicPr/>
          <p:nvPr/>
        </p:nvPicPr>
        <p:blipFill>
          <a:blip r:embed="rId2"/>
          <a:stretch>
            <a:fillRect/>
          </a:stretch>
        </p:blipFill>
        <p:spPr>
          <a:xfrm>
            <a:off x="76281" y="390674"/>
            <a:ext cx="8946639" cy="5252283"/>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40"/>
          <p:cNvSpPr/>
          <p:nvPr/>
        </p:nvSpPr>
        <p:spPr>
          <a:xfrm>
            <a:off x="491133" y="6467326"/>
            <a:ext cx="8304609" cy="2163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4" defTabSz="321457">
              <a:defRPr sz="1800"/>
            </a:pPr>
            <a:r>
              <a:rPr sz="703">
                <a:latin typeface="+mj-lt"/>
                <a:ea typeface="+mj-ea"/>
                <a:cs typeface="+mj-cs"/>
                <a:sym typeface="Helvetica"/>
              </a:rPr>
              <a:t>K.L. Moore, A.F. Dalley, A.M.R. Agur                                                                      </a:t>
            </a:r>
            <a:r>
              <a:rPr sz="703" b="1">
                <a:latin typeface="+mj-lt"/>
                <a:ea typeface="+mj-ea"/>
                <a:cs typeface="+mj-cs"/>
                <a:sym typeface="Helvetica"/>
              </a:rPr>
              <a:t>Anatomia umana a orientamento clinico </a:t>
            </a:r>
            <a:r>
              <a:rPr sz="703">
                <a:latin typeface="+mj-lt"/>
                <a:ea typeface="+mj-ea"/>
                <a:cs typeface="+mj-cs"/>
                <a:sym typeface="Helvetica"/>
              </a:rPr>
              <a:t>                                                          Copyright 2015 C.E.A. Casa Editrice Ambrosiana</a:t>
            </a:r>
          </a:p>
        </p:txBody>
      </p:sp>
      <p:pic>
        <p:nvPicPr>
          <p:cNvPr id="41" name="image121.tif"/>
          <p:cNvPicPr/>
          <p:nvPr/>
        </p:nvPicPr>
        <p:blipFill>
          <a:blip r:embed="rId2"/>
          <a:stretch>
            <a:fillRect/>
          </a:stretch>
        </p:blipFill>
        <p:spPr>
          <a:xfrm>
            <a:off x="0" y="-1"/>
            <a:ext cx="9144000" cy="6467327"/>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U T E </a:t>
            </a:r>
            <a:r>
              <a:rPr lang="it-IT" sz="4000" b="1" dirty="0" err="1">
                <a:solidFill>
                  <a:schemeClr val="tx1"/>
                </a:solidFill>
                <a:latin typeface="Gurmukhi MN" panose="02020600050405020304" pitchFamily="18" charset="0"/>
                <a:cs typeface="Gurmukhi MN" panose="02020600050405020304" pitchFamily="18" charset="0"/>
              </a:rPr>
              <a:t>R</a:t>
            </a:r>
            <a:r>
              <a:rPr lang="it-IT" sz="4000" b="1" dirty="0">
                <a:solidFill>
                  <a:schemeClr val="tx1"/>
                </a:solidFill>
                <a:latin typeface="Gurmukhi MN" panose="02020600050405020304" pitchFamily="18" charset="0"/>
                <a:cs typeface="Gurmukhi MN" panose="02020600050405020304" pitchFamily="18" charset="0"/>
              </a:rPr>
              <a:t> O</a:t>
            </a:r>
          </a:p>
        </p:txBody>
      </p:sp>
    </p:spTree>
    <p:extLst>
      <p:ext uri="{BB962C8B-B14F-4D97-AF65-F5344CB8AC3E}">
        <p14:creationId xmlns:p14="http://schemas.microsoft.com/office/powerpoint/2010/main" val="3245100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MEZZI DI FISSITA’ </a:t>
            </a:r>
          </a:p>
        </p:txBody>
      </p:sp>
      <p:sp>
        <p:nvSpPr>
          <p:cNvPr id="34818" name="Rectangle 2"/>
          <p:cNvSpPr>
            <a:spLocks noGrp="1" noChangeArrowheads="1"/>
          </p:cNvSpPr>
          <p:nvPr>
            <p:ph type="body" idx="1"/>
          </p:nvPr>
        </p:nvSpPr>
        <p:spPr>
          <a:xfrm>
            <a:off x="251520" y="605064"/>
            <a:ext cx="8424936" cy="6324600"/>
          </a:xfrm>
          <a:ln/>
        </p:spPr>
        <p:txBody>
          <a:bodyPr/>
          <a:lstStyle/>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L’ UTERO (con il COLLO UTERINO) è fissato al PAVIMENTO PELVICO tramite la VAGINA</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halkboard" panose="03050602040202020205" pitchFamily="66" charset="77"/>
            </a:endParaRP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La PORZIONE SOPRAVAGINALE del COLLO è connessa da un Sistema Muscolo-Fibroso ANTERO-POSTERIORE (</a:t>
            </a:r>
            <a:r>
              <a:rPr lang="it-IT" altLang="it-IT" sz="2400" b="1" dirty="0" err="1">
                <a:solidFill>
                  <a:schemeClr val="tx1"/>
                </a:solidFill>
                <a:latin typeface="Chalkboard" panose="03050602040202020205" pitchFamily="66" charset="77"/>
              </a:rPr>
              <a:t>Pubo</a:t>
            </a:r>
            <a:r>
              <a:rPr lang="it-IT" altLang="it-IT" sz="2400" b="1" dirty="0">
                <a:solidFill>
                  <a:schemeClr val="tx1"/>
                </a:solidFill>
                <a:latin typeface="Chalkboard" panose="03050602040202020205" pitchFamily="66" charset="77"/>
              </a:rPr>
              <a:t>-Vescico-UTERO-Retto-Sacrale)</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halkboard" panose="03050602040202020205" pitchFamily="66" charset="77"/>
            </a:endParaRP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Il Sistema dei LEGAMENTI CARDINALI di </a:t>
            </a:r>
            <a:r>
              <a:rPr lang="it-IT" altLang="it-IT" sz="2400" b="1" dirty="0" err="1">
                <a:solidFill>
                  <a:schemeClr val="tx1"/>
                </a:solidFill>
                <a:latin typeface="Chalkboard" panose="03050602040202020205" pitchFamily="66" charset="77"/>
              </a:rPr>
              <a:t>Mackenrodt</a:t>
            </a:r>
            <a:r>
              <a:rPr lang="it-IT" altLang="it-IT" sz="2400" b="1" dirty="0">
                <a:solidFill>
                  <a:schemeClr val="tx1"/>
                </a:solidFill>
                <a:latin typeface="Chalkboard" panose="03050602040202020205" pitchFamily="66" charset="77"/>
              </a:rPr>
              <a:t> connette il Collo Uterino alle Pareti Pelviche Laterali.</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PARAMETRIO: tessuto connettivo lasso sottoperitoneale che circonda la PORZIONE SOPRAVAGINALE del COLLO. Esso continua sia con il CONNETTIVO che circonda gli organi contigui, sia con quello che sta alla base del LEGAMENTO LARGO</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LEGAMENTO ROTONDO: dall’ angolo Supero-Laterale dell’ Utero, attraverso il Canale Inguinale, raggiunge le Grandi Labbra dei Genitali Esterni.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CCDED371-C14A-1258-6E9C-CA4DC8531EF7}"/>
              </a:ext>
            </a:extLst>
          </p:cNvPr>
          <p:cNvSpPr>
            <a:spLocks noGrp="1" noChangeArrowheads="1"/>
          </p:cNvSpPr>
          <p:nvPr>
            <p:ph type="title"/>
          </p:nvPr>
        </p:nvSpPr>
        <p:spPr>
          <a:xfrm>
            <a:off x="179512" y="1506538"/>
            <a:ext cx="2928814" cy="2043112"/>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Copperplate" panose="02000504000000020004" pitchFamily="2" charset="77"/>
              </a:rPr>
              <a:t>PELVI FEMMINILE e DISPOSITIVI FASCIALI</a:t>
            </a:r>
          </a:p>
        </p:txBody>
      </p:sp>
      <p:pic>
        <p:nvPicPr>
          <p:cNvPr id="18434" name="Picture 2">
            <a:extLst>
              <a:ext uri="{FF2B5EF4-FFF2-40B4-BE49-F238E27FC236}">
                <a16:creationId xmlns:a16="http://schemas.microsoft.com/office/drawing/2014/main" id="{A32E9226-F651-03B5-079E-5984E1961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325" y="333375"/>
            <a:ext cx="6035675" cy="652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F788218-31A4-8E63-64A4-82B61F0F4C12}"/>
              </a:ext>
            </a:extLst>
          </p:cNvPr>
          <p:cNvPicPr>
            <a:picLocks noChangeAspect="1"/>
          </p:cNvPicPr>
          <p:nvPr/>
        </p:nvPicPr>
        <p:blipFill rotWithShape="1">
          <a:blip r:embed="rId2"/>
          <a:srcRect l="1853" t="6385" r="1795"/>
          <a:stretch/>
        </p:blipFill>
        <p:spPr>
          <a:xfrm>
            <a:off x="0" y="404664"/>
            <a:ext cx="9047330" cy="5771395"/>
          </a:xfrm>
          <a:prstGeom prst="rect">
            <a:avLst/>
          </a:prstGeom>
        </p:spPr>
      </p:pic>
    </p:spTree>
    <p:extLst>
      <p:ext uri="{BB962C8B-B14F-4D97-AF65-F5344CB8AC3E}">
        <p14:creationId xmlns:p14="http://schemas.microsoft.com/office/powerpoint/2010/main" val="2021552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Segnaposto contenuto 3" descr="0643.gif">
            <a:extLst>
              <a:ext uri="{FF2B5EF4-FFF2-40B4-BE49-F238E27FC236}">
                <a16:creationId xmlns:a16="http://schemas.microsoft.com/office/drawing/2014/main" id="{E2F98F17-9BB1-D14C-6C12-B4B176389453}"/>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393" y="0"/>
            <a:ext cx="9140607" cy="5967958"/>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p:nvPr/>
        </p:nvSpPr>
        <p:spPr>
          <a:xfrm>
            <a:off x="491133" y="6467326"/>
            <a:ext cx="8304609" cy="2163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4" defTabSz="321457">
              <a:defRPr sz="1800"/>
            </a:pPr>
            <a:r>
              <a:rPr sz="703">
                <a:latin typeface="+mj-lt"/>
                <a:ea typeface="+mj-ea"/>
                <a:cs typeface="+mj-cs"/>
                <a:sym typeface="Helvetica"/>
              </a:rPr>
              <a:t>K.L. Moore, A.F. Dalley, A.M.R. Agur                                                                      </a:t>
            </a:r>
            <a:r>
              <a:rPr sz="703" b="1">
                <a:latin typeface="+mj-lt"/>
                <a:ea typeface="+mj-ea"/>
                <a:cs typeface="+mj-cs"/>
                <a:sym typeface="Helvetica"/>
              </a:rPr>
              <a:t>Anatomia umana a orientamento clinico </a:t>
            </a:r>
            <a:r>
              <a:rPr sz="703">
                <a:latin typeface="+mj-lt"/>
                <a:ea typeface="+mj-ea"/>
                <a:cs typeface="+mj-cs"/>
                <a:sym typeface="Helvetica"/>
              </a:rPr>
              <a:t>                                                          Copyright 2015 C.E.A. Casa Editrice Ambrosiana</a:t>
            </a:r>
          </a:p>
        </p:txBody>
      </p:sp>
      <p:pic>
        <p:nvPicPr>
          <p:cNvPr id="158" name="image40.tif"/>
          <p:cNvPicPr/>
          <p:nvPr/>
        </p:nvPicPr>
        <p:blipFill rotWithShape="1">
          <a:blip r:embed="rId2"/>
          <a:srcRect l="5334" r="11955"/>
          <a:stretch/>
        </p:blipFill>
        <p:spPr>
          <a:xfrm>
            <a:off x="76282" y="393387"/>
            <a:ext cx="9067719" cy="5741762"/>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252536" y="2276475"/>
            <a:ext cx="2448272" cy="2232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latin typeface="Arial Black" panose="020B0A04020102020204" pitchFamily="34" charset="0"/>
              </a:rPr>
              <a:t> </a:t>
            </a:r>
            <a:r>
              <a:rPr lang="it-IT" altLang="it-IT" sz="2200" dirty="0">
                <a:solidFill>
                  <a:schemeClr val="tx1"/>
                </a:solidFill>
                <a:latin typeface="Arial Black" panose="020B0A04020102020204" pitchFamily="34" charset="0"/>
              </a:rPr>
              <a:t>LEGAMENTO CARDINALE</a:t>
            </a:r>
          </a:p>
        </p:txBody>
      </p:sp>
      <p:pic>
        <p:nvPicPr>
          <p:cNvPr id="36866"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8104"/>
          <a:stretch>
            <a:fillRect/>
          </a:stretch>
        </p:blipFill>
        <p:spPr bwMode="auto">
          <a:xfrm>
            <a:off x="1979613" y="188913"/>
            <a:ext cx="7164387" cy="6461125"/>
          </a:xfrm>
          <a:prstGeom prst="rect">
            <a:avLst/>
          </a:prstGeom>
          <a:noFill/>
          <a:ln>
            <a:noFill/>
          </a:ln>
          <a:effectLst/>
          <a:extLst>
            <a:ext uri="{909E8E84-426E-40DD-AFC4-6F175D3DCCD1}">
              <a14:hiddenFill xmlns:a14="http://schemas.microsoft.com/office/drawing/2010/main">
                <a:blipFill dpi="0" rotWithShape="0">
                  <a:blip>
                    <a:lum bright="-6000" contrast="6000"/>
                  </a:blip>
                  <a:srcRect l="810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Line 3"/>
          <p:cNvSpPr>
            <a:spLocks noChangeShapeType="1"/>
          </p:cNvSpPr>
          <p:nvPr/>
        </p:nvSpPr>
        <p:spPr bwMode="auto">
          <a:xfrm flipV="1">
            <a:off x="2124075" y="3278188"/>
            <a:ext cx="2519363" cy="157162"/>
          </a:xfrm>
          <a:prstGeom prst="line">
            <a:avLst/>
          </a:prstGeom>
          <a:noFill/>
          <a:ln w="7632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Segnaposto contenuto 3" descr="0644.gif">
            <a:extLst>
              <a:ext uri="{FF2B5EF4-FFF2-40B4-BE49-F238E27FC236}">
                <a16:creationId xmlns:a16="http://schemas.microsoft.com/office/drawing/2014/main" id="{092DAB15-1BD0-B983-BAB6-DC01B3F78AEF}"/>
              </a:ext>
            </a:extLst>
          </p:cNvPr>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l="1954" t="6441" r="1167" b="7240"/>
          <a:stretch/>
        </p:blipFill>
        <p:spPr>
          <a:xfrm>
            <a:off x="0" y="1052736"/>
            <a:ext cx="9144000" cy="494071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Segnaposto contenuto 5" descr="0622.gif">
            <a:extLst>
              <a:ext uri="{FF2B5EF4-FFF2-40B4-BE49-F238E27FC236}">
                <a16:creationId xmlns:a16="http://schemas.microsoft.com/office/drawing/2014/main" id="{33FAA555-E7E4-FBB8-A956-8A24C3108BA9}"/>
              </a:ext>
            </a:extLst>
          </p:cNvPr>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l="2214" t="7121" r="2759" b="4540"/>
          <a:stretch/>
        </p:blipFill>
        <p:spPr>
          <a:xfrm>
            <a:off x="1475656" y="0"/>
            <a:ext cx="6840760" cy="6704528"/>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ED76DB6E-8AB5-2099-9235-75001983015D}"/>
              </a:ext>
            </a:extLst>
          </p:cNvPr>
          <p:cNvSpPr>
            <a:spLocks noGrp="1" noChangeArrowheads="1"/>
          </p:cNvSpPr>
          <p:nvPr>
            <p:ph type="title"/>
          </p:nvPr>
        </p:nvSpPr>
        <p:spPr>
          <a:xfrm>
            <a:off x="342900" y="0"/>
            <a:ext cx="8458200" cy="60960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2800" dirty="0">
                <a:solidFill>
                  <a:schemeClr val="tx1"/>
                </a:solidFill>
                <a:latin typeface="Arial Black" panose="020B0604020202020204" pitchFamily="34" charset="0"/>
              </a:rPr>
              <a:t>UTERO: CORPO e FONDO</a:t>
            </a:r>
          </a:p>
        </p:txBody>
      </p:sp>
      <p:sp>
        <p:nvSpPr>
          <p:cNvPr id="19458" name="Rectangle 2">
            <a:extLst>
              <a:ext uri="{FF2B5EF4-FFF2-40B4-BE49-F238E27FC236}">
                <a16:creationId xmlns:a16="http://schemas.microsoft.com/office/drawing/2014/main" id="{D2C9FFA4-E314-E578-6CA0-55AB3FA0E97E}"/>
              </a:ext>
            </a:extLst>
          </p:cNvPr>
          <p:cNvSpPr>
            <a:spLocks noGrp="1" noChangeArrowheads="1"/>
          </p:cNvSpPr>
          <p:nvPr>
            <p:ph type="body" idx="1"/>
          </p:nvPr>
        </p:nvSpPr>
        <p:spPr>
          <a:xfrm>
            <a:off x="251520" y="631371"/>
            <a:ext cx="8801100" cy="6019800"/>
          </a:xfrm>
          <a:ln/>
        </p:spPr>
        <p:txBody>
          <a:bodyPr/>
          <a:lstStyle/>
          <a:p>
            <a:pPr algn="just">
              <a:spcBef>
                <a:spcPts val="600"/>
              </a:spcBef>
              <a:buClr>
                <a:schemeClr val="tx1"/>
              </a:buClr>
              <a:buFont typeface="Wingdings" pitchFamily="2" charset="2"/>
              <a:buChar char="v"/>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b="1" dirty="0">
                <a:solidFill>
                  <a:schemeClr val="tx1"/>
                </a:solidFill>
                <a:latin typeface="Comic Sans MS" panose="030F0902030302020204" pitchFamily="66" charset="0"/>
              </a:rPr>
              <a:t>FACCIA ANTERIORE (o VESCICALE): tramite il CAVO PERITONEALE VESCICO-UTERINO si rapporta </a:t>
            </a:r>
            <a:r>
              <a:rPr lang="it-IT" altLang="it-IT" sz="2400" b="1" dirty="0" err="1">
                <a:solidFill>
                  <a:schemeClr val="tx1"/>
                </a:solidFill>
                <a:latin typeface="Comic Sans MS" panose="030F0902030302020204" pitchFamily="66" charset="0"/>
              </a:rPr>
              <a:t>antero</a:t>
            </a:r>
            <a:r>
              <a:rPr lang="it-IT" altLang="it-IT" sz="2400" b="1" dirty="0">
                <a:solidFill>
                  <a:schemeClr val="tx1"/>
                </a:solidFill>
                <a:latin typeface="Comic Sans MS" panose="030F0902030302020204" pitchFamily="66" charset="0"/>
              </a:rPr>
              <a:t>-inferiormente con la VESCICA URINARIA</a:t>
            </a:r>
          </a:p>
          <a:p>
            <a:pPr algn="just">
              <a:spcBef>
                <a:spcPts val="600"/>
              </a:spcBef>
              <a:buClr>
                <a:schemeClr val="tx1"/>
              </a:buClr>
              <a:buFont typeface="Wingdings" pitchFamily="2" charset="2"/>
              <a:buChar char="v"/>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b="1" dirty="0">
                <a:solidFill>
                  <a:schemeClr val="tx1"/>
                </a:solidFill>
                <a:latin typeface="Comic Sans MS" panose="030F0902030302020204" pitchFamily="66" charset="0"/>
              </a:rPr>
              <a:t>FACCIA POSTERIORE (o RETTALE): tramite il CAVO RETTO-UTERINO di DOUGLAS si rapporta con la FACCIA ANTERIORE del RETTO</a:t>
            </a:r>
          </a:p>
          <a:p>
            <a:pPr algn="just">
              <a:spcBef>
                <a:spcPts val="600"/>
              </a:spcBef>
              <a:buClr>
                <a:schemeClr val="tx1"/>
              </a:buClr>
              <a:buFont typeface="Wingdings" pitchFamily="2" charset="2"/>
              <a:buChar char="v"/>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b="1" dirty="0">
                <a:solidFill>
                  <a:schemeClr val="tx1"/>
                </a:solidFill>
                <a:latin typeface="Comic Sans MS" panose="030F0902030302020204" pitchFamily="66" charset="0"/>
              </a:rPr>
              <a:t>MARGINI LATERALI: danno inserzione al LEGAMENTO LARGO, tra cui si INTERPONE del PARAMETRIO per VASI UTERINI</a:t>
            </a:r>
          </a:p>
          <a:p>
            <a:pPr algn="just">
              <a:spcBef>
                <a:spcPts val="600"/>
              </a:spcBef>
              <a:buClr>
                <a:schemeClr val="tx1"/>
              </a:buClr>
              <a:buFont typeface="Wingdings" pitchFamily="2" charset="2"/>
              <a:buChar char="v"/>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b="1" dirty="0">
                <a:solidFill>
                  <a:schemeClr val="tx1"/>
                </a:solidFill>
                <a:latin typeface="Comic Sans MS" panose="030F0902030302020204" pitchFamily="66" charset="0"/>
              </a:rPr>
              <a:t>ANGOLI SUPERO-LATERALI o TUBARICI (FONDO UTERINO): sbocco delle TUBE UTERINE, inserzione LEGAMENTI ROTONDI ed UTERO-OVARICI</a:t>
            </a:r>
          </a:p>
          <a:p>
            <a:pPr algn="just">
              <a:spcBef>
                <a:spcPts val="600"/>
              </a:spcBef>
              <a:buClr>
                <a:schemeClr val="tx1"/>
              </a:buClr>
              <a:buFont typeface="Wingdings" pitchFamily="2" charset="2"/>
              <a:buChar char="v"/>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b="1" dirty="0">
                <a:solidFill>
                  <a:schemeClr val="tx1"/>
                </a:solidFill>
                <a:latin typeface="Comic Sans MS" panose="030F0902030302020204" pitchFamily="66" charset="0"/>
              </a:rPr>
              <a:t>Rapporto MOLTO VASTO SUPERO-ANTERIORE con ANSE dell’ INTESTINO TENUE MESENTERIALE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342900" y="188640"/>
            <a:ext cx="84582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COLLO UTERINO (Cervice)</a:t>
            </a:r>
          </a:p>
        </p:txBody>
      </p:sp>
      <p:sp>
        <p:nvSpPr>
          <p:cNvPr id="39938" name="Rectangle 2"/>
          <p:cNvSpPr>
            <a:spLocks noGrp="1" noChangeArrowheads="1"/>
          </p:cNvSpPr>
          <p:nvPr>
            <p:ph type="body" idx="1"/>
          </p:nvPr>
        </p:nvSpPr>
        <p:spPr>
          <a:xfrm>
            <a:off x="506407" y="692696"/>
            <a:ext cx="8261549" cy="6324600"/>
          </a:xfrm>
          <a:ln/>
        </p:spPr>
        <p:txBody>
          <a:bodyPr/>
          <a:lstStyle/>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Di forma </a:t>
            </a:r>
            <a:r>
              <a:rPr lang="it-IT" altLang="it-IT" sz="2800" b="1" dirty="0" err="1">
                <a:solidFill>
                  <a:schemeClr val="tx1"/>
                </a:solidFill>
                <a:latin typeface="Comic Sans MS" panose="030F0902030302020204" pitchFamily="66" charset="0"/>
              </a:rPr>
              <a:t>pressocchè</a:t>
            </a:r>
            <a:r>
              <a:rPr lang="it-IT" altLang="it-IT" sz="2800" b="1" dirty="0">
                <a:solidFill>
                  <a:schemeClr val="tx1"/>
                </a:solidFill>
                <a:latin typeface="Comic Sans MS" panose="030F0902030302020204" pitchFamily="66" charset="0"/>
              </a:rPr>
              <a:t> CILINDRICA</a:t>
            </a: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Vi si </a:t>
            </a:r>
            <a:r>
              <a:rPr lang="it-IT" altLang="it-IT" sz="2800" b="1" dirty="0" err="1">
                <a:solidFill>
                  <a:schemeClr val="tx1"/>
                </a:solidFill>
                <a:latin typeface="Comic Sans MS" panose="030F0902030302020204" pitchFamily="66" charset="0"/>
              </a:rPr>
              <a:t>puo’</a:t>
            </a:r>
            <a:r>
              <a:rPr lang="it-IT" altLang="it-IT" sz="2800" b="1" dirty="0">
                <a:solidFill>
                  <a:schemeClr val="tx1"/>
                </a:solidFill>
                <a:latin typeface="Comic Sans MS" panose="030F0902030302020204" pitchFamily="66" charset="0"/>
              </a:rPr>
              <a:t> riconoscere la PORZIONE VAGINALE (INTRAVAGINALE), che sporge all’ interno del CANALE VAGINALE, dove costituisce il cosiddetto MUSO di TINCA, che </a:t>
            </a:r>
            <a:r>
              <a:rPr lang="it-IT" altLang="it-IT" sz="2800" b="1" dirty="0" err="1">
                <a:solidFill>
                  <a:schemeClr val="tx1"/>
                </a:solidFill>
                <a:latin typeface="Comic Sans MS" panose="030F0902030302020204" pitchFamily="66" charset="0"/>
              </a:rPr>
              <a:t>puo’</a:t>
            </a:r>
            <a:r>
              <a:rPr lang="it-IT" altLang="it-IT" sz="2800" b="1" dirty="0">
                <a:solidFill>
                  <a:schemeClr val="tx1"/>
                </a:solidFill>
                <a:latin typeface="Comic Sans MS" panose="030F0902030302020204" pitchFamily="66" charset="0"/>
              </a:rPr>
              <a:t> essere apprezzato attraverso l’esame obiettivo con divaricatore.</a:t>
            </a:r>
          </a:p>
          <a:p>
            <a:pPr marL="3175"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Tra le pareti interne della VAGINA e superficie esterna del COLLO c’ è una SPAZIO CIRCOLARE (FORNICE) suddiviso in PORZIONE ANTERIORE, POSTERIORE e PORZIONI LATERALI.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83568" y="120505"/>
            <a:ext cx="8342776" cy="6737495"/>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a:extLst>
              <a:ext uri="{FF2B5EF4-FFF2-40B4-BE49-F238E27FC236}">
                <a16:creationId xmlns:a16="http://schemas.microsoft.com/office/drawing/2014/main" id="{E07EAC32-E80B-0F5E-F4C8-7252B116A64C}"/>
              </a:ext>
            </a:extLst>
          </p:cNvPr>
          <p:cNvSpPr>
            <a:spLocks noGrp="1" noChangeArrowheads="1"/>
          </p:cNvSpPr>
          <p:nvPr>
            <p:ph type="title"/>
          </p:nvPr>
        </p:nvSpPr>
        <p:spPr>
          <a:xfrm>
            <a:off x="0" y="332656"/>
            <a:ext cx="9296400" cy="1068387"/>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Copperplate" panose="02000504000000020004" pitchFamily="2" charset="77"/>
              </a:rPr>
              <a:t>COLLO dell’ UTERO</a:t>
            </a:r>
            <a:br>
              <a:rPr lang="it-IT" altLang="it-IT" sz="3200" b="1" dirty="0">
                <a:solidFill>
                  <a:schemeClr val="tx1"/>
                </a:solidFill>
                <a:latin typeface="Copperplate" panose="02000504000000020004" pitchFamily="2" charset="77"/>
              </a:rPr>
            </a:br>
            <a:r>
              <a:rPr lang="it-IT" altLang="it-IT" sz="3200" b="1" dirty="0">
                <a:solidFill>
                  <a:schemeClr val="tx1"/>
                </a:solidFill>
                <a:latin typeface="Copperplate" panose="02000504000000020004" pitchFamily="2" charset="77"/>
              </a:rPr>
              <a:t>RAPPORTI</a:t>
            </a:r>
            <a:br>
              <a:rPr lang="it-IT" altLang="it-IT" sz="3200" b="1" dirty="0">
                <a:solidFill>
                  <a:schemeClr val="tx1"/>
                </a:solidFill>
                <a:latin typeface="Copperplate" panose="02000504000000020004" pitchFamily="2" charset="77"/>
              </a:rPr>
            </a:br>
            <a:r>
              <a:rPr lang="it-IT" altLang="it-IT" sz="3200" b="1" dirty="0">
                <a:solidFill>
                  <a:schemeClr val="tx1"/>
                </a:solidFill>
                <a:latin typeface="Copperplate" panose="02000504000000020004" pitchFamily="2" charset="77"/>
              </a:rPr>
              <a:t>della PORZIONE SOPRAVAGINALE</a:t>
            </a:r>
          </a:p>
        </p:txBody>
      </p:sp>
      <p:sp>
        <p:nvSpPr>
          <p:cNvPr id="22530" name="Rectangle 2">
            <a:extLst>
              <a:ext uri="{FF2B5EF4-FFF2-40B4-BE49-F238E27FC236}">
                <a16:creationId xmlns:a16="http://schemas.microsoft.com/office/drawing/2014/main" id="{8A523BE7-451A-35D5-A919-D0D54276E05E}"/>
              </a:ext>
            </a:extLst>
          </p:cNvPr>
          <p:cNvSpPr>
            <a:spLocks noGrp="1" noChangeArrowheads="1"/>
          </p:cNvSpPr>
          <p:nvPr>
            <p:ph type="body" idx="1"/>
          </p:nvPr>
        </p:nvSpPr>
        <p:spPr>
          <a:xfrm>
            <a:off x="539552" y="1844824"/>
            <a:ext cx="8280920" cy="6324600"/>
          </a:xfrm>
          <a:ln/>
        </p:spPr>
        <p:txBody>
          <a:bodyPr/>
          <a:lstStyle/>
          <a:p>
            <a:pPr marL="457200" indent="-457200" algn="just">
              <a:spcBef>
                <a:spcPts val="700"/>
              </a:spcBef>
              <a:buClr>
                <a:schemeClr val="tx1"/>
              </a:buClr>
              <a:buFont typeface="Wingdings" pitchFamily="2" charset="2"/>
              <a:buChar char="v"/>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latin typeface="Arial Rounded MT Bold" panose="020F0704030504030204" pitchFamily="34" charset="77"/>
              </a:rPr>
              <a:t>FACCIA ANTERIORE: con la VESCICA URINARIA</a:t>
            </a:r>
          </a:p>
          <a:p>
            <a:pPr marL="457200" indent="-457200" algn="just">
              <a:spcBef>
                <a:spcPts val="700"/>
              </a:spcBef>
              <a:buClr>
                <a:schemeClr val="tx1"/>
              </a:buClr>
              <a:buFont typeface="Wingdings" pitchFamily="2" charset="2"/>
              <a:buChar char="v"/>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latin typeface="Arial Rounded MT Bold" panose="020F0704030504030204" pitchFamily="34" charset="77"/>
              </a:rPr>
              <a:t>FACCIA POSTERIORE: INTESTINO RETTO con interposizione di PARAMETRIO </a:t>
            </a:r>
          </a:p>
          <a:p>
            <a:pPr marL="457200" indent="-457200" algn="just">
              <a:spcBef>
                <a:spcPts val="700"/>
              </a:spcBef>
              <a:buClr>
                <a:schemeClr val="tx1"/>
              </a:buClr>
              <a:buFont typeface="Wingdings" pitchFamily="2" charset="2"/>
              <a:buChar char="v"/>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latin typeface="Arial Rounded MT Bold" panose="020F0704030504030204" pitchFamily="34" charset="77"/>
              </a:rPr>
              <a:t>LATERALMENTE: con il PARAMETRIO ADDENSATO alla BASE del LEGAMENTO LARGO e ARTERIA UTERINA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BE09334C-32CE-8BF7-9BBE-98E8732DD125}"/>
              </a:ext>
            </a:extLst>
          </p:cNvPr>
          <p:cNvSpPr>
            <a:spLocks noGrp="1" noChangeArrowheads="1"/>
          </p:cNvSpPr>
          <p:nvPr>
            <p:ph type="title"/>
          </p:nvPr>
        </p:nvSpPr>
        <p:spPr>
          <a:xfrm>
            <a:off x="0" y="548680"/>
            <a:ext cx="9296400" cy="1068387"/>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000" dirty="0">
                <a:solidFill>
                  <a:schemeClr val="tx1"/>
                </a:solidFill>
                <a:latin typeface="Arial Black" panose="020B0604020202020204" pitchFamily="34" charset="0"/>
              </a:rPr>
              <a:t>COLLO dell’ UTERO </a:t>
            </a:r>
            <a:br>
              <a:rPr lang="it-IT" altLang="it-IT" sz="3000" dirty="0">
                <a:solidFill>
                  <a:schemeClr val="tx1"/>
                </a:solidFill>
                <a:latin typeface="Arial Black" panose="020B0604020202020204" pitchFamily="34" charset="0"/>
              </a:rPr>
            </a:br>
            <a:r>
              <a:rPr lang="it-IT" altLang="it-IT" sz="3000" dirty="0">
                <a:solidFill>
                  <a:schemeClr val="tx1"/>
                </a:solidFill>
                <a:latin typeface="Arial Black" panose="020B0604020202020204" pitchFamily="34" charset="0"/>
              </a:rPr>
              <a:t>RAPPORTI</a:t>
            </a:r>
            <a:br>
              <a:rPr lang="it-IT" altLang="it-IT" sz="3000" dirty="0">
                <a:solidFill>
                  <a:schemeClr val="tx1"/>
                </a:solidFill>
                <a:latin typeface="Arial Black" panose="020B0604020202020204" pitchFamily="34" charset="0"/>
              </a:rPr>
            </a:br>
            <a:r>
              <a:rPr lang="it-IT" altLang="it-IT" sz="3000" dirty="0">
                <a:solidFill>
                  <a:schemeClr val="tx1"/>
                </a:solidFill>
                <a:latin typeface="Arial Black" panose="020B0604020202020204" pitchFamily="34" charset="0"/>
              </a:rPr>
              <a:t>della PORZIONE INTRAVAGINALE</a:t>
            </a:r>
          </a:p>
        </p:txBody>
      </p:sp>
      <p:sp>
        <p:nvSpPr>
          <p:cNvPr id="23554" name="Rectangle 2">
            <a:extLst>
              <a:ext uri="{FF2B5EF4-FFF2-40B4-BE49-F238E27FC236}">
                <a16:creationId xmlns:a16="http://schemas.microsoft.com/office/drawing/2014/main" id="{E99B8970-2388-61AD-88E1-207B7DBC3842}"/>
              </a:ext>
            </a:extLst>
          </p:cNvPr>
          <p:cNvSpPr>
            <a:spLocks noGrp="1" noChangeArrowheads="1"/>
          </p:cNvSpPr>
          <p:nvPr>
            <p:ph type="body" idx="1"/>
          </p:nvPr>
        </p:nvSpPr>
        <p:spPr>
          <a:xfrm>
            <a:off x="251520" y="1916832"/>
            <a:ext cx="8388424" cy="6324600"/>
          </a:xfrm>
          <a:ln/>
        </p:spPr>
        <p:txBody>
          <a:bodyPr/>
          <a:lstStyle/>
          <a:p>
            <a:pPr marL="457200" indent="-457200" algn="just">
              <a:spcBef>
                <a:spcPts val="700"/>
              </a:spcBef>
              <a:buClr>
                <a:schemeClr val="tx1"/>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latin typeface="ADLaM Display" panose="02010000000000000000" pitchFamily="2" charset="77"/>
                <a:ea typeface="ADLaM Display" panose="02010000000000000000" pitchFamily="2" charset="77"/>
                <a:cs typeface="ADLaM Display" panose="02010000000000000000" pitchFamily="2" charset="77"/>
              </a:rPr>
              <a:t>Si rapporta con le PARETI della VAGINA.</a:t>
            </a:r>
          </a:p>
          <a:p>
            <a:pPr marL="457200" indent="-457200" algn="just">
              <a:spcBef>
                <a:spcPts val="700"/>
              </a:spcBef>
              <a:buClr>
                <a:schemeClr val="tx1"/>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latin typeface="ADLaM Display" panose="02010000000000000000" pitchFamily="2" charset="77"/>
                <a:ea typeface="ADLaM Display" panose="02010000000000000000" pitchFamily="2" charset="77"/>
                <a:cs typeface="ADLaM Display" panose="02010000000000000000" pitchFamily="2" charset="77"/>
              </a:rPr>
              <a:t>In avanti, la VAGINA separa il MUSO DI TINCA dagli URETERI e dal TRIGONO VESCICALE</a:t>
            </a:r>
          </a:p>
          <a:p>
            <a:pPr marL="457200" indent="-457200" algn="just">
              <a:spcBef>
                <a:spcPts val="700"/>
              </a:spcBef>
              <a:buClr>
                <a:schemeClr val="tx1"/>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latin typeface="ADLaM Display" panose="02010000000000000000" pitchFamily="2" charset="77"/>
                <a:ea typeface="ADLaM Display" panose="02010000000000000000" pitchFamily="2" charset="77"/>
                <a:cs typeface="ADLaM Display" panose="02010000000000000000" pitchFamily="2" charset="77"/>
              </a:rPr>
              <a:t>LATERALMENTE, c’è il PARAMETRIO, il MUSCOLO ELEVATORE dell’ ANO e rami dell’ A. UTERINA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0" y="0"/>
            <a:ext cx="91440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COLLO UTERINO: MUSO DI TINCA</a:t>
            </a: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565918"/>
            <a:ext cx="4655815" cy="6276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12700" y="18864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41986" name="Rectangle 2"/>
          <p:cNvSpPr>
            <a:spLocks noGrp="1" noChangeArrowheads="1"/>
          </p:cNvSpPr>
          <p:nvPr>
            <p:ph type="body" idx="1"/>
          </p:nvPr>
        </p:nvSpPr>
        <p:spPr>
          <a:xfrm>
            <a:off x="683568" y="1223963"/>
            <a:ext cx="8136904"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 irrorazione sanguifera compete all’ Arteria UTERINA (ramo dell’ Arteria ILIACA INTERNA), che decorre serpiginosa lungo il Margine Laterale dell’ Organo. È caratterizzata da numerose Anastomosi.</a:t>
            </a:r>
          </a:p>
          <a:p>
            <a:pPr marL="4763" indent="0" algn="just">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La Vena UTERINA riceve il sangue refluo dal PLESSO VENOSO UTEROVAGINALE</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Il Drenaggio Linfatico si riversa nei LINFONODI AORTICI e ILIACI INTERNI.</a:t>
            </a:r>
          </a:p>
          <a:p>
            <a:pPr marL="4763" indent="0" algn="just">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solidFill>
                <a:schemeClr val="tx1"/>
              </a:solidFill>
              <a:latin typeface="Arial Black" panose="020B0A04020102020204" pitchFamily="34" charset="0"/>
            </a:endParaRPr>
          </a:p>
          <a:p>
            <a:pPr marL="339725"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83" y="548680"/>
            <a:ext cx="8958025" cy="62601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D5AFDDA-2F8F-143B-646A-4DA8BE8E316E}"/>
              </a:ext>
            </a:extLst>
          </p:cNvPr>
          <p:cNvPicPr>
            <a:picLocks noChangeAspect="1"/>
          </p:cNvPicPr>
          <p:nvPr/>
        </p:nvPicPr>
        <p:blipFill rotWithShape="1">
          <a:blip r:embed="rId2"/>
          <a:srcRect l="1853" t="3646" r="1795"/>
          <a:stretch/>
        </p:blipFill>
        <p:spPr>
          <a:xfrm>
            <a:off x="15754" y="908720"/>
            <a:ext cx="9037018" cy="5184576"/>
          </a:xfrm>
          <a:prstGeom prst="rect">
            <a:avLst/>
          </a:prstGeom>
        </p:spPr>
      </p:pic>
    </p:spTree>
    <p:extLst>
      <p:ext uri="{BB962C8B-B14F-4D97-AF65-F5344CB8AC3E}">
        <p14:creationId xmlns:p14="http://schemas.microsoft.com/office/powerpoint/2010/main" val="3552600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Segnaposto contenuto 3" descr="0669.gif">
            <a:extLst>
              <a:ext uri="{FF2B5EF4-FFF2-40B4-BE49-F238E27FC236}">
                <a16:creationId xmlns:a16="http://schemas.microsoft.com/office/drawing/2014/main" id="{43160C64-D367-1228-2B9D-35426EDDF4B7}"/>
              </a:ext>
            </a:extLst>
          </p:cNvPr>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l="6378" t="3439" r="2260" b="5923"/>
          <a:stretch/>
        </p:blipFill>
        <p:spPr>
          <a:xfrm>
            <a:off x="971600" y="0"/>
            <a:ext cx="7884368" cy="6848384"/>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DDC17B10-3C03-4623-EB6A-49B2E2BC048B}"/>
              </a:ext>
            </a:extLst>
          </p:cNvPr>
          <p:cNvSpPr>
            <a:spLocks noGrp="1" noChangeArrowheads="1"/>
          </p:cNvSpPr>
          <p:nvPr>
            <p:ph type="title"/>
          </p:nvPr>
        </p:nvSpPr>
        <p:spPr>
          <a:xfrm>
            <a:off x="0" y="304800"/>
            <a:ext cx="9296400" cy="60960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Arial Black" panose="020B0604020202020204" pitchFamily="34" charset="0"/>
              </a:rPr>
              <a:t>UTERO</a:t>
            </a:r>
            <a:br>
              <a:rPr lang="it-IT" altLang="it-IT" sz="3200" b="1" dirty="0">
                <a:solidFill>
                  <a:schemeClr val="tx1"/>
                </a:solidFill>
                <a:latin typeface="Arial Black" panose="020B0604020202020204" pitchFamily="34" charset="0"/>
              </a:rPr>
            </a:br>
            <a:r>
              <a:rPr lang="it-IT" altLang="it-IT" sz="3200" b="1" dirty="0">
                <a:solidFill>
                  <a:schemeClr val="tx1"/>
                </a:solidFill>
                <a:latin typeface="Arial Black" panose="020B0604020202020204" pitchFamily="34" charset="0"/>
              </a:rPr>
              <a:t>INNERVAZIONE</a:t>
            </a:r>
          </a:p>
        </p:txBody>
      </p:sp>
      <p:sp>
        <p:nvSpPr>
          <p:cNvPr id="27650" name="Rectangle 2">
            <a:extLst>
              <a:ext uri="{FF2B5EF4-FFF2-40B4-BE49-F238E27FC236}">
                <a16:creationId xmlns:a16="http://schemas.microsoft.com/office/drawing/2014/main" id="{57B763B1-BEBC-5CD4-8B35-4BB7AF531A7E}"/>
              </a:ext>
            </a:extLst>
          </p:cNvPr>
          <p:cNvSpPr>
            <a:spLocks noGrp="1" noChangeArrowheads="1"/>
          </p:cNvSpPr>
          <p:nvPr>
            <p:ph type="body" idx="1"/>
          </p:nvPr>
        </p:nvSpPr>
        <p:spPr>
          <a:xfrm>
            <a:off x="539552" y="1340768"/>
            <a:ext cx="8460432" cy="6324600"/>
          </a:xfrm>
          <a:ln/>
        </p:spPr>
        <p:txBody>
          <a:bodyPr/>
          <a:lstStyle/>
          <a:p>
            <a:pPr marL="0" indent="0" algn="just">
              <a:spcBef>
                <a:spcPts val="700"/>
              </a:spcBef>
              <a:buClr>
                <a:srgbClr val="FFFF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latin typeface="Comic Sans MS" panose="030F0902030302020204" pitchFamily="66" charset="0"/>
              </a:rPr>
              <a:t>PLESSO UTEROVAGINALE, che deriva dall’ ORTOSIMPATICO TORACOLOMBARE (T12 – L2) e dal PARASIMPATICO dai MIELOMERI SACRALI (S2 – S4)</a:t>
            </a:r>
          </a:p>
          <a:p>
            <a:pPr marL="0" indent="0" algn="just">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800" b="1" dirty="0">
              <a:solidFill>
                <a:schemeClr val="tx1"/>
              </a:solidFill>
              <a:latin typeface="Comic Sans MS" panose="030F0902030302020204" pitchFamily="66" charset="0"/>
            </a:endParaRPr>
          </a:p>
          <a:p>
            <a:pPr marL="0" indent="0" algn="just">
              <a:spcBef>
                <a:spcPts val="700"/>
              </a:spcBef>
              <a:buClr>
                <a:srgbClr val="FFFF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latin typeface="Comic Sans MS" panose="030F0902030302020204" pitchFamily="66" charset="0"/>
              </a:rPr>
              <a:t>La SEZIONE PARASIMPATICA di tale plesso presenta un GANGLIO voluminoso di LEE-FRANKENH</a:t>
            </a:r>
            <a:r>
              <a:rPr lang="de-DE" altLang="it-IT" sz="2800" b="1" dirty="0">
                <a:solidFill>
                  <a:schemeClr val="tx1"/>
                </a:solidFill>
                <a:latin typeface="Comic Sans MS" panose="030F0902030302020204" pitchFamily="66" charset="0"/>
              </a:rPr>
              <a:t>Ä</a:t>
            </a:r>
            <a:r>
              <a:rPr lang="it-IT" altLang="it-IT" sz="2800" b="1" dirty="0">
                <a:solidFill>
                  <a:schemeClr val="tx1"/>
                </a:solidFill>
                <a:latin typeface="Comic Sans MS" panose="030F0902030302020204" pitchFamily="66" charset="0"/>
              </a:rPr>
              <a:t>USER cui sono associati numerosi altri GANGLI VISCERALI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E71AE44A-095B-BFF5-A60C-EA56C2F32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652" y="76064"/>
            <a:ext cx="6264696" cy="67058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43"/>
          <p:cNvSpPr/>
          <p:nvPr/>
        </p:nvSpPr>
        <p:spPr>
          <a:xfrm>
            <a:off x="491133" y="6467326"/>
            <a:ext cx="8304609" cy="2163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4" defTabSz="321457">
              <a:defRPr sz="1800"/>
            </a:pPr>
            <a:r>
              <a:rPr sz="703">
                <a:latin typeface="+mj-lt"/>
                <a:ea typeface="+mj-ea"/>
                <a:cs typeface="+mj-cs"/>
                <a:sym typeface="Helvetica"/>
              </a:rPr>
              <a:t>K.L. Moore, A.F. Dalley, A.M.R. Agur                                                                      </a:t>
            </a:r>
            <a:r>
              <a:rPr sz="703" b="1">
                <a:latin typeface="+mj-lt"/>
                <a:ea typeface="+mj-ea"/>
                <a:cs typeface="+mj-cs"/>
                <a:sym typeface="Helvetica"/>
              </a:rPr>
              <a:t>Anatomia umana a orientamento clinico </a:t>
            </a:r>
            <a:r>
              <a:rPr sz="703">
                <a:latin typeface="+mj-lt"/>
                <a:ea typeface="+mj-ea"/>
                <a:cs typeface="+mj-cs"/>
                <a:sym typeface="Helvetica"/>
              </a:rPr>
              <a:t>                                                          Copyright 2015 C.E.A. Casa Editrice Ambrosiana</a:t>
            </a:r>
          </a:p>
        </p:txBody>
      </p:sp>
      <p:pic>
        <p:nvPicPr>
          <p:cNvPr id="44" name="image122.tif"/>
          <p:cNvPicPr/>
          <p:nvPr/>
        </p:nvPicPr>
        <p:blipFill>
          <a:blip r:embed="rId2"/>
          <a:stretch>
            <a:fillRect/>
          </a:stretch>
        </p:blipFill>
        <p:spPr>
          <a:xfrm>
            <a:off x="0" y="0"/>
            <a:ext cx="8795742" cy="6467326"/>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2605714-6941-1708-1234-6312BAF61856}"/>
              </a:ext>
            </a:extLst>
          </p:cNvPr>
          <p:cNvPicPr>
            <a:picLocks noChangeAspect="1"/>
          </p:cNvPicPr>
          <p:nvPr/>
        </p:nvPicPr>
        <p:blipFill rotWithShape="1">
          <a:blip r:embed="rId2"/>
          <a:srcRect l="1825" t="6737" r="2750"/>
          <a:stretch/>
        </p:blipFill>
        <p:spPr>
          <a:xfrm>
            <a:off x="-10819" y="32724"/>
            <a:ext cx="9047315" cy="6636636"/>
          </a:xfrm>
          <a:prstGeom prst="rect">
            <a:avLst/>
          </a:prstGeom>
        </p:spPr>
      </p:pic>
    </p:spTree>
    <p:extLst>
      <p:ext uri="{BB962C8B-B14F-4D97-AF65-F5344CB8AC3E}">
        <p14:creationId xmlns:p14="http://schemas.microsoft.com/office/powerpoint/2010/main" val="2269964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CONFORMAZIONE INTERNA</a:t>
            </a:r>
          </a:p>
        </p:txBody>
      </p:sp>
      <p:sp>
        <p:nvSpPr>
          <p:cNvPr id="47106" name="Rectangle 2"/>
          <p:cNvSpPr>
            <a:spLocks noGrp="1" noChangeArrowheads="1"/>
          </p:cNvSpPr>
          <p:nvPr>
            <p:ph type="body" idx="1"/>
          </p:nvPr>
        </p:nvSpPr>
        <p:spPr>
          <a:xfrm>
            <a:off x="755576" y="615995"/>
            <a:ext cx="7632848"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Vi si distinguono:</a:t>
            </a:r>
          </a:p>
          <a:p>
            <a:pPr marL="339725"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CAVITA’ del CORPO e del FONDO, le cui dimensioni sono diverse tra nullipare e </a:t>
            </a:r>
            <a:r>
              <a:rPr lang="it-IT" altLang="it-IT" sz="2800" b="1" dirty="0" err="1">
                <a:solidFill>
                  <a:schemeClr val="tx1"/>
                </a:solidFill>
                <a:latin typeface="Comic Sans MS" panose="030F0902030302020204" pitchFamily="66" charset="0"/>
              </a:rPr>
              <a:t>monopare</a:t>
            </a:r>
            <a:r>
              <a:rPr lang="it-IT" altLang="it-IT" sz="2800" b="1" dirty="0">
                <a:solidFill>
                  <a:schemeClr val="tx1"/>
                </a:solidFill>
                <a:latin typeface="Comic Sans MS" panose="030F0902030302020204" pitchFamily="66" charset="0"/>
              </a:rPr>
              <a:t>/multipare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CANALE CERVICALE (del COLLO UTERINO)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STRUTTURA MICROSCOPICA</a:t>
            </a:r>
          </a:p>
        </p:txBody>
      </p:sp>
      <p:sp>
        <p:nvSpPr>
          <p:cNvPr id="49154" name="Rectangle 2"/>
          <p:cNvSpPr>
            <a:spLocks noGrp="1" noChangeArrowheads="1"/>
          </p:cNvSpPr>
          <p:nvPr>
            <p:ph type="body" idx="1"/>
          </p:nvPr>
        </p:nvSpPr>
        <p:spPr>
          <a:xfrm>
            <a:off x="0" y="838200"/>
            <a:ext cx="9144000" cy="6324600"/>
          </a:xfrm>
          <a:ln/>
        </p:spPr>
        <p:txBody>
          <a:bodyPr/>
          <a:lstStyle/>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Vi si distinguono: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panose="03050602040202020205" pitchFamily="66" charset="77"/>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latin typeface="Arial Black" panose="020B0A04020102020204" pitchFamily="34" charset="0"/>
              </a:rPr>
              <a:t>   </a:t>
            </a:r>
            <a:r>
              <a:rPr lang="it-IT" altLang="it-IT" sz="2800" b="1" dirty="0">
                <a:solidFill>
                  <a:schemeClr val="tx1"/>
                </a:solidFill>
                <a:latin typeface="Chalkboard SE" panose="03050602040202020205" pitchFamily="66" charset="77"/>
              </a:rPr>
              <a:t>- TONACA MUCOSA (ENDOMETRIO)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TONACA MUSCOLARE (MIOMETRIO)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TONACA PIU’ ESTERNA, variamente definita:</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PERIMETRIO, dove ci sia il PERITONEO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(Antero-Supero-Posteriormente)</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PARAMETRIO, dove ci sia TESSUTO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CONNETTIVO (Margini Laterali e Regione del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Collo Uterino)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73113"/>
            <a:ext cx="9144000" cy="5311775"/>
          </a:xfrm>
          <a:prstGeom prst="rect">
            <a:avLst/>
          </a:prstGeom>
          <a:noFill/>
          <a:ln>
            <a:noFill/>
          </a:ln>
        </p:spPr>
      </p:pic>
    </p:spTree>
    <p:extLst>
      <p:ext uri="{BB962C8B-B14F-4D97-AF65-F5344CB8AC3E}">
        <p14:creationId xmlns:p14="http://schemas.microsoft.com/office/powerpoint/2010/main" val="1037589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ENDOMETRIO (I)</a:t>
            </a:r>
          </a:p>
        </p:txBody>
      </p:sp>
      <p:sp>
        <p:nvSpPr>
          <p:cNvPr id="50178" name="Rectangle 2"/>
          <p:cNvSpPr>
            <a:spLocks noGrp="1" noChangeArrowheads="1"/>
          </p:cNvSpPr>
          <p:nvPr>
            <p:ph type="body" idx="1"/>
          </p:nvPr>
        </p:nvSpPr>
        <p:spPr>
          <a:xfrm>
            <a:off x="611560" y="626505"/>
            <a:ext cx="8064896" cy="6559550"/>
          </a:xfrm>
          <a:ln/>
        </p:spPr>
        <p:txBody>
          <a:bodyPr/>
          <a:lstStyle/>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Ha uno spessore variabile a seconda delle diverse  FASI del CICLO UTERINO</a:t>
            </a: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L’ EPITELIO di RIVESTIMENTO è CILINDRICO SEMPLICE formato da 2 POPOLAZIONI:</a:t>
            </a:r>
          </a:p>
          <a:p>
            <a:pPr marL="4763"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   - CELLULE CILIATE</a:t>
            </a:r>
          </a:p>
          <a:p>
            <a:pPr marL="4763" indent="0">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   - CELLULE SECERNENTI, che producono un materiale  MATERIALE GLICOPROTEICO</a:t>
            </a:r>
          </a:p>
          <a:p>
            <a:pPr marL="4763"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Nella Lamina Propria sono presenti GHIANDOLE TUBULARI SEMPLICI</a:t>
            </a:r>
          </a:p>
          <a:p>
            <a:pPr marL="4763"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Nella stessa Lamina Propria si localizzano DISPOSITIVI VASCOLARI che derivano dalle Arterie ARCUATE del Miometrio: Arterie RETTE (o BASALI) nello STRATO BASALE, mentre le Arterie SPIRALI che risalgono nel cosiddetto STRATO FUNZIONALE</a:t>
            </a:r>
          </a:p>
          <a:p>
            <a:pPr marL="341313" indent="-336550" algn="just">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29" y="188640"/>
            <a:ext cx="9036276" cy="64529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a:xfrm>
            <a:off x="27032" y="18864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ENDOMETRIO (II)</a:t>
            </a:r>
          </a:p>
        </p:txBody>
      </p:sp>
      <p:sp>
        <p:nvSpPr>
          <p:cNvPr id="52226" name="Rectangle 2"/>
          <p:cNvSpPr>
            <a:spLocks noGrp="1" noChangeArrowheads="1"/>
          </p:cNvSpPr>
          <p:nvPr>
            <p:ph type="body" idx="1"/>
          </p:nvPr>
        </p:nvSpPr>
        <p:spPr>
          <a:xfrm>
            <a:off x="467544" y="1019175"/>
            <a:ext cx="8064896" cy="6324600"/>
          </a:xfrm>
          <a:ln/>
        </p:spPr>
        <p:txBody>
          <a:bodyPr/>
          <a:lstStyle/>
          <a:p>
            <a:pPr marL="457200"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Nel CANALE CERVICALE del COLLO UTERINO le GHIANDOLE diventano TUBULARI RAMIFICATE</a:t>
            </a:r>
          </a:p>
          <a:p>
            <a:pPr marL="461963"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457200"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La porzione INTRAVAGINALE del COLLO UTERINO presenta il tipico rivestimento epiteliale della VAGINA, ossia EPITELIO PAVIMENTOSO PLURISTRATIFICATO NON CHERATINIZZATO.</a:t>
            </a:r>
          </a:p>
          <a:p>
            <a:pPr marL="461963"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338138"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19214" y="3706"/>
            <a:ext cx="92964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CICLO UTERINO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FASI DI MODIFICAZIONI dell’ ENDOMETRIO</a:t>
            </a:r>
          </a:p>
        </p:txBody>
      </p:sp>
      <p:sp>
        <p:nvSpPr>
          <p:cNvPr id="55298" name="Rectangle 2"/>
          <p:cNvSpPr>
            <a:spLocks noGrp="1" noChangeArrowheads="1"/>
          </p:cNvSpPr>
          <p:nvPr>
            <p:ph type="body" idx="1"/>
          </p:nvPr>
        </p:nvSpPr>
        <p:spPr>
          <a:xfrm>
            <a:off x="611560" y="1072093"/>
            <a:ext cx="7920880"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Considerando come «Tempo Zero» il giorno d’inizio del Flusso Ematico Mestruale (arco temporale medio 28 </a:t>
            </a:r>
            <a:r>
              <a:rPr lang="it-IT" altLang="it-IT" sz="2600" b="1" dirty="0">
                <a:solidFill>
                  <a:schemeClr val="tx1"/>
                </a:solidFill>
                <a:latin typeface="Comic Sans MS" panose="030F0902030302020204" pitchFamily="66" charset="0"/>
                <a:ea typeface="Cambria Math" panose="02040503050406030204" pitchFamily="18" charset="0"/>
              </a:rPr>
              <a:t>± 5 giorni)</a:t>
            </a:r>
            <a:endParaRPr lang="it-IT" altLang="it-IT" sz="26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FASE RIGENERATIVA (1 - 8°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FASE PROLIFERATIVA (8°-  14°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FASE SECRETIVA (14°- 26°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FASE DEGENERATIVA (26°- 28° giorno), che avviene per deficiente irrorazione</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31788" y="0"/>
            <a:ext cx="8480425" cy="6858000"/>
          </a:xfrm>
          <a:prstGeom prst="rect">
            <a:avLst/>
          </a:prstGeom>
          <a:noFill/>
          <a:ln>
            <a:noFill/>
          </a:ln>
        </p:spPr>
      </p:pic>
    </p:spTree>
    <p:extLst>
      <p:ext uri="{BB962C8B-B14F-4D97-AF65-F5344CB8AC3E}">
        <p14:creationId xmlns:p14="http://schemas.microsoft.com/office/powerpoint/2010/main" val="19151641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65225" y="0"/>
            <a:ext cx="6811963" cy="6858000"/>
          </a:xfrm>
          <a:prstGeom prst="rect">
            <a:avLst/>
          </a:prstGeom>
          <a:noFill/>
          <a:ln>
            <a:noFill/>
          </a:ln>
        </p:spPr>
      </p:pic>
    </p:spTree>
    <p:extLst>
      <p:ext uri="{BB962C8B-B14F-4D97-AF65-F5344CB8AC3E}">
        <p14:creationId xmlns:p14="http://schemas.microsoft.com/office/powerpoint/2010/main" val="7010945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0" y="17346"/>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MIOMETRIO</a:t>
            </a:r>
          </a:p>
        </p:txBody>
      </p:sp>
      <p:sp>
        <p:nvSpPr>
          <p:cNvPr id="58370" name="Rectangle 2"/>
          <p:cNvSpPr>
            <a:spLocks noGrp="1" noChangeArrowheads="1"/>
          </p:cNvSpPr>
          <p:nvPr>
            <p:ph type="body" idx="1"/>
          </p:nvPr>
        </p:nvSpPr>
        <p:spPr>
          <a:xfrm>
            <a:off x="251520" y="634905"/>
            <a:ext cx="8568952" cy="6324600"/>
          </a:xfrm>
          <a:ln/>
        </p:spPr>
        <p:txBody>
          <a:bodyPr/>
          <a:lstStyle/>
          <a:p>
            <a:pPr marL="0" indent="0" algn="just">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È una TONACA MUSCOLARE LISCIA notevolmente SPESSA</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Si distinguono 3 STRATI:</a:t>
            </a:r>
          </a:p>
          <a:p>
            <a:pPr marL="4763" indent="0" algn="just">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    - INTERNO o SOTTOMUCOSO, con FIBROCELLULE LONGITUDINALI</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   - MEDIO o VASCOLARE, con andamento CIRCOLARE od OBLIQUO. Contiene formazioni VASCOLARI SANGUIFERE (in particolare le Arterie Arcuate)</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   - ESTERNO, con fibrocellule  LONGITUDINALI</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Le FIBROCELLULE MUSCOLARI si ipertrofizzano fino a 10 volte la loro dimensione durante la GRAVIDANZA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59FCF3F-1F82-D921-388C-3F0189809E8A}"/>
              </a:ext>
            </a:extLst>
          </p:cNvPr>
          <p:cNvPicPr>
            <a:picLocks noChangeAspect="1"/>
          </p:cNvPicPr>
          <p:nvPr/>
        </p:nvPicPr>
        <p:blipFill rotWithShape="1">
          <a:blip r:embed="rId2"/>
          <a:srcRect l="1825" t="3683" r="2750"/>
          <a:stretch/>
        </p:blipFill>
        <p:spPr>
          <a:xfrm>
            <a:off x="32047" y="0"/>
            <a:ext cx="8945503" cy="6813376"/>
          </a:xfrm>
          <a:prstGeom prst="rect">
            <a:avLst/>
          </a:prstGeom>
        </p:spPr>
      </p:pic>
    </p:spTree>
    <p:extLst>
      <p:ext uri="{BB962C8B-B14F-4D97-AF65-F5344CB8AC3E}">
        <p14:creationId xmlns:p14="http://schemas.microsoft.com/office/powerpoint/2010/main" val="2239795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F85AEDDA-4F02-C0E3-CCE9-86AEC244771F}"/>
              </a:ext>
            </a:extLst>
          </p:cNvPr>
          <p:cNvSpPr>
            <a:spLocks noGrp="1" noChangeArrowheads="1"/>
          </p:cNvSpPr>
          <p:nvPr>
            <p:ph type="title"/>
          </p:nvPr>
        </p:nvSpPr>
        <p:spPr>
          <a:xfrm>
            <a:off x="0" y="123326"/>
            <a:ext cx="9144000" cy="68580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2800" dirty="0">
                <a:solidFill>
                  <a:schemeClr val="tx1"/>
                </a:solidFill>
                <a:latin typeface="Arial Black" panose="020B0604020202020204" pitchFamily="34" charset="0"/>
              </a:rPr>
              <a:t>MIOMETRIO</a:t>
            </a:r>
            <a:br>
              <a:rPr lang="it-IT" altLang="it-IT" sz="2800" dirty="0">
                <a:solidFill>
                  <a:schemeClr val="tx1"/>
                </a:solidFill>
                <a:latin typeface="Arial Black" panose="020B0604020202020204" pitchFamily="34" charset="0"/>
              </a:rPr>
            </a:br>
            <a:r>
              <a:rPr lang="it-IT" altLang="it-IT" sz="2800" dirty="0">
                <a:solidFill>
                  <a:schemeClr val="tx1"/>
                </a:solidFill>
                <a:latin typeface="Arial Black" panose="020B0604020202020204" pitchFamily="34" charset="0"/>
              </a:rPr>
              <a:t>ORIENTAMENTO FIBROCELLULE</a:t>
            </a:r>
          </a:p>
        </p:txBody>
      </p:sp>
      <p:pic>
        <p:nvPicPr>
          <p:cNvPr id="43010" name="Picture 2">
            <a:extLst>
              <a:ext uri="{FF2B5EF4-FFF2-40B4-BE49-F238E27FC236}">
                <a16:creationId xmlns:a16="http://schemas.microsoft.com/office/drawing/2014/main" id="{0CCCF541-037E-A120-A448-94F6F8F8A7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613" y="838200"/>
            <a:ext cx="4398962" cy="6019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251520" y="18393"/>
            <a:ext cx="86868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VARIAZIONI DI DIMENSIONI</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5" y="615209"/>
            <a:ext cx="5515124" cy="62427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304800" y="0"/>
            <a:ext cx="84582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a:t>
            </a:r>
          </a:p>
        </p:txBody>
      </p:sp>
      <p:sp>
        <p:nvSpPr>
          <p:cNvPr id="27650" name="Rectangle 2"/>
          <p:cNvSpPr>
            <a:spLocks noGrp="1" noChangeArrowheads="1"/>
          </p:cNvSpPr>
          <p:nvPr>
            <p:ph type="body" idx="1"/>
          </p:nvPr>
        </p:nvSpPr>
        <p:spPr>
          <a:xfrm>
            <a:off x="683568" y="838200"/>
            <a:ext cx="7920880" cy="5715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Organo CAVO, IMPARI e MEDIANO, che fa parte delle Vie Genitali Femminili.</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È l’ ORGANO della GESTAZIONE</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Presenta una cospicua parete di Muscolatura Liscia, coinvolta sia nell’ aumento di volume dell’ organo nella gravidanza, sia nell’ attuare le contrazioni necessarie all’ espulsione del feto al termine della gravidanza.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Subisce modificazioni mensili della struttura del rivestimento epiteliale del lume (ENDOMETRIO) nell’ ambito del CICLO UTERINO.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UTERO: MORFOLOGIA MACROSCOPICA</a:t>
            </a:r>
          </a:p>
        </p:txBody>
      </p:sp>
      <p:sp>
        <p:nvSpPr>
          <p:cNvPr id="29698" name="Rectangle 2"/>
          <p:cNvSpPr>
            <a:spLocks noGrp="1" noChangeArrowheads="1"/>
          </p:cNvSpPr>
          <p:nvPr>
            <p:ph type="body" idx="1"/>
          </p:nvPr>
        </p:nvSpPr>
        <p:spPr>
          <a:xfrm>
            <a:off x="356050" y="571500"/>
            <a:ext cx="8284713" cy="5715000"/>
          </a:xfrm>
          <a:ln/>
        </p:spPr>
        <p:txBody>
          <a:bodyPr/>
          <a:lstStyle/>
          <a:p>
            <a:pPr marL="336550" indent="-336550" algn="just">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Forma grossolana di PERA ROVESCIATA</a:t>
            </a:r>
          </a:p>
          <a:p>
            <a:pPr marL="336550" indent="-336550" algn="just">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Presenta le seguenti PORZIONI in senso CRANIO-CAUDALE:</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 FONDO, con lo sbocco </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delle Tube Uterine e </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Legamento Rotondo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 CORPO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 ISTMO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 COLLO (o Cervice Uterina)</a:t>
            </a:r>
          </a:p>
          <a:p>
            <a:pPr marL="336550" indent="-336550" algn="just">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DIMENSIONI:</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 NULLIPARA: 7 x 4 x 2.5 cm e PESO 45 g</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 MULTIPARA : dimensioni e peso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MAGGIORI</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4150" y="1804988"/>
            <a:ext cx="3376613" cy="3090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0" y="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ASPETTI ANATOMO-TOPOGRAFICI</a:t>
            </a:r>
          </a:p>
        </p:txBody>
      </p:sp>
      <p:sp>
        <p:nvSpPr>
          <p:cNvPr id="31746" name="Rectangle 2"/>
          <p:cNvSpPr>
            <a:spLocks noGrp="1" noChangeArrowheads="1"/>
          </p:cNvSpPr>
          <p:nvPr>
            <p:ph type="body" idx="1"/>
          </p:nvPr>
        </p:nvSpPr>
        <p:spPr>
          <a:xfrm>
            <a:off x="647563" y="692696"/>
            <a:ext cx="7848873"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Si localizza </a:t>
            </a:r>
            <a:r>
              <a:rPr lang="it-IT" altLang="it-IT" sz="2800" b="1" dirty="0" err="1">
                <a:solidFill>
                  <a:schemeClr val="tx1"/>
                </a:solidFill>
                <a:latin typeface="Comic Sans MS" panose="030F0902030302020204" pitchFamily="66" charset="0"/>
              </a:rPr>
              <a:t>pressocchè</a:t>
            </a:r>
            <a:r>
              <a:rPr lang="it-IT" altLang="it-IT" sz="2800" b="1" dirty="0">
                <a:solidFill>
                  <a:schemeClr val="tx1"/>
                </a:solidFill>
                <a:latin typeface="Comic Sans MS" panose="030F0902030302020204" pitchFamily="66" charset="0"/>
              </a:rPr>
              <a:t> al CENTRO della PICCOLA PELVI, avendo come riferimento scheletrico l’ Osso Sacro.</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Presenta 2 rilevanti curvature, ANTIVERSIONE ed ANTIFLESSIONE:</a:t>
            </a:r>
          </a:p>
          <a:p>
            <a:pPr marL="457200" indent="-457200" algn="just">
              <a:spcBef>
                <a:spcPts val="700"/>
              </a:spcBef>
              <a:buClr>
                <a:schemeClr val="tx1"/>
              </a:buClr>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il COLLO UTERINO forma con la VAGINA un ANGOLO APERTO IN AVANTI, detto ANTIVERSIONE FISIOLOGICA;</a:t>
            </a:r>
          </a:p>
          <a:p>
            <a:pPr marL="457200" indent="-457200" algn="just">
              <a:spcBef>
                <a:spcPts val="700"/>
              </a:spcBef>
              <a:buClr>
                <a:schemeClr val="tx1"/>
              </a:buClr>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il CORPO UTERINO forma con il COLLO UTERINO un ANGOLO APERTO in AVANTI detto ANTIFLESSIONE FISIOLOGICA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SimSun"/>
        <a:cs typeface=""/>
      </a:majorFont>
      <a:minorFont>
        <a:latin typeface="Times New Roman"/>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9432</TotalTime>
  <Words>1458</Words>
  <Application>Microsoft Macintosh PowerPoint</Application>
  <PresentationFormat>Presentazione su schermo (4:3)</PresentationFormat>
  <Paragraphs>150</Paragraphs>
  <Slides>50</Slides>
  <Notes>28</Notes>
  <HiddenSlides>0</HiddenSlides>
  <MMClips>0</MMClips>
  <ScaleCrop>false</ScaleCrop>
  <HeadingPairs>
    <vt:vector size="8" baseType="variant">
      <vt:variant>
        <vt:lpstr>Caratteri utilizzati</vt:lpstr>
      </vt:variant>
      <vt:variant>
        <vt:i4>11</vt:i4>
      </vt:variant>
      <vt:variant>
        <vt:lpstr>Tema</vt:lpstr>
      </vt:variant>
      <vt:variant>
        <vt:i4>1</vt:i4>
      </vt:variant>
      <vt:variant>
        <vt:lpstr>Server OLE incorporati</vt:lpstr>
      </vt:variant>
      <vt:variant>
        <vt:i4>0</vt:i4>
      </vt:variant>
      <vt:variant>
        <vt:lpstr>Titoli diapositive</vt:lpstr>
      </vt:variant>
      <vt:variant>
        <vt:i4>50</vt:i4>
      </vt:variant>
    </vt:vector>
  </HeadingPairs>
  <TitlesOfParts>
    <vt:vector size="62" baseType="lpstr">
      <vt:lpstr>ADLaM Display</vt:lpstr>
      <vt:lpstr>Arial</vt:lpstr>
      <vt:lpstr>Arial Black</vt:lpstr>
      <vt:lpstr>Arial Rounded MT Bold</vt:lpstr>
      <vt:lpstr>Chalkboard</vt:lpstr>
      <vt:lpstr>Chalkboard SE</vt:lpstr>
      <vt:lpstr>Comic Sans MS</vt:lpstr>
      <vt:lpstr>Copperplate</vt:lpstr>
      <vt:lpstr>Gurmukhi MN</vt:lpstr>
      <vt:lpstr>Times New Roman</vt:lpstr>
      <vt:lpstr>Wingdings</vt:lpstr>
      <vt:lpstr>Tema di Office</vt:lpstr>
      <vt:lpstr>SISTEMA GENITALE  F E M M I N I L E </vt:lpstr>
      <vt:lpstr>U T E R O</vt:lpstr>
      <vt:lpstr>Presentazione standard di PowerPoint</vt:lpstr>
      <vt:lpstr>Presentazione standard di PowerPoint</vt:lpstr>
      <vt:lpstr>Presentazione standard di PowerPoint</vt:lpstr>
      <vt:lpstr>UTERO: VARIAZIONI DI DIMENSIONI</vt:lpstr>
      <vt:lpstr>UTERO</vt:lpstr>
      <vt:lpstr>UTERO: MORFOLOGIA MACROSCOPICA</vt:lpstr>
      <vt:lpstr>UTERO: ASPETTI ANATOMO-TOPOGRAFICI</vt:lpstr>
      <vt:lpstr>Presentazione standard di PowerPoint</vt:lpstr>
      <vt:lpstr>ANTIVERSIONE ed ANTIFLESSIONE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UTERO: MEZZI DI FISSITA’ </vt:lpstr>
      <vt:lpstr>PELVI FEMMINILE e DISPOSITIVI FASCIALI</vt:lpstr>
      <vt:lpstr>Presentazione standard di PowerPoint</vt:lpstr>
      <vt:lpstr>Presentazione standard di PowerPoint</vt:lpstr>
      <vt:lpstr>Presentazione standard di PowerPoint</vt:lpstr>
      <vt:lpstr> LEGAMENTO CARDINALE</vt:lpstr>
      <vt:lpstr>Presentazione standard di PowerPoint</vt:lpstr>
      <vt:lpstr>Presentazione standard di PowerPoint</vt:lpstr>
      <vt:lpstr>UTERO: CORPO e FONDO</vt:lpstr>
      <vt:lpstr>COLLO UTERINO (Cervice)</vt:lpstr>
      <vt:lpstr>COLLO dell’ UTERO RAPPORTI della PORZIONE SOPRAVAGINALE</vt:lpstr>
      <vt:lpstr>COLLO dell’ UTERO  RAPPORTI della PORZIONE INTRAVAGINALE</vt:lpstr>
      <vt:lpstr>COLLO UTERINO: MUSO DI TINCA</vt:lpstr>
      <vt:lpstr>UTERO VASCOLARIZZAZIONE</vt:lpstr>
      <vt:lpstr>Presentazione standard di PowerPoint</vt:lpstr>
      <vt:lpstr>Presentazione standard di PowerPoint</vt:lpstr>
      <vt:lpstr>Presentazione standard di PowerPoint</vt:lpstr>
      <vt:lpstr>UTERO INNERVAZIONE</vt:lpstr>
      <vt:lpstr>Presentazione standard di PowerPoint</vt:lpstr>
      <vt:lpstr>Presentazione standard di PowerPoint</vt:lpstr>
      <vt:lpstr>UTERO: CONFORMAZIONE INTERNA</vt:lpstr>
      <vt:lpstr>UTERO: STRUTTURA MICROSCOPICA</vt:lpstr>
      <vt:lpstr>Presentazione standard di PowerPoint</vt:lpstr>
      <vt:lpstr>UTERO: ENDOMETRIO (I)</vt:lpstr>
      <vt:lpstr>Presentazione standard di PowerPoint</vt:lpstr>
      <vt:lpstr>UTERO: ENDOMETRIO (II)</vt:lpstr>
      <vt:lpstr>CICLO UTERINO FASI DI MODIFICAZIONI dell’ ENDOMETRIO</vt:lpstr>
      <vt:lpstr>Presentazione standard di PowerPoint</vt:lpstr>
      <vt:lpstr>Presentazione standard di PowerPoint</vt:lpstr>
      <vt:lpstr>MIOMETRIO</vt:lpstr>
      <vt:lpstr>MIOMETRIO ORIENTAMENTO FIBROCELLULE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OVARIO</dc:title>
  <dc:creator>Vittorio Grill</dc:creator>
  <cp:lastModifiedBy>Utente di Microsoft Office</cp:lastModifiedBy>
  <cp:revision>402</cp:revision>
  <cp:lastPrinted>2020-02-22T16:24:15Z</cp:lastPrinted>
  <dcterms:created xsi:type="dcterms:W3CDTF">2001-04-16T09:29:16Z</dcterms:created>
  <dcterms:modified xsi:type="dcterms:W3CDTF">2023-12-02T13:12:59Z</dcterms:modified>
</cp:coreProperties>
</file>