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83"/>
  </p:notesMasterIdLst>
  <p:sldIdLst>
    <p:sldId id="363" r:id="rId2"/>
    <p:sldId id="387" r:id="rId3"/>
    <p:sldId id="279" r:id="rId4"/>
    <p:sldId id="281" r:id="rId5"/>
    <p:sldId id="282" r:id="rId6"/>
    <p:sldId id="284" r:id="rId7"/>
    <p:sldId id="389" r:id="rId8"/>
    <p:sldId id="286" r:id="rId9"/>
    <p:sldId id="287" r:id="rId10"/>
    <p:sldId id="288" r:id="rId11"/>
    <p:sldId id="289" r:id="rId12"/>
    <p:sldId id="393" r:id="rId13"/>
    <p:sldId id="290" r:id="rId14"/>
    <p:sldId id="296" r:id="rId15"/>
    <p:sldId id="301" r:id="rId16"/>
    <p:sldId id="362" r:id="rId17"/>
    <p:sldId id="304" r:id="rId18"/>
    <p:sldId id="305" r:id="rId19"/>
    <p:sldId id="306" r:id="rId20"/>
    <p:sldId id="309" r:id="rId21"/>
    <p:sldId id="311" r:id="rId22"/>
    <p:sldId id="312" r:id="rId23"/>
    <p:sldId id="313" r:id="rId24"/>
    <p:sldId id="314" r:id="rId25"/>
    <p:sldId id="415" r:id="rId26"/>
    <p:sldId id="316" r:id="rId27"/>
    <p:sldId id="317" r:id="rId28"/>
    <p:sldId id="360" r:id="rId29"/>
    <p:sldId id="319" r:id="rId30"/>
    <p:sldId id="320" r:id="rId31"/>
    <p:sldId id="366" r:id="rId32"/>
    <p:sldId id="326" r:id="rId33"/>
    <p:sldId id="325" r:id="rId34"/>
    <p:sldId id="259" r:id="rId35"/>
    <p:sldId id="328" r:id="rId36"/>
    <p:sldId id="408" r:id="rId37"/>
    <p:sldId id="339" r:id="rId38"/>
    <p:sldId id="391" r:id="rId39"/>
    <p:sldId id="373" r:id="rId40"/>
    <p:sldId id="341" r:id="rId41"/>
    <p:sldId id="344" r:id="rId42"/>
    <p:sldId id="374" r:id="rId43"/>
    <p:sldId id="348" r:id="rId44"/>
    <p:sldId id="375" r:id="rId45"/>
    <p:sldId id="264" r:id="rId46"/>
    <p:sldId id="349" r:id="rId47"/>
    <p:sldId id="380" r:id="rId48"/>
    <p:sldId id="386" r:id="rId49"/>
    <p:sldId id="352" r:id="rId50"/>
    <p:sldId id="412" r:id="rId51"/>
    <p:sldId id="353" r:id="rId52"/>
    <p:sldId id="355" r:id="rId53"/>
    <p:sldId id="354" r:id="rId54"/>
    <p:sldId id="358" r:id="rId55"/>
    <p:sldId id="359" r:id="rId56"/>
    <p:sldId id="416" r:id="rId57"/>
    <p:sldId id="266" r:id="rId58"/>
    <p:sldId id="265" r:id="rId59"/>
    <p:sldId id="268" r:id="rId60"/>
    <p:sldId id="417" r:id="rId61"/>
    <p:sldId id="273" r:id="rId62"/>
    <p:sldId id="272" r:id="rId63"/>
    <p:sldId id="420" r:id="rId64"/>
    <p:sldId id="271" r:id="rId65"/>
    <p:sldId id="421" r:id="rId66"/>
    <p:sldId id="746" r:id="rId67"/>
    <p:sldId id="747" r:id="rId68"/>
    <p:sldId id="753" r:id="rId69"/>
    <p:sldId id="755" r:id="rId70"/>
    <p:sldId id="285" r:id="rId71"/>
    <p:sldId id="756" r:id="rId72"/>
    <p:sldId id="758" r:id="rId73"/>
    <p:sldId id="759" r:id="rId74"/>
    <p:sldId id="292" r:id="rId75"/>
    <p:sldId id="760" r:id="rId76"/>
    <p:sldId id="293" r:id="rId77"/>
    <p:sldId id="762" r:id="rId78"/>
    <p:sldId id="295" r:id="rId79"/>
    <p:sldId id="764" r:id="rId80"/>
    <p:sldId id="298" r:id="rId81"/>
    <p:sldId id="765" r:id="rId8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6" autoAdjust="0"/>
    <p:restoredTop sz="94648"/>
  </p:normalViewPr>
  <p:slideViewPr>
    <p:cSldViewPr>
      <p:cViewPr varScale="1">
        <p:scale>
          <a:sx n="117" d="100"/>
          <a:sy n="117" d="100"/>
        </p:scale>
        <p:origin x="182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8F727CC-CBDA-4787-BB42-2BCD5A04C90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3907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5BC8389-9B85-4B1E-8F5E-E87FDF73DF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4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326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2804AF-516F-4290-85A4-59CA308F474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8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9668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C53DA7-3E90-41C5-A728-6057BA6DEAD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0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6610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952AF7-67A0-48BE-8D8B-D5F8E892FC0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2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6666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D89AFB-5737-4838-8920-B2678C8877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0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7779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5381AA-86F3-634B-9F07-67A0D941AF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B80B76-3BC7-6E43-87A9-D88DA7F87CBE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D565C2F-3E98-F647-B7EA-5E83F5EE4CB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456F51C5-7A4D-574C-A43A-8D6EC7AF365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9560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9E71533-4420-4120-ACB3-6D78410CC2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6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2179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315E7C-59D2-4FF9-B2B8-5ED0F99DFE6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92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2013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315E7C-59D2-4FF9-B2B8-5ED0F99DFE6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92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088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433C921-EA63-4D66-BB48-04D23465B14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3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3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9609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CD0A5D-6DB4-47BC-9C99-3A61BF6E177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94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3674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84C3D68-5D4B-42A6-B8FA-E3EEFFA7C5F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76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76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782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3BBE5C8B-F797-EC42-8630-B5DA209C8F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1106E9-87B2-F24E-9B72-9D6848EDE8EC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23C2C744-9FCC-C44A-A8E3-B72D7738D63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4B43A38D-A1A8-F245-A486-E6A74753CA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3461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784499CA-EEE6-4A58-9B08-223C42E24FB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96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96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996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6A7FBE9-E5CB-4ECF-8AC2-44093B1585F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5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656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506F8A-643B-44AA-B77F-AD3FFFADE22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78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78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6483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0F34C22-92BF-4D02-AF9A-32273325DB3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19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19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8135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CAD49AF-9778-4AAB-BE1B-6D463284A2B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99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99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8668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9950F97-AF27-4658-8562-E2B1BC79700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81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8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144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99EA07E-6F3F-4CA7-8ED5-4D05CAD2BAA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201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01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0995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1E669A-E3EB-4B71-83B7-343EC2EF7353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83636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524776-8906-485E-992D-4276D2BCF9FB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29171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175FB0-38DF-441E-85BB-9CCC4A428077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3572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EAC5F5-008A-4D8C-BC99-AD0DD2A6DC8D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861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35986F-9B08-482E-9FD2-C8A93A8CA811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33935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E556C92A-E2D1-6147-8CD7-9DE1C8E58E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1D554-781A-2A40-8ACA-0002B38A53B3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96257" name="Text Box 1">
            <a:extLst>
              <a:ext uri="{FF2B5EF4-FFF2-40B4-BE49-F238E27FC236}">
                <a16:creationId xmlns:a16="http://schemas.microsoft.com/office/drawing/2014/main" id="{1F0A6BE4-DAD5-1C45-A4C1-430285F13B1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EAE600A1-EB87-E94A-9208-F8C8B9887A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65434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AD3DAB-446C-40BD-B79A-CD6C41BEF8B7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17130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9">
            <a:extLst>
              <a:ext uri="{FF2B5EF4-FFF2-40B4-BE49-F238E27FC236}">
                <a16:creationId xmlns:a16="http://schemas.microsoft.com/office/drawing/2014/main" id="{BCD5DE03-8532-304C-856D-59151A618D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rmAutofit/>
          </a:bodyPr>
          <a:lstStyle/>
          <a:p>
            <a:pPr lvl="0"/>
            <a:fld id="{9424E99C-A2EC-B04B-A7C8-4ACC7042F7E2}" type="slidenum">
              <a:t>67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B75C23-C42A-004D-A947-DB5ACF190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4F2CEE-3681-DA49-A822-9D4914D319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</p:spPr>
        <p:txBody>
          <a:bodyPr anchor="ctr" anchorCtr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3282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9AD598-9E09-4BFD-8359-265A2209BAF7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3356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C86AE4-468C-4E9E-8EAE-3A0F22AFA7EE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11584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EB4BAD-7CDB-4FF4-B412-FF1D70AF4EB0}" type="slidenum">
              <a:rPr lang="it-IT" altLang="it-IT"/>
              <a:pPr/>
              <a:t>71</a:t>
            </a:fld>
            <a:endParaRPr lang="it-IT" altLang="it-IT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33193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F75072-EA38-41F0-804D-CF4DAE77D980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1504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811D17-E5CC-468E-9340-9866803CAAB8}" type="slidenum">
              <a:rPr lang="it-IT" altLang="it-IT"/>
              <a:pPr/>
              <a:t>74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69848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77D935-0EAB-4F74-932D-AF69FE0771FA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17940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547B30-A144-40EB-AA80-CFD89315442E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30918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C6281-482E-452F-9A45-6FC36B47D27C}" type="slidenum">
              <a:rPr lang="it-IT" altLang="it-IT"/>
              <a:pPr/>
              <a:t>78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944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C6281-482E-452F-9A45-6FC36B47D27C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8686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BDE676-EC0A-437F-834A-3609783C111B}" type="slidenum">
              <a:rPr lang="it-IT" altLang="it-IT"/>
              <a:pPr/>
              <a:t>80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92129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29F9AF-6F6F-4892-8C33-263CF1A3C0C7}" type="slidenum">
              <a:rPr lang="it-IT" altLang="it-IT"/>
              <a:pPr/>
              <a:t>81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4583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402081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7CF52963-C54D-4D04-936D-DEB6F862E1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635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62D081-3768-9544-8560-57317EE10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1B1B8A-BFC3-B347-AF6F-244F3E5A8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78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706" r:id="rId12"/>
    <p:sldLayoutId id="2147483707" r:id="rId13"/>
    <p:sldLayoutId id="2147483708" r:id="rId14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467544" y="649739"/>
            <a:ext cx="396044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043608" y="548680"/>
            <a:ext cx="7848872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Organo CAVO, IMPARI e MEDIANO, localizzato nella CAVITA’ ADDOMINO-PELVICA, subito sotto il Diaframma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 err="1">
                <a:latin typeface="Comic Sans MS" panose="030F0902030302020204" pitchFamily="66" charset="0"/>
              </a:rPr>
              <a:t>Puo’</a:t>
            </a:r>
            <a:r>
              <a:rPr lang="it-IT" altLang="it-IT" sz="2600" b="1" dirty="0">
                <a:latin typeface="Comic Sans MS" panose="030F0902030302020204" pitchFamily="66" charset="0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 err="1">
                <a:latin typeface="Comic Sans MS" panose="030F0902030302020204" pitchFamily="66" charset="0"/>
              </a:rPr>
              <a:t>Puo’</a:t>
            </a:r>
            <a:r>
              <a:rPr lang="it-IT" altLang="it-IT" sz="2600" b="1" dirty="0">
                <a:latin typeface="Comic Sans MS" panose="030F0902030302020204" pitchFamily="66" charset="0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352928" cy="5921895"/>
          </a:xfrm>
        </p:spPr>
        <p:txBody>
          <a:bodyPr/>
          <a:lstStyle/>
          <a:p>
            <a:r>
              <a:rPr lang="it-IT" sz="24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</a:t>
            </a: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Meissner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MUSCOLARE di Muscolatura Liscia con 3 strati: Plessiforme (od Obliquo) </a:t>
            </a:r>
            <a:r>
              <a:rPr lang="it-IT" sz="2400" b="1" dirty="0" err="1">
                <a:latin typeface="Copperplate Gothic Bold" panose="020E0705020206020404" pitchFamily="34" charset="77"/>
              </a:rPr>
              <a:t>inteno</a:t>
            </a:r>
            <a:r>
              <a:rPr lang="it-IT" sz="2400" b="1" dirty="0">
                <a:latin typeface="Copperplate Gothic Bold" panose="020E0705020206020404" pitchFamily="34" charset="77"/>
              </a:rPr>
              <a:t>, Circolare intermedio e Longitudinale esterno. Vi si trova il Plesso Nervoso Autonomo Muscolare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Auerbach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ESTERNA prevalentemente Sierosa Peritoneale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8072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PRINCIPALI, che producono Enzimi DIGESTIVI (PEPSINOGENO poi attivato a PEPSINA)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6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6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6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6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E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I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2787866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1657350" y="171450"/>
            <a:ext cx="5829300" cy="4000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417443" y="795130"/>
            <a:ext cx="8199783" cy="5575853"/>
          </a:xfrm>
        </p:spPr>
        <p:txBody>
          <a:bodyPr rtlCol="0">
            <a:normAutofit/>
          </a:bodyPr>
          <a:lstStyle/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Lunga PORZIONE del CANALE ALIMENTARE (circa 8-8.5 metri).</a:t>
            </a:r>
          </a:p>
          <a:p>
            <a:pPr marL="0" indent="0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considerano 2 SEZIONI MORFO-FUNZIONALI: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INTESTINO TENUE: così definito per il suo calibro MINORE e MINORE spessore della parete rispetto a quello dell’ intestino crasso. Vi avvengono processi di DIGESTIONE CHIMICA e di ASSORBIMENTO;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INTESTINO CRASSO (o GROSSO INTESTINO): oltre ad assorbimento di ACQUA e IONI, vi avviene l’ allestimento della massa FECALE per la conseguente eliminazione.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99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1685925" y="193814"/>
            <a:ext cx="5829300" cy="5715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TENUE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idx="1"/>
          </p:nvPr>
        </p:nvSpPr>
        <p:spPr>
          <a:xfrm>
            <a:off x="795129" y="974035"/>
            <a:ext cx="7951305" cy="5605669"/>
          </a:xfrm>
        </p:spPr>
        <p:txBody>
          <a:bodyPr rtlCol="0">
            <a:normAutofit lnSpcReduction="10000"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Sempre considerando la normale progressione del Bolo Alimentare si descrivono: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- DUODENO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- INTESTINO  TENUE  MESENTERIALE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(</a:t>
            </a:r>
            <a:r>
              <a:rPr lang="it-IT" altLang="it-IT" sz="2600" b="1" dirty="0" err="1">
                <a:latin typeface="Copperplate" panose="02000504000000020004" pitchFamily="2" charset="77"/>
              </a:rPr>
              <a:t>perchè</a:t>
            </a:r>
            <a:r>
              <a:rPr lang="it-IT" altLang="it-IT" sz="2600" b="1" dirty="0">
                <a:latin typeface="Copperplate" panose="02000504000000020004" pitchFamily="2" charset="77"/>
              </a:rPr>
              <a:t> rivestito dal peritoneo del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MESENTERE), a sua volta formato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da: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- DIGIUNO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- ILEO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4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 U O D E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3023703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brightnessContrast bright="-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113" y="10973"/>
            <a:ext cx="5943600" cy="684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431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620688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vertebrale, che presenta la Lordosi Cervicale e la Cifosi Toracica.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xfrm>
            <a:off x="1514475" y="303143"/>
            <a:ext cx="6286500" cy="5715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GENERALI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0" y="1243172"/>
            <a:ext cx="9144000" cy="5614827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  </a:t>
            </a:r>
            <a:r>
              <a:rPr lang="it-IT" altLang="it-IT" sz="2800" b="1" dirty="0">
                <a:latin typeface="Comic Sans MS" panose="030F0902030302020204" pitchFamily="66" charset="0"/>
              </a:rPr>
              <a:t>Rispetto al tenue mesenteriale, differisce per: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SCARSA MOBILITA’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LOCALIZZAZIONE alla PARETE 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  ADDOMINALE POSTERIORE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CALIBRO MAGGIORE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STRUTTURA ANATOMO-MICROSCOPICA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FUNZIONI NEI PROCESSI DIGESTIVI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</a:t>
            </a: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78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TENUE  MESENTERIALE</a:t>
            </a:r>
          </a:p>
        </p:txBody>
      </p:sp>
    </p:spTree>
    <p:extLst>
      <p:ext uri="{BB962C8B-B14F-4D97-AF65-F5344CB8AC3E}">
        <p14:creationId xmlns:p14="http://schemas.microsoft.com/office/powerpoint/2010/main" val="1832950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2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044" y="1038"/>
            <a:ext cx="7044267" cy="685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850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112889" y="104776"/>
            <a:ext cx="9031111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TENUE MESENTERIALE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GRANDE  OMENTO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2263"/>
            <a:ext cx="4410075" cy="355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807" y="3273779"/>
            <a:ext cx="4708194" cy="35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1" name="Text Box 6"/>
          <p:cNvSpPr txBox="1">
            <a:spLocks noChangeArrowheads="1"/>
          </p:cNvSpPr>
          <p:nvPr/>
        </p:nvSpPr>
        <p:spPr bwMode="auto">
          <a:xfrm>
            <a:off x="5768622" y="1785924"/>
            <a:ext cx="2675941" cy="1363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opperplate" panose="02000504000000020004" pitchFamily="2" charset="77"/>
              </a:rPr>
              <a:t>Con Grande Omento sollevato</a:t>
            </a:r>
          </a:p>
        </p:txBody>
      </p:sp>
    </p:spTree>
    <p:extLst>
      <p:ext uri="{BB962C8B-B14F-4D97-AF65-F5344CB8AC3E}">
        <p14:creationId xmlns:p14="http://schemas.microsoft.com/office/powerpoint/2010/main" val="394331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59840AA-3A84-444C-9DFA-1FCC6EFD2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43" y="188640"/>
            <a:ext cx="9144000" cy="9144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4916BE4B-3AD3-744C-B35B-6BE946117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1219200"/>
            <a:ext cx="8352928" cy="5638800"/>
          </a:xfrm>
          <a:ln/>
        </p:spPr>
        <p:txBody>
          <a:bodyPr>
            <a:noAutofit/>
          </a:bodyPr>
          <a:lstStyle/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È il tratto PIU’ LUNGO del Tubo Digerente (6-7 metri)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In considerazione della sua notevole lunghezza, esso si dispone in ANSE (o Circonvoluzioni) nell’ ambito della CAVITA’ ADDOMINALE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Presenta un diametro decrescente in senso della normale Progressione del Bolo Alimentare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È INTRAPERITONEALE e COMPLETAMENTE RIVESTITO dal Peritoneo Viscerale del MESENTERE.</a:t>
            </a:r>
          </a:p>
        </p:txBody>
      </p:sp>
    </p:spTree>
    <p:extLst>
      <p:ext uri="{BB962C8B-B14F-4D97-AF65-F5344CB8AC3E}">
        <p14:creationId xmlns:p14="http://schemas.microsoft.com/office/powerpoint/2010/main" val="1839021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6361"/>
            <a:ext cx="9144000" cy="6858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MESENTERIALE: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1174044"/>
            <a:ext cx="7776864" cy="5373512"/>
          </a:xfrm>
        </p:spPr>
        <p:txBody>
          <a:bodyPr rtlCol="0">
            <a:normAutofit/>
          </a:bodyPr>
          <a:lstStyle/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distinguono 2 PORZIONI: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254794" indent="-252413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- DIGIUNO: rappresenta circa i 2/5 prossimali</a:t>
            </a:r>
          </a:p>
          <a:p>
            <a:pPr marL="254794" indent="-252413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- ILEO       : rappresenta circa i 3/5 distali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Vi prevalgono NETTAMENTE i PROCESSI DI ASSORBIMENTO delle diverse sostanze costituenti gli alimenti (glucidi, lipidi, aminoacidi, basi puriniche e pirimidiniche)</a:t>
            </a:r>
          </a:p>
        </p:txBody>
      </p:sp>
    </p:spTree>
    <p:extLst>
      <p:ext uri="{BB962C8B-B14F-4D97-AF65-F5344CB8AC3E}">
        <p14:creationId xmlns:p14="http://schemas.microsoft.com/office/powerpoint/2010/main" val="3537274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>
            <a:extLst>
              <a:ext uri="{FF2B5EF4-FFF2-40B4-BE49-F238E27FC236}">
                <a16:creationId xmlns:a16="http://schemas.microsoft.com/office/drawing/2014/main" id="{0423662C-6192-E641-9E7C-EA03F89EDC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241300"/>
            <a:ext cx="74136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D95DC4FF-1EF0-5841-B4A3-B41BB9F53F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252589"/>
            <a:ext cx="74136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510478-FB4D-D348-9B77-210D5D21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868" y="3624054"/>
            <a:ext cx="3309876" cy="234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86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43840"/>
            <a:ext cx="9144000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e TENUE MESENTERIALE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1101090"/>
            <a:ext cx="7776864" cy="5655732"/>
          </a:xfrm>
        </p:spPr>
        <p:txBody>
          <a:bodyPr rtlCol="0">
            <a:no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Il Lume è rivestito da una TONACA MUCOSA che si solleva in VILLI provvisti di Epitelio CILINDRICO MONOSTRATIFICATO con Orletto a Spazzola di Microvilli.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TONACA SOTTOMUCOSA di TESSUTO CONNETTIVO presenta VASI SANGUIFERI e LINFATICI e con il PLESSO del SNA SOTTOMUCOSO di MEISSNER.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Nel DUODENO vi si riconoscono le GHIANDOLE DUODENALI di BRUNNER (Tubulari Ramificate a SECREZIONE MUCOIDE, ossia MUCO NEUTRO per garantire PROTEZIONE dall’ AMBIENTE ACIDO provocato dal BOLO proveniente dallo Stomaco).</a:t>
            </a:r>
          </a:p>
        </p:txBody>
      </p:sp>
    </p:spTree>
    <p:extLst>
      <p:ext uri="{BB962C8B-B14F-4D97-AF65-F5344CB8AC3E}">
        <p14:creationId xmlns:p14="http://schemas.microsoft.com/office/powerpoint/2010/main" val="956073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DBCDE54B-E441-4F4B-8220-4FCC0AE24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6274" y="0"/>
            <a:ext cx="57914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405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xfrm>
            <a:off x="12192" y="79729"/>
            <a:ext cx="9144000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e TENUE MESENTERIALE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1202268"/>
            <a:ext cx="7632848" cy="5655732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La TONACA MUSCOLARE è costituita da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   - strato interno, CIRCOLARE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   - strato esterno, LONGITUDINALE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e vi si osserva il PLESSO del SNA MUSCOLARE di AUERBACH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La TONACA ESTERNA è SIEROSA nel TENUE MESENTERIALE e nella Porzione Superiore del Duodeno, le restanti porzioni del Duodeno, essendo RETROPERITONEALI, presentano una TONACA AVVENTIZIA</a:t>
            </a:r>
          </a:p>
        </p:txBody>
      </p:sp>
    </p:spTree>
    <p:extLst>
      <p:ext uri="{BB962C8B-B14F-4D97-AF65-F5344CB8AC3E}">
        <p14:creationId xmlns:p14="http://schemas.microsoft.com/office/powerpoint/2010/main" val="3591674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5832879" y="1695450"/>
            <a:ext cx="2813050" cy="62865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</a:p>
        </p:txBody>
      </p:sp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675"/>
            <a:ext cx="4560711" cy="300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DA5FEA2-609B-CC4A-AC64-D676595F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294" y="3789674"/>
            <a:ext cx="4780127" cy="30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07E8E0-F977-3440-AD77-E707018C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06756" cy="378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351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ChangeArrowheads="1"/>
          </p:cNvSpPr>
          <p:nvPr>
            <p:ph type="title"/>
          </p:nvPr>
        </p:nvSpPr>
        <p:spPr>
          <a:xfrm>
            <a:off x="6175023" y="995539"/>
            <a:ext cx="2288822" cy="5715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DIGIUNO</a:t>
            </a:r>
          </a:p>
        </p:txBody>
      </p:sp>
      <p:pic>
        <p:nvPicPr>
          <p:cNvPr id="188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7156" cy="33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8222563-C92E-AF48-8F7F-00D5D962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759199"/>
            <a:ext cx="4338648" cy="309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43B917B-347E-094F-9AF1-768A6BAB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002" y="3759200"/>
            <a:ext cx="4729996" cy="309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5B9A4B73-6370-C647-BF38-5996428623D0}"/>
              </a:ext>
            </a:extLst>
          </p:cNvPr>
          <p:cNvCxnSpPr>
            <a:stCxn id="93185" idx="1"/>
          </p:cNvCxnSpPr>
          <p:nvPr/>
        </p:nvCxnSpPr>
        <p:spPr>
          <a:xfrm flipH="1" flipV="1">
            <a:off x="4730044" y="1275644"/>
            <a:ext cx="1444979" cy="564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">
            <a:extLst>
              <a:ext uri="{FF2B5EF4-FFF2-40B4-BE49-F238E27FC236}">
                <a16:creationId xmlns:a16="http://schemas.microsoft.com/office/drawing/2014/main" id="{AF908E16-65A1-4445-B21E-6B01F95586B0}"/>
              </a:ext>
            </a:extLst>
          </p:cNvPr>
          <p:cNvSpPr txBox="1">
            <a:spLocks noChangeArrowheads="1"/>
          </p:cNvSpPr>
          <p:nvPr/>
        </p:nvSpPr>
        <p:spPr>
          <a:xfrm>
            <a:off x="5973855" y="3026819"/>
            <a:ext cx="228882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ILEO</a:t>
            </a:r>
          </a:p>
        </p:txBody>
      </p:sp>
    </p:spTree>
    <p:extLst>
      <p:ext uri="{BB962C8B-B14F-4D97-AF65-F5344CB8AC3E}">
        <p14:creationId xmlns:p14="http://schemas.microsoft.com/office/powerpoint/2010/main" val="3041729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</a:p>
        </p:txBody>
      </p:sp>
    </p:spTree>
    <p:extLst>
      <p:ext uri="{BB962C8B-B14F-4D97-AF65-F5344CB8AC3E}">
        <p14:creationId xmlns:p14="http://schemas.microsoft.com/office/powerpoint/2010/main" val="1418154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ChangeArrowheads="1"/>
          </p:cNvSpPr>
          <p:nvPr>
            <p:ph type="title"/>
          </p:nvPr>
        </p:nvSpPr>
        <p:spPr>
          <a:xfrm>
            <a:off x="310896" y="31812"/>
            <a:ext cx="8522208" cy="914400"/>
          </a:xfrm>
        </p:spPr>
        <p:txBody>
          <a:bodyPr vert="horz" lIns="69120" tIns="34560" rIns="69120" bIns="34560" rtlCol="0" anchor="ctr"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96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14" y="946212"/>
            <a:ext cx="4451786" cy="390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6612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387046"/>
            <a:ext cx="4572000" cy="425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22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994934-0203-C846-BD86-EE50FCEE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97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101298-2BF2-FC42-A0E2-A2D1BF4D6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877824"/>
            <a:ext cx="6840760" cy="5980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Porzione del Tubo Digerente lungo circa 2 metri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È costituito da una serie di organi che »incorniciano» l’ Intestino Tenue Mesenteriale :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INTESTINO CECO con APPENDICE CECALE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ASCENDENTE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DISCENDENTE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SIGMOIDEO (Sigma, Colon Ileopelvico)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INTESTINO RETTO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Si rapporta in modo variabile con la Sierosa Peritoneale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5962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194F9AD-9FEB-DC41-8979-FFE30547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7087" cy="3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8CA2F4F-C83F-1343-923C-0E1C3EC5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217" y="1959429"/>
            <a:ext cx="4561558" cy="488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82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79" y="0"/>
            <a:ext cx="8309747" cy="670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340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C2087-3377-9B4D-84AD-28BDEC8B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0296"/>
            <a:ext cx="7886700" cy="110242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COLON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D7C763-29D2-264B-BF7F-1501FFCAC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4704"/>
            <a:ext cx="8131528" cy="5796844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Dalla Fossa Iliaca di destra, quale COLON ASCENDENTE, attraversa la Regione Lombare destra e giunge all’ Ipocondrio Destro, dove, inferiormente al Fegato, forma la FLESSURA COLICA DESTRA (o Epatica) per trapassare nel COLON TRASVERSO.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Il COLON TRASVERSO attraversa la Cavità </a:t>
            </a:r>
            <a:r>
              <a:rPr lang="it-IT" sz="2400" dirty="0" err="1">
                <a:latin typeface="Chalkboard SE" panose="03050602040202020205" pitchFamily="66" charset="77"/>
              </a:rPr>
              <a:t>Addomino</a:t>
            </a:r>
            <a:r>
              <a:rPr lang="it-IT" sz="2400" dirty="0">
                <a:latin typeface="Chalkboard SE" panose="03050602040202020205" pitchFamily="66" charset="77"/>
              </a:rPr>
              <a:t>-Pelvica da destra a sinistra fino all’ Ipocondrio Sinistro, dove, tramite la FLESSURA COLICA SINISTRA (o Splenica o Lienale), trapassa nel COLON DISCENDENTE.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A livello della Fossa Iliaca Sinistra il COLON DISCENDENTE piega verso il piano mediano nel COLON ILEO-PELVICO (o SIGMOIDEO o SIGMA), così definito per la forma che ricorda una lettera «</a:t>
            </a:r>
            <a:r>
              <a:rPr lang="it-IT" sz="2400" dirty="0" err="1">
                <a:latin typeface="Chalkboard SE" panose="03050602040202020205" pitchFamily="66" charset="77"/>
              </a:rPr>
              <a:t>S</a:t>
            </a:r>
            <a:r>
              <a:rPr lang="it-IT" sz="2400" dirty="0">
                <a:latin typeface="Chalkboard SE" panose="03050602040202020205" pitchFamily="66" charset="77"/>
              </a:rPr>
              <a:t>».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Prosegue poi sul piano mediano nella Regione PELVICA con l’ INTESTINO RETTO.</a:t>
            </a:r>
          </a:p>
          <a:p>
            <a:pPr marL="0" indent="0">
              <a:buNone/>
            </a:pPr>
            <a:endParaRPr lang="it-IT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948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DF7C6-16B7-AF43-A7BD-65CE9376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1371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 O L O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72FF58-F8E5-F941-9FF4-7D66ABA9C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22" y="1113718"/>
            <a:ext cx="8274756" cy="5659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MUCOSA che riveste il Lume è formata da un EPITELIO CILINDRICO MONOSTRATIFICATO con intercalate CELLULE MUCIPARE CALICIFORMI molto numerose. 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SOTTOMUCOSA di Tessuto Connettivo presenta Vasi Sanguiferi, Linfatici e Formazioni Nervose (Plesso Sottomucoso di </a:t>
            </a:r>
            <a:r>
              <a:rPr lang="it-IT" sz="2400" b="1" dirty="0" err="1">
                <a:latin typeface="Chalkboard" panose="03050602040202020205" pitchFamily="66" charset="77"/>
              </a:rPr>
              <a:t>Meissner</a:t>
            </a:r>
            <a:r>
              <a:rPr lang="it-IT" sz="2400" b="1" dirty="0">
                <a:latin typeface="Chalkboard" panose="03050602040202020205" pitchFamily="66" charset="77"/>
              </a:rPr>
              <a:t>).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Si riscontrano NODULI LINFOIDI tra Lamina Propria e Sottomucosa.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MUSCOLARE LISCIA presenta uno STRATO CIRCOLARE INTERNO e LONGITUDINALE ESTERNO con il Plesso Nervoso Muscolare di </a:t>
            </a:r>
            <a:r>
              <a:rPr lang="it-IT" sz="2400" b="1" dirty="0" err="1">
                <a:latin typeface="Chalkboard" panose="03050602040202020205" pitchFamily="66" charset="77"/>
              </a:rPr>
              <a:t>Auerbach</a:t>
            </a:r>
            <a:r>
              <a:rPr lang="it-IT" sz="2400" b="1" dirty="0">
                <a:latin typeface="Chalkboard" panose="03050602040202020205" pitchFamily="66" charset="77"/>
              </a:rPr>
              <a:t>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ESTERNA </a:t>
            </a:r>
            <a:r>
              <a:rPr lang="it-IT" sz="2400" b="1" dirty="0" err="1">
                <a:latin typeface="Chalkboard" panose="03050602040202020205" pitchFamily="66" charset="77"/>
              </a:rPr>
              <a:t>puo’</a:t>
            </a:r>
            <a:r>
              <a:rPr lang="it-IT" sz="2400" b="1" dirty="0">
                <a:latin typeface="Chalkboard" panose="03050602040202020205" pitchFamily="66" charset="77"/>
              </a:rPr>
              <a:t> essere AVVENTIZIA oppure SIEROSA, a seconda dei rapporti con il Peritoneo. </a:t>
            </a:r>
          </a:p>
        </p:txBody>
      </p:sp>
    </p:spTree>
    <p:extLst>
      <p:ext uri="{BB962C8B-B14F-4D97-AF65-F5344CB8AC3E}">
        <p14:creationId xmlns:p14="http://schemas.microsoft.com/office/powerpoint/2010/main" val="3571085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911" y="1730536"/>
            <a:ext cx="4380089" cy="51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763912" cy="403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5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DA4317C-CF55-1B4B-8F0A-F1A59094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73" y="26793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RETTO</a:t>
            </a:r>
          </a:p>
        </p:txBody>
      </p:sp>
    </p:spTree>
    <p:extLst>
      <p:ext uri="{BB962C8B-B14F-4D97-AF65-F5344CB8AC3E}">
        <p14:creationId xmlns:p14="http://schemas.microsoft.com/office/powerpoint/2010/main" val="2308846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2743200"/>
            <a:ext cx="2971800" cy="1257300"/>
          </a:xfrm>
        </p:spPr>
        <p:txBody>
          <a:bodyPr/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INTESTINO</a:t>
            </a:r>
            <a:b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RETTO</a:t>
            </a:r>
          </a:p>
        </p:txBody>
      </p:sp>
      <p:pic>
        <p:nvPicPr>
          <p:cNvPr id="206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323" y="1107282"/>
            <a:ext cx="3901678" cy="489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852" name="Line 3"/>
          <p:cNvSpPr>
            <a:spLocks noChangeShapeType="1"/>
          </p:cNvSpPr>
          <p:nvPr/>
        </p:nvSpPr>
        <p:spPr bwMode="auto">
          <a:xfrm>
            <a:off x="3330180" y="3644505"/>
            <a:ext cx="2483644" cy="702469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039395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1" r="3244" b="2599"/>
          <a:stretch>
            <a:fillRect/>
          </a:stretch>
        </p:blipFill>
        <p:spPr bwMode="auto">
          <a:xfrm>
            <a:off x="-1" y="0"/>
            <a:ext cx="5002777" cy="675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21" r="3244" b="25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09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6444" y="1866213"/>
            <a:ext cx="4007556" cy="37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315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188640"/>
            <a:ext cx="6858000" cy="6858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RETTO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idx="1"/>
          </p:nvPr>
        </p:nvSpPr>
        <p:spPr>
          <a:xfrm>
            <a:off x="485422" y="1052736"/>
            <a:ext cx="8173156" cy="6031089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È un Organo IMPARI e MEDIANO della Regione Pelvica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Fa seguito al COLON PELVICO a livello di S3 e termina nel Perineo Posteriore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Vi si distinguono :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   - PORZIONE PELVICA (RETTO PELVICO), dilatata, che si definisce AMPOLLA RETTALE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   - PORZIONE PERINEALE (RETTO PERINEALE), ristretta, o CANALE ANALE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6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5888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22" y="43769"/>
            <a:ext cx="5057422" cy="678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7092" name="Text Box 3"/>
          <p:cNvSpPr txBox="1">
            <a:spLocks noChangeArrowheads="1"/>
          </p:cNvSpPr>
          <p:nvPr/>
        </p:nvSpPr>
        <p:spPr bwMode="auto">
          <a:xfrm>
            <a:off x="6686638" y="2334596"/>
            <a:ext cx="1354601" cy="3478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0000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217093" name="Line 4"/>
          <p:cNvSpPr>
            <a:spLocks noChangeShapeType="1"/>
          </p:cNvSpPr>
          <p:nvPr/>
        </p:nvSpPr>
        <p:spPr bwMode="auto">
          <a:xfrm flipH="1" flipV="1">
            <a:off x="5130449" y="2063575"/>
            <a:ext cx="1378744" cy="350044"/>
          </a:xfrm>
          <a:prstGeom prst="line">
            <a:avLst/>
          </a:prstGeom>
          <a:noFill/>
          <a:ln w="12700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217094" name="Text Box 5"/>
          <p:cNvSpPr txBox="1">
            <a:spLocks noChangeArrowheads="1"/>
          </p:cNvSpPr>
          <p:nvPr/>
        </p:nvSpPr>
        <p:spPr bwMode="auto">
          <a:xfrm>
            <a:off x="5886450" y="4114800"/>
            <a:ext cx="1381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350"/>
          </a:p>
        </p:txBody>
      </p:sp>
      <p:sp>
        <p:nvSpPr>
          <p:cNvPr id="217095" name="Text Box 6"/>
          <p:cNvSpPr txBox="1">
            <a:spLocks noChangeArrowheads="1"/>
          </p:cNvSpPr>
          <p:nvPr/>
        </p:nvSpPr>
        <p:spPr bwMode="auto">
          <a:xfrm>
            <a:off x="6688882" y="3998008"/>
            <a:ext cx="1352357" cy="347884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  <a:latin typeface="Arial Black" panose="020B0A04020102020204" pitchFamily="34" charset="0"/>
              </a:rPr>
              <a:t>FEMMINA</a:t>
            </a:r>
          </a:p>
        </p:txBody>
      </p:sp>
      <p:sp>
        <p:nvSpPr>
          <p:cNvPr id="217096" name="Line 7"/>
          <p:cNvSpPr>
            <a:spLocks noChangeShapeType="1"/>
          </p:cNvSpPr>
          <p:nvPr/>
        </p:nvSpPr>
        <p:spPr bwMode="auto">
          <a:xfrm flipH="1">
            <a:off x="5130449" y="4171950"/>
            <a:ext cx="1321594" cy="400050"/>
          </a:xfrm>
          <a:prstGeom prst="line">
            <a:avLst/>
          </a:prstGeom>
          <a:noFill/>
          <a:ln w="127000" cap="sq">
            <a:solidFill>
              <a:srgbClr val="080808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617541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ChangeArrowheads="1"/>
          </p:cNvSpPr>
          <p:nvPr>
            <p:ph type="title"/>
          </p:nvPr>
        </p:nvSpPr>
        <p:spPr>
          <a:xfrm>
            <a:off x="64500" y="125260"/>
            <a:ext cx="8945628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RETTO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VASI RETTALI (EMORROIDARI)</a:t>
            </a:r>
          </a:p>
        </p:txBody>
      </p:sp>
      <p:pic>
        <p:nvPicPr>
          <p:cNvPr id="21913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7" t="6342" b="4868"/>
          <a:stretch/>
        </p:blipFill>
        <p:spPr bwMode="auto">
          <a:xfrm>
            <a:off x="64500" y="1478071"/>
            <a:ext cx="9054526" cy="50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675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G A T O</a:t>
            </a:r>
          </a:p>
        </p:txBody>
      </p:sp>
    </p:spTree>
    <p:extLst>
      <p:ext uri="{BB962C8B-B14F-4D97-AF65-F5344CB8AC3E}">
        <p14:creationId xmlns:p14="http://schemas.microsoft.com/office/powerpoint/2010/main" val="3102790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 nella CAVITA’ ADDOMINALE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7488"/>
            <a:ext cx="5003800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763" y="1052513"/>
            <a:ext cx="418623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735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348" y="35180"/>
            <a:ext cx="9144000" cy="729524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8496944" cy="6093296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 ORGANO PIENO, IMPARI e MEDIANO, anche se la maggior parte del suo volume si localizza nella metà destra del corpo.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il più VOLUMINOSO degli organi pieni trattati nella SPLANCNOLOGIA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una GHIANDOLA: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ESOCRINA, per la produzione della 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  BILE riversata nel DUODENO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ENDOCRINA, in quanto produce la maggior parte delle PROTEINE PLASMATICHE. Può immettere nel circolo sanguifero anche altre MOLECOLE di interesse metabolico (GLUCOSIO) mobilizzate dai relativi depositi polimerici (GLICOGENO)</a:t>
            </a:r>
          </a:p>
        </p:txBody>
      </p:sp>
    </p:spTree>
    <p:extLst>
      <p:ext uri="{BB962C8B-B14F-4D97-AF65-F5344CB8AC3E}">
        <p14:creationId xmlns:p14="http://schemas.microsoft.com/office/powerpoint/2010/main" val="402553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412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57150"/>
            <a:ext cx="417671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9413" y="260350"/>
            <a:ext cx="241458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732588" y="3789363"/>
            <a:ext cx="1587" cy="3068637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729413" y="4568825"/>
            <a:ext cx="241458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ATTI RESPIRATORI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VARIAZIONI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TOPOGRA-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FICHE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DEL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FEGATO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8027988" y="3206750"/>
            <a:ext cx="1587" cy="1308100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563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99640B-7778-CD48-8394-0051EEF1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6913"/>
            <a:ext cx="9144000" cy="1139825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IMPLICAZIONI DEGLI ATTI RESPIRATORI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11F0D1-6201-B647-929C-FEEF81FE2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268760"/>
            <a:ext cx="7704856" cy="5589240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Lo stretto rapporto con il DIAFRAMMA fa sì che la posizione </a:t>
            </a:r>
            <a:r>
              <a:rPr lang="it-IT" sz="2400" b="1" dirty="0" err="1">
                <a:solidFill>
                  <a:schemeClr val="tx1"/>
                </a:solidFill>
                <a:latin typeface="Copperplate" panose="02000504000000020004" pitchFamily="2" charset="77"/>
              </a:rPr>
              <a:t>anatomo</a:t>
            </a:r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-topografica dell’ organo subisca variazioni in senso cranio-caudale durante gli atti respiratori.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INSPIRAZIONE, il Diaframma si ABBASSA, per cui si abbassa anche il Fegato.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ESPIRAZIONE, il Diaframma si INNALZA, per cui il Fegato si innalza anch’esso e, in condizioni normali, NON è palpabile in rapporto all’ arco costale.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Tali situazioni sono rilevanti nella semeiotica medico-chirurgica.</a:t>
            </a:r>
          </a:p>
        </p:txBody>
      </p:sp>
    </p:spTree>
    <p:extLst>
      <p:ext uri="{BB962C8B-B14F-4D97-AF65-F5344CB8AC3E}">
        <p14:creationId xmlns:p14="http://schemas.microsoft.com/office/powerpoint/2010/main" val="2669719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075" y="-12012"/>
            <a:ext cx="5942285" cy="68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26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066800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9632" y="1219200"/>
            <a:ext cx="6696744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Il FEGATO presenta un colore ROSSO-BRUNO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pperplate Gothic Bold" panose="020E0705020206020404" pitchFamily="34" charset="77"/>
              <a:cs typeface="Baghdad" pitchFamily="2" charset="-78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Ha un peso attorno a 1500 g 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(+ sangue in esso contenuto pari a circa 600 g)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pperplate Gothic Bold" panose="020E0705020206020404" pitchFamily="34" charset="77"/>
              <a:cs typeface="Baghdad" pitchFamily="2" charset="-78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La sua FORMA è un OVOIDE da cui si è ASPORTATA la porzione inferiore secondo un PIANO OBLIQUO in senso CRANIO-CAUDALE, SINISTRA-DESTRA e POSTERO-ANTERIORE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Baghdad" pitchFamily="2" charset="-78"/>
              <a:cs typeface="Baghd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3835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F9722509-F660-8249-AB6F-D063E8CB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93663"/>
            <a:ext cx="860425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 l="22601" t="42775" r="5180" b="103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Text Box 2">
            <a:extLst>
              <a:ext uri="{FF2B5EF4-FFF2-40B4-BE49-F238E27FC236}">
                <a16:creationId xmlns:a16="http://schemas.microsoft.com/office/drawing/2014/main" id="{8F07D59B-B422-C54C-9AA9-1F9DF03B7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787400"/>
            <a:ext cx="1412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 Black" panose="020B0604020202020204" pitchFamily="34" charset="0"/>
              </a:rPr>
              <a:t>ESOFAGO</a:t>
            </a:r>
          </a:p>
        </p:txBody>
      </p:sp>
      <p:sp>
        <p:nvSpPr>
          <p:cNvPr id="30723" name="Line 3">
            <a:extLst>
              <a:ext uri="{FF2B5EF4-FFF2-40B4-BE49-F238E27FC236}">
                <a16:creationId xmlns:a16="http://schemas.microsoft.com/office/drawing/2014/main" id="{BBBA7BD8-7472-D64D-BA9D-EA3EFB83B7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8463" y="3284538"/>
            <a:ext cx="366712" cy="79216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8D16D5D1-988B-E247-949A-68DFDE82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941888"/>
            <a:ext cx="208756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COLON: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FLESSURA DESTRA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A797C532-7875-7446-B0F7-9AFC906B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5834063"/>
            <a:ext cx="14684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PILORO</a:t>
            </a:r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DC0D1AF5-B82C-FF40-A901-63349ABAD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2500" y="4289425"/>
            <a:ext cx="1439863" cy="159067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7">
            <a:extLst>
              <a:ext uri="{FF2B5EF4-FFF2-40B4-BE49-F238E27FC236}">
                <a16:creationId xmlns:a16="http://schemas.microsoft.com/office/drawing/2014/main" id="{9FF837A4-F20A-414B-9FE3-2120426F1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4863" y="1125538"/>
            <a:ext cx="77787" cy="64770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38FE2D4E-E291-E143-A374-A063D5460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500313"/>
            <a:ext cx="1892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STOMACO</a:t>
            </a: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5D92CE6A-AA36-3B4B-BE74-87AFC387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5905500"/>
            <a:ext cx="18938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DUODENO</a:t>
            </a:r>
          </a:p>
        </p:txBody>
      </p:sp>
      <p:sp>
        <p:nvSpPr>
          <p:cNvPr id="30730" name="Line 10">
            <a:extLst>
              <a:ext uri="{FF2B5EF4-FFF2-40B4-BE49-F238E27FC236}">
                <a16:creationId xmlns:a16="http://schemas.microsoft.com/office/drawing/2014/main" id="{84DE1252-D732-2E49-B5B3-AA2F448B8C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13513" y="4289425"/>
            <a:ext cx="149225" cy="173513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BB4B847F-7D56-2746-BA1B-81E74072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2809875"/>
            <a:ext cx="15684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RENE</a:t>
            </a:r>
          </a:p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DESTRO</a:t>
            </a:r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81A29766-900F-E348-BAF1-038EA83DEC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3150" y="1193800"/>
            <a:ext cx="942975" cy="166211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10E2468E-CCFB-2248-9CA2-B87ED419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0288" y="3573463"/>
            <a:ext cx="360362" cy="71913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6451A2A2-83C7-E949-93F9-F9AE361F79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3150" y="3213100"/>
            <a:ext cx="582613" cy="158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51D0ECBC-B6A3-1242-8669-08E88348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700088"/>
            <a:ext cx="25574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FF0033"/>
                </a:solidFill>
                <a:latin typeface="Arial Black" panose="020B0604020202020204" pitchFamily="34" charset="0"/>
              </a:rPr>
              <a:t>Tubercolo Caudato</a:t>
            </a:r>
          </a:p>
        </p:txBody>
      </p:sp>
      <p:sp>
        <p:nvSpPr>
          <p:cNvPr id="30736" name="Line 16">
            <a:extLst>
              <a:ext uri="{FF2B5EF4-FFF2-40B4-BE49-F238E27FC236}">
                <a16:creationId xmlns:a16="http://schemas.microsoft.com/office/drawing/2014/main" id="{771A3545-A2FE-E042-A8BE-6FDDEE55D8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6163" y="908050"/>
            <a:ext cx="1087437" cy="1944688"/>
          </a:xfrm>
          <a:prstGeom prst="line">
            <a:avLst/>
          </a:prstGeom>
          <a:noFill/>
          <a:ln w="38160" cap="sq">
            <a:solidFill>
              <a:srgbClr val="FF0033"/>
            </a:solidFill>
            <a:prstDash val="lg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7" name="Text Box 17">
            <a:extLst>
              <a:ext uri="{FF2B5EF4-FFF2-40B4-BE49-F238E27FC236}">
                <a16:creationId xmlns:a16="http://schemas.microsoft.com/office/drawing/2014/main" id="{9BA20CE8-A4FD-3B4D-A461-C4DAAA42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1468438"/>
            <a:ext cx="27813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33CC33"/>
                </a:solidFill>
                <a:latin typeface="Arial Black" panose="020B0604020202020204" pitchFamily="34" charset="0"/>
              </a:rPr>
              <a:t>Processo Papillare</a:t>
            </a:r>
          </a:p>
        </p:txBody>
      </p:sp>
      <p:sp>
        <p:nvSpPr>
          <p:cNvPr id="30738" name="Line 18">
            <a:extLst>
              <a:ext uri="{FF2B5EF4-FFF2-40B4-BE49-F238E27FC236}">
                <a16:creationId xmlns:a16="http://schemas.microsoft.com/office/drawing/2014/main" id="{745758A0-1085-3B44-9B76-76F3FCFBD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1989138"/>
            <a:ext cx="1152525" cy="792162"/>
          </a:xfrm>
          <a:prstGeom prst="line">
            <a:avLst/>
          </a:prstGeom>
          <a:noFill/>
          <a:ln w="57240" cap="sq">
            <a:solidFill>
              <a:srgbClr val="33CC33"/>
            </a:solidFill>
            <a:prstDash val="lgDashDot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72467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screen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22" y="57970"/>
            <a:ext cx="6851006" cy="663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89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D097B-3E89-F64D-BA38-E4409582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26687"/>
            <a:ext cx="7769225" cy="1139825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D845FB-8CFA-F946-BE0A-4A772971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13138"/>
            <a:ext cx="8424936" cy="5751386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Al FEGATO pervengono DUE apporti SANGUIFERI della GRANDE CIRCOLAZIONE, che vi penetrano a livello dell’ ILO: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ARTERIOSO: è di competenza dall’ ARTERIA EPATICA PROPRIA dal Tripode Celiaco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DEL SISTEMA VENOSO PORTALE EPATICO: la VENA PORTA si origina dalla confluenza della Vena MESENTERICA SUPERIORE e della VENA SPLENICA (o LIENALE), che a sua volta riceve la VENA MESENTERICA INFERIORE. Vi viene raccolto il Sangue Refluo da ESOFAGO (Porzione Addominale), STOMACO, INTESTINO TENUE, INTESTINO CRASSO (ESCLUSA una cospicua porzione caudale del RETTO) e dalla MILZA</a:t>
            </a:r>
          </a:p>
        </p:txBody>
      </p:sp>
    </p:spTree>
    <p:extLst>
      <p:ext uri="{BB962C8B-B14F-4D97-AF65-F5344CB8AC3E}">
        <p14:creationId xmlns:p14="http://schemas.microsoft.com/office/powerpoint/2010/main" val="1349971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3" descr="06.8c.jpg">
            <a:extLst>
              <a:ext uri="{FF2B5EF4-FFF2-40B4-BE49-F238E27FC236}">
                <a16:creationId xmlns:a16="http://schemas.microsoft.com/office/drawing/2014/main" id="{489FDCD7-6FE9-CF4E-ADC3-BE09F1DDBF5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-3190"/>
            <a:ext cx="8541032" cy="6849739"/>
          </a:xfrm>
        </p:spPr>
      </p:pic>
    </p:spTree>
    <p:extLst>
      <p:ext uri="{BB962C8B-B14F-4D97-AF65-F5344CB8AC3E}">
        <p14:creationId xmlns:p14="http://schemas.microsoft.com/office/powerpoint/2010/main" val="29667598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48990B-3307-DC47-A39B-E01BEB568F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933" y="2564904"/>
            <a:ext cx="3278789" cy="1485080"/>
          </a:xfrm>
        </p:spPr>
        <p:txBody>
          <a:bodyPr wrap="square">
            <a:noAutofit/>
          </a:bodyPr>
          <a:lstStyle/>
          <a:p>
            <a:pPr lvl="0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VENOSO PORTALE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CD265B-9602-A54D-9AAB-6CE02550FF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75856" y="69610"/>
            <a:ext cx="5868144" cy="688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546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646"/>
            <a:ext cx="8886800" cy="680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064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 BILIFERE (Biliari)</a:t>
            </a:r>
          </a:p>
        </p:txBody>
      </p:sp>
    </p:spTree>
    <p:extLst>
      <p:ext uri="{BB962C8B-B14F-4D97-AF65-F5344CB8AC3E}">
        <p14:creationId xmlns:p14="http://schemas.microsoft.com/office/powerpoint/2010/main" val="3005977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946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135"/>
            <a:ext cx="9124343" cy="688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861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BILIFERE (BILIARI)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1640" y="1219200"/>
            <a:ext cx="6984776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rappresentate da una serie di ORGANI CAVI che convogliano il prodotto della SECREZIONE ESOCRINA del FEGATO (la BILE) dai distretti di produzione negli EPATOCITI del PARENCHIMA EPATICO al DUODENO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Le VIE BILIFERE si distinguono in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VIE BILIFERE INTRAEPATICHE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VIE BILIFERE EXTRAEPATICHE</a:t>
            </a:r>
          </a:p>
        </p:txBody>
      </p:sp>
    </p:spTree>
    <p:extLst>
      <p:ext uri="{BB962C8B-B14F-4D97-AF65-F5344CB8AC3E}">
        <p14:creationId xmlns:p14="http://schemas.microsoft.com/office/powerpoint/2010/main" val="708048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 BILIFERE EXTRAEPATICHE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7996" y="692696"/>
            <a:ext cx="8308008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Decorrono AL DI FUORI del PARENCHIMA EPATICO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  <a:cs typeface="Gurmukhi MN" panose="02020600050405020304" pitchFamily="18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Constano di: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DOTTI EPATICI DESTRO e SINISTRO che 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  convergono nel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EPATICO COMUNE da cui si diparte il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CISTICO che immette nella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CISTIFELLEA o VESCICHETTA BILIARE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  </a:t>
            </a:r>
            <a:r>
              <a:rPr lang="it-IT" altLang="it-IT" sz="2800" b="1" dirty="0" err="1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caudalmente</a:t>
            </a: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si diparte, infine, il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COLEDOCO</a:t>
            </a:r>
          </a:p>
        </p:txBody>
      </p:sp>
    </p:spTree>
    <p:extLst>
      <p:ext uri="{BB962C8B-B14F-4D97-AF65-F5344CB8AC3E}">
        <p14:creationId xmlns:p14="http://schemas.microsoft.com/office/powerpoint/2010/main" val="1401275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C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A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endParaRPr lang="it-IT" sz="4000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969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054" y="1"/>
            <a:ext cx="7760946" cy="68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424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5017"/>
            <a:ext cx="9144000" cy="83820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GENERALI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4688" y="1202401"/>
            <a:ext cx="8497792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un ORGANO PIENO, IMPARI e MEDIANO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una GHIANDOLA EXTRAMURALE del Sistema Digerente che esplica FUNZIONI: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ESOCRINE (per quanto riguarda circa l’ 80% del parenchima), per la produzione di ENZIMI DIGESTIVI riversati nel DUODENO (Porzione Discendente);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ENDOCRINA (circa il 20% del parenchima), per la produzione di numerose sostanze coinvolte in diverse funzioni biologiche, ma in particolare nel metabolismo del glucosio (con gli Ormoni Peptidici INSULINA e GLUCAGONE).</a:t>
            </a:r>
          </a:p>
        </p:txBody>
      </p:sp>
    </p:spTree>
    <p:extLst>
      <p:ext uri="{BB962C8B-B14F-4D97-AF65-F5344CB8AC3E}">
        <p14:creationId xmlns:p14="http://schemas.microsoft.com/office/powerpoint/2010/main" val="3922649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4733"/>
            <a:ext cx="578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594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0"/>
            <a:ext cx="711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409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1026934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STRUTTURA -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9592" y="1340768"/>
            <a:ext cx="7776864" cy="59436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PANCREAS ESOCRINO: provvede alla produzione di ENZIMI DIGESTIVI del SUCCO PANCREATICO (PROTEASI come TRIPSINA, AMILASI, LIPASI, NUCLEASI)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latin typeface="Copperplate Gothic Bold" panose="020E0705020206020404" pitchFamily="34" charset="77"/>
              </a:rPr>
              <a:t>I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 Secreto Esocrino viene convogliato in dotti via via di calibro maggiore, fino a giungere ai Dotti Escretori PRINCIPALE (o di WIRSUNG) ed ACCESSORIO.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2830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1026934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STRUTTURA -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600" y="1052736"/>
            <a:ext cx="7488832" cy="59436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PANCREAS ENDOCRINO: </a:t>
            </a:r>
            <a:r>
              <a:rPr lang="it-IT" alt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rapprersenta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circa il 20% del parenchima ed è localizzato nelle ISOLE DI LANGERHANS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Gli Elementi Cellulari più rappresentativi sono: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alfa: producono GLUCAGONE (Ormone IPERGLICEMIZZANTE)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beta: producono INSULINA (ormone IPOGLICEMIZZANTE)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D: producono SOMATOSTATINA, che, a sua volta, regolerebbe la secrezione di INSULINA e GLUCAGONE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Esistono altri tipi cellulari appartenenti al Sistema Neuroendocrino Diffuso.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36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435350"/>
            <a:ext cx="5076825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9" y="2858"/>
            <a:ext cx="40671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721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84368" cy="685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441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7790</TotalTime>
  <Words>2170</Words>
  <Application>Microsoft Macintosh PowerPoint</Application>
  <PresentationFormat>Presentazione su schermo (4:3)</PresentationFormat>
  <Paragraphs>306</Paragraphs>
  <Slides>81</Slides>
  <Notes>59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98" baseType="lpstr">
      <vt:lpstr>Arial</vt:lpstr>
      <vt:lpstr>Arial Black</vt:lpstr>
      <vt:lpstr>Ayuthaya</vt:lpstr>
      <vt:lpstr>Baghdad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Tahoma</vt:lpstr>
      <vt:lpstr>Times New Roman</vt:lpstr>
      <vt:lpstr>Tw Cen MT</vt:lpstr>
      <vt:lpstr>Tw Cen MT Condensed</vt:lpstr>
      <vt:lpstr>Wingdings 3</vt:lpstr>
      <vt:lpstr>Integrale</vt:lpstr>
      <vt:lpstr>SISTEMA DIGERENTE</vt:lpstr>
      <vt:lpstr>E S O F A G O</vt:lpstr>
      <vt:lpstr>ESOFAGO</vt:lpstr>
      <vt:lpstr>Presentazione standard di PowerPoint</vt:lpstr>
      <vt:lpstr>Presentazione standard di PowerPoint</vt:lpstr>
      <vt:lpstr>ESOFAGO PORZIONE DIAFRAMMATICA E REGIONE CARDIALE</vt:lpstr>
      <vt:lpstr>ESOFAGO </vt:lpstr>
      <vt:lpstr> ERNIE DELLO IATO ESOFAGEO</vt:lpstr>
      <vt:lpstr>ESOFAGO TRATTO ADDOMINALE</vt:lpstr>
      <vt:lpstr>ESOFAGO STRUTTURA</vt:lpstr>
      <vt:lpstr>PASSAGGIO ESOFAGO-STOMACO</vt:lpstr>
      <vt:lpstr>S T O M A C O</vt:lpstr>
      <vt:lpstr>STOMACO</vt:lpstr>
      <vt:lpstr>Presentazione standard di PowerPoint</vt:lpstr>
      <vt:lpstr>Presentazione standard di PowerPoint</vt:lpstr>
      <vt:lpstr>STOMACO STRUTTURA ANATOMO-MICROSCOPICA</vt:lpstr>
      <vt:lpstr>Presentazione standard di PowerPoint</vt:lpstr>
      <vt:lpstr>GIUNZIONE ESOFAGO-GASTRICA</vt:lpstr>
      <vt:lpstr>STOMACO CARDIAS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I N T E S T I N O</vt:lpstr>
      <vt:lpstr>INTESTINO</vt:lpstr>
      <vt:lpstr>INTESTINO  TENUE</vt:lpstr>
      <vt:lpstr>D U O D E N O</vt:lpstr>
      <vt:lpstr>Presentazione standard di PowerPoint</vt:lpstr>
      <vt:lpstr>DUODENO  CARATTERI GENERALI</vt:lpstr>
      <vt:lpstr>INTESTINO  TENUE  MESENTERIALE</vt:lpstr>
      <vt:lpstr>Presentazione standard di PowerPoint</vt:lpstr>
      <vt:lpstr>TENUE MESENTERIALE  GRANDE  OMENTO</vt:lpstr>
      <vt:lpstr>INTESTINO TENUE MESENTERIALE</vt:lpstr>
      <vt:lpstr>INTESTINO TENUE MESENTERIALE: CARATTERI  GENERALI</vt:lpstr>
      <vt:lpstr>Presentazione standard di PowerPoint</vt:lpstr>
      <vt:lpstr>DUODENO e TENUE MESENTERIALE STRUTTURA MICROSCOPICA</vt:lpstr>
      <vt:lpstr>Presentazione standard di PowerPoint</vt:lpstr>
      <vt:lpstr>DUODENO e TENUE MESENTERIALE STRUTTURA MICROSCOPICA</vt:lpstr>
      <vt:lpstr>DUODENO</vt:lpstr>
      <vt:lpstr>DIGIUNO</vt:lpstr>
      <vt:lpstr>INTESTINO  CRASSO</vt:lpstr>
      <vt:lpstr>INTESTINO  CRASSO </vt:lpstr>
      <vt:lpstr>INTESTINO  CRASSO</vt:lpstr>
      <vt:lpstr>Presentazione standard di PowerPoint</vt:lpstr>
      <vt:lpstr>Presentazione standard di PowerPoint</vt:lpstr>
      <vt:lpstr>COLON  </vt:lpstr>
      <vt:lpstr>C O L O N STRUTTURA MICROSCOPICA</vt:lpstr>
      <vt:lpstr>Presentazione standard di PowerPoint</vt:lpstr>
      <vt:lpstr>INTESTINO  RETTO</vt:lpstr>
      <vt:lpstr>INTESTINO RETTO</vt:lpstr>
      <vt:lpstr>Presentazione standard di PowerPoint</vt:lpstr>
      <vt:lpstr>INTESTINO  RETTO</vt:lpstr>
      <vt:lpstr>Presentazione standard di PowerPoint</vt:lpstr>
      <vt:lpstr>INTESTINO RETTO VASI RETTALI (EMORROIDARI)</vt:lpstr>
      <vt:lpstr>F E G A T O</vt:lpstr>
      <vt:lpstr>FEGATO nella CAVITA’ ADDOMINALE</vt:lpstr>
      <vt:lpstr>FEGATO</vt:lpstr>
      <vt:lpstr>Presentazione standard di PowerPoint</vt:lpstr>
      <vt:lpstr>FEGATO IMPLICAZIONI DEGLI ATTI RESPIRATORI</vt:lpstr>
      <vt:lpstr>Presentazione standard di PowerPoint</vt:lpstr>
      <vt:lpstr>FEGATO CARATTERI MORFOLOGICI GENERALI</vt:lpstr>
      <vt:lpstr>Presentazione standard di PowerPoint</vt:lpstr>
      <vt:lpstr>Presentazione standard di PowerPoint</vt:lpstr>
      <vt:lpstr>FEGATO VASCOLARIZZAZIONE</vt:lpstr>
      <vt:lpstr>Presentazione standard di PowerPoint</vt:lpstr>
      <vt:lpstr>SISTEMA VENOSO PORTALE EPATICO</vt:lpstr>
      <vt:lpstr>Presentazione standard di PowerPoint</vt:lpstr>
      <vt:lpstr>VIE  BILIFERE (Biliari)</vt:lpstr>
      <vt:lpstr>Presentazione standard di PowerPoint</vt:lpstr>
      <vt:lpstr>VIE BILIFERE (BILIARI)</vt:lpstr>
      <vt:lpstr>VIE  BILIFERE EXTRAEPATICHE</vt:lpstr>
      <vt:lpstr>P A N C R E A S</vt:lpstr>
      <vt:lpstr>Presentazione standard di PowerPoint</vt:lpstr>
      <vt:lpstr>PANCREAS CARATTERI GENERALI</vt:lpstr>
      <vt:lpstr>Presentazione standard di PowerPoint</vt:lpstr>
      <vt:lpstr>Presentazione standard di PowerPoint</vt:lpstr>
      <vt:lpstr>PANCREAS - STRUTTURA -</vt:lpstr>
      <vt:lpstr>PANCREAS - STRUTTURA -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470</cp:revision>
  <cp:lastPrinted>1601-01-01T00:00:00Z</cp:lastPrinted>
  <dcterms:created xsi:type="dcterms:W3CDTF">2001-03-19T12:39:50Z</dcterms:created>
  <dcterms:modified xsi:type="dcterms:W3CDTF">2023-12-02T16:37:36Z</dcterms:modified>
</cp:coreProperties>
</file>