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70"/>
  </p:notesMasterIdLst>
  <p:handoutMasterIdLst>
    <p:handoutMasterId r:id="rId71"/>
  </p:handoutMasterIdLst>
  <p:sldIdLst>
    <p:sldId id="256" r:id="rId2"/>
    <p:sldId id="284" r:id="rId3"/>
    <p:sldId id="339" r:id="rId4"/>
    <p:sldId id="355" r:id="rId5"/>
    <p:sldId id="343" r:id="rId6"/>
    <p:sldId id="344" r:id="rId7"/>
    <p:sldId id="345" r:id="rId8"/>
    <p:sldId id="346" r:id="rId9"/>
    <p:sldId id="347" r:id="rId10"/>
    <p:sldId id="348" r:id="rId11"/>
    <p:sldId id="349" r:id="rId12"/>
    <p:sldId id="350" r:id="rId13"/>
    <p:sldId id="351" r:id="rId14"/>
    <p:sldId id="352" r:id="rId15"/>
    <p:sldId id="353" r:id="rId16"/>
    <p:sldId id="341" r:id="rId17"/>
    <p:sldId id="340" r:id="rId18"/>
    <p:sldId id="319" r:id="rId19"/>
    <p:sldId id="320" r:id="rId20"/>
    <p:sldId id="316" r:id="rId21"/>
    <p:sldId id="317" r:id="rId22"/>
    <p:sldId id="318" r:id="rId23"/>
    <p:sldId id="321" r:id="rId24"/>
    <p:sldId id="322" r:id="rId25"/>
    <p:sldId id="328" r:id="rId26"/>
    <p:sldId id="329" r:id="rId27"/>
    <p:sldId id="330" r:id="rId28"/>
    <p:sldId id="331" r:id="rId29"/>
    <p:sldId id="315" r:id="rId30"/>
    <p:sldId id="312" r:id="rId31"/>
    <p:sldId id="313" r:id="rId32"/>
    <p:sldId id="314" r:id="rId33"/>
    <p:sldId id="289" r:id="rId34"/>
    <p:sldId id="290" r:id="rId35"/>
    <p:sldId id="291" r:id="rId36"/>
    <p:sldId id="292" r:id="rId37"/>
    <p:sldId id="293" r:id="rId38"/>
    <p:sldId id="294" r:id="rId39"/>
    <p:sldId id="311" r:id="rId40"/>
    <p:sldId id="295" r:id="rId41"/>
    <p:sldId id="296" r:id="rId42"/>
    <p:sldId id="297" r:id="rId43"/>
    <p:sldId id="298" r:id="rId44"/>
    <p:sldId id="299" r:id="rId45"/>
    <p:sldId id="300" r:id="rId46"/>
    <p:sldId id="301" r:id="rId47"/>
    <p:sldId id="302" r:id="rId48"/>
    <p:sldId id="303" r:id="rId49"/>
    <p:sldId id="304" r:id="rId50"/>
    <p:sldId id="305" r:id="rId51"/>
    <p:sldId id="326" r:id="rId52"/>
    <p:sldId id="306" r:id="rId53"/>
    <p:sldId id="307" r:id="rId54"/>
    <p:sldId id="308" r:id="rId55"/>
    <p:sldId id="310" r:id="rId56"/>
    <p:sldId id="325" r:id="rId57"/>
    <p:sldId id="332" r:id="rId58"/>
    <p:sldId id="327" r:id="rId59"/>
    <p:sldId id="323" r:id="rId60"/>
    <p:sldId id="324" r:id="rId61"/>
    <p:sldId id="333" r:id="rId62"/>
    <p:sldId id="334" r:id="rId63"/>
    <p:sldId id="335" r:id="rId64"/>
    <p:sldId id="336" r:id="rId65"/>
    <p:sldId id="337" r:id="rId66"/>
    <p:sldId id="357" r:id="rId67"/>
    <p:sldId id="338" r:id="rId68"/>
    <p:sldId id="342" r:id="rId69"/>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varScale="1">
        <p:scale>
          <a:sx n="62" d="100"/>
          <a:sy n="62" d="100"/>
        </p:scale>
        <p:origin x="14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a:t>Geografia delle Reti EC 503</a:t>
            </a:r>
          </a:p>
          <a:p>
            <a:r>
              <a:rPr lang="it-IT" altLang="it-IT" sz="1200"/>
              <a:t>I Modulo</a:t>
            </a:r>
          </a:p>
          <a:p>
            <a:r>
              <a:rPr lang="it-IT" altLang="it-IT" sz="120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a:t>For references visit http://people.hofstra.edu/geotrans</a:t>
            </a:r>
          </a:p>
          <a:p>
            <a:pPr eaLnBrk="1" hangingPunct="1">
              <a:spcBef>
                <a:spcPct val="0"/>
              </a:spcBef>
            </a:pPr>
            <a:r>
              <a:rPr lang="en-US" altLang="it-IT">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23</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24</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United Nations Population Program.</a:t>
            </a:r>
          </a:p>
          <a:p>
            <a:r>
              <a:rPr lang="en-US" altLang="it-IT"/>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28</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1 ora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29</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30</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adapted from P. Hugill, (1995), p. 213.</a:t>
            </a:r>
          </a:p>
          <a:p>
            <a:r>
              <a:rPr lang="en-US" altLang="it-IT"/>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31</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32</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39</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40</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41</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42</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43</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44</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46</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47</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50</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a:t>
            </a:r>
          </a:p>
        </p:txBody>
      </p:sp>
    </p:spTree>
    <p:extLst>
      <p:ext uri="{BB962C8B-B14F-4D97-AF65-F5344CB8AC3E}">
        <p14:creationId xmlns:p14="http://schemas.microsoft.com/office/powerpoint/2010/main" val="36557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a:t>Source: Adapted from Peters and Larkin, 1999.</a:t>
            </a:r>
          </a:p>
          <a:p>
            <a:r>
              <a:rPr lang="en-US" altLang="it-IT"/>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18</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19</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20</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a:t>Source: United Nations, Department of Economic and Social Affairs, Population Division (2006). World Urbanization Prospects: The 2005 Revision. New York: United Nations.</a:t>
            </a:r>
          </a:p>
          <a:p>
            <a:r>
              <a:rPr lang="en-US" altLang="it-IT"/>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latin typeface="Arial" pitchFamily="34" charset="0"/>
              </a:rPr>
              <a:t>Source: United Nations, Department of Economic and Social Affairs, Population Division (2006). World Urbanization Prospects: The 2005 Revision. New York: United Nations.</a:t>
            </a:r>
          </a:p>
          <a:p>
            <a:r>
              <a:rPr lang="en-US" altLang="it-IT"/>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21</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a:t>Source: Compiled by Earth Policy Institute.</a:t>
            </a:r>
          </a:p>
          <a:p>
            <a:r>
              <a:rPr lang="en-US" altLang="it-IT"/>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22</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4"/>
          <p:cNvSpPr>
            <a:spLocks noGrp="1" noChangeArrowheads="1"/>
          </p:cNvSpPr>
          <p:nvPr>
            <p:ph type="ftr" sz="quarter" idx="11"/>
          </p:nvPr>
        </p:nvSpPr>
        <p:spPr>
          <a:ln/>
        </p:spPr>
        <p:txBody>
          <a:bodyPr/>
          <a:lstStyle>
            <a:lvl1pPr>
              <a:defRPr/>
            </a:lvl1pPr>
          </a:lstStyle>
          <a:p>
            <a:pPr>
              <a:defRPr/>
            </a:pPr>
            <a:endParaRPr lang="it-IT"/>
          </a:p>
        </p:txBody>
      </p:sp>
      <p:sp>
        <p:nvSpPr>
          <p:cNvPr id="6" name="Rectangle 5"/>
          <p:cNvSpPr>
            <a:spLocks noGrp="1" noChangeArrowheads="1"/>
          </p:cNvSpPr>
          <p:nvPr>
            <p:ph type="sldNum" sz="quarter" idx="12"/>
          </p:nvPr>
        </p:nvSpPr>
        <p:spPr>
          <a:ln/>
        </p:spPr>
        <p:txBody>
          <a:bodyPr/>
          <a:lstStyle>
            <a:lvl1pPr>
              <a:defRPr/>
            </a:lvl1pPr>
          </a:lstStyle>
          <a:p>
            <a:fld id="{94C8B493-FEA4-4164-98C1-283BD540CB5F}" type="slidenum">
              <a:rPr lang="it-IT" altLang="it-IT"/>
              <a:pPr/>
              <a:t>‹N›</a:t>
            </a:fld>
            <a:endParaRPr lang="it-IT" altLang="it-IT"/>
          </a:p>
        </p:txBody>
      </p:sp>
    </p:spTree>
    <p:extLst>
      <p:ext uri="{BB962C8B-B14F-4D97-AF65-F5344CB8AC3E}">
        <p14:creationId xmlns:p14="http://schemas.microsoft.com/office/powerpoint/2010/main" val="2767143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sowc2012/urbanma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Yi-rEL8i46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ted.com/talks/parag_khanna_how_megacities_are_changing_the_map_of_the_world?language=en" TargetMode="External"/><Relationship Id="rId2" Type="http://schemas.openxmlformats.org/officeDocument/2006/relationships/hyperlink" Target="https://www.facebook.com/events/49580447747321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a:t>Economic Geography </a:t>
            </a:r>
            <a:br>
              <a:rPr lang="en-US" altLang="it-IT" sz="3600" b="1" dirty="0"/>
            </a:br>
            <a:br>
              <a:rPr lang="en-US" altLang="it-IT" sz="3600" b="1" dirty="0"/>
            </a:br>
            <a:r>
              <a:rPr lang="en-US" altLang="it-IT" sz="2400" dirty="0"/>
              <a:t>7 – Urban analysis</a:t>
            </a:r>
            <a:endParaRPr lang="en-US" altLang="it-IT" sz="2000" b="1" i="1" dirty="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a:latin typeface="Arial" charset="0"/>
            </a:endParaRPr>
          </a:p>
          <a:p>
            <a:pPr eaLnBrk="1" hangingPunct="1"/>
            <a:endParaRPr lang="it-IT" sz="1800" kern="0" dirty="0">
              <a:latin typeface="Arial" charset="0"/>
            </a:endParaRPr>
          </a:p>
          <a:p>
            <a:pPr eaLnBrk="1" hangingPunct="1"/>
            <a:r>
              <a:rPr lang="it-IT" sz="1800" kern="0" dirty="0">
                <a:latin typeface="Arial" charset="0"/>
              </a:rPr>
              <a:t>121EC</a:t>
            </a:r>
          </a:p>
          <a:p>
            <a:pPr eaLnBrk="1" hangingPunct="1"/>
            <a:endParaRPr lang="it-IT" sz="1800" kern="0" dirty="0">
              <a:latin typeface="Arial" charset="0"/>
            </a:endParaRPr>
          </a:p>
          <a:p>
            <a:pPr eaLnBrk="1" hangingPunct="1">
              <a:spcBef>
                <a:spcPct val="15000"/>
              </a:spcBef>
            </a:pPr>
            <a:r>
              <a:rPr lang="it-IT" sz="1600" kern="0" dirty="0">
                <a:latin typeface="Arial" charset="0"/>
              </a:rPr>
              <a:t>A.Y. </a:t>
            </a:r>
            <a:r>
              <a:rPr lang="it-IT" sz="1600" kern="0">
                <a:latin typeface="Arial" charset="0"/>
              </a:rPr>
              <a:t>2023/2024</a:t>
            </a:r>
            <a:endParaRPr lang="it-IT" sz="1600" kern="0" dirty="0">
              <a:latin typeface="Arial" charset="0"/>
            </a:endParaRPr>
          </a:p>
          <a:p>
            <a:pPr eaLnBrk="1" hangingPunct="1">
              <a:spcBef>
                <a:spcPct val="15000"/>
              </a:spcBef>
            </a:pPr>
            <a:r>
              <a:rPr lang="it-IT" sz="1600" kern="0" dirty="0">
                <a:latin typeface="Arial" charset="0"/>
              </a:rPr>
              <a:t>Dr. Giuseppe Borruso</a:t>
            </a:r>
          </a:p>
          <a:p>
            <a:pPr eaLnBrk="1" hangingPunct="1">
              <a:spcBef>
                <a:spcPct val="15000"/>
              </a:spcBef>
            </a:pPr>
            <a:r>
              <a:rPr lang="it-IT" sz="1600" kern="0" dirty="0" err="1">
                <a:latin typeface="Arial" charset="0"/>
              </a:rPr>
              <a:t>Department</a:t>
            </a:r>
            <a:r>
              <a:rPr lang="it-IT" sz="1600" kern="0" dirty="0">
                <a:latin typeface="Arial" charset="0"/>
              </a:rPr>
              <a:t> of </a:t>
            </a:r>
            <a:r>
              <a:rPr lang="it-IT" sz="1600" kern="0" dirty="0" err="1">
                <a:latin typeface="Arial" charset="0"/>
              </a:rPr>
              <a:t>Economics</a:t>
            </a:r>
            <a:r>
              <a:rPr lang="it-IT" sz="1600" kern="0" dirty="0">
                <a:latin typeface="Arial" charset="0"/>
              </a:rPr>
              <a:t>, Business, </a:t>
            </a:r>
            <a:r>
              <a:rPr lang="it-IT" sz="1600" kern="0" dirty="0" err="1">
                <a:latin typeface="Arial" charset="0"/>
              </a:rPr>
              <a:t>Mathematics</a:t>
            </a:r>
            <a:r>
              <a:rPr lang="it-IT" sz="1600" kern="0" dirty="0">
                <a:latin typeface="Arial" charset="0"/>
              </a:rPr>
              <a:t> and </a:t>
            </a:r>
            <a:r>
              <a:rPr lang="it-IT" sz="1600" kern="0" dirty="0" err="1">
                <a:latin typeface="Arial" charset="0"/>
              </a:rPr>
              <a:t>Statistics</a:t>
            </a:r>
            <a:endParaRPr lang="it-IT" sz="1600" kern="0" dirty="0">
              <a:latin typeface="Arial" charset="0"/>
            </a:endParaRPr>
          </a:p>
          <a:p>
            <a:pPr eaLnBrk="1" hangingPunct="1">
              <a:spcBef>
                <a:spcPct val="15000"/>
              </a:spcBef>
            </a:pPr>
            <a:r>
              <a:rPr lang="it-IT" sz="1600" kern="0" dirty="0" err="1">
                <a:latin typeface="Arial" charset="0"/>
              </a:rPr>
              <a:t>University</a:t>
            </a:r>
            <a:r>
              <a:rPr lang="it-IT" sz="1600" kern="0" dirty="0">
                <a:latin typeface="Arial" charset="0"/>
              </a:rPr>
              <a:t> of Trieste</a:t>
            </a:r>
          </a:p>
          <a:p>
            <a:pPr eaLnBrk="1" hangingPunct="1">
              <a:spcBef>
                <a:spcPct val="15000"/>
              </a:spcBef>
            </a:pPr>
            <a:r>
              <a:rPr lang="it-IT" sz="1600" kern="0" dirty="0">
                <a:latin typeface="Arial" charset="0"/>
              </a:rPr>
              <a:t>E-mail. </a:t>
            </a:r>
            <a:r>
              <a:rPr lang="it-IT" sz="1600" kern="0" dirty="0">
                <a:latin typeface="Arial" charset="0"/>
                <a:hlinkClick r:id="rId4"/>
              </a:rPr>
              <a:t>giuseppe.borruso@econ.units.it</a:t>
            </a:r>
            <a:endParaRPr lang="it-IT" sz="1600" kern="0" dirty="0">
              <a:latin typeface="Arial" charset="0"/>
            </a:endParaRPr>
          </a:p>
          <a:p>
            <a:pPr eaLnBrk="1" hangingPunct="1">
              <a:spcBef>
                <a:spcPct val="15000"/>
              </a:spcBef>
            </a:pPr>
            <a:r>
              <a:rPr lang="it-IT" sz="1600" kern="0" dirty="0" err="1">
                <a:latin typeface="Arial" charset="0"/>
              </a:rPr>
              <a:t>Ph</a:t>
            </a:r>
            <a:r>
              <a:rPr lang="it-IT" sz="1600" kern="0" dirty="0">
                <a:latin typeface="Arial" charset="0"/>
              </a:rPr>
              <a:t>. +39 040 558 </a:t>
            </a:r>
            <a:r>
              <a:rPr lang="it-IT" sz="1600" b="1" kern="0" dirty="0">
                <a:latin typeface="Arial" charset="0"/>
              </a:rPr>
              <a:t>7008</a:t>
            </a:r>
          </a:p>
          <a:p>
            <a:pPr eaLnBrk="1" hangingPunct="1">
              <a:spcBef>
                <a:spcPct val="15000"/>
              </a:spcBef>
            </a:pPr>
            <a:r>
              <a:rPr lang="it-IT" sz="1600" kern="0" dirty="0">
                <a:latin typeface="Arial" charset="0"/>
              </a:rPr>
              <a:t>Skype:  </a:t>
            </a:r>
            <a:r>
              <a:rPr lang="it-IT" sz="1600" kern="0" dirty="0" err="1">
                <a:latin typeface="Arial" charset="0"/>
              </a:rPr>
              <a:t>giuseppe.borruso</a:t>
            </a:r>
            <a:r>
              <a:rPr lang="it-IT" sz="1600" kern="0" dirty="0">
                <a:latin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2000</a:t>
            </a:r>
          </a:p>
        </p:txBody>
      </p:sp>
      <p:sp>
        <p:nvSpPr>
          <p:cNvPr id="19459" name="Segnaposto contenuto 2"/>
          <p:cNvSpPr>
            <a:spLocks noGrp="1"/>
          </p:cNvSpPr>
          <p:nvPr>
            <p:ph idx="1"/>
          </p:nvPr>
        </p:nvSpPr>
        <p:spPr/>
        <p:txBody>
          <a:bodyPr/>
          <a:lstStyle/>
          <a:p>
            <a:endParaRPr lang="it-IT" altLang="it-IT"/>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8751" r="13141" b="16016"/>
          <a:stretch>
            <a:fillRect/>
          </a:stretch>
        </p:blipFill>
        <p:spPr bwMode="auto">
          <a:xfrm>
            <a:off x="0" y="1666875"/>
            <a:ext cx="91440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9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a:t>2010</a:t>
            </a:r>
          </a:p>
        </p:txBody>
      </p:sp>
      <p:sp>
        <p:nvSpPr>
          <p:cNvPr id="20483" name="Segnaposto contenuto 2"/>
          <p:cNvSpPr>
            <a:spLocks noGrp="1"/>
          </p:cNvSpPr>
          <p:nvPr>
            <p:ph idx="1"/>
          </p:nvPr>
        </p:nvSpPr>
        <p:spPr/>
        <p:txBody>
          <a:bodyPr/>
          <a:lstStyle/>
          <a:p>
            <a:endParaRPr lang="it-IT" altLang="it-IT"/>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11861" t="8594" r="13220" b="16016"/>
          <a:stretch>
            <a:fillRect/>
          </a:stretch>
        </p:blipFill>
        <p:spPr bwMode="auto">
          <a:xfrm>
            <a:off x="0" y="1628775"/>
            <a:ext cx="9144000" cy="517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72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a:t>2020</a:t>
            </a:r>
          </a:p>
        </p:txBody>
      </p:sp>
      <p:sp>
        <p:nvSpPr>
          <p:cNvPr id="21507" name="Segnaposto contenuto 2"/>
          <p:cNvSpPr>
            <a:spLocks noGrp="1"/>
          </p:cNvSpPr>
          <p:nvPr>
            <p:ph idx="1"/>
          </p:nvPr>
        </p:nvSpPr>
        <p:spPr/>
        <p:txBody>
          <a:bodyPr/>
          <a:lstStyle/>
          <a:p>
            <a:endParaRPr lang="it-IT" altLang="it-IT"/>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11749" t="8594" r="13396" b="16154"/>
          <a:stretch>
            <a:fillRect/>
          </a:stretch>
        </p:blipFill>
        <p:spPr bwMode="auto">
          <a:xfrm>
            <a:off x="-3175" y="1628775"/>
            <a:ext cx="9147175"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2030</a:t>
            </a:r>
          </a:p>
        </p:txBody>
      </p:sp>
      <p:sp>
        <p:nvSpPr>
          <p:cNvPr id="22531" name="Segnaposto contenuto 2"/>
          <p:cNvSpPr>
            <a:spLocks noGrp="1"/>
          </p:cNvSpPr>
          <p:nvPr>
            <p:ph idx="1"/>
          </p:nvPr>
        </p:nvSpPr>
        <p:spPr/>
        <p:txBody>
          <a:bodyPr/>
          <a:lstStyle/>
          <a:p>
            <a:endParaRPr lang="it-IT" altLang="it-IT"/>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001" t="8846" r="12920" b="15863"/>
          <a:stretch>
            <a:fillRect/>
          </a:stretch>
        </p:blipFill>
        <p:spPr bwMode="auto">
          <a:xfrm>
            <a:off x="0" y="1628775"/>
            <a:ext cx="9144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5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2040</a:t>
            </a:r>
          </a:p>
        </p:txBody>
      </p:sp>
      <p:sp>
        <p:nvSpPr>
          <p:cNvPr id="23555" name="Segnaposto contenuto 2"/>
          <p:cNvSpPr>
            <a:spLocks noGrp="1"/>
          </p:cNvSpPr>
          <p:nvPr>
            <p:ph idx="1"/>
          </p:nvPr>
        </p:nvSpPr>
        <p:spPr/>
        <p:txBody>
          <a:bodyPr/>
          <a:lstStyle/>
          <a:p>
            <a:endParaRPr lang="it-IT" altLang="it-IT"/>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1786" t="8655" r="13028" b="15952"/>
          <a:stretch>
            <a:fillRect/>
          </a:stretch>
        </p:blipFill>
        <p:spPr bwMode="auto">
          <a:xfrm>
            <a:off x="-36513" y="1700213"/>
            <a:ext cx="9134476"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a:t>2050</a:t>
            </a:r>
          </a:p>
        </p:txBody>
      </p:sp>
      <p:sp>
        <p:nvSpPr>
          <p:cNvPr id="24579" name="Segnaposto contenuto 2"/>
          <p:cNvSpPr>
            <a:spLocks noGrp="1"/>
          </p:cNvSpPr>
          <p:nvPr>
            <p:ph idx="1"/>
          </p:nvPr>
        </p:nvSpPr>
        <p:spPr/>
        <p:txBody>
          <a:bodyPr/>
          <a:lstStyle/>
          <a:p>
            <a:endParaRPr lang="it-IT" altLang="it-IT"/>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11784" t="8846" r="13188" b="16096"/>
          <a:stretch>
            <a:fillRect/>
          </a:stretch>
        </p:blipFill>
        <p:spPr bwMode="auto">
          <a:xfrm>
            <a:off x="28575" y="1628775"/>
            <a:ext cx="9115425" cy="51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7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a:t>Stages</a:t>
            </a:r>
          </a:p>
          <a:p>
            <a:pPr marL="0" indent="0">
              <a:lnSpc>
                <a:spcPct val="80000"/>
              </a:lnSpc>
            </a:pPr>
            <a:r>
              <a:rPr lang="it-IT" altLang="it-IT" sz="2800"/>
              <a:t>Cities, a difficult definition</a:t>
            </a:r>
          </a:p>
          <a:p>
            <a:pPr marL="0" indent="0">
              <a:lnSpc>
                <a:spcPct val="80000"/>
              </a:lnSpc>
            </a:pPr>
            <a:r>
              <a:rPr lang="it-IT" altLang="it-IT" sz="2800"/>
              <a:t>Urban functions</a:t>
            </a:r>
          </a:p>
          <a:p>
            <a:pPr marL="0" indent="0">
              <a:lnSpc>
                <a:spcPct val="80000"/>
              </a:lnSpc>
            </a:pPr>
            <a:r>
              <a:rPr lang="it-IT" altLang="it-IT" sz="2800"/>
              <a:t>Urban structures</a:t>
            </a:r>
          </a:p>
          <a:p>
            <a:pPr marL="0" indent="0">
              <a:lnSpc>
                <a:spcPct val="80000"/>
              </a:lnSpc>
            </a:pPr>
            <a:endParaRPr lang="it-IT" altLang="it-IT" sz="2800"/>
          </a:p>
          <a:p>
            <a:pPr marL="0" indent="0" algn="ctr">
              <a:lnSpc>
                <a:spcPct val="80000"/>
              </a:lnSpc>
              <a:buFont typeface="Wingdings" pitchFamily="2" charset="2"/>
              <a:buNone/>
            </a:pPr>
            <a:endParaRPr lang="it-IT" altLang="it-IT"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a:latin typeface="Tahoma" pitchFamily="34" charset="0"/>
              </a:rPr>
              <a:t>World urban population</a:t>
            </a:r>
          </a:p>
          <a:p>
            <a:pPr>
              <a:lnSpc>
                <a:spcPct val="90000"/>
              </a:lnSpc>
            </a:pPr>
            <a:r>
              <a:rPr lang="en-GB" altLang="it-IT" sz="2800">
                <a:latin typeface="Tahoma" pitchFamily="34" charset="0"/>
              </a:rPr>
              <a:t>Cities: a definition</a:t>
            </a:r>
          </a:p>
          <a:p>
            <a:pPr>
              <a:lnSpc>
                <a:spcPct val="90000"/>
              </a:lnSpc>
            </a:pPr>
            <a:r>
              <a:rPr lang="en-GB" altLang="it-IT" sz="2800">
                <a:latin typeface="Tahoma" pitchFamily="34" charset="0"/>
              </a:rPr>
              <a:t>Transport, urban form and spatial structure</a:t>
            </a:r>
          </a:p>
          <a:p>
            <a:pPr>
              <a:lnSpc>
                <a:spcPct val="90000"/>
              </a:lnSpc>
            </a:pPr>
            <a:r>
              <a:rPr lang="en-US" altLang="it-IT" sz="2800">
                <a:latin typeface="Tahoma" pitchFamily="34" charset="0"/>
              </a:rPr>
              <a:t>The analysis of urban structure</a:t>
            </a:r>
          </a:p>
          <a:p>
            <a:pPr lvl="1" eaLnBrk="1" hangingPunct="1">
              <a:lnSpc>
                <a:spcPct val="90000"/>
              </a:lnSpc>
            </a:pPr>
            <a:r>
              <a:rPr lang="en-US" altLang="it-IT" sz="2400"/>
              <a:t>The bid rent and the models of urban structure</a:t>
            </a:r>
          </a:p>
          <a:p>
            <a:pPr lvl="1" eaLnBrk="1" hangingPunct="1">
              <a:lnSpc>
                <a:spcPct val="90000"/>
              </a:lnSpc>
            </a:pPr>
            <a:r>
              <a:rPr lang="en-US" altLang="it-IT" sz="2400"/>
              <a:t>The global model</a:t>
            </a:r>
          </a:p>
          <a:p>
            <a:pPr lvl="1" eaLnBrk="1" hangingPunct="1">
              <a:lnSpc>
                <a:spcPct val="90000"/>
              </a:lnSpc>
            </a:pPr>
            <a:r>
              <a:rPr lang="en-US" altLang="it-IT" sz="2400"/>
              <a:t>The urban density</a:t>
            </a:r>
          </a:p>
          <a:p>
            <a:pPr eaLnBrk="1" hangingPunct="1">
              <a:lnSpc>
                <a:spcPct val="90000"/>
              </a:lnSpc>
            </a:pPr>
            <a:r>
              <a:rPr lang="en-US" altLang="it-IT" sz="2800"/>
              <a:t>The urban crisis and the urban lifecycle</a:t>
            </a:r>
          </a:p>
          <a:p>
            <a:pPr eaLnBrk="1" hangingPunct="1">
              <a:lnSpc>
                <a:spcPct val="90000"/>
              </a:lnSpc>
            </a:pPr>
            <a:r>
              <a:rPr lang="en-GB" altLang="it-IT" sz="2800">
                <a:latin typeface="Tahoma" pitchFamily="34" charset="0"/>
              </a:rPr>
              <a:t>Case study: the Megalopolis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r:id="rId3" imgW="8870449" imgH="5395428" progId="Excel.Chart.8">
                  <p:embed/>
                </p:oleObj>
              </mc:Choice>
              <mc:Fallback>
                <p:oleObj r:id="rId3" imgW="8870449" imgH="5395428" progId="Excel.Char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a:t>The city: a difficult definition. Criteria:</a:t>
            </a:r>
          </a:p>
          <a:p>
            <a:pPr lvl="1" eaLnBrk="1" hangingPunct="1">
              <a:lnSpc>
                <a:spcPct val="80000"/>
              </a:lnSpc>
            </a:pPr>
            <a:r>
              <a:rPr lang="en-GB" altLang="it-IT" sz="2000"/>
              <a:t>Topographic – construction (= concentration of buildings)</a:t>
            </a:r>
          </a:p>
          <a:p>
            <a:pPr lvl="1" eaLnBrk="1" hangingPunct="1">
              <a:lnSpc>
                <a:spcPct val="80000"/>
              </a:lnSpc>
            </a:pPr>
            <a:r>
              <a:rPr lang="en-GB" altLang="it-IT" sz="2000" u="sng"/>
              <a:t>Demographic (= concentration of inhabitants)</a:t>
            </a:r>
          </a:p>
          <a:p>
            <a:pPr lvl="2" eaLnBrk="1" hangingPunct="1">
              <a:lnSpc>
                <a:spcPct val="80000"/>
              </a:lnSpc>
            </a:pPr>
            <a:r>
              <a:rPr lang="en-GB" altLang="it-IT" sz="1800"/>
              <a:t>I.e., urban population in centres &gt; 2.000 inhabitants</a:t>
            </a:r>
          </a:p>
          <a:p>
            <a:pPr lvl="1" eaLnBrk="1" hangingPunct="1">
              <a:lnSpc>
                <a:spcPct val="80000"/>
              </a:lnSpc>
            </a:pPr>
            <a:r>
              <a:rPr lang="en-GB" altLang="it-IT" sz="2000" u="sng"/>
              <a:t>Economic (= concentration of activities)</a:t>
            </a:r>
          </a:p>
          <a:p>
            <a:pPr lvl="2" eaLnBrk="1" hangingPunct="1">
              <a:lnSpc>
                <a:spcPct val="80000"/>
              </a:lnSpc>
            </a:pPr>
            <a:r>
              <a:rPr lang="en-GB" altLang="it-IT" sz="1800"/>
              <a:t>Quantity and quality of concentration: </a:t>
            </a:r>
            <a:br>
              <a:rPr lang="en-GB" altLang="it-IT" sz="1800"/>
            </a:br>
            <a:r>
              <a:rPr lang="en-GB" altLang="it-IT" sz="1800"/>
              <a:t>different activities and </a:t>
            </a:r>
            <a:r>
              <a:rPr lang="en-GB" altLang="it-IT" sz="1800" u="sng"/>
              <a:t>different from agriculture</a:t>
            </a:r>
            <a:r>
              <a:rPr lang="en-GB" altLang="it-IT" sz="1800"/>
              <a:t>, extra-urban demand</a:t>
            </a:r>
            <a:endParaRPr lang="en-GB" altLang="it-IT" sz="1800" u="sng"/>
          </a:p>
          <a:p>
            <a:pPr lvl="1" algn="ctr" eaLnBrk="1" hangingPunct="1">
              <a:lnSpc>
                <a:spcPct val="80000"/>
              </a:lnSpc>
              <a:buFont typeface="Wingdings" pitchFamily="2" charset="2"/>
              <a:buNone/>
            </a:pPr>
            <a:r>
              <a:rPr lang="en-GB" altLang="it-IT" sz="2000"/>
              <a:t>=&gt;</a:t>
            </a:r>
          </a:p>
          <a:p>
            <a:pPr lvl="1" eaLnBrk="1" hangingPunct="1">
              <a:lnSpc>
                <a:spcPct val="80000"/>
              </a:lnSpc>
            </a:pPr>
            <a:r>
              <a:rPr lang="en-GB" altLang="it-IT" sz="2000"/>
              <a:t>Functional definition: </a:t>
            </a:r>
          </a:p>
          <a:p>
            <a:pPr lvl="2" eaLnBrk="1" hangingPunct="1">
              <a:lnSpc>
                <a:spcPct val="80000"/>
              </a:lnSpc>
            </a:pPr>
            <a:r>
              <a:rPr lang="en-GB" altLang="it-IT" sz="1800"/>
              <a:t>Aggregation of people to better realise some activities</a:t>
            </a:r>
            <a:br>
              <a:rPr lang="en-GB" altLang="it-IT" sz="1800"/>
            </a:br>
            <a:r>
              <a:rPr lang="en-GB" altLang="it-IT" sz="1800"/>
              <a:t>(activity = a function of the city);</a:t>
            </a:r>
          </a:p>
          <a:p>
            <a:pPr lvl="2" eaLnBrk="1" hangingPunct="1">
              <a:lnSpc>
                <a:spcPct val="80000"/>
              </a:lnSpc>
            </a:pPr>
            <a:r>
              <a:rPr lang="en-GB" altLang="it-IT" sz="180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a:t>Empirical evidence: positive correlation between demographic dimension and functional rule of a city:</a:t>
            </a:r>
          </a:p>
          <a:p>
            <a:pPr algn="ctr" eaLnBrk="1" hangingPunct="1">
              <a:buFont typeface="Wingdings" pitchFamily="2" charset="2"/>
              <a:buNone/>
            </a:pPr>
            <a:r>
              <a:rPr lang="en-GB" altLang="it-IT"/>
              <a:t>FU = </a:t>
            </a:r>
            <a:r>
              <a:rPr lang="en-GB" altLang="it-IT" i="1"/>
              <a:t>f </a:t>
            </a:r>
            <a:r>
              <a:rPr lang="en-GB" altLang="it-IT"/>
              <a:t>(P)</a:t>
            </a:r>
          </a:p>
          <a:p>
            <a:pPr eaLnBrk="1" hangingPunct="1"/>
            <a:r>
              <a:rPr lang="en-GB" altLang="it-IT"/>
              <a:t>FU = set of urban function’s activities</a:t>
            </a:r>
          </a:p>
          <a:p>
            <a:pPr eaLnBrk="1" hangingPunct="1"/>
            <a:r>
              <a:rPr lang="en-GB" altLang="it-IT"/>
              <a:t>P = number of inhabitants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a:t>Urban functions:</a:t>
            </a:r>
          </a:p>
          <a:p>
            <a:pPr lvl="1" eaLnBrk="1" hangingPunct="1">
              <a:lnSpc>
                <a:spcPct val="90000"/>
              </a:lnSpc>
            </a:pPr>
            <a:r>
              <a:rPr lang="en-GB" altLang="it-IT" sz="2400" i="1"/>
              <a:t>city serving</a:t>
            </a:r>
          </a:p>
          <a:p>
            <a:pPr lvl="2" eaLnBrk="1" hangingPunct="1">
              <a:lnSpc>
                <a:spcPct val="90000"/>
              </a:lnSpc>
            </a:pPr>
            <a:r>
              <a:rPr lang="en-GB" altLang="it-IT" sz="2000"/>
              <a:t>Activities that depend on the existence of the city itself; </a:t>
            </a:r>
          </a:p>
          <a:p>
            <a:pPr lvl="2" eaLnBrk="1" hangingPunct="1">
              <a:lnSpc>
                <a:spcPct val="90000"/>
              </a:lnSpc>
            </a:pPr>
            <a:r>
              <a:rPr lang="en-GB" altLang="it-IT" sz="2000"/>
              <a:t>Aimed at satisfying inhabitants’ needs (i.e., retail, schools, etc.)</a:t>
            </a:r>
          </a:p>
          <a:p>
            <a:pPr lvl="1" eaLnBrk="1" hangingPunct="1">
              <a:lnSpc>
                <a:spcPct val="90000"/>
              </a:lnSpc>
            </a:pPr>
            <a:r>
              <a:rPr lang="en-GB" altLang="it-IT" sz="2400" i="1"/>
              <a:t>city forming</a:t>
            </a:r>
          </a:p>
          <a:p>
            <a:pPr lvl="2" eaLnBrk="1" hangingPunct="1">
              <a:lnSpc>
                <a:spcPct val="90000"/>
              </a:lnSpc>
            </a:pPr>
            <a:r>
              <a:rPr lang="en-GB" altLang="it-IT" sz="2000"/>
              <a:t>Essence of the city: i.e., specialized medical services, university and research centres, specialized banks, etc. </a:t>
            </a:r>
          </a:p>
          <a:p>
            <a:pPr lvl="2" eaLnBrk="1" hangingPunct="1">
              <a:lnSpc>
                <a:spcPct val="90000"/>
              </a:lnSpc>
            </a:pPr>
            <a:r>
              <a:rPr lang="en-GB" altLang="it-IT" sz="2000"/>
              <a:t>Sectors of activity or single companies can work both for the internal urban market and for a wider area</a:t>
            </a:r>
            <a:endParaRPr lang="en-GB" altLang="it-IT" sz="2000" u="sng"/>
          </a:p>
          <a:p>
            <a:pPr lvl="1" algn="ctr" eaLnBrk="1" hangingPunct="1">
              <a:lnSpc>
                <a:spcPct val="90000"/>
              </a:lnSpc>
              <a:buFont typeface="Wingdings" pitchFamily="2" charset="2"/>
              <a:buNone/>
            </a:pPr>
            <a:r>
              <a:rPr lang="en-GB" altLang="it-IT" sz="2400"/>
              <a:t>=&gt;</a:t>
            </a:r>
          </a:p>
          <a:p>
            <a:pPr lvl="1" eaLnBrk="1" hangingPunct="1">
              <a:lnSpc>
                <a:spcPct val="90000"/>
              </a:lnSpc>
            </a:pPr>
            <a:r>
              <a:rPr lang="en-GB" altLang="it-IT" sz="240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a:t>Reilly’s law (1929) on the forming of retail areas</a:t>
            </a:r>
          </a:p>
          <a:p>
            <a:pPr eaLnBrk="1" hangingPunct="1">
              <a:lnSpc>
                <a:spcPct val="90000"/>
              </a:lnSpc>
            </a:pPr>
            <a:r>
              <a:rPr lang="en-GB" altLang="it-IT" sz="2400"/>
              <a:t>Interaction of a city and its service area can be expressed as :</a:t>
            </a:r>
          </a:p>
          <a:p>
            <a:pPr algn="ctr" eaLnBrk="1" hangingPunct="1">
              <a:lnSpc>
                <a:spcPct val="90000"/>
              </a:lnSpc>
              <a:buFont typeface="Wingdings" pitchFamily="2" charset="2"/>
              <a:buNone/>
            </a:pPr>
            <a:r>
              <a:rPr lang="en-GB" altLang="it-IT" sz="2400" i="1"/>
              <a:t>F = a * D </a:t>
            </a:r>
            <a:r>
              <a:rPr lang="en-GB" altLang="it-IT" sz="2400" i="1" baseline="30000"/>
              <a:t>– b</a:t>
            </a:r>
          </a:p>
          <a:p>
            <a:pPr eaLnBrk="1" hangingPunct="1">
              <a:lnSpc>
                <a:spcPct val="90000"/>
              </a:lnSpc>
            </a:pPr>
            <a:r>
              <a:rPr lang="en-GB" altLang="it-IT" sz="2400" i="1"/>
              <a:t>a </a:t>
            </a:r>
            <a:r>
              <a:rPr lang="en-GB" altLang="it-IT" sz="2400"/>
              <a:t>= mass of the city (population or other indexes of ‘centrality’)</a:t>
            </a:r>
          </a:p>
          <a:p>
            <a:pPr eaLnBrk="1" hangingPunct="1">
              <a:lnSpc>
                <a:spcPct val="90000"/>
              </a:lnSpc>
            </a:pPr>
            <a:r>
              <a:rPr lang="en-GB" altLang="it-IT" sz="2400" i="1"/>
              <a:t>D </a:t>
            </a:r>
            <a:r>
              <a:rPr lang="en-GB" altLang="it-IT" sz="2400"/>
              <a:t>= distance of places out and around the city</a:t>
            </a:r>
          </a:p>
          <a:p>
            <a:pPr eaLnBrk="1" hangingPunct="1">
              <a:lnSpc>
                <a:spcPct val="90000"/>
              </a:lnSpc>
            </a:pPr>
            <a:r>
              <a:rPr lang="en-GB" altLang="it-IT" sz="2400" i="1"/>
              <a:t>b</a:t>
            </a:r>
            <a:r>
              <a:rPr lang="en-GB" altLang="it-IT" sz="2400"/>
              <a:t> = parameter to indicate the slope (=&gt; extension of the gravitating area)</a:t>
            </a:r>
            <a:endParaRPr lang="en-GB" altLang="it-IT" sz="2400" i="1"/>
          </a:p>
          <a:p>
            <a:pPr eaLnBrk="1" hangingPunct="1">
              <a:lnSpc>
                <a:spcPct val="90000"/>
              </a:lnSpc>
            </a:pPr>
            <a:endParaRPr lang="en-GB" altLang="it-IT" sz="24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a:t>An urban world</a:t>
            </a:r>
          </a:p>
          <a:p>
            <a:pPr lvl="1">
              <a:lnSpc>
                <a:spcPct val="80000"/>
              </a:lnSpc>
            </a:pPr>
            <a:r>
              <a:rPr lang="en-US" altLang="it-IT" sz="2400"/>
              <a:t>The world is getting increasingly urbanized.</a:t>
            </a:r>
          </a:p>
          <a:p>
            <a:pPr lvl="1">
              <a:lnSpc>
                <a:spcPct val="80000"/>
              </a:lnSpc>
            </a:pPr>
            <a:r>
              <a:rPr lang="en-US" altLang="it-IT" sz="2400"/>
              <a:t>Since 1950, the world urban population has more than doubled.</a:t>
            </a:r>
          </a:p>
          <a:p>
            <a:pPr lvl="1">
              <a:lnSpc>
                <a:spcPct val="80000"/>
              </a:lnSpc>
            </a:pPr>
            <a:r>
              <a:rPr lang="en-US" altLang="it-IT" sz="2400"/>
              <a:t>In 1999, half of the world’s population of 6 billions lived in urban areas.</a:t>
            </a:r>
          </a:p>
          <a:p>
            <a:pPr lvl="1">
              <a:lnSpc>
                <a:spcPct val="80000"/>
              </a:lnSpc>
            </a:pPr>
            <a:r>
              <a:rPr lang="en-US" altLang="it-IT" sz="2400"/>
              <a:t>75% were in developing economies.</a:t>
            </a:r>
          </a:p>
          <a:p>
            <a:pPr lvl="1">
              <a:lnSpc>
                <a:spcPct val="80000"/>
              </a:lnSpc>
            </a:pPr>
            <a:r>
              <a:rPr lang="en-US" altLang="it-IT" sz="2400"/>
              <a:t>The majority of economic activities are taking place in cities.</a:t>
            </a:r>
          </a:p>
          <a:p>
            <a:pPr lvl="1">
              <a:lnSpc>
                <a:spcPct val="80000"/>
              </a:lnSpc>
            </a:pPr>
            <a:r>
              <a:rPr lang="en-US" altLang="it-IT" sz="2400"/>
              <a:t>Cities are dominant attributes of the human landscape.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a:t>One Hour Commuting According to Different Urban Transportation Modes</a:t>
            </a:r>
            <a:br>
              <a:rPr lang="en-US" altLang="it-IT" sz="3200"/>
            </a:br>
            <a:endParaRPr lang="en-US" altLang="it-IT" sz="320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a:t>Evolution of Transportation and Urban Form in North American and European Cities</a:t>
            </a:r>
            <a:r>
              <a:rPr lang="en-US" altLang="it-IT"/>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a:t>The bid rent and the models of urban structure</a:t>
            </a:r>
          </a:p>
          <a:p>
            <a:pPr marL="0" indent="0" eaLnBrk="1" hangingPunct="1"/>
            <a:r>
              <a:rPr lang="en-US" altLang="it-IT"/>
              <a:t>The global model</a:t>
            </a:r>
          </a:p>
          <a:p>
            <a:pPr marL="0" indent="0" eaLnBrk="1" hangingPunct="1"/>
            <a:r>
              <a:rPr lang="en-US" altLang="it-IT"/>
              <a:t>The urban density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a:t>Partial models – concern the location of specific sectors of activity;</a:t>
            </a:r>
          </a:p>
          <a:p>
            <a:pPr eaLnBrk="1" hangingPunct="1">
              <a:lnSpc>
                <a:spcPct val="90000"/>
              </a:lnSpc>
            </a:pPr>
            <a:r>
              <a:rPr lang="en-US" altLang="it-IT" sz="2800"/>
              <a:t>Global models – concern the location  of all residential and production forms of an urban  area</a:t>
            </a:r>
          </a:p>
          <a:p>
            <a:pPr eaLnBrk="1" hangingPunct="1">
              <a:lnSpc>
                <a:spcPct val="90000"/>
              </a:lnSpc>
            </a:pPr>
            <a:r>
              <a:rPr lang="en-US" altLang="it-IT" sz="2800"/>
              <a:t>Role of transport in shaping the distribution of types of land use:</a:t>
            </a:r>
          </a:p>
          <a:p>
            <a:pPr lvl="1" eaLnBrk="1" hangingPunct="1">
              <a:lnSpc>
                <a:spcPct val="90000"/>
              </a:lnSpc>
            </a:pPr>
            <a:r>
              <a:rPr lang="en-US" altLang="it-IT" sz="2400"/>
              <a:t>in terms of </a:t>
            </a:r>
            <a:r>
              <a:rPr lang="en-US" altLang="it-IT" sz="2400" i="1" u="sng"/>
              <a:t>transport costs</a:t>
            </a:r>
            <a:r>
              <a:rPr lang="en-US" altLang="it-IT" sz="2400"/>
              <a:t>;</a:t>
            </a:r>
          </a:p>
          <a:p>
            <a:pPr lvl="1" eaLnBrk="1" hangingPunct="1">
              <a:lnSpc>
                <a:spcPct val="90000"/>
              </a:lnSpc>
            </a:pPr>
            <a:r>
              <a:rPr lang="en-US" altLang="it-IT" sz="2400"/>
              <a:t>in terms of </a:t>
            </a:r>
            <a:r>
              <a:rPr lang="en-US" altLang="it-IT" sz="2400" i="1" u="sng"/>
              <a:t>accessibility </a:t>
            </a:r>
            <a:r>
              <a:rPr lang="en-US" altLang="it-IT" sz="2400"/>
              <a:t> and urban </a:t>
            </a:r>
            <a:r>
              <a:rPr lang="en-US" altLang="it-IT" sz="2400" i="1" u="sng"/>
              <a:t>land value</a:t>
            </a:r>
            <a:endParaRPr lang="en-US" altLang="it-IT" sz="2400"/>
          </a:p>
          <a:p>
            <a:pPr eaLnBrk="1" hangingPunct="1">
              <a:lnSpc>
                <a:spcPct val="90000"/>
              </a:lnSpc>
            </a:pPr>
            <a:endParaRPr lang="en-US" altLang="it-IT"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a:t>Pattern of land uses depend on a variety of settlements’ decisions</a:t>
            </a:r>
          </a:p>
          <a:p>
            <a:pPr eaLnBrk="1" hangingPunct="1">
              <a:lnSpc>
                <a:spcPct val="90000"/>
              </a:lnSpc>
            </a:pPr>
            <a:r>
              <a:rPr lang="en-GB" altLang="it-IT" sz="2400"/>
              <a:t>Decisions guided by economic process operating gin the system. The distribution of urban areas’ use represent a visual and structured phenomenon. </a:t>
            </a:r>
          </a:p>
          <a:p>
            <a:pPr eaLnBrk="1" hangingPunct="1">
              <a:lnSpc>
                <a:spcPct val="90000"/>
              </a:lnSpc>
            </a:pPr>
            <a:r>
              <a:rPr lang="en-GB" altLang="it-IT" sz="2400"/>
              <a:t>Basic aspects:</a:t>
            </a:r>
          </a:p>
          <a:p>
            <a:pPr lvl="1" eaLnBrk="1" hangingPunct="1">
              <a:lnSpc>
                <a:spcPct val="90000"/>
              </a:lnSpc>
            </a:pPr>
            <a:r>
              <a:rPr lang="en-GB" altLang="it-IT" sz="2000"/>
              <a:t>Each activity derives utility from every site of the urban area;</a:t>
            </a:r>
          </a:p>
          <a:p>
            <a:pPr lvl="1" eaLnBrk="1" hangingPunct="1">
              <a:lnSpc>
                <a:spcPct val="90000"/>
              </a:lnSpc>
            </a:pPr>
            <a:r>
              <a:rPr lang="en-GB" altLang="it-IT" sz="2000"/>
              <a:t>Utility is measured by the rent an activity is willing to pay for the use;</a:t>
            </a:r>
          </a:p>
          <a:p>
            <a:pPr lvl="1" eaLnBrk="1" hangingPunct="1">
              <a:lnSpc>
                <a:spcPct val="90000"/>
              </a:lnSpc>
            </a:pPr>
            <a:r>
              <a:rPr lang="en-GB" altLang="it-IT" sz="2000"/>
              <a:t>Among the different rents from the utility of the site, the maximum one will determine the market value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a:t>In the long run the market competition in urban areas will result in the optimal use of each site</a:t>
            </a:r>
          </a:p>
          <a:p>
            <a:pPr eaLnBrk="1" hangingPunct="1">
              <a:lnSpc>
                <a:spcPct val="80000"/>
              </a:lnSpc>
            </a:pPr>
            <a:r>
              <a:rPr lang="en-GB" altLang="it-IT" sz="280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a:t>The competition for land use minimizes the effects of distance on the urban area</a:t>
            </a:r>
          </a:p>
          <a:p>
            <a:pPr eaLnBrk="1" hangingPunct="1">
              <a:lnSpc>
                <a:spcPct val="80000"/>
              </a:lnSpc>
            </a:pPr>
            <a:r>
              <a:rPr lang="en-GB" altLang="it-IT" sz="2800"/>
              <a:t>The spatial distribution of urban rent is function of the transport cost.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a:t>Savings in transport costs can lead to payments of extra-rents;</a:t>
            </a:r>
          </a:p>
          <a:p>
            <a:pPr eaLnBrk="1" hangingPunct="1"/>
            <a:r>
              <a:rPr lang="en-GB" altLang="it-IT" sz="2800"/>
              <a:t>More accessible sites in urban areas are NOT occupied by activities that pay more BUT by those that can gain the higher advantage from that part of urban land;</a:t>
            </a:r>
          </a:p>
          <a:p>
            <a:pPr eaLnBrk="1" hangingPunct="1"/>
            <a:r>
              <a:rPr lang="en-GB" altLang="it-IT" sz="2800"/>
              <a:t>Bid rent become land values and depend on different accessibilities of sites within the urban area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a:t>Land values are important to comprehend the internal geographical economic structure  of a city :</a:t>
            </a:r>
          </a:p>
          <a:p>
            <a:pPr eaLnBrk="1" hangingPunct="1">
              <a:lnSpc>
                <a:spcPct val="80000"/>
              </a:lnSpc>
            </a:pPr>
            <a:r>
              <a:rPr lang="en-GB" altLang="it-IT" sz="1800"/>
              <a:t>Different motivations for residential uses;</a:t>
            </a:r>
          </a:p>
          <a:p>
            <a:pPr eaLnBrk="1" hangingPunct="1">
              <a:lnSpc>
                <a:spcPct val="80000"/>
              </a:lnSpc>
            </a:pPr>
            <a:r>
              <a:rPr lang="en-GB" altLang="it-IT" sz="1800"/>
              <a:t>Production is affected by land value as an expression of accessibility:</a:t>
            </a:r>
          </a:p>
          <a:p>
            <a:pPr lvl="1" eaLnBrk="1" hangingPunct="1">
              <a:lnSpc>
                <a:spcPct val="80000"/>
              </a:lnSpc>
            </a:pPr>
            <a:r>
              <a:rPr lang="en-GB" altLang="it-IT" sz="1600"/>
              <a:t>Land value is maximum in the city centre and decreases when moving gto peripheries;</a:t>
            </a:r>
          </a:p>
          <a:p>
            <a:pPr lvl="1" eaLnBrk="1" hangingPunct="1">
              <a:lnSpc>
                <a:spcPct val="80000"/>
              </a:lnSpc>
            </a:pPr>
            <a:r>
              <a:rPr lang="en-GB" altLang="it-IT" sz="1600"/>
              <a:t>Higher land values close to main radial road than in the space between them;</a:t>
            </a:r>
          </a:p>
          <a:p>
            <a:pPr lvl="1" eaLnBrk="1" hangingPunct="1">
              <a:lnSpc>
                <a:spcPct val="80000"/>
              </a:lnSpc>
            </a:pPr>
            <a:r>
              <a:rPr lang="en-GB" altLang="it-IT" sz="1600"/>
              <a:t>Higher land values, with respect to the distance from the city centre, can be found at intersection between major radial roads and ring roads</a:t>
            </a:r>
          </a:p>
          <a:p>
            <a:pPr eaLnBrk="1" hangingPunct="1">
              <a:lnSpc>
                <a:spcPct val="80000"/>
              </a:lnSpc>
            </a:pPr>
            <a:r>
              <a:rPr lang="en-GB" altLang="it-IT" sz="1800"/>
              <a:t>Accessibility has different meanings for different activities:</a:t>
            </a:r>
          </a:p>
          <a:p>
            <a:pPr lvl="1" eaLnBrk="1" hangingPunct="1">
              <a:lnSpc>
                <a:spcPct val="80000"/>
              </a:lnSpc>
            </a:pPr>
            <a:r>
              <a:rPr lang="en-GB" altLang="it-IT" sz="1600"/>
              <a:t>Retail – closeness to potential market;</a:t>
            </a:r>
          </a:p>
          <a:p>
            <a:pPr lvl="1" eaLnBrk="1" hangingPunct="1">
              <a:lnSpc>
                <a:spcPct val="80000"/>
              </a:lnSpc>
            </a:pPr>
            <a:r>
              <a:rPr lang="en-GB" altLang="it-IT" sz="1600"/>
              <a:t>Services – closeness to places of supply of complimentary services;</a:t>
            </a:r>
          </a:p>
          <a:p>
            <a:pPr lvl="1" eaLnBrk="1" hangingPunct="1">
              <a:lnSpc>
                <a:spcPct val="80000"/>
              </a:lnSpc>
            </a:pPr>
            <a:r>
              <a:rPr lang="en-GB" altLang="it-IT" sz="1600"/>
              <a:t>Industry – availability of suited soils; Transport; public services, closeness to other industries;</a:t>
            </a:r>
          </a:p>
          <a:p>
            <a:pPr lvl="1" eaLnBrk="1" hangingPunct="1">
              <a:lnSpc>
                <a:spcPct val="80000"/>
              </a:lnSpc>
            </a:pPr>
            <a:r>
              <a:rPr lang="en-GB" altLang="it-IT" sz="1600"/>
              <a:t>Residential – closeness to working places, shopping centres; also environmental and social qualities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a:t>Von Thunen’s model of land use</a:t>
            </a:r>
            <a:br>
              <a:rPr lang="en-US" altLang="it-IT" sz="3200"/>
            </a:br>
            <a:endParaRPr lang="en-US" altLang="it-IT" sz="320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dirty="0"/>
              <a:t>An Urban World</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dirty="0"/>
              <a:t>Links</a:t>
            </a:r>
          </a:p>
          <a:p>
            <a:pPr>
              <a:lnSpc>
                <a:spcPct val="80000"/>
              </a:lnSpc>
            </a:pPr>
            <a:r>
              <a:rPr lang="en-US" altLang="it-IT" sz="2800" dirty="0"/>
              <a:t>UNICEF – An Urban World</a:t>
            </a:r>
            <a:br>
              <a:rPr lang="en-US" altLang="it-IT" sz="2800" dirty="0"/>
            </a:br>
            <a:r>
              <a:rPr lang="en-US" altLang="it-IT" sz="2800" dirty="0">
                <a:hlinkClick r:id="rId3"/>
              </a:rPr>
              <a:t>https://www.unicef.org/sowc2012/urbanmap/</a:t>
            </a:r>
            <a:endParaRPr lang="en-US" altLang="it-IT" sz="2800" dirty="0"/>
          </a:p>
          <a:p>
            <a:pPr>
              <a:lnSpc>
                <a:spcPct val="80000"/>
              </a:lnSpc>
            </a:pPr>
            <a:r>
              <a:rPr lang="en-US" altLang="it-IT" sz="2800" dirty="0">
                <a:hlinkClick r:id="rId4"/>
              </a:rPr>
              <a:t>https://www.youtube.com/watch?v=Yi-rEL8i46Y</a:t>
            </a:r>
            <a:r>
              <a:rPr lang="en-US" altLang="it-IT" sz="2800" dirty="0"/>
              <a:t> </a:t>
            </a:r>
          </a:p>
        </p:txBody>
      </p:sp>
    </p:spTree>
    <p:extLst>
      <p:ext uri="{BB962C8B-B14F-4D97-AF65-F5344CB8AC3E}">
        <p14:creationId xmlns:p14="http://schemas.microsoft.com/office/powerpoint/2010/main" val="131794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a:t>Bid rent and land use </a:t>
            </a:r>
            <a:br>
              <a:rPr lang="en-US" altLang="it-IT" sz="3600"/>
            </a:br>
            <a:endParaRPr lang="en-US" altLang="it-IT" sz="360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a:t>Variations to bid-rent theory</a:t>
            </a:r>
            <a:br>
              <a:rPr lang="en-US" altLang="it-IT" sz="4000"/>
            </a:br>
            <a:endParaRPr lang="en-US" altLang="it-IT" sz="400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a:t>Effort to highlight an order within the topographical and functional structure of a city</a:t>
            </a:r>
          </a:p>
          <a:p>
            <a:pPr eaLnBrk="1" hangingPunct="1">
              <a:lnSpc>
                <a:spcPct val="80000"/>
              </a:lnSpc>
            </a:pPr>
            <a:r>
              <a:rPr lang="en-GB" altLang="it-IT" sz="2400"/>
              <a:t>Different models used to represent and study such ‘order’ :</a:t>
            </a:r>
          </a:p>
          <a:p>
            <a:pPr lvl="1" eaLnBrk="1" hangingPunct="1">
              <a:lnSpc>
                <a:spcPct val="80000"/>
              </a:lnSpc>
            </a:pPr>
            <a:r>
              <a:rPr lang="en-GB" altLang="it-IT" sz="2000"/>
              <a:t>Circular Models i (Burgess, 1967)</a:t>
            </a:r>
          </a:p>
          <a:p>
            <a:pPr lvl="2" eaLnBrk="1" hangingPunct="1">
              <a:lnSpc>
                <a:spcPct val="80000"/>
              </a:lnSpc>
            </a:pPr>
            <a:r>
              <a:rPr lang="en-GB" altLang="it-IT" sz="1800"/>
              <a:t>Urban values decrease regularly from city centre</a:t>
            </a:r>
          </a:p>
          <a:p>
            <a:pPr lvl="1" eaLnBrk="1" hangingPunct="1">
              <a:lnSpc>
                <a:spcPct val="80000"/>
              </a:lnSpc>
            </a:pPr>
            <a:r>
              <a:rPr lang="en-GB" altLang="it-IT" sz="2000"/>
              <a:t>Sectors Models (Hoyt, 1932)</a:t>
            </a:r>
          </a:p>
          <a:p>
            <a:pPr lvl="2" eaLnBrk="1" hangingPunct="1">
              <a:lnSpc>
                <a:spcPct val="80000"/>
              </a:lnSpc>
            </a:pPr>
            <a:r>
              <a:rPr lang="en-GB" altLang="it-IT" sz="1800"/>
              <a:t>elaboration: inner city’s structure is influenced by radial road, pre-existing nuclei, geomorphology, etc.</a:t>
            </a:r>
          </a:p>
          <a:p>
            <a:pPr lvl="1" eaLnBrk="1" hangingPunct="1">
              <a:lnSpc>
                <a:spcPct val="80000"/>
              </a:lnSpc>
            </a:pPr>
            <a:r>
              <a:rPr lang="en-GB" altLang="it-IT" sz="2000"/>
              <a:t>Multi-centre Models (Harris and Ullman, 1945)</a:t>
            </a:r>
          </a:p>
          <a:p>
            <a:pPr lvl="2" eaLnBrk="1" hangingPunct="1">
              <a:lnSpc>
                <a:spcPct val="80000"/>
              </a:lnSpc>
            </a:pPr>
            <a:r>
              <a:rPr lang="en-GB" altLang="it-IT" sz="1800"/>
              <a:t>Development of no single centres but in a number  of centres within urban area:</a:t>
            </a:r>
          </a:p>
          <a:p>
            <a:pPr lvl="3" eaLnBrk="1" hangingPunct="1">
              <a:lnSpc>
                <a:spcPct val="80000"/>
              </a:lnSpc>
            </a:pPr>
            <a:r>
              <a:rPr lang="en-GB" altLang="it-IT" sz="1600"/>
              <a:t>Specialized request for soil; </a:t>
            </a:r>
          </a:p>
          <a:p>
            <a:pPr lvl="3" eaLnBrk="1" hangingPunct="1">
              <a:lnSpc>
                <a:spcPct val="80000"/>
              </a:lnSpc>
            </a:pPr>
            <a:r>
              <a:rPr lang="en-GB" altLang="it-IT" sz="1600"/>
              <a:t>Concentration of activities;</a:t>
            </a:r>
          </a:p>
          <a:p>
            <a:pPr lvl="3" eaLnBrk="1" hangingPunct="1">
              <a:lnSpc>
                <a:spcPct val="80000"/>
              </a:lnSpc>
            </a:pPr>
            <a:r>
              <a:rPr lang="en-GB" altLang="it-IT" sz="1600"/>
              <a:t>Conflict between different activities in land use;</a:t>
            </a:r>
          </a:p>
          <a:p>
            <a:pPr lvl="3" eaLnBrk="1" hangingPunct="1">
              <a:lnSpc>
                <a:spcPct val="80000"/>
              </a:lnSpc>
            </a:pPr>
            <a:r>
              <a:rPr lang="en-GB" altLang="it-IT" sz="1600"/>
              <a:t>Bid-rent differences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a:t>Bugess’ model of land use</a:t>
            </a:r>
            <a:br>
              <a:rPr lang="en-US" altLang="it-IT" sz="3600"/>
            </a:br>
            <a:endParaRPr lang="en-US" altLang="it-IT" sz="3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a:t>Models: ‘sectors’ (Hoyt) and </a:t>
            </a:r>
            <a:br>
              <a:rPr lang="en-US" altLang="it-IT" sz="3200"/>
            </a:br>
            <a:r>
              <a:rPr lang="en-US" altLang="it-IT" sz="320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a:t>Urban</a:t>
            </a:r>
            <a:r>
              <a:rPr lang="it-IT" altLang="it-IT" sz="400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a:t>Topographic and functional structures: different characteristics for different cities</a:t>
            </a:r>
          </a:p>
          <a:p>
            <a:pPr eaLnBrk="1" hangingPunct="1">
              <a:lnSpc>
                <a:spcPct val="90000"/>
              </a:lnSpc>
            </a:pPr>
            <a:r>
              <a:rPr lang="en-US" altLang="it-IT" sz="2400"/>
              <a:t>The distribution of </a:t>
            </a:r>
            <a:r>
              <a:rPr lang="en-US" altLang="it-IT" sz="2400" i="1" u="sng"/>
              <a:t>urban density  </a:t>
            </a:r>
            <a:r>
              <a:rPr lang="en-US" altLang="it-IT" sz="2400"/>
              <a:t>maintains </a:t>
            </a:r>
            <a:r>
              <a:rPr lang="en-US" altLang="it-IT" sz="2400" i="1" u="sng"/>
              <a:t>similar characteristics </a:t>
            </a:r>
            <a:r>
              <a:rPr lang="en-US" altLang="it-IT" sz="2400"/>
              <a:t>for all cities</a:t>
            </a:r>
          </a:p>
          <a:p>
            <a:pPr eaLnBrk="1" hangingPunct="1">
              <a:lnSpc>
                <a:spcPct val="90000"/>
              </a:lnSpc>
            </a:pPr>
            <a:r>
              <a:rPr lang="en-US" altLang="it-IT" sz="2400"/>
              <a:t>Density decreases following a </a:t>
            </a:r>
            <a:r>
              <a:rPr lang="en-US" altLang="it-IT" sz="2400" i="1" u="sng"/>
              <a:t>negative exponential function of distance from urban centre.</a:t>
            </a:r>
          </a:p>
          <a:p>
            <a:pPr algn="ctr" eaLnBrk="1" hangingPunct="1">
              <a:lnSpc>
                <a:spcPct val="90000"/>
              </a:lnSpc>
              <a:spcBef>
                <a:spcPct val="65000"/>
              </a:spcBef>
              <a:buFont typeface="Wingdings" pitchFamily="2" charset="2"/>
              <a:buNone/>
            </a:pPr>
            <a:r>
              <a:rPr lang="en-US" altLang="it-IT" sz="2400" i="1"/>
              <a:t>P</a:t>
            </a:r>
            <a:r>
              <a:rPr lang="en-US" altLang="it-IT" sz="2400" i="1" baseline="-25000"/>
              <a:t>d</a:t>
            </a:r>
            <a:r>
              <a:rPr lang="en-US" altLang="it-IT" sz="2400" i="1"/>
              <a:t> =</a:t>
            </a:r>
            <a:r>
              <a:rPr lang="en-US" altLang="it-IT" sz="2400"/>
              <a:t> </a:t>
            </a:r>
            <a:r>
              <a:rPr lang="en-US" altLang="it-IT" sz="2400" i="1"/>
              <a:t>P</a:t>
            </a:r>
            <a:r>
              <a:rPr lang="en-US" altLang="it-IT" sz="2400" i="1" baseline="-25000"/>
              <a:t>0</a:t>
            </a:r>
            <a:r>
              <a:rPr lang="en-US" altLang="it-IT" sz="2400" i="1"/>
              <a:t> * e </a:t>
            </a:r>
            <a:r>
              <a:rPr lang="en-US" altLang="it-IT" sz="2400" i="1" baseline="50000"/>
              <a:t>– gd</a:t>
            </a:r>
          </a:p>
          <a:p>
            <a:pPr lvl="1" eaLnBrk="1" hangingPunct="1">
              <a:lnSpc>
                <a:spcPct val="90000"/>
              </a:lnSpc>
            </a:pPr>
            <a:endParaRPr lang="en-US" altLang="it-IT" sz="2000" i="1"/>
          </a:p>
          <a:p>
            <a:pPr lvl="1" eaLnBrk="1" hangingPunct="1">
              <a:lnSpc>
                <a:spcPct val="90000"/>
              </a:lnSpc>
            </a:pPr>
            <a:r>
              <a:rPr lang="en-US" altLang="it-IT" sz="2000" i="1"/>
              <a:t>P</a:t>
            </a:r>
            <a:r>
              <a:rPr lang="en-US" altLang="it-IT" sz="2000" i="1" baseline="-25000"/>
              <a:t>d</a:t>
            </a:r>
            <a:r>
              <a:rPr lang="en-US" altLang="it-IT" sz="2000" i="1"/>
              <a:t> =</a:t>
            </a:r>
            <a:r>
              <a:rPr lang="en-US" altLang="it-IT" sz="2000"/>
              <a:t> population density at distance </a:t>
            </a:r>
            <a:r>
              <a:rPr lang="en-US" altLang="it-IT" sz="2000" i="1"/>
              <a:t>d</a:t>
            </a:r>
            <a:r>
              <a:rPr lang="en-US" altLang="it-IT" sz="2000"/>
              <a:t> from the centre (CBD)</a:t>
            </a:r>
            <a:endParaRPr lang="en-US" altLang="it-IT" sz="2000" baseline="50000"/>
          </a:p>
          <a:p>
            <a:pPr lvl="1" eaLnBrk="1" hangingPunct="1">
              <a:lnSpc>
                <a:spcPct val="90000"/>
              </a:lnSpc>
            </a:pPr>
            <a:r>
              <a:rPr lang="en-US" altLang="it-IT" sz="2000" i="1"/>
              <a:t>– g </a:t>
            </a:r>
            <a:r>
              <a:rPr lang="en-US" altLang="it-IT" sz="2000"/>
              <a:t>= factor of negative slope of the density function</a:t>
            </a:r>
            <a:endParaRPr lang="en-US" altLang="it-IT" sz="2000" i="1"/>
          </a:p>
          <a:p>
            <a:pPr lvl="1" eaLnBrk="1" hangingPunct="1">
              <a:lnSpc>
                <a:spcPct val="90000"/>
              </a:lnSpc>
            </a:pPr>
            <a:r>
              <a:rPr lang="en-US" altLang="it-IT" sz="2000" i="1"/>
              <a:t>P</a:t>
            </a:r>
            <a:r>
              <a:rPr lang="en-US" altLang="it-IT" sz="2000" i="1" baseline="-25000"/>
              <a:t>0</a:t>
            </a:r>
            <a:r>
              <a:rPr lang="en-US" altLang="it-IT" sz="2000" i="1"/>
              <a:t> </a:t>
            </a:r>
            <a:r>
              <a:rPr lang="en-US" altLang="it-IT" sz="2000"/>
              <a:t>= density of the central area</a:t>
            </a:r>
            <a:endParaRPr lang="en-US" altLang="it-IT" sz="2000" baseline="50000"/>
          </a:p>
          <a:p>
            <a:pPr lvl="1" eaLnBrk="1" hangingPunct="1">
              <a:lnSpc>
                <a:spcPct val="90000"/>
              </a:lnSpc>
              <a:buFont typeface="Wingdings" pitchFamily="2" charset="2"/>
              <a:buNone/>
            </a:pPr>
            <a:endParaRPr lang="en-US" altLang="it-IT" sz="2000" i="1" baseline="5000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a:t>Profiles of urban density </a:t>
            </a:r>
            <a:br>
              <a:rPr lang="en-US" altLang="it-IT" sz="3200"/>
            </a:br>
            <a:endParaRPr lang="en-US" altLang="it-IT" sz="320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a:t>a)</a:t>
            </a:r>
            <a:r>
              <a:rPr lang="en-US" altLang="it-IT" sz="2800" i="1"/>
              <a:t> P</a:t>
            </a:r>
            <a:r>
              <a:rPr lang="en-US" altLang="it-IT" sz="2800" i="1" baseline="-25000"/>
              <a:t>d</a:t>
            </a:r>
            <a:r>
              <a:rPr lang="en-US" altLang="it-IT" sz="2800" i="1"/>
              <a:t> =</a:t>
            </a:r>
            <a:r>
              <a:rPr lang="en-US" altLang="it-IT" sz="2800"/>
              <a:t> </a:t>
            </a:r>
            <a:r>
              <a:rPr lang="en-US" altLang="it-IT" sz="2800" i="1"/>
              <a:t>P</a:t>
            </a:r>
            <a:r>
              <a:rPr lang="en-US" altLang="it-IT" sz="2800" i="1" baseline="-25000"/>
              <a:t>0</a:t>
            </a:r>
            <a:r>
              <a:rPr lang="en-US" altLang="it-IT" sz="2800" i="1"/>
              <a:t> * e </a:t>
            </a:r>
            <a:r>
              <a:rPr lang="en-US" altLang="it-IT" sz="2800" i="1" baseline="50000"/>
              <a:t>– gd</a:t>
            </a:r>
          </a:p>
          <a:p>
            <a:pPr eaLnBrk="1" hangingPunct="1"/>
            <a:endParaRPr lang="en-US" altLang="it-IT" sz="2800"/>
          </a:p>
          <a:p>
            <a:pPr eaLnBrk="1" hangingPunct="1"/>
            <a:endParaRPr lang="en-US" altLang="it-IT" sz="2800"/>
          </a:p>
          <a:p>
            <a:pPr eaLnBrk="1" hangingPunct="1"/>
            <a:endParaRPr lang="en-US" altLang="it-IT" sz="2800"/>
          </a:p>
          <a:p>
            <a:pPr eaLnBrk="1" hangingPunct="1">
              <a:spcBef>
                <a:spcPct val="65000"/>
              </a:spcBef>
              <a:buFont typeface="Wingdings" pitchFamily="2" charset="2"/>
              <a:buNone/>
            </a:pPr>
            <a:r>
              <a:rPr lang="en-US" altLang="it-IT" sz="2800"/>
              <a:t>b) </a:t>
            </a:r>
            <a:r>
              <a:rPr lang="en-US" altLang="it-IT" sz="2800" i="1"/>
              <a:t>P</a:t>
            </a:r>
            <a:r>
              <a:rPr lang="en-US" altLang="it-IT" sz="2800" i="1" baseline="-25000"/>
              <a:t>d</a:t>
            </a:r>
            <a:r>
              <a:rPr lang="en-US" altLang="it-IT" sz="2800" i="1"/>
              <a:t> =</a:t>
            </a:r>
            <a:r>
              <a:rPr lang="en-US" altLang="it-IT" sz="2800"/>
              <a:t> </a:t>
            </a:r>
            <a:r>
              <a:rPr lang="en-US" altLang="it-IT" sz="2800" i="1"/>
              <a:t>P</a:t>
            </a:r>
            <a:r>
              <a:rPr lang="en-US" altLang="it-IT" sz="2800" i="1" baseline="-25000"/>
              <a:t>0</a:t>
            </a:r>
            <a:r>
              <a:rPr lang="en-US" altLang="it-IT" sz="2800" i="1"/>
              <a:t> * e </a:t>
            </a:r>
            <a:r>
              <a:rPr lang="en-US" altLang="it-IT" sz="2800" i="1" baseline="50000"/>
              <a:t>– gd</a:t>
            </a:r>
            <a:r>
              <a:rPr lang="en-US" altLang="it-IT" sz="2800" i="1" baseline="70000"/>
              <a:t>2</a:t>
            </a:r>
          </a:p>
          <a:p>
            <a:pPr eaLnBrk="1" hangingPunct="1"/>
            <a:endParaRPr lang="en-US" altLang="it-IT" sz="2800" i="1" baseline="100000"/>
          </a:p>
          <a:p>
            <a:pPr eaLnBrk="1" hangingPunct="1"/>
            <a:endParaRPr lang="en-US" altLang="it-IT" sz="2800"/>
          </a:p>
          <a:p>
            <a:pPr eaLnBrk="1" hangingPunct="1"/>
            <a:endParaRPr lang="en-US" altLang="it-IT" sz="2800"/>
          </a:p>
          <a:p>
            <a:pPr eaLnBrk="1" hangingPunct="1">
              <a:spcBef>
                <a:spcPct val="65000"/>
              </a:spcBef>
              <a:buFont typeface="Wingdings" pitchFamily="2" charset="2"/>
              <a:buNone/>
            </a:pPr>
            <a:r>
              <a:rPr lang="en-US" altLang="it-IT" sz="2800"/>
              <a:t>c) </a:t>
            </a:r>
            <a:r>
              <a:rPr lang="en-US" altLang="it-IT" sz="2800" i="1"/>
              <a:t>‘volcano’</a:t>
            </a:r>
            <a:endParaRPr lang="en-US" altLang="it-IT" sz="280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a:t>1950</a:t>
            </a:r>
          </a:p>
        </p:txBody>
      </p:sp>
      <p:sp>
        <p:nvSpPr>
          <p:cNvPr id="14339" name="Segnaposto contenuto 2"/>
          <p:cNvSpPr>
            <a:spLocks noGrp="1"/>
          </p:cNvSpPr>
          <p:nvPr>
            <p:ph idx="1"/>
          </p:nvPr>
        </p:nvSpPr>
        <p:spPr/>
        <p:txBody>
          <a:bodyPr/>
          <a:lstStyle/>
          <a:p>
            <a:endParaRPr lang="it-IT" altLang="it-IT"/>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30" t="8669" r="12971" b="15833"/>
          <a:stretch>
            <a:fillRect/>
          </a:stretch>
        </p:blipFill>
        <p:spPr bwMode="auto">
          <a:xfrm>
            <a:off x="34925" y="1557338"/>
            <a:ext cx="905827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1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a:t>The urban crisis and the urban lifecycle</a:t>
            </a:r>
            <a:endParaRPr lang="it-IT" altLang="it-IT" sz="320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a:t>Urban and urbanization</a:t>
            </a:r>
          </a:p>
          <a:p>
            <a:pPr eaLnBrk="1" hangingPunct="1">
              <a:lnSpc>
                <a:spcPct val="80000"/>
              </a:lnSpc>
            </a:pPr>
            <a:r>
              <a:rPr lang="en-US" altLang="it-IT" sz="2400"/>
              <a:t>Urban: city = way of living, thinking, working, building the environment, etc.</a:t>
            </a:r>
          </a:p>
          <a:p>
            <a:pPr eaLnBrk="1" hangingPunct="1">
              <a:lnSpc>
                <a:spcPct val="80000"/>
              </a:lnSpc>
            </a:pPr>
            <a:r>
              <a:rPr lang="en-US" altLang="it-IT" sz="2400"/>
              <a:t>Urban: </a:t>
            </a:r>
            <a:r>
              <a:rPr lang="en-US" altLang="it-IT" sz="2400" i="1" u="sng"/>
              <a:t>concentration  </a:t>
            </a:r>
            <a:r>
              <a:rPr lang="en-US" altLang="it-IT" sz="2400"/>
              <a:t>and </a:t>
            </a:r>
            <a:r>
              <a:rPr lang="en-US" altLang="it-IT" sz="2400" i="1" u="sng"/>
              <a:t>high density</a:t>
            </a:r>
          </a:p>
          <a:p>
            <a:pPr eaLnBrk="1" hangingPunct="1">
              <a:lnSpc>
                <a:spcPct val="80000"/>
              </a:lnSpc>
            </a:pPr>
            <a:r>
              <a:rPr lang="en-US" altLang="it-IT" sz="2400"/>
              <a:t>Urbanization = spreading of urban life model to those parts of the geographical space that do not present the physical characters of urban (</a:t>
            </a:r>
            <a:r>
              <a:rPr lang="en-US" altLang="it-IT" sz="2400" i="1" u="sng"/>
              <a:t>concentration  </a:t>
            </a:r>
            <a:r>
              <a:rPr lang="en-US" altLang="it-IT" sz="2400"/>
              <a:t>and </a:t>
            </a:r>
            <a:r>
              <a:rPr lang="en-US" altLang="it-IT" sz="2400" i="1" u="sng"/>
              <a:t>high density</a:t>
            </a:r>
            <a:r>
              <a:rPr lang="en-US" altLang="it-IT" sz="2400"/>
              <a:t>)</a:t>
            </a:r>
          </a:p>
          <a:p>
            <a:pPr eaLnBrk="1" hangingPunct="1">
              <a:lnSpc>
                <a:spcPct val="80000"/>
              </a:lnSpc>
            </a:pPr>
            <a:r>
              <a:rPr lang="en-US" altLang="it-IT" sz="2400"/>
              <a:t>Urbanization =&gt; ‘trivialization’ of some urban functions, extended  to the entire population</a:t>
            </a:r>
          </a:p>
          <a:p>
            <a:pPr eaLnBrk="1" hangingPunct="1">
              <a:lnSpc>
                <a:spcPct val="80000"/>
              </a:lnSpc>
            </a:pPr>
            <a:r>
              <a:rPr lang="en-US" altLang="it-IT" sz="2400"/>
              <a:t>New urbanized geographical spaces : </a:t>
            </a:r>
            <a:r>
              <a:rPr lang="en-US" altLang="it-IT" sz="2400" i="1" u="sng"/>
              <a:t>periurban </a:t>
            </a:r>
            <a:r>
              <a:rPr lang="en-US" altLang="it-IT" sz="2400"/>
              <a:t>or </a:t>
            </a:r>
            <a:r>
              <a:rPr lang="en-US" altLang="it-IT" sz="2400" i="1" u="sng"/>
              <a:t>rururban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a:t>Counter-urbanization (Berry): “a process of de-concentration of urban population implying the passage from a higher concentration state to a minor concentration one”</a:t>
            </a:r>
          </a:p>
          <a:p>
            <a:pPr eaLnBrk="1" hangingPunct="1"/>
            <a:r>
              <a:rPr lang="en-GB" altLang="it-IT" sz="2800"/>
              <a:t>End of ’60 – end of ’80</a:t>
            </a:r>
          </a:p>
          <a:p>
            <a:pPr eaLnBrk="1" hangingPunct="1"/>
            <a:r>
              <a:rPr lang="en-GB" altLang="it-IT" sz="2800"/>
              <a:t>Fielding (1989): counter-urbanization = ratio of inverse proportion between index of migration variation and urban demographic dimension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a:t>Cities’ life cicle</a:t>
            </a:r>
          </a:p>
          <a:p>
            <a:pPr eaLnBrk="1" hangingPunct="1"/>
            <a:r>
              <a:rPr lang="en-US" altLang="it-IT" sz="2800"/>
              <a:t>Core (central city; inner city)</a:t>
            </a:r>
          </a:p>
          <a:p>
            <a:pPr eaLnBrk="1" hangingPunct="1"/>
            <a:r>
              <a:rPr lang="en-US" altLang="it-IT" sz="2800"/>
              <a:t>Ring (surrounding suburban municipalities)</a:t>
            </a:r>
          </a:p>
          <a:p>
            <a:pPr eaLnBrk="1" hangingPunct="1"/>
            <a:r>
              <a:rPr lang="en-US" altLang="it-IT" sz="2800"/>
              <a:t>Stages:</a:t>
            </a:r>
          </a:p>
          <a:p>
            <a:pPr lvl="1" eaLnBrk="1" hangingPunct="1"/>
            <a:r>
              <a:rPr lang="en-US" altLang="it-IT" sz="2000"/>
              <a:t>Urbanization</a:t>
            </a:r>
          </a:p>
          <a:p>
            <a:pPr lvl="1" eaLnBrk="1" hangingPunct="1"/>
            <a:r>
              <a:rPr lang="en-US" altLang="it-IT" sz="2000"/>
              <a:t>Suburbanization</a:t>
            </a:r>
          </a:p>
          <a:p>
            <a:pPr lvl="1" eaLnBrk="1" hangingPunct="1"/>
            <a:r>
              <a:rPr lang="en-US" altLang="it-IT" sz="2000"/>
              <a:t>Deurbanization</a:t>
            </a:r>
          </a:p>
          <a:p>
            <a:pPr lvl="1" eaLnBrk="1" hangingPunct="1"/>
            <a:r>
              <a:rPr lang="en-US" altLang="it-IT" sz="2000"/>
              <a:t>Reurbanization</a:t>
            </a:r>
          </a:p>
          <a:p>
            <a:pPr lvl="1" eaLnBrk="1" hangingPunct="1"/>
            <a:endParaRPr lang="en-US" altLang="it-IT" sz="2000"/>
          </a:p>
        </p:txBody>
      </p:sp>
      <p:sp>
        <p:nvSpPr>
          <p:cNvPr id="153603" name="Rectangle 3"/>
          <p:cNvSpPr>
            <a:spLocks noGrp="1" noChangeArrowheads="1"/>
          </p:cNvSpPr>
          <p:nvPr>
            <p:ph type="title" idx="4294967295"/>
          </p:nvPr>
        </p:nvSpPr>
        <p:spPr/>
        <p:txBody>
          <a:bodyPr/>
          <a:lstStyle/>
          <a:p>
            <a:pPr eaLnBrk="1" hangingPunct="1"/>
            <a:r>
              <a:rPr lang="en-US" altLang="it-IT" sz="360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a:t>Urban life cycle</a:t>
            </a:r>
            <a:br>
              <a:rPr lang="en-US" altLang="it-IT" sz="4000"/>
            </a:br>
            <a:r>
              <a:rPr lang="en-US" altLang="it-IT" sz="280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dirty="0">
                <a:latin typeface="Tahoma" pitchFamily="34" charset="0"/>
              </a:rPr>
              <a:t>Case study: </a:t>
            </a:r>
            <a:br>
              <a:rPr lang="en-GB" altLang="it-IT" dirty="0">
                <a:latin typeface="Tahoma" pitchFamily="34" charset="0"/>
              </a:rPr>
            </a:br>
            <a:r>
              <a:rPr lang="en-GB" altLang="it-IT" dirty="0">
                <a:latin typeface="Tahoma" pitchFamily="34" charset="0"/>
              </a:rPr>
              <a:t>Megalopolis and Megacities</a:t>
            </a:r>
            <a:endParaRPr lang="it-IT" altLang="it-IT" dirty="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a:t>Megalopolis: conurbation of two or more metropolis (already realized or in formation) originating an urban un </a:t>
            </a:r>
            <a:r>
              <a:rPr lang="en-GB" altLang="it-IT" sz="1600" i="1"/>
              <a:t>continuum</a:t>
            </a:r>
            <a:r>
              <a:rPr lang="en-GB" altLang="it-IT" sz="1600"/>
              <a:t>, particularly along major transport routes</a:t>
            </a:r>
          </a:p>
          <a:p>
            <a:pPr>
              <a:lnSpc>
                <a:spcPct val="80000"/>
              </a:lnSpc>
            </a:pPr>
            <a:r>
              <a:rPr lang="en-US" altLang="it-IT" sz="1600"/>
              <a:t>Gottmann’s term megalopolis to refer to a string of closely interconnected metropolises was logical and inspired and has become part of the language;</a:t>
            </a:r>
          </a:p>
          <a:p>
            <a:pPr>
              <a:lnSpc>
                <a:spcPct val="80000"/>
              </a:lnSpc>
            </a:pPr>
            <a:r>
              <a:rPr lang="en-GB" altLang="it-IT" sz="1600"/>
              <a:t>BoWash (Boston – Washington) – studied by  Gottmann (1961): coastal conurbation showing a trend to full conurbation – although characterized by interstitial areas</a:t>
            </a:r>
          </a:p>
          <a:p>
            <a:pPr>
              <a:lnSpc>
                <a:spcPct val="80000"/>
              </a:lnSpc>
            </a:pPr>
            <a:r>
              <a:rPr lang="en-GB" altLang="it-IT" sz="1600"/>
              <a:t>Stages: </a:t>
            </a:r>
          </a:p>
          <a:p>
            <a:pPr lvl="1">
              <a:lnSpc>
                <a:spcPct val="80000"/>
              </a:lnSpc>
            </a:pPr>
            <a:r>
              <a:rPr lang="en-GB" altLang="it-IT" sz="1400"/>
              <a:t>1950-1970: growth of suburbs: suburbanization;</a:t>
            </a:r>
          </a:p>
          <a:p>
            <a:pPr lvl="1">
              <a:lnSpc>
                <a:spcPct val="80000"/>
              </a:lnSpc>
            </a:pPr>
            <a:r>
              <a:rPr lang="en-GB" altLang="it-IT" sz="1400"/>
              <a:t>1970-1990: slowed suburban growth; </a:t>
            </a:r>
            <a:r>
              <a:rPr lang="en-GB" altLang="it-IT" sz="1400" i="1"/>
              <a:t>edge cities</a:t>
            </a:r>
            <a:r>
              <a:rPr lang="en-GB" altLang="it-IT" sz="1400"/>
              <a:t>, out of town industrial and retail parks; new growth in central areas;</a:t>
            </a:r>
          </a:p>
          <a:p>
            <a:pPr lvl="1">
              <a:lnSpc>
                <a:spcPct val="80000"/>
              </a:lnSpc>
            </a:pPr>
            <a:r>
              <a:rPr lang="en-GB" altLang="it-IT" sz="1400"/>
              <a:t>1990-2000: back to the </a:t>
            </a:r>
            <a:r>
              <a:rPr lang="en-GB" altLang="it-IT" sz="1400" i="1"/>
              <a:t>core</a:t>
            </a:r>
            <a:r>
              <a:rPr lang="en-GB" altLang="it-IT" sz="1400"/>
              <a:t>. Gentrification; preferences (residential, service) for central locations; creative class; </a:t>
            </a:r>
            <a:br>
              <a:rPr lang="en-GB" altLang="it-IT" sz="1400"/>
            </a:br>
            <a:r>
              <a:rPr lang="en-GB" altLang="it-IT" sz="1400"/>
              <a:t>immigration, economic restructuring and gentrification =&gt; higher level of social and economical inequity. </a:t>
            </a:r>
            <a:br>
              <a:rPr lang="en-GB" altLang="it-IT" sz="1400"/>
            </a:br>
            <a:r>
              <a:rPr lang="en-GB" altLang="it-IT" sz="1400"/>
              <a:t>Movement of poor and immigrants towards old suburban internal areas.  Growth of suburbs for specialized functions (smart growth), once separated by cities, now incorporated in megalopolis. </a:t>
            </a:r>
            <a:br>
              <a:rPr lang="en-GB" altLang="it-IT" sz="1400"/>
            </a:br>
            <a:r>
              <a:rPr lang="en-GB" altLang="it-IT" sz="1400"/>
              <a:t>Suburbs: industry and retail  (</a:t>
            </a:r>
            <a:r>
              <a:rPr lang="en-GB" altLang="it-IT" sz="1400" i="1"/>
              <a:t>mall </a:t>
            </a:r>
            <a:r>
              <a:rPr lang="en-GB" altLang="it-IT" sz="1400"/>
              <a:t>etc.); Centre: selected services and financial activities</a:t>
            </a:r>
          </a:p>
          <a:p>
            <a:pPr>
              <a:lnSpc>
                <a:spcPct val="80000"/>
              </a:lnSpc>
            </a:pPr>
            <a:r>
              <a:rPr lang="en-US" altLang="it-IT" sz="1600"/>
              <a:t>It is reasonable to conclude, with Gottmann, that Megalopolis remains the Main street of America, despite the much faster rate and amount of growth in the metropolitan South and West.</a:t>
            </a:r>
          </a:p>
          <a:p>
            <a:pPr>
              <a:lnSpc>
                <a:spcPct val="80000"/>
              </a:lnSpc>
            </a:pPr>
            <a:r>
              <a:rPr lang="en-GB" altLang="it-IT" sz="1600"/>
              <a:t>Megalopolis (see. map): 42.400.000 people in 2000. </a:t>
            </a:r>
          </a:p>
          <a:p>
            <a:pPr>
              <a:lnSpc>
                <a:spcPct val="80000"/>
              </a:lnSpc>
            </a:pPr>
            <a:r>
              <a:rPr lang="en-GB" altLang="it-IT" sz="160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a:t>Population and growth of the urbanized area in the Megalopolis (1950 – 2000)</a:t>
            </a:r>
            <a:br>
              <a:rPr lang="en-US" altLang="it-IT" sz="3200"/>
            </a:br>
            <a:endParaRPr lang="it-IT" altLang="it-IT" sz="320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a:t>1960</a:t>
            </a:r>
          </a:p>
        </p:txBody>
      </p:sp>
      <p:sp>
        <p:nvSpPr>
          <p:cNvPr id="15363" name="Segnaposto contenuto 2"/>
          <p:cNvSpPr>
            <a:spLocks noGrp="1"/>
          </p:cNvSpPr>
          <p:nvPr>
            <p:ph idx="1"/>
          </p:nvPr>
        </p:nvSpPr>
        <p:spPr/>
        <p:txBody>
          <a:bodyPr/>
          <a:lstStyle/>
          <a:p>
            <a:endParaRPr lang="it-IT" altLang="it-IT"/>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266" r="13089" b="15833"/>
          <a:stretch>
            <a:fillRect/>
          </a:stretch>
        </p:blipFill>
        <p:spPr bwMode="auto">
          <a:xfrm>
            <a:off x="12700" y="1557338"/>
            <a:ext cx="91090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970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a:t>Population and growth of the urbanized area in the Megalopolis (1950 – 2000)</a:t>
            </a:r>
            <a:br>
              <a:rPr lang="en-US" altLang="it-IT" sz="3200"/>
            </a:br>
            <a:endParaRPr lang="it-IT" altLang="it-IT" sz="320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name="Grafico" r:id="rId2" imgW="9715500" imgH="5276748" progId="Excel.Chart.8">
                  <p:embed/>
                </p:oleObj>
              </mc:Choice>
              <mc:Fallback>
                <p:oleObj name="Grafico" r:id="rId2" imgW="9715500" imgH="5276748" progId="Excel.Char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extLst>
                    <a:ext uri="{9D8B030D-6E8A-4147-A177-3AD203B41FA5}">
                      <a16:colId xmlns:a16="http://schemas.microsoft.com/office/drawing/2014/main" val="20000"/>
                    </a:ext>
                  </a:extLst>
                </a:gridCol>
                <a:gridCol w="1060450">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996950">
                  <a:extLst>
                    <a:ext uri="{9D8B030D-6E8A-4147-A177-3AD203B41FA5}">
                      <a16:colId xmlns:a16="http://schemas.microsoft.com/office/drawing/2014/main" val="20003"/>
                    </a:ext>
                  </a:extLst>
                </a:gridCol>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24,5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29,4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36,6</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42,4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a:t>USA: </a:t>
            </a:r>
          </a:p>
          <a:p>
            <a:pPr lvl="1">
              <a:lnSpc>
                <a:spcPct val="80000"/>
              </a:lnSpc>
            </a:pPr>
            <a:r>
              <a:rPr lang="it-IT" altLang="it-IT" sz="1800"/>
              <a:t>Chicago – Pittsburg</a:t>
            </a:r>
          </a:p>
          <a:p>
            <a:pPr lvl="1">
              <a:lnSpc>
                <a:spcPct val="80000"/>
              </a:lnSpc>
            </a:pPr>
            <a:r>
              <a:rPr lang="it-IT" altLang="it-IT" sz="1800"/>
              <a:t>Santa Barbara – San Diego (30 millions inhab.)</a:t>
            </a:r>
          </a:p>
          <a:p>
            <a:pPr lvl="2">
              <a:lnSpc>
                <a:spcPct val="80000"/>
              </a:lnSpc>
            </a:pPr>
            <a:r>
              <a:rPr lang="it-IT" altLang="it-IT" sz="1600"/>
              <a:t>includes Los Angeles, low-density, </a:t>
            </a:r>
            <a:r>
              <a:rPr lang="it-IT" altLang="it-IT" sz="1600" b="1"/>
              <a:t>horizontal metropolis</a:t>
            </a:r>
            <a:endParaRPr lang="it-IT" altLang="it-IT" sz="1600"/>
          </a:p>
          <a:p>
            <a:pPr>
              <a:lnSpc>
                <a:spcPct val="80000"/>
              </a:lnSpc>
            </a:pPr>
            <a:r>
              <a:rPr lang="it-IT" altLang="it-IT" sz="2000"/>
              <a:t>Japan:</a:t>
            </a:r>
          </a:p>
          <a:p>
            <a:pPr lvl="1">
              <a:lnSpc>
                <a:spcPct val="80000"/>
              </a:lnSpc>
            </a:pPr>
            <a:r>
              <a:rPr lang="it-IT" altLang="it-IT" sz="1800"/>
              <a:t>Tokio - Osaka (25 millions inhab.)</a:t>
            </a:r>
          </a:p>
          <a:p>
            <a:pPr lvl="1">
              <a:lnSpc>
                <a:spcPct val="80000"/>
              </a:lnSpc>
            </a:pPr>
            <a:r>
              <a:rPr lang="it-IT" altLang="it-IT" sz="1800"/>
              <a:t>Tokio Bay (50 millions inhab.)</a:t>
            </a:r>
          </a:p>
          <a:p>
            <a:pPr>
              <a:lnSpc>
                <a:spcPct val="80000"/>
              </a:lnSpc>
            </a:pPr>
            <a:r>
              <a:rPr lang="it-IT" altLang="it-IT" sz="2000"/>
              <a:t>China:</a:t>
            </a:r>
          </a:p>
          <a:p>
            <a:pPr lvl="1">
              <a:lnSpc>
                <a:spcPct val="80000"/>
              </a:lnSpc>
            </a:pPr>
            <a:r>
              <a:rPr lang="it-IT" altLang="it-IT" sz="1800"/>
              <a:t>Bejing – Tientsin (northern megalopolis)</a:t>
            </a:r>
          </a:p>
          <a:p>
            <a:pPr lvl="1">
              <a:lnSpc>
                <a:spcPct val="80000"/>
              </a:lnSpc>
            </a:pPr>
            <a:r>
              <a:rPr lang="it-IT" altLang="it-IT" sz="1800"/>
              <a:t>Hangzhou </a:t>
            </a:r>
          </a:p>
          <a:p>
            <a:pPr lvl="2">
              <a:lnSpc>
                <a:spcPct val="80000"/>
              </a:lnSpc>
            </a:pPr>
            <a:r>
              <a:rPr lang="it-IT" altLang="it-IT" sz="1600"/>
              <a:t>With Shangai</a:t>
            </a:r>
          </a:p>
          <a:p>
            <a:pPr>
              <a:lnSpc>
                <a:spcPct val="80000"/>
              </a:lnSpc>
            </a:pPr>
            <a:r>
              <a:rPr lang="it-IT" altLang="it-IT" sz="2000"/>
              <a:t>Europe:</a:t>
            </a:r>
          </a:p>
          <a:p>
            <a:pPr lvl="1">
              <a:lnSpc>
                <a:spcPct val="80000"/>
              </a:lnSpc>
            </a:pPr>
            <a:r>
              <a:rPr lang="it-IT" altLang="it-IT" sz="1800"/>
              <a:t>London – Milan: </a:t>
            </a:r>
          </a:p>
          <a:p>
            <a:pPr lvl="1">
              <a:lnSpc>
                <a:spcPct val="80000"/>
              </a:lnSpc>
            </a:pPr>
            <a:r>
              <a:rPr lang="it-IT" altLang="it-IT" sz="1800"/>
              <a:t>Renan Megalopolis; Blue Banana </a:t>
            </a:r>
          </a:p>
          <a:p>
            <a:pPr lvl="1">
              <a:lnSpc>
                <a:spcPct val="80000"/>
              </a:lnSpc>
            </a:pPr>
            <a:r>
              <a:rPr lang="it-IT" altLang="it-IT" sz="1800"/>
              <a:t>The “Pentagon” </a:t>
            </a:r>
          </a:p>
          <a:p>
            <a:pPr lvl="1">
              <a:lnSpc>
                <a:spcPct val="80000"/>
              </a:lnSpc>
            </a:pPr>
            <a:endParaRPr lang="it-IT" altLang="it-IT"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a:t>Los Angeles, low-density, horizontal metropolis</a:t>
            </a:r>
            <a:br>
              <a:rPr lang="it-IT" altLang="it-IT" sz="2000"/>
            </a:br>
            <a:endParaRPr lang="it-IT" altLang="it-IT" sz="200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dirty="0"/>
              <a:t>Images of the </a:t>
            </a:r>
            <a:r>
              <a:rPr lang="it-IT" altLang="it-IT" sz="2800" dirty="0" err="1"/>
              <a:t>European</a:t>
            </a:r>
            <a:r>
              <a:rPr lang="it-IT" altLang="it-IT" sz="2800" dirty="0"/>
              <a:t> </a:t>
            </a:r>
            <a:r>
              <a:rPr lang="it-IT" altLang="it-IT" sz="2800" dirty="0" err="1"/>
              <a:t>space</a:t>
            </a:r>
            <a:r>
              <a:rPr lang="it-IT" altLang="it-IT" sz="2800" dirty="0"/>
              <a:t>:</a:t>
            </a:r>
            <a:br>
              <a:rPr lang="it-IT" altLang="it-IT" sz="2800" dirty="0"/>
            </a:br>
            <a:r>
              <a:rPr lang="it-IT" altLang="it-IT" sz="2800" dirty="0"/>
              <a:t>the “blue banana” and the “</a:t>
            </a:r>
            <a:r>
              <a:rPr lang="it-IT" altLang="it-IT" sz="2800" dirty="0" err="1"/>
              <a:t>pentagon</a:t>
            </a:r>
            <a:r>
              <a:rPr lang="it-IT" altLang="it-IT" sz="2800" dirty="0"/>
              <a:t>” of </a:t>
            </a:r>
            <a:r>
              <a:rPr lang="it-IT" altLang="it-IT" sz="2800" dirty="0" err="1"/>
              <a:t>cities</a:t>
            </a:r>
            <a:br>
              <a:rPr lang="it-IT" altLang="it-IT" sz="2800" dirty="0"/>
            </a:br>
            <a:endParaRPr lang="it-IT" altLang="it-IT" sz="2800" dirty="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
        <p:nvSpPr>
          <p:cNvPr id="2" name="Rettangolo 1"/>
          <p:cNvSpPr/>
          <p:nvPr/>
        </p:nvSpPr>
        <p:spPr>
          <a:xfrm>
            <a:off x="2286000" y="2951947"/>
            <a:ext cx="4572000" cy="954107"/>
          </a:xfrm>
          <a:prstGeom prst="rect">
            <a:avLst/>
          </a:prstGeom>
        </p:spPr>
        <p:txBody>
          <a:bodyPr>
            <a:spAutoFit/>
          </a:bodyPr>
          <a:lstStyle/>
          <a:p>
            <a:r>
              <a:rPr lang="it-IT" dirty="0"/>
              <a:t>https://www.youtube.com/watch?v=Yi-rEL8i46Y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69291" y="980728"/>
            <a:ext cx="8653018" cy="4864947"/>
          </a:xfrm>
          <a:prstGeom prst="rect">
            <a:avLst/>
          </a:prstGeom>
        </p:spPr>
      </p:pic>
      <p:sp>
        <p:nvSpPr>
          <p:cNvPr id="206850" name="Rectangle 2"/>
          <p:cNvSpPr>
            <a:spLocks noGrp="1" noChangeArrowheads="1"/>
          </p:cNvSpPr>
          <p:nvPr>
            <p:ph type="title" idx="4294967295"/>
          </p:nvPr>
        </p:nvSpPr>
        <p:spPr/>
        <p:txBody>
          <a:bodyPr/>
          <a:lstStyle/>
          <a:p>
            <a:r>
              <a:rPr lang="it-IT" altLang="it-IT" sz="2400" dirty="0"/>
              <a:t>How </a:t>
            </a:r>
            <a:r>
              <a:rPr lang="it-IT" altLang="it-IT" sz="2400" dirty="0" err="1"/>
              <a:t>Megacities</a:t>
            </a:r>
            <a:r>
              <a:rPr lang="it-IT" altLang="it-IT" sz="2400" dirty="0"/>
              <a:t> are </a:t>
            </a:r>
            <a:r>
              <a:rPr lang="it-IT" altLang="it-IT" sz="2400" dirty="0" err="1"/>
              <a:t>changing</a:t>
            </a:r>
            <a:r>
              <a:rPr lang="it-IT" altLang="it-IT" sz="2400" dirty="0"/>
              <a:t> the </a:t>
            </a:r>
            <a:r>
              <a:rPr lang="it-IT" altLang="it-IT" sz="2400" dirty="0" err="1"/>
              <a:t>map</a:t>
            </a:r>
            <a:r>
              <a:rPr lang="it-IT" altLang="it-IT" sz="2400" dirty="0"/>
              <a:t> of </a:t>
            </a:r>
            <a:r>
              <a:rPr lang="it-IT" altLang="it-IT" sz="2400"/>
              <a:t>the World</a:t>
            </a:r>
            <a:br>
              <a:rPr lang="it-IT" altLang="it-IT" sz="2400"/>
            </a:br>
            <a:br>
              <a:rPr lang="it-IT" altLang="it-IT" sz="2400"/>
            </a:br>
            <a:endParaRPr lang="it-IT" altLang="it-IT" sz="2400" dirty="0"/>
          </a:p>
        </p:txBody>
      </p:sp>
      <p:sp>
        <p:nvSpPr>
          <p:cNvPr id="2" name="Rettangolo 1"/>
          <p:cNvSpPr/>
          <p:nvPr/>
        </p:nvSpPr>
        <p:spPr>
          <a:xfrm>
            <a:off x="971550" y="5715253"/>
            <a:ext cx="7200850" cy="954107"/>
          </a:xfrm>
          <a:prstGeom prst="rect">
            <a:avLst/>
          </a:prstGeom>
        </p:spPr>
        <p:txBody>
          <a:bodyPr wrap="square">
            <a:spAutoFit/>
          </a:bodyPr>
          <a:lstStyle/>
          <a:p>
            <a:r>
              <a:rPr lang="it-IT" dirty="0"/>
              <a:t>https://www.youtube.com/watch?v=U7y4GlmwPLQ</a:t>
            </a:r>
          </a:p>
        </p:txBody>
      </p:sp>
    </p:spTree>
    <p:extLst>
      <p:ext uri="{BB962C8B-B14F-4D97-AF65-F5344CB8AC3E}">
        <p14:creationId xmlns:p14="http://schemas.microsoft.com/office/powerpoint/2010/main" val="141450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a:t>Berry B. J. L., </a:t>
            </a:r>
            <a:r>
              <a:rPr lang="it-IT" altLang="it-IT" sz="1200" i="1"/>
              <a:t>Urbanization and Counterurbanization</a:t>
            </a:r>
            <a:r>
              <a:rPr lang="it-IT" altLang="it-IT" sz="1200"/>
              <a:t>, SAGE, Beverly Hills, 1976</a:t>
            </a:r>
          </a:p>
          <a:p>
            <a:pPr>
              <a:lnSpc>
                <a:spcPct val="80000"/>
              </a:lnSpc>
            </a:pPr>
            <a:r>
              <a:rPr lang="it-IT" altLang="it-IT" sz="1200"/>
              <a:t>Brunet R., </a:t>
            </a:r>
            <a:r>
              <a:rPr lang="it-IT" altLang="it-IT" sz="1200" i="1"/>
              <a:t>Les ville “européenne” </a:t>
            </a:r>
            <a:r>
              <a:rPr lang="it-IT" altLang="it-IT" sz="1200"/>
              <a:t>Datar-Reclus-Documentation Francaise, Montpellier, 1989</a:t>
            </a:r>
          </a:p>
          <a:p>
            <a:pPr>
              <a:lnSpc>
                <a:spcPct val="80000"/>
              </a:lnSpc>
            </a:pPr>
            <a:r>
              <a:rPr lang="it-IT" altLang="it-IT" sz="1200"/>
              <a:t>Brunet R., Lignes de force de l’espace européen, </a:t>
            </a:r>
            <a:r>
              <a:rPr lang="it-IT" altLang="it-IT" sz="1200" i="1"/>
              <a:t>Mappemonde, </a:t>
            </a:r>
            <a:r>
              <a:rPr lang="it-IT" altLang="it-IT" sz="1200"/>
              <a:t>66 (2) 2002, pp. 14-19</a:t>
            </a:r>
            <a:r>
              <a:rPr lang="it-IT" altLang="it-IT" sz="1200" i="1"/>
              <a:t>	</a:t>
            </a:r>
            <a:endParaRPr lang="it-IT" altLang="it-IT" sz="1200"/>
          </a:p>
          <a:p>
            <a:pPr>
              <a:lnSpc>
                <a:spcPct val="80000"/>
              </a:lnSpc>
            </a:pPr>
            <a:r>
              <a:rPr lang="it-IT" altLang="it-IT" sz="1200"/>
              <a:t>Camagni R., </a:t>
            </a:r>
            <a:r>
              <a:rPr lang="it-IT" altLang="it-IT" sz="1200" i="1"/>
              <a:t>Economia e pianificazione della città sostenibile</a:t>
            </a:r>
            <a:r>
              <a:rPr lang="it-IT" altLang="it-IT" sz="1200"/>
              <a:t>, Il Mulino, Bologna, 1996.</a:t>
            </a:r>
          </a:p>
          <a:p>
            <a:pPr>
              <a:lnSpc>
                <a:spcPct val="80000"/>
              </a:lnSpc>
            </a:pPr>
            <a:r>
              <a:rPr lang="it-IT" altLang="it-IT" sz="1200"/>
              <a:t>De Blij H. J. e Murphy A. B., </a:t>
            </a:r>
            <a:r>
              <a:rPr lang="it-IT" altLang="it-IT" sz="1200" i="1"/>
              <a:t>Geografia umana. Cultura. Cultura, società, spazio</a:t>
            </a:r>
            <a:r>
              <a:rPr lang="it-IT" altLang="it-IT" sz="1200"/>
              <a:t>, Zanichelli, Bologna, 2002</a:t>
            </a:r>
          </a:p>
          <a:p>
            <a:pPr>
              <a:lnSpc>
                <a:spcPct val="80000"/>
              </a:lnSpc>
            </a:pPr>
            <a:r>
              <a:rPr lang="it-IT" altLang="it-IT" sz="1200"/>
              <a:t>Dematteis G., Lanza C., Nano F. e Vanolo A., </a:t>
            </a:r>
            <a:r>
              <a:rPr lang="it-IT" altLang="it-IT" sz="1200" i="1"/>
              <a:t>Geografia dell’economia mondiale, </a:t>
            </a:r>
            <a:r>
              <a:rPr lang="it-IT" altLang="it-IT" sz="1200"/>
              <a:t>quarta edizione, UTET, Torino, 2010 (</a:t>
            </a:r>
            <a:r>
              <a:rPr lang="it-IT" altLang="it-IT" sz="1200" b="1"/>
              <a:t>cap. 3, cap. 10</a:t>
            </a:r>
            <a:r>
              <a:rPr lang="it-IT" altLang="it-IT" sz="1200"/>
              <a:t>)</a:t>
            </a:r>
          </a:p>
          <a:p>
            <a:pPr>
              <a:lnSpc>
                <a:spcPct val="80000"/>
              </a:lnSpc>
            </a:pPr>
            <a:r>
              <a:rPr lang="it-IT" altLang="it-IT" sz="1200"/>
              <a:t>Diappi L. e Campeol A., “Sostenibilità urbana: lo sviluppo di un approccio sistemico”, in Diappi L. (a cura di), </a:t>
            </a:r>
            <a:r>
              <a:rPr lang="it-IT" altLang="it-IT" sz="1200" i="1"/>
              <a:t>Sostenibilità Urbana. Dai princìpi ai metodi di analisi - Forma urbana, energia e ambiente </a:t>
            </a:r>
            <a:r>
              <a:rPr lang="it-IT" altLang="it-IT" sz="1200"/>
              <a:t>, Paravia, Torino, 2000</a:t>
            </a:r>
          </a:p>
          <a:p>
            <a:pPr>
              <a:lnSpc>
                <a:spcPct val="80000"/>
              </a:lnSpc>
            </a:pPr>
            <a:r>
              <a:rPr lang="it-IT" altLang="it-IT" sz="1200"/>
              <a:t>European Environmental Agency (EEA), </a:t>
            </a:r>
            <a:r>
              <a:rPr lang="it-IT" altLang="it-IT" sz="1200" i="1"/>
              <a:t>Urban sprawl in Europe. The ignored challenge</a:t>
            </a:r>
            <a:r>
              <a:rPr lang="it-IT" altLang="it-IT" sz="1200"/>
              <a:t>, European Commission, European Environmental Agency (EEA), Luxemburg, 2006. (</a:t>
            </a:r>
            <a:r>
              <a:rPr lang="it-IT" altLang="it-IT" sz="1200">
                <a:hlinkClick r:id="rId2"/>
              </a:rPr>
              <a:t>http://eea.europe.eu</a:t>
            </a:r>
            <a:r>
              <a:rPr lang="it-IT" altLang="it-IT" sz="1200"/>
              <a:t>)</a:t>
            </a:r>
          </a:p>
          <a:p>
            <a:pPr>
              <a:lnSpc>
                <a:spcPct val="80000"/>
              </a:lnSpc>
            </a:pPr>
            <a:r>
              <a:rPr lang="it-IT" altLang="it-IT" sz="1200"/>
              <a:t>Gottmann, J. </a:t>
            </a:r>
            <a:r>
              <a:rPr lang="it-IT" altLang="it-IT" sz="1200" i="1"/>
              <a:t>Megalopolis revisited: 25 years later</a:t>
            </a:r>
            <a:r>
              <a:rPr lang="it-IT" altLang="it-IT" sz="1200"/>
              <a:t>. University of Maryland Institute for Urban Studies, Baltimore, 1987</a:t>
            </a:r>
          </a:p>
          <a:p>
            <a:pPr>
              <a:lnSpc>
                <a:spcPct val="80000"/>
              </a:lnSpc>
            </a:pPr>
            <a:r>
              <a:rPr lang="it-IT" altLang="it-IT" sz="1200"/>
              <a:t>Gottmann, J., </a:t>
            </a:r>
            <a:r>
              <a:rPr lang="it-IT" altLang="it-IT" sz="1200" i="1"/>
              <a:t>Megalopolis: The urbanized northeastern seaboard of the United States</a:t>
            </a:r>
            <a:r>
              <a:rPr lang="it-IT" altLang="it-IT" sz="1200"/>
              <a:t>. Twentieth Century Fund, New York, 1961.</a:t>
            </a:r>
          </a:p>
          <a:p>
            <a:pPr>
              <a:lnSpc>
                <a:spcPct val="80000"/>
              </a:lnSpc>
            </a:pPr>
            <a:r>
              <a:rPr lang="it-IT" altLang="it-IT" sz="1200"/>
              <a:t>Gottmann, J., </a:t>
            </a:r>
            <a:r>
              <a:rPr lang="it-IT" altLang="it-IT" sz="1200" i="1"/>
              <a:t>Megalopolitan systems around the world</a:t>
            </a:r>
            <a:r>
              <a:rPr lang="it-IT" altLang="it-IT" sz="1200"/>
              <a:t>. Ekistics 243, 1976, pp. 109–13.</a:t>
            </a:r>
          </a:p>
          <a:p>
            <a:pPr>
              <a:lnSpc>
                <a:spcPct val="80000"/>
              </a:lnSpc>
            </a:pPr>
            <a:r>
              <a:rPr lang="it-IT" altLang="it-IT" sz="1200"/>
              <a:t>Haggett P., </a:t>
            </a:r>
            <a:r>
              <a:rPr lang="it-IT" altLang="it-IT" sz="1200" i="1"/>
              <a:t>Geografia – Volume 1: Geografia umana</a:t>
            </a:r>
            <a:r>
              <a:rPr lang="it-IT" altLang="it-IT" sz="1200"/>
              <a:t>, Zanichelli, Bologna, 2004 (</a:t>
            </a:r>
            <a:r>
              <a:rPr lang="it-IT" altLang="it-IT" sz="1200" b="1"/>
              <a:t>cap. 5, cap. 11, cap. 12</a:t>
            </a:r>
            <a:r>
              <a:rPr lang="it-IT" altLang="it-IT" sz="1200"/>
              <a:t>)</a:t>
            </a:r>
          </a:p>
          <a:p>
            <a:pPr eaLnBrk="1" hangingPunct="1">
              <a:lnSpc>
                <a:spcPct val="80000"/>
              </a:lnSpc>
            </a:pPr>
            <a:r>
              <a:rPr lang="en-GB" altLang="it-IT" sz="1200"/>
              <a:t>Lloyd P. E., DICKEN P., </a:t>
            </a:r>
            <a:r>
              <a:rPr lang="en-GB" altLang="it-IT" sz="1200" i="1"/>
              <a:t>Location in space. A theoretical approach to economic geography</a:t>
            </a:r>
            <a:r>
              <a:rPr lang="en-GB" altLang="it-IT" sz="1200"/>
              <a:t>, Harper International, New York, 1972.</a:t>
            </a:r>
          </a:p>
          <a:p>
            <a:pPr eaLnBrk="1" hangingPunct="1">
              <a:lnSpc>
                <a:spcPct val="80000"/>
              </a:lnSpc>
            </a:pPr>
            <a:r>
              <a:rPr lang="en-GB" altLang="it-IT" sz="1200"/>
              <a:t>Haggett P., </a:t>
            </a:r>
            <a:r>
              <a:rPr lang="en-GB" altLang="it-IT" sz="1200" i="1"/>
              <a:t>Geography. A global synthesis</a:t>
            </a:r>
            <a:r>
              <a:rPr lang="en-GB" altLang="it-IT" sz="1200"/>
              <a:t>, Pearson Education Limited, 2001</a:t>
            </a:r>
          </a:p>
          <a:p>
            <a:pPr>
              <a:lnSpc>
                <a:spcPct val="80000"/>
              </a:lnSpc>
            </a:pPr>
            <a:r>
              <a:rPr lang="it-IT" altLang="it-IT" sz="1200"/>
              <a:t>Morelli P., </a:t>
            </a:r>
            <a:r>
              <a:rPr lang="it-IT" altLang="it-IT" sz="1200" i="1"/>
              <a:t>Geografia economica</a:t>
            </a:r>
            <a:r>
              <a:rPr lang="it-IT" altLang="it-IT" sz="1200"/>
              <a:t>, McGraw-Hill, Milano, 2010 (</a:t>
            </a:r>
            <a:r>
              <a:rPr lang="it-IT" altLang="it-IT" sz="1200" b="1"/>
              <a:t>cap. 7, cap. 9</a:t>
            </a:r>
            <a:r>
              <a:rPr lang="it-IT" altLang="it-IT" sz="1200"/>
              <a:t>)</a:t>
            </a:r>
          </a:p>
          <a:p>
            <a:pPr>
              <a:lnSpc>
                <a:spcPct val="80000"/>
              </a:lnSpc>
            </a:pPr>
            <a:r>
              <a:rPr lang="it-IT" altLang="it-IT" sz="1200"/>
              <a:t>Morrill R., Classic Map Revisited: The Growth of Megalopolis, The Professional Geographer, 58(2) 2006, pp. 155–160</a:t>
            </a:r>
          </a:p>
          <a:p>
            <a:pPr>
              <a:lnSpc>
                <a:spcPct val="80000"/>
              </a:lnSpc>
            </a:pPr>
            <a:r>
              <a:rPr lang="it-IT" altLang="it-IT" sz="1200"/>
              <a:t>UN-HABITAT, Annual Report 2009, UNITED NATIONS HUMAN SETTLEMENTS PROGRAMME, Nairobi, 2010 (</a:t>
            </a:r>
            <a:r>
              <a:rPr lang="it-IT" altLang="it-IT" sz="1200">
                <a:hlinkClick r:id="rId3"/>
              </a:rPr>
              <a:t>http://www.unhabitat.org</a:t>
            </a:r>
            <a:r>
              <a:rPr lang="it-IT" altLang="it-IT" sz="1200"/>
              <a:t>)</a:t>
            </a:r>
          </a:p>
          <a:p>
            <a:pPr>
              <a:lnSpc>
                <a:spcPct val="80000"/>
              </a:lnSpc>
            </a:pPr>
            <a:r>
              <a:rPr lang="it-IT" altLang="it-IT" sz="1200"/>
              <a:t>Rodrigue J. P., Comtois C., Slack B., Geography of Transport Systems, Second Edition, Routdledge, 2010</a:t>
            </a:r>
          </a:p>
          <a:p>
            <a:pPr>
              <a:lnSpc>
                <a:spcPct val="80000"/>
              </a:lnSpc>
            </a:pPr>
            <a:endParaRPr lang="it-IT" altLang="it-IT" sz="400"/>
          </a:p>
          <a:p>
            <a:pPr>
              <a:lnSpc>
                <a:spcPct val="80000"/>
              </a:lnSpc>
              <a:buFont typeface="Wingdings" pitchFamily="2" charset="2"/>
              <a:buNone/>
            </a:pPr>
            <a:endParaRPr lang="it-IT" altLang="it-IT" sz="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normAutofit fontScale="62500" lnSpcReduction="20000"/>
          </a:bodyPr>
          <a:lstStyle/>
          <a:p>
            <a:r>
              <a:rPr lang="it-IT" dirty="0">
                <a:hlinkClick r:id="rId2"/>
              </a:rPr>
              <a:t>https://www.facebook.com/events/495804477473216/</a:t>
            </a:r>
            <a:endParaRPr lang="it-IT" dirty="0"/>
          </a:p>
          <a:p>
            <a:endParaRPr lang="it-IT" dirty="0"/>
          </a:p>
          <a:p>
            <a:r>
              <a:rPr lang="it-IT">
                <a:hlinkClick r:id="rId3"/>
              </a:rPr>
              <a:t>https://www.ted.com/talks/parag_khanna_how_megacities_are_changing_the_map_of_the_world?language=en</a:t>
            </a:r>
            <a:r>
              <a:rPr lang="it-IT"/>
              <a:t> </a:t>
            </a:r>
          </a:p>
        </p:txBody>
      </p:sp>
    </p:spTree>
    <p:extLst>
      <p:ext uri="{BB962C8B-B14F-4D97-AF65-F5344CB8AC3E}">
        <p14:creationId xmlns:p14="http://schemas.microsoft.com/office/powerpoint/2010/main" val="38132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a:t>1970</a:t>
            </a:r>
          </a:p>
        </p:txBody>
      </p:sp>
      <p:sp>
        <p:nvSpPr>
          <p:cNvPr id="16387" name="Segnaposto contenuto 2"/>
          <p:cNvSpPr>
            <a:spLocks noGrp="1"/>
          </p:cNvSpPr>
          <p:nvPr>
            <p:ph idx="1"/>
          </p:nvPr>
        </p:nvSpPr>
        <p:spPr/>
        <p:txBody>
          <a:bodyPr/>
          <a:lstStyle/>
          <a:p>
            <a:endParaRPr lang="it-IT" altLang="it-IT"/>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958" r="13206" b="16129"/>
          <a:stretch>
            <a:fillRect/>
          </a:stretch>
        </p:blipFill>
        <p:spPr bwMode="auto">
          <a:xfrm>
            <a:off x="7938" y="1673225"/>
            <a:ext cx="9136062"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a:t>1980</a:t>
            </a:r>
          </a:p>
        </p:txBody>
      </p:sp>
      <p:sp>
        <p:nvSpPr>
          <p:cNvPr id="17411" name="Segnaposto contenuto 2"/>
          <p:cNvSpPr>
            <a:spLocks noGrp="1"/>
          </p:cNvSpPr>
          <p:nvPr>
            <p:ph idx="1"/>
          </p:nvPr>
        </p:nvSpPr>
        <p:spPr/>
        <p:txBody>
          <a:bodyPr/>
          <a:lstStyle/>
          <a:p>
            <a:endParaRPr lang="it-IT" altLang="it-IT"/>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9167" r="13441" b="16129"/>
          <a:stretch>
            <a:fillRect/>
          </a:stretch>
        </p:blipFill>
        <p:spPr bwMode="auto">
          <a:xfrm>
            <a:off x="-36513" y="1628775"/>
            <a:ext cx="9167813" cy="514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5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1990</a:t>
            </a:r>
          </a:p>
        </p:txBody>
      </p:sp>
      <p:sp>
        <p:nvSpPr>
          <p:cNvPr id="18435" name="Segnaposto contenuto 2"/>
          <p:cNvSpPr>
            <a:spLocks noGrp="1"/>
          </p:cNvSpPr>
          <p:nvPr>
            <p:ph idx="1"/>
          </p:nvPr>
        </p:nvSpPr>
        <p:spPr/>
        <p:txBody>
          <a:bodyPr/>
          <a:lstStyle/>
          <a:p>
            <a:endParaRPr lang="it-IT" altLang="it-IT"/>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1832" t="8542" r="13322" b="15834"/>
          <a:stretch>
            <a:fillRect/>
          </a:stretch>
        </p:blipFill>
        <p:spPr bwMode="auto">
          <a:xfrm>
            <a:off x="107950" y="1700213"/>
            <a:ext cx="90011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10519"/>
      </p:ext>
    </p:extLst>
  </p:cSld>
  <p:clrMapOvr>
    <a:masterClrMapping/>
  </p:clrMapOvr>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22028</TotalTime>
  <Words>4329</Words>
  <Application>Microsoft Office PowerPoint</Application>
  <PresentationFormat>Presentazione su schermo (4:3)</PresentationFormat>
  <Paragraphs>596</Paragraphs>
  <Slides>68</Slides>
  <Notes>26</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68</vt:i4>
      </vt:variant>
    </vt:vector>
  </HeadingPairs>
  <TitlesOfParts>
    <vt:vector size="83" baseType="lpstr">
      <vt:lpstr>Abadi MT Condensed Extra Bold</vt:lpstr>
      <vt:lpstr>Arial</vt:lpstr>
      <vt:lpstr>Arial Narrow</vt:lpstr>
      <vt:lpstr>Arial Rounded MT Bold</vt:lpstr>
      <vt:lpstr>AvantGarde Bk BT</vt:lpstr>
      <vt:lpstr>Calibri</vt:lpstr>
      <vt:lpstr>Courier</vt:lpstr>
      <vt:lpstr>Impact</vt:lpstr>
      <vt:lpstr>Monotype Sorts</vt:lpstr>
      <vt:lpstr>Tahoma</vt:lpstr>
      <vt:lpstr>Times New Roman</vt:lpstr>
      <vt:lpstr>Wingdings</vt:lpstr>
      <vt:lpstr>4_AV2_1</vt:lpstr>
      <vt:lpstr>Microsoft Excel Chart</vt:lpstr>
      <vt:lpstr>Grafico</vt:lpstr>
      <vt:lpstr>Economic Geography   7 – Urban analysis</vt:lpstr>
      <vt:lpstr>Topics</vt:lpstr>
      <vt:lpstr>An Urbanizing Society</vt:lpstr>
      <vt:lpstr>An Urban World</vt:lpstr>
      <vt:lpstr>1950</vt:lpstr>
      <vt:lpstr>1960</vt:lpstr>
      <vt:lpstr>1970</vt:lpstr>
      <vt:lpstr>1980</vt:lpstr>
      <vt:lpstr>1990</vt:lpstr>
      <vt:lpstr>2000</vt:lpstr>
      <vt:lpstr>2010</vt:lpstr>
      <vt:lpstr>2020</vt:lpstr>
      <vt:lpstr>2030</vt:lpstr>
      <vt:lpstr>2040</vt:lpstr>
      <vt:lpstr>2050</vt:lpstr>
      <vt:lpstr>Urbanization</vt:lpstr>
      <vt:lpstr>Stages of Urbanization</vt:lpstr>
      <vt:lpstr>World’s Largest Cities</vt:lpstr>
      <vt:lpstr>World at Night</vt:lpstr>
      <vt:lpstr>World Urban Population, 1950-2005 with Projections to 2020 (in billions)</vt:lpstr>
      <vt:lpstr>World’s Largest Metropolitan Areas, 2006 (in millions)</vt:lpstr>
      <vt:lpstr>Cities of More than 10 Million Inhabitants, 2007</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Megalopolis and Megacities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How Megacities are changing the map of the World  </vt:lpstr>
      <vt:lpstr>References</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446</cp:revision>
  <cp:lastPrinted>2001-12-11T18:28:57Z</cp:lastPrinted>
  <dcterms:created xsi:type="dcterms:W3CDTF">2000-04-10T11:43:56Z</dcterms:created>
  <dcterms:modified xsi:type="dcterms:W3CDTF">2023-11-29T07:22:23Z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