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60" r:id="rId6"/>
    <p:sldId id="284" r:id="rId7"/>
    <p:sldId id="294" r:id="rId8"/>
    <p:sldId id="291" r:id="rId9"/>
    <p:sldId id="293" r:id="rId10"/>
    <p:sldId id="259" r:id="rId11"/>
    <p:sldId id="261" r:id="rId12"/>
    <p:sldId id="262" r:id="rId13"/>
    <p:sldId id="290" r:id="rId14"/>
    <p:sldId id="263" r:id="rId15"/>
    <p:sldId id="264" r:id="rId16"/>
    <p:sldId id="265" r:id="rId17"/>
    <p:sldId id="266" r:id="rId18"/>
    <p:sldId id="267" r:id="rId19"/>
    <p:sldId id="268" r:id="rId20"/>
    <p:sldId id="712" r:id="rId21"/>
    <p:sldId id="271" r:id="rId22"/>
    <p:sldId id="272" r:id="rId23"/>
    <p:sldId id="273" r:id="rId24"/>
    <p:sldId id="292" r:id="rId2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48"/>
  </p:normalViewPr>
  <p:slideViewPr>
    <p:cSldViewPr>
      <p:cViewPr varScale="1">
        <p:scale>
          <a:sx n="117" d="100"/>
          <a:sy n="117" d="100"/>
        </p:scale>
        <p:origin x="280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252ED61D-E42E-081B-70CC-3FDAF3EC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E9B9EF6-5066-0299-9EDC-3B5884273EA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30DB352-081C-2CF8-6D9F-6E4B6F1535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E595E6B-F081-5AD4-8735-392A4047C0C7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2955B2D-FB23-6D5A-862C-F94815620BA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204F1E3-F602-782F-781F-F5974D2057B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54F2FD0-A835-C164-EF52-563096BD04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38EDCBA8-87BA-9544-A3A6-99349E36973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34150B-1B9C-593A-9372-97E063D888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62BB64-F33E-844B-9C4B-DBB29903E42D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17191C6C-2CDF-D2DC-6B40-1C5F7CF3CFD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826266BD-8DC9-7C68-AD63-4512B532BAD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6B3BB6-BD16-A533-9CDE-8D43876945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D9721F-A0E2-CC4F-922A-53DAE4E8B24E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7B5D35B9-3B5C-486D-CC6C-5A30A2344C8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05AECEF-EE98-50A1-DFCD-44C67F340DF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7AAE044-A53B-BF7E-A526-754D7FA35E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9F492B-B397-E246-9AD3-A7B0FC68AF46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B4E3489C-1276-403A-A40B-562E5660291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2C1E7C3-6F09-7B59-CC89-7482EA082E5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66FB5D-7848-6457-9265-EE136BA768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EECC74-892F-974A-9887-21C63788C916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32769" name="Text Box 1">
            <a:extLst>
              <a:ext uri="{FF2B5EF4-FFF2-40B4-BE49-F238E27FC236}">
                <a16:creationId xmlns:a16="http://schemas.microsoft.com/office/drawing/2014/main" id="{D3C36F24-5E46-7023-1C9C-8B12C4294AE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5EC04E4D-EA3F-3146-E6C6-2B015C62273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E1652D-BCFD-1531-9165-CC813DA140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31D308-B184-D442-8310-69F295F44E61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41C0FFDE-2993-97DE-4352-2E9EFE29670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8B54B9ED-933A-C4CA-7F4C-507C0AE710E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0E938D-60EA-54E0-E623-59C4E243BA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55E0D2-DC89-5145-BD78-A41D1EF88181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F7C77DC4-C510-61C9-0206-861D4183B77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E04CA888-CF44-088B-A6D4-B3FE8FB35A3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709E84-3F29-82E1-17BB-78859A9938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9D3001-4E24-384E-BEA3-7F91952C9E6F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50153432-746D-7287-8440-C3DE185F66D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A10ADAA5-135D-D9AE-7AF9-CA540A129CD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DE0824-F708-3CE5-E588-63E57B790F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CECE21-82A8-8647-BF28-C6E93804AD74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5C1B7C1E-AF93-B9FB-8CDE-C425CC51482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C0F3C151-1927-302D-AC45-657CE732BC8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7E72AE-8941-2C25-003E-94FF359CA5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341F73-E781-A84E-89FC-6FC7855635C1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22529" name="Text Box 1">
            <a:extLst>
              <a:ext uri="{FF2B5EF4-FFF2-40B4-BE49-F238E27FC236}">
                <a16:creationId xmlns:a16="http://schemas.microsoft.com/office/drawing/2014/main" id="{ACEFB958-77C0-D604-14E4-AB30C04D36C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96E98BED-1F9D-EF0F-1423-4B8ECA67D07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546656-13BF-9C6E-F3A4-336B32C6EF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D67C51-2397-9D44-8D34-90B1CF0BFF3B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23553" name="Text Box 1">
            <a:extLst>
              <a:ext uri="{FF2B5EF4-FFF2-40B4-BE49-F238E27FC236}">
                <a16:creationId xmlns:a16="http://schemas.microsoft.com/office/drawing/2014/main" id="{CA4F1EC4-B11D-9BD9-20B4-F4A3224C04B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E8BACF30-2DDD-B9B0-B57F-E4C5B019237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925B52-B6C3-69A7-6B15-8E3F149B87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D4DEED-EBA8-1942-900F-B4CA838F7FC3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25601" name="Text Box 1">
            <a:extLst>
              <a:ext uri="{FF2B5EF4-FFF2-40B4-BE49-F238E27FC236}">
                <a16:creationId xmlns:a16="http://schemas.microsoft.com/office/drawing/2014/main" id="{2C670823-ED56-33FA-5901-62E7EBA5A77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6B6BCA9E-99F1-74F9-2B08-50AC021418C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8E8490-F6F5-C659-BBF5-9BFD0DDF64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F96573-E104-C84D-AEE6-A36F9F7157F2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B713159F-D57A-A86A-11E3-DAAC833D0EF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04A7CFEA-820F-0254-7AE6-0D91469B06B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A5F49F-61A5-9C8C-6280-3DC459784B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4902A4-0E3E-444B-8987-E533ED2A4DD7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19CD85EC-DFD5-D2AC-6321-AA46F44D5AF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AEE4BAE0-B2D2-0DCF-A0CC-9AFCDFD625A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6578B3-09F4-92FB-DA04-9195010047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A5182C-AD04-2442-852D-DFC088339AC3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5CF59353-5AD3-99E1-CF91-FF34594E430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C11767F-EA17-A1EB-C76B-3D03E9C8C2A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4CD3BA-69DE-2130-0927-C013FFAB21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69CF73-CB09-B84E-8443-33B03E0BAFB0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72D79ED6-2A8B-437F-CDFE-334CB3815B8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0FC7983F-2200-D482-8882-22F74EDB2D6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4A46C3-25B5-44A6-430B-B6E1DD210C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7A878A-8B07-2C45-B657-283EB8F7E1CC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3ACE86DD-4970-B94F-9028-133C3CCF1BC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369A6CD9-8E22-5A4C-33DF-55DAA2674E2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851249-59F2-7D64-5629-10D06C1A5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6EF305-EBFC-FEC2-CE49-5A8471D52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401459-36E7-5492-0DFD-382AAC71C1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DDCBCF-C5A1-6A1B-F4CA-C7302648CB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04A36B-FF0E-9B1F-D586-933B26F813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1E68DE-4563-0B4B-9A71-CDC9E435A0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774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58B5E0-5EFD-655C-C1A9-8CC74717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7FEA78-5E3E-6885-B7B9-6A9C9F6A7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611D18-2C5F-E2A8-4436-1DB78A40E1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28F34F-0395-37AF-3EE0-86CE6DE875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0F5E10-57E7-67D2-C349-72AC8972E9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6EFCDD-E329-0F43-B14A-6A21F8E456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266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5743233-1196-54E2-56D9-F1E84C46E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2EFC9EA-7742-18F2-72BE-B7151A1E7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05020-8933-38D7-669A-AE59B36D2A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8246DC-14C7-0892-7171-34D8FC2D0E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2F6310-1D8B-97EB-C5E2-51C72B5CA4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ADAF1C-B9F7-B546-8580-AC5A072286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659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665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6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2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45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52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43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42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47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2345D-60AF-2B21-9F96-8BDD93EF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10E6F-7447-D7B0-3C2E-079EAA010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181CE7-FEF3-089C-A54E-B13D045519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B79F1C-A59C-4CCF-4ACE-CB927D4D6F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7AD30C-51E9-E66F-637A-B324CBAA6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8F43A5-DEDF-9D42-9DF4-BC4AA1B88D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1034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474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429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189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707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1D2316-0490-8CE6-D488-C02143A3D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02473F-EFCB-72DE-CAD6-5FC53E0E9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73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64ADF-E50B-E3EB-22F2-EBD37CB7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613BD0-8019-F46B-D7D4-17C943C4F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3548D0-E649-9AA5-4E1C-651A870D48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CEB810-E24A-4982-8600-F6F4731095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104326-EA6E-B6F7-9D0A-9CFAC7709C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60B56B-0E6C-AC49-9251-CB301A4319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385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DF3F49-D4EB-94DC-5933-35DF1DFB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BAA339-D08C-750D-2234-65A7BE2F5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608A32-91DB-96FC-8675-9DD6B08BC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7C750F-157D-2FCE-1DE3-6D978C5721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94015E-1909-0E1A-95BC-74882DEB4E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5B0B49-5D32-B923-4E3A-15861043EC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4FEDE1-8A1D-694B-9196-83E2F450C1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001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852702-30E2-DD13-5B6C-B2BED0EA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DD09B3-9A6B-0F52-1A92-37FE6180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D8D00C-190F-B2DF-F3A1-D9D0FF3A9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480C3A5-840F-2610-1C5B-70F77AA29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6EE2BB-2216-FAEA-0679-3928A6130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FF97DB-333E-6975-7175-68F8CF148F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54A79CB-FBA1-B38A-5CD4-EB2484B3E8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57BAAB8-6C12-E998-A71F-02A0D9B9E1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04CCB7-A886-1949-A98C-0567A5301BC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80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0E7DA-6C75-329D-8FC2-7119C477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FB924CF-7FE6-FE65-5907-41112E8D6F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61F992-8691-941E-2F11-9A26B494C7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50CA41-1B1A-6A8C-BFC7-032AF2E29F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174B2C-6C6C-8948-BCC4-70A5B4AF202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080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DD82D29-97EC-39F1-C4F1-F53C165EBA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05B4FD0-BADD-EEA7-DC4B-0FCE09D970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FA0113-4A37-0EC8-346D-2A3F48CC81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23D426-411A-EE42-8AA1-04437CA0F3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851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330572-D4B5-8AA3-188F-F3D3E4CF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2520DD-5C8C-511D-21A7-DD4AB504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789AEC-CFCD-0B15-CDE3-9A4771A87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170E8D-7CD0-96CC-076A-BD6ED541CA5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392044-7B03-8DBD-7172-31CC53E38A8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9BD6B6-FEE1-2B82-5B27-42F486311B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66DD3E-D0B3-0548-A252-FC232D6613D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923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EA389C-C3B0-2FE4-8EA6-D263B0E5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43961A-F3D8-EAA7-9D86-E9A2EEF3A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5215F5-173B-FB77-5EF2-7798D1ED9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D9F2B0-D93D-C691-7EB5-22ED1F9BB2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133FD3-F780-AC3B-E8C1-75B189D9CE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755BDC-5046-F78C-960B-9C1F491ECB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76ECB2-BDA7-AA48-AE58-4BD2018644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928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DD5304C-75C3-4391-4855-A4CF4521F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9C8562B-36EF-5752-DBF6-3661EA294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CE33B1-AC49-3E14-5386-5CB0F160434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C3CAD2-75C9-264C-FD1E-DCA04000B78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5B3240-7788-DE24-75E3-8033AA3CDA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E72F69C7-8F61-7F4B-B881-7EBD23617B2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DB2B-0307-7E41-A15D-6811F231E6A3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50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36C638E-DCC3-9D86-DE39-E9ABC9C3F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441575"/>
            <a:ext cx="91440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T U B E   U T E </a:t>
            </a:r>
            <a:r>
              <a:rPr lang="it-IT" altLang="it-IT" sz="3200" dirty="0" err="1">
                <a:solidFill>
                  <a:schemeClr val="tx1"/>
                </a:solidFill>
                <a:latin typeface="Arial Black" panose="020B0604020202020204" pitchFamily="34" charset="0"/>
              </a:rPr>
              <a:t>R</a:t>
            </a: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 I </a:t>
            </a:r>
            <a:r>
              <a:rPr lang="it-IT" altLang="it-IT" sz="3200" dirty="0" err="1">
                <a:solidFill>
                  <a:schemeClr val="tx1"/>
                </a:solidFill>
                <a:latin typeface="Arial Black" panose="020B0604020202020204" pitchFamily="34" charset="0"/>
              </a:rPr>
              <a:t>N</a:t>
            </a: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 E</a:t>
            </a:r>
            <a:b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endParaRPr lang="it-IT" altLang="it-IT" sz="2400" dirty="0">
              <a:solidFill>
                <a:schemeClr val="tx1"/>
              </a:solidFill>
              <a:latin typeface="Arial Black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86D0A7-FE2F-35E7-4639-B1B159ED2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3429000"/>
            <a:ext cx="24034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6A72525C-62F5-0691-ED00-959B4D4CD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TUBE UTERINE </a:t>
            </a:r>
            <a:br>
              <a:rPr lang="it-IT" alt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</a:br>
            <a:r>
              <a:rPr lang="it-IT" alt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GENERALITA’ MORFOLOGICHE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2EEF71A-F75E-25A0-6AB8-43D8216EC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04448" cy="5715000"/>
          </a:xfrm>
          <a:ln/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Lunghezza: 12 cm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Calibro VARIABILE nelle differenti porzioni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Tali PORZIONI, in SENSO LATERO-MEDIALE, ossia dall’ OVAIO verso l’ UTERO, sono: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   - PORZIONE INFUNDIBOLARE o 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     PADIGLIONE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   - PORZIONE AMPOLLARE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   - ISTMO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   - PORZIONE UTERINA (INTRAMURALE)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11DCBBA7-3F75-10AE-2AA0-FD5FE3C7F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686" y="22785"/>
            <a:ext cx="8458200" cy="10683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TUBE UTERINE: </a:t>
            </a:r>
            <a:br>
              <a:rPr lang="it-IT" altLang="it-IT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altLang="it-IT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PADIGLIONE o INFUNDIBOLO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B565033C-53EB-19AB-2CA7-3513BC946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1034" y="1340768"/>
            <a:ext cx="8216754" cy="5715000"/>
          </a:xfrm>
          <a:ln/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Gurmukhi MT" pitchFamily="2" charset="0"/>
                <a:cs typeface="Gurmukhi MT" pitchFamily="2" charset="0"/>
              </a:rPr>
              <a:t>Forma di IMBUTO con margini FRASTAGLIATI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Gurmukhi MT" pitchFamily="2" charset="0"/>
                <a:cs typeface="Gurmukhi MT" pitchFamily="2" charset="0"/>
              </a:rPr>
              <a:t>Presenta le FIMBRIE (10-15), che sono propaggini di circa 1 cm di lunghezza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Gurmukhi MT" pitchFamily="2" charset="0"/>
                <a:cs typeface="Gurmukhi MT" pitchFamily="2" charset="0"/>
              </a:rPr>
              <a:t>Una di esse è la FIMBRIA OVARICA, in diretto contatto con l’ OVARIO tramite il LEGAMENTO TUBO-OVARICO)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Gurmukhi MT" pitchFamily="2" charset="0"/>
                <a:cs typeface="Gurmukhi MT" pitchFamily="2" charset="0"/>
              </a:rPr>
              <a:t>Presenta l’ OSTIO ADDOMINALE (diametro di circa 3 mm) che immette nella CAVITA’ dell’ AMPOLLA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91133" y="6467326"/>
            <a:ext cx="8304609" cy="2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4" defTabSz="321457">
              <a:defRPr sz="1800"/>
            </a:pPr>
            <a:r>
              <a:rPr sz="703">
                <a:latin typeface="+mj-lt"/>
                <a:ea typeface="+mj-ea"/>
                <a:cs typeface="+mj-cs"/>
                <a:sym typeface="Helvetica"/>
              </a:rPr>
              <a:t>K.L. Moore, A.F. Dalley, A.M.R. Agur                                                                      </a:t>
            </a:r>
            <a:r>
              <a:rPr sz="703" b="1">
                <a:latin typeface="+mj-lt"/>
                <a:ea typeface="+mj-ea"/>
                <a:cs typeface="+mj-cs"/>
                <a:sym typeface="Helvetica"/>
              </a:rPr>
              <a:t>Anatomia umana a orientamento clinico </a:t>
            </a:r>
            <a:r>
              <a:rPr sz="703">
                <a:latin typeface="+mj-lt"/>
                <a:ea typeface="+mj-ea"/>
                <a:cs typeface="+mj-cs"/>
                <a:sym typeface="Helvetica"/>
              </a:rPr>
              <a:t>                                                          Copyright 2015 C.E.A. Casa Editrice Ambrosiana</a:t>
            </a:r>
          </a:p>
        </p:txBody>
      </p:sp>
      <p:pic>
        <p:nvPicPr>
          <p:cNvPr id="143" name="image95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98076" y="87366"/>
            <a:ext cx="9045925" cy="6276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6CD0BF5A-E86D-A54E-3EDE-C1B71B2BA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60648"/>
            <a:ext cx="8458200" cy="838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Arial Black" panose="020B0604020202020204" pitchFamily="34" charset="0"/>
              </a:rPr>
              <a:t>TUBE UTERINE</a:t>
            </a:r>
            <a:br>
              <a:rPr lang="it-IT" altLang="it-IT" sz="3200" b="1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3200" b="1" dirty="0">
                <a:solidFill>
                  <a:schemeClr val="tx1"/>
                </a:solidFill>
                <a:latin typeface="Arial Black" panose="020B0604020202020204" pitchFamily="34" charset="0"/>
              </a:rPr>
              <a:t>AMPOLLA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E67544B-BA25-636B-B864-2A501E0E6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447800"/>
            <a:ext cx="8189540" cy="5715000"/>
          </a:xfrm>
          <a:ln/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È il TRATTO PIU’ LUNGO della TUBA (circa 7 cm) ed anche più TORTUOSO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Nella prima parte forma l’ ANSA TUBARICA aperta in BASSO e MEDIALMENTE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porta poi VERTICALMENTE verso il BASSO 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rapporta con ANSE del TENUE MESENTERIALE e con il COLON ILEOPELVICO (TUBA SINISTRA)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C2C7F5A8-DA0C-B88E-C58D-C886DC781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60648"/>
            <a:ext cx="8458200" cy="838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TUBE UTERINE</a:t>
            </a:r>
            <a:b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ISTMO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E0BE1A0-8BF6-A93D-AB27-9DE9D646F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648" y="1268760"/>
            <a:ext cx="6696744" cy="5715000"/>
          </a:xfrm>
          <a:ln/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Decorso RETTILINEO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Lungo 4 cm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Decorre sino all’ angolo SUPERIORE dell’ UTERO al limite tra CORPO e FONDO</a:t>
            </a:r>
          </a:p>
          <a:p>
            <a:pPr marL="341313" indent="-341313">
              <a:spcBef>
                <a:spcPts val="700"/>
              </a:spcBef>
              <a:buClr>
                <a:srgbClr val="FFFF00"/>
              </a:buClr>
              <a:buFont typeface="Arial Black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>
              <a:latin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194000AF-D934-2E3C-5E5C-C5C67B3E7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683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000" dirty="0">
                <a:solidFill>
                  <a:schemeClr val="tx1"/>
                </a:solidFill>
                <a:latin typeface="Arial Black" panose="020B0604020202020204" pitchFamily="34" charset="0"/>
              </a:rPr>
              <a:t>TUBE UTERINE</a:t>
            </a:r>
            <a:br>
              <a:rPr lang="it-IT" altLang="it-IT" sz="30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3000" dirty="0">
                <a:solidFill>
                  <a:schemeClr val="tx1"/>
                </a:solidFill>
                <a:latin typeface="Arial Black" panose="020B0604020202020204" pitchFamily="34" charset="0"/>
              </a:rPr>
              <a:t>PORZIONE UTERINA </a:t>
            </a:r>
            <a:br>
              <a:rPr lang="it-IT" altLang="it-IT" sz="30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3000" dirty="0">
                <a:solidFill>
                  <a:schemeClr val="tx1"/>
                </a:solidFill>
                <a:latin typeface="Arial Black" panose="020B0604020202020204" pitchFamily="34" charset="0"/>
              </a:rPr>
              <a:t>(INTRAMURALE)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6E6E378-AC8B-D6BB-7BEF-660632CBC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676400"/>
            <a:ext cx="7920880" cy="5715000"/>
          </a:xfrm>
          <a:ln/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Molto BREVE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>
              <a:solidFill>
                <a:schemeClr val="tx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Meno di 1 cm di calibro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>
              <a:solidFill>
                <a:schemeClr val="tx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 apre nella CAVITA’ UTERINA con l’ OSTIO UTERINO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EA0684E5-0E30-9728-719A-A4A217C96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5113"/>
            <a:ext cx="9144000" cy="10683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TUBE UTERINE </a:t>
            </a:r>
            <a:b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RELAZIONI CON IL PERITONEO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6ED097A-7DB0-42B7-80B9-9693E4F58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715000"/>
          </a:xfrm>
          <a:ln/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È inguainata dalla MESOSALPINGE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Essa proviene dalla PORZIONE POSTERIORE del LEGAMENTO LARGO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 decorrono VASI e NERVI inerenti le tube stesse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Permette alla TUBA una certa MOBILITA’, particolarmente rilevabile a livello dell’ INFUNDIBOLO e dell’ AMPOLLA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51D3B98E-3FD8-88EA-15FD-92BA826B7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5113"/>
            <a:ext cx="9144000" cy="10683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TUBE UTERINE</a:t>
            </a:r>
            <a:br>
              <a:rPr lang="it-IT" altLang="it-IT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altLang="it-IT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VASCOLARIZZAZIONE ed INNERVAZIONE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CC42DB2-95CC-30F9-2CD5-EA052F2D6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5556" y="1628800"/>
            <a:ext cx="7992888" cy="5715000"/>
          </a:xfrm>
          <a:ln/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RAMI TUBARICI delle AA. OVARICA ed UTERINA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RAMI VENOSI che fanno capo alla VENA UTERINA ed OVARICA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linfa viene drenata ai LINFONODI PRE- e PARAAORTICI</a:t>
            </a: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L’ INNERVAZIONE compete ai PLESSI del SNA:</a:t>
            </a:r>
          </a:p>
          <a:p>
            <a:pPr marL="0" indent="0">
              <a:spcBef>
                <a:spcPts val="7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- UTEROOVARICO</a:t>
            </a:r>
          </a:p>
          <a:p>
            <a:pPr marL="0" indent="0">
              <a:spcBef>
                <a:spcPts val="7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- UTEROVAGINALE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088C16E-964E-36BC-F836-9073F74B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" y="440668"/>
            <a:ext cx="896769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Segnaposto contenuto 3" descr="0669.gif">
            <a:extLst>
              <a:ext uri="{FF2B5EF4-FFF2-40B4-BE49-F238E27FC236}">
                <a16:creationId xmlns:a16="http://schemas.microsoft.com/office/drawing/2014/main" id="{CBED2A49-42FE-01CF-ECD7-1EA1AFA9757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3439" r="2260" b="5923"/>
          <a:stretch>
            <a:fillRect/>
          </a:stretch>
        </p:blipFill>
        <p:spPr>
          <a:xfrm>
            <a:off x="971550" y="0"/>
            <a:ext cx="7885113" cy="68484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6849B75-8653-09F8-F453-51997D482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021"/>
            <a:ext cx="8208912" cy="663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A627831B-8B40-6869-AC23-1EA4517F2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10683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TUBE UTERINE </a:t>
            </a:r>
            <a:b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STRUTTURA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BCF33D4-5EA7-9202-B995-0F9A5D18C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6096000"/>
          </a:xfrm>
          <a:ln/>
        </p:spPr>
        <p:txBody>
          <a:bodyPr/>
          <a:lstStyle/>
          <a:p>
            <a:pPr marL="0" indent="0">
              <a:spcBef>
                <a:spcPts val="700"/>
              </a:spcBef>
              <a:buClr>
                <a:srgbClr val="FF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TONACA MUCOSA: è irregolarmente sollevata nelle PIEGHE TUBARICHE</a:t>
            </a:r>
          </a:p>
          <a:p>
            <a:pPr marL="341313" indent="-341313">
              <a:spcBef>
                <a:spcPts val="700"/>
              </a:spcBef>
              <a:buClr>
                <a:srgbClr val="FFFF00"/>
              </a:buClr>
              <a:buFont typeface="Arial Black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  - EPITELIO di RIVESTIMENTO CILINDRICO SEMPLICE con: - CELLULE CILIATE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                             - CELLULE SECERNENTI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                             - CELLULE BASALI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   Tramite la LAMINA PROPRIA poggia direttamente sulla TONACA MUSCOLARE: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   - STRATO INTERNO (a DECORSO SPIRALE)</a:t>
            </a:r>
          </a:p>
          <a:p>
            <a:pPr marL="341313" indent="-34131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   - STRATO ESTERNO (LONGITUDINALE)</a:t>
            </a:r>
          </a:p>
          <a:p>
            <a:pPr marL="0" indent="0">
              <a:spcBef>
                <a:spcPts val="700"/>
              </a:spcBef>
              <a:buClr>
                <a:srgbClr val="FF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TONACA SIEROSA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E3FCCB2-7D7A-5F56-A265-A7A925F9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7" y="404664"/>
            <a:ext cx="9176757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7EB8876-BC95-42B8-94F2-8B8075A4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115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5A974E7-39A6-328E-4BD4-F17AB5433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" t="6737" r="2808"/>
          <a:stretch/>
        </p:blipFill>
        <p:spPr>
          <a:xfrm>
            <a:off x="107503" y="28600"/>
            <a:ext cx="8972071" cy="66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85FAF9A-A128-764B-16AD-DD5FB73BF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0648"/>
            <a:ext cx="8928993" cy="585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E1A36F6-B92E-BEEF-1CAB-D4DA5266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04664"/>
            <a:ext cx="8856983" cy="550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491133" y="6467326"/>
            <a:ext cx="8304609" cy="2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4" defTabSz="321457">
              <a:defRPr sz="1800"/>
            </a:pPr>
            <a:r>
              <a:rPr sz="703">
                <a:latin typeface="+mj-lt"/>
                <a:ea typeface="+mj-ea"/>
                <a:cs typeface="+mj-cs"/>
                <a:sym typeface="Helvetica"/>
              </a:rPr>
              <a:t>K.L. Moore, A.F. Dalley, A.M.R. Agur                                                                      </a:t>
            </a:r>
            <a:r>
              <a:rPr sz="703" b="1">
                <a:latin typeface="+mj-lt"/>
                <a:ea typeface="+mj-ea"/>
                <a:cs typeface="+mj-cs"/>
                <a:sym typeface="Helvetica"/>
              </a:rPr>
              <a:t>Anatomia umana a orientamento clinico </a:t>
            </a:r>
            <a:r>
              <a:rPr sz="703">
                <a:latin typeface="+mj-lt"/>
                <a:ea typeface="+mj-ea"/>
                <a:cs typeface="+mj-cs"/>
                <a:sym typeface="Helvetica"/>
              </a:rPr>
              <a:t>                                                          Copyright 2015 C.E.A. Casa Editrice Ambrosiana</a:t>
            </a:r>
          </a:p>
        </p:txBody>
      </p:sp>
      <p:pic>
        <p:nvPicPr>
          <p:cNvPr id="125" name="image89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-21637"/>
            <a:ext cx="8411389" cy="3569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89.tif">
            <a:extLst>
              <a:ext uri="{FF2B5EF4-FFF2-40B4-BE49-F238E27FC236}">
                <a16:creationId xmlns:a16="http://schemas.microsoft.com/office/drawing/2014/main" id="{E45200B8-5AB2-F5A1-96C3-915E67972ABC}"/>
              </a:ext>
            </a:extLst>
          </p:cNvPr>
          <p:cNvPicPr/>
          <p:nvPr/>
        </p:nvPicPr>
        <p:blipFill rotWithShape="1">
          <a:blip r:embed="rId2"/>
          <a:srcRect l="51484" t="-7318" r="-1" b="7318"/>
          <a:stretch/>
        </p:blipFill>
        <p:spPr>
          <a:xfrm>
            <a:off x="4572000" y="2636912"/>
            <a:ext cx="4080934" cy="3569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9.tif">
            <a:extLst>
              <a:ext uri="{FF2B5EF4-FFF2-40B4-BE49-F238E27FC236}">
                <a16:creationId xmlns:a16="http://schemas.microsoft.com/office/drawing/2014/main" id="{84CE5F48-56F5-B21F-73EA-F2400296036C}"/>
              </a:ext>
            </a:extLst>
          </p:cNvPr>
          <p:cNvPicPr/>
          <p:nvPr/>
        </p:nvPicPr>
        <p:blipFill rotWithShape="1">
          <a:blip r:embed="rId2"/>
          <a:srcRect l="51484" t="-7318" r="-1" b="7318"/>
          <a:stretch/>
        </p:blipFill>
        <p:spPr>
          <a:xfrm>
            <a:off x="251520" y="94320"/>
            <a:ext cx="8640960" cy="66693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92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2CEE221-DE87-A6FA-D98E-499F20198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38" y="0"/>
            <a:ext cx="6442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AB244EF-8B86-BB2B-29A1-DF07FE06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3923"/>
            <a:ext cx="6120680" cy="68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2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5A687872-28D7-E42E-C7E9-DEAEA20BF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40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TUBE  UTERINE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FEE2E2CB-A6E2-EFC0-0B5D-109E601CD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866867"/>
            <a:ext cx="7704856" cy="5867400"/>
          </a:xfrm>
          <a:ln/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Sinonimi: TROMBE UTERINE (di Falloppio)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                     OVIDUTTI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                     SALPINGI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700" dirty="0">
              <a:solidFill>
                <a:schemeClr val="tx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ORGANI CAVI PARI che dagli ANGOLI SUPERO-LATERALI dell’ UTERO si portano al POLO SUPERIORE dell’ OVAIO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700" dirty="0">
              <a:solidFill>
                <a:schemeClr val="tx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457200" indent="-457200">
              <a:spcBef>
                <a:spcPts val="700"/>
              </a:spcBef>
              <a:buClr>
                <a:schemeClr val="tx1"/>
              </a:buClr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Accolgono l’ OVOCITA al momento della OVULAZIONE e sono adatte alla FECONDAZIONE che avviene nel TERZO LATERALE dell’ organo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539</Words>
  <Application>Microsoft Macintosh PowerPoint</Application>
  <PresentationFormat>Presentazione su schermo (4:3)</PresentationFormat>
  <Paragraphs>80</Paragraphs>
  <Slides>23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Times New Roman</vt:lpstr>
      <vt:lpstr>SimSun</vt:lpstr>
      <vt:lpstr>Lucida Sans Unicode</vt:lpstr>
      <vt:lpstr>Arial Black</vt:lpstr>
      <vt:lpstr>Tema di Office</vt:lpstr>
      <vt:lpstr>1_Tema di Office</vt:lpstr>
      <vt:lpstr>T U B E   U T E R I N 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TUBE  UTERINE</vt:lpstr>
      <vt:lpstr>TUBE UTERINE  GENERALITA’ MORFOLOGICHE</vt:lpstr>
      <vt:lpstr>TUBE UTERINE:  PADIGLIONE o INFUNDIBOLO</vt:lpstr>
      <vt:lpstr>Presentazione standard di PowerPoint</vt:lpstr>
      <vt:lpstr>TUBE UTERINE AMPOLLA</vt:lpstr>
      <vt:lpstr>TUBE UTERINE ISTMO</vt:lpstr>
      <vt:lpstr>TUBE UTERINE PORZIONE UTERINA  (INTRAMURALE)</vt:lpstr>
      <vt:lpstr>TUBE UTERINE  RELAZIONI CON IL PERITONEO</vt:lpstr>
      <vt:lpstr>TUBE UTERINE VASCOLARIZZAZIONE ed INNERVAZIONE</vt:lpstr>
      <vt:lpstr>Presentazione standard di PowerPoint</vt:lpstr>
      <vt:lpstr>Presentazione standard di PowerPoint</vt:lpstr>
      <vt:lpstr>TUBE UTERINE  STRUTTURA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UTERINE_TUBE</dc:title>
  <dc:creator>Vittorio Grill</dc:creator>
  <cp:lastModifiedBy>Utente di Microsoft Office</cp:lastModifiedBy>
  <cp:revision>253</cp:revision>
  <cp:lastPrinted>1601-01-01T00:00:00Z</cp:lastPrinted>
  <dcterms:created xsi:type="dcterms:W3CDTF">2001-04-16T09:29:16Z</dcterms:created>
  <dcterms:modified xsi:type="dcterms:W3CDTF">2023-12-04T17:59:16Z</dcterms:modified>
</cp:coreProperties>
</file>