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4"/>
  </p:notesMasterIdLst>
  <p:sldIdLst>
    <p:sldId id="384" r:id="rId3"/>
    <p:sldId id="378" r:id="rId4"/>
    <p:sldId id="330" r:id="rId5"/>
    <p:sldId id="370" r:id="rId6"/>
    <p:sldId id="371" r:id="rId7"/>
    <p:sldId id="690" r:id="rId8"/>
    <p:sldId id="372" r:id="rId9"/>
    <p:sldId id="373" r:id="rId10"/>
    <p:sldId id="692" r:id="rId11"/>
    <p:sldId id="294" r:id="rId12"/>
    <p:sldId id="375" r:id="rId13"/>
    <p:sldId id="379" r:id="rId14"/>
    <p:sldId id="376" r:id="rId15"/>
    <p:sldId id="712" r:id="rId16"/>
    <p:sldId id="374" r:id="rId17"/>
    <p:sldId id="691" r:id="rId18"/>
    <p:sldId id="377" r:id="rId19"/>
    <p:sldId id="381" r:id="rId20"/>
    <p:sldId id="382" r:id="rId21"/>
    <p:sldId id="646" r:id="rId22"/>
    <p:sldId id="3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>
        <p:scale>
          <a:sx n="118" d="100"/>
          <a:sy n="118" d="100"/>
        </p:scale>
        <p:origin x="148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93BF7-3F9A-3846-B845-3827C3219DF5}" type="datetimeFigureOut">
              <a:rPr lang="it-IT" smtClean="0"/>
              <a:t>03/12/23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A8A80-FBD1-554E-AB78-8874A2A5F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9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20EB875-1770-85F7-CA5D-554220369E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18FD8-1E9F-1E41-90D0-0DE066C2CD7B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360450" name="Rectangle 2">
            <a:extLst>
              <a:ext uri="{FF2B5EF4-FFF2-40B4-BE49-F238E27FC236}">
                <a16:creationId xmlns:a16="http://schemas.microsoft.com/office/drawing/2014/main" id="{48763929-EFFD-1B00-14CD-A880610DF3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8C71BB99-7413-E42B-8701-09094717A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A7DE579-8341-B0A6-0ABC-7EE556CF36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5E1C-C3CC-0740-8DDF-0D12E5F38DF8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2765BD24-0335-5E14-0913-6C76FAEE8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6EFB2177-BF13-0184-A242-15B2AB27F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927CD3-7C11-EC06-60D1-49BCA86E6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6F0EB-F30D-194D-82C5-7AB855984208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339970" name="Rectangle 2">
            <a:extLst>
              <a:ext uri="{FF2B5EF4-FFF2-40B4-BE49-F238E27FC236}">
                <a16:creationId xmlns:a16="http://schemas.microsoft.com/office/drawing/2014/main" id="{84A7A3E6-73FF-5E71-03B5-C5DA347F8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A9644850-4D8C-030A-E44F-F767AA014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479FFB4-60AF-3899-FB56-471E3C875C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70B55-90FF-E74F-9B9A-6F36F399CA5C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346114" name="Rectangle 2">
            <a:extLst>
              <a:ext uri="{FF2B5EF4-FFF2-40B4-BE49-F238E27FC236}">
                <a16:creationId xmlns:a16="http://schemas.microsoft.com/office/drawing/2014/main" id="{53ADFC48-0BFF-C6F2-FF74-056C4BD0A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12E2921F-5959-6930-0B17-0BEAE17D0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47CFB6-9872-2BD4-AF94-F949670EB0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16974-02DF-2248-B537-682133F602D3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C3B8D8AF-FF10-9B40-7C08-8CCD069967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10832D3D-C50C-9B90-7C47-DF3A1024A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4026D75-B320-088F-D4C8-48C8EAF01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84355-85E6-024D-9151-C20F3B5141CF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86FD6108-886E-18AB-A82D-01833B2C3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84F6A8E2-FEDE-3D99-11EE-F23C78BCB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8DCF8B-976C-4169-9ACC-6F48F8BED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B46D3-C785-2D40-9A44-51F0D7E51E9C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655CB8CB-51F4-464A-674A-30BCF1279F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4372704F-AE45-E49B-6AA6-B991C442F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69BA24C-EB7A-92ED-E252-3CC118077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261B9-7E81-A341-A64E-4AFD05C63A52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348162" name="Rectangle 2">
            <a:extLst>
              <a:ext uri="{FF2B5EF4-FFF2-40B4-BE49-F238E27FC236}">
                <a16:creationId xmlns:a16="http://schemas.microsoft.com/office/drawing/2014/main" id="{F4CFA805-A62D-98EA-9FB5-F014AB59C9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B9FF8261-5738-9A9F-723B-9EA57CB54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0501C9-940B-48EB-6675-ABEA782FD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DDF4D-7CCB-6D44-82C8-AB328F385DE2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246786" name="Rectangle 2">
            <a:extLst>
              <a:ext uri="{FF2B5EF4-FFF2-40B4-BE49-F238E27FC236}">
                <a16:creationId xmlns:a16="http://schemas.microsoft.com/office/drawing/2014/main" id="{F26360AA-25DE-2C7A-A639-D949A6B5C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2476F6C3-E41B-3CE1-1164-FBB7D80E3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760541-2294-C921-FAC5-ACB686DB15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02F7F-E54B-3B42-AF10-F4E5742D34DF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D22C821C-03BC-ED20-85CB-BC5F664AC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3C230BF5-05C0-4C03-02DD-BF577FC97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CBFCC9-1531-C285-05C8-99DBCBCB4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942B4-2172-614A-843E-5B14EC21D095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C074B566-A6D2-2C3E-C1A1-00D01B383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ED24EDE8-6A02-AC76-DB6C-AECA2E88E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51B355-9148-B678-320A-08FE0821C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A011F-B675-7840-907A-2AB9C26A81FD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335874" name="Rectangle 2">
            <a:extLst>
              <a:ext uri="{FF2B5EF4-FFF2-40B4-BE49-F238E27FC236}">
                <a16:creationId xmlns:a16="http://schemas.microsoft.com/office/drawing/2014/main" id="{97F29FD9-26A9-4302-2A90-3E1779BF8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5B36D611-3CC3-DFAA-DF2C-4BFA658B6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57A3DE2-714A-3CEF-C3D2-796C69BFB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F2656-28F4-934C-98F9-3390CBFA553E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337922" name="Rectangle 2">
            <a:extLst>
              <a:ext uri="{FF2B5EF4-FFF2-40B4-BE49-F238E27FC236}">
                <a16:creationId xmlns:a16="http://schemas.microsoft.com/office/drawing/2014/main" id="{2A2A1A19-023A-10ED-5CAE-8CF6FF6FA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B8CE37FA-6574-4B81-7DAE-E21F9AB69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D8C28A9-98F2-04AF-15F4-16C4BA234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FB3EA-D5B2-C64A-88DD-6390031D76CB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342018" name="Rectangle 2">
            <a:extLst>
              <a:ext uri="{FF2B5EF4-FFF2-40B4-BE49-F238E27FC236}">
                <a16:creationId xmlns:a16="http://schemas.microsoft.com/office/drawing/2014/main" id="{833B5F22-B91A-7292-CF40-7420A8B97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47018D50-7E7B-43F0-AFAD-FC8CD7575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2ED8C26-F37C-833C-B3CD-AC486FE56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B3908-979A-9844-A28A-9CC558819F1A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350210" name="Rectangle 2">
            <a:extLst>
              <a:ext uri="{FF2B5EF4-FFF2-40B4-BE49-F238E27FC236}">
                <a16:creationId xmlns:a16="http://schemas.microsoft.com/office/drawing/2014/main" id="{4E916246-3D1F-CF47-9071-3A67F9B41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DC23B8A0-5525-4258-A791-7B7AFE2E5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03/12/23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03/12/23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12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03/12/23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41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1D2316-0490-8CE6-D488-C02143A3D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02473F-EFCB-72DE-CAD6-5FC53E0E9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39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8633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7358063" cy="5072063"/>
          </a:xfrm>
          <a:prstGeom prst="rect">
            <a:avLst/>
          </a:prstGeom>
        </p:spPr>
        <p:txBody>
          <a:bodyPr anchor="ctr"/>
          <a:lstStyle>
            <a:lvl1pPr marL="589338" indent="-401822">
              <a:spcBef>
                <a:spcPts val="3375"/>
              </a:spcBef>
              <a:defRPr sz="2953"/>
            </a:lvl1pPr>
            <a:lvl2pPr marL="1437629" indent="-937584">
              <a:spcBef>
                <a:spcPts val="3375"/>
              </a:spcBef>
              <a:defRPr sz="2953"/>
            </a:lvl2pPr>
            <a:lvl3pPr marL="1750157" indent="-937584">
              <a:spcBef>
                <a:spcPts val="3375"/>
              </a:spcBef>
              <a:defRPr sz="2953"/>
            </a:lvl3pPr>
            <a:lvl4pPr marL="2062684" indent="-937584">
              <a:spcBef>
                <a:spcPts val="3375"/>
              </a:spcBef>
              <a:defRPr sz="2953"/>
            </a:lvl4pPr>
            <a:lvl5pPr marL="2375212" indent="-937584">
              <a:spcBef>
                <a:spcPts val="3375"/>
              </a:spcBef>
              <a:defRPr sz="2953"/>
            </a:lvl5pPr>
          </a:lstStyle>
          <a:p>
            <a:pPr lvl="0">
              <a:defRPr sz="1800"/>
            </a:pPr>
            <a:r>
              <a:rPr sz="2953"/>
              <a:t>Corpo livello uno</a:t>
            </a:r>
          </a:p>
          <a:p>
            <a:pPr lvl="1">
              <a:defRPr sz="1800"/>
            </a:pPr>
            <a:r>
              <a:rPr sz="2953"/>
              <a:t>Corpo livello due</a:t>
            </a:r>
          </a:p>
          <a:p>
            <a:pPr lvl="2">
              <a:defRPr sz="1800"/>
            </a:pPr>
            <a:r>
              <a:rPr sz="2953"/>
              <a:t>Corpo livello tre</a:t>
            </a:r>
          </a:p>
          <a:p>
            <a:pPr lvl="3">
              <a:defRPr sz="1800"/>
            </a:pPr>
            <a:r>
              <a:rPr sz="2953"/>
              <a:t>Corpo livello quattro</a:t>
            </a:r>
          </a:p>
          <a:p>
            <a:pPr lvl="4">
              <a:defRPr sz="1800"/>
            </a:pPr>
            <a:r>
              <a:rPr sz="2953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36589953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92969" y="2089547"/>
            <a:ext cx="7358063" cy="267890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266341385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3321844"/>
          </a:xfrm>
          <a:prstGeom prst="rect">
            <a:avLst/>
          </a:prstGeom>
        </p:spPr>
        <p:txBody>
          <a:bodyPr/>
          <a:lstStyle>
            <a:lvl1pPr marL="241093" indent="-241093" algn="ctr">
              <a:spcBef>
                <a:spcPts val="0"/>
              </a:spcBef>
              <a:buSzTx/>
              <a:buFontTx/>
              <a:buNone/>
              <a:defRPr sz="2531"/>
            </a:lvl1pPr>
            <a:lvl2pPr marL="241093" indent="0" algn="ctr">
              <a:spcBef>
                <a:spcPts val="0"/>
              </a:spcBef>
              <a:buSzTx/>
              <a:buFontTx/>
              <a:buNone/>
              <a:defRPr sz="2531"/>
            </a:lvl2pPr>
            <a:lvl3pPr marL="241093" indent="0" algn="ctr">
              <a:spcBef>
                <a:spcPts val="0"/>
              </a:spcBef>
              <a:buSzTx/>
              <a:buFontTx/>
              <a:buNone/>
              <a:defRPr sz="2531"/>
            </a:lvl3pPr>
            <a:lvl4pPr marL="241093" indent="0" algn="ctr">
              <a:spcBef>
                <a:spcPts val="0"/>
              </a:spcBef>
              <a:buSzTx/>
              <a:buFontTx/>
              <a:buNone/>
              <a:defRPr sz="2531"/>
            </a:lvl4pPr>
            <a:lvl5pPr marL="241093" indent="0" algn="ctr">
              <a:spcBef>
                <a:spcPts val="0"/>
              </a:spcBef>
              <a:buSzTx/>
              <a:buFontTx/>
              <a:buNone/>
              <a:defRPr sz="2531"/>
            </a:lvl5pPr>
          </a:lstStyle>
          <a:p>
            <a:pPr lvl="0">
              <a:defRPr sz="1800"/>
            </a:pPr>
            <a:r>
              <a:rPr sz="2531"/>
              <a:t>Corpo livello uno</a:t>
            </a:r>
          </a:p>
          <a:p>
            <a:pPr lvl="1">
              <a:defRPr sz="1800"/>
            </a:pPr>
            <a:r>
              <a:rPr sz="2531"/>
              <a:t>Corpo livello due</a:t>
            </a:r>
          </a:p>
          <a:p>
            <a:pPr lvl="2">
              <a:defRPr sz="1800"/>
            </a:pPr>
            <a:r>
              <a:rPr sz="2531"/>
              <a:t>Corpo livello tre</a:t>
            </a:r>
          </a:p>
          <a:p>
            <a:pPr lvl="3">
              <a:defRPr sz="1800"/>
            </a:pPr>
            <a:r>
              <a:rPr sz="2531"/>
              <a:t>Corpo livello quattro</a:t>
            </a:r>
          </a:p>
          <a:p>
            <a:pPr lvl="4">
              <a:defRPr sz="1800"/>
            </a:pPr>
            <a:r>
              <a:rPr sz="2531"/>
              <a:t>Livello 5</a:t>
            </a:r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0"/>
            <a:ext cx="7358063" cy="3473648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36501428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92969" y="5179219"/>
            <a:ext cx="7358063" cy="119657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298057567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892969" y="5179219"/>
            <a:ext cx="7358063" cy="119657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361307069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46484" y="3366492"/>
            <a:ext cx="4125516" cy="3491508"/>
          </a:xfrm>
          <a:prstGeom prst="rect">
            <a:avLst/>
          </a:prstGeom>
        </p:spPr>
        <p:txBody>
          <a:bodyPr/>
          <a:lstStyle>
            <a:lvl1pPr marL="241093" indent="-241093" algn="ctr">
              <a:spcBef>
                <a:spcPts val="0"/>
              </a:spcBef>
              <a:buSzTx/>
              <a:buFontTx/>
              <a:buNone/>
              <a:defRPr sz="2391"/>
            </a:lvl1pPr>
            <a:lvl2pPr marL="241093" indent="0" algn="ctr">
              <a:spcBef>
                <a:spcPts val="0"/>
              </a:spcBef>
              <a:buSzTx/>
              <a:buFontTx/>
              <a:buNone/>
              <a:defRPr sz="2391"/>
            </a:lvl2pPr>
            <a:lvl3pPr marL="241093" indent="0" algn="ctr">
              <a:spcBef>
                <a:spcPts val="0"/>
              </a:spcBef>
              <a:buSzTx/>
              <a:buFontTx/>
              <a:buNone/>
              <a:defRPr sz="2391"/>
            </a:lvl3pPr>
            <a:lvl4pPr marL="241093" indent="0" algn="ctr">
              <a:spcBef>
                <a:spcPts val="0"/>
              </a:spcBef>
              <a:buSzTx/>
              <a:buFontTx/>
              <a:buNone/>
              <a:defRPr sz="2391"/>
            </a:lvl4pPr>
            <a:lvl5pPr marL="241093" indent="0" algn="ctr">
              <a:spcBef>
                <a:spcPts val="0"/>
              </a:spcBef>
              <a:buSzTx/>
              <a:buFontTx/>
              <a:buNone/>
              <a:defRPr sz="2391"/>
            </a:lvl5pPr>
          </a:lstStyle>
          <a:p>
            <a:pPr lvl="0">
              <a:defRPr sz="1800"/>
            </a:pPr>
            <a:r>
              <a:rPr sz="2391"/>
              <a:t>Corpo livello uno</a:t>
            </a:r>
          </a:p>
          <a:p>
            <a:pPr lvl="1">
              <a:defRPr sz="1800"/>
            </a:pPr>
            <a:r>
              <a:rPr sz="2391"/>
              <a:t>Corpo livello due</a:t>
            </a:r>
          </a:p>
          <a:p>
            <a:pPr lvl="2">
              <a:defRPr sz="1800"/>
            </a:pPr>
            <a:r>
              <a:rPr sz="2391"/>
              <a:t>Corpo livello tre</a:t>
            </a:r>
          </a:p>
          <a:p>
            <a:pPr lvl="3">
              <a:defRPr sz="1800"/>
            </a:pPr>
            <a:r>
              <a:rPr sz="2391"/>
              <a:t>Corpo livello quattro</a:t>
            </a:r>
          </a:p>
          <a:p>
            <a:pPr lvl="4">
              <a:defRPr sz="1800"/>
            </a:pPr>
            <a:r>
              <a:rPr sz="2391"/>
              <a:t>Livello 5</a:t>
            </a: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46484" y="0"/>
            <a:ext cx="4125516" cy="3312914"/>
          </a:xfrm>
          <a:prstGeom prst="rect">
            <a:avLst/>
          </a:prstGeom>
        </p:spPr>
        <p:txBody>
          <a:bodyPr anchor="b"/>
          <a:lstStyle>
            <a:lvl1pPr>
              <a:defRPr sz="4922"/>
            </a:lvl1pPr>
          </a:lstStyle>
          <a:p>
            <a:pPr lvl="0">
              <a:defRPr sz="1800"/>
            </a:pPr>
            <a:r>
              <a:rPr sz="4922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37620684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03/12/23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116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46484" y="3366492"/>
            <a:ext cx="4125516" cy="3491508"/>
          </a:xfrm>
          <a:prstGeom prst="rect">
            <a:avLst/>
          </a:prstGeom>
        </p:spPr>
        <p:txBody>
          <a:bodyPr/>
          <a:lstStyle>
            <a:lvl1pPr marL="241093" indent="-241093" algn="ctr">
              <a:spcBef>
                <a:spcPts val="0"/>
              </a:spcBef>
              <a:buSzTx/>
              <a:buFontTx/>
              <a:buNone/>
              <a:defRPr sz="2391"/>
            </a:lvl1pPr>
            <a:lvl2pPr marL="241093" indent="0" algn="ctr">
              <a:spcBef>
                <a:spcPts val="0"/>
              </a:spcBef>
              <a:buSzTx/>
              <a:buFontTx/>
              <a:buNone/>
              <a:defRPr sz="2391"/>
            </a:lvl2pPr>
            <a:lvl3pPr marL="241093" indent="0" algn="ctr">
              <a:spcBef>
                <a:spcPts val="0"/>
              </a:spcBef>
              <a:buSzTx/>
              <a:buFontTx/>
              <a:buNone/>
              <a:defRPr sz="2391"/>
            </a:lvl3pPr>
            <a:lvl4pPr marL="241093" indent="0" algn="ctr">
              <a:spcBef>
                <a:spcPts val="0"/>
              </a:spcBef>
              <a:buSzTx/>
              <a:buFontTx/>
              <a:buNone/>
              <a:defRPr sz="2391"/>
            </a:lvl4pPr>
            <a:lvl5pPr marL="241093" indent="0" algn="ctr">
              <a:spcBef>
                <a:spcPts val="0"/>
              </a:spcBef>
              <a:buSzTx/>
              <a:buFontTx/>
              <a:buNone/>
              <a:defRPr sz="2391"/>
            </a:lvl5pPr>
          </a:lstStyle>
          <a:p>
            <a:pPr lvl="0">
              <a:defRPr sz="1800"/>
            </a:pPr>
            <a:r>
              <a:rPr sz="2391"/>
              <a:t>Corpo livello uno</a:t>
            </a:r>
          </a:p>
          <a:p>
            <a:pPr lvl="1">
              <a:defRPr sz="1800"/>
            </a:pPr>
            <a:r>
              <a:rPr sz="2391"/>
              <a:t>Corpo livello due</a:t>
            </a:r>
          </a:p>
          <a:p>
            <a:pPr lvl="2">
              <a:defRPr sz="1800"/>
            </a:pPr>
            <a:r>
              <a:rPr sz="2391"/>
              <a:t>Corpo livello tre</a:t>
            </a:r>
          </a:p>
          <a:p>
            <a:pPr lvl="3">
              <a:defRPr sz="1800"/>
            </a:pPr>
            <a:r>
              <a:rPr sz="2391"/>
              <a:t>Corpo livello quattro</a:t>
            </a:r>
          </a:p>
          <a:p>
            <a:pPr lvl="4">
              <a:defRPr sz="1800"/>
            </a:pPr>
            <a:r>
              <a:rPr sz="2391"/>
              <a:t>Livello 5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46484" y="0"/>
            <a:ext cx="4125516" cy="3312914"/>
          </a:xfrm>
          <a:prstGeom prst="rect">
            <a:avLst/>
          </a:prstGeom>
        </p:spPr>
        <p:txBody>
          <a:bodyPr anchor="b"/>
          <a:lstStyle>
            <a:lvl1pPr>
              <a:defRPr sz="4922"/>
            </a:lvl1pPr>
          </a:lstStyle>
          <a:p>
            <a:pPr lvl="0">
              <a:defRPr sz="1800"/>
            </a:pPr>
            <a:r>
              <a:rPr sz="4922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311619987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892969" y="0"/>
            <a:ext cx="7358063" cy="2071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113566752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737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92969" y="169356"/>
            <a:ext cx="7358063" cy="17329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892969" y="1902330"/>
            <a:ext cx="3545086" cy="4107043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2250"/>
              <a:t>Corpo livello uno</a:t>
            </a:r>
          </a:p>
          <a:p>
            <a:pPr lvl="1">
              <a:defRPr sz="1800"/>
            </a:pPr>
            <a:r>
              <a:rPr sz="2250"/>
              <a:t>Corpo livello due</a:t>
            </a:r>
          </a:p>
          <a:p>
            <a:pPr lvl="2">
              <a:defRPr sz="1800"/>
            </a:pPr>
            <a:r>
              <a:rPr sz="2250"/>
              <a:t>Corpo livello tre</a:t>
            </a:r>
          </a:p>
          <a:p>
            <a:pPr lvl="3">
              <a:defRPr sz="1800"/>
            </a:pPr>
            <a:r>
              <a:rPr sz="2250"/>
              <a:t>Corpo livello quattro</a:t>
            </a:r>
          </a:p>
          <a:p>
            <a:pPr lvl="4">
              <a:defRPr sz="1800"/>
            </a:pPr>
            <a:r>
              <a:rPr sz="225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27007347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Corpo livello uno</a:t>
            </a:r>
          </a:p>
          <a:p>
            <a:pPr lvl="1">
              <a:defRPr sz="1800"/>
            </a:pPr>
            <a:r>
              <a:rPr sz="2250"/>
              <a:t>Corpo livello due</a:t>
            </a:r>
          </a:p>
          <a:p>
            <a:pPr lvl="2">
              <a:defRPr sz="1800"/>
            </a:pPr>
            <a:r>
              <a:rPr sz="2250"/>
              <a:t>Corpo livello tre</a:t>
            </a:r>
          </a:p>
          <a:p>
            <a:pPr lvl="3">
              <a:defRPr sz="1800"/>
            </a:pPr>
            <a:r>
              <a:rPr sz="2250"/>
              <a:t>Corpo livello quattro</a:t>
            </a:r>
          </a:p>
          <a:p>
            <a:pPr lvl="4">
              <a:defRPr sz="1800"/>
            </a:pPr>
            <a:r>
              <a:rPr sz="225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226836737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892969" y="169356"/>
            <a:ext cx="7358063" cy="17329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464969" y="1902330"/>
            <a:ext cx="2786063" cy="4107043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2250"/>
              <a:t>Corpo livello uno</a:t>
            </a:r>
          </a:p>
          <a:p>
            <a:pPr lvl="1">
              <a:defRPr sz="1800"/>
            </a:pPr>
            <a:r>
              <a:rPr sz="2250"/>
              <a:t>Corpo livello due</a:t>
            </a:r>
          </a:p>
          <a:p>
            <a:pPr lvl="2">
              <a:defRPr sz="1800"/>
            </a:pPr>
            <a:r>
              <a:rPr sz="2250"/>
              <a:t>Corpo livello tre</a:t>
            </a:r>
          </a:p>
          <a:p>
            <a:pPr lvl="3">
              <a:defRPr sz="1800"/>
            </a:pPr>
            <a:r>
              <a:rPr sz="2250"/>
              <a:t>Corpo livello quattro</a:t>
            </a:r>
          </a:p>
          <a:p>
            <a:pPr lvl="4">
              <a:defRPr sz="1800"/>
            </a:pPr>
            <a:r>
              <a:rPr sz="225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115515441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92969" y="169356"/>
            <a:ext cx="7358063" cy="17329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92969" y="1902330"/>
            <a:ext cx="3545086" cy="4107043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2250"/>
              <a:t>Corpo livello uno</a:t>
            </a:r>
          </a:p>
          <a:p>
            <a:pPr lvl="1">
              <a:defRPr sz="1800"/>
            </a:pPr>
            <a:r>
              <a:rPr sz="2250"/>
              <a:t>Corpo livello due</a:t>
            </a:r>
          </a:p>
          <a:p>
            <a:pPr lvl="2">
              <a:defRPr sz="1800"/>
            </a:pPr>
            <a:r>
              <a:rPr sz="2250"/>
              <a:t>Corpo livello tre</a:t>
            </a:r>
          </a:p>
          <a:p>
            <a:pPr lvl="3">
              <a:defRPr sz="1800"/>
            </a:pPr>
            <a:r>
              <a:rPr sz="2250"/>
              <a:t>Corpo livello quattro</a:t>
            </a:r>
          </a:p>
          <a:p>
            <a:pPr lvl="4">
              <a:defRPr sz="1800"/>
            </a:pPr>
            <a:r>
              <a:rPr sz="225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9948350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03/12/23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00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03/12/23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53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03/12/23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98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03/12/23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3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03/12/23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6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03/12/23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23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DB2B-0307-7E41-A15D-6811F231E6A3}" type="datetimeFigureOut">
              <a:rPr lang="it-IT" smtClean="0"/>
              <a:t>03/12/23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47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DB2B-0307-7E41-A15D-6811F231E6A3}" type="datetimeFigureOut">
              <a:rPr lang="it-IT" smtClean="0"/>
              <a:t>03/12/23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486F-6F9D-1241-95B8-BFBA03263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03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125016"/>
            <a:ext cx="7358063" cy="1821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911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lvl="0">
              <a:defRPr sz="1800"/>
            </a:pPr>
            <a:r>
              <a:rPr sz="2250"/>
              <a:t>Corpo livello uno</a:t>
            </a:r>
          </a:p>
          <a:p>
            <a:pPr lvl="1">
              <a:defRPr sz="1800"/>
            </a:pPr>
            <a:r>
              <a:rPr sz="2250"/>
              <a:t>Corpo livello due</a:t>
            </a:r>
          </a:p>
          <a:p>
            <a:pPr lvl="2">
              <a:defRPr sz="1800"/>
            </a:pPr>
            <a:r>
              <a:rPr sz="2250"/>
              <a:t>Corpo livello tre</a:t>
            </a:r>
          </a:p>
          <a:p>
            <a:pPr lvl="3">
              <a:defRPr sz="1800"/>
            </a:pPr>
            <a:r>
              <a:rPr sz="2250"/>
              <a:t>Corpo livello quattro</a:t>
            </a:r>
          </a:p>
          <a:p>
            <a:pPr lvl="4">
              <a:defRPr sz="1800"/>
            </a:pPr>
            <a:r>
              <a:rPr sz="225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40810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 spd="med"/>
  <p:txStyles>
    <p:titleStyle>
      <a:lvl1pPr algn="ctr">
        <a:defRPr sz="5906">
          <a:latin typeface="Gill Sans"/>
          <a:ea typeface="Gill Sans"/>
          <a:cs typeface="Gill Sans"/>
          <a:sym typeface="Gill Sans"/>
        </a:defRPr>
      </a:lvl1pPr>
      <a:lvl2pPr algn="ctr">
        <a:defRPr sz="5906">
          <a:latin typeface="Gill Sans"/>
          <a:ea typeface="Gill Sans"/>
          <a:cs typeface="Gill Sans"/>
          <a:sym typeface="Gill Sans"/>
        </a:defRPr>
      </a:lvl2pPr>
      <a:lvl3pPr algn="ctr">
        <a:defRPr sz="5906">
          <a:latin typeface="Gill Sans"/>
          <a:ea typeface="Gill Sans"/>
          <a:cs typeface="Gill Sans"/>
          <a:sym typeface="Gill Sans"/>
        </a:defRPr>
      </a:lvl3pPr>
      <a:lvl4pPr algn="ctr">
        <a:defRPr sz="5906">
          <a:latin typeface="Gill Sans"/>
          <a:ea typeface="Gill Sans"/>
          <a:cs typeface="Gill Sans"/>
          <a:sym typeface="Gill Sans"/>
        </a:defRPr>
      </a:lvl4pPr>
      <a:lvl5pPr algn="ctr">
        <a:defRPr sz="5906">
          <a:latin typeface="Gill Sans"/>
          <a:ea typeface="Gill Sans"/>
          <a:cs typeface="Gill Sans"/>
          <a:sym typeface="Gill Sans"/>
        </a:defRPr>
      </a:lvl5pPr>
      <a:lvl6pPr algn="ctr">
        <a:defRPr sz="5906">
          <a:latin typeface="Gill Sans"/>
          <a:ea typeface="Gill Sans"/>
          <a:cs typeface="Gill Sans"/>
          <a:sym typeface="Gill Sans"/>
        </a:defRPr>
      </a:lvl6pPr>
      <a:lvl7pPr algn="ctr">
        <a:defRPr sz="5906">
          <a:latin typeface="Gill Sans"/>
          <a:ea typeface="Gill Sans"/>
          <a:cs typeface="Gill Sans"/>
          <a:sym typeface="Gill Sans"/>
        </a:defRPr>
      </a:lvl7pPr>
      <a:lvl8pPr algn="ctr">
        <a:defRPr sz="5906">
          <a:latin typeface="Gill Sans"/>
          <a:ea typeface="Gill Sans"/>
          <a:cs typeface="Gill Sans"/>
          <a:sym typeface="Gill Sans"/>
        </a:defRPr>
      </a:lvl8pPr>
      <a:lvl9pPr algn="ctr">
        <a:defRPr sz="5906">
          <a:latin typeface="Gill Sans"/>
          <a:ea typeface="Gill Sans"/>
          <a:cs typeface="Gill Sans"/>
          <a:sym typeface="Gill Sans"/>
        </a:defRPr>
      </a:lvl9pPr>
    </p:titleStyle>
    <p:bodyStyle>
      <a:lvl1pPr marL="534646" indent="-347129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1pPr>
      <a:lvl2pPr marL="1117163" indent="-617118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2pPr>
      <a:lvl3pPr marL="1429691" indent="-617118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3pPr>
      <a:lvl4pPr marL="1742219" indent="-617118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4pPr>
      <a:lvl5pPr marL="2054746" indent="-617118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5pPr>
      <a:lvl6pPr marL="2376204" indent="-617118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6pPr>
      <a:lvl7pPr marL="2697662" indent="-617118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7pPr>
      <a:lvl8pPr marL="3019119" indent="-617119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8pPr>
      <a:lvl9pPr marL="3340576" indent="-617119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9pPr>
    </p:bodyStyle>
    <p:otherStyle>
      <a:lvl1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FC14D949-DBCF-E6F9-F4E3-9FEABCFE3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56540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3200" dirty="0">
                <a:latin typeface="Arial Black" panose="020B0604020202020204" pitchFamily="34" charset="0"/>
              </a:rPr>
              <a:t>V A G I </a:t>
            </a:r>
            <a:r>
              <a:rPr lang="it-IT" altLang="it-IT" sz="3200" dirty="0" err="1">
                <a:latin typeface="Arial Black" panose="020B0604020202020204" pitchFamily="34" charset="0"/>
              </a:rPr>
              <a:t>N</a:t>
            </a:r>
            <a:r>
              <a:rPr lang="it-IT" altLang="it-IT" sz="3200" dirty="0">
                <a:latin typeface="Arial Black" panose="020B0604020202020204" pitchFamily="34" charset="0"/>
              </a:rPr>
              <a:t> A</a:t>
            </a:r>
            <a:br>
              <a:rPr lang="it-IT" altLang="it-IT" sz="3200" dirty="0">
                <a:latin typeface="Arial Black" panose="020B0604020202020204" pitchFamily="34" charset="0"/>
              </a:rPr>
            </a:br>
            <a:br>
              <a:rPr lang="it-IT" altLang="it-IT" sz="2400" dirty="0">
                <a:latin typeface="Arial Black" panose="020B0604020202020204" pitchFamily="34" charset="0"/>
              </a:rPr>
            </a:br>
            <a:endParaRPr lang="it-IT" altLang="it-IT" sz="2400" dirty="0">
              <a:latin typeface="Arial Black" panose="020B0604020202020204" pitchFamily="34" charset="0"/>
            </a:endParaRPr>
          </a:p>
        </p:txBody>
      </p:sp>
      <p:pic>
        <p:nvPicPr>
          <p:cNvPr id="359427" name="Picture 3">
            <a:extLst>
              <a:ext uri="{FF2B5EF4-FFF2-40B4-BE49-F238E27FC236}">
                <a16:creationId xmlns:a16="http://schemas.microsoft.com/office/drawing/2014/main" id="{9E56466B-7871-0411-FCD1-0D4A6298AE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75" y="3429000"/>
            <a:ext cx="2403475" cy="3168650"/>
          </a:xfrm>
          <a:noFill/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491133" y="6467326"/>
            <a:ext cx="8304609" cy="21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0" lvl="4" defTabSz="321457">
              <a:defRPr sz="1800"/>
            </a:pPr>
            <a:r>
              <a:rPr sz="703" kern="0">
                <a:solidFill>
                  <a:sysClr val="windowText" lastClr="000000"/>
                </a:solidFill>
                <a:latin typeface="Helvetica"/>
                <a:ea typeface="+mj-ea"/>
                <a:cs typeface="+mj-cs"/>
                <a:sym typeface="Helvetica"/>
              </a:rPr>
              <a:t>K.L. Moore, A.F. Dalley, A.M.R. Agur                                                                      </a:t>
            </a:r>
            <a:r>
              <a:rPr sz="703" b="1" kern="0">
                <a:solidFill>
                  <a:sysClr val="windowText" lastClr="000000"/>
                </a:solidFill>
                <a:latin typeface="Helvetica"/>
                <a:ea typeface="+mj-ea"/>
                <a:cs typeface="+mj-cs"/>
                <a:sym typeface="Helvetica"/>
              </a:rPr>
              <a:t>Anatomia umana a orientamento clinico </a:t>
            </a:r>
            <a:r>
              <a:rPr sz="703" kern="0">
                <a:solidFill>
                  <a:sysClr val="windowText" lastClr="000000"/>
                </a:solidFill>
                <a:latin typeface="Helvetica"/>
                <a:ea typeface="+mj-ea"/>
                <a:cs typeface="+mj-cs"/>
                <a:sym typeface="Helvetica"/>
              </a:rPr>
              <a:t>                                                          Copyright 2015 C.E.A. Casa Editrice Ambrosiana</a:t>
            </a:r>
          </a:p>
        </p:txBody>
      </p:sp>
      <p:pic>
        <p:nvPicPr>
          <p:cNvPr id="155" name="image99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138295" y="108487"/>
            <a:ext cx="8867410" cy="6092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8D861D0B-0A49-ADC1-730A-039A68F16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4543" y="261258"/>
            <a:ext cx="8458200" cy="609600"/>
          </a:xfrm>
        </p:spPr>
        <p:txBody>
          <a:bodyPr>
            <a:noAutofit/>
          </a:bodyPr>
          <a:lstStyle/>
          <a:p>
            <a:pPr algn="ctr"/>
            <a:r>
              <a:rPr lang="it-IT" altLang="it-IT" sz="3200" b="1" dirty="0"/>
              <a:t>VAGINA</a:t>
            </a:r>
            <a:br>
              <a:rPr lang="it-IT" altLang="it-IT" sz="3200" b="1" dirty="0"/>
            </a:br>
            <a:r>
              <a:rPr lang="it-IT" altLang="it-IT" sz="3200" b="1" dirty="0"/>
              <a:t>VASCOLARIZZAZIONE SANGUIFERA</a:t>
            </a:r>
          </a:p>
        </p:txBody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43DB1EB9-8FE3-7015-3396-58EA219B3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5542" y="1143000"/>
            <a:ext cx="7652657" cy="545374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ARTERIA UTERINA (per la porzione superiore)</a:t>
            </a:r>
          </a:p>
          <a:p>
            <a:pPr>
              <a:buFont typeface="Wingdings" pitchFamily="2" charset="2"/>
              <a:buChar char="§"/>
            </a:pPr>
            <a:endParaRPr lang="it-IT" altLang="it-IT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ARTERIA VAGINALE (</a:t>
            </a:r>
            <a:r>
              <a:rPr lang="it-IT" altLang="it-IT" dirty="0">
                <a:latin typeface="Aharoni" panose="02010803020104030203" pitchFamily="2" charset="-79"/>
                <a:cs typeface="Aharoni" panose="02010803020104030203" pitchFamily="2" charset="-79"/>
              </a:rPr>
              <a:t>per la porzione inferiore</a:t>
            </a: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it-IT" altLang="it-IT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it-IT" altLang="it-IT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Contributo anche da A. RETTALE MEDIA</a:t>
            </a:r>
          </a:p>
          <a:p>
            <a:pPr>
              <a:buFont typeface="Wingdings" pitchFamily="2" charset="2"/>
              <a:buChar char="§"/>
            </a:pPr>
            <a:endParaRPr lang="it-IT" altLang="it-IT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PLESSO VENOSO UTEROVAGINALE e VESCICOVAGINALE che comunica con il PLESSO EMORROIDARIO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7AD92554-C16D-83AE-6AA7-3222DD1ED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3200" dirty="0">
                <a:latin typeface="Arial Black" panose="020B0604020202020204" pitchFamily="34" charset="0"/>
              </a:rPr>
              <a:t>VAGINA </a:t>
            </a:r>
            <a:br>
              <a:rPr lang="it-IT" altLang="it-IT" sz="3200" dirty="0">
                <a:latin typeface="Arial Black" panose="020B0604020202020204" pitchFamily="34" charset="0"/>
              </a:rPr>
            </a:br>
            <a:r>
              <a:rPr lang="it-IT" altLang="it-IT" sz="3200" dirty="0">
                <a:latin typeface="Arial Black" panose="020B0604020202020204" pitchFamily="34" charset="0"/>
              </a:rPr>
              <a:t>VASCOLARIZZAZIONE SANGUIFERA</a:t>
            </a:r>
          </a:p>
        </p:txBody>
      </p:sp>
      <p:pic>
        <p:nvPicPr>
          <p:cNvPr id="349187" name="Picture 3">
            <a:extLst>
              <a:ext uri="{FF2B5EF4-FFF2-40B4-BE49-F238E27FC236}">
                <a16:creationId xmlns:a16="http://schemas.microsoft.com/office/drawing/2014/main" id="{0C865526-5E1A-B1B0-08F3-F51E5B8A79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23975"/>
            <a:ext cx="7848600" cy="5484813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3A814B33-8DC1-211E-D406-E18F5DDC5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899" y="718457"/>
            <a:ext cx="8458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3200" dirty="0">
                <a:latin typeface="Arial Black" panose="020B0604020202020204" pitchFamily="34" charset="0"/>
              </a:rPr>
              <a:t>VAGINA</a:t>
            </a:r>
            <a:br>
              <a:rPr lang="it-IT" altLang="it-IT" sz="3200" dirty="0">
                <a:latin typeface="Arial Black" panose="020B0604020202020204" pitchFamily="34" charset="0"/>
              </a:rPr>
            </a:br>
            <a:r>
              <a:rPr lang="it-IT" altLang="it-IT" sz="3200" dirty="0">
                <a:latin typeface="Arial Black" panose="020B0604020202020204" pitchFamily="34" charset="0"/>
              </a:rPr>
              <a:t>DRENAGGIO LINFATICO</a:t>
            </a:r>
          </a:p>
        </p:txBody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14022EEB-5B8C-206C-5B9B-79289D15A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0314" y="1578429"/>
            <a:ext cx="5203371" cy="4974771"/>
          </a:xfrm>
        </p:spPr>
        <p:txBody>
          <a:bodyPr/>
          <a:lstStyle/>
          <a:p>
            <a:r>
              <a:rPr lang="it-IT" altLang="it-IT" sz="2800" dirty="0">
                <a:latin typeface="Arial Black" panose="020B0604020202020204" pitchFamily="34" charset="0"/>
              </a:rPr>
              <a:t>LINFONODI IPOGASTRICI</a:t>
            </a:r>
          </a:p>
          <a:p>
            <a:endParaRPr lang="it-IT" altLang="it-IT" sz="2800" dirty="0">
              <a:latin typeface="Arial Black" panose="020B0604020202020204" pitchFamily="34" charset="0"/>
            </a:endParaRPr>
          </a:p>
          <a:p>
            <a:r>
              <a:rPr lang="it-IT" altLang="it-IT" sz="2800" dirty="0">
                <a:latin typeface="Arial Black" panose="020B0604020202020204" pitchFamily="34" charset="0"/>
              </a:rPr>
              <a:t>LINFONODI SACRALI</a:t>
            </a:r>
          </a:p>
          <a:p>
            <a:endParaRPr lang="it-IT" altLang="it-IT" sz="2800" dirty="0">
              <a:latin typeface="Arial Black" panose="020B0604020202020204" pitchFamily="34" charset="0"/>
            </a:endParaRPr>
          </a:p>
          <a:p>
            <a:r>
              <a:rPr lang="it-IT" altLang="it-IT" sz="2800" dirty="0">
                <a:latin typeface="Arial Black" panose="020B0604020202020204" pitchFamily="34" charset="0"/>
              </a:rPr>
              <a:t>LINFONODI INGUINALI </a:t>
            </a:r>
          </a:p>
          <a:p>
            <a:pPr>
              <a:buFontTx/>
              <a:buNone/>
            </a:pPr>
            <a:endParaRPr lang="it-IT" altLang="it-IT" sz="2800" dirty="0">
              <a:latin typeface="Arial Black" panose="020B0604020202020204" pitchFamily="34" charset="0"/>
            </a:endParaRPr>
          </a:p>
          <a:p>
            <a:pPr marL="0" indent="0">
              <a:buNone/>
            </a:pPr>
            <a:endParaRPr lang="it-IT" altLang="it-IT" sz="2800" dirty="0"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Segnaposto contenuto 3" descr="0669.gif">
            <a:extLst>
              <a:ext uri="{FF2B5EF4-FFF2-40B4-BE49-F238E27FC236}">
                <a16:creationId xmlns:a16="http://schemas.microsoft.com/office/drawing/2014/main" id="{CBED2A49-42FE-01CF-ECD7-1EA1AFA9757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3439" r="2260" b="5923"/>
          <a:stretch>
            <a:fillRect/>
          </a:stretch>
        </p:blipFill>
        <p:spPr>
          <a:xfrm>
            <a:off x="971550" y="0"/>
            <a:ext cx="7885113" cy="68484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39FFDE0B-4042-B343-A5C4-FBFA92557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3200" b="1" dirty="0">
                <a:latin typeface="Copperplate" panose="02000504000000020004" pitchFamily="2" charset="77"/>
              </a:rPr>
              <a:t>VAGINA</a:t>
            </a:r>
            <a:br>
              <a:rPr lang="it-IT" altLang="it-IT" sz="3200" b="1" dirty="0">
                <a:latin typeface="Copperplate" panose="02000504000000020004" pitchFamily="2" charset="77"/>
              </a:rPr>
            </a:br>
            <a:r>
              <a:rPr lang="it-IT" altLang="it-IT" sz="3200" b="1" dirty="0">
                <a:latin typeface="Copperplate" panose="02000504000000020004" pitchFamily="2" charset="77"/>
              </a:rPr>
              <a:t>CONFORMAZIONE INTERNA</a:t>
            </a:r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CA2121EF-0D4E-A800-BD33-C2B35BEFF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3142" y="1143000"/>
            <a:ext cx="7935687" cy="4604657"/>
          </a:xfrm>
        </p:spPr>
        <p:txBody>
          <a:bodyPr/>
          <a:lstStyle/>
          <a:p>
            <a:r>
              <a:rPr lang="it-IT" altLang="it-IT" sz="2800" b="1" dirty="0">
                <a:latin typeface="Comic Sans MS" panose="030F0902030302020204" pitchFamily="66" charset="0"/>
              </a:rPr>
              <a:t>La superficie INTERNA della VAGINA presenta dei RILIEVI, costituiti da 2 COLONNE SAGITTALI (parete anteriore e posteriore) da cui si dipartono pieghe TRASVERSALI («RUGHE»)</a:t>
            </a:r>
          </a:p>
          <a:p>
            <a:pPr>
              <a:buFontTx/>
              <a:buNone/>
            </a:pPr>
            <a:endParaRPr lang="it-IT" altLang="it-IT" sz="2800" b="1" dirty="0">
              <a:latin typeface="Comic Sans MS" panose="030F0902030302020204" pitchFamily="66" charset="0"/>
            </a:endParaRPr>
          </a:p>
          <a:p>
            <a:r>
              <a:rPr lang="it-IT" altLang="it-IT" sz="2800" b="1" dirty="0">
                <a:latin typeface="Comic Sans MS" panose="030F0902030302020204" pitchFamily="66" charset="0"/>
              </a:rPr>
              <a:t>I rilievi, tuttavia, scompaiono nella zona della PARETE ANTERIORE in rapporto con il TRIGONO VESCICALE (TRIANGOLO di PAWLIK)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 descr="0648.gif">
            <a:extLst>
              <a:ext uri="{FF2B5EF4-FFF2-40B4-BE49-F238E27FC236}">
                <a16:creationId xmlns:a16="http://schemas.microsoft.com/office/drawing/2014/main" id="{198CBED5-DB82-569C-4A63-1ACD7E905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6474" r="10759"/>
          <a:stretch/>
        </p:blipFill>
        <p:spPr bwMode="auto">
          <a:xfrm>
            <a:off x="16176" y="836712"/>
            <a:ext cx="9093342" cy="485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C5D3080D-07A0-77E1-679F-419CCEEDD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83028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it-IT" altLang="it-IT" sz="3600" b="1" dirty="0"/>
              <a:t>VAGINA</a:t>
            </a:r>
            <a:br>
              <a:rPr lang="it-IT" altLang="it-IT" sz="3600" b="1" dirty="0"/>
            </a:br>
            <a:r>
              <a:rPr lang="it-IT" altLang="it-IT" sz="3600" b="1" dirty="0"/>
              <a:t>STRUTTURA MICROSCOPICA</a:t>
            </a:r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76FD3276-1699-2D5D-4218-A91994725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TONACA MUCOSA: </a:t>
            </a:r>
          </a:p>
          <a:p>
            <a:pPr>
              <a:buFontTx/>
              <a:buNone/>
            </a:pP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   EPITELIO PAVIMENTOSO </a:t>
            </a:r>
            <a:r>
              <a:rPr lang="it-IT" altLang="it-IT" dirty="0">
                <a:latin typeface="Aharoni" panose="02010803020104030203" pitchFamily="2" charset="-79"/>
                <a:cs typeface="Aharoni" panose="02010803020104030203" pitchFamily="2" charset="-79"/>
              </a:rPr>
              <a:t>PLURISTRATIFICATO</a:t>
            </a:r>
            <a:endParaRPr lang="it-IT" altLang="it-IT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Tx/>
              <a:buNone/>
            </a:pP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   LAMINA PROPRIA sollevata in PAPILLE, costituita da CONNETTIVO DENSO e FIBRE ELASTICHE. </a:t>
            </a:r>
          </a:p>
          <a:p>
            <a:pPr>
              <a:buFontTx/>
              <a:buNone/>
            </a:pPr>
            <a:r>
              <a:rPr lang="it-IT" altLang="it-IT" dirty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È PRIVA di GHIANDOLE</a:t>
            </a:r>
          </a:p>
          <a:p>
            <a:pPr>
              <a:buFontTx/>
              <a:buNone/>
            </a:pPr>
            <a:endParaRPr lang="it-IT" altLang="it-IT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TONACA MUSCOLARE: fibrocellule MUSCOLARI LISCE a DECORSO SPIRALE</a:t>
            </a:r>
          </a:p>
          <a:p>
            <a:pPr>
              <a:buFontTx/>
              <a:buNone/>
            </a:pPr>
            <a:endParaRPr lang="it-IT" altLang="it-IT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TONACA AVVENTIZIA: connettivo denso con COMPONENTE ELASTICA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6" name="Picture 6">
            <a:extLst>
              <a:ext uri="{FF2B5EF4-FFF2-40B4-BE49-F238E27FC236}">
                <a16:creationId xmlns:a16="http://schemas.microsoft.com/office/drawing/2014/main" id="{4CD35E1D-AF41-4351-61F6-29F11D5515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9" y="538843"/>
            <a:ext cx="9139291" cy="5780314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79A433AE-36A2-31BE-BD23-780149EEE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762000"/>
          </a:xfrm>
        </p:spPr>
        <p:txBody>
          <a:bodyPr/>
          <a:lstStyle/>
          <a:p>
            <a:pPr algn="ctr"/>
            <a:r>
              <a:rPr lang="it-IT" altLang="it-IT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GENITALI ESTERNI FEMMINILI</a:t>
            </a:r>
          </a:p>
        </p:txBody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7E3AC6F3-139B-E252-80B1-B363F754A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it-IT" altLang="it-IT" sz="2800" dirty="0">
                <a:latin typeface="Cooper Black" panose="0208090404030B020404" pitchFamily="18" charset="77"/>
                <a:cs typeface="Gurmukhi MT" pitchFamily="2" charset="0"/>
              </a:rPr>
              <a:t>Costituiscono la VULVA o PUDENDO MULIEBRE</a:t>
            </a:r>
          </a:p>
          <a:p>
            <a:r>
              <a:rPr lang="it-IT" altLang="it-IT" sz="2800" dirty="0">
                <a:latin typeface="Cooper Black" panose="0208090404030B020404" pitchFamily="18" charset="77"/>
                <a:cs typeface="Gurmukhi MT" pitchFamily="2" charset="0"/>
              </a:rPr>
              <a:t>Comprendono:</a:t>
            </a:r>
          </a:p>
          <a:p>
            <a:pPr>
              <a:buFontTx/>
              <a:buChar char="-"/>
            </a:pPr>
            <a:r>
              <a:rPr lang="it-IT" altLang="it-IT" sz="2800" dirty="0">
                <a:latin typeface="Cooper Black" panose="0208090404030B020404" pitchFamily="18" charset="77"/>
                <a:cs typeface="Gurmukhi MT" pitchFamily="2" charset="0"/>
              </a:rPr>
              <a:t>MONTE DEL PUBE</a:t>
            </a:r>
          </a:p>
          <a:p>
            <a:pPr>
              <a:buFontTx/>
              <a:buChar char="-"/>
            </a:pPr>
            <a:r>
              <a:rPr lang="it-IT" altLang="it-IT" sz="2800" dirty="0">
                <a:latin typeface="Cooper Black" panose="0208090404030B020404" pitchFamily="18" charset="77"/>
                <a:cs typeface="Gurmukhi MT" pitchFamily="2" charset="0"/>
              </a:rPr>
              <a:t>GRANDI LABBRA</a:t>
            </a:r>
          </a:p>
          <a:p>
            <a:pPr>
              <a:buFontTx/>
              <a:buChar char="-"/>
            </a:pPr>
            <a:r>
              <a:rPr lang="it-IT" altLang="it-IT" sz="2800" dirty="0">
                <a:latin typeface="Cooper Black" panose="0208090404030B020404" pitchFamily="18" charset="77"/>
                <a:cs typeface="Gurmukhi MT" pitchFamily="2" charset="0"/>
              </a:rPr>
              <a:t>PICCOLE LABBRA</a:t>
            </a:r>
          </a:p>
          <a:p>
            <a:pPr>
              <a:buFontTx/>
              <a:buNone/>
            </a:pPr>
            <a:r>
              <a:rPr lang="it-IT" altLang="it-IT" sz="2800" dirty="0">
                <a:latin typeface="Cooper Black" panose="0208090404030B020404" pitchFamily="18" charset="77"/>
                <a:cs typeface="Gurmukhi MT" pitchFamily="2" charset="0"/>
              </a:rPr>
              <a:t>(che </a:t>
            </a:r>
            <a:r>
              <a:rPr lang="it-IT" altLang="it-IT" dirty="0">
                <a:latin typeface="Cooper Black" panose="0208090404030B020404" pitchFamily="18" charset="77"/>
                <a:cs typeface="Gurmukhi MT" pitchFamily="2" charset="0"/>
              </a:rPr>
              <a:t>racchiudono</a:t>
            </a:r>
            <a:r>
              <a:rPr lang="it-IT" altLang="it-IT" sz="2800" dirty="0">
                <a:latin typeface="Cooper Black" panose="0208090404030B020404" pitchFamily="18" charset="77"/>
                <a:cs typeface="Gurmukhi MT" pitchFamily="2" charset="0"/>
              </a:rPr>
              <a:t> il VESTIBOLO della VAGINA)</a:t>
            </a:r>
          </a:p>
          <a:p>
            <a:pPr>
              <a:buFontTx/>
              <a:buChar char="-"/>
            </a:pPr>
            <a:r>
              <a:rPr lang="it-IT" altLang="it-IT" sz="2800" dirty="0">
                <a:latin typeface="Cooper Black" panose="0208090404030B020404" pitchFamily="18" charset="77"/>
                <a:cs typeface="Gurmukhi MT" pitchFamily="2" charset="0"/>
              </a:rPr>
              <a:t>CLITORIDE (con funzione erettile)</a:t>
            </a:r>
          </a:p>
          <a:p>
            <a:pPr>
              <a:buFontTx/>
              <a:buChar char="-"/>
            </a:pPr>
            <a:r>
              <a:rPr lang="it-IT" altLang="it-IT" sz="2800" dirty="0">
                <a:latin typeface="Cooper Black" panose="0208090404030B020404" pitchFamily="18" charset="77"/>
                <a:cs typeface="Gurmukhi MT" pitchFamily="2" charset="0"/>
              </a:rPr>
              <a:t>GHIANDOLE VESTIBOLARI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9" name="Picture 3">
            <a:extLst>
              <a:ext uri="{FF2B5EF4-FFF2-40B4-BE49-F238E27FC236}">
                <a16:creationId xmlns:a16="http://schemas.microsoft.com/office/drawing/2014/main" id="{D77CEF07-595D-D439-2343-DFB33AE957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12" y="87086"/>
            <a:ext cx="9015253" cy="6520543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Segnaposto contenuto 3" descr="0602.gif">
            <a:extLst>
              <a:ext uri="{FF2B5EF4-FFF2-40B4-BE49-F238E27FC236}">
                <a16:creationId xmlns:a16="http://schemas.microsoft.com/office/drawing/2014/main" id="{D18453D1-D8D0-2DCA-D4BE-F069D5A68EC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16550" r="2212" b="5171"/>
          <a:stretch/>
        </p:blipFill>
        <p:spPr>
          <a:xfrm>
            <a:off x="0" y="457200"/>
            <a:ext cx="9087959" cy="585651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id="{3705B428-7432-D4B9-1CE2-E22EF3989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762000"/>
          </a:xfrm>
        </p:spPr>
        <p:txBody>
          <a:bodyPr/>
          <a:lstStyle/>
          <a:p>
            <a:pPr algn="ctr"/>
            <a:r>
              <a:rPr lang="it-IT" altLang="it-IT" sz="3200" dirty="0">
                <a:latin typeface="Arial Black" panose="020B0604020202020204" pitchFamily="34" charset="0"/>
              </a:rPr>
              <a:t>GENITALI ESTERNI FEMMINILI</a:t>
            </a:r>
          </a:p>
        </p:txBody>
      </p:sp>
      <p:pic>
        <p:nvPicPr>
          <p:cNvPr id="355332" name="Picture 4">
            <a:extLst>
              <a:ext uri="{FF2B5EF4-FFF2-40B4-BE49-F238E27FC236}">
                <a16:creationId xmlns:a16="http://schemas.microsoft.com/office/drawing/2014/main" id="{5979963C-B88C-A647-FDF5-4A690A0E17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63650"/>
            <a:ext cx="8610600" cy="5500688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4EA6722A-EBEE-C4EA-6601-F06EE1966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</p:spPr>
        <p:txBody>
          <a:bodyPr/>
          <a:lstStyle/>
          <a:p>
            <a:pPr algn="ctr"/>
            <a:r>
              <a:rPr lang="it-IT" altLang="it-IT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VAGINA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241D0408-A4D2-96F5-2E03-7D4E5FD3B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0229" y="947057"/>
            <a:ext cx="7815943" cy="5715000"/>
          </a:xfrm>
        </p:spPr>
        <p:txBody>
          <a:bodyPr/>
          <a:lstStyle/>
          <a:p>
            <a:r>
              <a:rPr lang="it-IT" altLang="it-IT" sz="2800" b="1" dirty="0">
                <a:latin typeface="Century Gothic" panose="020B0502020202020204" pitchFamily="34" charset="0"/>
              </a:rPr>
              <a:t>Condotto MUSCOLO-MEMBRANOSO, IMPARI e MEDIANO</a:t>
            </a:r>
          </a:p>
          <a:p>
            <a:r>
              <a:rPr lang="it-IT" altLang="it-IT" sz="2800" b="1" dirty="0">
                <a:latin typeface="Century Gothic" panose="020B0502020202020204" pitchFamily="34" charset="0"/>
              </a:rPr>
              <a:t>Dall’ UTERO, attraversato il PAVIMENTO PELVICO, si apre nel VESTIBOLO VAGINALE</a:t>
            </a:r>
          </a:p>
          <a:p>
            <a:r>
              <a:rPr lang="it-IT" altLang="it-IT" sz="2800" b="1" dirty="0">
                <a:latin typeface="Century Gothic" panose="020B0502020202020204" pitchFamily="34" charset="0"/>
              </a:rPr>
              <a:t>Riceve lo SPERMA, dà passaggio al FLUSSO MESTRUALE, al FETO nell’ atto del PARTO</a:t>
            </a:r>
          </a:p>
          <a:p>
            <a:r>
              <a:rPr lang="it-IT" altLang="it-IT" sz="2800" b="1" dirty="0">
                <a:latin typeface="Century Gothic" panose="020B0502020202020204" pitchFamily="34" charset="0"/>
              </a:rPr>
              <a:t>È localizzata tra VESCICA URINARIA – URETRA (anteriormente) ed INTESTINO RETTO (posteriormente)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3499978C-DE78-B49E-2DCC-7DF6021C0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09600"/>
          </a:xfrm>
        </p:spPr>
        <p:txBody>
          <a:bodyPr/>
          <a:lstStyle/>
          <a:p>
            <a:pPr algn="ctr"/>
            <a:r>
              <a:rPr lang="it-IT" altLang="it-IT" sz="3200" b="1" dirty="0">
                <a:latin typeface="Comic Sans MS" panose="030F0902030302020204" pitchFamily="66" charset="0"/>
              </a:rPr>
              <a:t>ASPETTI MORFOLOGICI</a:t>
            </a:r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DA291FE4-8865-15FB-CBF5-E7969D0D5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944" y="849086"/>
            <a:ext cx="8055428" cy="5715000"/>
          </a:xfrm>
        </p:spPr>
        <p:txBody>
          <a:bodyPr>
            <a:normAutofit/>
          </a:bodyPr>
          <a:lstStyle/>
          <a:p>
            <a:r>
              <a:rPr lang="it-IT" altLang="it-IT" b="1" dirty="0">
                <a:latin typeface="Copperplate" panose="02000504000000020004" pitchFamily="2" charset="77"/>
              </a:rPr>
              <a:t>S</a:t>
            </a:r>
            <a:r>
              <a:rPr lang="it-IT" altLang="it-IT" sz="2800" b="1" dirty="0">
                <a:latin typeface="Copperplate" panose="02000504000000020004" pitchFamily="2" charset="77"/>
              </a:rPr>
              <a:t>i </a:t>
            </a:r>
            <a:r>
              <a:rPr lang="it-IT" altLang="it-IT" sz="2800" b="1" dirty="0" err="1">
                <a:latin typeface="Copperplate" panose="02000504000000020004" pitchFamily="2" charset="77"/>
              </a:rPr>
              <a:t>puo’</a:t>
            </a:r>
            <a:r>
              <a:rPr lang="it-IT" altLang="it-IT" sz="2800" b="1" dirty="0">
                <a:latin typeface="Copperplate" panose="02000504000000020004" pitchFamily="2" charset="77"/>
              </a:rPr>
              <a:t> considerare una CAVITA’ VIRTUALE, essendo schiacciata </a:t>
            </a:r>
            <a:r>
              <a:rPr lang="it-IT" altLang="it-IT" sz="2800" b="1" dirty="0" err="1">
                <a:latin typeface="Copperplate" panose="02000504000000020004" pitchFamily="2" charset="77"/>
              </a:rPr>
              <a:t>antero</a:t>
            </a:r>
            <a:r>
              <a:rPr lang="it-IT" altLang="it-IT" sz="2800" b="1" dirty="0">
                <a:latin typeface="Copperplate" panose="02000504000000020004" pitchFamily="2" charset="77"/>
              </a:rPr>
              <a:t>-posteriormente</a:t>
            </a:r>
          </a:p>
          <a:p>
            <a:pPr>
              <a:buFontTx/>
              <a:buNone/>
            </a:pPr>
            <a:endParaRPr lang="it-IT" altLang="it-IT" sz="2800" b="1" dirty="0">
              <a:latin typeface="Copperplate" panose="02000504000000020004" pitchFamily="2" charset="77"/>
            </a:endParaRPr>
          </a:p>
          <a:p>
            <a:r>
              <a:rPr lang="it-IT" altLang="it-IT" sz="2800" b="1" dirty="0">
                <a:latin typeface="Copperplate" panose="02000504000000020004" pitchFamily="2" charset="77"/>
              </a:rPr>
              <a:t>Superiormente, il LUME diviene CILINDRICO, dove costituisce i FORNICI VAGINALI attorno alla PORZIONE INTRAVAGINALE del COLLO UTERINO</a:t>
            </a:r>
          </a:p>
          <a:p>
            <a:pPr>
              <a:buFontTx/>
              <a:buNone/>
            </a:pPr>
            <a:endParaRPr lang="it-IT" altLang="it-IT" sz="2800" b="1" dirty="0">
              <a:latin typeface="Copperplate" panose="02000504000000020004" pitchFamily="2" charset="77"/>
            </a:endParaRPr>
          </a:p>
          <a:p>
            <a:r>
              <a:rPr lang="it-IT" altLang="it-IT" sz="2800" b="1" dirty="0">
                <a:latin typeface="Copperplate" panose="02000504000000020004" pitchFamily="2" charset="77"/>
              </a:rPr>
              <a:t>Inferiormente, il LUME assume forma ELLITTICA (VESTIBOLO), il cui ORIFIZIO è parzialmente obliterato da un setto muscolo-cutaneo (IMENE)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889A9426-7A14-2E83-CF36-CA38CE243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3200" b="1" dirty="0">
                <a:latin typeface="Gurmukhi MT" pitchFamily="2" charset="0"/>
                <a:cs typeface="Gurmukhi MT" pitchFamily="2" charset="0"/>
              </a:rPr>
              <a:t>VAGINA</a:t>
            </a:r>
            <a:br>
              <a:rPr lang="it-IT" altLang="it-IT" sz="3200" b="1" dirty="0">
                <a:latin typeface="Gurmukhi MT" pitchFamily="2" charset="0"/>
                <a:cs typeface="Gurmukhi MT" pitchFamily="2" charset="0"/>
              </a:rPr>
            </a:br>
            <a:r>
              <a:rPr lang="it-IT" altLang="it-IT" sz="3200" b="1" dirty="0">
                <a:latin typeface="Gurmukhi MT" pitchFamily="2" charset="0"/>
                <a:cs typeface="Gurmukhi MT" pitchFamily="2" charset="0"/>
              </a:rPr>
              <a:t>ASPETTI ANATOMO-MACROSCOPICI [1]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EC146752-B6C6-E354-24BC-838F7024B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7685" y="990601"/>
            <a:ext cx="6988629" cy="5715000"/>
          </a:xfrm>
        </p:spPr>
        <p:txBody>
          <a:bodyPr>
            <a:normAutofit/>
          </a:bodyPr>
          <a:lstStyle/>
          <a:p>
            <a:r>
              <a:rPr lang="it-IT" altLang="it-IT" b="1" dirty="0">
                <a:latin typeface="Comic Sans MS" panose="030F0902030302020204" pitchFamily="66" charset="0"/>
              </a:rPr>
              <a:t>Localizzata nella</a:t>
            </a:r>
            <a:r>
              <a:rPr lang="it-IT" altLang="it-IT" sz="2800" b="1" dirty="0">
                <a:latin typeface="Comic Sans MS" panose="030F0902030302020204" pitchFamily="66" charset="0"/>
              </a:rPr>
              <a:t> PICCOLA PELVI e nel PERINEO</a:t>
            </a:r>
          </a:p>
          <a:p>
            <a:pPr marL="0" indent="0">
              <a:buNone/>
            </a:pPr>
            <a:endParaRPr lang="it-IT" altLang="it-IT" sz="2800" b="1" dirty="0">
              <a:latin typeface="Comic Sans MS" panose="030F0902030302020204" pitchFamily="66" charset="0"/>
            </a:endParaRPr>
          </a:p>
          <a:p>
            <a:r>
              <a:rPr lang="it-IT" altLang="it-IT" sz="2800" b="1" dirty="0">
                <a:latin typeface="Comic Sans MS" panose="030F0902030302020204" pitchFamily="66" charset="0"/>
              </a:rPr>
              <a:t>OBLIQUA in senso CRANIO-CAUDALE e POSTERO-ANTERIORE</a:t>
            </a:r>
          </a:p>
          <a:p>
            <a:pPr marL="0" indent="0">
              <a:buNone/>
            </a:pPr>
            <a:endParaRPr lang="it-IT" altLang="it-IT" sz="2800" b="1" dirty="0">
              <a:latin typeface="Comic Sans MS" panose="030F0902030302020204" pitchFamily="66" charset="0"/>
            </a:endParaRPr>
          </a:p>
          <a:p>
            <a:r>
              <a:rPr lang="it-IT" altLang="it-IT" sz="2800" b="1" dirty="0">
                <a:latin typeface="Comic Sans MS" panose="030F0902030302020204" pitchFamily="66" charset="0"/>
              </a:rPr>
              <a:t>Lunghezza sui 7-8 cm</a:t>
            </a:r>
          </a:p>
          <a:p>
            <a:pPr marL="0" indent="0">
              <a:buNone/>
            </a:pPr>
            <a:endParaRPr lang="it-IT" altLang="it-IT" sz="2800" b="1" dirty="0">
              <a:latin typeface="Comic Sans MS" panose="030F0902030302020204" pitchFamily="66" charset="0"/>
            </a:endParaRPr>
          </a:p>
          <a:p>
            <a:r>
              <a:rPr lang="it-IT" altLang="it-IT" sz="2800" b="1" dirty="0">
                <a:latin typeface="Comic Sans MS" panose="030F0902030302020204" pitchFamily="66" charset="0"/>
              </a:rPr>
              <a:t>PARETE ANTERIORE: rapporti con VESCICA URINARIA (TRIGONO) ed URETRA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Segnaposto contenuto 3" descr="0647.gif">
            <a:extLst>
              <a:ext uri="{FF2B5EF4-FFF2-40B4-BE49-F238E27FC236}">
                <a16:creationId xmlns:a16="http://schemas.microsoft.com/office/drawing/2014/main" id="{3E2AEAFB-E292-16E4-5445-579DCA976BB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8867" r="6396" b="2943"/>
          <a:stretch/>
        </p:blipFill>
        <p:spPr>
          <a:xfrm>
            <a:off x="12711" y="-1"/>
            <a:ext cx="8159689" cy="684297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05BE9C00-4E45-7AFF-DFFD-349E39AB9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315686"/>
            <a:ext cx="8458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3200" b="1" dirty="0">
                <a:latin typeface="Gurmukhi MT" pitchFamily="2" charset="0"/>
                <a:cs typeface="Gurmukhi MT" pitchFamily="2" charset="0"/>
              </a:rPr>
              <a:t>VAGINA</a:t>
            </a:r>
            <a:br>
              <a:rPr lang="it-IT" altLang="it-IT" sz="3200" b="1" dirty="0">
                <a:latin typeface="Gurmukhi MT" pitchFamily="2" charset="0"/>
                <a:cs typeface="Gurmukhi MT" pitchFamily="2" charset="0"/>
              </a:rPr>
            </a:br>
            <a:r>
              <a:rPr lang="it-IT" altLang="it-IT" sz="3200" b="1" dirty="0">
                <a:latin typeface="Gurmukhi MT" pitchFamily="2" charset="0"/>
                <a:cs typeface="Gurmukhi MT" pitchFamily="2" charset="0"/>
              </a:rPr>
              <a:t>ASPETTI ANATOMO-MACROSCOPICI [2]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9E4EBE6D-8037-54B9-BD68-31A979810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743" y="1143000"/>
            <a:ext cx="7892144" cy="5715000"/>
          </a:xfrm>
        </p:spPr>
        <p:txBody>
          <a:bodyPr/>
          <a:lstStyle/>
          <a:p>
            <a:r>
              <a:rPr lang="it-IT" altLang="it-IT" sz="2800" b="1" dirty="0">
                <a:latin typeface="Comic Sans MS" panose="030F0902030302020204" pitchFamily="66" charset="0"/>
              </a:rPr>
              <a:t>PARETE POSTERIORE: rapporto con il PERITONEO del CAVO RETTO-UTERINO</a:t>
            </a:r>
          </a:p>
          <a:p>
            <a:pPr marL="0" indent="0">
              <a:buNone/>
            </a:pPr>
            <a:endParaRPr lang="it-IT" altLang="it-IT" sz="2800" b="1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r>
              <a:rPr lang="it-IT" altLang="it-IT" sz="2800" b="1" dirty="0">
                <a:latin typeface="Comic Sans MS" panose="030F0902030302020204" pitchFamily="66" charset="0"/>
              </a:rPr>
              <a:t>   Essa, inoltre, è intimamente connessa all’ INTESTINO RETTO attraverso il SETTO RETTO-VAGINALE</a:t>
            </a:r>
          </a:p>
          <a:p>
            <a:pPr>
              <a:buFontTx/>
              <a:buNone/>
            </a:pPr>
            <a:r>
              <a:rPr lang="it-IT" altLang="it-IT" sz="2800" b="1" dirty="0">
                <a:latin typeface="Comic Sans MS" panose="030F0902030302020204" pitchFamily="66" charset="0"/>
              </a:rPr>
              <a:t>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101B0B98-AC75-032E-ABF0-459D5E63E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3200" b="1" dirty="0">
                <a:latin typeface="Gurmukhi MT" pitchFamily="2" charset="0"/>
                <a:cs typeface="Gurmukhi MT" pitchFamily="2" charset="0"/>
              </a:rPr>
              <a:t>VAGINA</a:t>
            </a:r>
            <a:br>
              <a:rPr lang="it-IT" altLang="it-IT" sz="3200" b="1" dirty="0">
                <a:latin typeface="Gurmukhi MT" pitchFamily="2" charset="0"/>
                <a:cs typeface="Gurmukhi MT" pitchFamily="2" charset="0"/>
              </a:rPr>
            </a:br>
            <a:r>
              <a:rPr lang="it-IT" altLang="it-IT" sz="3200" b="1" dirty="0">
                <a:latin typeface="Gurmukhi MT" pitchFamily="2" charset="0"/>
                <a:cs typeface="Gurmukhi MT" pitchFamily="2" charset="0"/>
              </a:rPr>
              <a:t>ASPETTI ANATOMO-MACROSCOPICI [3]</a:t>
            </a:r>
          </a:p>
        </p:txBody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D9615F26-050B-103F-0591-6CB895898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1486" y="1143000"/>
            <a:ext cx="7380514" cy="5715000"/>
          </a:xfrm>
        </p:spPr>
        <p:txBody>
          <a:bodyPr/>
          <a:lstStyle/>
          <a:p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MARGINI (o PARETI) LATERALI:</a:t>
            </a:r>
          </a:p>
          <a:p>
            <a:pPr>
              <a:buFontTx/>
              <a:buNone/>
            </a:pP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   CORRISPONDONO alla BASE del LEGAMENTO LARGO. </a:t>
            </a:r>
          </a:p>
          <a:p>
            <a:pPr>
              <a:buFontTx/>
              <a:buNone/>
            </a:pPr>
            <a:endParaRPr lang="it-IT" altLang="it-IT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Tx/>
              <a:buNone/>
            </a:pPr>
            <a:r>
              <a:rPr lang="it-IT" altLang="it-IT" dirty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Più LATERALMENTE, c’è uno SPAZIO CONNETTIVALE che contiene VASI UTERINI ed URETERE</a:t>
            </a:r>
          </a:p>
          <a:p>
            <a:pPr>
              <a:buFontTx/>
              <a:buNone/>
            </a:pP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>
              <a:buFontTx/>
              <a:buNone/>
            </a:pP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La VAGINA attraversa il TRIGONO URO-GENITALE</a:t>
            </a:r>
            <a:r>
              <a:rPr lang="it-IT" altLang="it-IT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e </a:t>
            </a:r>
            <a:r>
              <a:rPr lang="it-IT" altLang="it-IT" dirty="0">
                <a:latin typeface="Aharoni" panose="02010803020104030203" pitchFamily="2" charset="-79"/>
                <a:cs typeface="Aharoni" panose="02010803020104030203" pitchFamily="2" charset="-79"/>
              </a:rPr>
              <a:t>termina </a:t>
            </a:r>
            <a:r>
              <a:rPr lang="it-IT" alt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antero</a:t>
            </a:r>
            <a:r>
              <a:rPr lang="it-IT" altLang="it-IT" dirty="0">
                <a:latin typeface="Aharoni" panose="02010803020104030203" pitchFamily="2" charset="-79"/>
                <a:cs typeface="Aharoni" panose="02010803020104030203" pitchFamily="2" charset="-79"/>
              </a:rPr>
              <a:t>-inferiormente nel VESTIBOLO</a:t>
            </a:r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Segnaposto contenuto 3" descr="0649.gif">
            <a:extLst>
              <a:ext uri="{FF2B5EF4-FFF2-40B4-BE49-F238E27FC236}">
                <a16:creationId xmlns:a16="http://schemas.microsoft.com/office/drawing/2014/main" id="{596A4646-5B1C-F61C-7AEF-D2E409FFD42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11623" r="4626" b="4280"/>
          <a:stretch/>
        </p:blipFill>
        <p:spPr>
          <a:xfrm>
            <a:off x="0" y="0"/>
            <a:ext cx="815144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1426</TotalTime>
  <Words>480</Words>
  <Application>Microsoft Macintosh PowerPoint</Application>
  <PresentationFormat>Presentazione su schermo (4:3)</PresentationFormat>
  <Paragraphs>86</Paragraphs>
  <Slides>21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7" baseType="lpstr">
      <vt:lpstr>ADLaM Display</vt:lpstr>
      <vt:lpstr>Aharoni</vt:lpstr>
      <vt:lpstr>Arial</vt:lpstr>
      <vt:lpstr>Arial Black</vt:lpstr>
      <vt:lpstr>Calibri</vt:lpstr>
      <vt:lpstr>Calibri Light</vt:lpstr>
      <vt:lpstr>Century Gothic</vt:lpstr>
      <vt:lpstr>Comic Sans MS</vt:lpstr>
      <vt:lpstr>Cooper Black</vt:lpstr>
      <vt:lpstr>Copperplate</vt:lpstr>
      <vt:lpstr>Gill Sans</vt:lpstr>
      <vt:lpstr>Gurmukhi MT</vt:lpstr>
      <vt:lpstr>Helvetica</vt:lpstr>
      <vt:lpstr>Wingdings</vt:lpstr>
      <vt:lpstr>Tema di Office</vt:lpstr>
      <vt:lpstr>Default</vt:lpstr>
      <vt:lpstr>V A G I N A  </vt:lpstr>
      <vt:lpstr>Presentazione standard di PowerPoint</vt:lpstr>
      <vt:lpstr>VAGINA</vt:lpstr>
      <vt:lpstr>ASPETTI MORFOLOGICI</vt:lpstr>
      <vt:lpstr>VAGINA ASPETTI ANATOMO-MACROSCOPICI [1]</vt:lpstr>
      <vt:lpstr>Presentazione standard di PowerPoint</vt:lpstr>
      <vt:lpstr>VAGINA ASPETTI ANATOMO-MACROSCOPICI [2]</vt:lpstr>
      <vt:lpstr>VAGINA ASPETTI ANATOMO-MACROSCOPICI [3]</vt:lpstr>
      <vt:lpstr>Presentazione standard di PowerPoint</vt:lpstr>
      <vt:lpstr>Presentazione standard di PowerPoint</vt:lpstr>
      <vt:lpstr>VAGINA VASCOLARIZZAZIONE SANGUIFERA</vt:lpstr>
      <vt:lpstr>VAGINA  VASCOLARIZZAZIONE SANGUIFERA</vt:lpstr>
      <vt:lpstr>VAGINA DRENAGGIO LINFATICO</vt:lpstr>
      <vt:lpstr>Presentazione standard di PowerPoint</vt:lpstr>
      <vt:lpstr>VAGINA CONFORMAZIONE INTERNA</vt:lpstr>
      <vt:lpstr>Presentazione standard di PowerPoint</vt:lpstr>
      <vt:lpstr>VAGINA STRUTTURA MICROSCOPICA</vt:lpstr>
      <vt:lpstr>Presentazione standard di PowerPoint</vt:lpstr>
      <vt:lpstr>GENITALI ESTERNI FEMMINILI</vt:lpstr>
      <vt:lpstr>Presentazione standard di PowerPoint</vt:lpstr>
      <vt:lpstr>GENITALI ESTERNI FEMMINILI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Utente di Microsoft Office</cp:lastModifiedBy>
  <cp:revision>13</cp:revision>
  <dcterms:created xsi:type="dcterms:W3CDTF">2023-12-02T21:13:02Z</dcterms:created>
  <dcterms:modified xsi:type="dcterms:W3CDTF">2023-12-03T21:15:29Z</dcterms:modified>
</cp:coreProperties>
</file>