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68"/>
  </p:notesMasterIdLst>
  <p:sldIdLst>
    <p:sldId id="345" r:id="rId2"/>
    <p:sldId id="357" r:id="rId3"/>
    <p:sldId id="262" r:id="rId4"/>
    <p:sldId id="268" r:id="rId5"/>
    <p:sldId id="385" r:id="rId6"/>
    <p:sldId id="356" r:id="rId7"/>
    <p:sldId id="363" r:id="rId8"/>
    <p:sldId id="346" r:id="rId9"/>
    <p:sldId id="362" r:id="rId10"/>
    <p:sldId id="348" r:id="rId11"/>
    <p:sldId id="272" r:id="rId12"/>
    <p:sldId id="273" r:id="rId13"/>
    <p:sldId id="564" r:id="rId14"/>
    <p:sldId id="326" r:id="rId15"/>
    <p:sldId id="369" r:id="rId16"/>
    <p:sldId id="569" r:id="rId17"/>
    <p:sldId id="567" r:id="rId18"/>
    <p:sldId id="570" r:id="rId19"/>
    <p:sldId id="494" r:id="rId20"/>
    <p:sldId id="557" r:id="rId21"/>
    <p:sldId id="558" r:id="rId22"/>
    <p:sldId id="371" r:id="rId23"/>
    <p:sldId id="327" r:id="rId24"/>
    <p:sldId id="571" r:id="rId25"/>
    <p:sldId id="373" r:id="rId26"/>
    <p:sldId id="368" r:id="rId27"/>
    <p:sldId id="556" r:id="rId28"/>
    <p:sldId id="573" r:id="rId29"/>
    <p:sldId id="352" r:id="rId30"/>
    <p:sldId id="579" r:id="rId31"/>
    <p:sldId id="351" r:id="rId32"/>
    <p:sldId id="574" r:id="rId33"/>
    <p:sldId id="353" r:id="rId34"/>
    <p:sldId id="580" r:id="rId35"/>
    <p:sldId id="581" r:id="rId36"/>
    <p:sldId id="354" r:id="rId37"/>
    <p:sldId id="575" r:id="rId38"/>
    <p:sldId id="582" r:id="rId39"/>
    <p:sldId id="495" r:id="rId40"/>
    <p:sldId id="317" r:id="rId41"/>
    <p:sldId id="333" r:id="rId42"/>
    <p:sldId id="588" r:id="rId43"/>
    <p:sldId id="341" r:id="rId44"/>
    <p:sldId id="335" r:id="rId45"/>
    <p:sldId id="376" r:id="rId46"/>
    <p:sldId id="372" r:id="rId47"/>
    <p:sldId id="561" r:id="rId48"/>
    <p:sldId id="577" r:id="rId49"/>
    <p:sldId id="316" r:id="rId50"/>
    <p:sldId id="578" r:id="rId51"/>
    <p:sldId id="383" r:id="rId52"/>
    <p:sldId id="314" r:id="rId53"/>
    <p:sldId id="315" r:id="rId54"/>
    <p:sldId id="576" r:id="rId55"/>
    <p:sldId id="355" r:id="rId56"/>
    <p:sldId id="562" r:id="rId57"/>
    <p:sldId id="379" r:id="rId58"/>
    <p:sldId id="572" r:id="rId59"/>
    <p:sldId id="359" r:id="rId60"/>
    <p:sldId id="370" r:id="rId61"/>
    <p:sldId id="342" r:id="rId62"/>
    <p:sldId id="343" r:id="rId63"/>
    <p:sldId id="344" r:id="rId64"/>
    <p:sldId id="583" r:id="rId65"/>
    <p:sldId id="563" r:id="rId66"/>
    <p:sldId id="319" r:id="rId6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99"/>
    <a:srgbClr val="0080FF"/>
    <a:srgbClr val="00CC99"/>
    <a:srgbClr val="FF0000"/>
    <a:srgbClr val="FF6FCF"/>
    <a:srgbClr val="949A98"/>
    <a:srgbClr val="408000"/>
    <a:srgbClr val="C2C2C2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80" autoAdjust="0"/>
  </p:normalViewPr>
  <p:slideViewPr>
    <p:cSldViewPr>
      <p:cViewPr varScale="1">
        <p:scale>
          <a:sx n="104" d="100"/>
          <a:sy n="104" d="100"/>
        </p:scale>
        <p:origin x="169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67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Geneva" charset="0"/>
              </a:defRPr>
            </a:lvl1pPr>
          </a:lstStyle>
          <a:p>
            <a:pPr>
              <a:defRPr/>
            </a:pPr>
            <a:fld id="{A390979F-C620-4121-93AA-58186097EC63}" type="slidenum">
              <a:rPr lang="en-US" altLang="it-IT"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4A68D92D-8A7D-40C2-9B71-D8FBC4660086}" type="slidenum">
              <a:rPr lang="en-US" altLang="it-IT" sz="1200" smtClean="0">
                <a:latin typeface="Geneva" charset="0"/>
              </a:rPr>
              <a:t>7</a:t>
            </a:fld>
            <a:endParaRPr lang="en-US" altLang="it-IT" sz="1200">
              <a:latin typeface="Geneva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469F417C-F5F8-4D9B-910B-16FC0AA52C16}" type="slidenum">
              <a:rPr lang="en-US" altLang="it-IT" sz="1200" smtClean="0">
                <a:latin typeface="Geneva" charset="0"/>
              </a:rPr>
              <a:t>59</a:t>
            </a:fld>
            <a:endParaRPr lang="en-US" altLang="it-IT" sz="1200">
              <a:latin typeface="Geneva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anose="0202060306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B06D5CC1-7A43-4CD1-A79D-690B272A79A1}" type="slidenum">
              <a:rPr lang="en-US" altLang="it-IT" sz="1200" smtClean="0">
                <a:latin typeface="Geneva" charset="0"/>
              </a:rPr>
              <a:t>60</a:t>
            </a:fld>
            <a:endParaRPr lang="en-US" altLang="it-IT" sz="1200">
              <a:latin typeface="Genev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anose="02020603060405020304" pitchFamily="18" charset="0"/>
            </a:endParaRPr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7A5276AB-BA5F-4CBB-8CDC-3E1B3A479B7D}" type="slidenum">
              <a:rPr lang="en-US" altLang="it-IT" sz="1200" smtClean="0">
                <a:latin typeface="Geneva" charset="0"/>
              </a:rPr>
              <a:t>27</a:t>
            </a:fld>
            <a:endParaRPr lang="en-US" altLang="it-IT" sz="1200">
              <a:latin typeface="Genev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E2AFC6EB-9010-4289-B075-36DA51360789}" type="slidenum">
              <a:rPr lang="en-US" altLang="it-IT" sz="1200" smtClean="0">
                <a:latin typeface="Geneva" charset="0"/>
              </a:rPr>
              <a:t>29</a:t>
            </a:fld>
            <a:endParaRPr lang="en-US" altLang="it-IT" sz="1200">
              <a:latin typeface="Geneva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eaLnBrk="1" hangingPunct="1"/>
            <a:endParaRPr lang="it-IT" altLang="it-IT">
              <a:latin typeface="Times" panose="0202060306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anose="02020603060405020304" pitchFamily="18" charset="0"/>
            </a:endParaRPr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7A5276AB-BA5F-4CBB-8CDC-3E1B3A479B7D}" type="slidenum">
              <a:rPr lang="en-US" altLang="it-IT" sz="1200" smtClean="0">
                <a:latin typeface="Geneva" charset="0"/>
              </a:rPr>
              <a:t>31</a:t>
            </a:fld>
            <a:endParaRPr lang="en-US" altLang="it-IT" sz="1200">
              <a:latin typeface="Genev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E31AD2A4-6FA1-433E-B353-02A2919C4230}" type="slidenum">
              <a:rPr lang="en-US" altLang="it-IT" sz="1200" smtClean="0">
                <a:latin typeface="Geneva" charset="0"/>
              </a:rPr>
              <a:t>33</a:t>
            </a:fld>
            <a:endParaRPr lang="en-US" altLang="it-IT" sz="1200">
              <a:latin typeface="Geneva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eaLnBrk="1" hangingPunct="1"/>
            <a:endParaRPr lang="it-IT" altLang="it-IT">
              <a:latin typeface="Times" panose="0202060306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anose="02020603060405020304" pitchFamily="18" charset="0"/>
            </a:endParaRPr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7A5276AB-BA5F-4CBB-8CDC-3E1B3A479B7D}" type="slidenum">
              <a:rPr lang="en-US" altLang="it-IT" sz="1200" smtClean="0">
                <a:latin typeface="Geneva" charset="0"/>
              </a:rPr>
              <a:t>35</a:t>
            </a:fld>
            <a:endParaRPr lang="en-US" altLang="it-IT" sz="1200"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154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66E972C6-1125-464F-A4B7-85C5EB4F987E}" type="slidenum">
              <a:rPr lang="en-US" altLang="it-IT" sz="1200" smtClean="0">
                <a:latin typeface="Geneva" charset="0"/>
              </a:rPr>
              <a:t>36</a:t>
            </a:fld>
            <a:endParaRPr lang="en-US" altLang="it-IT" sz="1200">
              <a:latin typeface="Geneva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eaLnBrk="1" hangingPunct="1"/>
            <a:endParaRPr lang="it-IT" altLang="it-IT">
              <a:latin typeface="Times" panose="0202060306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7A3C0A2C-E837-4EE3-A938-FE8914A8E80D}" type="slidenum">
              <a:rPr lang="en-US" altLang="it-IT" sz="1200" smtClean="0">
                <a:latin typeface="Geneva" charset="0"/>
              </a:rPr>
              <a:t>44</a:t>
            </a:fld>
            <a:endParaRPr lang="en-US" altLang="it-IT" sz="1200">
              <a:latin typeface="Geneva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anose="0202060306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511F46AA-7363-45CE-A02A-F4059BBAD2A5}" type="slidenum">
              <a:rPr lang="en-US" altLang="it-IT" sz="1200" smtClean="0">
                <a:latin typeface="Geneva" charset="0"/>
              </a:rPr>
              <a:t>55</a:t>
            </a:fld>
            <a:endParaRPr lang="en-US" altLang="it-IT" sz="1200">
              <a:latin typeface="Geneva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>
              <a:latin typeface="Times" panose="0202060306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61B5B-911B-43DF-BE91-74D3A558B3B8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F2168-1E1B-42B7-AE93-F9B6B4B49A69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B706C-4C79-4728-966D-77B55B805910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5EF41-CADB-4029-8F94-8FA0753EA977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BDD0D-A377-483B-9248-9135545016D5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4EB6C-4DE5-4E88-A3F8-E243C17B7A9D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0E9BC-CF7D-4773-8812-D5E7885F7322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C7771-89F9-4737-908F-DCA38420080B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8A620-F400-4C4A-976B-BC3569E26F59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ECF1-24E9-4A72-85F4-9191B42B4780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8E729-BE63-4CCD-9EA9-4C137320D318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872E9-A5D5-40A4-B5F0-FFD28DE8134C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77885FEE-64E5-4D58-9C4F-096CF577C09E}" type="slidenum">
              <a:rPr lang="en-US" altLang="it-IT"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1.png"/><Relationship Id="rId7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12.4-ER_tubules.m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85E586-F87E-253C-FC3F-A2B454C5A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32656"/>
            <a:ext cx="2969831" cy="63813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172B754-884C-F427-2B64-AF83AFDC4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476672"/>
            <a:ext cx="3249596" cy="60659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52145" y="1083945"/>
            <a:ext cx="187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it-IT" sz="2000" b="1">
                <a:latin typeface="Arial" panose="020B0604020202020204" pitchFamily="34" charset="0"/>
                <a:cs typeface="Arial" panose="020B0604020202020204" pitchFamily="34" charset="0"/>
              </a:rPr>
              <a:t>Gunter Blobel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11188" y="1726883"/>
            <a:ext cx="222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Nobel Prize 1999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611188" y="2401253"/>
            <a:ext cx="4824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it-IT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hypothesis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611188" y="4056698"/>
            <a:ext cx="784034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"for the discovery that proteins have 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intrinsic signals that govern their transport and localization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the cell"</a:t>
            </a: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75" y="865505"/>
            <a:ext cx="1952625" cy="23431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686719" y="105294"/>
            <a:ext cx="43603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Two populations of ribosomes: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737423" y="836712"/>
            <a:ext cx="2595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– cytosolic\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376996-47BA-1513-7850-26478FE06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58540"/>
            <a:ext cx="7668344" cy="4889420"/>
          </a:xfrm>
          <a:prstGeom prst="rect">
            <a:avLst/>
          </a:prstGeom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5364088" y="5733256"/>
            <a:ext cx="346441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it-IT" sz="2200" b="1" dirty="0">
                <a:solidFill>
                  <a:srgbClr val="00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 - ER microsomes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5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601B23A-82FB-AD95-5589-306389414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4" r="15233" b="55530"/>
          <a:stretch/>
        </p:blipFill>
        <p:spPr>
          <a:xfrm>
            <a:off x="467544" y="188640"/>
            <a:ext cx="4968552" cy="21214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42F35F4-BBED-93CB-6B09-FB7107535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5" t="44470"/>
          <a:stretch/>
        </p:blipFill>
        <p:spPr>
          <a:xfrm>
            <a:off x="323528" y="3861048"/>
            <a:ext cx="5760640" cy="2503852"/>
          </a:xfrm>
          <a:prstGeom prst="rect">
            <a:avLst/>
          </a:prstGeom>
        </p:spPr>
      </p:pic>
      <p:sp>
        <p:nvSpPr>
          <p:cNvPr id="8" name="Rectangle 18">
            <a:extLst>
              <a:ext uri="{FF2B5EF4-FFF2-40B4-BE49-F238E27FC236}">
                <a16:creationId xmlns:a16="http://schemas.microsoft.com/office/drawing/2014/main" id="{BAA6C45C-013C-6D63-6F64-B066FB4C2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6" y="764704"/>
            <a:ext cx="23762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Traduzione</a:t>
            </a:r>
            <a:r>
              <a:rPr lang="en-US" alt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polisomi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liberi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68FD0D81-04E0-2E6F-598B-E3FB88FA8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852" y="4941168"/>
            <a:ext cx="27061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Traduzione</a:t>
            </a:r>
            <a:r>
              <a:rPr lang="en-US" alt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polisomi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legati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all’ER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4E0C415E-A0A4-0010-D122-A6ABC1F08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98" y="2782669"/>
            <a:ext cx="41044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i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it-IT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traduzione</a:t>
            </a:r>
            <a:r>
              <a:rPr lang="en-US" altLang="it-IT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polisomi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liberi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produce </a:t>
            </a:r>
            <a:r>
              <a:rPr lang="en-US" altLang="it-I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en-US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più</a:t>
            </a:r>
            <a:r>
              <a:rPr lang="en-US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lunghe</a:t>
            </a:r>
            <a:r>
              <a:rPr lang="en-US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4B599535-1683-6C6F-272D-5E7A435BFCF5}"/>
              </a:ext>
            </a:extLst>
          </p:cNvPr>
          <p:cNvSpPr/>
          <p:nvPr/>
        </p:nvSpPr>
        <p:spPr bwMode="auto">
          <a:xfrm rot="12654571">
            <a:off x="5267519" y="2338247"/>
            <a:ext cx="1930060" cy="432048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A9115721-E7A7-E00E-31B9-A087C9F96E2B}"/>
              </a:ext>
            </a:extLst>
          </p:cNvPr>
          <p:cNvSpPr/>
          <p:nvPr/>
        </p:nvSpPr>
        <p:spPr bwMode="auto">
          <a:xfrm rot="8082281">
            <a:off x="5033845" y="4245517"/>
            <a:ext cx="2423433" cy="450104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FBDECFB-ACA4-21C6-5423-995AADCD3152}"/>
              </a:ext>
            </a:extLst>
          </p:cNvPr>
          <p:cNvSpPr txBox="1"/>
          <p:nvPr/>
        </p:nvSpPr>
        <p:spPr>
          <a:xfrm>
            <a:off x="7344308" y="2482586"/>
            <a:ext cx="61106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dirty="0"/>
              <a:t>?</a:t>
            </a:r>
            <a:endParaRPr lang="it-IT" sz="7500" dirty="0"/>
          </a:p>
        </p:txBody>
      </p:sp>
    </p:spTree>
    <p:extLst>
      <p:ext uri="{BB962C8B-B14F-4D97-AF65-F5344CB8AC3E}">
        <p14:creationId xmlns:p14="http://schemas.microsoft.com/office/powerpoint/2010/main" val="41867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2941638" y="333375"/>
            <a:ext cx="3255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6020202030204" pitchFamily="34" charset="0"/>
              </a:rPr>
              <a:t>L’IPOTESI DEL SEGNALE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5754688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9" r="32322" b="1012"/>
          <a:stretch>
            <a:fillRect/>
          </a:stretch>
        </p:blipFill>
        <p:spPr bwMode="auto">
          <a:xfrm>
            <a:off x="92743" y="1487897"/>
            <a:ext cx="326018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7"/>
          <a:stretch>
            <a:fillRect/>
          </a:stretch>
        </p:blipFill>
        <p:spPr bwMode="auto">
          <a:xfrm>
            <a:off x="5984951" y="1354444"/>
            <a:ext cx="2931536" cy="537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f1237_ISBN88-08-07891-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5" t="33975" r="34506" b="38741"/>
          <a:stretch>
            <a:fillRect/>
          </a:stretch>
        </p:blipFill>
        <p:spPr bwMode="auto">
          <a:xfrm>
            <a:off x="3628939" y="193860"/>
            <a:ext cx="2196145" cy="15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circolare a destra 1"/>
          <p:cNvSpPr/>
          <p:nvPr/>
        </p:nvSpPr>
        <p:spPr bwMode="auto">
          <a:xfrm rot="2917136">
            <a:off x="2031383" y="345200"/>
            <a:ext cx="1008112" cy="1144019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6" name="Freccia circolare a destra 5"/>
          <p:cNvSpPr/>
          <p:nvPr/>
        </p:nvSpPr>
        <p:spPr bwMode="auto">
          <a:xfrm rot="6895143" flipV="1">
            <a:off x="6337763" y="275248"/>
            <a:ext cx="1008112" cy="1063109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pic>
        <p:nvPicPr>
          <p:cNvPr id="13314" name="Picture 2" descr="p735_ISBN88-08-07891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78" y="2059693"/>
            <a:ext cx="2107044" cy="330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C1E472-41E1-86A8-F17C-7426FF116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8C2A8F4-D69A-9A44-AD45-38AC8AB01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2421D68-24A1-BC7F-D190-509B6F25E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7" y="587896"/>
            <a:ext cx="8811420" cy="5272236"/>
          </a:xfrm>
          <a:prstGeom prst="rect">
            <a:avLst/>
          </a:prstGeom>
        </p:spPr>
      </p:pic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65642D75-742F-906A-2C9D-677F9E23450E}"/>
              </a:ext>
            </a:extLst>
          </p:cNvPr>
          <p:cNvSpPr/>
          <p:nvPr/>
        </p:nvSpPr>
        <p:spPr bwMode="auto">
          <a:xfrm>
            <a:off x="127000" y="1701800"/>
            <a:ext cx="8847668" cy="4538133"/>
          </a:xfrm>
          <a:custGeom>
            <a:avLst/>
            <a:gdLst>
              <a:gd name="connsiteX0" fmla="*/ 5731933 w 8847668"/>
              <a:gd name="connsiteY0" fmla="*/ 8467 h 4538133"/>
              <a:gd name="connsiteX1" fmla="*/ 5740400 w 8847668"/>
              <a:gd name="connsiteY1" fmla="*/ 50800 h 4538133"/>
              <a:gd name="connsiteX2" fmla="*/ 5774267 w 8847668"/>
              <a:gd name="connsiteY2" fmla="*/ 143933 h 4538133"/>
              <a:gd name="connsiteX3" fmla="*/ 5748867 w 8847668"/>
              <a:gd name="connsiteY3" fmla="*/ 211667 h 4538133"/>
              <a:gd name="connsiteX4" fmla="*/ 5715000 w 8847668"/>
              <a:gd name="connsiteY4" fmla="*/ 287867 h 4538133"/>
              <a:gd name="connsiteX5" fmla="*/ 5571067 w 8847668"/>
              <a:gd name="connsiteY5" fmla="*/ 347133 h 4538133"/>
              <a:gd name="connsiteX6" fmla="*/ 5494867 w 8847668"/>
              <a:gd name="connsiteY6" fmla="*/ 389467 h 4538133"/>
              <a:gd name="connsiteX7" fmla="*/ 5427133 w 8847668"/>
              <a:gd name="connsiteY7" fmla="*/ 524933 h 4538133"/>
              <a:gd name="connsiteX8" fmla="*/ 5401733 w 8847668"/>
              <a:gd name="connsiteY8" fmla="*/ 660400 h 4538133"/>
              <a:gd name="connsiteX9" fmla="*/ 5393267 w 8847668"/>
              <a:gd name="connsiteY9" fmla="*/ 694267 h 4538133"/>
              <a:gd name="connsiteX10" fmla="*/ 5359400 w 8847668"/>
              <a:gd name="connsiteY10" fmla="*/ 719667 h 4538133"/>
              <a:gd name="connsiteX11" fmla="*/ 5308600 w 8847668"/>
              <a:gd name="connsiteY11" fmla="*/ 736600 h 4538133"/>
              <a:gd name="connsiteX12" fmla="*/ 5274733 w 8847668"/>
              <a:gd name="connsiteY12" fmla="*/ 787400 h 4538133"/>
              <a:gd name="connsiteX13" fmla="*/ 5266267 w 8847668"/>
              <a:gd name="connsiteY13" fmla="*/ 821267 h 4538133"/>
              <a:gd name="connsiteX14" fmla="*/ 5223933 w 8847668"/>
              <a:gd name="connsiteY14" fmla="*/ 846667 h 4538133"/>
              <a:gd name="connsiteX15" fmla="*/ 5147733 w 8847668"/>
              <a:gd name="connsiteY15" fmla="*/ 897467 h 4538133"/>
              <a:gd name="connsiteX16" fmla="*/ 5029200 w 8847668"/>
              <a:gd name="connsiteY16" fmla="*/ 931333 h 4538133"/>
              <a:gd name="connsiteX17" fmla="*/ 5003800 w 8847668"/>
              <a:gd name="connsiteY17" fmla="*/ 939800 h 4538133"/>
              <a:gd name="connsiteX18" fmla="*/ 5012267 w 8847668"/>
              <a:gd name="connsiteY18" fmla="*/ 965200 h 4538133"/>
              <a:gd name="connsiteX19" fmla="*/ 5003800 w 8847668"/>
              <a:gd name="connsiteY19" fmla="*/ 1007533 h 4538133"/>
              <a:gd name="connsiteX20" fmla="*/ 4995333 w 8847668"/>
              <a:gd name="connsiteY20" fmla="*/ 1032933 h 4538133"/>
              <a:gd name="connsiteX21" fmla="*/ 4953000 w 8847668"/>
              <a:gd name="connsiteY21" fmla="*/ 1058333 h 4538133"/>
              <a:gd name="connsiteX22" fmla="*/ 4902200 w 8847668"/>
              <a:gd name="connsiteY22" fmla="*/ 1066800 h 4538133"/>
              <a:gd name="connsiteX23" fmla="*/ 4868333 w 8847668"/>
              <a:gd name="connsiteY23" fmla="*/ 1109133 h 4538133"/>
              <a:gd name="connsiteX24" fmla="*/ 4842933 w 8847668"/>
              <a:gd name="connsiteY24" fmla="*/ 1126067 h 4538133"/>
              <a:gd name="connsiteX25" fmla="*/ 4800600 w 8847668"/>
              <a:gd name="connsiteY25" fmla="*/ 1151467 h 4538133"/>
              <a:gd name="connsiteX26" fmla="*/ 4699000 w 8847668"/>
              <a:gd name="connsiteY26" fmla="*/ 1176867 h 4538133"/>
              <a:gd name="connsiteX27" fmla="*/ 4377267 w 8847668"/>
              <a:gd name="connsiteY27" fmla="*/ 1219200 h 4538133"/>
              <a:gd name="connsiteX28" fmla="*/ 3937000 w 8847668"/>
              <a:gd name="connsiteY28" fmla="*/ 1185333 h 4538133"/>
              <a:gd name="connsiteX29" fmla="*/ 3860800 w 8847668"/>
              <a:gd name="connsiteY29" fmla="*/ 1168400 h 4538133"/>
              <a:gd name="connsiteX30" fmla="*/ 3581400 w 8847668"/>
              <a:gd name="connsiteY30" fmla="*/ 1159933 h 4538133"/>
              <a:gd name="connsiteX31" fmla="*/ 3429000 w 8847668"/>
              <a:gd name="connsiteY31" fmla="*/ 1126067 h 4538133"/>
              <a:gd name="connsiteX32" fmla="*/ 3369733 w 8847668"/>
              <a:gd name="connsiteY32" fmla="*/ 1117600 h 4538133"/>
              <a:gd name="connsiteX33" fmla="*/ 3242733 w 8847668"/>
              <a:gd name="connsiteY33" fmla="*/ 1075267 h 4538133"/>
              <a:gd name="connsiteX34" fmla="*/ 3090333 w 8847668"/>
              <a:gd name="connsiteY34" fmla="*/ 1066800 h 4538133"/>
              <a:gd name="connsiteX35" fmla="*/ 2921000 w 8847668"/>
              <a:gd name="connsiteY35" fmla="*/ 1075267 h 4538133"/>
              <a:gd name="connsiteX36" fmla="*/ 2895600 w 8847668"/>
              <a:gd name="connsiteY36" fmla="*/ 1092200 h 4538133"/>
              <a:gd name="connsiteX37" fmla="*/ 2692400 w 8847668"/>
              <a:gd name="connsiteY37" fmla="*/ 1100667 h 4538133"/>
              <a:gd name="connsiteX38" fmla="*/ 2658533 w 8847668"/>
              <a:gd name="connsiteY38" fmla="*/ 1126067 h 4538133"/>
              <a:gd name="connsiteX39" fmla="*/ 2548467 w 8847668"/>
              <a:gd name="connsiteY39" fmla="*/ 1126067 h 4538133"/>
              <a:gd name="connsiteX40" fmla="*/ 2396067 w 8847668"/>
              <a:gd name="connsiteY40" fmla="*/ 1134533 h 4538133"/>
              <a:gd name="connsiteX41" fmla="*/ 2370667 w 8847668"/>
              <a:gd name="connsiteY41" fmla="*/ 1143000 h 4538133"/>
              <a:gd name="connsiteX42" fmla="*/ 2328333 w 8847668"/>
              <a:gd name="connsiteY42" fmla="*/ 1159933 h 4538133"/>
              <a:gd name="connsiteX43" fmla="*/ 2311400 w 8847668"/>
              <a:gd name="connsiteY43" fmla="*/ 1176867 h 4538133"/>
              <a:gd name="connsiteX44" fmla="*/ 2252133 w 8847668"/>
              <a:gd name="connsiteY44" fmla="*/ 1193800 h 4538133"/>
              <a:gd name="connsiteX45" fmla="*/ 2201333 w 8847668"/>
              <a:gd name="connsiteY45" fmla="*/ 1210733 h 4538133"/>
              <a:gd name="connsiteX46" fmla="*/ 2108200 w 8847668"/>
              <a:gd name="connsiteY46" fmla="*/ 1286933 h 4538133"/>
              <a:gd name="connsiteX47" fmla="*/ 2048933 w 8847668"/>
              <a:gd name="connsiteY47" fmla="*/ 1303867 h 4538133"/>
              <a:gd name="connsiteX48" fmla="*/ 1955800 w 8847668"/>
              <a:gd name="connsiteY48" fmla="*/ 1329267 h 4538133"/>
              <a:gd name="connsiteX49" fmla="*/ 1938867 w 8847668"/>
              <a:gd name="connsiteY49" fmla="*/ 1371600 h 4538133"/>
              <a:gd name="connsiteX50" fmla="*/ 1921933 w 8847668"/>
              <a:gd name="connsiteY50" fmla="*/ 1388533 h 4538133"/>
              <a:gd name="connsiteX51" fmla="*/ 1930400 w 8847668"/>
              <a:gd name="connsiteY51" fmla="*/ 1439333 h 4538133"/>
              <a:gd name="connsiteX52" fmla="*/ 1921933 w 8847668"/>
              <a:gd name="connsiteY52" fmla="*/ 1481667 h 4538133"/>
              <a:gd name="connsiteX53" fmla="*/ 1879600 w 8847668"/>
              <a:gd name="connsiteY53" fmla="*/ 1507067 h 4538133"/>
              <a:gd name="connsiteX54" fmla="*/ 1778000 w 8847668"/>
              <a:gd name="connsiteY54" fmla="*/ 1549400 h 4538133"/>
              <a:gd name="connsiteX55" fmla="*/ 1659467 w 8847668"/>
              <a:gd name="connsiteY55" fmla="*/ 1532467 h 4538133"/>
              <a:gd name="connsiteX56" fmla="*/ 1634067 w 8847668"/>
              <a:gd name="connsiteY56" fmla="*/ 1524000 h 4538133"/>
              <a:gd name="connsiteX57" fmla="*/ 1600200 w 8847668"/>
              <a:gd name="connsiteY57" fmla="*/ 1490133 h 4538133"/>
              <a:gd name="connsiteX58" fmla="*/ 1549400 w 8847668"/>
              <a:gd name="connsiteY58" fmla="*/ 1456267 h 4538133"/>
              <a:gd name="connsiteX59" fmla="*/ 1498600 w 8847668"/>
              <a:gd name="connsiteY59" fmla="*/ 1413933 h 4538133"/>
              <a:gd name="connsiteX60" fmla="*/ 1439333 w 8847668"/>
              <a:gd name="connsiteY60" fmla="*/ 1405467 h 4538133"/>
              <a:gd name="connsiteX61" fmla="*/ 1329267 w 8847668"/>
              <a:gd name="connsiteY61" fmla="*/ 1413933 h 4538133"/>
              <a:gd name="connsiteX62" fmla="*/ 1270000 w 8847668"/>
              <a:gd name="connsiteY62" fmla="*/ 1447800 h 4538133"/>
              <a:gd name="connsiteX63" fmla="*/ 1244600 w 8847668"/>
              <a:gd name="connsiteY63" fmla="*/ 1473200 h 4538133"/>
              <a:gd name="connsiteX64" fmla="*/ 1193800 w 8847668"/>
              <a:gd name="connsiteY64" fmla="*/ 1481667 h 4538133"/>
              <a:gd name="connsiteX65" fmla="*/ 1151467 w 8847668"/>
              <a:gd name="connsiteY65" fmla="*/ 1498600 h 4538133"/>
              <a:gd name="connsiteX66" fmla="*/ 1159933 w 8847668"/>
              <a:gd name="connsiteY66" fmla="*/ 1524000 h 4538133"/>
              <a:gd name="connsiteX67" fmla="*/ 1126067 w 8847668"/>
              <a:gd name="connsiteY67" fmla="*/ 1549400 h 4538133"/>
              <a:gd name="connsiteX68" fmla="*/ 999067 w 8847668"/>
              <a:gd name="connsiteY68" fmla="*/ 1524000 h 4538133"/>
              <a:gd name="connsiteX69" fmla="*/ 982133 w 8847668"/>
              <a:gd name="connsiteY69" fmla="*/ 1540933 h 4538133"/>
              <a:gd name="connsiteX70" fmla="*/ 770467 w 8847668"/>
              <a:gd name="connsiteY70" fmla="*/ 1557867 h 4538133"/>
              <a:gd name="connsiteX71" fmla="*/ 524933 w 8847668"/>
              <a:gd name="connsiteY71" fmla="*/ 1557867 h 4538133"/>
              <a:gd name="connsiteX72" fmla="*/ 355600 w 8847668"/>
              <a:gd name="connsiteY72" fmla="*/ 1540933 h 4538133"/>
              <a:gd name="connsiteX73" fmla="*/ 33867 w 8847668"/>
              <a:gd name="connsiteY73" fmla="*/ 1583267 h 4538133"/>
              <a:gd name="connsiteX74" fmla="*/ 67733 w 8847668"/>
              <a:gd name="connsiteY74" fmla="*/ 1693333 h 4538133"/>
              <a:gd name="connsiteX75" fmla="*/ 127000 w 8847668"/>
              <a:gd name="connsiteY75" fmla="*/ 1820333 h 4538133"/>
              <a:gd name="connsiteX76" fmla="*/ 152400 w 8847668"/>
              <a:gd name="connsiteY76" fmla="*/ 1896533 h 4538133"/>
              <a:gd name="connsiteX77" fmla="*/ 237067 w 8847668"/>
              <a:gd name="connsiteY77" fmla="*/ 2125133 h 4538133"/>
              <a:gd name="connsiteX78" fmla="*/ 177800 w 8847668"/>
              <a:gd name="connsiteY78" fmla="*/ 2252133 h 4538133"/>
              <a:gd name="connsiteX79" fmla="*/ 84667 w 8847668"/>
              <a:gd name="connsiteY79" fmla="*/ 2429933 h 4538133"/>
              <a:gd name="connsiteX80" fmla="*/ 50800 w 8847668"/>
              <a:gd name="connsiteY80" fmla="*/ 2497667 h 4538133"/>
              <a:gd name="connsiteX81" fmla="*/ 0 w 8847668"/>
              <a:gd name="connsiteY81" fmla="*/ 2582333 h 4538133"/>
              <a:gd name="connsiteX82" fmla="*/ 8467 w 8847668"/>
              <a:gd name="connsiteY82" fmla="*/ 2683933 h 4538133"/>
              <a:gd name="connsiteX83" fmla="*/ 25400 w 8847668"/>
              <a:gd name="connsiteY83" fmla="*/ 2743200 h 4538133"/>
              <a:gd name="connsiteX84" fmla="*/ 50800 w 8847668"/>
              <a:gd name="connsiteY84" fmla="*/ 2870200 h 4538133"/>
              <a:gd name="connsiteX85" fmla="*/ 59267 w 8847668"/>
              <a:gd name="connsiteY85" fmla="*/ 2997200 h 4538133"/>
              <a:gd name="connsiteX86" fmla="*/ 110067 w 8847668"/>
              <a:gd name="connsiteY86" fmla="*/ 3302000 h 4538133"/>
              <a:gd name="connsiteX87" fmla="*/ 169333 w 8847668"/>
              <a:gd name="connsiteY87" fmla="*/ 3488267 h 4538133"/>
              <a:gd name="connsiteX88" fmla="*/ 321733 w 8847668"/>
              <a:gd name="connsiteY88" fmla="*/ 3708400 h 4538133"/>
              <a:gd name="connsiteX89" fmla="*/ 1007533 w 8847668"/>
              <a:gd name="connsiteY89" fmla="*/ 4351867 h 4538133"/>
              <a:gd name="connsiteX90" fmla="*/ 1456267 w 8847668"/>
              <a:gd name="connsiteY90" fmla="*/ 4445000 h 4538133"/>
              <a:gd name="connsiteX91" fmla="*/ 2540000 w 8847668"/>
              <a:gd name="connsiteY91" fmla="*/ 4538133 h 4538133"/>
              <a:gd name="connsiteX92" fmla="*/ 2777067 w 8847668"/>
              <a:gd name="connsiteY92" fmla="*/ 4470400 h 4538133"/>
              <a:gd name="connsiteX93" fmla="*/ 3005667 w 8847668"/>
              <a:gd name="connsiteY93" fmla="*/ 4368800 h 4538133"/>
              <a:gd name="connsiteX94" fmla="*/ 3276600 w 8847668"/>
              <a:gd name="connsiteY94" fmla="*/ 4334933 h 4538133"/>
              <a:gd name="connsiteX95" fmla="*/ 4343400 w 8847668"/>
              <a:gd name="connsiteY95" fmla="*/ 4326467 h 4538133"/>
              <a:gd name="connsiteX96" fmla="*/ 4834467 w 8847668"/>
              <a:gd name="connsiteY96" fmla="*/ 4402667 h 4538133"/>
              <a:gd name="connsiteX97" fmla="*/ 4936067 w 8847668"/>
              <a:gd name="connsiteY97" fmla="*/ 4428067 h 4538133"/>
              <a:gd name="connsiteX98" fmla="*/ 5139267 w 8847668"/>
              <a:gd name="connsiteY98" fmla="*/ 4445000 h 4538133"/>
              <a:gd name="connsiteX99" fmla="*/ 5477933 w 8847668"/>
              <a:gd name="connsiteY99" fmla="*/ 4402667 h 4538133"/>
              <a:gd name="connsiteX100" fmla="*/ 5554133 w 8847668"/>
              <a:gd name="connsiteY100" fmla="*/ 4385733 h 4538133"/>
              <a:gd name="connsiteX101" fmla="*/ 5621867 w 8847668"/>
              <a:gd name="connsiteY101" fmla="*/ 4318000 h 4538133"/>
              <a:gd name="connsiteX102" fmla="*/ 5731933 w 8847668"/>
              <a:gd name="connsiteY102" fmla="*/ 4309533 h 4538133"/>
              <a:gd name="connsiteX103" fmla="*/ 6028267 w 8847668"/>
              <a:gd name="connsiteY103" fmla="*/ 4267200 h 4538133"/>
              <a:gd name="connsiteX104" fmla="*/ 6595533 w 8847668"/>
              <a:gd name="connsiteY104" fmla="*/ 4216400 h 4538133"/>
              <a:gd name="connsiteX105" fmla="*/ 6985000 w 8847668"/>
              <a:gd name="connsiteY105" fmla="*/ 4148667 h 4538133"/>
              <a:gd name="connsiteX106" fmla="*/ 7010400 w 8847668"/>
              <a:gd name="connsiteY106" fmla="*/ 4089400 h 4538133"/>
              <a:gd name="connsiteX107" fmla="*/ 7086600 w 8847668"/>
              <a:gd name="connsiteY107" fmla="*/ 4055533 h 4538133"/>
              <a:gd name="connsiteX108" fmla="*/ 7264400 w 8847668"/>
              <a:gd name="connsiteY108" fmla="*/ 4004733 h 4538133"/>
              <a:gd name="connsiteX109" fmla="*/ 8483600 w 8847668"/>
              <a:gd name="connsiteY109" fmla="*/ 3369733 h 4538133"/>
              <a:gd name="connsiteX110" fmla="*/ 8517467 w 8847668"/>
              <a:gd name="connsiteY110" fmla="*/ 3302000 h 4538133"/>
              <a:gd name="connsiteX111" fmla="*/ 8576733 w 8847668"/>
              <a:gd name="connsiteY111" fmla="*/ 3217333 h 4538133"/>
              <a:gd name="connsiteX112" fmla="*/ 8593667 w 8847668"/>
              <a:gd name="connsiteY112" fmla="*/ 3166533 h 4538133"/>
              <a:gd name="connsiteX113" fmla="*/ 8661400 w 8847668"/>
              <a:gd name="connsiteY113" fmla="*/ 3107267 h 4538133"/>
              <a:gd name="connsiteX114" fmla="*/ 8652933 w 8847668"/>
              <a:gd name="connsiteY114" fmla="*/ 3022600 h 4538133"/>
              <a:gd name="connsiteX115" fmla="*/ 8703733 w 8847668"/>
              <a:gd name="connsiteY115" fmla="*/ 2861733 h 4538133"/>
              <a:gd name="connsiteX116" fmla="*/ 8771467 w 8847668"/>
              <a:gd name="connsiteY116" fmla="*/ 2819400 h 4538133"/>
              <a:gd name="connsiteX117" fmla="*/ 8830733 w 8847668"/>
              <a:gd name="connsiteY117" fmla="*/ 2768600 h 4538133"/>
              <a:gd name="connsiteX118" fmla="*/ 8839200 w 8847668"/>
              <a:gd name="connsiteY118" fmla="*/ 2743200 h 4538133"/>
              <a:gd name="connsiteX119" fmla="*/ 8839200 w 8847668"/>
              <a:gd name="connsiteY119" fmla="*/ 2548467 h 4538133"/>
              <a:gd name="connsiteX120" fmla="*/ 8830733 w 8847668"/>
              <a:gd name="connsiteY120" fmla="*/ 2463800 h 4538133"/>
              <a:gd name="connsiteX121" fmla="*/ 8813800 w 8847668"/>
              <a:gd name="connsiteY121" fmla="*/ 2319867 h 4538133"/>
              <a:gd name="connsiteX122" fmla="*/ 8779933 w 8847668"/>
              <a:gd name="connsiteY122" fmla="*/ 2065867 h 4538133"/>
              <a:gd name="connsiteX123" fmla="*/ 8763000 w 8847668"/>
              <a:gd name="connsiteY123" fmla="*/ 1955800 h 4538133"/>
              <a:gd name="connsiteX124" fmla="*/ 8686800 w 8847668"/>
              <a:gd name="connsiteY124" fmla="*/ 1769533 h 4538133"/>
              <a:gd name="connsiteX125" fmla="*/ 8636000 w 8847668"/>
              <a:gd name="connsiteY125" fmla="*/ 1574800 h 4538133"/>
              <a:gd name="connsiteX126" fmla="*/ 8602133 w 8847668"/>
              <a:gd name="connsiteY126" fmla="*/ 1447800 h 4538133"/>
              <a:gd name="connsiteX127" fmla="*/ 8559800 w 8847668"/>
              <a:gd name="connsiteY127" fmla="*/ 753533 h 4538133"/>
              <a:gd name="connsiteX128" fmla="*/ 8339667 w 8847668"/>
              <a:gd name="connsiteY128" fmla="*/ 355600 h 4538133"/>
              <a:gd name="connsiteX129" fmla="*/ 8229600 w 8847668"/>
              <a:gd name="connsiteY129" fmla="*/ 254000 h 4538133"/>
              <a:gd name="connsiteX130" fmla="*/ 7984067 w 8847668"/>
              <a:gd name="connsiteY130" fmla="*/ 160867 h 4538133"/>
              <a:gd name="connsiteX131" fmla="*/ 6849533 w 8847668"/>
              <a:gd name="connsiteY131" fmla="*/ 127000 h 4538133"/>
              <a:gd name="connsiteX132" fmla="*/ 6714067 w 8847668"/>
              <a:gd name="connsiteY132" fmla="*/ 101600 h 4538133"/>
              <a:gd name="connsiteX133" fmla="*/ 6578600 w 8847668"/>
              <a:gd name="connsiteY133" fmla="*/ 84667 h 4538133"/>
              <a:gd name="connsiteX134" fmla="*/ 6527800 w 8847668"/>
              <a:gd name="connsiteY134" fmla="*/ 59267 h 4538133"/>
              <a:gd name="connsiteX135" fmla="*/ 6485467 w 8847668"/>
              <a:gd name="connsiteY135" fmla="*/ 50800 h 4538133"/>
              <a:gd name="connsiteX136" fmla="*/ 6417733 w 8847668"/>
              <a:gd name="connsiteY136" fmla="*/ 33867 h 4538133"/>
              <a:gd name="connsiteX137" fmla="*/ 6282267 w 8847668"/>
              <a:gd name="connsiteY137" fmla="*/ 0 h 4538133"/>
              <a:gd name="connsiteX138" fmla="*/ 5892800 w 8847668"/>
              <a:gd name="connsiteY138" fmla="*/ 16933 h 4538133"/>
              <a:gd name="connsiteX139" fmla="*/ 5867400 w 8847668"/>
              <a:gd name="connsiteY139" fmla="*/ 25400 h 4538133"/>
              <a:gd name="connsiteX140" fmla="*/ 5757333 w 8847668"/>
              <a:gd name="connsiteY140" fmla="*/ 50800 h 4538133"/>
              <a:gd name="connsiteX141" fmla="*/ 5765800 w 8847668"/>
              <a:gd name="connsiteY141" fmla="*/ 50800 h 453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8847668" h="4538133">
                <a:moveTo>
                  <a:pt x="5731933" y="8467"/>
                </a:moveTo>
                <a:cubicBezTo>
                  <a:pt x="5734755" y="22578"/>
                  <a:pt x="5736108" y="37065"/>
                  <a:pt x="5740400" y="50800"/>
                </a:cubicBezTo>
                <a:cubicBezTo>
                  <a:pt x="5750253" y="82329"/>
                  <a:pt x="5772531" y="110945"/>
                  <a:pt x="5774267" y="143933"/>
                </a:cubicBezTo>
                <a:cubicBezTo>
                  <a:pt x="5775534" y="168013"/>
                  <a:pt x="5758048" y="189370"/>
                  <a:pt x="5748867" y="211667"/>
                </a:cubicBezTo>
                <a:cubicBezTo>
                  <a:pt x="5738284" y="237369"/>
                  <a:pt x="5733914" y="267499"/>
                  <a:pt x="5715000" y="287867"/>
                </a:cubicBezTo>
                <a:cubicBezTo>
                  <a:pt x="5679326" y="326285"/>
                  <a:pt x="5618236" y="335341"/>
                  <a:pt x="5571067" y="347133"/>
                </a:cubicBezTo>
                <a:cubicBezTo>
                  <a:pt x="5545667" y="361244"/>
                  <a:pt x="5513149" y="366883"/>
                  <a:pt x="5494867" y="389467"/>
                </a:cubicBezTo>
                <a:cubicBezTo>
                  <a:pt x="5463102" y="428706"/>
                  <a:pt x="5427133" y="524933"/>
                  <a:pt x="5427133" y="524933"/>
                </a:cubicBezTo>
                <a:cubicBezTo>
                  <a:pt x="5394830" y="734906"/>
                  <a:pt x="5425308" y="577885"/>
                  <a:pt x="5401733" y="660400"/>
                </a:cubicBezTo>
                <a:cubicBezTo>
                  <a:pt x="5398536" y="671589"/>
                  <a:pt x="5400030" y="684798"/>
                  <a:pt x="5393267" y="694267"/>
                </a:cubicBezTo>
                <a:cubicBezTo>
                  <a:pt x="5385065" y="705750"/>
                  <a:pt x="5372021" y="713356"/>
                  <a:pt x="5359400" y="719667"/>
                </a:cubicBezTo>
                <a:cubicBezTo>
                  <a:pt x="5343435" y="727649"/>
                  <a:pt x="5308600" y="736600"/>
                  <a:pt x="5308600" y="736600"/>
                </a:cubicBezTo>
                <a:cubicBezTo>
                  <a:pt x="5297311" y="753533"/>
                  <a:pt x="5279669" y="767656"/>
                  <a:pt x="5274733" y="787400"/>
                </a:cubicBezTo>
                <a:cubicBezTo>
                  <a:pt x="5271911" y="798689"/>
                  <a:pt x="5273840" y="812432"/>
                  <a:pt x="5266267" y="821267"/>
                </a:cubicBezTo>
                <a:cubicBezTo>
                  <a:pt x="5255557" y="833762"/>
                  <a:pt x="5237776" y="837768"/>
                  <a:pt x="5223933" y="846667"/>
                </a:cubicBezTo>
                <a:cubicBezTo>
                  <a:pt x="5198254" y="863175"/>
                  <a:pt x="5176694" y="887814"/>
                  <a:pt x="5147733" y="897467"/>
                </a:cubicBezTo>
                <a:cubicBezTo>
                  <a:pt x="5084104" y="918675"/>
                  <a:pt x="5158714" y="894328"/>
                  <a:pt x="5029200" y="931333"/>
                </a:cubicBezTo>
                <a:cubicBezTo>
                  <a:pt x="5020619" y="933785"/>
                  <a:pt x="5012267" y="936978"/>
                  <a:pt x="5003800" y="939800"/>
                </a:cubicBezTo>
                <a:cubicBezTo>
                  <a:pt x="5006622" y="948267"/>
                  <a:pt x="5012267" y="956275"/>
                  <a:pt x="5012267" y="965200"/>
                </a:cubicBezTo>
                <a:cubicBezTo>
                  <a:pt x="5012267" y="979590"/>
                  <a:pt x="5007290" y="993572"/>
                  <a:pt x="5003800" y="1007533"/>
                </a:cubicBezTo>
                <a:cubicBezTo>
                  <a:pt x="5001635" y="1016191"/>
                  <a:pt x="5001644" y="1026622"/>
                  <a:pt x="4995333" y="1032933"/>
                </a:cubicBezTo>
                <a:cubicBezTo>
                  <a:pt x="4983697" y="1044569"/>
                  <a:pt x="4968465" y="1052709"/>
                  <a:pt x="4953000" y="1058333"/>
                </a:cubicBezTo>
                <a:cubicBezTo>
                  <a:pt x="4936867" y="1064200"/>
                  <a:pt x="4919133" y="1063978"/>
                  <a:pt x="4902200" y="1066800"/>
                </a:cubicBezTo>
                <a:cubicBezTo>
                  <a:pt x="4890911" y="1080911"/>
                  <a:pt x="4881111" y="1096355"/>
                  <a:pt x="4868333" y="1109133"/>
                </a:cubicBezTo>
                <a:cubicBezTo>
                  <a:pt x="4861138" y="1116328"/>
                  <a:pt x="4851562" y="1120674"/>
                  <a:pt x="4842933" y="1126067"/>
                </a:cubicBezTo>
                <a:cubicBezTo>
                  <a:pt x="4828978" y="1134789"/>
                  <a:pt x="4815790" y="1145138"/>
                  <a:pt x="4800600" y="1151467"/>
                </a:cubicBezTo>
                <a:cubicBezTo>
                  <a:pt x="4777688" y="1161014"/>
                  <a:pt x="4726326" y="1172313"/>
                  <a:pt x="4699000" y="1176867"/>
                </a:cubicBezTo>
                <a:cubicBezTo>
                  <a:pt x="4515469" y="1207456"/>
                  <a:pt x="4561734" y="1199783"/>
                  <a:pt x="4377267" y="1219200"/>
                </a:cubicBezTo>
                <a:cubicBezTo>
                  <a:pt x="4230511" y="1207911"/>
                  <a:pt x="4083482" y="1199741"/>
                  <a:pt x="3937000" y="1185333"/>
                </a:cubicBezTo>
                <a:cubicBezTo>
                  <a:pt x="3911105" y="1182786"/>
                  <a:pt x="3886753" y="1170254"/>
                  <a:pt x="3860800" y="1168400"/>
                </a:cubicBezTo>
                <a:cubicBezTo>
                  <a:pt x="3767861" y="1161761"/>
                  <a:pt x="3674533" y="1162755"/>
                  <a:pt x="3581400" y="1159933"/>
                </a:cubicBezTo>
                <a:cubicBezTo>
                  <a:pt x="3530600" y="1148644"/>
                  <a:pt x="3480029" y="1136273"/>
                  <a:pt x="3429000" y="1126067"/>
                </a:cubicBezTo>
                <a:cubicBezTo>
                  <a:pt x="3409431" y="1122153"/>
                  <a:pt x="3388986" y="1122851"/>
                  <a:pt x="3369733" y="1117600"/>
                </a:cubicBezTo>
                <a:cubicBezTo>
                  <a:pt x="3326682" y="1105859"/>
                  <a:pt x="3286636" y="1083249"/>
                  <a:pt x="3242733" y="1075267"/>
                </a:cubicBezTo>
                <a:cubicBezTo>
                  <a:pt x="3192675" y="1066166"/>
                  <a:pt x="3141133" y="1069622"/>
                  <a:pt x="3090333" y="1066800"/>
                </a:cubicBezTo>
                <a:cubicBezTo>
                  <a:pt x="3033889" y="1069622"/>
                  <a:pt x="2977040" y="1067957"/>
                  <a:pt x="2921000" y="1075267"/>
                </a:cubicBezTo>
                <a:cubicBezTo>
                  <a:pt x="2910910" y="1076583"/>
                  <a:pt x="2905713" y="1091076"/>
                  <a:pt x="2895600" y="1092200"/>
                </a:cubicBezTo>
                <a:cubicBezTo>
                  <a:pt x="2828223" y="1099686"/>
                  <a:pt x="2760133" y="1097845"/>
                  <a:pt x="2692400" y="1100667"/>
                </a:cubicBezTo>
                <a:cubicBezTo>
                  <a:pt x="2681111" y="1109134"/>
                  <a:pt x="2670785" y="1119066"/>
                  <a:pt x="2658533" y="1126067"/>
                </a:cubicBezTo>
                <a:cubicBezTo>
                  <a:pt x="2624776" y="1145356"/>
                  <a:pt x="2583060" y="1129526"/>
                  <a:pt x="2548467" y="1126067"/>
                </a:cubicBezTo>
                <a:cubicBezTo>
                  <a:pt x="2497667" y="1128889"/>
                  <a:pt x="2446716" y="1129709"/>
                  <a:pt x="2396067" y="1134533"/>
                </a:cubicBezTo>
                <a:cubicBezTo>
                  <a:pt x="2387183" y="1135379"/>
                  <a:pt x="2379023" y="1139866"/>
                  <a:pt x="2370667" y="1143000"/>
                </a:cubicBezTo>
                <a:cubicBezTo>
                  <a:pt x="2356436" y="1148336"/>
                  <a:pt x="2342444" y="1154289"/>
                  <a:pt x="2328333" y="1159933"/>
                </a:cubicBezTo>
                <a:cubicBezTo>
                  <a:pt x="2322689" y="1165578"/>
                  <a:pt x="2318695" y="1173625"/>
                  <a:pt x="2311400" y="1176867"/>
                </a:cubicBezTo>
                <a:cubicBezTo>
                  <a:pt x="2292625" y="1185212"/>
                  <a:pt x="2271771" y="1187758"/>
                  <a:pt x="2252133" y="1193800"/>
                </a:cubicBezTo>
                <a:cubicBezTo>
                  <a:pt x="2235073" y="1199049"/>
                  <a:pt x="2218266" y="1205089"/>
                  <a:pt x="2201333" y="1210733"/>
                </a:cubicBezTo>
                <a:cubicBezTo>
                  <a:pt x="2175745" y="1236323"/>
                  <a:pt x="2133873" y="1279598"/>
                  <a:pt x="2108200" y="1286933"/>
                </a:cubicBezTo>
                <a:lnTo>
                  <a:pt x="2048933" y="1303867"/>
                </a:lnTo>
                <a:cubicBezTo>
                  <a:pt x="1953440" y="1329332"/>
                  <a:pt x="2010604" y="1310998"/>
                  <a:pt x="1955800" y="1329267"/>
                </a:cubicBezTo>
                <a:cubicBezTo>
                  <a:pt x="1950156" y="1343378"/>
                  <a:pt x="1946407" y="1358405"/>
                  <a:pt x="1938867" y="1371600"/>
                </a:cubicBezTo>
                <a:cubicBezTo>
                  <a:pt x="1934906" y="1378531"/>
                  <a:pt x="1922923" y="1380612"/>
                  <a:pt x="1921933" y="1388533"/>
                </a:cubicBezTo>
                <a:cubicBezTo>
                  <a:pt x="1919804" y="1405567"/>
                  <a:pt x="1927578" y="1422400"/>
                  <a:pt x="1930400" y="1439333"/>
                </a:cubicBezTo>
                <a:cubicBezTo>
                  <a:pt x="1927578" y="1453444"/>
                  <a:pt x="1930567" y="1470154"/>
                  <a:pt x="1921933" y="1481667"/>
                </a:cubicBezTo>
                <a:cubicBezTo>
                  <a:pt x="1912059" y="1494832"/>
                  <a:pt x="1893292" y="1497939"/>
                  <a:pt x="1879600" y="1507067"/>
                </a:cubicBezTo>
                <a:cubicBezTo>
                  <a:pt x="1816619" y="1549054"/>
                  <a:pt x="1876733" y="1524717"/>
                  <a:pt x="1778000" y="1549400"/>
                </a:cubicBezTo>
                <a:cubicBezTo>
                  <a:pt x="1738489" y="1543756"/>
                  <a:pt x="1698772" y="1539403"/>
                  <a:pt x="1659467" y="1532467"/>
                </a:cubicBezTo>
                <a:cubicBezTo>
                  <a:pt x="1650678" y="1530916"/>
                  <a:pt x="1641329" y="1529187"/>
                  <a:pt x="1634067" y="1524000"/>
                </a:cubicBezTo>
                <a:cubicBezTo>
                  <a:pt x="1621076" y="1514720"/>
                  <a:pt x="1612667" y="1500106"/>
                  <a:pt x="1600200" y="1490133"/>
                </a:cubicBezTo>
                <a:cubicBezTo>
                  <a:pt x="1584308" y="1477420"/>
                  <a:pt x="1565681" y="1468478"/>
                  <a:pt x="1549400" y="1456267"/>
                </a:cubicBezTo>
                <a:cubicBezTo>
                  <a:pt x="1527843" y="1440099"/>
                  <a:pt x="1529389" y="1425129"/>
                  <a:pt x="1498600" y="1413933"/>
                </a:cubicBezTo>
                <a:cubicBezTo>
                  <a:pt x="1479845" y="1407113"/>
                  <a:pt x="1459089" y="1408289"/>
                  <a:pt x="1439333" y="1405467"/>
                </a:cubicBezTo>
                <a:cubicBezTo>
                  <a:pt x="1402644" y="1408289"/>
                  <a:pt x="1365504" y="1407538"/>
                  <a:pt x="1329267" y="1413933"/>
                </a:cubicBezTo>
                <a:cubicBezTo>
                  <a:pt x="1318763" y="1415787"/>
                  <a:pt x="1279729" y="1439693"/>
                  <a:pt x="1270000" y="1447800"/>
                </a:cubicBezTo>
                <a:cubicBezTo>
                  <a:pt x="1260802" y="1455465"/>
                  <a:pt x="1255542" y="1468337"/>
                  <a:pt x="1244600" y="1473200"/>
                </a:cubicBezTo>
                <a:cubicBezTo>
                  <a:pt x="1228913" y="1480172"/>
                  <a:pt x="1210733" y="1478845"/>
                  <a:pt x="1193800" y="1481667"/>
                </a:cubicBezTo>
                <a:cubicBezTo>
                  <a:pt x="1179689" y="1487311"/>
                  <a:pt x="1160961" y="1486732"/>
                  <a:pt x="1151467" y="1498600"/>
                </a:cubicBezTo>
                <a:cubicBezTo>
                  <a:pt x="1145892" y="1505569"/>
                  <a:pt x="1163924" y="1516018"/>
                  <a:pt x="1159933" y="1524000"/>
                </a:cubicBezTo>
                <a:cubicBezTo>
                  <a:pt x="1153622" y="1536621"/>
                  <a:pt x="1137356" y="1540933"/>
                  <a:pt x="1126067" y="1549400"/>
                </a:cubicBezTo>
                <a:cubicBezTo>
                  <a:pt x="1083734" y="1540933"/>
                  <a:pt x="1042164" y="1526535"/>
                  <a:pt x="999067" y="1524000"/>
                </a:cubicBezTo>
                <a:cubicBezTo>
                  <a:pt x="991098" y="1523531"/>
                  <a:pt x="990029" y="1539763"/>
                  <a:pt x="982133" y="1540933"/>
                </a:cubicBezTo>
                <a:cubicBezTo>
                  <a:pt x="912116" y="1551306"/>
                  <a:pt x="841022" y="1552222"/>
                  <a:pt x="770467" y="1557867"/>
                </a:cubicBezTo>
                <a:cubicBezTo>
                  <a:pt x="670025" y="1524385"/>
                  <a:pt x="798238" y="1563809"/>
                  <a:pt x="524933" y="1557867"/>
                </a:cubicBezTo>
                <a:cubicBezTo>
                  <a:pt x="468221" y="1556634"/>
                  <a:pt x="412044" y="1546578"/>
                  <a:pt x="355600" y="1540933"/>
                </a:cubicBezTo>
                <a:cubicBezTo>
                  <a:pt x="248356" y="1555044"/>
                  <a:pt x="129465" y="1532656"/>
                  <a:pt x="33867" y="1583267"/>
                </a:cubicBezTo>
                <a:cubicBezTo>
                  <a:pt x="-58" y="1601227"/>
                  <a:pt x="53697" y="1657605"/>
                  <a:pt x="67733" y="1693333"/>
                </a:cubicBezTo>
                <a:cubicBezTo>
                  <a:pt x="84815" y="1736814"/>
                  <a:pt x="109032" y="1777210"/>
                  <a:pt x="127000" y="1820333"/>
                </a:cubicBezTo>
                <a:cubicBezTo>
                  <a:pt x="137298" y="1845047"/>
                  <a:pt x="142456" y="1871674"/>
                  <a:pt x="152400" y="1896533"/>
                </a:cubicBezTo>
                <a:cubicBezTo>
                  <a:pt x="237820" y="2110081"/>
                  <a:pt x="190045" y="1952719"/>
                  <a:pt x="237067" y="2125133"/>
                </a:cubicBezTo>
                <a:cubicBezTo>
                  <a:pt x="221461" y="2218766"/>
                  <a:pt x="241893" y="2139028"/>
                  <a:pt x="177800" y="2252133"/>
                </a:cubicBezTo>
                <a:cubicBezTo>
                  <a:pt x="144815" y="2310342"/>
                  <a:pt x="115405" y="2370507"/>
                  <a:pt x="84667" y="2429933"/>
                </a:cubicBezTo>
                <a:cubicBezTo>
                  <a:pt x="73070" y="2452354"/>
                  <a:pt x="63787" y="2476021"/>
                  <a:pt x="50800" y="2497667"/>
                </a:cubicBezTo>
                <a:lnTo>
                  <a:pt x="0" y="2582333"/>
                </a:lnTo>
                <a:cubicBezTo>
                  <a:pt x="2822" y="2616200"/>
                  <a:pt x="3167" y="2650365"/>
                  <a:pt x="8467" y="2683933"/>
                </a:cubicBezTo>
                <a:cubicBezTo>
                  <a:pt x="11671" y="2704228"/>
                  <a:pt x="20847" y="2723165"/>
                  <a:pt x="25400" y="2743200"/>
                </a:cubicBezTo>
                <a:cubicBezTo>
                  <a:pt x="34968" y="2785298"/>
                  <a:pt x="42333" y="2827867"/>
                  <a:pt x="50800" y="2870200"/>
                </a:cubicBezTo>
                <a:cubicBezTo>
                  <a:pt x="53622" y="2912533"/>
                  <a:pt x="54901" y="2954998"/>
                  <a:pt x="59267" y="2997200"/>
                </a:cubicBezTo>
                <a:cubicBezTo>
                  <a:pt x="66092" y="3063175"/>
                  <a:pt x="99154" y="3258346"/>
                  <a:pt x="110067" y="3302000"/>
                </a:cubicBezTo>
                <a:cubicBezTo>
                  <a:pt x="125870" y="3365211"/>
                  <a:pt x="139235" y="3430479"/>
                  <a:pt x="169333" y="3488267"/>
                </a:cubicBezTo>
                <a:cubicBezTo>
                  <a:pt x="210559" y="3567421"/>
                  <a:pt x="266789" y="3638072"/>
                  <a:pt x="321733" y="3708400"/>
                </a:cubicBezTo>
                <a:cubicBezTo>
                  <a:pt x="505572" y="3943713"/>
                  <a:pt x="731284" y="4219159"/>
                  <a:pt x="1007533" y="4351867"/>
                </a:cubicBezTo>
                <a:cubicBezTo>
                  <a:pt x="1145234" y="4418017"/>
                  <a:pt x="1305236" y="4422043"/>
                  <a:pt x="1456267" y="4445000"/>
                </a:cubicBezTo>
                <a:cubicBezTo>
                  <a:pt x="1904584" y="4513144"/>
                  <a:pt x="2108335" y="4515008"/>
                  <a:pt x="2540000" y="4538133"/>
                </a:cubicBezTo>
                <a:cubicBezTo>
                  <a:pt x="2619022" y="4515555"/>
                  <a:pt x="2699831" y="4498486"/>
                  <a:pt x="2777067" y="4470400"/>
                </a:cubicBezTo>
                <a:cubicBezTo>
                  <a:pt x="2855434" y="4441903"/>
                  <a:pt x="2925187" y="4390625"/>
                  <a:pt x="3005667" y="4368800"/>
                </a:cubicBezTo>
                <a:cubicBezTo>
                  <a:pt x="3093508" y="4344979"/>
                  <a:pt x="3185632" y="4337812"/>
                  <a:pt x="3276600" y="4334933"/>
                </a:cubicBezTo>
                <a:cubicBezTo>
                  <a:pt x="3632033" y="4323685"/>
                  <a:pt x="3987800" y="4329289"/>
                  <a:pt x="4343400" y="4326467"/>
                </a:cubicBezTo>
                <a:cubicBezTo>
                  <a:pt x="4507089" y="4351867"/>
                  <a:pt x="4673765" y="4362491"/>
                  <a:pt x="4834467" y="4402667"/>
                </a:cubicBezTo>
                <a:cubicBezTo>
                  <a:pt x="4868334" y="4411134"/>
                  <a:pt x="4901490" y="4423265"/>
                  <a:pt x="4936067" y="4428067"/>
                </a:cubicBezTo>
                <a:cubicBezTo>
                  <a:pt x="5003389" y="4437417"/>
                  <a:pt x="5071534" y="4439356"/>
                  <a:pt x="5139267" y="4445000"/>
                </a:cubicBezTo>
                <a:lnTo>
                  <a:pt x="5477933" y="4402667"/>
                </a:lnTo>
                <a:cubicBezTo>
                  <a:pt x="5503691" y="4398987"/>
                  <a:pt x="5531706" y="4398925"/>
                  <a:pt x="5554133" y="4385733"/>
                </a:cubicBezTo>
                <a:cubicBezTo>
                  <a:pt x="5581654" y="4369544"/>
                  <a:pt x="5592519" y="4330578"/>
                  <a:pt x="5621867" y="4318000"/>
                </a:cubicBezTo>
                <a:cubicBezTo>
                  <a:pt x="5655689" y="4303505"/>
                  <a:pt x="5695420" y="4314097"/>
                  <a:pt x="5731933" y="4309533"/>
                </a:cubicBezTo>
                <a:cubicBezTo>
                  <a:pt x="5830943" y="4297157"/>
                  <a:pt x="5930040" y="4284740"/>
                  <a:pt x="6028267" y="4267200"/>
                </a:cubicBezTo>
                <a:cubicBezTo>
                  <a:pt x="6447816" y="4192281"/>
                  <a:pt x="5899136" y="4231540"/>
                  <a:pt x="6595533" y="4216400"/>
                </a:cubicBezTo>
                <a:cubicBezTo>
                  <a:pt x="6725355" y="4193822"/>
                  <a:pt x="6855979" y="4175445"/>
                  <a:pt x="6985000" y="4148667"/>
                </a:cubicBezTo>
                <a:cubicBezTo>
                  <a:pt x="7072475" y="4130512"/>
                  <a:pt x="7049412" y="4128412"/>
                  <a:pt x="7010400" y="4089400"/>
                </a:cubicBezTo>
                <a:cubicBezTo>
                  <a:pt x="7035800" y="4078111"/>
                  <a:pt x="7060231" y="4064323"/>
                  <a:pt x="7086600" y="4055533"/>
                </a:cubicBezTo>
                <a:cubicBezTo>
                  <a:pt x="7145075" y="4036041"/>
                  <a:pt x="7209069" y="4031895"/>
                  <a:pt x="7264400" y="4004733"/>
                </a:cubicBezTo>
                <a:cubicBezTo>
                  <a:pt x="7675727" y="3802809"/>
                  <a:pt x="8077200" y="3581400"/>
                  <a:pt x="8483600" y="3369733"/>
                </a:cubicBezTo>
                <a:cubicBezTo>
                  <a:pt x="8494889" y="3347155"/>
                  <a:pt x="8504304" y="3323539"/>
                  <a:pt x="8517467" y="3302000"/>
                </a:cubicBezTo>
                <a:cubicBezTo>
                  <a:pt x="8535431" y="3272605"/>
                  <a:pt x="8559844" y="3247358"/>
                  <a:pt x="8576733" y="3217333"/>
                </a:cubicBezTo>
                <a:cubicBezTo>
                  <a:pt x="8585484" y="3201776"/>
                  <a:pt x="8582784" y="3180681"/>
                  <a:pt x="8593667" y="3166533"/>
                </a:cubicBezTo>
                <a:cubicBezTo>
                  <a:pt x="8611959" y="3142754"/>
                  <a:pt x="8638822" y="3127022"/>
                  <a:pt x="8661400" y="3107267"/>
                </a:cubicBezTo>
                <a:cubicBezTo>
                  <a:pt x="8658578" y="3079045"/>
                  <a:pt x="8650578" y="3050865"/>
                  <a:pt x="8652933" y="3022600"/>
                </a:cubicBezTo>
                <a:cubicBezTo>
                  <a:pt x="8654959" y="2998284"/>
                  <a:pt x="8668467" y="2893793"/>
                  <a:pt x="8703733" y="2861733"/>
                </a:cubicBezTo>
                <a:cubicBezTo>
                  <a:pt x="8723434" y="2843823"/>
                  <a:pt x="8749997" y="2835145"/>
                  <a:pt x="8771467" y="2819400"/>
                </a:cubicBezTo>
                <a:cubicBezTo>
                  <a:pt x="8792449" y="2804013"/>
                  <a:pt x="8810978" y="2785533"/>
                  <a:pt x="8830733" y="2768600"/>
                </a:cubicBezTo>
                <a:cubicBezTo>
                  <a:pt x="8833555" y="2760133"/>
                  <a:pt x="8837843" y="2752021"/>
                  <a:pt x="8839200" y="2743200"/>
                </a:cubicBezTo>
                <a:cubicBezTo>
                  <a:pt x="8853003" y="2653481"/>
                  <a:pt x="8847670" y="2645864"/>
                  <a:pt x="8839200" y="2548467"/>
                </a:cubicBezTo>
                <a:cubicBezTo>
                  <a:pt x="8836743" y="2520211"/>
                  <a:pt x="8833865" y="2491990"/>
                  <a:pt x="8830733" y="2463800"/>
                </a:cubicBezTo>
                <a:cubicBezTo>
                  <a:pt x="8825398" y="2415787"/>
                  <a:pt x="8818174" y="2367977"/>
                  <a:pt x="8813800" y="2319867"/>
                </a:cubicBezTo>
                <a:cubicBezTo>
                  <a:pt x="8787888" y="2034839"/>
                  <a:pt x="8828142" y="2326196"/>
                  <a:pt x="8779933" y="2065867"/>
                </a:cubicBezTo>
                <a:cubicBezTo>
                  <a:pt x="8773174" y="2029367"/>
                  <a:pt x="8772003" y="1991812"/>
                  <a:pt x="8763000" y="1955800"/>
                </a:cubicBezTo>
                <a:cubicBezTo>
                  <a:pt x="8738393" y="1857371"/>
                  <a:pt x="8721212" y="1865123"/>
                  <a:pt x="8686800" y="1769533"/>
                </a:cubicBezTo>
                <a:cubicBezTo>
                  <a:pt x="8653318" y="1676526"/>
                  <a:pt x="8657077" y="1659109"/>
                  <a:pt x="8636000" y="1574800"/>
                </a:cubicBezTo>
                <a:cubicBezTo>
                  <a:pt x="8625374" y="1532295"/>
                  <a:pt x="8613422" y="1490133"/>
                  <a:pt x="8602133" y="1447800"/>
                </a:cubicBezTo>
                <a:cubicBezTo>
                  <a:pt x="8600040" y="1332703"/>
                  <a:pt x="8612561" y="923542"/>
                  <a:pt x="8559800" y="753533"/>
                </a:cubicBezTo>
                <a:cubicBezTo>
                  <a:pt x="8513482" y="604287"/>
                  <a:pt x="8442744" y="471046"/>
                  <a:pt x="8339667" y="355600"/>
                </a:cubicBezTo>
                <a:cubicBezTo>
                  <a:pt x="8306413" y="318355"/>
                  <a:pt x="8270120" y="283174"/>
                  <a:pt x="8229600" y="254000"/>
                </a:cubicBezTo>
                <a:cubicBezTo>
                  <a:pt x="8173701" y="213752"/>
                  <a:pt x="8044887" y="170407"/>
                  <a:pt x="7984067" y="160867"/>
                </a:cubicBezTo>
                <a:cubicBezTo>
                  <a:pt x="7680948" y="113319"/>
                  <a:pt x="7013475" y="128639"/>
                  <a:pt x="6849533" y="127000"/>
                </a:cubicBezTo>
                <a:cubicBezTo>
                  <a:pt x="6804378" y="118533"/>
                  <a:pt x="6759458" y="108692"/>
                  <a:pt x="6714067" y="101600"/>
                </a:cubicBezTo>
                <a:cubicBezTo>
                  <a:pt x="6669105" y="94575"/>
                  <a:pt x="6622975" y="94752"/>
                  <a:pt x="6578600" y="84667"/>
                </a:cubicBezTo>
                <a:cubicBezTo>
                  <a:pt x="6560139" y="80471"/>
                  <a:pt x="6545592" y="65737"/>
                  <a:pt x="6527800" y="59267"/>
                </a:cubicBezTo>
                <a:cubicBezTo>
                  <a:pt x="6514276" y="54349"/>
                  <a:pt x="6499489" y="54036"/>
                  <a:pt x="6485467" y="50800"/>
                </a:cubicBezTo>
                <a:cubicBezTo>
                  <a:pt x="6462790" y="45567"/>
                  <a:pt x="6440387" y="39197"/>
                  <a:pt x="6417733" y="33867"/>
                </a:cubicBezTo>
                <a:cubicBezTo>
                  <a:pt x="6296534" y="5349"/>
                  <a:pt x="6386247" y="29708"/>
                  <a:pt x="6282267" y="0"/>
                </a:cubicBezTo>
                <a:cubicBezTo>
                  <a:pt x="6226384" y="1746"/>
                  <a:pt x="5989824" y="5519"/>
                  <a:pt x="5892800" y="16933"/>
                </a:cubicBezTo>
                <a:cubicBezTo>
                  <a:pt x="5883936" y="17976"/>
                  <a:pt x="5876112" y="23464"/>
                  <a:pt x="5867400" y="25400"/>
                </a:cubicBezTo>
                <a:cubicBezTo>
                  <a:pt x="5787931" y="43060"/>
                  <a:pt x="5843163" y="22191"/>
                  <a:pt x="5757333" y="50800"/>
                </a:cubicBezTo>
                <a:cubicBezTo>
                  <a:pt x="5754655" y="51692"/>
                  <a:pt x="5762978" y="50800"/>
                  <a:pt x="5765800" y="50800"/>
                </a:cubicBezTo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52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C1E472-41E1-86A8-F17C-7426FF116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8C2A8F4-D69A-9A44-AD45-38AC8AB01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2421D68-24A1-BC7F-D190-509B6F25E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7" y="587896"/>
            <a:ext cx="8811420" cy="5272236"/>
          </a:xfrm>
          <a:prstGeom prst="rect">
            <a:avLst/>
          </a:prstGeom>
        </p:spPr>
      </p:pic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7E104FDE-AFDD-0B78-42E0-98B2F568C118}"/>
              </a:ext>
            </a:extLst>
          </p:cNvPr>
          <p:cNvSpPr/>
          <p:nvPr/>
        </p:nvSpPr>
        <p:spPr bwMode="auto">
          <a:xfrm>
            <a:off x="169333" y="3022600"/>
            <a:ext cx="4233569" cy="2531724"/>
          </a:xfrm>
          <a:custGeom>
            <a:avLst/>
            <a:gdLst>
              <a:gd name="connsiteX0" fmla="*/ 0 w 4233569"/>
              <a:gd name="connsiteY0" fmla="*/ 127000 h 2531724"/>
              <a:gd name="connsiteX1" fmla="*/ 42334 w 4233569"/>
              <a:gd name="connsiteY1" fmla="*/ 135467 h 2531724"/>
              <a:gd name="connsiteX2" fmla="*/ 76200 w 4233569"/>
              <a:gd name="connsiteY2" fmla="*/ 152400 h 2531724"/>
              <a:gd name="connsiteX3" fmla="*/ 169334 w 4233569"/>
              <a:gd name="connsiteY3" fmla="*/ 160867 h 2531724"/>
              <a:gd name="connsiteX4" fmla="*/ 431800 w 4233569"/>
              <a:gd name="connsiteY4" fmla="*/ 152400 h 2531724"/>
              <a:gd name="connsiteX5" fmla="*/ 491067 w 4233569"/>
              <a:gd name="connsiteY5" fmla="*/ 143933 h 2531724"/>
              <a:gd name="connsiteX6" fmla="*/ 524934 w 4233569"/>
              <a:gd name="connsiteY6" fmla="*/ 152400 h 2531724"/>
              <a:gd name="connsiteX7" fmla="*/ 719667 w 4233569"/>
              <a:gd name="connsiteY7" fmla="*/ 177800 h 2531724"/>
              <a:gd name="connsiteX8" fmla="*/ 787400 w 4233569"/>
              <a:gd name="connsiteY8" fmla="*/ 194733 h 2531724"/>
              <a:gd name="connsiteX9" fmla="*/ 838200 w 4233569"/>
              <a:gd name="connsiteY9" fmla="*/ 211667 h 2531724"/>
              <a:gd name="connsiteX10" fmla="*/ 855134 w 4233569"/>
              <a:gd name="connsiteY10" fmla="*/ 228600 h 2531724"/>
              <a:gd name="connsiteX11" fmla="*/ 948267 w 4233569"/>
              <a:gd name="connsiteY11" fmla="*/ 220133 h 2531724"/>
              <a:gd name="connsiteX12" fmla="*/ 965200 w 4233569"/>
              <a:gd name="connsiteY12" fmla="*/ 177800 h 2531724"/>
              <a:gd name="connsiteX13" fmla="*/ 1041400 w 4233569"/>
              <a:gd name="connsiteY13" fmla="*/ 152400 h 2531724"/>
              <a:gd name="connsiteX14" fmla="*/ 1058334 w 4233569"/>
              <a:gd name="connsiteY14" fmla="*/ 135467 h 2531724"/>
              <a:gd name="connsiteX15" fmla="*/ 1100667 w 4233569"/>
              <a:gd name="connsiteY15" fmla="*/ 127000 h 2531724"/>
              <a:gd name="connsiteX16" fmla="*/ 1134534 w 4233569"/>
              <a:gd name="connsiteY16" fmla="*/ 118533 h 2531724"/>
              <a:gd name="connsiteX17" fmla="*/ 1227667 w 4233569"/>
              <a:gd name="connsiteY17" fmla="*/ 93133 h 2531724"/>
              <a:gd name="connsiteX18" fmla="*/ 1270000 w 4233569"/>
              <a:gd name="connsiteY18" fmla="*/ 67733 h 2531724"/>
              <a:gd name="connsiteX19" fmla="*/ 1354667 w 4233569"/>
              <a:gd name="connsiteY19" fmla="*/ 101600 h 2531724"/>
              <a:gd name="connsiteX20" fmla="*/ 1397000 w 4233569"/>
              <a:gd name="connsiteY20" fmla="*/ 143933 h 2531724"/>
              <a:gd name="connsiteX21" fmla="*/ 1515534 w 4233569"/>
              <a:gd name="connsiteY21" fmla="*/ 194733 h 2531724"/>
              <a:gd name="connsiteX22" fmla="*/ 1566334 w 4233569"/>
              <a:gd name="connsiteY22" fmla="*/ 203200 h 2531724"/>
              <a:gd name="connsiteX23" fmla="*/ 1701800 w 4233569"/>
              <a:gd name="connsiteY23" fmla="*/ 237067 h 2531724"/>
              <a:gd name="connsiteX24" fmla="*/ 1794934 w 4233569"/>
              <a:gd name="connsiteY24" fmla="*/ 228600 h 2531724"/>
              <a:gd name="connsiteX25" fmla="*/ 1820334 w 4233569"/>
              <a:gd name="connsiteY25" fmla="*/ 211667 h 2531724"/>
              <a:gd name="connsiteX26" fmla="*/ 1955800 w 4233569"/>
              <a:gd name="connsiteY26" fmla="*/ 177800 h 2531724"/>
              <a:gd name="connsiteX27" fmla="*/ 2057400 w 4233569"/>
              <a:gd name="connsiteY27" fmla="*/ 194733 h 2531724"/>
              <a:gd name="connsiteX28" fmla="*/ 2159000 w 4233569"/>
              <a:gd name="connsiteY28" fmla="*/ 203200 h 2531724"/>
              <a:gd name="connsiteX29" fmla="*/ 2226734 w 4233569"/>
              <a:gd name="connsiteY29" fmla="*/ 228600 h 2531724"/>
              <a:gd name="connsiteX30" fmla="*/ 2286000 w 4233569"/>
              <a:gd name="connsiteY30" fmla="*/ 237067 h 2531724"/>
              <a:gd name="connsiteX31" fmla="*/ 2379134 w 4233569"/>
              <a:gd name="connsiteY31" fmla="*/ 270933 h 2531724"/>
              <a:gd name="connsiteX32" fmla="*/ 2523067 w 4233569"/>
              <a:gd name="connsiteY32" fmla="*/ 237067 h 2531724"/>
              <a:gd name="connsiteX33" fmla="*/ 2556934 w 4233569"/>
              <a:gd name="connsiteY33" fmla="*/ 160867 h 2531724"/>
              <a:gd name="connsiteX34" fmla="*/ 2590800 w 4233569"/>
              <a:gd name="connsiteY34" fmla="*/ 118533 h 2531724"/>
              <a:gd name="connsiteX35" fmla="*/ 2633134 w 4233569"/>
              <a:gd name="connsiteY35" fmla="*/ 42333 h 2531724"/>
              <a:gd name="connsiteX36" fmla="*/ 2700867 w 4233569"/>
              <a:gd name="connsiteY36" fmla="*/ 25400 h 2531724"/>
              <a:gd name="connsiteX37" fmla="*/ 3081867 w 4233569"/>
              <a:gd name="connsiteY37" fmla="*/ 0 h 2531724"/>
              <a:gd name="connsiteX38" fmla="*/ 3352800 w 4233569"/>
              <a:gd name="connsiteY38" fmla="*/ 8467 h 2531724"/>
              <a:gd name="connsiteX39" fmla="*/ 3403600 w 4233569"/>
              <a:gd name="connsiteY39" fmla="*/ 33867 h 2531724"/>
              <a:gd name="connsiteX40" fmla="*/ 3471334 w 4233569"/>
              <a:gd name="connsiteY40" fmla="*/ 59267 h 2531724"/>
              <a:gd name="connsiteX41" fmla="*/ 3564467 w 4233569"/>
              <a:gd name="connsiteY41" fmla="*/ 84667 h 2531724"/>
              <a:gd name="connsiteX42" fmla="*/ 3733800 w 4233569"/>
              <a:gd name="connsiteY42" fmla="*/ 152400 h 2531724"/>
              <a:gd name="connsiteX43" fmla="*/ 3860800 w 4233569"/>
              <a:gd name="connsiteY43" fmla="*/ 211667 h 2531724"/>
              <a:gd name="connsiteX44" fmla="*/ 3937000 w 4233569"/>
              <a:gd name="connsiteY44" fmla="*/ 237067 h 2531724"/>
              <a:gd name="connsiteX45" fmla="*/ 3962400 w 4233569"/>
              <a:gd name="connsiteY45" fmla="*/ 245533 h 2531724"/>
              <a:gd name="connsiteX46" fmla="*/ 4013200 w 4233569"/>
              <a:gd name="connsiteY46" fmla="*/ 270933 h 2531724"/>
              <a:gd name="connsiteX47" fmla="*/ 4038600 w 4233569"/>
              <a:gd name="connsiteY47" fmla="*/ 287867 h 2531724"/>
              <a:gd name="connsiteX48" fmla="*/ 4089400 w 4233569"/>
              <a:gd name="connsiteY48" fmla="*/ 304800 h 2531724"/>
              <a:gd name="connsiteX49" fmla="*/ 4131734 w 4233569"/>
              <a:gd name="connsiteY49" fmla="*/ 364067 h 2531724"/>
              <a:gd name="connsiteX50" fmla="*/ 4207934 w 4233569"/>
              <a:gd name="connsiteY50" fmla="*/ 431800 h 2531724"/>
              <a:gd name="connsiteX51" fmla="*/ 4233334 w 4233569"/>
              <a:gd name="connsiteY51" fmla="*/ 474133 h 2531724"/>
              <a:gd name="connsiteX52" fmla="*/ 4224867 w 4233569"/>
              <a:gd name="connsiteY52" fmla="*/ 592667 h 2531724"/>
              <a:gd name="connsiteX53" fmla="*/ 4191000 w 4233569"/>
              <a:gd name="connsiteY53" fmla="*/ 635000 h 2531724"/>
              <a:gd name="connsiteX54" fmla="*/ 4233334 w 4233569"/>
              <a:gd name="connsiteY54" fmla="*/ 736600 h 2531724"/>
              <a:gd name="connsiteX55" fmla="*/ 4224867 w 4233569"/>
              <a:gd name="connsiteY55" fmla="*/ 787400 h 2531724"/>
              <a:gd name="connsiteX56" fmla="*/ 4233334 w 4233569"/>
              <a:gd name="connsiteY56" fmla="*/ 821267 h 2531724"/>
              <a:gd name="connsiteX57" fmla="*/ 4216400 w 4233569"/>
              <a:gd name="connsiteY57" fmla="*/ 838200 h 2531724"/>
              <a:gd name="connsiteX58" fmla="*/ 4140200 w 4233569"/>
              <a:gd name="connsiteY58" fmla="*/ 905933 h 2531724"/>
              <a:gd name="connsiteX59" fmla="*/ 4123267 w 4233569"/>
              <a:gd name="connsiteY59" fmla="*/ 939800 h 2531724"/>
              <a:gd name="connsiteX60" fmla="*/ 4106334 w 4233569"/>
              <a:gd name="connsiteY60" fmla="*/ 965200 h 2531724"/>
              <a:gd name="connsiteX61" fmla="*/ 4148667 w 4233569"/>
              <a:gd name="connsiteY61" fmla="*/ 1083733 h 2531724"/>
              <a:gd name="connsiteX62" fmla="*/ 4064000 w 4233569"/>
              <a:gd name="connsiteY62" fmla="*/ 1117600 h 2531724"/>
              <a:gd name="connsiteX63" fmla="*/ 3970867 w 4233569"/>
              <a:gd name="connsiteY63" fmla="*/ 1143000 h 2531724"/>
              <a:gd name="connsiteX64" fmla="*/ 3903134 w 4233569"/>
              <a:gd name="connsiteY64" fmla="*/ 1168400 h 2531724"/>
              <a:gd name="connsiteX65" fmla="*/ 3564467 w 4233569"/>
              <a:gd name="connsiteY65" fmla="*/ 1151467 h 2531724"/>
              <a:gd name="connsiteX66" fmla="*/ 3513667 w 4233569"/>
              <a:gd name="connsiteY66" fmla="*/ 1143000 h 2531724"/>
              <a:gd name="connsiteX67" fmla="*/ 3454400 w 4233569"/>
              <a:gd name="connsiteY67" fmla="*/ 1134533 h 2531724"/>
              <a:gd name="connsiteX68" fmla="*/ 3369734 w 4233569"/>
              <a:gd name="connsiteY68" fmla="*/ 1151467 h 2531724"/>
              <a:gd name="connsiteX69" fmla="*/ 3361267 w 4233569"/>
              <a:gd name="connsiteY69" fmla="*/ 1185333 h 2531724"/>
              <a:gd name="connsiteX70" fmla="*/ 3412067 w 4233569"/>
              <a:gd name="connsiteY70" fmla="*/ 1236133 h 2531724"/>
              <a:gd name="connsiteX71" fmla="*/ 3420534 w 4233569"/>
              <a:gd name="connsiteY71" fmla="*/ 1261533 h 2531724"/>
              <a:gd name="connsiteX72" fmla="*/ 3378200 w 4233569"/>
              <a:gd name="connsiteY72" fmla="*/ 1303867 h 2531724"/>
              <a:gd name="connsiteX73" fmla="*/ 3369734 w 4233569"/>
              <a:gd name="connsiteY73" fmla="*/ 1371600 h 2531724"/>
              <a:gd name="connsiteX74" fmla="*/ 3395134 w 4233569"/>
              <a:gd name="connsiteY74" fmla="*/ 1422400 h 2531724"/>
              <a:gd name="connsiteX75" fmla="*/ 3369734 w 4233569"/>
              <a:gd name="connsiteY75" fmla="*/ 1490133 h 2531724"/>
              <a:gd name="connsiteX76" fmla="*/ 3395134 w 4233569"/>
              <a:gd name="connsiteY76" fmla="*/ 1667933 h 2531724"/>
              <a:gd name="connsiteX77" fmla="*/ 3437467 w 4233569"/>
              <a:gd name="connsiteY77" fmla="*/ 1718733 h 2531724"/>
              <a:gd name="connsiteX78" fmla="*/ 3615267 w 4233569"/>
              <a:gd name="connsiteY78" fmla="*/ 1913467 h 2531724"/>
              <a:gd name="connsiteX79" fmla="*/ 3556000 w 4233569"/>
              <a:gd name="connsiteY79" fmla="*/ 1938867 h 2531724"/>
              <a:gd name="connsiteX80" fmla="*/ 3539067 w 4233569"/>
              <a:gd name="connsiteY80" fmla="*/ 2057400 h 2531724"/>
              <a:gd name="connsiteX81" fmla="*/ 3488267 w 4233569"/>
              <a:gd name="connsiteY81" fmla="*/ 2379133 h 2531724"/>
              <a:gd name="connsiteX82" fmla="*/ 3429000 w 4233569"/>
              <a:gd name="connsiteY82" fmla="*/ 2438400 h 2531724"/>
              <a:gd name="connsiteX83" fmla="*/ 3310467 w 4233569"/>
              <a:gd name="connsiteY83" fmla="*/ 2413000 h 2531724"/>
              <a:gd name="connsiteX84" fmla="*/ 3115734 w 4233569"/>
              <a:gd name="connsiteY84" fmla="*/ 2379133 h 2531724"/>
              <a:gd name="connsiteX85" fmla="*/ 2980267 w 4233569"/>
              <a:gd name="connsiteY85" fmla="*/ 2396067 h 2531724"/>
              <a:gd name="connsiteX86" fmla="*/ 2658534 w 4233569"/>
              <a:gd name="connsiteY86" fmla="*/ 2328333 h 2531724"/>
              <a:gd name="connsiteX87" fmla="*/ 2650067 w 4233569"/>
              <a:gd name="connsiteY87" fmla="*/ 2387600 h 2531724"/>
              <a:gd name="connsiteX88" fmla="*/ 2582334 w 4233569"/>
              <a:gd name="connsiteY88" fmla="*/ 2396067 h 2531724"/>
              <a:gd name="connsiteX89" fmla="*/ 2531534 w 4233569"/>
              <a:gd name="connsiteY89" fmla="*/ 2413000 h 2531724"/>
              <a:gd name="connsiteX90" fmla="*/ 2438400 w 4233569"/>
              <a:gd name="connsiteY90" fmla="*/ 2438400 h 2531724"/>
              <a:gd name="connsiteX91" fmla="*/ 2269067 w 4233569"/>
              <a:gd name="connsiteY91" fmla="*/ 2455333 h 2531724"/>
              <a:gd name="connsiteX92" fmla="*/ 2167467 w 4233569"/>
              <a:gd name="connsiteY92" fmla="*/ 2514600 h 2531724"/>
              <a:gd name="connsiteX93" fmla="*/ 1854200 w 4233569"/>
              <a:gd name="connsiteY93" fmla="*/ 2514600 h 2531724"/>
              <a:gd name="connsiteX94" fmla="*/ 1828800 w 4233569"/>
              <a:gd name="connsiteY94" fmla="*/ 2480733 h 2531724"/>
              <a:gd name="connsiteX95" fmla="*/ 1786467 w 4233569"/>
              <a:gd name="connsiteY95" fmla="*/ 2472267 h 2531724"/>
              <a:gd name="connsiteX96" fmla="*/ 1727200 w 4233569"/>
              <a:gd name="connsiteY96" fmla="*/ 2463800 h 2531724"/>
              <a:gd name="connsiteX97" fmla="*/ 1422400 w 4233569"/>
              <a:gd name="connsiteY97" fmla="*/ 2438400 h 2531724"/>
              <a:gd name="connsiteX98" fmla="*/ 1371600 w 4233569"/>
              <a:gd name="connsiteY98" fmla="*/ 2404533 h 2531724"/>
              <a:gd name="connsiteX99" fmla="*/ 1270000 w 4233569"/>
              <a:gd name="connsiteY99" fmla="*/ 2379133 h 2531724"/>
              <a:gd name="connsiteX100" fmla="*/ 1329267 w 4233569"/>
              <a:gd name="connsiteY100" fmla="*/ 2294467 h 2531724"/>
              <a:gd name="connsiteX101" fmla="*/ 1312334 w 4233569"/>
              <a:gd name="connsiteY101" fmla="*/ 2226733 h 2531724"/>
              <a:gd name="connsiteX102" fmla="*/ 1032934 w 4233569"/>
              <a:gd name="connsiteY102" fmla="*/ 2125133 h 2531724"/>
              <a:gd name="connsiteX103" fmla="*/ 719667 w 4233569"/>
              <a:gd name="connsiteY103" fmla="*/ 2142067 h 2531724"/>
              <a:gd name="connsiteX104" fmla="*/ 651934 w 4233569"/>
              <a:gd name="connsiteY104" fmla="*/ 2133600 h 2531724"/>
              <a:gd name="connsiteX105" fmla="*/ 491067 w 4233569"/>
              <a:gd name="connsiteY105" fmla="*/ 2099733 h 2531724"/>
              <a:gd name="connsiteX106" fmla="*/ 423334 w 4233569"/>
              <a:gd name="connsiteY106" fmla="*/ 2032000 h 2531724"/>
              <a:gd name="connsiteX107" fmla="*/ 330200 w 4233569"/>
              <a:gd name="connsiteY107" fmla="*/ 1938867 h 2531724"/>
              <a:gd name="connsiteX108" fmla="*/ 287867 w 4233569"/>
              <a:gd name="connsiteY108" fmla="*/ 1896533 h 2531724"/>
              <a:gd name="connsiteX109" fmla="*/ 211667 w 4233569"/>
              <a:gd name="connsiteY109" fmla="*/ 1837267 h 2531724"/>
              <a:gd name="connsiteX110" fmla="*/ 169334 w 4233569"/>
              <a:gd name="connsiteY110" fmla="*/ 1786467 h 2531724"/>
              <a:gd name="connsiteX111" fmla="*/ 135467 w 4233569"/>
              <a:gd name="connsiteY111" fmla="*/ 1769533 h 2531724"/>
              <a:gd name="connsiteX112" fmla="*/ 101600 w 4233569"/>
              <a:gd name="connsiteY112" fmla="*/ 1735667 h 2531724"/>
              <a:gd name="connsiteX113" fmla="*/ 42334 w 4233569"/>
              <a:gd name="connsiteY113" fmla="*/ 1684867 h 2531724"/>
              <a:gd name="connsiteX114" fmla="*/ 25400 w 4233569"/>
              <a:gd name="connsiteY114" fmla="*/ 1667933 h 2531724"/>
              <a:gd name="connsiteX115" fmla="*/ 8467 w 4233569"/>
              <a:gd name="connsiteY115" fmla="*/ 1634067 h 2531724"/>
              <a:gd name="connsiteX116" fmla="*/ 33867 w 4233569"/>
              <a:gd name="connsiteY116" fmla="*/ 1490133 h 2531724"/>
              <a:gd name="connsiteX117" fmla="*/ 59267 w 4233569"/>
              <a:gd name="connsiteY117" fmla="*/ 1447800 h 2531724"/>
              <a:gd name="connsiteX118" fmla="*/ 84667 w 4233569"/>
              <a:gd name="connsiteY118" fmla="*/ 1371600 h 2531724"/>
              <a:gd name="connsiteX119" fmla="*/ 93134 w 4233569"/>
              <a:gd name="connsiteY119" fmla="*/ 1109133 h 2531724"/>
              <a:gd name="connsiteX120" fmla="*/ 76200 w 4233569"/>
              <a:gd name="connsiteY120" fmla="*/ 1032933 h 2531724"/>
              <a:gd name="connsiteX121" fmla="*/ 33867 w 4233569"/>
              <a:gd name="connsiteY121" fmla="*/ 821267 h 2531724"/>
              <a:gd name="connsiteX122" fmla="*/ 42334 w 4233569"/>
              <a:gd name="connsiteY122" fmla="*/ 694267 h 2531724"/>
              <a:gd name="connsiteX123" fmla="*/ 25400 w 4233569"/>
              <a:gd name="connsiteY123" fmla="*/ 524933 h 2531724"/>
              <a:gd name="connsiteX124" fmla="*/ 8467 w 4233569"/>
              <a:gd name="connsiteY124" fmla="*/ 245533 h 2531724"/>
              <a:gd name="connsiteX125" fmla="*/ 59267 w 4233569"/>
              <a:gd name="connsiteY125" fmla="*/ 160867 h 2531724"/>
              <a:gd name="connsiteX126" fmla="*/ 84667 w 4233569"/>
              <a:gd name="connsiteY126" fmla="*/ 169333 h 253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4233569" h="2531724">
                <a:moveTo>
                  <a:pt x="0" y="127000"/>
                </a:moveTo>
                <a:cubicBezTo>
                  <a:pt x="14111" y="129822"/>
                  <a:pt x="28682" y="130916"/>
                  <a:pt x="42334" y="135467"/>
                </a:cubicBezTo>
                <a:cubicBezTo>
                  <a:pt x="54307" y="139458"/>
                  <a:pt x="63824" y="149925"/>
                  <a:pt x="76200" y="152400"/>
                </a:cubicBezTo>
                <a:cubicBezTo>
                  <a:pt x="106767" y="158513"/>
                  <a:pt x="138289" y="158045"/>
                  <a:pt x="169334" y="160867"/>
                </a:cubicBezTo>
                <a:cubicBezTo>
                  <a:pt x="256823" y="158045"/>
                  <a:pt x="344387" y="157001"/>
                  <a:pt x="431800" y="152400"/>
                </a:cubicBezTo>
                <a:cubicBezTo>
                  <a:pt x="451729" y="151351"/>
                  <a:pt x="471111" y="143933"/>
                  <a:pt x="491067" y="143933"/>
                </a:cubicBezTo>
                <a:cubicBezTo>
                  <a:pt x="502703" y="143933"/>
                  <a:pt x="513456" y="150487"/>
                  <a:pt x="524934" y="152400"/>
                </a:cubicBezTo>
                <a:cubicBezTo>
                  <a:pt x="607113" y="166096"/>
                  <a:pt x="643277" y="169312"/>
                  <a:pt x="719667" y="177800"/>
                </a:cubicBezTo>
                <a:cubicBezTo>
                  <a:pt x="796737" y="203491"/>
                  <a:pt x="675014" y="164082"/>
                  <a:pt x="787400" y="194733"/>
                </a:cubicBezTo>
                <a:cubicBezTo>
                  <a:pt x="804620" y="199429"/>
                  <a:pt x="821267" y="206022"/>
                  <a:pt x="838200" y="211667"/>
                </a:cubicBezTo>
                <a:cubicBezTo>
                  <a:pt x="843845" y="217311"/>
                  <a:pt x="847660" y="225797"/>
                  <a:pt x="855134" y="228600"/>
                </a:cubicBezTo>
                <a:cubicBezTo>
                  <a:pt x="903241" y="246640"/>
                  <a:pt x="905651" y="237180"/>
                  <a:pt x="948267" y="220133"/>
                </a:cubicBezTo>
                <a:cubicBezTo>
                  <a:pt x="953911" y="206022"/>
                  <a:pt x="954453" y="188547"/>
                  <a:pt x="965200" y="177800"/>
                </a:cubicBezTo>
                <a:cubicBezTo>
                  <a:pt x="975826" y="167174"/>
                  <a:pt x="1025338" y="156416"/>
                  <a:pt x="1041400" y="152400"/>
                </a:cubicBezTo>
                <a:cubicBezTo>
                  <a:pt x="1047045" y="146756"/>
                  <a:pt x="1050997" y="138611"/>
                  <a:pt x="1058334" y="135467"/>
                </a:cubicBezTo>
                <a:cubicBezTo>
                  <a:pt x="1071561" y="129798"/>
                  <a:pt x="1086619" y="130122"/>
                  <a:pt x="1100667" y="127000"/>
                </a:cubicBezTo>
                <a:cubicBezTo>
                  <a:pt x="1112026" y="124476"/>
                  <a:pt x="1123245" y="121355"/>
                  <a:pt x="1134534" y="118533"/>
                </a:cubicBezTo>
                <a:cubicBezTo>
                  <a:pt x="1196581" y="77169"/>
                  <a:pt x="1110225" y="129270"/>
                  <a:pt x="1227667" y="93133"/>
                </a:cubicBezTo>
                <a:cubicBezTo>
                  <a:pt x="1243395" y="88293"/>
                  <a:pt x="1255889" y="76200"/>
                  <a:pt x="1270000" y="67733"/>
                </a:cubicBezTo>
                <a:cubicBezTo>
                  <a:pt x="1312534" y="76240"/>
                  <a:pt x="1318218" y="72441"/>
                  <a:pt x="1354667" y="101600"/>
                </a:cubicBezTo>
                <a:cubicBezTo>
                  <a:pt x="1370250" y="114066"/>
                  <a:pt x="1380592" y="132574"/>
                  <a:pt x="1397000" y="143933"/>
                </a:cubicBezTo>
                <a:cubicBezTo>
                  <a:pt x="1424393" y="162898"/>
                  <a:pt x="1480600" y="185999"/>
                  <a:pt x="1515534" y="194733"/>
                </a:cubicBezTo>
                <a:cubicBezTo>
                  <a:pt x="1532188" y="198897"/>
                  <a:pt x="1549594" y="199395"/>
                  <a:pt x="1566334" y="203200"/>
                </a:cubicBezTo>
                <a:cubicBezTo>
                  <a:pt x="1611722" y="213516"/>
                  <a:pt x="1701800" y="237067"/>
                  <a:pt x="1701800" y="237067"/>
                </a:cubicBezTo>
                <a:cubicBezTo>
                  <a:pt x="1732845" y="234245"/>
                  <a:pt x="1764453" y="235132"/>
                  <a:pt x="1794934" y="228600"/>
                </a:cubicBezTo>
                <a:cubicBezTo>
                  <a:pt x="1804884" y="226468"/>
                  <a:pt x="1810631" y="214731"/>
                  <a:pt x="1820334" y="211667"/>
                </a:cubicBezTo>
                <a:cubicBezTo>
                  <a:pt x="1864719" y="197651"/>
                  <a:pt x="1955800" y="177800"/>
                  <a:pt x="1955800" y="177800"/>
                </a:cubicBezTo>
                <a:cubicBezTo>
                  <a:pt x="1989667" y="183444"/>
                  <a:pt x="2023331" y="190474"/>
                  <a:pt x="2057400" y="194733"/>
                </a:cubicBezTo>
                <a:cubicBezTo>
                  <a:pt x="2091122" y="198948"/>
                  <a:pt x="2125676" y="196535"/>
                  <a:pt x="2159000" y="203200"/>
                </a:cubicBezTo>
                <a:cubicBezTo>
                  <a:pt x="2182645" y="207929"/>
                  <a:pt x="2203435" y="222387"/>
                  <a:pt x="2226734" y="228600"/>
                </a:cubicBezTo>
                <a:cubicBezTo>
                  <a:pt x="2246016" y="233742"/>
                  <a:pt x="2266487" y="232886"/>
                  <a:pt x="2286000" y="237067"/>
                </a:cubicBezTo>
                <a:cubicBezTo>
                  <a:pt x="2339553" y="248543"/>
                  <a:pt x="2337855" y="250294"/>
                  <a:pt x="2379134" y="270933"/>
                </a:cubicBezTo>
                <a:cubicBezTo>
                  <a:pt x="2427112" y="259644"/>
                  <a:pt x="2481159" y="263010"/>
                  <a:pt x="2523067" y="237067"/>
                </a:cubicBezTo>
                <a:cubicBezTo>
                  <a:pt x="2546701" y="222437"/>
                  <a:pt x="2543144" y="185000"/>
                  <a:pt x="2556934" y="160867"/>
                </a:cubicBezTo>
                <a:cubicBezTo>
                  <a:pt x="2565900" y="145177"/>
                  <a:pt x="2581503" y="134029"/>
                  <a:pt x="2590800" y="118533"/>
                </a:cubicBezTo>
                <a:cubicBezTo>
                  <a:pt x="2603329" y="97652"/>
                  <a:pt x="2607572" y="56276"/>
                  <a:pt x="2633134" y="42333"/>
                </a:cubicBezTo>
                <a:cubicBezTo>
                  <a:pt x="2653565" y="31189"/>
                  <a:pt x="2677939" y="29387"/>
                  <a:pt x="2700867" y="25400"/>
                </a:cubicBezTo>
                <a:cubicBezTo>
                  <a:pt x="2850938" y="-699"/>
                  <a:pt x="2905981" y="5863"/>
                  <a:pt x="3081867" y="0"/>
                </a:cubicBezTo>
                <a:cubicBezTo>
                  <a:pt x="3172178" y="2822"/>
                  <a:pt x="3262941" y="-992"/>
                  <a:pt x="3352800" y="8467"/>
                </a:cubicBezTo>
                <a:cubicBezTo>
                  <a:pt x="3371628" y="10449"/>
                  <a:pt x="3386199" y="26409"/>
                  <a:pt x="3403600" y="33867"/>
                </a:cubicBezTo>
                <a:cubicBezTo>
                  <a:pt x="3425764" y="43366"/>
                  <a:pt x="3448287" y="52176"/>
                  <a:pt x="3471334" y="59267"/>
                </a:cubicBezTo>
                <a:cubicBezTo>
                  <a:pt x="3536077" y="79188"/>
                  <a:pt x="3493928" y="53316"/>
                  <a:pt x="3564467" y="84667"/>
                </a:cubicBezTo>
                <a:cubicBezTo>
                  <a:pt x="3721854" y="154618"/>
                  <a:pt x="3607839" y="120910"/>
                  <a:pt x="3733800" y="152400"/>
                </a:cubicBezTo>
                <a:cubicBezTo>
                  <a:pt x="3779246" y="175123"/>
                  <a:pt x="3813678" y="193996"/>
                  <a:pt x="3860800" y="211667"/>
                </a:cubicBezTo>
                <a:cubicBezTo>
                  <a:pt x="3885869" y="221068"/>
                  <a:pt x="3911600" y="228600"/>
                  <a:pt x="3937000" y="237067"/>
                </a:cubicBezTo>
                <a:cubicBezTo>
                  <a:pt x="3945467" y="239889"/>
                  <a:pt x="3954418" y="241542"/>
                  <a:pt x="3962400" y="245533"/>
                </a:cubicBezTo>
                <a:cubicBezTo>
                  <a:pt x="3979333" y="254000"/>
                  <a:pt x="3996650" y="261739"/>
                  <a:pt x="4013200" y="270933"/>
                </a:cubicBezTo>
                <a:cubicBezTo>
                  <a:pt x="4022095" y="275875"/>
                  <a:pt x="4029301" y="283734"/>
                  <a:pt x="4038600" y="287867"/>
                </a:cubicBezTo>
                <a:cubicBezTo>
                  <a:pt x="4054911" y="295116"/>
                  <a:pt x="4072467" y="299156"/>
                  <a:pt x="4089400" y="304800"/>
                </a:cubicBezTo>
                <a:cubicBezTo>
                  <a:pt x="4107166" y="340331"/>
                  <a:pt x="4101700" y="338323"/>
                  <a:pt x="4131734" y="364067"/>
                </a:cubicBezTo>
                <a:cubicBezTo>
                  <a:pt x="4157697" y="386321"/>
                  <a:pt x="4189377" y="400872"/>
                  <a:pt x="4207934" y="431800"/>
                </a:cubicBezTo>
                <a:lnTo>
                  <a:pt x="4233334" y="474133"/>
                </a:lnTo>
                <a:cubicBezTo>
                  <a:pt x="4230512" y="513644"/>
                  <a:pt x="4234948" y="554359"/>
                  <a:pt x="4224867" y="592667"/>
                </a:cubicBezTo>
                <a:cubicBezTo>
                  <a:pt x="4220268" y="610143"/>
                  <a:pt x="4196193" y="617691"/>
                  <a:pt x="4191000" y="635000"/>
                </a:cubicBezTo>
                <a:cubicBezTo>
                  <a:pt x="4182734" y="662553"/>
                  <a:pt x="4225841" y="723487"/>
                  <a:pt x="4233334" y="736600"/>
                </a:cubicBezTo>
                <a:cubicBezTo>
                  <a:pt x="4230512" y="753533"/>
                  <a:pt x="4224867" y="770233"/>
                  <a:pt x="4224867" y="787400"/>
                </a:cubicBezTo>
                <a:cubicBezTo>
                  <a:pt x="4224867" y="799036"/>
                  <a:pt x="4235247" y="809789"/>
                  <a:pt x="4233334" y="821267"/>
                </a:cubicBezTo>
                <a:cubicBezTo>
                  <a:pt x="4232022" y="829141"/>
                  <a:pt x="4222532" y="833090"/>
                  <a:pt x="4216400" y="838200"/>
                </a:cubicBezTo>
                <a:cubicBezTo>
                  <a:pt x="4141658" y="900485"/>
                  <a:pt x="4227743" y="818392"/>
                  <a:pt x="4140200" y="905933"/>
                </a:cubicBezTo>
                <a:cubicBezTo>
                  <a:pt x="4134556" y="917222"/>
                  <a:pt x="4129529" y="928841"/>
                  <a:pt x="4123267" y="939800"/>
                </a:cubicBezTo>
                <a:cubicBezTo>
                  <a:pt x="4118219" y="948635"/>
                  <a:pt x="4107596" y="955103"/>
                  <a:pt x="4106334" y="965200"/>
                </a:cubicBezTo>
                <a:cubicBezTo>
                  <a:pt x="4102600" y="995074"/>
                  <a:pt x="4143050" y="1071094"/>
                  <a:pt x="4148667" y="1083733"/>
                </a:cubicBezTo>
                <a:cubicBezTo>
                  <a:pt x="4077621" y="1101495"/>
                  <a:pt x="4155815" y="1079344"/>
                  <a:pt x="4064000" y="1117600"/>
                </a:cubicBezTo>
                <a:cubicBezTo>
                  <a:pt x="3975494" y="1154477"/>
                  <a:pt x="4050095" y="1118622"/>
                  <a:pt x="3970867" y="1143000"/>
                </a:cubicBezTo>
                <a:cubicBezTo>
                  <a:pt x="3947820" y="1150091"/>
                  <a:pt x="3925712" y="1159933"/>
                  <a:pt x="3903134" y="1168400"/>
                </a:cubicBezTo>
                <a:lnTo>
                  <a:pt x="3564467" y="1151467"/>
                </a:lnTo>
                <a:cubicBezTo>
                  <a:pt x="3547336" y="1150350"/>
                  <a:pt x="3530634" y="1145610"/>
                  <a:pt x="3513667" y="1143000"/>
                </a:cubicBezTo>
                <a:cubicBezTo>
                  <a:pt x="3493943" y="1139965"/>
                  <a:pt x="3474156" y="1137355"/>
                  <a:pt x="3454400" y="1134533"/>
                </a:cubicBezTo>
                <a:cubicBezTo>
                  <a:pt x="3426178" y="1140178"/>
                  <a:pt x="3395001" y="1137685"/>
                  <a:pt x="3369734" y="1151467"/>
                </a:cubicBezTo>
                <a:cubicBezTo>
                  <a:pt x="3359519" y="1157039"/>
                  <a:pt x="3356063" y="1174925"/>
                  <a:pt x="3361267" y="1185333"/>
                </a:cubicBezTo>
                <a:cubicBezTo>
                  <a:pt x="3371977" y="1206752"/>
                  <a:pt x="3395134" y="1219200"/>
                  <a:pt x="3412067" y="1236133"/>
                </a:cubicBezTo>
                <a:cubicBezTo>
                  <a:pt x="3414889" y="1244600"/>
                  <a:pt x="3424525" y="1253551"/>
                  <a:pt x="3420534" y="1261533"/>
                </a:cubicBezTo>
                <a:cubicBezTo>
                  <a:pt x="3411609" y="1279383"/>
                  <a:pt x="3378200" y="1303867"/>
                  <a:pt x="3378200" y="1303867"/>
                </a:cubicBezTo>
                <a:cubicBezTo>
                  <a:pt x="3375378" y="1326445"/>
                  <a:pt x="3366516" y="1349075"/>
                  <a:pt x="3369734" y="1371600"/>
                </a:cubicBezTo>
                <a:cubicBezTo>
                  <a:pt x="3372412" y="1390342"/>
                  <a:pt x="3395134" y="1403468"/>
                  <a:pt x="3395134" y="1422400"/>
                </a:cubicBezTo>
                <a:cubicBezTo>
                  <a:pt x="3395134" y="1446513"/>
                  <a:pt x="3378201" y="1467555"/>
                  <a:pt x="3369734" y="1490133"/>
                </a:cubicBezTo>
                <a:cubicBezTo>
                  <a:pt x="3378201" y="1549400"/>
                  <a:pt x="3378126" y="1610531"/>
                  <a:pt x="3395134" y="1667933"/>
                </a:cubicBezTo>
                <a:cubicBezTo>
                  <a:pt x="3401396" y="1689067"/>
                  <a:pt x="3426531" y="1699595"/>
                  <a:pt x="3437467" y="1718733"/>
                </a:cubicBezTo>
                <a:cubicBezTo>
                  <a:pt x="3534703" y="1888898"/>
                  <a:pt x="3311016" y="1659924"/>
                  <a:pt x="3615267" y="1913467"/>
                </a:cubicBezTo>
                <a:cubicBezTo>
                  <a:pt x="3595511" y="1921934"/>
                  <a:pt x="3566057" y="1919871"/>
                  <a:pt x="3556000" y="1938867"/>
                </a:cubicBezTo>
                <a:cubicBezTo>
                  <a:pt x="3537326" y="1974141"/>
                  <a:pt x="3542128" y="2017605"/>
                  <a:pt x="3539067" y="2057400"/>
                </a:cubicBezTo>
                <a:cubicBezTo>
                  <a:pt x="3523426" y="2260732"/>
                  <a:pt x="3559067" y="2229666"/>
                  <a:pt x="3488267" y="2379133"/>
                </a:cubicBezTo>
                <a:cubicBezTo>
                  <a:pt x="3462793" y="2432911"/>
                  <a:pt x="3467855" y="2425448"/>
                  <a:pt x="3429000" y="2438400"/>
                </a:cubicBezTo>
                <a:cubicBezTo>
                  <a:pt x="3389489" y="2429933"/>
                  <a:pt x="3350439" y="2418922"/>
                  <a:pt x="3310467" y="2413000"/>
                </a:cubicBezTo>
                <a:cubicBezTo>
                  <a:pt x="3105618" y="2382652"/>
                  <a:pt x="3288016" y="2430818"/>
                  <a:pt x="3115734" y="2379133"/>
                </a:cubicBezTo>
                <a:cubicBezTo>
                  <a:pt x="3070578" y="2384778"/>
                  <a:pt x="3025635" y="2399625"/>
                  <a:pt x="2980267" y="2396067"/>
                </a:cubicBezTo>
                <a:cubicBezTo>
                  <a:pt x="2722338" y="2375838"/>
                  <a:pt x="2762402" y="2397581"/>
                  <a:pt x="2658534" y="2328333"/>
                </a:cubicBezTo>
                <a:cubicBezTo>
                  <a:pt x="2655712" y="2348089"/>
                  <a:pt x="2664982" y="2374342"/>
                  <a:pt x="2650067" y="2387600"/>
                </a:cubicBezTo>
                <a:cubicBezTo>
                  <a:pt x="2633061" y="2402717"/>
                  <a:pt x="2604582" y="2391299"/>
                  <a:pt x="2582334" y="2396067"/>
                </a:cubicBezTo>
                <a:cubicBezTo>
                  <a:pt x="2564881" y="2399807"/>
                  <a:pt x="2548658" y="2407964"/>
                  <a:pt x="2531534" y="2413000"/>
                </a:cubicBezTo>
                <a:cubicBezTo>
                  <a:pt x="2500663" y="2422080"/>
                  <a:pt x="2469954" y="2432089"/>
                  <a:pt x="2438400" y="2438400"/>
                </a:cubicBezTo>
                <a:cubicBezTo>
                  <a:pt x="2418542" y="2442372"/>
                  <a:pt x="2281138" y="2454236"/>
                  <a:pt x="2269067" y="2455333"/>
                </a:cubicBezTo>
                <a:cubicBezTo>
                  <a:pt x="2235200" y="2475089"/>
                  <a:pt x="2204794" y="2502602"/>
                  <a:pt x="2167467" y="2514600"/>
                </a:cubicBezTo>
                <a:cubicBezTo>
                  <a:pt x="2064639" y="2547652"/>
                  <a:pt x="1957316" y="2524420"/>
                  <a:pt x="1854200" y="2514600"/>
                </a:cubicBezTo>
                <a:cubicBezTo>
                  <a:pt x="1845733" y="2503311"/>
                  <a:pt x="1840766" y="2488212"/>
                  <a:pt x="1828800" y="2480733"/>
                </a:cubicBezTo>
                <a:cubicBezTo>
                  <a:pt x="1816597" y="2473106"/>
                  <a:pt x="1800662" y="2474633"/>
                  <a:pt x="1786467" y="2472267"/>
                </a:cubicBezTo>
                <a:cubicBezTo>
                  <a:pt x="1766782" y="2468986"/>
                  <a:pt x="1746769" y="2467714"/>
                  <a:pt x="1727200" y="2463800"/>
                </a:cubicBezTo>
                <a:cubicBezTo>
                  <a:pt x="1538797" y="2426119"/>
                  <a:pt x="1832082" y="2453032"/>
                  <a:pt x="1422400" y="2438400"/>
                </a:cubicBezTo>
                <a:cubicBezTo>
                  <a:pt x="1405467" y="2427111"/>
                  <a:pt x="1390568" y="2411909"/>
                  <a:pt x="1371600" y="2404533"/>
                </a:cubicBezTo>
                <a:cubicBezTo>
                  <a:pt x="1339065" y="2391880"/>
                  <a:pt x="1282532" y="2411715"/>
                  <a:pt x="1270000" y="2379133"/>
                </a:cubicBezTo>
                <a:cubicBezTo>
                  <a:pt x="1257633" y="2346980"/>
                  <a:pt x="1309511" y="2322689"/>
                  <a:pt x="1329267" y="2294467"/>
                </a:cubicBezTo>
                <a:cubicBezTo>
                  <a:pt x="1323623" y="2271889"/>
                  <a:pt x="1321365" y="2248182"/>
                  <a:pt x="1312334" y="2226733"/>
                </a:cubicBezTo>
                <a:cubicBezTo>
                  <a:pt x="1245250" y="2067408"/>
                  <a:pt x="1253250" y="2133293"/>
                  <a:pt x="1032934" y="2125133"/>
                </a:cubicBezTo>
                <a:cubicBezTo>
                  <a:pt x="928512" y="2130778"/>
                  <a:pt x="824216" y="2139744"/>
                  <a:pt x="719667" y="2142067"/>
                </a:cubicBezTo>
                <a:cubicBezTo>
                  <a:pt x="696919" y="2142573"/>
                  <a:pt x="674488" y="2136607"/>
                  <a:pt x="651934" y="2133600"/>
                </a:cubicBezTo>
                <a:cubicBezTo>
                  <a:pt x="565768" y="2122111"/>
                  <a:pt x="598629" y="2126624"/>
                  <a:pt x="491067" y="2099733"/>
                </a:cubicBezTo>
                <a:cubicBezTo>
                  <a:pt x="401944" y="2046259"/>
                  <a:pt x="489880" y="2108052"/>
                  <a:pt x="423334" y="2032000"/>
                </a:cubicBezTo>
                <a:cubicBezTo>
                  <a:pt x="394423" y="1998959"/>
                  <a:pt x="361245" y="1969912"/>
                  <a:pt x="330200" y="1938867"/>
                </a:cubicBezTo>
                <a:cubicBezTo>
                  <a:pt x="316089" y="1924756"/>
                  <a:pt x="303620" y="1908785"/>
                  <a:pt x="287867" y="1896533"/>
                </a:cubicBezTo>
                <a:cubicBezTo>
                  <a:pt x="262467" y="1876778"/>
                  <a:pt x="235247" y="1859163"/>
                  <a:pt x="211667" y="1837267"/>
                </a:cubicBezTo>
                <a:cubicBezTo>
                  <a:pt x="195515" y="1822268"/>
                  <a:pt x="185808" y="1801111"/>
                  <a:pt x="169334" y="1786467"/>
                </a:cubicBezTo>
                <a:cubicBezTo>
                  <a:pt x="159901" y="1778082"/>
                  <a:pt x="145564" y="1777106"/>
                  <a:pt x="135467" y="1769533"/>
                </a:cubicBezTo>
                <a:cubicBezTo>
                  <a:pt x="122695" y="1759954"/>
                  <a:pt x="113413" y="1746406"/>
                  <a:pt x="101600" y="1735667"/>
                </a:cubicBezTo>
                <a:cubicBezTo>
                  <a:pt x="82347" y="1718164"/>
                  <a:pt x="61781" y="1702153"/>
                  <a:pt x="42334" y="1684867"/>
                </a:cubicBezTo>
                <a:cubicBezTo>
                  <a:pt x="36368" y="1679564"/>
                  <a:pt x="29828" y="1674575"/>
                  <a:pt x="25400" y="1667933"/>
                </a:cubicBezTo>
                <a:cubicBezTo>
                  <a:pt x="18399" y="1657432"/>
                  <a:pt x="14111" y="1645356"/>
                  <a:pt x="8467" y="1634067"/>
                </a:cubicBezTo>
                <a:cubicBezTo>
                  <a:pt x="16934" y="1586089"/>
                  <a:pt x="21048" y="1537136"/>
                  <a:pt x="33867" y="1490133"/>
                </a:cubicBezTo>
                <a:cubicBezTo>
                  <a:pt x="38197" y="1474257"/>
                  <a:pt x="52785" y="1462926"/>
                  <a:pt x="59267" y="1447800"/>
                </a:cubicBezTo>
                <a:cubicBezTo>
                  <a:pt x="69814" y="1423191"/>
                  <a:pt x="76200" y="1397000"/>
                  <a:pt x="84667" y="1371600"/>
                </a:cubicBezTo>
                <a:cubicBezTo>
                  <a:pt x="87489" y="1284111"/>
                  <a:pt x="95322" y="1196640"/>
                  <a:pt x="93134" y="1109133"/>
                </a:cubicBezTo>
                <a:cubicBezTo>
                  <a:pt x="92484" y="1083121"/>
                  <a:pt x="80311" y="1058626"/>
                  <a:pt x="76200" y="1032933"/>
                </a:cubicBezTo>
                <a:cubicBezTo>
                  <a:pt x="45039" y="838177"/>
                  <a:pt x="80075" y="959891"/>
                  <a:pt x="33867" y="821267"/>
                </a:cubicBezTo>
                <a:cubicBezTo>
                  <a:pt x="36689" y="778934"/>
                  <a:pt x="42334" y="736694"/>
                  <a:pt x="42334" y="694267"/>
                </a:cubicBezTo>
                <a:cubicBezTo>
                  <a:pt x="42334" y="616748"/>
                  <a:pt x="36180" y="589610"/>
                  <a:pt x="25400" y="524933"/>
                </a:cubicBezTo>
                <a:cubicBezTo>
                  <a:pt x="19756" y="431800"/>
                  <a:pt x="8467" y="338837"/>
                  <a:pt x="8467" y="245533"/>
                </a:cubicBezTo>
                <a:cubicBezTo>
                  <a:pt x="8467" y="191014"/>
                  <a:pt x="8859" y="160867"/>
                  <a:pt x="59267" y="160867"/>
                </a:cubicBezTo>
                <a:cubicBezTo>
                  <a:pt x="68192" y="160867"/>
                  <a:pt x="76200" y="166511"/>
                  <a:pt x="84667" y="169333"/>
                </a:cubicBezTo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A924DEF4-1CCB-3A5B-F17B-65736E9FC807}"/>
              </a:ext>
            </a:extLst>
          </p:cNvPr>
          <p:cNvSpPr/>
          <p:nvPr/>
        </p:nvSpPr>
        <p:spPr bwMode="auto">
          <a:xfrm>
            <a:off x="5604933" y="1905000"/>
            <a:ext cx="3378200" cy="4174067"/>
          </a:xfrm>
          <a:custGeom>
            <a:avLst/>
            <a:gdLst>
              <a:gd name="connsiteX0" fmla="*/ 2463800 w 3378200"/>
              <a:gd name="connsiteY0" fmla="*/ 0 h 4174067"/>
              <a:gd name="connsiteX1" fmla="*/ 1617134 w 3378200"/>
              <a:gd name="connsiteY1" fmla="*/ 59267 h 4174067"/>
              <a:gd name="connsiteX2" fmla="*/ 1388534 w 3378200"/>
              <a:gd name="connsiteY2" fmla="*/ 127000 h 4174067"/>
              <a:gd name="connsiteX3" fmla="*/ 1295400 w 3378200"/>
              <a:gd name="connsiteY3" fmla="*/ 152400 h 4174067"/>
              <a:gd name="connsiteX4" fmla="*/ 1151467 w 3378200"/>
              <a:gd name="connsiteY4" fmla="*/ 245533 h 4174067"/>
              <a:gd name="connsiteX5" fmla="*/ 999067 w 3378200"/>
              <a:gd name="connsiteY5" fmla="*/ 414867 h 4174067"/>
              <a:gd name="connsiteX6" fmla="*/ 838200 w 3378200"/>
              <a:gd name="connsiteY6" fmla="*/ 541867 h 4174067"/>
              <a:gd name="connsiteX7" fmla="*/ 770467 w 3378200"/>
              <a:gd name="connsiteY7" fmla="*/ 592667 h 4174067"/>
              <a:gd name="connsiteX8" fmla="*/ 677334 w 3378200"/>
              <a:gd name="connsiteY8" fmla="*/ 651933 h 4174067"/>
              <a:gd name="connsiteX9" fmla="*/ 626534 w 3378200"/>
              <a:gd name="connsiteY9" fmla="*/ 677333 h 4174067"/>
              <a:gd name="connsiteX10" fmla="*/ 609600 w 3378200"/>
              <a:gd name="connsiteY10" fmla="*/ 694267 h 4174067"/>
              <a:gd name="connsiteX11" fmla="*/ 524934 w 3378200"/>
              <a:gd name="connsiteY11" fmla="*/ 770467 h 4174067"/>
              <a:gd name="connsiteX12" fmla="*/ 499534 w 3378200"/>
              <a:gd name="connsiteY12" fmla="*/ 829733 h 4174067"/>
              <a:gd name="connsiteX13" fmla="*/ 465667 w 3378200"/>
              <a:gd name="connsiteY13" fmla="*/ 872067 h 4174067"/>
              <a:gd name="connsiteX14" fmla="*/ 491067 w 3378200"/>
              <a:gd name="connsiteY14" fmla="*/ 889000 h 4174067"/>
              <a:gd name="connsiteX15" fmla="*/ 668867 w 3378200"/>
              <a:gd name="connsiteY15" fmla="*/ 889000 h 4174067"/>
              <a:gd name="connsiteX16" fmla="*/ 745067 w 3378200"/>
              <a:gd name="connsiteY16" fmla="*/ 872067 h 4174067"/>
              <a:gd name="connsiteX17" fmla="*/ 804334 w 3378200"/>
              <a:gd name="connsiteY17" fmla="*/ 855133 h 4174067"/>
              <a:gd name="connsiteX18" fmla="*/ 897467 w 3378200"/>
              <a:gd name="connsiteY18" fmla="*/ 838200 h 4174067"/>
              <a:gd name="connsiteX19" fmla="*/ 999067 w 3378200"/>
              <a:gd name="connsiteY19" fmla="*/ 795867 h 4174067"/>
              <a:gd name="connsiteX20" fmla="*/ 1092200 w 3378200"/>
              <a:gd name="connsiteY20" fmla="*/ 762000 h 4174067"/>
              <a:gd name="connsiteX21" fmla="*/ 1210734 w 3378200"/>
              <a:gd name="connsiteY21" fmla="*/ 711200 h 4174067"/>
              <a:gd name="connsiteX22" fmla="*/ 1430867 w 3378200"/>
              <a:gd name="connsiteY22" fmla="*/ 753533 h 4174067"/>
              <a:gd name="connsiteX23" fmla="*/ 1532467 w 3378200"/>
              <a:gd name="connsiteY23" fmla="*/ 787400 h 4174067"/>
              <a:gd name="connsiteX24" fmla="*/ 1625600 w 3378200"/>
              <a:gd name="connsiteY24" fmla="*/ 838200 h 4174067"/>
              <a:gd name="connsiteX25" fmla="*/ 1693334 w 3378200"/>
              <a:gd name="connsiteY25" fmla="*/ 931333 h 4174067"/>
              <a:gd name="connsiteX26" fmla="*/ 1667934 w 3378200"/>
              <a:gd name="connsiteY26" fmla="*/ 1066800 h 4174067"/>
              <a:gd name="connsiteX27" fmla="*/ 1651000 w 3378200"/>
              <a:gd name="connsiteY27" fmla="*/ 1176867 h 4174067"/>
              <a:gd name="connsiteX28" fmla="*/ 1634067 w 3378200"/>
              <a:gd name="connsiteY28" fmla="*/ 1210733 h 4174067"/>
              <a:gd name="connsiteX29" fmla="*/ 1557867 w 3378200"/>
              <a:gd name="connsiteY29" fmla="*/ 1371600 h 4174067"/>
              <a:gd name="connsiteX30" fmla="*/ 1397000 w 3378200"/>
              <a:gd name="connsiteY30" fmla="*/ 1397000 h 4174067"/>
              <a:gd name="connsiteX31" fmla="*/ 1236134 w 3378200"/>
              <a:gd name="connsiteY31" fmla="*/ 1413933 h 4174067"/>
              <a:gd name="connsiteX32" fmla="*/ 1159934 w 3378200"/>
              <a:gd name="connsiteY32" fmla="*/ 1430867 h 4174067"/>
              <a:gd name="connsiteX33" fmla="*/ 1143000 w 3378200"/>
              <a:gd name="connsiteY33" fmla="*/ 1447800 h 4174067"/>
              <a:gd name="connsiteX34" fmla="*/ 1066800 w 3378200"/>
              <a:gd name="connsiteY34" fmla="*/ 1473200 h 4174067"/>
              <a:gd name="connsiteX35" fmla="*/ 1032934 w 3378200"/>
              <a:gd name="connsiteY35" fmla="*/ 1481667 h 4174067"/>
              <a:gd name="connsiteX36" fmla="*/ 956734 w 3378200"/>
              <a:gd name="connsiteY36" fmla="*/ 1498600 h 4174067"/>
              <a:gd name="connsiteX37" fmla="*/ 905934 w 3378200"/>
              <a:gd name="connsiteY37" fmla="*/ 1524000 h 4174067"/>
              <a:gd name="connsiteX38" fmla="*/ 863600 w 3378200"/>
              <a:gd name="connsiteY38" fmla="*/ 1540933 h 4174067"/>
              <a:gd name="connsiteX39" fmla="*/ 804334 w 3378200"/>
              <a:gd name="connsiteY39" fmla="*/ 1566333 h 4174067"/>
              <a:gd name="connsiteX40" fmla="*/ 770467 w 3378200"/>
              <a:gd name="connsiteY40" fmla="*/ 1591733 h 4174067"/>
              <a:gd name="connsiteX41" fmla="*/ 753534 w 3378200"/>
              <a:gd name="connsiteY41" fmla="*/ 1625600 h 4174067"/>
              <a:gd name="connsiteX42" fmla="*/ 685800 w 3378200"/>
              <a:gd name="connsiteY42" fmla="*/ 1651000 h 4174067"/>
              <a:gd name="connsiteX43" fmla="*/ 609600 w 3378200"/>
              <a:gd name="connsiteY43" fmla="*/ 1701800 h 4174067"/>
              <a:gd name="connsiteX44" fmla="*/ 584200 w 3378200"/>
              <a:gd name="connsiteY44" fmla="*/ 1727200 h 4174067"/>
              <a:gd name="connsiteX45" fmla="*/ 541867 w 3378200"/>
              <a:gd name="connsiteY45" fmla="*/ 1744133 h 4174067"/>
              <a:gd name="connsiteX46" fmla="*/ 524934 w 3378200"/>
              <a:gd name="connsiteY46" fmla="*/ 1769533 h 4174067"/>
              <a:gd name="connsiteX47" fmla="*/ 499534 w 3378200"/>
              <a:gd name="connsiteY47" fmla="*/ 1803400 h 4174067"/>
              <a:gd name="connsiteX48" fmla="*/ 491067 w 3378200"/>
              <a:gd name="connsiteY48" fmla="*/ 1837267 h 4174067"/>
              <a:gd name="connsiteX49" fmla="*/ 440267 w 3378200"/>
              <a:gd name="connsiteY49" fmla="*/ 1896533 h 4174067"/>
              <a:gd name="connsiteX50" fmla="*/ 406400 w 3378200"/>
              <a:gd name="connsiteY50" fmla="*/ 1913467 h 4174067"/>
              <a:gd name="connsiteX51" fmla="*/ 389467 w 3378200"/>
              <a:gd name="connsiteY51" fmla="*/ 1938867 h 4174067"/>
              <a:gd name="connsiteX52" fmla="*/ 381000 w 3378200"/>
              <a:gd name="connsiteY52" fmla="*/ 1964267 h 4174067"/>
              <a:gd name="connsiteX53" fmla="*/ 313267 w 3378200"/>
              <a:gd name="connsiteY53" fmla="*/ 2023533 h 4174067"/>
              <a:gd name="connsiteX54" fmla="*/ 160867 w 3378200"/>
              <a:gd name="connsiteY54" fmla="*/ 2057400 h 4174067"/>
              <a:gd name="connsiteX55" fmla="*/ 93134 w 3378200"/>
              <a:gd name="connsiteY55" fmla="*/ 2065867 h 4174067"/>
              <a:gd name="connsiteX56" fmla="*/ 76200 w 3378200"/>
              <a:gd name="connsiteY56" fmla="*/ 2091267 h 4174067"/>
              <a:gd name="connsiteX57" fmla="*/ 50800 w 3378200"/>
              <a:gd name="connsiteY57" fmla="*/ 2108200 h 4174067"/>
              <a:gd name="connsiteX58" fmla="*/ 33867 w 3378200"/>
              <a:gd name="connsiteY58" fmla="*/ 2184400 h 4174067"/>
              <a:gd name="connsiteX59" fmla="*/ 16934 w 3378200"/>
              <a:gd name="connsiteY59" fmla="*/ 2218267 h 4174067"/>
              <a:gd name="connsiteX60" fmla="*/ 33867 w 3378200"/>
              <a:gd name="connsiteY60" fmla="*/ 2260600 h 4174067"/>
              <a:gd name="connsiteX61" fmla="*/ 8467 w 3378200"/>
              <a:gd name="connsiteY61" fmla="*/ 2353733 h 4174067"/>
              <a:gd name="connsiteX62" fmla="*/ 0 w 3378200"/>
              <a:gd name="connsiteY62" fmla="*/ 2379133 h 4174067"/>
              <a:gd name="connsiteX63" fmla="*/ 8467 w 3378200"/>
              <a:gd name="connsiteY63" fmla="*/ 2463800 h 4174067"/>
              <a:gd name="connsiteX64" fmla="*/ 59267 w 3378200"/>
              <a:gd name="connsiteY64" fmla="*/ 2523067 h 4174067"/>
              <a:gd name="connsiteX65" fmla="*/ 93134 w 3378200"/>
              <a:gd name="connsiteY65" fmla="*/ 2565400 h 4174067"/>
              <a:gd name="connsiteX66" fmla="*/ 143934 w 3378200"/>
              <a:gd name="connsiteY66" fmla="*/ 2641600 h 4174067"/>
              <a:gd name="connsiteX67" fmla="*/ 177800 w 3378200"/>
              <a:gd name="connsiteY67" fmla="*/ 2675467 h 4174067"/>
              <a:gd name="connsiteX68" fmla="*/ 228600 w 3378200"/>
              <a:gd name="connsiteY68" fmla="*/ 2785533 h 4174067"/>
              <a:gd name="connsiteX69" fmla="*/ 262467 w 3378200"/>
              <a:gd name="connsiteY69" fmla="*/ 2819400 h 4174067"/>
              <a:gd name="connsiteX70" fmla="*/ 287867 w 3378200"/>
              <a:gd name="connsiteY70" fmla="*/ 2870200 h 4174067"/>
              <a:gd name="connsiteX71" fmla="*/ 338667 w 3378200"/>
              <a:gd name="connsiteY71" fmla="*/ 2946400 h 4174067"/>
              <a:gd name="connsiteX72" fmla="*/ 372534 w 3378200"/>
              <a:gd name="connsiteY72" fmla="*/ 2988733 h 4174067"/>
              <a:gd name="connsiteX73" fmla="*/ 541867 w 3378200"/>
              <a:gd name="connsiteY73" fmla="*/ 3225800 h 4174067"/>
              <a:gd name="connsiteX74" fmla="*/ 702734 w 3378200"/>
              <a:gd name="connsiteY74" fmla="*/ 3530600 h 4174067"/>
              <a:gd name="connsiteX75" fmla="*/ 880534 w 3378200"/>
              <a:gd name="connsiteY75" fmla="*/ 3708400 h 4174067"/>
              <a:gd name="connsiteX76" fmla="*/ 1092200 w 3378200"/>
              <a:gd name="connsiteY76" fmla="*/ 3911600 h 4174067"/>
              <a:gd name="connsiteX77" fmla="*/ 1270000 w 3378200"/>
              <a:gd name="connsiteY77" fmla="*/ 4055533 h 4174067"/>
              <a:gd name="connsiteX78" fmla="*/ 1371600 w 3378200"/>
              <a:gd name="connsiteY78" fmla="*/ 4140200 h 4174067"/>
              <a:gd name="connsiteX79" fmla="*/ 1574800 w 3378200"/>
              <a:gd name="connsiteY79" fmla="*/ 4174067 h 4174067"/>
              <a:gd name="connsiteX80" fmla="*/ 1811867 w 3378200"/>
              <a:gd name="connsiteY80" fmla="*/ 4165600 h 4174067"/>
              <a:gd name="connsiteX81" fmla="*/ 1938867 w 3378200"/>
              <a:gd name="connsiteY81" fmla="*/ 4114800 h 4174067"/>
              <a:gd name="connsiteX82" fmla="*/ 2065867 w 3378200"/>
              <a:gd name="connsiteY82" fmla="*/ 4055533 h 4174067"/>
              <a:gd name="connsiteX83" fmla="*/ 2142067 w 3378200"/>
              <a:gd name="connsiteY83" fmla="*/ 4030133 h 4174067"/>
              <a:gd name="connsiteX84" fmla="*/ 2226734 w 3378200"/>
              <a:gd name="connsiteY84" fmla="*/ 3979333 h 4174067"/>
              <a:gd name="connsiteX85" fmla="*/ 2260600 w 3378200"/>
              <a:gd name="connsiteY85" fmla="*/ 3962400 h 4174067"/>
              <a:gd name="connsiteX86" fmla="*/ 2345267 w 3378200"/>
              <a:gd name="connsiteY86" fmla="*/ 3953933 h 4174067"/>
              <a:gd name="connsiteX87" fmla="*/ 2514600 w 3378200"/>
              <a:gd name="connsiteY87" fmla="*/ 3869267 h 4174067"/>
              <a:gd name="connsiteX88" fmla="*/ 2726267 w 3378200"/>
              <a:gd name="connsiteY88" fmla="*/ 3784600 h 4174067"/>
              <a:gd name="connsiteX89" fmla="*/ 2878667 w 3378200"/>
              <a:gd name="connsiteY89" fmla="*/ 3716867 h 4174067"/>
              <a:gd name="connsiteX90" fmla="*/ 2887134 w 3378200"/>
              <a:gd name="connsiteY90" fmla="*/ 3657600 h 4174067"/>
              <a:gd name="connsiteX91" fmla="*/ 2997200 w 3378200"/>
              <a:gd name="connsiteY91" fmla="*/ 3488267 h 4174067"/>
              <a:gd name="connsiteX92" fmla="*/ 3039534 w 3378200"/>
              <a:gd name="connsiteY92" fmla="*/ 3454400 h 4174067"/>
              <a:gd name="connsiteX93" fmla="*/ 3191934 w 3378200"/>
              <a:gd name="connsiteY93" fmla="*/ 3310467 h 4174067"/>
              <a:gd name="connsiteX94" fmla="*/ 3251200 w 3378200"/>
              <a:gd name="connsiteY94" fmla="*/ 3208867 h 4174067"/>
              <a:gd name="connsiteX95" fmla="*/ 3259667 w 3378200"/>
              <a:gd name="connsiteY95" fmla="*/ 3115733 h 4174067"/>
              <a:gd name="connsiteX96" fmla="*/ 3268134 w 3378200"/>
              <a:gd name="connsiteY96" fmla="*/ 2937933 h 4174067"/>
              <a:gd name="connsiteX97" fmla="*/ 3293534 w 3378200"/>
              <a:gd name="connsiteY97" fmla="*/ 2675467 h 4174067"/>
              <a:gd name="connsiteX98" fmla="*/ 3302000 w 3378200"/>
              <a:gd name="connsiteY98" fmla="*/ 2633133 h 4174067"/>
              <a:gd name="connsiteX99" fmla="*/ 3310467 w 3378200"/>
              <a:gd name="connsiteY99" fmla="*/ 2565400 h 4174067"/>
              <a:gd name="connsiteX100" fmla="*/ 3335867 w 3378200"/>
              <a:gd name="connsiteY100" fmla="*/ 2480733 h 4174067"/>
              <a:gd name="connsiteX101" fmla="*/ 3344334 w 3378200"/>
              <a:gd name="connsiteY101" fmla="*/ 2218267 h 4174067"/>
              <a:gd name="connsiteX102" fmla="*/ 3318934 w 3378200"/>
              <a:gd name="connsiteY102" fmla="*/ 1566333 h 4174067"/>
              <a:gd name="connsiteX103" fmla="*/ 3335867 w 3378200"/>
              <a:gd name="connsiteY103" fmla="*/ 1380067 h 4174067"/>
              <a:gd name="connsiteX104" fmla="*/ 3352800 w 3378200"/>
              <a:gd name="connsiteY104" fmla="*/ 1320800 h 4174067"/>
              <a:gd name="connsiteX105" fmla="*/ 3378200 w 3378200"/>
              <a:gd name="connsiteY105" fmla="*/ 1185333 h 4174067"/>
              <a:gd name="connsiteX106" fmla="*/ 3344334 w 3378200"/>
              <a:gd name="connsiteY106" fmla="*/ 922867 h 4174067"/>
              <a:gd name="connsiteX107" fmla="*/ 3335867 w 3378200"/>
              <a:gd name="connsiteY107" fmla="*/ 762000 h 4174067"/>
              <a:gd name="connsiteX108" fmla="*/ 3293534 w 3378200"/>
              <a:gd name="connsiteY108" fmla="*/ 660400 h 4174067"/>
              <a:gd name="connsiteX109" fmla="*/ 3276600 w 3378200"/>
              <a:gd name="connsiteY109" fmla="*/ 584200 h 4174067"/>
              <a:gd name="connsiteX110" fmla="*/ 3208867 w 3378200"/>
              <a:gd name="connsiteY110" fmla="*/ 499533 h 4174067"/>
              <a:gd name="connsiteX111" fmla="*/ 3175000 w 3378200"/>
              <a:gd name="connsiteY111" fmla="*/ 431800 h 4174067"/>
              <a:gd name="connsiteX112" fmla="*/ 3124200 w 3378200"/>
              <a:gd name="connsiteY112" fmla="*/ 364067 h 4174067"/>
              <a:gd name="connsiteX113" fmla="*/ 3081867 w 3378200"/>
              <a:gd name="connsiteY113" fmla="*/ 287867 h 4174067"/>
              <a:gd name="connsiteX114" fmla="*/ 2963334 w 3378200"/>
              <a:gd name="connsiteY114" fmla="*/ 135467 h 4174067"/>
              <a:gd name="connsiteX115" fmla="*/ 2912534 w 3378200"/>
              <a:gd name="connsiteY115" fmla="*/ 93133 h 4174067"/>
              <a:gd name="connsiteX116" fmla="*/ 2836334 w 3378200"/>
              <a:gd name="connsiteY116" fmla="*/ 67733 h 4174067"/>
              <a:gd name="connsiteX117" fmla="*/ 2523067 w 3378200"/>
              <a:gd name="connsiteY117" fmla="*/ 33867 h 4174067"/>
              <a:gd name="connsiteX118" fmla="*/ 2463800 w 3378200"/>
              <a:gd name="connsiteY118" fmla="*/ 0 h 417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3378200" h="4174067">
                <a:moveTo>
                  <a:pt x="2463800" y="0"/>
                </a:moveTo>
                <a:lnTo>
                  <a:pt x="1617134" y="59267"/>
                </a:lnTo>
                <a:cubicBezTo>
                  <a:pt x="1509332" y="68723"/>
                  <a:pt x="1488485" y="93683"/>
                  <a:pt x="1388534" y="127000"/>
                </a:cubicBezTo>
                <a:cubicBezTo>
                  <a:pt x="1358007" y="137176"/>
                  <a:pt x="1326445" y="143933"/>
                  <a:pt x="1295400" y="152400"/>
                </a:cubicBezTo>
                <a:cubicBezTo>
                  <a:pt x="1184424" y="291121"/>
                  <a:pt x="1393921" y="42184"/>
                  <a:pt x="1151467" y="245533"/>
                </a:cubicBezTo>
                <a:cubicBezTo>
                  <a:pt x="1093284" y="294332"/>
                  <a:pt x="1058670" y="367812"/>
                  <a:pt x="999067" y="414867"/>
                </a:cubicBezTo>
                <a:lnTo>
                  <a:pt x="838200" y="541867"/>
                </a:lnTo>
                <a:cubicBezTo>
                  <a:pt x="815923" y="559194"/>
                  <a:pt x="795710" y="580046"/>
                  <a:pt x="770467" y="592667"/>
                </a:cubicBezTo>
                <a:cubicBezTo>
                  <a:pt x="631697" y="662052"/>
                  <a:pt x="802991" y="571970"/>
                  <a:pt x="677334" y="651933"/>
                </a:cubicBezTo>
                <a:cubicBezTo>
                  <a:pt x="661362" y="662097"/>
                  <a:pt x="642588" y="667299"/>
                  <a:pt x="626534" y="677333"/>
                </a:cubicBezTo>
                <a:cubicBezTo>
                  <a:pt x="619765" y="681564"/>
                  <a:pt x="615661" y="689072"/>
                  <a:pt x="609600" y="694267"/>
                </a:cubicBezTo>
                <a:cubicBezTo>
                  <a:pt x="528520" y="763764"/>
                  <a:pt x="605625" y="689774"/>
                  <a:pt x="524934" y="770467"/>
                </a:cubicBezTo>
                <a:cubicBezTo>
                  <a:pt x="516467" y="790222"/>
                  <a:pt x="503379" y="808587"/>
                  <a:pt x="499534" y="829733"/>
                </a:cubicBezTo>
                <a:cubicBezTo>
                  <a:pt x="490058" y="881847"/>
                  <a:pt x="545915" y="856017"/>
                  <a:pt x="465667" y="872067"/>
                </a:cubicBezTo>
                <a:cubicBezTo>
                  <a:pt x="474134" y="877711"/>
                  <a:pt x="481714" y="884992"/>
                  <a:pt x="491067" y="889000"/>
                </a:cubicBezTo>
                <a:cubicBezTo>
                  <a:pt x="542070" y="910858"/>
                  <a:pt x="635113" y="890986"/>
                  <a:pt x="668867" y="889000"/>
                </a:cubicBezTo>
                <a:cubicBezTo>
                  <a:pt x="694267" y="883356"/>
                  <a:pt x="719824" y="878378"/>
                  <a:pt x="745067" y="872067"/>
                </a:cubicBezTo>
                <a:cubicBezTo>
                  <a:pt x="765000" y="867084"/>
                  <a:pt x="784277" y="859590"/>
                  <a:pt x="804334" y="855133"/>
                </a:cubicBezTo>
                <a:cubicBezTo>
                  <a:pt x="835136" y="848288"/>
                  <a:pt x="866423" y="843844"/>
                  <a:pt x="897467" y="838200"/>
                </a:cubicBezTo>
                <a:cubicBezTo>
                  <a:pt x="931334" y="824089"/>
                  <a:pt x="964901" y="809236"/>
                  <a:pt x="999067" y="795867"/>
                </a:cubicBezTo>
                <a:cubicBezTo>
                  <a:pt x="1029829" y="783830"/>
                  <a:pt x="1061755" y="774819"/>
                  <a:pt x="1092200" y="762000"/>
                </a:cubicBezTo>
                <a:cubicBezTo>
                  <a:pt x="1251216" y="695045"/>
                  <a:pt x="1082730" y="753867"/>
                  <a:pt x="1210734" y="711200"/>
                </a:cubicBezTo>
                <a:cubicBezTo>
                  <a:pt x="1282958" y="723237"/>
                  <a:pt x="1360245" y="734519"/>
                  <a:pt x="1430867" y="753533"/>
                </a:cubicBezTo>
                <a:cubicBezTo>
                  <a:pt x="1465338" y="762814"/>
                  <a:pt x="1532467" y="787400"/>
                  <a:pt x="1532467" y="787400"/>
                </a:cubicBezTo>
                <a:cubicBezTo>
                  <a:pt x="1583760" y="872887"/>
                  <a:pt x="1521923" y="795001"/>
                  <a:pt x="1625600" y="838200"/>
                </a:cubicBezTo>
                <a:cubicBezTo>
                  <a:pt x="1653700" y="849908"/>
                  <a:pt x="1682695" y="912716"/>
                  <a:pt x="1693334" y="931333"/>
                </a:cubicBezTo>
                <a:cubicBezTo>
                  <a:pt x="1684867" y="976489"/>
                  <a:pt x="1675193" y="1021434"/>
                  <a:pt x="1667934" y="1066800"/>
                </a:cubicBezTo>
                <a:cubicBezTo>
                  <a:pt x="1662682" y="1099623"/>
                  <a:pt x="1663616" y="1143224"/>
                  <a:pt x="1651000" y="1176867"/>
                </a:cubicBezTo>
                <a:cubicBezTo>
                  <a:pt x="1646568" y="1188685"/>
                  <a:pt x="1638058" y="1198760"/>
                  <a:pt x="1634067" y="1210733"/>
                </a:cubicBezTo>
                <a:cubicBezTo>
                  <a:pt x="1609010" y="1285904"/>
                  <a:pt x="1622316" y="1330587"/>
                  <a:pt x="1557867" y="1371600"/>
                </a:cubicBezTo>
                <a:cubicBezTo>
                  <a:pt x="1518585" y="1396598"/>
                  <a:pt x="1429152" y="1394527"/>
                  <a:pt x="1397000" y="1397000"/>
                </a:cubicBezTo>
                <a:cubicBezTo>
                  <a:pt x="1313526" y="1417870"/>
                  <a:pt x="1405546" y="1396992"/>
                  <a:pt x="1236134" y="1413933"/>
                </a:cubicBezTo>
                <a:cubicBezTo>
                  <a:pt x="1218218" y="1415725"/>
                  <a:pt x="1178791" y="1426152"/>
                  <a:pt x="1159934" y="1430867"/>
                </a:cubicBezTo>
                <a:cubicBezTo>
                  <a:pt x="1154289" y="1436511"/>
                  <a:pt x="1150267" y="1444497"/>
                  <a:pt x="1143000" y="1447800"/>
                </a:cubicBezTo>
                <a:cubicBezTo>
                  <a:pt x="1118626" y="1458879"/>
                  <a:pt x="1092390" y="1465326"/>
                  <a:pt x="1066800" y="1473200"/>
                </a:cubicBezTo>
                <a:cubicBezTo>
                  <a:pt x="1055678" y="1476622"/>
                  <a:pt x="1044272" y="1479050"/>
                  <a:pt x="1032934" y="1481667"/>
                </a:cubicBezTo>
                <a:lnTo>
                  <a:pt x="956734" y="1498600"/>
                </a:lnTo>
                <a:cubicBezTo>
                  <a:pt x="939801" y="1507067"/>
                  <a:pt x="923169" y="1516166"/>
                  <a:pt x="905934" y="1524000"/>
                </a:cubicBezTo>
                <a:cubicBezTo>
                  <a:pt x="892098" y="1530289"/>
                  <a:pt x="876796" y="1533393"/>
                  <a:pt x="863600" y="1540933"/>
                </a:cubicBezTo>
                <a:cubicBezTo>
                  <a:pt x="805210" y="1574299"/>
                  <a:pt x="910887" y="1545024"/>
                  <a:pt x="804334" y="1566333"/>
                </a:cubicBezTo>
                <a:cubicBezTo>
                  <a:pt x="793045" y="1574800"/>
                  <a:pt x="779650" y="1581019"/>
                  <a:pt x="770467" y="1591733"/>
                </a:cubicBezTo>
                <a:cubicBezTo>
                  <a:pt x="762253" y="1601316"/>
                  <a:pt x="762459" y="1616675"/>
                  <a:pt x="753534" y="1625600"/>
                </a:cubicBezTo>
                <a:cubicBezTo>
                  <a:pt x="738777" y="1640357"/>
                  <a:pt x="704697" y="1646276"/>
                  <a:pt x="685800" y="1651000"/>
                </a:cubicBezTo>
                <a:cubicBezTo>
                  <a:pt x="654221" y="1669947"/>
                  <a:pt x="637034" y="1678285"/>
                  <a:pt x="609600" y="1701800"/>
                </a:cubicBezTo>
                <a:cubicBezTo>
                  <a:pt x="600509" y="1709592"/>
                  <a:pt x="594354" y="1720854"/>
                  <a:pt x="584200" y="1727200"/>
                </a:cubicBezTo>
                <a:cubicBezTo>
                  <a:pt x="571312" y="1735255"/>
                  <a:pt x="555978" y="1738489"/>
                  <a:pt x="541867" y="1744133"/>
                </a:cubicBezTo>
                <a:cubicBezTo>
                  <a:pt x="536223" y="1752600"/>
                  <a:pt x="530848" y="1761253"/>
                  <a:pt x="524934" y="1769533"/>
                </a:cubicBezTo>
                <a:cubicBezTo>
                  <a:pt x="516732" y="1781016"/>
                  <a:pt x="505845" y="1790779"/>
                  <a:pt x="499534" y="1803400"/>
                </a:cubicBezTo>
                <a:cubicBezTo>
                  <a:pt x="494330" y="1813808"/>
                  <a:pt x="495651" y="1826571"/>
                  <a:pt x="491067" y="1837267"/>
                </a:cubicBezTo>
                <a:cubicBezTo>
                  <a:pt x="482983" y="1856130"/>
                  <a:pt x="453552" y="1886569"/>
                  <a:pt x="440267" y="1896533"/>
                </a:cubicBezTo>
                <a:cubicBezTo>
                  <a:pt x="430170" y="1904106"/>
                  <a:pt x="417689" y="1907822"/>
                  <a:pt x="406400" y="1913467"/>
                </a:cubicBezTo>
                <a:cubicBezTo>
                  <a:pt x="400756" y="1921934"/>
                  <a:pt x="394018" y="1929766"/>
                  <a:pt x="389467" y="1938867"/>
                </a:cubicBezTo>
                <a:cubicBezTo>
                  <a:pt x="385476" y="1946849"/>
                  <a:pt x="386187" y="1957005"/>
                  <a:pt x="381000" y="1964267"/>
                </a:cubicBezTo>
                <a:cubicBezTo>
                  <a:pt x="364136" y="1987876"/>
                  <a:pt x="336057" y="2006440"/>
                  <a:pt x="313267" y="2023533"/>
                </a:cubicBezTo>
                <a:cubicBezTo>
                  <a:pt x="289396" y="2095145"/>
                  <a:pt x="314818" y="2045083"/>
                  <a:pt x="160867" y="2057400"/>
                </a:cubicBezTo>
                <a:cubicBezTo>
                  <a:pt x="138186" y="2059215"/>
                  <a:pt x="115712" y="2063045"/>
                  <a:pt x="93134" y="2065867"/>
                </a:cubicBezTo>
                <a:cubicBezTo>
                  <a:pt x="87489" y="2074334"/>
                  <a:pt x="83395" y="2084072"/>
                  <a:pt x="76200" y="2091267"/>
                </a:cubicBezTo>
                <a:cubicBezTo>
                  <a:pt x="69005" y="2098462"/>
                  <a:pt x="55011" y="2098936"/>
                  <a:pt x="50800" y="2108200"/>
                </a:cubicBezTo>
                <a:cubicBezTo>
                  <a:pt x="40033" y="2131887"/>
                  <a:pt x="41519" y="2159531"/>
                  <a:pt x="33867" y="2184400"/>
                </a:cubicBezTo>
                <a:cubicBezTo>
                  <a:pt x="30155" y="2196463"/>
                  <a:pt x="22578" y="2206978"/>
                  <a:pt x="16934" y="2218267"/>
                </a:cubicBezTo>
                <a:cubicBezTo>
                  <a:pt x="22578" y="2232378"/>
                  <a:pt x="32491" y="2245464"/>
                  <a:pt x="33867" y="2260600"/>
                </a:cubicBezTo>
                <a:cubicBezTo>
                  <a:pt x="36862" y="2293549"/>
                  <a:pt x="19416" y="2324536"/>
                  <a:pt x="8467" y="2353733"/>
                </a:cubicBezTo>
                <a:cubicBezTo>
                  <a:pt x="5333" y="2362089"/>
                  <a:pt x="2822" y="2370666"/>
                  <a:pt x="0" y="2379133"/>
                </a:cubicBezTo>
                <a:cubicBezTo>
                  <a:pt x="2822" y="2407355"/>
                  <a:pt x="2089" y="2436163"/>
                  <a:pt x="8467" y="2463800"/>
                </a:cubicBezTo>
                <a:cubicBezTo>
                  <a:pt x="12336" y="2480564"/>
                  <a:pt x="52597" y="2516397"/>
                  <a:pt x="59267" y="2523067"/>
                </a:cubicBezTo>
                <a:cubicBezTo>
                  <a:pt x="79950" y="2585113"/>
                  <a:pt x="50049" y="2512741"/>
                  <a:pt x="93134" y="2565400"/>
                </a:cubicBezTo>
                <a:cubicBezTo>
                  <a:pt x="112465" y="2589027"/>
                  <a:pt x="125321" y="2617403"/>
                  <a:pt x="143934" y="2641600"/>
                </a:cubicBezTo>
                <a:cubicBezTo>
                  <a:pt x="153668" y="2654254"/>
                  <a:pt x="167999" y="2662865"/>
                  <a:pt x="177800" y="2675467"/>
                </a:cubicBezTo>
                <a:cubicBezTo>
                  <a:pt x="229288" y="2741666"/>
                  <a:pt x="177374" y="2697718"/>
                  <a:pt x="228600" y="2785533"/>
                </a:cubicBezTo>
                <a:cubicBezTo>
                  <a:pt x="236644" y="2799323"/>
                  <a:pt x="253312" y="2806321"/>
                  <a:pt x="262467" y="2819400"/>
                </a:cubicBezTo>
                <a:cubicBezTo>
                  <a:pt x="273324" y="2834910"/>
                  <a:pt x="278127" y="2853966"/>
                  <a:pt x="287867" y="2870200"/>
                </a:cubicBezTo>
                <a:cubicBezTo>
                  <a:pt x="303573" y="2896377"/>
                  <a:pt x="320923" y="2921559"/>
                  <a:pt x="338667" y="2946400"/>
                </a:cubicBezTo>
                <a:cubicBezTo>
                  <a:pt x="349171" y="2961105"/>
                  <a:pt x="362662" y="2973597"/>
                  <a:pt x="372534" y="2988733"/>
                </a:cubicBezTo>
                <a:cubicBezTo>
                  <a:pt x="513026" y="3204154"/>
                  <a:pt x="408263" y="3077351"/>
                  <a:pt x="541867" y="3225800"/>
                </a:cubicBezTo>
                <a:cubicBezTo>
                  <a:pt x="581148" y="3314181"/>
                  <a:pt x="656285" y="3489312"/>
                  <a:pt x="702734" y="3530600"/>
                </a:cubicBezTo>
                <a:cubicBezTo>
                  <a:pt x="879879" y="3688061"/>
                  <a:pt x="662402" y="3490267"/>
                  <a:pt x="880534" y="3708400"/>
                </a:cubicBezTo>
                <a:cubicBezTo>
                  <a:pt x="949693" y="3777559"/>
                  <a:pt x="1021148" y="3844388"/>
                  <a:pt x="1092200" y="3911600"/>
                </a:cubicBezTo>
                <a:cubicBezTo>
                  <a:pt x="1285674" y="4094616"/>
                  <a:pt x="1109479" y="3933231"/>
                  <a:pt x="1270000" y="4055533"/>
                </a:cubicBezTo>
                <a:cubicBezTo>
                  <a:pt x="1305066" y="4082250"/>
                  <a:pt x="1330513" y="4124222"/>
                  <a:pt x="1371600" y="4140200"/>
                </a:cubicBezTo>
                <a:cubicBezTo>
                  <a:pt x="1435599" y="4165088"/>
                  <a:pt x="1507067" y="4162778"/>
                  <a:pt x="1574800" y="4174067"/>
                </a:cubicBezTo>
                <a:lnTo>
                  <a:pt x="1811867" y="4165600"/>
                </a:lnTo>
                <a:cubicBezTo>
                  <a:pt x="1856869" y="4158274"/>
                  <a:pt x="1897032" y="4132929"/>
                  <a:pt x="1938867" y="4114800"/>
                </a:cubicBezTo>
                <a:cubicBezTo>
                  <a:pt x="1981732" y="4096225"/>
                  <a:pt x="2022744" y="4073501"/>
                  <a:pt x="2065867" y="4055533"/>
                </a:cubicBezTo>
                <a:cubicBezTo>
                  <a:pt x="2090581" y="4045235"/>
                  <a:pt x="2117870" y="4041595"/>
                  <a:pt x="2142067" y="4030133"/>
                </a:cubicBezTo>
                <a:cubicBezTo>
                  <a:pt x="2171811" y="4016044"/>
                  <a:pt x="2198158" y="3995662"/>
                  <a:pt x="2226734" y="3979333"/>
                </a:cubicBezTo>
                <a:cubicBezTo>
                  <a:pt x="2237692" y="3973071"/>
                  <a:pt x="2248259" y="3965044"/>
                  <a:pt x="2260600" y="3962400"/>
                </a:cubicBezTo>
                <a:cubicBezTo>
                  <a:pt x="2288334" y="3956457"/>
                  <a:pt x="2317045" y="3956755"/>
                  <a:pt x="2345267" y="3953933"/>
                </a:cubicBezTo>
                <a:cubicBezTo>
                  <a:pt x="2385669" y="3873129"/>
                  <a:pt x="2352256" y="3920000"/>
                  <a:pt x="2514600" y="3869267"/>
                </a:cubicBezTo>
                <a:cubicBezTo>
                  <a:pt x="2791987" y="3782583"/>
                  <a:pt x="2489618" y="3892169"/>
                  <a:pt x="2726267" y="3784600"/>
                </a:cubicBezTo>
                <a:cubicBezTo>
                  <a:pt x="2929864" y="3692055"/>
                  <a:pt x="2729360" y="3802183"/>
                  <a:pt x="2878667" y="3716867"/>
                </a:cubicBezTo>
                <a:cubicBezTo>
                  <a:pt x="2881489" y="3697111"/>
                  <a:pt x="2880492" y="3676419"/>
                  <a:pt x="2887134" y="3657600"/>
                </a:cubicBezTo>
                <a:cubicBezTo>
                  <a:pt x="2910354" y="3591809"/>
                  <a:pt x="2950161" y="3538924"/>
                  <a:pt x="2997200" y="3488267"/>
                </a:cubicBezTo>
                <a:cubicBezTo>
                  <a:pt x="3009497" y="3475025"/>
                  <a:pt x="3027204" y="3467611"/>
                  <a:pt x="3039534" y="3454400"/>
                </a:cubicBezTo>
                <a:cubicBezTo>
                  <a:pt x="3170656" y="3313913"/>
                  <a:pt x="3055273" y="3401575"/>
                  <a:pt x="3191934" y="3310467"/>
                </a:cubicBezTo>
                <a:cubicBezTo>
                  <a:pt x="3216090" y="3278259"/>
                  <a:pt x="3240341" y="3250131"/>
                  <a:pt x="3251200" y="3208867"/>
                </a:cubicBezTo>
                <a:cubicBezTo>
                  <a:pt x="3259133" y="3178721"/>
                  <a:pt x="3256845" y="3146778"/>
                  <a:pt x="3259667" y="3115733"/>
                </a:cubicBezTo>
                <a:cubicBezTo>
                  <a:pt x="3245084" y="2984492"/>
                  <a:pt x="3250121" y="3092843"/>
                  <a:pt x="3268134" y="2937933"/>
                </a:cubicBezTo>
                <a:cubicBezTo>
                  <a:pt x="3278286" y="2850624"/>
                  <a:pt x="3283828" y="2762827"/>
                  <a:pt x="3293534" y="2675467"/>
                </a:cubicBezTo>
                <a:cubicBezTo>
                  <a:pt x="3295123" y="2661164"/>
                  <a:pt x="3299812" y="2647356"/>
                  <a:pt x="3302000" y="2633133"/>
                </a:cubicBezTo>
                <a:cubicBezTo>
                  <a:pt x="3305460" y="2610644"/>
                  <a:pt x="3305531" y="2587612"/>
                  <a:pt x="3310467" y="2565400"/>
                </a:cubicBezTo>
                <a:cubicBezTo>
                  <a:pt x="3316859" y="2536637"/>
                  <a:pt x="3327400" y="2508955"/>
                  <a:pt x="3335867" y="2480733"/>
                </a:cubicBezTo>
                <a:cubicBezTo>
                  <a:pt x="3338689" y="2393244"/>
                  <a:pt x="3345246" y="2305796"/>
                  <a:pt x="3344334" y="2218267"/>
                </a:cubicBezTo>
                <a:cubicBezTo>
                  <a:pt x="3339946" y="1797078"/>
                  <a:pt x="3340124" y="1820628"/>
                  <a:pt x="3318934" y="1566333"/>
                </a:cubicBezTo>
                <a:cubicBezTo>
                  <a:pt x="3324578" y="1504244"/>
                  <a:pt x="3327349" y="1441827"/>
                  <a:pt x="3335867" y="1380067"/>
                </a:cubicBezTo>
                <a:cubicBezTo>
                  <a:pt x="3338674" y="1359714"/>
                  <a:pt x="3348094" y="1340800"/>
                  <a:pt x="3352800" y="1320800"/>
                </a:cubicBezTo>
                <a:cubicBezTo>
                  <a:pt x="3364405" y="1271480"/>
                  <a:pt x="3370190" y="1233399"/>
                  <a:pt x="3378200" y="1185333"/>
                </a:cubicBezTo>
                <a:cubicBezTo>
                  <a:pt x="3366911" y="1097844"/>
                  <a:pt x="3353112" y="1010643"/>
                  <a:pt x="3344334" y="922867"/>
                </a:cubicBezTo>
                <a:cubicBezTo>
                  <a:pt x="3338991" y="869437"/>
                  <a:pt x="3346071" y="814718"/>
                  <a:pt x="3335867" y="762000"/>
                </a:cubicBezTo>
                <a:cubicBezTo>
                  <a:pt x="3328895" y="725980"/>
                  <a:pt x="3305136" y="695206"/>
                  <a:pt x="3293534" y="660400"/>
                </a:cubicBezTo>
                <a:cubicBezTo>
                  <a:pt x="3285306" y="635716"/>
                  <a:pt x="3288719" y="607225"/>
                  <a:pt x="3276600" y="584200"/>
                </a:cubicBezTo>
                <a:cubicBezTo>
                  <a:pt x="3259767" y="552217"/>
                  <a:pt x="3228915" y="529605"/>
                  <a:pt x="3208867" y="499533"/>
                </a:cubicBezTo>
                <a:cubicBezTo>
                  <a:pt x="3194865" y="478530"/>
                  <a:pt x="3188379" y="453206"/>
                  <a:pt x="3175000" y="431800"/>
                </a:cubicBezTo>
                <a:cubicBezTo>
                  <a:pt x="3160042" y="407868"/>
                  <a:pt x="3139532" y="387761"/>
                  <a:pt x="3124200" y="364067"/>
                </a:cubicBezTo>
                <a:cubicBezTo>
                  <a:pt x="3108415" y="339672"/>
                  <a:pt x="3097267" y="312507"/>
                  <a:pt x="3081867" y="287867"/>
                </a:cubicBezTo>
                <a:cubicBezTo>
                  <a:pt x="3061458" y="255213"/>
                  <a:pt x="2980166" y="149494"/>
                  <a:pt x="2963334" y="135467"/>
                </a:cubicBezTo>
                <a:cubicBezTo>
                  <a:pt x="2946401" y="121356"/>
                  <a:pt x="2931983" y="103506"/>
                  <a:pt x="2912534" y="93133"/>
                </a:cubicBezTo>
                <a:cubicBezTo>
                  <a:pt x="2888910" y="80533"/>
                  <a:pt x="2862226" y="74547"/>
                  <a:pt x="2836334" y="67733"/>
                </a:cubicBezTo>
                <a:cubicBezTo>
                  <a:pt x="2730051" y="39764"/>
                  <a:pt x="2638844" y="42443"/>
                  <a:pt x="2523067" y="33867"/>
                </a:cubicBezTo>
                <a:lnTo>
                  <a:pt x="246380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05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C1E472-41E1-86A8-F17C-7426FF116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8C2A8F4-D69A-9A44-AD45-38AC8AB01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2421D68-24A1-BC7F-D190-509B6F25E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7" y="587896"/>
            <a:ext cx="8811420" cy="5272236"/>
          </a:xfrm>
          <a:prstGeom prst="rect">
            <a:avLst/>
          </a:prstGeom>
        </p:spPr>
      </p:pic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7E104FDE-AFDD-0B78-42E0-98B2F568C118}"/>
              </a:ext>
            </a:extLst>
          </p:cNvPr>
          <p:cNvSpPr/>
          <p:nvPr/>
        </p:nvSpPr>
        <p:spPr bwMode="auto">
          <a:xfrm>
            <a:off x="169333" y="3022600"/>
            <a:ext cx="4233569" cy="2531724"/>
          </a:xfrm>
          <a:custGeom>
            <a:avLst/>
            <a:gdLst>
              <a:gd name="connsiteX0" fmla="*/ 0 w 4233569"/>
              <a:gd name="connsiteY0" fmla="*/ 127000 h 2531724"/>
              <a:gd name="connsiteX1" fmla="*/ 42334 w 4233569"/>
              <a:gd name="connsiteY1" fmla="*/ 135467 h 2531724"/>
              <a:gd name="connsiteX2" fmla="*/ 76200 w 4233569"/>
              <a:gd name="connsiteY2" fmla="*/ 152400 h 2531724"/>
              <a:gd name="connsiteX3" fmla="*/ 169334 w 4233569"/>
              <a:gd name="connsiteY3" fmla="*/ 160867 h 2531724"/>
              <a:gd name="connsiteX4" fmla="*/ 431800 w 4233569"/>
              <a:gd name="connsiteY4" fmla="*/ 152400 h 2531724"/>
              <a:gd name="connsiteX5" fmla="*/ 491067 w 4233569"/>
              <a:gd name="connsiteY5" fmla="*/ 143933 h 2531724"/>
              <a:gd name="connsiteX6" fmla="*/ 524934 w 4233569"/>
              <a:gd name="connsiteY6" fmla="*/ 152400 h 2531724"/>
              <a:gd name="connsiteX7" fmla="*/ 719667 w 4233569"/>
              <a:gd name="connsiteY7" fmla="*/ 177800 h 2531724"/>
              <a:gd name="connsiteX8" fmla="*/ 787400 w 4233569"/>
              <a:gd name="connsiteY8" fmla="*/ 194733 h 2531724"/>
              <a:gd name="connsiteX9" fmla="*/ 838200 w 4233569"/>
              <a:gd name="connsiteY9" fmla="*/ 211667 h 2531724"/>
              <a:gd name="connsiteX10" fmla="*/ 855134 w 4233569"/>
              <a:gd name="connsiteY10" fmla="*/ 228600 h 2531724"/>
              <a:gd name="connsiteX11" fmla="*/ 948267 w 4233569"/>
              <a:gd name="connsiteY11" fmla="*/ 220133 h 2531724"/>
              <a:gd name="connsiteX12" fmla="*/ 965200 w 4233569"/>
              <a:gd name="connsiteY12" fmla="*/ 177800 h 2531724"/>
              <a:gd name="connsiteX13" fmla="*/ 1041400 w 4233569"/>
              <a:gd name="connsiteY13" fmla="*/ 152400 h 2531724"/>
              <a:gd name="connsiteX14" fmla="*/ 1058334 w 4233569"/>
              <a:gd name="connsiteY14" fmla="*/ 135467 h 2531724"/>
              <a:gd name="connsiteX15" fmla="*/ 1100667 w 4233569"/>
              <a:gd name="connsiteY15" fmla="*/ 127000 h 2531724"/>
              <a:gd name="connsiteX16" fmla="*/ 1134534 w 4233569"/>
              <a:gd name="connsiteY16" fmla="*/ 118533 h 2531724"/>
              <a:gd name="connsiteX17" fmla="*/ 1227667 w 4233569"/>
              <a:gd name="connsiteY17" fmla="*/ 93133 h 2531724"/>
              <a:gd name="connsiteX18" fmla="*/ 1270000 w 4233569"/>
              <a:gd name="connsiteY18" fmla="*/ 67733 h 2531724"/>
              <a:gd name="connsiteX19" fmla="*/ 1354667 w 4233569"/>
              <a:gd name="connsiteY19" fmla="*/ 101600 h 2531724"/>
              <a:gd name="connsiteX20" fmla="*/ 1397000 w 4233569"/>
              <a:gd name="connsiteY20" fmla="*/ 143933 h 2531724"/>
              <a:gd name="connsiteX21" fmla="*/ 1515534 w 4233569"/>
              <a:gd name="connsiteY21" fmla="*/ 194733 h 2531724"/>
              <a:gd name="connsiteX22" fmla="*/ 1566334 w 4233569"/>
              <a:gd name="connsiteY22" fmla="*/ 203200 h 2531724"/>
              <a:gd name="connsiteX23" fmla="*/ 1701800 w 4233569"/>
              <a:gd name="connsiteY23" fmla="*/ 237067 h 2531724"/>
              <a:gd name="connsiteX24" fmla="*/ 1794934 w 4233569"/>
              <a:gd name="connsiteY24" fmla="*/ 228600 h 2531724"/>
              <a:gd name="connsiteX25" fmla="*/ 1820334 w 4233569"/>
              <a:gd name="connsiteY25" fmla="*/ 211667 h 2531724"/>
              <a:gd name="connsiteX26" fmla="*/ 1955800 w 4233569"/>
              <a:gd name="connsiteY26" fmla="*/ 177800 h 2531724"/>
              <a:gd name="connsiteX27" fmla="*/ 2057400 w 4233569"/>
              <a:gd name="connsiteY27" fmla="*/ 194733 h 2531724"/>
              <a:gd name="connsiteX28" fmla="*/ 2159000 w 4233569"/>
              <a:gd name="connsiteY28" fmla="*/ 203200 h 2531724"/>
              <a:gd name="connsiteX29" fmla="*/ 2226734 w 4233569"/>
              <a:gd name="connsiteY29" fmla="*/ 228600 h 2531724"/>
              <a:gd name="connsiteX30" fmla="*/ 2286000 w 4233569"/>
              <a:gd name="connsiteY30" fmla="*/ 237067 h 2531724"/>
              <a:gd name="connsiteX31" fmla="*/ 2379134 w 4233569"/>
              <a:gd name="connsiteY31" fmla="*/ 270933 h 2531724"/>
              <a:gd name="connsiteX32" fmla="*/ 2523067 w 4233569"/>
              <a:gd name="connsiteY32" fmla="*/ 237067 h 2531724"/>
              <a:gd name="connsiteX33" fmla="*/ 2556934 w 4233569"/>
              <a:gd name="connsiteY33" fmla="*/ 160867 h 2531724"/>
              <a:gd name="connsiteX34" fmla="*/ 2590800 w 4233569"/>
              <a:gd name="connsiteY34" fmla="*/ 118533 h 2531724"/>
              <a:gd name="connsiteX35" fmla="*/ 2633134 w 4233569"/>
              <a:gd name="connsiteY35" fmla="*/ 42333 h 2531724"/>
              <a:gd name="connsiteX36" fmla="*/ 2700867 w 4233569"/>
              <a:gd name="connsiteY36" fmla="*/ 25400 h 2531724"/>
              <a:gd name="connsiteX37" fmla="*/ 3081867 w 4233569"/>
              <a:gd name="connsiteY37" fmla="*/ 0 h 2531724"/>
              <a:gd name="connsiteX38" fmla="*/ 3352800 w 4233569"/>
              <a:gd name="connsiteY38" fmla="*/ 8467 h 2531724"/>
              <a:gd name="connsiteX39" fmla="*/ 3403600 w 4233569"/>
              <a:gd name="connsiteY39" fmla="*/ 33867 h 2531724"/>
              <a:gd name="connsiteX40" fmla="*/ 3471334 w 4233569"/>
              <a:gd name="connsiteY40" fmla="*/ 59267 h 2531724"/>
              <a:gd name="connsiteX41" fmla="*/ 3564467 w 4233569"/>
              <a:gd name="connsiteY41" fmla="*/ 84667 h 2531724"/>
              <a:gd name="connsiteX42" fmla="*/ 3733800 w 4233569"/>
              <a:gd name="connsiteY42" fmla="*/ 152400 h 2531724"/>
              <a:gd name="connsiteX43" fmla="*/ 3860800 w 4233569"/>
              <a:gd name="connsiteY43" fmla="*/ 211667 h 2531724"/>
              <a:gd name="connsiteX44" fmla="*/ 3937000 w 4233569"/>
              <a:gd name="connsiteY44" fmla="*/ 237067 h 2531724"/>
              <a:gd name="connsiteX45" fmla="*/ 3962400 w 4233569"/>
              <a:gd name="connsiteY45" fmla="*/ 245533 h 2531724"/>
              <a:gd name="connsiteX46" fmla="*/ 4013200 w 4233569"/>
              <a:gd name="connsiteY46" fmla="*/ 270933 h 2531724"/>
              <a:gd name="connsiteX47" fmla="*/ 4038600 w 4233569"/>
              <a:gd name="connsiteY47" fmla="*/ 287867 h 2531724"/>
              <a:gd name="connsiteX48" fmla="*/ 4089400 w 4233569"/>
              <a:gd name="connsiteY48" fmla="*/ 304800 h 2531724"/>
              <a:gd name="connsiteX49" fmla="*/ 4131734 w 4233569"/>
              <a:gd name="connsiteY49" fmla="*/ 364067 h 2531724"/>
              <a:gd name="connsiteX50" fmla="*/ 4207934 w 4233569"/>
              <a:gd name="connsiteY50" fmla="*/ 431800 h 2531724"/>
              <a:gd name="connsiteX51" fmla="*/ 4233334 w 4233569"/>
              <a:gd name="connsiteY51" fmla="*/ 474133 h 2531724"/>
              <a:gd name="connsiteX52" fmla="*/ 4224867 w 4233569"/>
              <a:gd name="connsiteY52" fmla="*/ 592667 h 2531724"/>
              <a:gd name="connsiteX53" fmla="*/ 4191000 w 4233569"/>
              <a:gd name="connsiteY53" fmla="*/ 635000 h 2531724"/>
              <a:gd name="connsiteX54" fmla="*/ 4233334 w 4233569"/>
              <a:gd name="connsiteY54" fmla="*/ 736600 h 2531724"/>
              <a:gd name="connsiteX55" fmla="*/ 4224867 w 4233569"/>
              <a:gd name="connsiteY55" fmla="*/ 787400 h 2531724"/>
              <a:gd name="connsiteX56" fmla="*/ 4233334 w 4233569"/>
              <a:gd name="connsiteY56" fmla="*/ 821267 h 2531724"/>
              <a:gd name="connsiteX57" fmla="*/ 4216400 w 4233569"/>
              <a:gd name="connsiteY57" fmla="*/ 838200 h 2531724"/>
              <a:gd name="connsiteX58" fmla="*/ 4140200 w 4233569"/>
              <a:gd name="connsiteY58" fmla="*/ 905933 h 2531724"/>
              <a:gd name="connsiteX59" fmla="*/ 4123267 w 4233569"/>
              <a:gd name="connsiteY59" fmla="*/ 939800 h 2531724"/>
              <a:gd name="connsiteX60" fmla="*/ 4106334 w 4233569"/>
              <a:gd name="connsiteY60" fmla="*/ 965200 h 2531724"/>
              <a:gd name="connsiteX61" fmla="*/ 4148667 w 4233569"/>
              <a:gd name="connsiteY61" fmla="*/ 1083733 h 2531724"/>
              <a:gd name="connsiteX62" fmla="*/ 4064000 w 4233569"/>
              <a:gd name="connsiteY62" fmla="*/ 1117600 h 2531724"/>
              <a:gd name="connsiteX63" fmla="*/ 3970867 w 4233569"/>
              <a:gd name="connsiteY63" fmla="*/ 1143000 h 2531724"/>
              <a:gd name="connsiteX64" fmla="*/ 3903134 w 4233569"/>
              <a:gd name="connsiteY64" fmla="*/ 1168400 h 2531724"/>
              <a:gd name="connsiteX65" fmla="*/ 3564467 w 4233569"/>
              <a:gd name="connsiteY65" fmla="*/ 1151467 h 2531724"/>
              <a:gd name="connsiteX66" fmla="*/ 3513667 w 4233569"/>
              <a:gd name="connsiteY66" fmla="*/ 1143000 h 2531724"/>
              <a:gd name="connsiteX67" fmla="*/ 3454400 w 4233569"/>
              <a:gd name="connsiteY67" fmla="*/ 1134533 h 2531724"/>
              <a:gd name="connsiteX68" fmla="*/ 3369734 w 4233569"/>
              <a:gd name="connsiteY68" fmla="*/ 1151467 h 2531724"/>
              <a:gd name="connsiteX69" fmla="*/ 3361267 w 4233569"/>
              <a:gd name="connsiteY69" fmla="*/ 1185333 h 2531724"/>
              <a:gd name="connsiteX70" fmla="*/ 3412067 w 4233569"/>
              <a:gd name="connsiteY70" fmla="*/ 1236133 h 2531724"/>
              <a:gd name="connsiteX71" fmla="*/ 3420534 w 4233569"/>
              <a:gd name="connsiteY71" fmla="*/ 1261533 h 2531724"/>
              <a:gd name="connsiteX72" fmla="*/ 3378200 w 4233569"/>
              <a:gd name="connsiteY72" fmla="*/ 1303867 h 2531724"/>
              <a:gd name="connsiteX73" fmla="*/ 3369734 w 4233569"/>
              <a:gd name="connsiteY73" fmla="*/ 1371600 h 2531724"/>
              <a:gd name="connsiteX74" fmla="*/ 3395134 w 4233569"/>
              <a:gd name="connsiteY74" fmla="*/ 1422400 h 2531724"/>
              <a:gd name="connsiteX75" fmla="*/ 3369734 w 4233569"/>
              <a:gd name="connsiteY75" fmla="*/ 1490133 h 2531724"/>
              <a:gd name="connsiteX76" fmla="*/ 3395134 w 4233569"/>
              <a:gd name="connsiteY76" fmla="*/ 1667933 h 2531724"/>
              <a:gd name="connsiteX77" fmla="*/ 3437467 w 4233569"/>
              <a:gd name="connsiteY77" fmla="*/ 1718733 h 2531724"/>
              <a:gd name="connsiteX78" fmla="*/ 3615267 w 4233569"/>
              <a:gd name="connsiteY78" fmla="*/ 1913467 h 2531724"/>
              <a:gd name="connsiteX79" fmla="*/ 3556000 w 4233569"/>
              <a:gd name="connsiteY79" fmla="*/ 1938867 h 2531724"/>
              <a:gd name="connsiteX80" fmla="*/ 3539067 w 4233569"/>
              <a:gd name="connsiteY80" fmla="*/ 2057400 h 2531724"/>
              <a:gd name="connsiteX81" fmla="*/ 3488267 w 4233569"/>
              <a:gd name="connsiteY81" fmla="*/ 2379133 h 2531724"/>
              <a:gd name="connsiteX82" fmla="*/ 3429000 w 4233569"/>
              <a:gd name="connsiteY82" fmla="*/ 2438400 h 2531724"/>
              <a:gd name="connsiteX83" fmla="*/ 3310467 w 4233569"/>
              <a:gd name="connsiteY83" fmla="*/ 2413000 h 2531724"/>
              <a:gd name="connsiteX84" fmla="*/ 3115734 w 4233569"/>
              <a:gd name="connsiteY84" fmla="*/ 2379133 h 2531724"/>
              <a:gd name="connsiteX85" fmla="*/ 2980267 w 4233569"/>
              <a:gd name="connsiteY85" fmla="*/ 2396067 h 2531724"/>
              <a:gd name="connsiteX86" fmla="*/ 2658534 w 4233569"/>
              <a:gd name="connsiteY86" fmla="*/ 2328333 h 2531724"/>
              <a:gd name="connsiteX87" fmla="*/ 2650067 w 4233569"/>
              <a:gd name="connsiteY87" fmla="*/ 2387600 h 2531724"/>
              <a:gd name="connsiteX88" fmla="*/ 2582334 w 4233569"/>
              <a:gd name="connsiteY88" fmla="*/ 2396067 h 2531724"/>
              <a:gd name="connsiteX89" fmla="*/ 2531534 w 4233569"/>
              <a:gd name="connsiteY89" fmla="*/ 2413000 h 2531724"/>
              <a:gd name="connsiteX90" fmla="*/ 2438400 w 4233569"/>
              <a:gd name="connsiteY90" fmla="*/ 2438400 h 2531724"/>
              <a:gd name="connsiteX91" fmla="*/ 2269067 w 4233569"/>
              <a:gd name="connsiteY91" fmla="*/ 2455333 h 2531724"/>
              <a:gd name="connsiteX92" fmla="*/ 2167467 w 4233569"/>
              <a:gd name="connsiteY92" fmla="*/ 2514600 h 2531724"/>
              <a:gd name="connsiteX93" fmla="*/ 1854200 w 4233569"/>
              <a:gd name="connsiteY93" fmla="*/ 2514600 h 2531724"/>
              <a:gd name="connsiteX94" fmla="*/ 1828800 w 4233569"/>
              <a:gd name="connsiteY94" fmla="*/ 2480733 h 2531724"/>
              <a:gd name="connsiteX95" fmla="*/ 1786467 w 4233569"/>
              <a:gd name="connsiteY95" fmla="*/ 2472267 h 2531724"/>
              <a:gd name="connsiteX96" fmla="*/ 1727200 w 4233569"/>
              <a:gd name="connsiteY96" fmla="*/ 2463800 h 2531724"/>
              <a:gd name="connsiteX97" fmla="*/ 1422400 w 4233569"/>
              <a:gd name="connsiteY97" fmla="*/ 2438400 h 2531724"/>
              <a:gd name="connsiteX98" fmla="*/ 1371600 w 4233569"/>
              <a:gd name="connsiteY98" fmla="*/ 2404533 h 2531724"/>
              <a:gd name="connsiteX99" fmla="*/ 1270000 w 4233569"/>
              <a:gd name="connsiteY99" fmla="*/ 2379133 h 2531724"/>
              <a:gd name="connsiteX100" fmla="*/ 1329267 w 4233569"/>
              <a:gd name="connsiteY100" fmla="*/ 2294467 h 2531724"/>
              <a:gd name="connsiteX101" fmla="*/ 1312334 w 4233569"/>
              <a:gd name="connsiteY101" fmla="*/ 2226733 h 2531724"/>
              <a:gd name="connsiteX102" fmla="*/ 1032934 w 4233569"/>
              <a:gd name="connsiteY102" fmla="*/ 2125133 h 2531724"/>
              <a:gd name="connsiteX103" fmla="*/ 719667 w 4233569"/>
              <a:gd name="connsiteY103" fmla="*/ 2142067 h 2531724"/>
              <a:gd name="connsiteX104" fmla="*/ 651934 w 4233569"/>
              <a:gd name="connsiteY104" fmla="*/ 2133600 h 2531724"/>
              <a:gd name="connsiteX105" fmla="*/ 491067 w 4233569"/>
              <a:gd name="connsiteY105" fmla="*/ 2099733 h 2531724"/>
              <a:gd name="connsiteX106" fmla="*/ 423334 w 4233569"/>
              <a:gd name="connsiteY106" fmla="*/ 2032000 h 2531724"/>
              <a:gd name="connsiteX107" fmla="*/ 330200 w 4233569"/>
              <a:gd name="connsiteY107" fmla="*/ 1938867 h 2531724"/>
              <a:gd name="connsiteX108" fmla="*/ 287867 w 4233569"/>
              <a:gd name="connsiteY108" fmla="*/ 1896533 h 2531724"/>
              <a:gd name="connsiteX109" fmla="*/ 211667 w 4233569"/>
              <a:gd name="connsiteY109" fmla="*/ 1837267 h 2531724"/>
              <a:gd name="connsiteX110" fmla="*/ 169334 w 4233569"/>
              <a:gd name="connsiteY110" fmla="*/ 1786467 h 2531724"/>
              <a:gd name="connsiteX111" fmla="*/ 135467 w 4233569"/>
              <a:gd name="connsiteY111" fmla="*/ 1769533 h 2531724"/>
              <a:gd name="connsiteX112" fmla="*/ 101600 w 4233569"/>
              <a:gd name="connsiteY112" fmla="*/ 1735667 h 2531724"/>
              <a:gd name="connsiteX113" fmla="*/ 42334 w 4233569"/>
              <a:gd name="connsiteY113" fmla="*/ 1684867 h 2531724"/>
              <a:gd name="connsiteX114" fmla="*/ 25400 w 4233569"/>
              <a:gd name="connsiteY114" fmla="*/ 1667933 h 2531724"/>
              <a:gd name="connsiteX115" fmla="*/ 8467 w 4233569"/>
              <a:gd name="connsiteY115" fmla="*/ 1634067 h 2531724"/>
              <a:gd name="connsiteX116" fmla="*/ 33867 w 4233569"/>
              <a:gd name="connsiteY116" fmla="*/ 1490133 h 2531724"/>
              <a:gd name="connsiteX117" fmla="*/ 59267 w 4233569"/>
              <a:gd name="connsiteY117" fmla="*/ 1447800 h 2531724"/>
              <a:gd name="connsiteX118" fmla="*/ 84667 w 4233569"/>
              <a:gd name="connsiteY118" fmla="*/ 1371600 h 2531724"/>
              <a:gd name="connsiteX119" fmla="*/ 93134 w 4233569"/>
              <a:gd name="connsiteY119" fmla="*/ 1109133 h 2531724"/>
              <a:gd name="connsiteX120" fmla="*/ 76200 w 4233569"/>
              <a:gd name="connsiteY120" fmla="*/ 1032933 h 2531724"/>
              <a:gd name="connsiteX121" fmla="*/ 33867 w 4233569"/>
              <a:gd name="connsiteY121" fmla="*/ 821267 h 2531724"/>
              <a:gd name="connsiteX122" fmla="*/ 42334 w 4233569"/>
              <a:gd name="connsiteY122" fmla="*/ 694267 h 2531724"/>
              <a:gd name="connsiteX123" fmla="*/ 25400 w 4233569"/>
              <a:gd name="connsiteY123" fmla="*/ 524933 h 2531724"/>
              <a:gd name="connsiteX124" fmla="*/ 8467 w 4233569"/>
              <a:gd name="connsiteY124" fmla="*/ 245533 h 2531724"/>
              <a:gd name="connsiteX125" fmla="*/ 59267 w 4233569"/>
              <a:gd name="connsiteY125" fmla="*/ 160867 h 2531724"/>
              <a:gd name="connsiteX126" fmla="*/ 84667 w 4233569"/>
              <a:gd name="connsiteY126" fmla="*/ 169333 h 253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4233569" h="2531724">
                <a:moveTo>
                  <a:pt x="0" y="127000"/>
                </a:moveTo>
                <a:cubicBezTo>
                  <a:pt x="14111" y="129822"/>
                  <a:pt x="28682" y="130916"/>
                  <a:pt x="42334" y="135467"/>
                </a:cubicBezTo>
                <a:cubicBezTo>
                  <a:pt x="54307" y="139458"/>
                  <a:pt x="63824" y="149925"/>
                  <a:pt x="76200" y="152400"/>
                </a:cubicBezTo>
                <a:cubicBezTo>
                  <a:pt x="106767" y="158513"/>
                  <a:pt x="138289" y="158045"/>
                  <a:pt x="169334" y="160867"/>
                </a:cubicBezTo>
                <a:cubicBezTo>
                  <a:pt x="256823" y="158045"/>
                  <a:pt x="344387" y="157001"/>
                  <a:pt x="431800" y="152400"/>
                </a:cubicBezTo>
                <a:cubicBezTo>
                  <a:pt x="451729" y="151351"/>
                  <a:pt x="471111" y="143933"/>
                  <a:pt x="491067" y="143933"/>
                </a:cubicBezTo>
                <a:cubicBezTo>
                  <a:pt x="502703" y="143933"/>
                  <a:pt x="513456" y="150487"/>
                  <a:pt x="524934" y="152400"/>
                </a:cubicBezTo>
                <a:cubicBezTo>
                  <a:pt x="607113" y="166096"/>
                  <a:pt x="643277" y="169312"/>
                  <a:pt x="719667" y="177800"/>
                </a:cubicBezTo>
                <a:cubicBezTo>
                  <a:pt x="796737" y="203491"/>
                  <a:pt x="675014" y="164082"/>
                  <a:pt x="787400" y="194733"/>
                </a:cubicBezTo>
                <a:cubicBezTo>
                  <a:pt x="804620" y="199429"/>
                  <a:pt x="821267" y="206022"/>
                  <a:pt x="838200" y="211667"/>
                </a:cubicBezTo>
                <a:cubicBezTo>
                  <a:pt x="843845" y="217311"/>
                  <a:pt x="847660" y="225797"/>
                  <a:pt x="855134" y="228600"/>
                </a:cubicBezTo>
                <a:cubicBezTo>
                  <a:pt x="903241" y="246640"/>
                  <a:pt x="905651" y="237180"/>
                  <a:pt x="948267" y="220133"/>
                </a:cubicBezTo>
                <a:cubicBezTo>
                  <a:pt x="953911" y="206022"/>
                  <a:pt x="954453" y="188547"/>
                  <a:pt x="965200" y="177800"/>
                </a:cubicBezTo>
                <a:cubicBezTo>
                  <a:pt x="975826" y="167174"/>
                  <a:pt x="1025338" y="156416"/>
                  <a:pt x="1041400" y="152400"/>
                </a:cubicBezTo>
                <a:cubicBezTo>
                  <a:pt x="1047045" y="146756"/>
                  <a:pt x="1050997" y="138611"/>
                  <a:pt x="1058334" y="135467"/>
                </a:cubicBezTo>
                <a:cubicBezTo>
                  <a:pt x="1071561" y="129798"/>
                  <a:pt x="1086619" y="130122"/>
                  <a:pt x="1100667" y="127000"/>
                </a:cubicBezTo>
                <a:cubicBezTo>
                  <a:pt x="1112026" y="124476"/>
                  <a:pt x="1123245" y="121355"/>
                  <a:pt x="1134534" y="118533"/>
                </a:cubicBezTo>
                <a:cubicBezTo>
                  <a:pt x="1196581" y="77169"/>
                  <a:pt x="1110225" y="129270"/>
                  <a:pt x="1227667" y="93133"/>
                </a:cubicBezTo>
                <a:cubicBezTo>
                  <a:pt x="1243395" y="88293"/>
                  <a:pt x="1255889" y="76200"/>
                  <a:pt x="1270000" y="67733"/>
                </a:cubicBezTo>
                <a:cubicBezTo>
                  <a:pt x="1312534" y="76240"/>
                  <a:pt x="1318218" y="72441"/>
                  <a:pt x="1354667" y="101600"/>
                </a:cubicBezTo>
                <a:cubicBezTo>
                  <a:pt x="1370250" y="114066"/>
                  <a:pt x="1380592" y="132574"/>
                  <a:pt x="1397000" y="143933"/>
                </a:cubicBezTo>
                <a:cubicBezTo>
                  <a:pt x="1424393" y="162898"/>
                  <a:pt x="1480600" y="185999"/>
                  <a:pt x="1515534" y="194733"/>
                </a:cubicBezTo>
                <a:cubicBezTo>
                  <a:pt x="1532188" y="198897"/>
                  <a:pt x="1549594" y="199395"/>
                  <a:pt x="1566334" y="203200"/>
                </a:cubicBezTo>
                <a:cubicBezTo>
                  <a:pt x="1611722" y="213516"/>
                  <a:pt x="1701800" y="237067"/>
                  <a:pt x="1701800" y="237067"/>
                </a:cubicBezTo>
                <a:cubicBezTo>
                  <a:pt x="1732845" y="234245"/>
                  <a:pt x="1764453" y="235132"/>
                  <a:pt x="1794934" y="228600"/>
                </a:cubicBezTo>
                <a:cubicBezTo>
                  <a:pt x="1804884" y="226468"/>
                  <a:pt x="1810631" y="214731"/>
                  <a:pt x="1820334" y="211667"/>
                </a:cubicBezTo>
                <a:cubicBezTo>
                  <a:pt x="1864719" y="197651"/>
                  <a:pt x="1955800" y="177800"/>
                  <a:pt x="1955800" y="177800"/>
                </a:cubicBezTo>
                <a:cubicBezTo>
                  <a:pt x="1989667" y="183444"/>
                  <a:pt x="2023331" y="190474"/>
                  <a:pt x="2057400" y="194733"/>
                </a:cubicBezTo>
                <a:cubicBezTo>
                  <a:pt x="2091122" y="198948"/>
                  <a:pt x="2125676" y="196535"/>
                  <a:pt x="2159000" y="203200"/>
                </a:cubicBezTo>
                <a:cubicBezTo>
                  <a:pt x="2182645" y="207929"/>
                  <a:pt x="2203435" y="222387"/>
                  <a:pt x="2226734" y="228600"/>
                </a:cubicBezTo>
                <a:cubicBezTo>
                  <a:pt x="2246016" y="233742"/>
                  <a:pt x="2266487" y="232886"/>
                  <a:pt x="2286000" y="237067"/>
                </a:cubicBezTo>
                <a:cubicBezTo>
                  <a:pt x="2339553" y="248543"/>
                  <a:pt x="2337855" y="250294"/>
                  <a:pt x="2379134" y="270933"/>
                </a:cubicBezTo>
                <a:cubicBezTo>
                  <a:pt x="2427112" y="259644"/>
                  <a:pt x="2481159" y="263010"/>
                  <a:pt x="2523067" y="237067"/>
                </a:cubicBezTo>
                <a:cubicBezTo>
                  <a:pt x="2546701" y="222437"/>
                  <a:pt x="2543144" y="185000"/>
                  <a:pt x="2556934" y="160867"/>
                </a:cubicBezTo>
                <a:cubicBezTo>
                  <a:pt x="2565900" y="145177"/>
                  <a:pt x="2581503" y="134029"/>
                  <a:pt x="2590800" y="118533"/>
                </a:cubicBezTo>
                <a:cubicBezTo>
                  <a:pt x="2603329" y="97652"/>
                  <a:pt x="2607572" y="56276"/>
                  <a:pt x="2633134" y="42333"/>
                </a:cubicBezTo>
                <a:cubicBezTo>
                  <a:pt x="2653565" y="31189"/>
                  <a:pt x="2677939" y="29387"/>
                  <a:pt x="2700867" y="25400"/>
                </a:cubicBezTo>
                <a:cubicBezTo>
                  <a:pt x="2850938" y="-699"/>
                  <a:pt x="2905981" y="5863"/>
                  <a:pt x="3081867" y="0"/>
                </a:cubicBezTo>
                <a:cubicBezTo>
                  <a:pt x="3172178" y="2822"/>
                  <a:pt x="3262941" y="-992"/>
                  <a:pt x="3352800" y="8467"/>
                </a:cubicBezTo>
                <a:cubicBezTo>
                  <a:pt x="3371628" y="10449"/>
                  <a:pt x="3386199" y="26409"/>
                  <a:pt x="3403600" y="33867"/>
                </a:cubicBezTo>
                <a:cubicBezTo>
                  <a:pt x="3425764" y="43366"/>
                  <a:pt x="3448287" y="52176"/>
                  <a:pt x="3471334" y="59267"/>
                </a:cubicBezTo>
                <a:cubicBezTo>
                  <a:pt x="3536077" y="79188"/>
                  <a:pt x="3493928" y="53316"/>
                  <a:pt x="3564467" y="84667"/>
                </a:cubicBezTo>
                <a:cubicBezTo>
                  <a:pt x="3721854" y="154618"/>
                  <a:pt x="3607839" y="120910"/>
                  <a:pt x="3733800" y="152400"/>
                </a:cubicBezTo>
                <a:cubicBezTo>
                  <a:pt x="3779246" y="175123"/>
                  <a:pt x="3813678" y="193996"/>
                  <a:pt x="3860800" y="211667"/>
                </a:cubicBezTo>
                <a:cubicBezTo>
                  <a:pt x="3885869" y="221068"/>
                  <a:pt x="3911600" y="228600"/>
                  <a:pt x="3937000" y="237067"/>
                </a:cubicBezTo>
                <a:cubicBezTo>
                  <a:pt x="3945467" y="239889"/>
                  <a:pt x="3954418" y="241542"/>
                  <a:pt x="3962400" y="245533"/>
                </a:cubicBezTo>
                <a:cubicBezTo>
                  <a:pt x="3979333" y="254000"/>
                  <a:pt x="3996650" y="261739"/>
                  <a:pt x="4013200" y="270933"/>
                </a:cubicBezTo>
                <a:cubicBezTo>
                  <a:pt x="4022095" y="275875"/>
                  <a:pt x="4029301" y="283734"/>
                  <a:pt x="4038600" y="287867"/>
                </a:cubicBezTo>
                <a:cubicBezTo>
                  <a:pt x="4054911" y="295116"/>
                  <a:pt x="4072467" y="299156"/>
                  <a:pt x="4089400" y="304800"/>
                </a:cubicBezTo>
                <a:cubicBezTo>
                  <a:pt x="4107166" y="340331"/>
                  <a:pt x="4101700" y="338323"/>
                  <a:pt x="4131734" y="364067"/>
                </a:cubicBezTo>
                <a:cubicBezTo>
                  <a:pt x="4157697" y="386321"/>
                  <a:pt x="4189377" y="400872"/>
                  <a:pt x="4207934" y="431800"/>
                </a:cubicBezTo>
                <a:lnTo>
                  <a:pt x="4233334" y="474133"/>
                </a:lnTo>
                <a:cubicBezTo>
                  <a:pt x="4230512" y="513644"/>
                  <a:pt x="4234948" y="554359"/>
                  <a:pt x="4224867" y="592667"/>
                </a:cubicBezTo>
                <a:cubicBezTo>
                  <a:pt x="4220268" y="610143"/>
                  <a:pt x="4196193" y="617691"/>
                  <a:pt x="4191000" y="635000"/>
                </a:cubicBezTo>
                <a:cubicBezTo>
                  <a:pt x="4182734" y="662553"/>
                  <a:pt x="4225841" y="723487"/>
                  <a:pt x="4233334" y="736600"/>
                </a:cubicBezTo>
                <a:cubicBezTo>
                  <a:pt x="4230512" y="753533"/>
                  <a:pt x="4224867" y="770233"/>
                  <a:pt x="4224867" y="787400"/>
                </a:cubicBezTo>
                <a:cubicBezTo>
                  <a:pt x="4224867" y="799036"/>
                  <a:pt x="4235247" y="809789"/>
                  <a:pt x="4233334" y="821267"/>
                </a:cubicBezTo>
                <a:cubicBezTo>
                  <a:pt x="4232022" y="829141"/>
                  <a:pt x="4222532" y="833090"/>
                  <a:pt x="4216400" y="838200"/>
                </a:cubicBezTo>
                <a:cubicBezTo>
                  <a:pt x="4141658" y="900485"/>
                  <a:pt x="4227743" y="818392"/>
                  <a:pt x="4140200" y="905933"/>
                </a:cubicBezTo>
                <a:cubicBezTo>
                  <a:pt x="4134556" y="917222"/>
                  <a:pt x="4129529" y="928841"/>
                  <a:pt x="4123267" y="939800"/>
                </a:cubicBezTo>
                <a:cubicBezTo>
                  <a:pt x="4118219" y="948635"/>
                  <a:pt x="4107596" y="955103"/>
                  <a:pt x="4106334" y="965200"/>
                </a:cubicBezTo>
                <a:cubicBezTo>
                  <a:pt x="4102600" y="995074"/>
                  <a:pt x="4143050" y="1071094"/>
                  <a:pt x="4148667" y="1083733"/>
                </a:cubicBezTo>
                <a:cubicBezTo>
                  <a:pt x="4077621" y="1101495"/>
                  <a:pt x="4155815" y="1079344"/>
                  <a:pt x="4064000" y="1117600"/>
                </a:cubicBezTo>
                <a:cubicBezTo>
                  <a:pt x="3975494" y="1154477"/>
                  <a:pt x="4050095" y="1118622"/>
                  <a:pt x="3970867" y="1143000"/>
                </a:cubicBezTo>
                <a:cubicBezTo>
                  <a:pt x="3947820" y="1150091"/>
                  <a:pt x="3925712" y="1159933"/>
                  <a:pt x="3903134" y="1168400"/>
                </a:cubicBezTo>
                <a:lnTo>
                  <a:pt x="3564467" y="1151467"/>
                </a:lnTo>
                <a:cubicBezTo>
                  <a:pt x="3547336" y="1150350"/>
                  <a:pt x="3530634" y="1145610"/>
                  <a:pt x="3513667" y="1143000"/>
                </a:cubicBezTo>
                <a:cubicBezTo>
                  <a:pt x="3493943" y="1139965"/>
                  <a:pt x="3474156" y="1137355"/>
                  <a:pt x="3454400" y="1134533"/>
                </a:cubicBezTo>
                <a:cubicBezTo>
                  <a:pt x="3426178" y="1140178"/>
                  <a:pt x="3395001" y="1137685"/>
                  <a:pt x="3369734" y="1151467"/>
                </a:cubicBezTo>
                <a:cubicBezTo>
                  <a:pt x="3359519" y="1157039"/>
                  <a:pt x="3356063" y="1174925"/>
                  <a:pt x="3361267" y="1185333"/>
                </a:cubicBezTo>
                <a:cubicBezTo>
                  <a:pt x="3371977" y="1206752"/>
                  <a:pt x="3395134" y="1219200"/>
                  <a:pt x="3412067" y="1236133"/>
                </a:cubicBezTo>
                <a:cubicBezTo>
                  <a:pt x="3414889" y="1244600"/>
                  <a:pt x="3424525" y="1253551"/>
                  <a:pt x="3420534" y="1261533"/>
                </a:cubicBezTo>
                <a:cubicBezTo>
                  <a:pt x="3411609" y="1279383"/>
                  <a:pt x="3378200" y="1303867"/>
                  <a:pt x="3378200" y="1303867"/>
                </a:cubicBezTo>
                <a:cubicBezTo>
                  <a:pt x="3375378" y="1326445"/>
                  <a:pt x="3366516" y="1349075"/>
                  <a:pt x="3369734" y="1371600"/>
                </a:cubicBezTo>
                <a:cubicBezTo>
                  <a:pt x="3372412" y="1390342"/>
                  <a:pt x="3395134" y="1403468"/>
                  <a:pt x="3395134" y="1422400"/>
                </a:cubicBezTo>
                <a:cubicBezTo>
                  <a:pt x="3395134" y="1446513"/>
                  <a:pt x="3378201" y="1467555"/>
                  <a:pt x="3369734" y="1490133"/>
                </a:cubicBezTo>
                <a:cubicBezTo>
                  <a:pt x="3378201" y="1549400"/>
                  <a:pt x="3378126" y="1610531"/>
                  <a:pt x="3395134" y="1667933"/>
                </a:cubicBezTo>
                <a:cubicBezTo>
                  <a:pt x="3401396" y="1689067"/>
                  <a:pt x="3426531" y="1699595"/>
                  <a:pt x="3437467" y="1718733"/>
                </a:cubicBezTo>
                <a:cubicBezTo>
                  <a:pt x="3534703" y="1888898"/>
                  <a:pt x="3311016" y="1659924"/>
                  <a:pt x="3615267" y="1913467"/>
                </a:cubicBezTo>
                <a:cubicBezTo>
                  <a:pt x="3595511" y="1921934"/>
                  <a:pt x="3566057" y="1919871"/>
                  <a:pt x="3556000" y="1938867"/>
                </a:cubicBezTo>
                <a:cubicBezTo>
                  <a:pt x="3537326" y="1974141"/>
                  <a:pt x="3542128" y="2017605"/>
                  <a:pt x="3539067" y="2057400"/>
                </a:cubicBezTo>
                <a:cubicBezTo>
                  <a:pt x="3523426" y="2260732"/>
                  <a:pt x="3559067" y="2229666"/>
                  <a:pt x="3488267" y="2379133"/>
                </a:cubicBezTo>
                <a:cubicBezTo>
                  <a:pt x="3462793" y="2432911"/>
                  <a:pt x="3467855" y="2425448"/>
                  <a:pt x="3429000" y="2438400"/>
                </a:cubicBezTo>
                <a:cubicBezTo>
                  <a:pt x="3389489" y="2429933"/>
                  <a:pt x="3350439" y="2418922"/>
                  <a:pt x="3310467" y="2413000"/>
                </a:cubicBezTo>
                <a:cubicBezTo>
                  <a:pt x="3105618" y="2382652"/>
                  <a:pt x="3288016" y="2430818"/>
                  <a:pt x="3115734" y="2379133"/>
                </a:cubicBezTo>
                <a:cubicBezTo>
                  <a:pt x="3070578" y="2384778"/>
                  <a:pt x="3025635" y="2399625"/>
                  <a:pt x="2980267" y="2396067"/>
                </a:cubicBezTo>
                <a:cubicBezTo>
                  <a:pt x="2722338" y="2375838"/>
                  <a:pt x="2762402" y="2397581"/>
                  <a:pt x="2658534" y="2328333"/>
                </a:cubicBezTo>
                <a:cubicBezTo>
                  <a:pt x="2655712" y="2348089"/>
                  <a:pt x="2664982" y="2374342"/>
                  <a:pt x="2650067" y="2387600"/>
                </a:cubicBezTo>
                <a:cubicBezTo>
                  <a:pt x="2633061" y="2402717"/>
                  <a:pt x="2604582" y="2391299"/>
                  <a:pt x="2582334" y="2396067"/>
                </a:cubicBezTo>
                <a:cubicBezTo>
                  <a:pt x="2564881" y="2399807"/>
                  <a:pt x="2548658" y="2407964"/>
                  <a:pt x="2531534" y="2413000"/>
                </a:cubicBezTo>
                <a:cubicBezTo>
                  <a:pt x="2500663" y="2422080"/>
                  <a:pt x="2469954" y="2432089"/>
                  <a:pt x="2438400" y="2438400"/>
                </a:cubicBezTo>
                <a:cubicBezTo>
                  <a:pt x="2418542" y="2442372"/>
                  <a:pt x="2281138" y="2454236"/>
                  <a:pt x="2269067" y="2455333"/>
                </a:cubicBezTo>
                <a:cubicBezTo>
                  <a:pt x="2235200" y="2475089"/>
                  <a:pt x="2204794" y="2502602"/>
                  <a:pt x="2167467" y="2514600"/>
                </a:cubicBezTo>
                <a:cubicBezTo>
                  <a:pt x="2064639" y="2547652"/>
                  <a:pt x="1957316" y="2524420"/>
                  <a:pt x="1854200" y="2514600"/>
                </a:cubicBezTo>
                <a:cubicBezTo>
                  <a:pt x="1845733" y="2503311"/>
                  <a:pt x="1840766" y="2488212"/>
                  <a:pt x="1828800" y="2480733"/>
                </a:cubicBezTo>
                <a:cubicBezTo>
                  <a:pt x="1816597" y="2473106"/>
                  <a:pt x="1800662" y="2474633"/>
                  <a:pt x="1786467" y="2472267"/>
                </a:cubicBezTo>
                <a:cubicBezTo>
                  <a:pt x="1766782" y="2468986"/>
                  <a:pt x="1746769" y="2467714"/>
                  <a:pt x="1727200" y="2463800"/>
                </a:cubicBezTo>
                <a:cubicBezTo>
                  <a:pt x="1538797" y="2426119"/>
                  <a:pt x="1832082" y="2453032"/>
                  <a:pt x="1422400" y="2438400"/>
                </a:cubicBezTo>
                <a:cubicBezTo>
                  <a:pt x="1405467" y="2427111"/>
                  <a:pt x="1390568" y="2411909"/>
                  <a:pt x="1371600" y="2404533"/>
                </a:cubicBezTo>
                <a:cubicBezTo>
                  <a:pt x="1339065" y="2391880"/>
                  <a:pt x="1282532" y="2411715"/>
                  <a:pt x="1270000" y="2379133"/>
                </a:cubicBezTo>
                <a:cubicBezTo>
                  <a:pt x="1257633" y="2346980"/>
                  <a:pt x="1309511" y="2322689"/>
                  <a:pt x="1329267" y="2294467"/>
                </a:cubicBezTo>
                <a:cubicBezTo>
                  <a:pt x="1323623" y="2271889"/>
                  <a:pt x="1321365" y="2248182"/>
                  <a:pt x="1312334" y="2226733"/>
                </a:cubicBezTo>
                <a:cubicBezTo>
                  <a:pt x="1245250" y="2067408"/>
                  <a:pt x="1253250" y="2133293"/>
                  <a:pt x="1032934" y="2125133"/>
                </a:cubicBezTo>
                <a:cubicBezTo>
                  <a:pt x="928512" y="2130778"/>
                  <a:pt x="824216" y="2139744"/>
                  <a:pt x="719667" y="2142067"/>
                </a:cubicBezTo>
                <a:cubicBezTo>
                  <a:pt x="696919" y="2142573"/>
                  <a:pt x="674488" y="2136607"/>
                  <a:pt x="651934" y="2133600"/>
                </a:cubicBezTo>
                <a:cubicBezTo>
                  <a:pt x="565768" y="2122111"/>
                  <a:pt x="598629" y="2126624"/>
                  <a:pt x="491067" y="2099733"/>
                </a:cubicBezTo>
                <a:cubicBezTo>
                  <a:pt x="401944" y="2046259"/>
                  <a:pt x="489880" y="2108052"/>
                  <a:pt x="423334" y="2032000"/>
                </a:cubicBezTo>
                <a:cubicBezTo>
                  <a:pt x="394423" y="1998959"/>
                  <a:pt x="361245" y="1969912"/>
                  <a:pt x="330200" y="1938867"/>
                </a:cubicBezTo>
                <a:cubicBezTo>
                  <a:pt x="316089" y="1924756"/>
                  <a:pt x="303620" y="1908785"/>
                  <a:pt x="287867" y="1896533"/>
                </a:cubicBezTo>
                <a:cubicBezTo>
                  <a:pt x="262467" y="1876778"/>
                  <a:pt x="235247" y="1859163"/>
                  <a:pt x="211667" y="1837267"/>
                </a:cubicBezTo>
                <a:cubicBezTo>
                  <a:pt x="195515" y="1822268"/>
                  <a:pt x="185808" y="1801111"/>
                  <a:pt x="169334" y="1786467"/>
                </a:cubicBezTo>
                <a:cubicBezTo>
                  <a:pt x="159901" y="1778082"/>
                  <a:pt x="145564" y="1777106"/>
                  <a:pt x="135467" y="1769533"/>
                </a:cubicBezTo>
                <a:cubicBezTo>
                  <a:pt x="122695" y="1759954"/>
                  <a:pt x="113413" y="1746406"/>
                  <a:pt x="101600" y="1735667"/>
                </a:cubicBezTo>
                <a:cubicBezTo>
                  <a:pt x="82347" y="1718164"/>
                  <a:pt x="61781" y="1702153"/>
                  <a:pt x="42334" y="1684867"/>
                </a:cubicBezTo>
                <a:cubicBezTo>
                  <a:pt x="36368" y="1679564"/>
                  <a:pt x="29828" y="1674575"/>
                  <a:pt x="25400" y="1667933"/>
                </a:cubicBezTo>
                <a:cubicBezTo>
                  <a:pt x="18399" y="1657432"/>
                  <a:pt x="14111" y="1645356"/>
                  <a:pt x="8467" y="1634067"/>
                </a:cubicBezTo>
                <a:cubicBezTo>
                  <a:pt x="16934" y="1586089"/>
                  <a:pt x="21048" y="1537136"/>
                  <a:pt x="33867" y="1490133"/>
                </a:cubicBezTo>
                <a:cubicBezTo>
                  <a:pt x="38197" y="1474257"/>
                  <a:pt x="52785" y="1462926"/>
                  <a:pt x="59267" y="1447800"/>
                </a:cubicBezTo>
                <a:cubicBezTo>
                  <a:pt x="69814" y="1423191"/>
                  <a:pt x="76200" y="1397000"/>
                  <a:pt x="84667" y="1371600"/>
                </a:cubicBezTo>
                <a:cubicBezTo>
                  <a:pt x="87489" y="1284111"/>
                  <a:pt x="95322" y="1196640"/>
                  <a:pt x="93134" y="1109133"/>
                </a:cubicBezTo>
                <a:cubicBezTo>
                  <a:pt x="92484" y="1083121"/>
                  <a:pt x="80311" y="1058626"/>
                  <a:pt x="76200" y="1032933"/>
                </a:cubicBezTo>
                <a:cubicBezTo>
                  <a:pt x="45039" y="838177"/>
                  <a:pt x="80075" y="959891"/>
                  <a:pt x="33867" y="821267"/>
                </a:cubicBezTo>
                <a:cubicBezTo>
                  <a:pt x="36689" y="778934"/>
                  <a:pt x="42334" y="736694"/>
                  <a:pt x="42334" y="694267"/>
                </a:cubicBezTo>
                <a:cubicBezTo>
                  <a:pt x="42334" y="616748"/>
                  <a:pt x="36180" y="589610"/>
                  <a:pt x="25400" y="524933"/>
                </a:cubicBezTo>
                <a:cubicBezTo>
                  <a:pt x="19756" y="431800"/>
                  <a:pt x="8467" y="338837"/>
                  <a:pt x="8467" y="245533"/>
                </a:cubicBezTo>
                <a:cubicBezTo>
                  <a:pt x="8467" y="191014"/>
                  <a:pt x="8859" y="160867"/>
                  <a:pt x="59267" y="160867"/>
                </a:cubicBezTo>
                <a:cubicBezTo>
                  <a:pt x="68192" y="160867"/>
                  <a:pt x="76200" y="166511"/>
                  <a:pt x="84667" y="169333"/>
                </a:cubicBezTo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A924DEF4-1CCB-3A5B-F17B-65736E9FC807}"/>
              </a:ext>
            </a:extLst>
          </p:cNvPr>
          <p:cNvSpPr/>
          <p:nvPr/>
        </p:nvSpPr>
        <p:spPr bwMode="auto">
          <a:xfrm>
            <a:off x="5604933" y="1905000"/>
            <a:ext cx="3378200" cy="4174067"/>
          </a:xfrm>
          <a:custGeom>
            <a:avLst/>
            <a:gdLst>
              <a:gd name="connsiteX0" fmla="*/ 2463800 w 3378200"/>
              <a:gd name="connsiteY0" fmla="*/ 0 h 4174067"/>
              <a:gd name="connsiteX1" fmla="*/ 1617134 w 3378200"/>
              <a:gd name="connsiteY1" fmla="*/ 59267 h 4174067"/>
              <a:gd name="connsiteX2" fmla="*/ 1388534 w 3378200"/>
              <a:gd name="connsiteY2" fmla="*/ 127000 h 4174067"/>
              <a:gd name="connsiteX3" fmla="*/ 1295400 w 3378200"/>
              <a:gd name="connsiteY3" fmla="*/ 152400 h 4174067"/>
              <a:gd name="connsiteX4" fmla="*/ 1151467 w 3378200"/>
              <a:gd name="connsiteY4" fmla="*/ 245533 h 4174067"/>
              <a:gd name="connsiteX5" fmla="*/ 999067 w 3378200"/>
              <a:gd name="connsiteY5" fmla="*/ 414867 h 4174067"/>
              <a:gd name="connsiteX6" fmla="*/ 838200 w 3378200"/>
              <a:gd name="connsiteY6" fmla="*/ 541867 h 4174067"/>
              <a:gd name="connsiteX7" fmla="*/ 770467 w 3378200"/>
              <a:gd name="connsiteY7" fmla="*/ 592667 h 4174067"/>
              <a:gd name="connsiteX8" fmla="*/ 677334 w 3378200"/>
              <a:gd name="connsiteY8" fmla="*/ 651933 h 4174067"/>
              <a:gd name="connsiteX9" fmla="*/ 626534 w 3378200"/>
              <a:gd name="connsiteY9" fmla="*/ 677333 h 4174067"/>
              <a:gd name="connsiteX10" fmla="*/ 609600 w 3378200"/>
              <a:gd name="connsiteY10" fmla="*/ 694267 h 4174067"/>
              <a:gd name="connsiteX11" fmla="*/ 524934 w 3378200"/>
              <a:gd name="connsiteY11" fmla="*/ 770467 h 4174067"/>
              <a:gd name="connsiteX12" fmla="*/ 499534 w 3378200"/>
              <a:gd name="connsiteY12" fmla="*/ 829733 h 4174067"/>
              <a:gd name="connsiteX13" fmla="*/ 465667 w 3378200"/>
              <a:gd name="connsiteY13" fmla="*/ 872067 h 4174067"/>
              <a:gd name="connsiteX14" fmla="*/ 491067 w 3378200"/>
              <a:gd name="connsiteY14" fmla="*/ 889000 h 4174067"/>
              <a:gd name="connsiteX15" fmla="*/ 668867 w 3378200"/>
              <a:gd name="connsiteY15" fmla="*/ 889000 h 4174067"/>
              <a:gd name="connsiteX16" fmla="*/ 745067 w 3378200"/>
              <a:gd name="connsiteY16" fmla="*/ 872067 h 4174067"/>
              <a:gd name="connsiteX17" fmla="*/ 804334 w 3378200"/>
              <a:gd name="connsiteY17" fmla="*/ 855133 h 4174067"/>
              <a:gd name="connsiteX18" fmla="*/ 897467 w 3378200"/>
              <a:gd name="connsiteY18" fmla="*/ 838200 h 4174067"/>
              <a:gd name="connsiteX19" fmla="*/ 999067 w 3378200"/>
              <a:gd name="connsiteY19" fmla="*/ 795867 h 4174067"/>
              <a:gd name="connsiteX20" fmla="*/ 1092200 w 3378200"/>
              <a:gd name="connsiteY20" fmla="*/ 762000 h 4174067"/>
              <a:gd name="connsiteX21" fmla="*/ 1210734 w 3378200"/>
              <a:gd name="connsiteY21" fmla="*/ 711200 h 4174067"/>
              <a:gd name="connsiteX22" fmla="*/ 1430867 w 3378200"/>
              <a:gd name="connsiteY22" fmla="*/ 753533 h 4174067"/>
              <a:gd name="connsiteX23" fmla="*/ 1532467 w 3378200"/>
              <a:gd name="connsiteY23" fmla="*/ 787400 h 4174067"/>
              <a:gd name="connsiteX24" fmla="*/ 1625600 w 3378200"/>
              <a:gd name="connsiteY24" fmla="*/ 838200 h 4174067"/>
              <a:gd name="connsiteX25" fmla="*/ 1693334 w 3378200"/>
              <a:gd name="connsiteY25" fmla="*/ 931333 h 4174067"/>
              <a:gd name="connsiteX26" fmla="*/ 1667934 w 3378200"/>
              <a:gd name="connsiteY26" fmla="*/ 1066800 h 4174067"/>
              <a:gd name="connsiteX27" fmla="*/ 1651000 w 3378200"/>
              <a:gd name="connsiteY27" fmla="*/ 1176867 h 4174067"/>
              <a:gd name="connsiteX28" fmla="*/ 1634067 w 3378200"/>
              <a:gd name="connsiteY28" fmla="*/ 1210733 h 4174067"/>
              <a:gd name="connsiteX29" fmla="*/ 1557867 w 3378200"/>
              <a:gd name="connsiteY29" fmla="*/ 1371600 h 4174067"/>
              <a:gd name="connsiteX30" fmla="*/ 1397000 w 3378200"/>
              <a:gd name="connsiteY30" fmla="*/ 1397000 h 4174067"/>
              <a:gd name="connsiteX31" fmla="*/ 1236134 w 3378200"/>
              <a:gd name="connsiteY31" fmla="*/ 1413933 h 4174067"/>
              <a:gd name="connsiteX32" fmla="*/ 1159934 w 3378200"/>
              <a:gd name="connsiteY32" fmla="*/ 1430867 h 4174067"/>
              <a:gd name="connsiteX33" fmla="*/ 1143000 w 3378200"/>
              <a:gd name="connsiteY33" fmla="*/ 1447800 h 4174067"/>
              <a:gd name="connsiteX34" fmla="*/ 1066800 w 3378200"/>
              <a:gd name="connsiteY34" fmla="*/ 1473200 h 4174067"/>
              <a:gd name="connsiteX35" fmla="*/ 1032934 w 3378200"/>
              <a:gd name="connsiteY35" fmla="*/ 1481667 h 4174067"/>
              <a:gd name="connsiteX36" fmla="*/ 956734 w 3378200"/>
              <a:gd name="connsiteY36" fmla="*/ 1498600 h 4174067"/>
              <a:gd name="connsiteX37" fmla="*/ 905934 w 3378200"/>
              <a:gd name="connsiteY37" fmla="*/ 1524000 h 4174067"/>
              <a:gd name="connsiteX38" fmla="*/ 863600 w 3378200"/>
              <a:gd name="connsiteY38" fmla="*/ 1540933 h 4174067"/>
              <a:gd name="connsiteX39" fmla="*/ 804334 w 3378200"/>
              <a:gd name="connsiteY39" fmla="*/ 1566333 h 4174067"/>
              <a:gd name="connsiteX40" fmla="*/ 770467 w 3378200"/>
              <a:gd name="connsiteY40" fmla="*/ 1591733 h 4174067"/>
              <a:gd name="connsiteX41" fmla="*/ 753534 w 3378200"/>
              <a:gd name="connsiteY41" fmla="*/ 1625600 h 4174067"/>
              <a:gd name="connsiteX42" fmla="*/ 685800 w 3378200"/>
              <a:gd name="connsiteY42" fmla="*/ 1651000 h 4174067"/>
              <a:gd name="connsiteX43" fmla="*/ 609600 w 3378200"/>
              <a:gd name="connsiteY43" fmla="*/ 1701800 h 4174067"/>
              <a:gd name="connsiteX44" fmla="*/ 584200 w 3378200"/>
              <a:gd name="connsiteY44" fmla="*/ 1727200 h 4174067"/>
              <a:gd name="connsiteX45" fmla="*/ 541867 w 3378200"/>
              <a:gd name="connsiteY45" fmla="*/ 1744133 h 4174067"/>
              <a:gd name="connsiteX46" fmla="*/ 524934 w 3378200"/>
              <a:gd name="connsiteY46" fmla="*/ 1769533 h 4174067"/>
              <a:gd name="connsiteX47" fmla="*/ 499534 w 3378200"/>
              <a:gd name="connsiteY47" fmla="*/ 1803400 h 4174067"/>
              <a:gd name="connsiteX48" fmla="*/ 491067 w 3378200"/>
              <a:gd name="connsiteY48" fmla="*/ 1837267 h 4174067"/>
              <a:gd name="connsiteX49" fmla="*/ 440267 w 3378200"/>
              <a:gd name="connsiteY49" fmla="*/ 1896533 h 4174067"/>
              <a:gd name="connsiteX50" fmla="*/ 406400 w 3378200"/>
              <a:gd name="connsiteY50" fmla="*/ 1913467 h 4174067"/>
              <a:gd name="connsiteX51" fmla="*/ 389467 w 3378200"/>
              <a:gd name="connsiteY51" fmla="*/ 1938867 h 4174067"/>
              <a:gd name="connsiteX52" fmla="*/ 381000 w 3378200"/>
              <a:gd name="connsiteY52" fmla="*/ 1964267 h 4174067"/>
              <a:gd name="connsiteX53" fmla="*/ 313267 w 3378200"/>
              <a:gd name="connsiteY53" fmla="*/ 2023533 h 4174067"/>
              <a:gd name="connsiteX54" fmla="*/ 160867 w 3378200"/>
              <a:gd name="connsiteY54" fmla="*/ 2057400 h 4174067"/>
              <a:gd name="connsiteX55" fmla="*/ 93134 w 3378200"/>
              <a:gd name="connsiteY55" fmla="*/ 2065867 h 4174067"/>
              <a:gd name="connsiteX56" fmla="*/ 76200 w 3378200"/>
              <a:gd name="connsiteY56" fmla="*/ 2091267 h 4174067"/>
              <a:gd name="connsiteX57" fmla="*/ 50800 w 3378200"/>
              <a:gd name="connsiteY57" fmla="*/ 2108200 h 4174067"/>
              <a:gd name="connsiteX58" fmla="*/ 33867 w 3378200"/>
              <a:gd name="connsiteY58" fmla="*/ 2184400 h 4174067"/>
              <a:gd name="connsiteX59" fmla="*/ 16934 w 3378200"/>
              <a:gd name="connsiteY59" fmla="*/ 2218267 h 4174067"/>
              <a:gd name="connsiteX60" fmla="*/ 33867 w 3378200"/>
              <a:gd name="connsiteY60" fmla="*/ 2260600 h 4174067"/>
              <a:gd name="connsiteX61" fmla="*/ 8467 w 3378200"/>
              <a:gd name="connsiteY61" fmla="*/ 2353733 h 4174067"/>
              <a:gd name="connsiteX62" fmla="*/ 0 w 3378200"/>
              <a:gd name="connsiteY62" fmla="*/ 2379133 h 4174067"/>
              <a:gd name="connsiteX63" fmla="*/ 8467 w 3378200"/>
              <a:gd name="connsiteY63" fmla="*/ 2463800 h 4174067"/>
              <a:gd name="connsiteX64" fmla="*/ 59267 w 3378200"/>
              <a:gd name="connsiteY64" fmla="*/ 2523067 h 4174067"/>
              <a:gd name="connsiteX65" fmla="*/ 93134 w 3378200"/>
              <a:gd name="connsiteY65" fmla="*/ 2565400 h 4174067"/>
              <a:gd name="connsiteX66" fmla="*/ 143934 w 3378200"/>
              <a:gd name="connsiteY66" fmla="*/ 2641600 h 4174067"/>
              <a:gd name="connsiteX67" fmla="*/ 177800 w 3378200"/>
              <a:gd name="connsiteY67" fmla="*/ 2675467 h 4174067"/>
              <a:gd name="connsiteX68" fmla="*/ 228600 w 3378200"/>
              <a:gd name="connsiteY68" fmla="*/ 2785533 h 4174067"/>
              <a:gd name="connsiteX69" fmla="*/ 262467 w 3378200"/>
              <a:gd name="connsiteY69" fmla="*/ 2819400 h 4174067"/>
              <a:gd name="connsiteX70" fmla="*/ 287867 w 3378200"/>
              <a:gd name="connsiteY70" fmla="*/ 2870200 h 4174067"/>
              <a:gd name="connsiteX71" fmla="*/ 338667 w 3378200"/>
              <a:gd name="connsiteY71" fmla="*/ 2946400 h 4174067"/>
              <a:gd name="connsiteX72" fmla="*/ 372534 w 3378200"/>
              <a:gd name="connsiteY72" fmla="*/ 2988733 h 4174067"/>
              <a:gd name="connsiteX73" fmla="*/ 541867 w 3378200"/>
              <a:gd name="connsiteY73" fmla="*/ 3225800 h 4174067"/>
              <a:gd name="connsiteX74" fmla="*/ 702734 w 3378200"/>
              <a:gd name="connsiteY74" fmla="*/ 3530600 h 4174067"/>
              <a:gd name="connsiteX75" fmla="*/ 880534 w 3378200"/>
              <a:gd name="connsiteY75" fmla="*/ 3708400 h 4174067"/>
              <a:gd name="connsiteX76" fmla="*/ 1092200 w 3378200"/>
              <a:gd name="connsiteY76" fmla="*/ 3911600 h 4174067"/>
              <a:gd name="connsiteX77" fmla="*/ 1270000 w 3378200"/>
              <a:gd name="connsiteY77" fmla="*/ 4055533 h 4174067"/>
              <a:gd name="connsiteX78" fmla="*/ 1371600 w 3378200"/>
              <a:gd name="connsiteY78" fmla="*/ 4140200 h 4174067"/>
              <a:gd name="connsiteX79" fmla="*/ 1574800 w 3378200"/>
              <a:gd name="connsiteY79" fmla="*/ 4174067 h 4174067"/>
              <a:gd name="connsiteX80" fmla="*/ 1811867 w 3378200"/>
              <a:gd name="connsiteY80" fmla="*/ 4165600 h 4174067"/>
              <a:gd name="connsiteX81" fmla="*/ 1938867 w 3378200"/>
              <a:gd name="connsiteY81" fmla="*/ 4114800 h 4174067"/>
              <a:gd name="connsiteX82" fmla="*/ 2065867 w 3378200"/>
              <a:gd name="connsiteY82" fmla="*/ 4055533 h 4174067"/>
              <a:gd name="connsiteX83" fmla="*/ 2142067 w 3378200"/>
              <a:gd name="connsiteY83" fmla="*/ 4030133 h 4174067"/>
              <a:gd name="connsiteX84" fmla="*/ 2226734 w 3378200"/>
              <a:gd name="connsiteY84" fmla="*/ 3979333 h 4174067"/>
              <a:gd name="connsiteX85" fmla="*/ 2260600 w 3378200"/>
              <a:gd name="connsiteY85" fmla="*/ 3962400 h 4174067"/>
              <a:gd name="connsiteX86" fmla="*/ 2345267 w 3378200"/>
              <a:gd name="connsiteY86" fmla="*/ 3953933 h 4174067"/>
              <a:gd name="connsiteX87" fmla="*/ 2514600 w 3378200"/>
              <a:gd name="connsiteY87" fmla="*/ 3869267 h 4174067"/>
              <a:gd name="connsiteX88" fmla="*/ 2726267 w 3378200"/>
              <a:gd name="connsiteY88" fmla="*/ 3784600 h 4174067"/>
              <a:gd name="connsiteX89" fmla="*/ 2878667 w 3378200"/>
              <a:gd name="connsiteY89" fmla="*/ 3716867 h 4174067"/>
              <a:gd name="connsiteX90" fmla="*/ 2887134 w 3378200"/>
              <a:gd name="connsiteY90" fmla="*/ 3657600 h 4174067"/>
              <a:gd name="connsiteX91" fmla="*/ 2997200 w 3378200"/>
              <a:gd name="connsiteY91" fmla="*/ 3488267 h 4174067"/>
              <a:gd name="connsiteX92" fmla="*/ 3039534 w 3378200"/>
              <a:gd name="connsiteY92" fmla="*/ 3454400 h 4174067"/>
              <a:gd name="connsiteX93" fmla="*/ 3191934 w 3378200"/>
              <a:gd name="connsiteY93" fmla="*/ 3310467 h 4174067"/>
              <a:gd name="connsiteX94" fmla="*/ 3251200 w 3378200"/>
              <a:gd name="connsiteY94" fmla="*/ 3208867 h 4174067"/>
              <a:gd name="connsiteX95" fmla="*/ 3259667 w 3378200"/>
              <a:gd name="connsiteY95" fmla="*/ 3115733 h 4174067"/>
              <a:gd name="connsiteX96" fmla="*/ 3268134 w 3378200"/>
              <a:gd name="connsiteY96" fmla="*/ 2937933 h 4174067"/>
              <a:gd name="connsiteX97" fmla="*/ 3293534 w 3378200"/>
              <a:gd name="connsiteY97" fmla="*/ 2675467 h 4174067"/>
              <a:gd name="connsiteX98" fmla="*/ 3302000 w 3378200"/>
              <a:gd name="connsiteY98" fmla="*/ 2633133 h 4174067"/>
              <a:gd name="connsiteX99" fmla="*/ 3310467 w 3378200"/>
              <a:gd name="connsiteY99" fmla="*/ 2565400 h 4174067"/>
              <a:gd name="connsiteX100" fmla="*/ 3335867 w 3378200"/>
              <a:gd name="connsiteY100" fmla="*/ 2480733 h 4174067"/>
              <a:gd name="connsiteX101" fmla="*/ 3344334 w 3378200"/>
              <a:gd name="connsiteY101" fmla="*/ 2218267 h 4174067"/>
              <a:gd name="connsiteX102" fmla="*/ 3318934 w 3378200"/>
              <a:gd name="connsiteY102" fmla="*/ 1566333 h 4174067"/>
              <a:gd name="connsiteX103" fmla="*/ 3335867 w 3378200"/>
              <a:gd name="connsiteY103" fmla="*/ 1380067 h 4174067"/>
              <a:gd name="connsiteX104" fmla="*/ 3352800 w 3378200"/>
              <a:gd name="connsiteY104" fmla="*/ 1320800 h 4174067"/>
              <a:gd name="connsiteX105" fmla="*/ 3378200 w 3378200"/>
              <a:gd name="connsiteY105" fmla="*/ 1185333 h 4174067"/>
              <a:gd name="connsiteX106" fmla="*/ 3344334 w 3378200"/>
              <a:gd name="connsiteY106" fmla="*/ 922867 h 4174067"/>
              <a:gd name="connsiteX107" fmla="*/ 3335867 w 3378200"/>
              <a:gd name="connsiteY107" fmla="*/ 762000 h 4174067"/>
              <a:gd name="connsiteX108" fmla="*/ 3293534 w 3378200"/>
              <a:gd name="connsiteY108" fmla="*/ 660400 h 4174067"/>
              <a:gd name="connsiteX109" fmla="*/ 3276600 w 3378200"/>
              <a:gd name="connsiteY109" fmla="*/ 584200 h 4174067"/>
              <a:gd name="connsiteX110" fmla="*/ 3208867 w 3378200"/>
              <a:gd name="connsiteY110" fmla="*/ 499533 h 4174067"/>
              <a:gd name="connsiteX111" fmla="*/ 3175000 w 3378200"/>
              <a:gd name="connsiteY111" fmla="*/ 431800 h 4174067"/>
              <a:gd name="connsiteX112" fmla="*/ 3124200 w 3378200"/>
              <a:gd name="connsiteY112" fmla="*/ 364067 h 4174067"/>
              <a:gd name="connsiteX113" fmla="*/ 3081867 w 3378200"/>
              <a:gd name="connsiteY113" fmla="*/ 287867 h 4174067"/>
              <a:gd name="connsiteX114" fmla="*/ 2963334 w 3378200"/>
              <a:gd name="connsiteY114" fmla="*/ 135467 h 4174067"/>
              <a:gd name="connsiteX115" fmla="*/ 2912534 w 3378200"/>
              <a:gd name="connsiteY115" fmla="*/ 93133 h 4174067"/>
              <a:gd name="connsiteX116" fmla="*/ 2836334 w 3378200"/>
              <a:gd name="connsiteY116" fmla="*/ 67733 h 4174067"/>
              <a:gd name="connsiteX117" fmla="*/ 2523067 w 3378200"/>
              <a:gd name="connsiteY117" fmla="*/ 33867 h 4174067"/>
              <a:gd name="connsiteX118" fmla="*/ 2463800 w 3378200"/>
              <a:gd name="connsiteY118" fmla="*/ 0 h 417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3378200" h="4174067">
                <a:moveTo>
                  <a:pt x="2463800" y="0"/>
                </a:moveTo>
                <a:lnTo>
                  <a:pt x="1617134" y="59267"/>
                </a:lnTo>
                <a:cubicBezTo>
                  <a:pt x="1509332" y="68723"/>
                  <a:pt x="1488485" y="93683"/>
                  <a:pt x="1388534" y="127000"/>
                </a:cubicBezTo>
                <a:cubicBezTo>
                  <a:pt x="1358007" y="137176"/>
                  <a:pt x="1326445" y="143933"/>
                  <a:pt x="1295400" y="152400"/>
                </a:cubicBezTo>
                <a:cubicBezTo>
                  <a:pt x="1184424" y="291121"/>
                  <a:pt x="1393921" y="42184"/>
                  <a:pt x="1151467" y="245533"/>
                </a:cubicBezTo>
                <a:cubicBezTo>
                  <a:pt x="1093284" y="294332"/>
                  <a:pt x="1058670" y="367812"/>
                  <a:pt x="999067" y="414867"/>
                </a:cubicBezTo>
                <a:lnTo>
                  <a:pt x="838200" y="541867"/>
                </a:lnTo>
                <a:cubicBezTo>
                  <a:pt x="815923" y="559194"/>
                  <a:pt x="795710" y="580046"/>
                  <a:pt x="770467" y="592667"/>
                </a:cubicBezTo>
                <a:cubicBezTo>
                  <a:pt x="631697" y="662052"/>
                  <a:pt x="802991" y="571970"/>
                  <a:pt x="677334" y="651933"/>
                </a:cubicBezTo>
                <a:cubicBezTo>
                  <a:pt x="661362" y="662097"/>
                  <a:pt x="642588" y="667299"/>
                  <a:pt x="626534" y="677333"/>
                </a:cubicBezTo>
                <a:cubicBezTo>
                  <a:pt x="619765" y="681564"/>
                  <a:pt x="615661" y="689072"/>
                  <a:pt x="609600" y="694267"/>
                </a:cubicBezTo>
                <a:cubicBezTo>
                  <a:pt x="528520" y="763764"/>
                  <a:pt x="605625" y="689774"/>
                  <a:pt x="524934" y="770467"/>
                </a:cubicBezTo>
                <a:cubicBezTo>
                  <a:pt x="516467" y="790222"/>
                  <a:pt x="503379" y="808587"/>
                  <a:pt x="499534" y="829733"/>
                </a:cubicBezTo>
                <a:cubicBezTo>
                  <a:pt x="490058" y="881847"/>
                  <a:pt x="545915" y="856017"/>
                  <a:pt x="465667" y="872067"/>
                </a:cubicBezTo>
                <a:cubicBezTo>
                  <a:pt x="474134" y="877711"/>
                  <a:pt x="481714" y="884992"/>
                  <a:pt x="491067" y="889000"/>
                </a:cubicBezTo>
                <a:cubicBezTo>
                  <a:pt x="542070" y="910858"/>
                  <a:pt x="635113" y="890986"/>
                  <a:pt x="668867" y="889000"/>
                </a:cubicBezTo>
                <a:cubicBezTo>
                  <a:pt x="694267" y="883356"/>
                  <a:pt x="719824" y="878378"/>
                  <a:pt x="745067" y="872067"/>
                </a:cubicBezTo>
                <a:cubicBezTo>
                  <a:pt x="765000" y="867084"/>
                  <a:pt x="784277" y="859590"/>
                  <a:pt x="804334" y="855133"/>
                </a:cubicBezTo>
                <a:cubicBezTo>
                  <a:pt x="835136" y="848288"/>
                  <a:pt x="866423" y="843844"/>
                  <a:pt x="897467" y="838200"/>
                </a:cubicBezTo>
                <a:cubicBezTo>
                  <a:pt x="931334" y="824089"/>
                  <a:pt x="964901" y="809236"/>
                  <a:pt x="999067" y="795867"/>
                </a:cubicBezTo>
                <a:cubicBezTo>
                  <a:pt x="1029829" y="783830"/>
                  <a:pt x="1061755" y="774819"/>
                  <a:pt x="1092200" y="762000"/>
                </a:cubicBezTo>
                <a:cubicBezTo>
                  <a:pt x="1251216" y="695045"/>
                  <a:pt x="1082730" y="753867"/>
                  <a:pt x="1210734" y="711200"/>
                </a:cubicBezTo>
                <a:cubicBezTo>
                  <a:pt x="1282958" y="723237"/>
                  <a:pt x="1360245" y="734519"/>
                  <a:pt x="1430867" y="753533"/>
                </a:cubicBezTo>
                <a:cubicBezTo>
                  <a:pt x="1465338" y="762814"/>
                  <a:pt x="1532467" y="787400"/>
                  <a:pt x="1532467" y="787400"/>
                </a:cubicBezTo>
                <a:cubicBezTo>
                  <a:pt x="1583760" y="872887"/>
                  <a:pt x="1521923" y="795001"/>
                  <a:pt x="1625600" y="838200"/>
                </a:cubicBezTo>
                <a:cubicBezTo>
                  <a:pt x="1653700" y="849908"/>
                  <a:pt x="1682695" y="912716"/>
                  <a:pt x="1693334" y="931333"/>
                </a:cubicBezTo>
                <a:cubicBezTo>
                  <a:pt x="1684867" y="976489"/>
                  <a:pt x="1675193" y="1021434"/>
                  <a:pt x="1667934" y="1066800"/>
                </a:cubicBezTo>
                <a:cubicBezTo>
                  <a:pt x="1662682" y="1099623"/>
                  <a:pt x="1663616" y="1143224"/>
                  <a:pt x="1651000" y="1176867"/>
                </a:cubicBezTo>
                <a:cubicBezTo>
                  <a:pt x="1646568" y="1188685"/>
                  <a:pt x="1638058" y="1198760"/>
                  <a:pt x="1634067" y="1210733"/>
                </a:cubicBezTo>
                <a:cubicBezTo>
                  <a:pt x="1609010" y="1285904"/>
                  <a:pt x="1622316" y="1330587"/>
                  <a:pt x="1557867" y="1371600"/>
                </a:cubicBezTo>
                <a:cubicBezTo>
                  <a:pt x="1518585" y="1396598"/>
                  <a:pt x="1429152" y="1394527"/>
                  <a:pt x="1397000" y="1397000"/>
                </a:cubicBezTo>
                <a:cubicBezTo>
                  <a:pt x="1313526" y="1417870"/>
                  <a:pt x="1405546" y="1396992"/>
                  <a:pt x="1236134" y="1413933"/>
                </a:cubicBezTo>
                <a:cubicBezTo>
                  <a:pt x="1218218" y="1415725"/>
                  <a:pt x="1178791" y="1426152"/>
                  <a:pt x="1159934" y="1430867"/>
                </a:cubicBezTo>
                <a:cubicBezTo>
                  <a:pt x="1154289" y="1436511"/>
                  <a:pt x="1150267" y="1444497"/>
                  <a:pt x="1143000" y="1447800"/>
                </a:cubicBezTo>
                <a:cubicBezTo>
                  <a:pt x="1118626" y="1458879"/>
                  <a:pt x="1092390" y="1465326"/>
                  <a:pt x="1066800" y="1473200"/>
                </a:cubicBezTo>
                <a:cubicBezTo>
                  <a:pt x="1055678" y="1476622"/>
                  <a:pt x="1044272" y="1479050"/>
                  <a:pt x="1032934" y="1481667"/>
                </a:cubicBezTo>
                <a:lnTo>
                  <a:pt x="956734" y="1498600"/>
                </a:lnTo>
                <a:cubicBezTo>
                  <a:pt x="939801" y="1507067"/>
                  <a:pt x="923169" y="1516166"/>
                  <a:pt x="905934" y="1524000"/>
                </a:cubicBezTo>
                <a:cubicBezTo>
                  <a:pt x="892098" y="1530289"/>
                  <a:pt x="876796" y="1533393"/>
                  <a:pt x="863600" y="1540933"/>
                </a:cubicBezTo>
                <a:cubicBezTo>
                  <a:pt x="805210" y="1574299"/>
                  <a:pt x="910887" y="1545024"/>
                  <a:pt x="804334" y="1566333"/>
                </a:cubicBezTo>
                <a:cubicBezTo>
                  <a:pt x="793045" y="1574800"/>
                  <a:pt x="779650" y="1581019"/>
                  <a:pt x="770467" y="1591733"/>
                </a:cubicBezTo>
                <a:cubicBezTo>
                  <a:pt x="762253" y="1601316"/>
                  <a:pt x="762459" y="1616675"/>
                  <a:pt x="753534" y="1625600"/>
                </a:cubicBezTo>
                <a:cubicBezTo>
                  <a:pt x="738777" y="1640357"/>
                  <a:pt x="704697" y="1646276"/>
                  <a:pt x="685800" y="1651000"/>
                </a:cubicBezTo>
                <a:cubicBezTo>
                  <a:pt x="654221" y="1669947"/>
                  <a:pt x="637034" y="1678285"/>
                  <a:pt x="609600" y="1701800"/>
                </a:cubicBezTo>
                <a:cubicBezTo>
                  <a:pt x="600509" y="1709592"/>
                  <a:pt x="594354" y="1720854"/>
                  <a:pt x="584200" y="1727200"/>
                </a:cubicBezTo>
                <a:cubicBezTo>
                  <a:pt x="571312" y="1735255"/>
                  <a:pt x="555978" y="1738489"/>
                  <a:pt x="541867" y="1744133"/>
                </a:cubicBezTo>
                <a:cubicBezTo>
                  <a:pt x="536223" y="1752600"/>
                  <a:pt x="530848" y="1761253"/>
                  <a:pt x="524934" y="1769533"/>
                </a:cubicBezTo>
                <a:cubicBezTo>
                  <a:pt x="516732" y="1781016"/>
                  <a:pt x="505845" y="1790779"/>
                  <a:pt x="499534" y="1803400"/>
                </a:cubicBezTo>
                <a:cubicBezTo>
                  <a:pt x="494330" y="1813808"/>
                  <a:pt x="495651" y="1826571"/>
                  <a:pt x="491067" y="1837267"/>
                </a:cubicBezTo>
                <a:cubicBezTo>
                  <a:pt x="482983" y="1856130"/>
                  <a:pt x="453552" y="1886569"/>
                  <a:pt x="440267" y="1896533"/>
                </a:cubicBezTo>
                <a:cubicBezTo>
                  <a:pt x="430170" y="1904106"/>
                  <a:pt x="417689" y="1907822"/>
                  <a:pt x="406400" y="1913467"/>
                </a:cubicBezTo>
                <a:cubicBezTo>
                  <a:pt x="400756" y="1921934"/>
                  <a:pt x="394018" y="1929766"/>
                  <a:pt x="389467" y="1938867"/>
                </a:cubicBezTo>
                <a:cubicBezTo>
                  <a:pt x="385476" y="1946849"/>
                  <a:pt x="386187" y="1957005"/>
                  <a:pt x="381000" y="1964267"/>
                </a:cubicBezTo>
                <a:cubicBezTo>
                  <a:pt x="364136" y="1987876"/>
                  <a:pt x="336057" y="2006440"/>
                  <a:pt x="313267" y="2023533"/>
                </a:cubicBezTo>
                <a:cubicBezTo>
                  <a:pt x="289396" y="2095145"/>
                  <a:pt x="314818" y="2045083"/>
                  <a:pt x="160867" y="2057400"/>
                </a:cubicBezTo>
                <a:cubicBezTo>
                  <a:pt x="138186" y="2059215"/>
                  <a:pt x="115712" y="2063045"/>
                  <a:pt x="93134" y="2065867"/>
                </a:cubicBezTo>
                <a:cubicBezTo>
                  <a:pt x="87489" y="2074334"/>
                  <a:pt x="83395" y="2084072"/>
                  <a:pt x="76200" y="2091267"/>
                </a:cubicBezTo>
                <a:cubicBezTo>
                  <a:pt x="69005" y="2098462"/>
                  <a:pt x="55011" y="2098936"/>
                  <a:pt x="50800" y="2108200"/>
                </a:cubicBezTo>
                <a:cubicBezTo>
                  <a:pt x="40033" y="2131887"/>
                  <a:pt x="41519" y="2159531"/>
                  <a:pt x="33867" y="2184400"/>
                </a:cubicBezTo>
                <a:cubicBezTo>
                  <a:pt x="30155" y="2196463"/>
                  <a:pt x="22578" y="2206978"/>
                  <a:pt x="16934" y="2218267"/>
                </a:cubicBezTo>
                <a:cubicBezTo>
                  <a:pt x="22578" y="2232378"/>
                  <a:pt x="32491" y="2245464"/>
                  <a:pt x="33867" y="2260600"/>
                </a:cubicBezTo>
                <a:cubicBezTo>
                  <a:pt x="36862" y="2293549"/>
                  <a:pt x="19416" y="2324536"/>
                  <a:pt x="8467" y="2353733"/>
                </a:cubicBezTo>
                <a:cubicBezTo>
                  <a:pt x="5333" y="2362089"/>
                  <a:pt x="2822" y="2370666"/>
                  <a:pt x="0" y="2379133"/>
                </a:cubicBezTo>
                <a:cubicBezTo>
                  <a:pt x="2822" y="2407355"/>
                  <a:pt x="2089" y="2436163"/>
                  <a:pt x="8467" y="2463800"/>
                </a:cubicBezTo>
                <a:cubicBezTo>
                  <a:pt x="12336" y="2480564"/>
                  <a:pt x="52597" y="2516397"/>
                  <a:pt x="59267" y="2523067"/>
                </a:cubicBezTo>
                <a:cubicBezTo>
                  <a:pt x="79950" y="2585113"/>
                  <a:pt x="50049" y="2512741"/>
                  <a:pt x="93134" y="2565400"/>
                </a:cubicBezTo>
                <a:cubicBezTo>
                  <a:pt x="112465" y="2589027"/>
                  <a:pt x="125321" y="2617403"/>
                  <a:pt x="143934" y="2641600"/>
                </a:cubicBezTo>
                <a:cubicBezTo>
                  <a:pt x="153668" y="2654254"/>
                  <a:pt x="167999" y="2662865"/>
                  <a:pt x="177800" y="2675467"/>
                </a:cubicBezTo>
                <a:cubicBezTo>
                  <a:pt x="229288" y="2741666"/>
                  <a:pt x="177374" y="2697718"/>
                  <a:pt x="228600" y="2785533"/>
                </a:cubicBezTo>
                <a:cubicBezTo>
                  <a:pt x="236644" y="2799323"/>
                  <a:pt x="253312" y="2806321"/>
                  <a:pt x="262467" y="2819400"/>
                </a:cubicBezTo>
                <a:cubicBezTo>
                  <a:pt x="273324" y="2834910"/>
                  <a:pt x="278127" y="2853966"/>
                  <a:pt x="287867" y="2870200"/>
                </a:cubicBezTo>
                <a:cubicBezTo>
                  <a:pt x="303573" y="2896377"/>
                  <a:pt x="320923" y="2921559"/>
                  <a:pt x="338667" y="2946400"/>
                </a:cubicBezTo>
                <a:cubicBezTo>
                  <a:pt x="349171" y="2961105"/>
                  <a:pt x="362662" y="2973597"/>
                  <a:pt x="372534" y="2988733"/>
                </a:cubicBezTo>
                <a:cubicBezTo>
                  <a:pt x="513026" y="3204154"/>
                  <a:pt x="408263" y="3077351"/>
                  <a:pt x="541867" y="3225800"/>
                </a:cubicBezTo>
                <a:cubicBezTo>
                  <a:pt x="581148" y="3314181"/>
                  <a:pt x="656285" y="3489312"/>
                  <a:pt x="702734" y="3530600"/>
                </a:cubicBezTo>
                <a:cubicBezTo>
                  <a:pt x="879879" y="3688061"/>
                  <a:pt x="662402" y="3490267"/>
                  <a:pt x="880534" y="3708400"/>
                </a:cubicBezTo>
                <a:cubicBezTo>
                  <a:pt x="949693" y="3777559"/>
                  <a:pt x="1021148" y="3844388"/>
                  <a:pt x="1092200" y="3911600"/>
                </a:cubicBezTo>
                <a:cubicBezTo>
                  <a:pt x="1285674" y="4094616"/>
                  <a:pt x="1109479" y="3933231"/>
                  <a:pt x="1270000" y="4055533"/>
                </a:cubicBezTo>
                <a:cubicBezTo>
                  <a:pt x="1305066" y="4082250"/>
                  <a:pt x="1330513" y="4124222"/>
                  <a:pt x="1371600" y="4140200"/>
                </a:cubicBezTo>
                <a:cubicBezTo>
                  <a:pt x="1435599" y="4165088"/>
                  <a:pt x="1507067" y="4162778"/>
                  <a:pt x="1574800" y="4174067"/>
                </a:cubicBezTo>
                <a:lnTo>
                  <a:pt x="1811867" y="4165600"/>
                </a:lnTo>
                <a:cubicBezTo>
                  <a:pt x="1856869" y="4158274"/>
                  <a:pt x="1897032" y="4132929"/>
                  <a:pt x="1938867" y="4114800"/>
                </a:cubicBezTo>
                <a:cubicBezTo>
                  <a:pt x="1981732" y="4096225"/>
                  <a:pt x="2022744" y="4073501"/>
                  <a:pt x="2065867" y="4055533"/>
                </a:cubicBezTo>
                <a:cubicBezTo>
                  <a:pt x="2090581" y="4045235"/>
                  <a:pt x="2117870" y="4041595"/>
                  <a:pt x="2142067" y="4030133"/>
                </a:cubicBezTo>
                <a:cubicBezTo>
                  <a:pt x="2171811" y="4016044"/>
                  <a:pt x="2198158" y="3995662"/>
                  <a:pt x="2226734" y="3979333"/>
                </a:cubicBezTo>
                <a:cubicBezTo>
                  <a:pt x="2237692" y="3973071"/>
                  <a:pt x="2248259" y="3965044"/>
                  <a:pt x="2260600" y="3962400"/>
                </a:cubicBezTo>
                <a:cubicBezTo>
                  <a:pt x="2288334" y="3956457"/>
                  <a:pt x="2317045" y="3956755"/>
                  <a:pt x="2345267" y="3953933"/>
                </a:cubicBezTo>
                <a:cubicBezTo>
                  <a:pt x="2385669" y="3873129"/>
                  <a:pt x="2352256" y="3920000"/>
                  <a:pt x="2514600" y="3869267"/>
                </a:cubicBezTo>
                <a:cubicBezTo>
                  <a:pt x="2791987" y="3782583"/>
                  <a:pt x="2489618" y="3892169"/>
                  <a:pt x="2726267" y="3784600"/>
                </a:cubicBezTo>
                <a:cubicBezTo>
                  <a:pt x="2929864" y="3692055"/>
                  <a:pt x="2729360" y="3802183"/>
                  <a:pt x="2878667" y="3716867"/>
                </a:cubicBezTo>
                <a:cubicBezTo>
                  <a:pt x="2881489" y="3697111"/>
                  <a:pt x="2880492" y="3676419"/>
                  <a:pt x="2887134" y="3657600"/>
                </a:cubicBezTo>
                <a:cubicBezTo>
                  <a:pt x="2910354" y="3591809"/>
                  <a:pt x="2950161" y="3538924"/>
                  <a:pt x="2997200" y="3488267"/>
                </a:cubicBezTo>
                <a:cubicBezTo>
                  <a:pt x="3009497" y="3475025"/>
                  <a:pt x="3027204" y="3467611"/>
                  <a:pt x="3039534" y="3454400"/>
                </a:cubicBezTo>
                <a:cubicBezTo>
                  <a:pt x="3170656" y="3313913"/>
                  <a:pt x="3055273" y="3401575"/>
                  <a:pt x="3191934" y="3310467"/>
                </a:cubicBezTo>
                <a:cubicBezTo>
                  <a:pt x="3216090" y="3278259"/>
                  <a:pt x="3240341" y="3250131"/>
                  <a:pt x="3251200" y="3208867"/>
                </a:cubicBezTo>
                <a:cubicBezTo>
                  <a:pt x="3259133" y="3178721"/>
                  <a:pt x="3256845" y="3146778"/>
                  <a:pt x="3259667" y="3115733"/>
                </a:cubicBezTo>
                <a:cubicBezTo>
                  <a:pt x="3245084" y="2984492"/>
                  <a:pt x="3250121" y="3092843"/>
                  <a:pt x="3268134" y="2937933"/>
                </a:cubicBezTo>
                <a:cubicBezTo>
                  <a:pt x="3278286" y="2850624"/>
                  <a:pt x="3283828" y="2762827"/>
                  <a:pt x="3293534" y="2675467"/>
                </a:cubicBezTo>
                <a:cubicBezTo>
                  <a:pt x="3295123" y="2661164"/>
                  <a:pt x="3299812" y="2647356"/>
                  <a:pt x="3302000" y="2633133"/>
                </a:cubicBezTo>
                <a:cubicBezTo>
                  <a:pt x="3305460" y="2610644"/>
                  <a:pt x="3305531" y="2587612"/>
                  <a:pt x="3310467" y="2565400"/>
                </a:cubicBezTo>
                <a:cubicBezTo>
                  <a:pt x="3316859" y="2536637"/>
                  <a:pt x="3327400" y="2508955"/>
                  <a:pt x="3335867" y="2480733"/>
                </a:cubicBezTo>
                <a:cubicBezTo>
                  <a:pt x="3338689" y="2393244"/>
                  <a:pt x="3345246" y="2305796"/>
                  <a:pt x="3344334" y="2218267"/>
                </a:cubicBezTo>
                <a:cubicBezTo>
                  <a:pt x="3339946" y="1797078"/>
                  <a:pt x="3340124" y="1820628"/>
                  <a:pt x="3318934" y="1566333"/>
                </a:cubicBezTo>
                <a:cubicBezTo>
                  <a:pt x="3324578" y="1504244"/>
                  <a:pt x="3327349" y="1441827"/>
                  <a:pt x="3335867" y="1380067"/>
                </a:cubicBezTo>
                <a:cubicBezTo>
                  <a:pt x="3338674" y="1359714"/>
                  <a:pt x="3348094" y="1340800"/>
                  <a:pt x="3352800" y="1320800"/>
                </a:cubicBezTo>
                <a:cubicBezTo>
                  <a:pt x="3364405" y="1271480"/>
                  <a:pt x="3370190" y="1233399"/>
                  <a:pt x="3378200" y="1185333"/>
                </a:cubicBezTo>
                <a:cubicBezTo>
                  <a:pt x="3366911" y="1097844"/>
                  <a:pt x="3353112" y="1010643"/>
                  <a:pt x="3344334" y="922867"/>
                </a:cubicBezTo>
                <a:cubicBezTo>
                  <a:pt x="3338991" y="869437"/>
                  <a:pt x="3346071" y="814718"/>
                  <a:pt x="3335867" y="762000"/>
                </a:cubicBezTo>
                <a:cubicBezTo>
                  <a:pt x="3328895" y="725980"/>
                  <a:pt x="3305136" y="695206"/>
                  <a:pt x="3293534" y="660400"/>
                </a:cubicBezTo>
                <a:cubicBezTo>
                  <a:pt x="3285306" y="635716"/>
                  <a:pt x="3288719" y="607225"/>
                  <a:pt x="3276600" y="584200"/>
                </a:cubicBezTo>
                <a:cubicBezTo>
                  <a:pt x="3259767" y="552217"/>
                  <a:pt x="3228915" y="529605"/>
                  <a:pt x="3208867" y="499533"/>
                </a:cubicBezTo>
                <a:cubicBezTo>
                  <a:pt x="3194865" y="478530"/>
                  <a:pt x="3188379" y="453206"/>
                  <a:pt x="3175000" y="431800"/>
                </a:cubicBezTo>
                <a:cubicBezTo>
                  <a:pt x="3160042" y="407868"/>
                  <a:pt x="3139532" y="387761"/>
                  <a:pt x="3124200" y="364067"/>
                </a:cubicBezTo>
                <a:cubicBezTo>
                  <a:pt x="3108415" y="339672"/>
                  <a:pt x="3097267" y="312507"/>
                  <a:pt x="3081867" y="287867"/>
                </a:cubicBezTo>
                <a:cubicBezTo>
                  <a:pt x="3061458" y="255213"/>
                  <a:pt x="2980166" y="149494"/>
                  <a:pt x="2963334" y="135467"/>
                </a:cubicBezTo>
                <a:cubicBezTo>
                  <a:pt x="2946401" y="121356"/>
                  <a:pt x="2931983" y="103506"/>
                  <a:pt x="2912534" y="93133"/>
                </a:cubicBezTo>
                <a:cubicBezTo>
                  <a:pt x="2888910" y="80533"/>
                  <a:pt x="2862226" y="74547"/>
                  <a:pt x="2836334" y="67733"/>
                </a:cubicBezTo>
                <a:cubicBezTo>
                  <a:pt x="2730051" y="39764"/>
                  <a:pt x="2638844" y="42443"/>
                  <a:pt x="2523067" y="33867"/>
                </a:cubicBezTo>
                <a:lnTo>
                  <a:pt x="246380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39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DBD590-90B3-3AEF-C8ED-818B7AD4386F}"/>
              </a:ext>
            </a:extLst>
          </p:cNvPr>
          <p:cNvSpPr txBox="1"/>
          <p:nvPr/>
        </p:nvSpPr>
        <p:spPr>
          <a:xfrm>
            <a:off x="618122" y="332656"/>
            <a:ext cx="77768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ER signal sequence is guided to the ER membrane by at least two components: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signal-recognition particle (SRP),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which binds to the signal sequence,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an SRP receptor in the ER membrane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6C03DB6-31D6-76CD-A55D-605839F91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852936"/>
            <a:ext cx="7495394" cy="33529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" y="969308"/>
            <a:ext cx="8518525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1" r="53306" b="27551"/>
          <a:stretch/>
        </p:blipFill>
        <p:spPr bwMode="auto">
          <a:xfrm>
            <a:off x="4067944" y="2468167"/>
            <a:ext cx="4896544" cy="326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E40ABF-53DA-6308-72E1-6E14AB72087D}"/>
              </a:ext>
            </a:extLst>
          </p:cNvPr>
          <p:cNvSpPr txBox="1"/>
          <p:nvPr/>
        </p:nvSpPr>
        <p:spPr>
          <a:xfrm>
            <a:off x="1979712" y="476672"/>
            <a:ext cx="58197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a large complex, it consists of: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six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 polypeptide chains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bound to 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single RNA molecule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AB90398-8971-C24A-8143-544C36387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49" b="59226"/>
          <a:stretch/>
        </p:blipFill>
        <p:spPr bwMode="auto">
          <a:xfrm>
            <a:off x="251520" y="2060848"/>
            <a:ext cx="316835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17515" y="4581128"/>
            <a:ext cx="84403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SRP recognizes the substrates but is unable to target them to ER, they </a:t>
            </a:r>
            <a:r>
              <a:rPr lang="en-US" sz="2000" b="1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2000" b="1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mislocalize</a:t>
            </a:r>
            <a:r>
              <a:rPr lang="en-US" sz="2000" b="1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 degrade</a:t>
            </a:r>
            <a:r>
              <a:rPr lang="en-US" sz="20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these events lead to dramatic consequence for </a:t>
            </a:r>
            <a:r>
              <a:rPr lang="en-US" sz="2000" b="1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protein biogenesis</a:t>
            </a:r>
            <a:r>
              <a:rPr lang="en-US" sz="20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activating protein quality control pathways, and creating pressure on cell physiology, and might lead to the pathogenesis of disease.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38144" y="3115606"/>
            <a:ext cx="85438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Indeed, SRP dysfunction </a:t>
            </a:r>
            <a:r>
              <a:rPr lang="en-US" sz="2000" b="1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involved in many different human diseases</a:t>
            </a:r>
            <a:r>
              <a:rPr lang="en-US" sz="20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including: congenital neutropenia; idiopathic inflammatory myopathy; viral, protozoal, and prion infections; and cancer.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15" y="116632"/>
            <a:ext cx="5761219" cy="2523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t="19962" r="51883" b="28616"/>
          <a:stretch>
            <a:fillRect/>
          </a:stretch>
        </p:blipFill>
        <p:spPr bwMode="auto">
          <a:xfrm>
            <a:off x="900113" y="260350"/>
            <a:ext cx="6985000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F54C0F-407D-7143-23E5-624CE806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65" y="908720"/>
            <a:ext cx="6110699" cy="545699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FF43FA-8475-2EAE-4AB0-50B8CE98ECC4}"/>
              </a:ext>
            </a:extLst>
          </p:cNvPr>
          <p:cNvSpPr txBox="1"/>
          <p:nvPr/>
        </p:nvSpPr>
        <p:spPr>
          <a:xfrm>
            <a:off x="2915816" y="18864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Sec61 translocator </a:t>
            </a:r>
            <a:endParaRPr lang="it-IT" dirty="0"/>
          </a:p>
        </p:txBody>
      </p:sp>
      <p:sp>
        <p:nvSpPr>
          <p:cNvPr id="4" name="Text Box 3"/>
          <p:cNvSpPr txBox="1"/>
          <p:nvPr/>
        </p:nvSpPr>
        <p:spPr>
          <a:xfrm>
            <a:off x="266699" y="6165304"/>
            <a:ext cx="844423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Cross section through the structure of a translating ribosome (green) bound to a Sec61 translocator (blue) that has been opened by a signal sequence (red).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F527E5-479D-645F-9280-9286BCC80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16632"/>
            <a:ext cx="5184576" cy="530087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71BB48-2039-E410-2052-0A2AD4CB4F7C}"/>
              </a:ext>
            </a:extLst>
          </p:cNvPr>
          <p:cNvSpPr txBox="1"/>
          <p:nvPr/>
        </p:nvSpPr>
        <p:spPr>
          <a:xfrm>
            <a:off x="323528" y="5661248"/>
            <a:ext cx="87129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structure of the Sec61 translocator revealed that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 α helices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surround a central channel (Figure 12–22). The channel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is plugged by a short α helix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that keeps the translocator closed when it is idle. It is important to keep the channel closed to prevent ions, such as Ca2+, from leaking out of the ER. During translocation, the plug moves out of the way so the polypeptide can pass through the channel.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28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2" t="23120" r="15744" b="22701"/>
          <a:stretch>
            <a:fillRect/>
          </a:stretch>
        </p:blipFill>
        <p:spPr bwMode="auto">
          <a:xfrm>
            <a:off x="755576" y="188640"/>
            <a:ext cx="8064500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2484438" y="188913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L’IPOTESI DEL SEGNALE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95325"/>
            <a:ext cx="75819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it-IT" sz="3200" dirty="0">
                <a:latin typeface="Arial Narrow" panose="020B0606020202030204" pitchFamily="34" charset="0"/>
              </a:rPr>
              <a:t>Topologies of some integral membrane proteins synthesized on the rough ER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46"/>
          <a:stretch>
            <a:fillRect/>
          </a:stretch>
        </p:blipFill>
        <p:spPr bwMode="auto">
          <a:xfrm>
            <a:off x="46497" y="1775035"/>
            <a:ext cx="2792729" cy="438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ttangolo 1"/>
          <p:cNvSpPr>
            <a:spLocks noChangeArrowheads="1"/>
          </p:cNvSpPr>
          <p:nvPr/>
        </p:nvSpPr>
        <p:spPr bwMode="auto">
          <a:xfrm>
            <a:off x="82509" y="1656765"/>
            <a:ext cx="2748486" cy="4516603"/>
          </a:xfrm>
          <a:prstGeom prst="rect">
            <a:avLst/>
          </a:prstGeom>
          <a:solidFill>
            <a:schemeClr val="accent1">
              <a:lumMod val="75000"/>
              <a:alpha val="5098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5"/>
          <a:stretch>
            <a:fillRect/>
          </a:stretch>
        </p:blipFill>
        <p:spPr bwMode="auto">
          <a:xfrm>
            <a:off x="6149441" y="1765996"/>
            <a:ext cx="2936110" cy="382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6172245" y="1757135"/>
            <a:ext cx="2881015" cy="4315865"/>
          </a:xfrm>
          <a:prstGeom prst="rect">
            <a:avLst/>
          </a:prstGeom>
          <a:solidFill>
            <a:srgbClr val="7030A0">
              <a:alpha val="5098"/>
            </a:srgb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171669" y="1746248"/>
            <a:ext cx="2912499" cy="4413568"/>
            <a:chOff x="2957198" y="1760228"/>
            <a:chExt cx="2912499" cy="441356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4" r="43912"/>
            <a:stretch>
              <a:fillRect/>
            </a:stretch>
          </p:blipFill>
          <p:spPr bwMode="auto">
            <a:xfrm>
              <a:off x="2957198" y="1760228"/>
              <a:ext cx="2808907" cy="441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/>
            <p:cNvSpPr/>
            <p:nvPr/>
          </p:nvSpPr>
          <p:spPr bwMode="auto">
            <a:xfrm>
              <a:off x="4901012" y="1885743"/>
              <a:ext cx="968685" cy="21602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60405020304" pitchFamily="18" charset="0"/>
              </a:endParaRPr>
            </a:p>
          </p:txBody>
        </p:sp>
      </p:grpSp>
      <p:sp>
        <p:nvSpPr>
          <p:cNvPr id="31749" name="Rettangolo 1"/>
          <p:cNvSpPr>
            <a:spLocks noChangeArrowheads="1"/>
          </p:cNvSpPr>
          <p:nvPr/>
        </p:nvSpPr>
        <p:spPr bwMode="auto">
          <a:xfrm>
            <a:off x="2934587" y="1687573"/>
            <a:ext cx="3004268" cy="4563072"/>
          </a:xfrm>
          <a:prstGeom prst="rect">
            <a:avLst/>
          </a:prstGeom>
          <a:solidFill>
            <a:srgbClr val="FFC000">
              <a:alpha val="5098"/>
            </a:srgb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F2DB65-6C6D-DEE1-4BC7-6AF6DE75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AC886A-6D8F-C4D4-8E7C-65B811CAE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81100"/>
            <a:ext cx="8568952" cy="390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52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>
          <a:xfrm>
            <a:off x="2123728" y="1224424"/>
            <a:ext cx="4990465" cy="979805"/>
          </a:xfrm>
        </p:spPr>
        <p:txBody>
          <a:bodyPr/>
          <a:lstStyle/>
          <a:p>
            <a:pPr algn="l" eaLnBrk="1" hangingPunct="1"/>
            <a:r>
              <a:rPr lang="en-US" altLang="it-IT" sz="2400" dirty="0">
                <a:latin typeface="Arial Narrow" panose="020B0606020202030204" pitchFamily="34" charset="0"/>
              </a:rPr>
              <a:t>- an </a:t>
            </a:r>
            <a:r>
              <a:rPr lang="en-US" altLang="it-IT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N-terminal signal </a:t>
            </a:r>
            <a:r>
              <a:rPr lang="en-US" altLang="it-IT" sz="2400" dirty="0">
                <a:latin typeface="Arial Narrow" panose="020B0606020202030204" pitchFamily="34" charset="0"/>
              </a:rPr>
              <a:t>sequence </a:t>
            </a:r>
            <a:br>
              <a:rPr lang="en-US" altLang="it-IT" sz="2400" dirty="0">
                <a:latin typeface="Arial Narrow" panose="020B0606020202030204" pitchFamily="34" charset="0"/>
              </a:rPr>
            </a:br>
            <a:r>
              <a:rPr lang="en-US" altLang="it-IT" sz="2400" dirty="0">
                <a:latin typeface="Arial Narrow" panose="020B0606020202030204" pitchFamily="34" charset="0"/>
              </a:rPr>
              <a:t>- an </a:t>
            </a:r>
            <a:r>
              <a:rPr lang="en-US" altLang="it-IT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internal </a:t>
            </a:r>
            <a:r>
              <a:rPr lang="en-US" altLang="it-IT" sz="2400" b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topogenic</a:t>
            </a:r>
            <a:r>
              <a:rPr lang="en-US" altLang="it-IT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altLang="it-IT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sequence</a:t>
            </a: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04229"/>
            <a:ext cx="88011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3131840" y="87046"/>
            <a:ext cx="1822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dirty="0">
                <a:latin typeface="Arial Narrow" panose="020B0606020202030204" pitchFamily="34" charset="0"/>
              </a:rPr>
              <a:t>Type I protein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267744" y="764049"/>
            <a:ext cx="37922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it-IT" b="1" dirty="0">
                <a:solidFill>
                  <a:srgbClr val="FF0000"/>
                </a:solidFill>
                <a:latin typeface="Arial Narrow" panose="020B0606020202030204" pitchFamily="34" charset="0"/>
                <a:sym typeface="+mn-ea"/>
              </a:rPr>
              <a:t>transmembrane proteins</a:t>
            </a:r>
            <a:r>
              <a:rPr lang="en-US" altLang="it-IT" dirty="0">
                <a:latin typeface="Arial Narrow" panose="020B0606020202030204" pitchFamily="34" charset="0"/>
                <a:sym typeface="+mn-ea"/>
              </a:rPr>
              <a:t> have: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762000"/>
            <a:ext cx="3605212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0"/>
            <a:ext cx="49657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38338" y="3179445"/>
            <a:ext cx="1219200" cy="1066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886200" y="2286000"/>
            <a:ext cx="4953000" cy="43338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2" name="Group 6"/>
          <p:cNvGrpSpPr/>
          <p:nvPr/>
        </p:nvGrpSpPr>
        <p:grpSpPr bwMode="auto">
          <a:xfrm>
            <a:off x="2100263" y="3035300"/>
            <a:ext cx="1057275" cy="1163638"/>
            <a:chOff x="1323" y="1912"/>
            <a:chExt cx="666" cy="733"/>
          </a:xfrm>
        </p:grpSpPr>
        <p:sp>
          <p:nvSpPr>
            <p:cNvPr id="5" name="Freeform 7"/>
            <p:cNvSpPr/>
            <p:nvPr/>
          </p:nvSpPr>
          <p:spPr bwMode="auto">
            <a:xfrm>
              <a:off x="1421" y="1912"/>
              <a:ext cx="432" cy="573"/>
            </a:xfrm>
            <a:custGeom>
              <a:avLst/>
              <a:gdLst>
                <a:gd name="T0" fmla="*/ 128 w 432"/>
                <a:gd name="T1" fmla="*/ 19 h 573"/>
                <a:gd name="T2" fmla="*/ 158 w 432"/>
                <a:gd name="T3" fmla="*/ 0 h 573"/>
                <a:gd name="T4" fmla="*/ 163 w 432"/>
                <a:gd name="T5" fmla="*/ 8 h 573"/>
                <a:gd name="T6" fmla="*/ 171 w 432"/>
                <a:gd name="T7" fmla="*/ 13 h 573"/>
                <a:gd name="T8" fmla="*/ 198 w 432"/>
                <a:gd name="T9" fmla="*/ 45 h 573"/>
                <a:gd name="T10" fmla="*/ 227 w 432"/>
                <a:gd name="T11" fmla="*/ 75 h 573"/>
                <a:gd name="T12" fmla="*/ 240 w 432"/>
                <a:gd name="T13" fmla="*/ 96 h 573"/>
                <a:gd name="T14" fmla="*/ 270 w 432"/>
                <a:gd name="T15" fmla="*/ 117 h 573"/>
                <a:gd name="T16" fmla="*/ 299 w 432"/>
                <a:gd name="T17" fmla="*/ 147 h 573"/>
                <a:gd name="T18" fmla="*/ 320 w 432"/>
                <a:gd name="T19" fmla="*/ 163 h 573"/>
                <a:gd name="T20" fmla="*/ 384 w 432"/>
                <a:gd name="T21" fmla="*/ 243 h 573"/>
                <a:gd name="T22" fmla="*/ 406 w 432"/>
                <a:gd name="T23" fmla="*/ 267 h 573"/>
                <a:gd name="T24" fmla="*/ 422 w 432"/>
                <a:gd name="T25" fmla="*/ 307 h 573"/>
                <a:gd name="T26" fmla="*/ 432 w 432"/>
                <a:gd name="T27" fmla="*/ 339 h 573"/>
                <a:gd name="T28" fmla="*/ 430 w 432"/>
                <a:gd name="T29" fmla="*/ 360 h 573"/>
                <a:gd name="T30" fmla="*/ 398 w 432"/>
                <a:gd name="T31" fmla="*/ 445 h 573"/>
                <a:gd name="T32" fmla="*/ 374 w 432"/>
                <a:gd name="T33" fmla="*/ 491 h 573"/>
                <a:gd name="T34" fmla="*/ 368 w 432"/>
                <a:gd name="T35" fmla="*/ 507 h 573"/>
                <a:gd name="T36" fmla="*/ 355 w 432"/>
                <a:gd name="T37" fmla="*/ 517 h 573"/>
                <a:gd name="T38" fmla="*/ 336 w 432"/>
                <a:gd name="T39" fmla="*/ 533 h 573"/>
                <a:gd name="T40" fmla="*/ 336 w 432"/>
                <a:gd name="T41" fmla="*/ 531 h 573"/>
                <a:gd name="T42" fmla="*/ 318 w 432"/>
                <a:gd name="T43" fmla="*/ 552 h 573"/>
                <a:gd name="T44" fmla="*/ 280 w 432"/>
                <a:gd name="T45" fmla="*/ 565 h 573"/>
                <a:gd name="T46" fmla="*/ 192 w 432"/>
                <a:gd name="T47" fmla="*/ 565 h 573"/>
                <a:gd name="T48" fmla="*/ 139 w 432"/>
                <a:gd name="T49" fmla="*/ 557 h 573"/>
                <a:gd name="T50" fmla="*/ 72 w 432"/>
                <a:gd name="T51" fmla="*/ 531 h 573"/>
                <a:gd name="T52" fmla="*/ 43 w 432"/>
                <a:gd name="T53" fmla="*/ 515 h 573"/>
                <a:gd name="T54" fmla="*/ 11 w 432"/>
                <a:gd name="T55" fmla="*/ 496 h 573"/>
                <a:gd name="T56" fmla="*/ 0 w 432"/>
                <a:gd name="T57" fmla="*/ 472 h 573"/>
                <a:gd name="T58" fmla="*/ 35 w 432"/>
                <a:gd name="T59" fmla="*/ 440 h 573"/>
                <a:gd name="T60" fmla="*/ 78 w 432"/>
                <a:gd name="T61" fmla="*/ 448 h 573"/>
                <a:gd name="T62" fmla="*/ 142 w 432"/>
                <a:gd name="T63" fmla="*/ 472 h 573"/>
                <a:gd name="T64" fmla="*/ 206 w 432"/>
                <a:gd name="T65" fmla="*/ 491 h 573"/>
                <a:gd name="T66" fmla="*/ 243 w 432"/>
                <a:gd name="T67" fmla="*/ 491 h 573"/>
                <a:gd name="T68" fmla="*/ 272 w 432"/>
                <a:gd name="T69" fmla="*/ 485 h 573"/>
                <a:gd name="T70" fmla="*/ 304 w 432"/>
                <a:gd name="T71" fmla="*/ 477 h 573"/>
                <a:gd name="T72" fmla="*/ 326 w 432"/>
                <a:gd name="T73" fmla="*/ 453 h 573"/>
                <a:gd name="T74" fmla="*/ 339 w 432"/>
                <a:gd name="T75" fmla="*/ 416 h 573"/>
                <a:gd name="T76" fmla="*/ 342 w 432"/>
                <a:gd name="T77" fmla="*/ 355 h 573"/>
                <a:gd name="T78" fmla="*/ 344 w 432"/>
                <a:gd name="T79" fmla="*/ 325 h 573"/>
                <a:gd name="T80" fmla="*/ 342 w 432"/>
                <a:gd name="T81" fmla="*/ 312 h 573"/>
                <a:gd name="T82" fmla="*/ 326 w 432"/>
                <a:gd name="T83" fmla="*/ 288 h 573"/>
                <a:gd name="T84" fmla="*/ 315 w 432"/>
                <a:gd name="T85" fmla="*/ 264 h 573"/>
                <a:gd name="T86" fmla="*/ 288 w 432"/>
                <a:gd name="T87" fmla="*/ 243 h 573"/>
                <a:gd name="T88" fmla="*/ 259 w 432"/>
                <a:gd name="T89" fmla="*/ 208 h 573"/>
                <a:gd name="T90" fmla="*/ 187 w 432"/>
                <a:gd name="T91" fmla="*/ 139 h 573"/>
                <a:gd name="T92" fmla="*/ 131 w 432"/>
                <a:gd name="T93" fmla="*/ 80 h 573"/>
                <a:gd name="T94" fmla="*/ 115 w 432"/>
                <a:gd name="T95" fmla="*/ 51 h 573"/>
                <a:gd name="T96" fmla="*/ 128 w 432"/>
                <a:gd name="T97" fmla="*/ 19 h 5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32"/>
                <a:gd name="T148" fmla="*/ 0 h 573"/>
                <a:gd name="T149" fmla="*/ 432 w 432"/>
                <a:gd name="T150" fmla="*/ 573 h 5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32" h="573">
                  <a:moveTo>
                    <a:pt x="128" y="19"/>
                  </a:moveTo>
                  <a:cubicBezTo>
                    <a:pt x="136" y="10"/>
                    <a:pt x="146" y="4"/>
                    <a:pt x="158" y="0"/>
                  </a:cubicBezTo>
                  <a:cubicBezTo>
                    <a:pt x="159" y="2"/>
                    <a:pt x="160" y="5"/>
                    <a:pt x="163" y="8"/>
                  </a:cubicBezTo>
                  <a:cubicBezTo>
                    <a:pt x="165" y="10"/>
                    <a:pt x="168" y="10"/>
                    <a:pt x="171" y="13"/>
                  </a:cubicBezTo>
                  <a:cubicBezTo>
                    <a:pt x="182" y="26"/>
                    <a:pt x="182" y="31"/>
                    <a:pt x="198" y="45"/>
                  </a:cubicBezTo>
                  <a:cubicBezTo>
                    <a:pt x="209" y="54"/>
                    <a:pt x="212" y="69"/>
                    <a:pt x="227" y="75"/>
                  </a:cubicBezTo>
                  <a:cubicBezTo>
                    <a:pt x="231" y="82"/>
                    <a:pt x="235" y="88"/>
                    <a:pt x="240" y="96"/>
                  </a:cubicBezTo>
                  <a:cubicBezTo>
                    <a:pt x="246" y="105"/>
                    <a:pt x="263" y="108"/>
                    <a:pt x="270" y="117"/>
                  </a:cubicBezTo>
                  <a:cubicBezTo>
                    <a:pt x="279" y="128"/>
                    <a:pt x="287" y="138"/>
                    <a:pt x="299" y="147"/>
                  </a:cubicBezTo>
                  <a:cubicBezTo>
                    <a:pt x="322" y="165"/>
                    <a:pt x="308" y="149"/>
                    <a:pt x="320" y="163"/>
                  </a:cubicBezTo>
                  <a:cubicBezTo>
                    <a:pt x="333" y="198"/>
                    <a:pt x="361" y="215"/>
                    <a:pt x="384" y="243"/>
                  </a:cubicBezTo>
                  <a:cubicBezTo>
                    <a:pt x="390" y="260"/>
                    <a:pt x="389" y="260"/>
                    <a:pt x="406" y="267"/>
                  </a:cubicBezTo>
                  <a:cubicBezTo>
                    <a:pt x="409" y="280"/>
                    <a:pt x="413" y="295"/>
                    <a:pt x="422" y="307"/>
                  </a:cubicBezTo>
                  <a:cubicBezTo>
                    <a:pt x="424" y="317"/>
                    <a:pt x="429" y="328"/>
                    <a:pt x="432" y="339"/>
                  </a:cubicBezTo>
                  <a:cubicBezTo>
                    <a:pt x="431" y="346"/>
                    <a:pt x="430" y="353"/>
                    <a:pt x="430" y="360"/>
                  </a:cubicBezTo>
                  <a:cubicBezTo>
                    <a:pt x="427" y="379"/>
                    <a:pt x="426" y="437"/>
                    <a:pt x="398" y="445"/>
                  </a:cubicBezTo>
                  <a:cubicBezTo>
                    <a:pt x="392" y="460"/>
                    <a:pt x="379" y="475"/>
                    <a:pt x="374" y="491"/>
                  </a:cubicBezTo>
                  <a:cubicBezTo>
                    <a:pt x="372" y="496"/>
                    <a:pt x="373" y="506"/>
                    <a:pt x="368" y="507"/>
                  </a:cubicBezTo>
                  <a:cubicBezTo>
                    <a:pt x="360" y="507"/>
                    <a:pt x="363" y="516"/>
                    <a:pt x="355" y="517"/>
                  </a:cubicBezTo>
                  <a:cubicBezTo>
                    <a:pt x="353" y="519"/>
                    <a:pt x="337" y="531"/>
                    <a:pt x="336" y="533"/>
                  </a:cubicBezTo>
                  <a:cubicBezTo>
                    <a:pt x="333" y="535"/>
                    <a:pt x="338" y="528"/>
                    <a:pt x="336" y="531"/>
                  </a:cubicBezTo>
                  <a:cubicBezTo>
                    <a:pt x="328" y="539"/>
                    <a:pt x="327" y="543"/>
                    <a:pt x="318" y="552"/>
                  </a:cubicBezTo>
                  <a:cubicBezTo>
                    <a:pt x="308" y="560"/>
                    <a:pt x="291" y="563"/>
                    <a:pt x="280" y="565"/>
                  </a:cubicBezTo>
                  <a:cubicBezTo>
                    <a:pt x="252" y="573"/>
                    <a:pt x="220" y="568"/>
                    <a:pt x="192" y="565"/>
                  </a:cubicBezTo>
                  <a:cubicBezTo>
                    <a:pt x="175" y="567"/>
                    <a:pt x="155" y="563"/>
                    <a:pt x="139" y="557"/>
                  </a:cubicBezTo>
                  <a:cubicBezTo>
                    <a:pt x="119" y="537"/>
                    <a:pt x="97" y="538"/>
                    <a:pt x="72" y="531"/>
                  </a:cubicBezTo>
                  <a:cubicBezTo>
                    <a:pt x="60" y="527"/>
                    <a:pt x="54" y="517"/>
                    <a:pt x="43" y="515"/>
                  </a:cubicBezTo>
                  <a:cubicBezTo>
                    <a:pt x="33" y="507"/>
                    <a:pt x="21" y="502"/>
                    <a:pt x="11" y="496"/>
                  </a:cubicBezTo>
                  <a:cubicBezTo>
                    <a:pt x="6" y="488"/>
                    <a:pt x="0" y="472"/>
                    <a:pt x="0" y="472"/>
                  </a:cubicBezTo>
                  <a:cubicBezTo>
                    <a:pt x="7" y="451"/>
                    <a:pt x="15" y="447"/>
                    <a:pt x="35" y="440"/>
                  </a:cubicBezTo>
                  <a:cubicBezTo>
                    <a:pt x="48" y="441"/>
                    <a:pt x="65" y="441"/>
                    <a:pt x="78" y="448"/>
                  </a:cubicBezTo>
                  <a:cubicBezTo>
                    <a:pt x="98" y="458"/>
                    <a:pt x="118" y="466"/>
                    <a:pt x="142" y="472"/>
                  </a:cubicBezTo>
                  <a:cubicBezTo>
                    <a:pt x="156" y="489"/>
                    <a:pt x="183" y="485"/>
                    <a:pt x="206" y="491"/>
                  </a:cubicBezTo>
                  <a:cubicBezTo>
                    <a:pt x="220" y="487"/>
                    <a:pt x="243" y="491"/>
                    <a:pt x="243" y="491"/>
                  </a:cubicBezTo>
                  <a:cubicBezTo>
                    <a:pt x="262" y="483"/>
                    <a:pt x="255" y="488"/>
                    <a:pt x="272" y="485"/>
                  </a:cubicBezTo>
                  <a:cubicBezTo>
                    <a:pt x="282" y="480"/>
                    <a:pt x="293" y="480"/>
                    <a:pt x="304" y="477"/>
                  </a:cubicBezTo>
                  <a:cubicBezTo>
                    <a:pt x="312" y="464"/>
                    <a:pt x="317" y="463"/>
                    <a:pt x="326" y="453"/>
                  </a:cubicBezTo>
                  <a:cubicBezTo>
                    <a:pt x="331" y="438"/>
                    <a:pt x="333" y="430"/>
                    <a:pt x="339" y="416"/>
                  </a:cubicBezTo>
                  <a:cubicBezTo>
                    <a:pt x="340" y="400"/>
                    <a:pt x="347" y="371"/>
                    <a:pt x="342" y="355"/>
                  </a:cubicBezTo>
                  <a:cubicBezTo>
                    <a:pt x="338" y="343"/>
                    <a:pt x="344" y="325"/>
                    <a:pt x="344" y="325"/>
                  </a:cubicBezTo>
                  <a:cubicBezTo>
                    <a:pt x="343" y="320"/>
                    <a:pt x="343" y="316"/>
                    <a:pt x="342" y="312"/>
                  </a:cubicBezTo>
                  <a:cubicBezTo>
                    <a:pt x="336" y="300"/>
                    <a:pt x="333" y="285"/>
                    <a:pt x="326" y="288"/>
                  </a:cubicBezTo>
                  <a:cubicBezTo>
                    <a:pt x="311" y="264"/>
                    <a:pt x="312" y="298"/>
                    <a:pt x="315" y="264"/>
                  </a:cubicBezTo>
                  <a:cubicBezTo>
                    <a:pt x="305" y="257"/>
                    <a:pt x="298" y="249"/>
                    <a:pt x="288" y="243"/>
                  </a:cubicBezTo>
                  <a:cubicBezTo>
                    <a:pt x="283" y="225"/>
                    <a:pt x="271" y="218"/>
                    <a:pt x="259" y="208"/>
                  </a:cubicBezTo>
                  <a:cubicBezTo>
                    <a:pt x="235" y="189"/>
                    <a:pt x="212" y="154"/>
                    <a:pt x="187" y="139"/>
                  </a:cubicBezTo>
                  <a:cubicBezTo>
                    <a:pt x="172" y="115"/>
                    <a:pt x="154" y="94"/>
                    <a:pt x="131" y="80"/>
                  </a:cubicBezTo>
                  <a:cubicBezTo>
                    <a:pt x="124" y="68"/>
                    <a:pt x="119" y="63"/>
                    <a:pt x="115" y="51"/>
                  </a:cubicBezTo>
                  <a:cubicBezTo>
                    <a:pt x="118" y="27"/>
                    <a:pt x="114" y="32"/>
                    <a:pt x="128" y="19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461" y="2063"/>
              <a:ext cx="259" cy="292"/>
            </a:xfrm>
            <a:custGeom>
              <a:avLst/>
              <a:gdLst>
                <a:gd name="T0" fmla="*/ 70 w 259"/>
                <a:gd name="T1" fmla="*/ 17 h 292"/>
                <a:gd name="T2" fmla="*/ 99 w 259"/>
                <a:gd name="T3" fmla="*/ 1 h 292"/>
                <a:gd name="T4" fmla="*/ 126 w 259"/>
                <a:gd name="T5" fmla="*/ 6 h 292"/>
                <a:gd name="T6" fmla="*/ 152 w 259"/>
                <a:gd name="T7" fmla="*/ 41 h 292"/>
                <a:gd name="T8" fmla="*/ 230 w 259"/>
                <a:gd name="T9" fmla="*/ 129 h 292"/>
                <a:gd name="T10" fmla="*/ 246 w 259"/>
                <a:gd name="T11" fmla="*/ 156 h 292"/>
                <a:gd name="T12" fmla="*/ 256 w 259"/>
                <a:gd name="T13" fmla="*/ 177 h 292"/>
                <a:gd name="T14" fmla="*/ 238 w 259"/>
                <a:gd name="T15" fmla="*/ 260 h 292"/>
                <a:gd name="T16" fmla="*/ 214 w 259"/>
                <a:gd name="T17" fmla="*/ 284 h 292"/>
                <a:gd name="T18" fmla="*/ 190 w 259"/>
                <a:gd name="T19" fmla="*/ 292 h 292"/>
                <a:gd name="T20" fmla="*/ 107 w 259"/>
                <a:gd name="T21" fmla="*/ 289 h 292"/>
                <a:gd name="T22" fmla="*/ 43 w 259"/>
                <a:gd name="T23" fmla="*/ 262 h 292"/>
                <a:gd name="T24" fmla="*/ 27 w 259"/>
                <a:gd name="T25" fmla="*/ 252 h 292"/>
                <a:gd name="T26" fmla="*/ 0 w 259"/>
                <a:gd name="T27" fmla="*/ 220 h 292"/>
                <a:gd name="T28" fmla="*/ 38 w 259"/>
                <a:gd name="T29" fmla="*/ 174 h 292"/>
                <a:gd name="T30" fmla="*/ 67 w 259"/>
                <a:gd name="T31" fmla="*/ 185 h 292"/>
                <a:gd name="T32" fmla="*/ 144 w 259"/>
                <a:gd name="T33" fmla="*/ 217 h 292"/>
                <a:gd name="T34" fmla="*/ 192 w 259"/>
                <a:gd name="T35" fmla="*/ 198 h 292"/>
                <a:gd name="T36" fmla="*/ 182 w 259"/>
                <a:gd name="T37" fmla="*/ 166 h 292"/>
                <a:gd name="T38" fmla="*/ 176 w 259"/>
                <a:gd name="T39" fmla="*/ 161 h 292"/>
                <a:gd name="T40" fmla="*/ 171 w 259"/>
                <a:gd name="T41" fmla="*/ 153 h 292"/>
                <a:gd name="T42" fmla="*/ 160 w 259"/>
                <a:gd name="T43" fmla="*/ 129 h 292"/>
                <a:gd name="T44" fmla="*/ 131 w 259"/>
                <a:gd name="T45" fmla="*/ 100 h 292"/>
                <a:gd name="T46" fmla="*/ 83 w 259"/>
                <a:gd name="T47" fmla="*/ 57 h 292"/>
                <a:gd name="T48" fmla="*/ 70 w 259"/>
                <a:gd name="T49" fmla="*/ 17 h 2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59"/>
                <a:gd name="T76" fmla="*/ 0 h 292"/>
                <a:gd name="T77" fmla="*/ 259 w 259"/>
                <a:gd name="T78" fmla="*/ 292 h 29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59" h="292">
                  <a:moveTo>
                    <a:pt x="70" y="17"/>
                  </a:moveTo>
                  <a:cubicBezTo>
                    <a:pt x="81" y="10"/>
                    <a:pt x="86" y="5"/>
                    <a:pt x="99" y="1"/>
                  </a:cubicBezTo>
                  <a:cubicBezTo>
                    <a:pt x="108" y="2"/>
                    <a:pt x="118" y="0"/>
                    <a:pt x="126" y="6"/>
                  </a:cubicBezTo>
                  <a:cubicBezTo>
                    <a:pt x="136" y="14"/>
                    <a:pt x="142" y="32"/>
                    <a:pt x="152" y="41"/>
                  </a:cubicBezTo>
                  <a:cubicBezTo>
                    <a:pt x="182" y="66"/>
                    <a:pt x="199" y="103"/>
                    <a:pt x="230" y="129"/>
                  </a:cubicBezTo>
                  <a:cubicBezTo>
                    <a:pt x="232" y="138"/>
                    <a:pt x="239" y="149"/>
                    <a:pt x="246" y="156"/>
                  </a:cubicBezTo>
                  <a:cubicBezTo>
                    <a:pt x="248" y="165"/>
                    <a:pt x="253" y="167"/>
                    <a:pt x="256" y="177"/>
                  </a:cubicBezTo>
                  <a:cubicBezTo>
                    <a:pt x="254" y="211"/>
                    <a:pt x="259" y="235"/>
                    <a:pt x="238" y="260"/>
                  </a:cubicBezTo>
                  <a:cubicBezTo>
                    <a:pt x="231" y="267"/>
                    <a:pt x="222" y="278"/>
                    <a:pt x="214" y="284"/>
                  </a:cubicBezTo>
                  <a:cubicBezTo>
                    <a:pt x="206" y="288"/>
                    <a:pt x="190" y="292"/>
                    <a:pt x="190" y="292"/>
                  </a:cubicBezTo>
                  <a:cubicBezTo>
                    <a:pt x="135" y="283"/>
                    <a:pt x="163" y="285"/>
                    <a:pt x="107" y="289"/>
                  </a:cubicBezTo>
                  <a:cubicBezTo>
                    <a:pt x="79" y="284"/>
                    <a:pt x="64" y="278"/>
                    <a:pt x="43" y="262"/>
                  </a:cubicBezTo>
                  <a:cubicBezTo>
                    <a:pt x="37" y="258"/>
                    <a:pt x="31" y="256"/>
                    <a:pt x="27" y="252"/>
                  </a:cubicBezTo>
                  <a:cubicBezTo>
                    <a:pt x="18" y="241"/>
                    <a:pt x="10" y="228"/>
                    <a:pt x="0" y="220"/>
                  </a:cubicBezTo>
                  <a:cubicBezTo>
                    <a:pt x="6" y="202"/>
                    <a:pt x="20" y="180"/>
                    <a:pt x="38" y="174"/>
                  </a:cubicBezTo>
                  <a:cubicBezTo>
                    <a:pt x="49" y="176"/>
                    <a:pt x="57" y="178"/>
                    <a:pt x="67" y="185"/>
                  </a:cubicBezTo>
                  <a:cubicBezTo>
                    <a:pt x="77" y="201"/>
                    <a:pt x="123" y="209"/>
                    <a:pt x="144" y="217"/>
                  </a:cubicBezTo>
                  <a:cubicBezTo>
                    <a:pt x="170" y="214"/>
                    <a:pt x="179" y="218"/>
                    <a:pt x="192" y="198"/>
                  </a:cubicBezTo>
                  <a:cubicBezTo>
                    <a:pt x="189" y="188"/>
                    <a:pt x="187" y="174"/>
                    <a:pt x="182" y="166"/>
                  </a:cubicBezTo>
                  <a:cubicBezTo>
                    <a:pt x="180" y="163"/>
                    <a:pt x="177" y="162"/>
                    <a:pt x="176" y="161"/>
                  </a:cubicBezTo>
                  <a:cubicBezTo>
                    <a:pt x="173" y="158"/>
                    <a:pt x="172" y="155"/>
                    <a:pt x="171" y="153"/>
                  </a:cubicBezTo>
                  <a:cubicBezTo>
                    <a:pt x="166" y="143"/>
                    <a:pt x="166" y="137"/>
                    <a:pt x="160" y="129"/>
                  </a:cubicBezTo>
                  <a:cubicBezTo>
                    <a:pt x="155" y="111"/>
                    <a:pt x="141" y="112"/>
                    <a:pt x="131" y="100"/>
                  </a:cubicBezTo>
                  <a:cubicBezTo>
                    <a:pt x="117" y="83"/>
                    <a:pt x="99" y="70"/>
                    <a:pt x="83" y="57"/>
                  </a:cubicBezTo>
                  <a:cubicBezTo>
                    <a:pt x="70" y="46"/>
                    <a:pt x="59" y="31"/>
                    <a:pt x="70" y="17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1323" y="2032"/>
              <a:ext cx="666" cy="613"/>
            </a:xfrm>
            <a:custGeom>
              <a:avLst/>
              <a:gdLst>
                <a:gd name="T0" fmla="*/ 466 w 666"/>
                <a:gd name="T1" fmla="*/ 13 h 613"/>
                <a:gd name="T2" fmla="*/ 506 w 666"/>
                <a:gd name="T3" fmla="*/ 0 h 613"/>
                <a:gd name="T4" fmla="*/ 557 w 666"/>
                <a:gd name="T5" fmla="*/ 43 h 613"/>
                <a:gd name="T6" fmla="*/ 578 w 666"/>
                <a:gd name="T7" fmla="*/ 75 h 613"/>
                <a:gd name="T8" fmla="*/ 597 w 666"/>
                <a:gd name="T9" fmla="*/ 104 h 613"/>
                <a:gd name="T10" fmla="*/ 626 w 666"/>
                <a:gd name="T11" fmla="*/ 141 h 613"/>
                <a:gd name="T12" fmla="*/ 666 w 666"/>
                <a:gd name="T13" fmla="*/ 253 h 613"/>
                <a:gd name="T14" fmla="*/ 650 w 666"/>
                <a:gd name="T15" fmla="*/ 317 h 613"/>
                <a:gd name="T16" fmla="*/ 642 w 666"/>
                <a:gd name="T17" fmla="*/ 341 h 613"/>
                <a:gd name="T18" fmla="*/ 626 w 666"/>
                <a:gd name="T19" fmla="*/ 373 h 613"/>
                <a:gd name="T20" fmla="*/ 610 w 666"/>
                <a:gd name="T21" fmla="*/ 400 h 613"/>
                <a:gd name="T22" fmla="*/ 589 w 666"/>
                <a:gd name="T23" fmla="*/ 424 h 613"/>
                <a:gd name="T24" fmla="*/ 570 w 666"/>
                <a:gd name="T25" fmla="*/ 464 h 613"/>
                <a:gd name="T26" fmla="*/ 528 w 666"/>
                <a:gd name="T27" fmla="*/ 523 h 613"/>
                <a:gd name="T28" fmla="*/ 485 w 666"/>
                <a:gd name="T29" fmla="*/ 555 h 613"/>
                <a:gd name="T30" fmla="*/ 440 w 666"/>
                <a:gd name="T31" fmla="*/ 589 h 613"/>
                <a:gd name="T32" fmla="*/ 338 w 666"/>
                <a:gd name="T33" fmla="*/ 613 h 613"/>
                <a:gd name="T34" fmla="*/ 256 w 666"/>
                <a:gd name="T35" fmla="*/ 587 h 613"/>
                <a:gd name="T36" fmla="*/ 178 w 666"/>
                <a:gd name="T37" fmla="*/ 563 h 613"/>
                <a:gd name="T38" fmla="*/ 170 w 666"/>
                <a:gd name="T39" fmla="*/ 557 h 613"/>
                <a:gd name="T40" fmla="*/ 162 w 666"/>
                <a:gd name="T41" fmla="*/ 555 h 613"/>
                <a:gd name="T42" fmla="*/ 133 w 666"/>
                <a:gd name="T43" fmla="*/ 531 h 613"/>
                <a:gd name="T44" fmla="*/ 58 w 666"/>
                <a:gd name="T45" fmla="*/ 504 h 613"/>
                <a:gd name="T46" fmla="*/ 13 w 666"/>
                <a:gd name="T47" fmla="*/ 467 h 613"/>
                <a:gd name="T48" fmla="*/ 2 w 666"/>
                <a:gd name="T49" fmla="*/ 456 h 613"/>
                <a:gd name="T50" fmla="*/ 26 w 666"/>
                <a:gd name="T51" fmla="*/ 411 h 613"/>
                <a:gd name="T52" fmla="*/ 66 w 666"/>
                <a:gd name="T53" fmla="*/ 413 h 613"/>
                <a:gd name="T54" fmla="*/ 82 w 666"/>
                <a:gd name="T55" fmla="*/ 419 h 613"/>
                <a:gd name="T56" fmla="*/ 184 w 666"/>
                <a:gd name="T57" fmla="*/ 469 h 613"/>
                <a:gd name="T58" fmla="*/ 221 w 666"/>
                <a:gd name="T59" fmla="*/ 493 h 613"/>
                <a:gd name="T60" fmla="*/ 336 w 666"/>
                <a:gd name="T61" fmla="*/ 541 h 613"/>
                <a:gd name="T62" fmla="*/ 394 w 666"/>
                <a:gd name="T63" fmla="*/ 528 h 613"/>
                <a:gd name="T64" fmla="*/ 424 w 666"/>
                <a:gd name="T65" fmla="*/ 515 h 613"/>
                <a:gd name="T66" fmla="*/ 453 w 666"/>
                <a:gd name="T67" fmla="*/ 496 h 613"/>
                <a:gd name="T68" fmla="*/ 477 w 666"/>
                <a:gd name="T69" fmla="*/ 472 h 613"/>
                <a:gd name="T70" fmla="*/ 501 w 666"/>
                <a:gd name="T71" fmla="*/ 448 h 613"/>
                <a:gd name="T72" fmla="*/ 522 w 666"/>
                <a:gd name="T73" fmla="*/ 421 h 613"/>
                <a:gd name="T74" fmla="*/ 557 w 666"/>
                <a:gd name="T75" fmla="*/ 357 h 613"/>
                <a:gd name="T76" fmla="*/ 581 w 666"/>
                <a:gd name="T77" fmla="*/ 285 h 613"/>
                <a:gd name="T78" fmla="*/ 568 w 666"/>
                <a:gd name="T79" fmla="*/ 187 h 613"/>
                <a:gd name="T80" fmla="*/ 514 w 666"/>
                <a:gd name="T81" fmla="*/ 123 h 613"/>
                <a:gd name="T82" fmla="*/ 482 w 666"/>
                <a:gd name="T83" fmla="*/ 80 h 613"/>
                <a:gd name="T84" fmla="*/ 472 w 666"/>
                <a:gd name="T85" fmla="*/ 64 h 613"/>
                <a:gd name="T86" fmla="*/ 466 w 666"/>
                <a:gd name="T87" fmla="*/ 48 h 613"/>
                <a:gd name="T88" fmla="*/ 469 w 666"/>
                <a:gd name="T89" fmla="*/ 16 h 613"/>
                <a:gd name="T90" fmla="*/ 466 w 666"/>
                <a:gd name="T91" fmla="*/ 13 h 61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66"/>
                <a:gd name="T139" fmla="*/ 0 h 613"/>
                <a:gd name="T140" fmla="*/ 666 w 666"/>
                <a:gd name="T141" fmla="*/ 613 h 61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66" h="613">
                  <a:moveTo>
                    <a:pt x="466" y="13"/>
                  </a:moveTo>
                  <a:cubicBezTo>
                    <a:pt x="479" y="9"/>
                    <a:pt x="493" y="4"/>
                    <a:pt x="506" y="0"/>
                  </a:cubicBezTo>
                  <a:cubicBezTo>
                    <a:pt x="528" y="8"/>
                    <a:pt x="542" y="24"/>
                    <a:pt x="557" y="43"/>
                  </a:cubicBezTo>
                  <a:cubicBezTo>
                    <a:pt x="564" y="51"/>
                    <a:pt x="569" y="68"/>
                    <a:pt x="578" y="75"/>
                  </a:cubicBezTo>
                  <a:cubicBezTo>
                    <a:pt x="588" y="83"/>
                    <a:pt x="589" y="94"/>
                    <a:pt x="597" y="104"/>
                  </a:cubicBezTo>
                  <a:cubicBezTo>
                    <a:pt x="606" y="115"/>
                    <a:pt x="620" y="126"/>
                    <a:pt x="626" y="141"/>
                  </a:cubicBezTo>
                  <a:cubicBezTo>
                    <a:pt x="639" y="177"/>
                    <a:pt x="656" y="214"/>
                    <a:pt x="666" y="253"/>
                  </a:cubicBezTo>
                  <a:cubicBezTo>
                    <a:pt x="663" y="277"/>
                    <a:pt x="655" y="293"/>
                    <a:pt x="650" y="317"/>
                  </a:cubicBezTo>
                  <a:cubicBezTo>
                    <a:pt x="647" y="325"/>
                    <a:pt x="642" y="341"/>
                    <a:pt x="642" y="341"/>
                  </a:cubicBezTo>
                  <a:cubicBezTo>
                    <a:pt x="639" y="354"/>
                    <a:pt x="636" y="364"/>
                    <a:pt x="626" y="373"/>
                  </a:cubicBezTo>
                  <a:cubicBezTo>
                    <a:pt x="623" y="382"/>
                    <a:pt x="617" y="393"/>
                    <a:pt x="610" y="400"/>
                  </a:cubicBezTo>
                  <a:cubicBezTo>
                    <a:pt x="607" y="411"/>
                    <a:pt x="598" y="417"/>
                    <a:pt x="589" y="424"/>
                  </a:cubicBezTo>
                  <a:cubicBezTo>
                    <a:pt x="581" y="436"/>
                    <a:pt x="577" y="451"/>
                    <a:pt x="570" y="464"/>
                  </a:cubicBezTo>
                  <a:cubicBezTo>
                    <a:pt x="557" y="484"/>
                    <a:pt x="543" y="504"/>
                    <a:pt x="528" y="523"/>
                  </a:cubicBezTo>
                  <a:cubicBezTo>
                    <a:pt x="516" y="536"/>
                    <a:pt x="498" y="543"/>
                    <a:pt x="485" y="555"/>
                  </a:cubicBezTo>
                  <a:cubicBezTo>
                    <a:pt x="472" y="566"/>
                    <a:pt x="456" y="584"/>
                    <a:pt x="440" y="589"/>
                  </a:cubicBezTo>
                  <a:cubicBezTo>
                    <a:pt x="422" y="606"/>
                    <a:pt x="364" y="606"/>
                    <a:pt x="338" y="613"/>
                  </a:cubicBezTo>
                  <a:cubicBezTo>
                    <a:pt x="307" y="609"/>
                    <a:pt x="284" y="594"/>
                    <a:pt x="256" y="587"/>
                  </a:cubicBezTo>
                  <a:cubicBezTo>
                    <a:pt x="235" y="571"/>
                    <a:pt x="202" y="569"/>
                    <a:pt x="178" y="563"/>
                  </a:cubicBezTo>
                  <a:cubicBezTo>
                    <a:pt x="175" y="561"/>
                    <a:pt x="172" y="558"/>
                    <a:pt x="170" y="557"/>
                  </a:cubicBezTo>
                  <a:cubicBezTo>
                    <a:pt x="167" y="555"/>
                    <a:pt x="164" y="556"/>
                    <a:pt x="162" y="555"/>
                  </a:cubicBezTo>
                  <a:cubicBezTo>
                    <a:pt x="150" y="547"/>
                    <a:pt x="148" y="536"/>
                    <a:pt x="133" y="531"/>
                  </a:cubicBezTo>
                  <a:cubicBezTo>
                    <a:pt x="108" y="521"/>
                    <a:pt x="81" y="515"/>
                    <a:pt x="58" y="504"/>
                  </a:cubicBezTo>
                  <a:cubicBezTo>
                    <a:pt x="40" y="495"/>
                    <a:pt x="33" y="472"/>
                    <a:pt x="13" y="467"/>
                  </a:cubicBezTo>
                  <a:cubicBezTo>
                    <a:pt x="9" y="463"/>
                    <a:pt x="2" y="461"/>
                    <a:pt x="2" y="456"/>
                  </a:cubicBezTo>
                  <a:cubicBezTo>
                    <a:pt x="0" y="439"/>
                    <a:pt x="9" y="415"/>
                    <a:pt x="26" y="411"/>
                  </a:cubicBezTo>
                  <a:cubicBezTo>
                    <a:pt x="39" y="411"/>
                    <a:pt x="52" y="411"/>
                    <a:pt x="66" y="413"/>
                  </a:cubicBezTo>
                  <a:cubicBezTo>
                    <a:pt x="71" y="413"/>
                    <a:pt x="82" y="419"/>
                    <a:pt x="82" y="419"/>
                  </a:cubicBezTo>
                  <a:cubicBezTo>
                    <a:pt x="100" y="434"/>
                    <a:pt x="159" y="462"/>
                    <a:pt x="184" y="469"/>
                  </a:cubicBezTo>
                  <a:cubicBezTo>
                    <a:pt x="194" y="481"/>
                    <a:pt x="208" y="483"/>
                    <a:pt x="221" y="493"/>
                  </a:cubicBezTo>
                  <a:cubicBezTo>
                    <a:pt x="253" y="517"/>
                    <a:pt x="295" y="533"/>
                    <a:pt x="336" y="541"/>
                  </a:cubicBezTo>
                  <a:cubicBezTo>
                    <a:pt x="355" y="538"/>
                    <a:pt x="375" y="535"/>
                    <a:pt x="394" y="528"/>
                  </a:cubicBezTo>
                  <a:cubicBezTo>
                    <a:pt x="402" y="520"/>
                    <a:pt x="413" y="517"/>
                    <a:pt x="424" y="515"/>
                  </a:cubicBezTo>
                  <a:cubicBezTo>
                    <a:pt x="433" y="507"/>
                    <a:pt x="442" y="502"/>
                    <a:pt x="453" y="496"/>
                  </a:cubicBezTo>
                  <a:cubicBezTo>
                    <a:pt x="459" y="486"/>
                    <a:pt x="467" y="478"/>
                    <a:pt x="477" y="472"/>
                  </a:cubicBezTo>
                  <a:cubicBezTo>
                    <a:pt x="483" y="462"/>
                    <a:pt x="491" y="454"/>
                    <a:pt x="501" y="448"/>
                  </a:cubicBezTo>
                  <a:cubicBezTo>
                    <a:pt x="506" y="438"/>
                    <a:pt x="514" y="429"/>
                    <a:pt x="522" y="421"/>
                  </a:cubicBezTo>
                  <a:cubicBezTo>
                    <a:pt x="530" y="397"/>
                    <a:pt x="545" y="379"/>
                    <a:pt x="557" y="357"/>
                  </a:cubicBezTo>
                  <a:cubicBezTo>
                    <a:pt x="568" y="334"/>
                    <a:pt x="575" y="309"/>
                    <a:pt x="581" y="285"/>
                  </a:cubicBezTo>
                  <a:cubicBezTo>
                    <a:pt x="575" y="255"/>
                    <a:pt x="583" y="214"/>
                    <a:pt x="568" y="187"/>
                  </a:cubicBezTo>
                  <a:cubicBezTo>
                    <a:pt x="554" y="162"/>
                    <a:pt x="530" y="144"/>
                    <a:pt x="514" y="123"/>
                  </a:cubicBezTo>
                  <a:cubicBezTo>
                    <a:pt x="503" y="108"/>
                    <a:pt x="492" y="93"/>
                    <a:pt x="482" y="80"/>
                  </a:cubicBezTo>
                  <a:cubicBezTo>
                    <a:pt x="478" y="74"/>
                    <a:pt x="474" y="69"/>
                    <a:pt x="472" y="64"/>
                  </a:cubicBezTo>
                  <a:cubicBezTo>
                    <a:pt x="470" y="58"/>
                    <a:pt x="466" y="48"/>
                    <a:pt x="466" y="48"/>
                  </a:cubicBezTo>
                  <a:cubicBezTo>
                    <a:pt x="467" y="37"/>
                    <a:pt x="465" y="26"/>
                    <a:pt x="469" y="16"/>
                  </a:cubicBezTo>
                  <a:cubicBezTo>
                    <a:pt x="470" y="10"/>
                    <a:pt x="491" y="8"/>
                    <a:pt x="466" y="13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" name="Group 10"/>
          <p:cNvGrpSpPr/>
          <p:nvPr/>
        </p:nvGrpSpPr>
        <p:grpSpPr bwMode="auto">
          <a:xfrm>
            <a:off x="3581400" y="304800"/>
            <a:ext cx="2424113" cy="2667000"/>
            <a:chOff x="1323" y="1912"/>
            <a:chExt cx="666" cy="733"/>
          </a:xfrm>
        </p:grpSpPr>
        <p:sp>
          <p:nvSpPr>
            <p:cNvPr id="8" name="Freeform 11"/>
            <p:cNvSpPr/>
            <p:nvPr/>
          </p:nvSpPr>
          <p:spPr bwMode="auto">
            <a:xfrm>
              <a:off x="1421" y="1912"/>
              <a:ext cx="432" cy="573"/>
            </a:xfrm>
            <a:custGeom>
              <a:avLst/>
              <a:gdLst>
                <a:gd name="T0" fmla="*/ 128 w 432"/>
                <a:gd name="T1" fmla="*/ 19 h 573"/>
                <a:gd name="T2" fmla="*/ 158 w 432"/>
                <a:gd name="T3" fmla="*/ 0 h 573"/>
                <a:gd name="T4" fmla="*/ 163 w 432"/>
                <a:gd name="T5" fmla="*/ 8 h 573"/>
                <a:gd name="T6" fmla="*/ 171 w 432"/>
                <a:gd name="T7" fmla="*/ 13 h 573"/>
                <a:gd name="T8" fmla="*/ 198 w 432"/>
                <a:gd name="T9" fmla="*/ 45 h 573"/>
                <a:gd name="T10" fmla="*/ 227 w 432"/>
                <a:gd name="T11" fmla="*/ 75 h 573"/>
                <a:gd name="T12" fmla="*/ 240 w 432"/>
                <a:gd name="T13" fmla="*/ 96 h 573"/>
                <a:gd name="T14" fmla="*/ 270 w 432"/>
                <a:gd name="T15" fmla="*/ 117 h 573"/>
                <a:gd name="T16" fmla="*/ 299 w 432"/>
                <a:gd name="T17" fmla="*/ 147 h 573"/>
                <a:gd name="T18" fmla="*/ 320 w 432"/>
                <a:gd name="T19" fmla="*/ 163 h 573"/>
                <a:gd name="T20" fmla="*/ 384 w 432"/>
                <a:gd name="T21" fmla="*/ 243 h 573"/>
                <a:gd name="T22" fmla="*/ 406 w 432"/>
                <a:gd name="T23" fmla="*/ 267 h 573"/>
                <a:gd name="T24" fmla="*/ 422 w 432"/>
                <a:gd name="T25" fmla="*/ 307 h 573"/>
                <a:gd name="T26" fmla="*/ 432 w 432"/>
                <a:gd name="T27" fmla="*/ 339 h 573"/>
                <a:gd name="T28" fmla="*/ 430 w 432"/>
                <a:gd name="T29" fmla="*/ 360 h 573"/>
                <a:gd name="T30" fmla="*/ 398 w 432"/>
                <a:gd name="T31" fmla="*/ 445 h 573"/>
                <a:gd name="T32" fmla="*/ 374 w 432"/>
                <a:gd name="T33" fmla="*/ 491 h 573"/>
                <a:gd name="T34" fmla="*/ 368 w 432"/>
                <a:gd name="T35" fmla="*/ 507 h 573"/>
                <a:gd name="T36" fmla="*/ 355 w 432"/>
                <a:gd name="T37" fmla="*/ 517 h 573"/>
                <a:gd name="T38" fmla="*/ 336 w 432"/>
                <a:gd name="T39" fmla="*/ 533 h 573"/>
                <a:gd name="T40" fmla="*/ 336 w 432"/>
                <a:gd name="T41" fmla="*/ 531 h 573"/>
                <a:gd name="T42" fmla="*/ 318 w 432"/>
                <a:gd name="T43" fmla="*/ 552 h 573"/>
                <a:gd name="T44" fmla="*/ 280 w 432"/>
                <a:gd name="T45" fmla="*/ 565 h 573"/>
                <a:gd name="T46" fmla="*/ 192 w 432"/>
                <a:gd name="T47" fmla="*/ 565 h 573"/>
                <a:gd name="T48" fmla="*/ 139 w 432"/>
                <a:gd name="T49" fmla="*/ 557 h 573"/>
                <a:gd name="T50" fmla="*/ 72 w 432"/>
                <a:gd name="T51" fmla="*/ 531 h 573"/>
                <a:gd name="T52" fmla="*/ 43 w 432"/>
                <a:gd name="T53" fmla="*/ 515 h 573"/>
                <a:gd name="T54" fmla="*/ 11 w 432"/>
                <a:gd name="T55" fmla="*/ 496 h 573"/>
                <a:gd name="T56" fmla="*/ 0 w 432"/>
                <a:gd name="T57" fmla="*/ 472 h 573"/>
                <a:gd name="T58" fmla="*/ 35 w 432"/>
                <a:gd name="T59" fmla="*/ 440 h 573"/>
                <a:gd name="T60" fmla="*/ 78 w 432"/>
                <a:gd name="T61" fmla="*/ 448 h 573"/>
                <a:gd name="T62" fmla="*/ 142 w 432"/>
                <a:gd name="T63" fmla="*/ 472 h 573"/>
                <a:gd name="T64" fmla="*/ 206 w 432"/>
                <a:gd name="T65" fmla="*/ 491 h 573"/>
                <a:gd name="T66" fmla="*/ 243 w 432"/>
                <a:gd name="T67" fmla="*/ 491 h 573"/>
                <a:gd name="T68" fmla="*/ 272 w 432"/>
                <a:gd name="T69" fmla="*/ 485 h 573"/>
                <a:gd name="T70" fmla="*/ 304 w 432"/>
                <a:gd name="T71" fmla="*/ 477 h 573"/>
                <a:gd name="T72" fmla="*/ 326 w 432"/>
                <a:gd name="T73" fmla="*/ 453 h 573"/>
                <a:gd name="T74" fmla="*/ 339 w 432"/>
                <a:gd name="T75" fmla="*/ 416 h 573"/>
                <a:gd name="T76" fmla="*/ 342 w 432"/>
                <a:gd name="T77" fmla="*/ 355 h 573"/>
                <a:gd name="T78" fmla="*/ 344 w 432"/>
                <a:gd name="T79" fmla="*/ 325 h 573"/>
                <a:gd name="T80" fmla="*/ 342 w 432"/>
                <a:gd name="T81" fmla="*/ 312 h 573"/>
                <a:gd name="T82" fmla="*/ 326 w 432"/>
                <a:gd name="T83" fmla="*/ 288 h 573"/>
                <a:gd name="T84" fmla="*/ 315 w 432"/>
                <a:gd name="T85" fmla="*/ 264 h 573"/>
                <a:gd name="T86" fmla="*/ 288 w 432"/>
                <a:gd name="T87" fmla="*/ 243 h 573"/>
                <a:gd name="T88" fmla="*/ 259 w 432"/>
                <a:gd name="T89" fmla="*/ 208 h 573"/>
                <a:gd name="T90" fmla="*/ 187 w 432"/>
                <a:gd name="T91" fmla="*/ 139 h 573"/>
                <a:gd name="T92" fmla="*/ 131 w 432"/>
                <a:gd name="T93" fmla="*/ 80 h 573"/>
                <a:gd name="T94" fmla="*/ 115 w 432"/>
                <a:gd name="T95" fmla="*/ 51 h 573"/>
                <a:gd name="T96" fmla="*/ 128 w 432"/>
                <a:gd name="T97" fmla="*/ 19 h 5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32"/>
                <a:gd name="T148" fmla="*/ 0 h 573"/>
                <a:gd name="T149" fmla="*/ 432 w 432"/>
                <a:gd name="T150" fmla="*/ 573 h 5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32" h="573">
                  <a:moveTo>
                    <a:pt x="128" y="19"/>
                  </a:moveTo>
                  <a:cubicBezTo>
                    <a:pt x="136" y="10"/>
                    <a:pt x="146" y="4"/>
                    <a:pt x="158" y="0"/>
                  </a:cubicBezTo>
                  <a:cubicBezTo>
                    <a:pt x="159" y="2"/>
                    <a:pt x="160" y="5"/>
                    <a:pt x="163" y="8"/>
                  </a:cubicBezTo>
                  <a:cubicBezTo>
                    <a:pt x="165" y="10"/>
                    <a:pt x="168" y="10"/>
                    <a:pt x="171" y="13"/>
                  </a:cubicBezTo>
                  <a:cubicBezTo>
                    <a:pt x="182" y="26"/>
                    <a:pt x="182" y="31"/>
                    <a:pt x="198" y="45"/>
                  </a:cubicBezTo>
                  <a:cubicBezTo>
                    <a:pt x="209" y="54"/>
                    <a:pt x="212" y="69"/>
                    <a:pt x="227" y="75"/>
                  </a:cubicBezTo>
                  <a:cubicBezTo>
                    <a:pt x="231" y="82"/>
                    <a:pt x="235" y="88"/>
                    <a:pt x="240" y="96"/>
                  </a:cubicBezTo>
                  <a:cubicBezTo>
                    <a:pt x="246" y="105"/>
                    <a:pt x="263" y="108"/>
                    <a:pt x="270" y="117"/>
                  </a:cubicBezTo>
                  <a:cubicBezTo>
                    <a:pt x="279" y="128"/>
                    <a:pt x="287" y="138"/>
                    <a:pt x="299" y="147"/>
                  </a:cubicBezTo>
                  <a:cubicBezTo>
                    <a:pt x="322" y="165"/>
                    <a:pt x="308" y="149"/>
                    <a:pt x="320" y="163"/>
                  </a:cubicBezTo>
                  <a:cubicBezTo>
                    <a:pt x="333" y="198"/>
                    <a:pt x="361" y="215"/>
                    <a:pt x="384" y="243"/>
                  </a:cubicBezTo>
                  <a:cubicBezTo>
                    <a:pt x="390" y="260"/>
                    <a:pt x="389" y="260"/>
                    <a:pt x="406" y="267"/>
                  </a:cubicBezTo>
                  <a:cubicBezTo>
                    <a:pt x="409" y="280"/>
                    <a:pt x="413" y="295"/>
                    <a:pt x="422" y="307"/>
                  </a:cubicBezTo>
                  <a:cubicBezTo>
                    <a:pt x="424" y="317"/>
                    <a:pt x="429" y="328"/>
                    <a:pt x="432" y="339"/>
                  </a:cubicBezTo>
                  <a:cubicBezTo>
                    <a:pt x="431" y="346"/>
                    <a:pt x="430" y="353"/>
                    <a:pt x="430" y="360"/>
                  </a:cubicBezTo>
                  <a:cubicBezTo>
                    <a:pt x="427" y="379"/>
                    <a:pt x="426" y="437"/>
                    <a:pt x="398" y="445"/>
                  </a:cubicBezTo>
                  <a:cubicBezTo>
                    <a:pt x="392" y="460"/>
                    <a:pt x="379" y="475"/>
                    <a:pt x="374" y="491"/>
                  </a:cubicBezTo>
                  <a:cubicBezTo>
                    <a:pt x="372" y="496"/>
                    <a:pt x="373" y="506"/>
                    <a:pt x="368" y="507"/>
                  </a:cubicBezTo>
                  <a:cubicBezTo>
                    <a:pt x="360" y="507"/>
                    <a:pt x="363" y="516"/>
                    <a:pt x="355" y="517"/>
                  </a:cubicBezTo>
                  <a:cubicBezTo>
                    <a:pt x="353" y="519"/>
                    <a:pt x="337" y="531"/>
                    <a:pt x="336" y="533"/>
                  </a:cubicBezTo>
                  <a:cubicBezTo>
                    <a:pt x="333" y="535"/>
                    <a:pt x="338" y="528"/>
                    <a:pt x="336" y="531"/>
                  </a:cubicBezTo>
                  <a:cubicBezTo>
                    <a:pt x="328" y="539"/>
                    <a:pt x="327" y="543"/>
                    <a:pt x="318" y="552"/>
                  </a:cubicBezTo>
                  <a:cubicBezTo>
                    <a:pt x="308" y="560"/>
                    <a:pt x="291" y="563"/>
                    <a:pt x="280" y="565"/>
                  </a:cubicBezTo>
                  <a:cubicBezTo>
                    <a:pt x="252" y="573"/>
                    <a:pt x="220" y="568"/>
                    <a:pt x="192" y="565"/>
                  </a:cubicBezTo>
                  <a:cubicBezTo>
                    <a:pt x="175" y="567"/>
                    <a:pt x="155" y="563"/>
                    <a:pt x="139" y="557"/>
                  </a:cubicBezTo>
                  <a:cubicBezTo>
                    <a:pt x="119" y="537"/>
                    <a:pt x="97" y="538"/>
                    <a:pt x="72" y="531"/>
                  </a:cubicBezTo>
                  <a:cubicBezTo>
                    <a:pt x="60" y="527"/>
                    <a:pt x="54" y="517"/>
                    <a:pt x="43" y="515"/>
                  </a:cubicBezTo>
                  <a:cubicBezTo>
                    <a:pt x="33" y="507"/>
                    <a:pt x="21" y="502"/>
                    <a:pt x="11" y="496"/>
                  </a:cubicBezTo>
                  <a:cubicBezTo>
                    <a:pt x="6" y="488"/>
                    <a:pt x="0" y="472"/>
                    <a:pt x="0" y="472"/>
                  </a:cubicBezTo>
                  <a:cubicBezTo>
                    <a:pt x="7" y="451"/>
                    <a:pt x="15" y="447"/>
                    <a:pt x="35" y="440"/>
                  </a:cubicBezTo>
                  <a:cubicBezTo>
                    <a:pt x="48" y="441"/>
                    <a:pt x="65" y="441"/>
                    <a:pt x="78" y="448"/>
                  </a:cubicBezTo>
                  <a:cubicBezTo>
                    <a:pt x="98" y="458"/>
                    <a:pt x="118" y="466"/>
                    <a:pt x="142" y="472"/>
                  </a:cubicBezTo>
                  <a:cubicBezTo>
                    <a:pt x="156" y="489"/>
                    <a:pt x="183" y="485"/>
                    <a:pt x="206" y="491"/>
                  </a:cubicBezTo>
                  <a:cubicBezTo>
                    <a:pt x="220" y="487"/>
                    <a:pt x="243" y="491"/>
                    <a:pt x="243" y="491"/>
                  </a:cubicBezTo>
                  <a:cubicBezTo>
                    <a:pt x="262" y="483"/>
                    <a:pt x="255" y="488"/>
                    <a:pt x="272" y="485"/>
                  </a:cubicBezTo>
                  <a:cubicBezTo>
                    <a:pt x="282" y="480"/>
                    <a:pt x="293" y="480"/>
                    <a:pt x="304" y="477"/>
                  </a:cubicBezTo>
                  <a:cubicBezTo>
                    <a:pt x="312" y="464"/>
                    <a:pt x="317" y="463"/>
                    <a:pt x="326" y="453"/>
                  </a:cubicBezTo>
                  <a:cubicBezTo>
                    <a:pt x="331" y="438"/>
                    <a:pt x="333" y="430"/>
                    <a:pt x="339" y="416"/>
                  </a:cubicBezTo>
                  <a:cubicBezTo>
                    <a:pt x="340" y="400"/>
                    <a:pt x="347" y="371"/>
                    <a:pt x="342" y="355"/>
                  </a:cubicBezTo>
                  <a:cubicBezTo>
                    <a:pt x="338" y="343"/>
                    <a:pt x="344" y="325"/>
                    <a:pt x="344" y="325"/>
                  </a:cubicBezTo>
                  <a:cubicBezTo>
                    <a:pt x="343" y="320"/>
                    <a:pt x="343" y="316"/>
                    <a:pt x="342" y="312"/>
                  </a:cubicBezTo>
                  <a:cubicBezTo>
                    <a:pt x="336" y="300"/>
                    <a:pt x="333" y="285"/>
                    <a:pt x="326" y="288"/>
                  </a:cubicBezTo>
                  <a:cubicBezTo>
                    <a:pt x="311" y="264"/>
                    <a:pt x="312" y="298"/>
                    <a:pt x="315" y="264"/>
                  </a:cubicBezTo>
                  <a:cubicBezTo>
                    <a:pt x="305" y="257"/>
                    <a:pt x="298" y="249"/>
                    <a:pt x="288" y="243"/>
                  </a:cubicBezTo>
                  <a:cubicBezTo>
                    <a:pt x="283" y="225"/>
                    <a:pt x="271" y="218"/>
                    <a:pt x="259" y="208"/>
                  </a:cubicBezTo>
                  <a:cubicBezTo>
                    <a:pt x="235" y="189"/>
                    <a:pt x="212" y="154"/>
                    <a:pt x="187" y="139"/>
                  </a:cubicBezTo>
                  <a:cubicBezTo>
                    <a:pt x="172" y="115"/>
                    <a:pt x="154" y="94"/>
                    <a:pt x="131" y="80"/>
                  </a:cubicBezTo>
                  <a:cubicBezTo>
                    <a:pt x="124" y="68"/>
                    <a:pt x="119" y="63"/>
                    <a:pt x="115" y="51"/>
                  </a:cubicBezTo>
                  <a:cubicBezTo>
                    <a:pt x="118" y="27"/>
                    <a:pt x="114" y="32"/>
                    <a:pt x="128" y="19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" name="Freeform 12"/>
            <p:cNvSpPr/>
            <p:nvPr/>
          </p:nvSpPr>
          <p:spPr bwMode="auto">
            <a:xfrm>
              <a:off x="1461" y="2063"/>
              <a:ext cx="259" cy="292"/>
            </a:xfrm>
            <a:custGeom>
              <a:avLst/>
              <a:gdLst>
                <a:gd name="T0" fmla="*/ 70 w 259"/>
                <a:gd name="T1" fmla="*/ 17 h 292"/>
                <a:gd name="T2" fmla="*/ 99 w 259"/>
                <a:gd name="T3" fmla="*/ 1 h 292"/>
                <a:gd name="T4" fmla="*/ 126 w 259"/>
                <a:gd name="T5" fmla="*/ 6 h 292"/>
                <a:gd name="T6" fmla="*/ 152 w 259"/>
                <a:gd name="T7" fmla="*/ 41 h 292"/>
                <a:gd name="T8" fmla="*/ 230 w 259"/>
                <a:gd name="T9" fmla="*/ 129 h 292"/>
                <a:gd name="T10" fmla="*/ 246 w 259"/>
                <a:gd name="T11" fmla="*/ 156 h 292"/>
                <a:gd name="T12" fmla="*/ 256 w 259"/>
                <a:gd name="T13" fmla="*/ 177 h 292"/>
                <a:gd name="T14" fmla="*/ 238 w 259"/>
                <a:gd name="T15" fmla="*/ 260 h 292"/>
                <a:gd name="T16" fmla="*/ 214 w 259"/>
                <a:gd name="T17" fmla="*/ 284 h 292"/>
                <a:gd name="T18" fmla="*/ 190 w 259"/>
                <a:gd name="T19" fmla="*/ 292 h 292"/>
                <a:gd name="T20" fmla="*/ 107 w 259"/>
                <a:gd name="T21" fmla="*/ 289 h 292"/>
                <a:gd name="T22" fmla="*/ 43 w 259"/>
                <a:gd name="T23" fmla="*/ 262 h 292"/>
                <a:gd name="T24" fmla="*/ 27 w 259"/>
                <a:gd name="T25" fmla="*/ 252 h 292"/>
                <a:gd name="T26" fmla="*/ 0 w 259"/>
                <a:gd name="T27" fmla="*/ 220 h 292"/>
                <a:gd name="T28" fmla="*/ 38 w 259"/>
                <a:gd name="T29" fmla="*/ 174 h 292"/>
                <a:gd name="T30" fmla="*/ 67 w 259"/>
                <a:gd name="T31" fmla="*/ 185 h 292"/>
                <a:gd name="T32" fmla="*/ 144 w 259"/>
                <a:gd name="T33" fmla="*/ 217 h 292"/>
                <a:gd name="T34" fmla="*/ 192 w 259"/>
                <a:gd name="T35" fmla="*/ 198 h 292"/>
                <a:gd name="T36" fmla="*/ 182 w 259"/>
                <a:gd name="T37" fmla="*/ 166 h 292"/>
                <a:gd name="T38" fmla="*/ 176 w 259"/>
                <a:gd name="T39" fmla="*/ 161 h 292"/>
                <a:gd name="T40" fmla="*/ 171 w 259"/>
                <a:gd name="T41" fmla="*/ 153 h 292"/>
                <a:gd name="T42" fmla="*/ 160 w 259"/>
                <a:gd name="T43" fmla="*/ 129 h 292"/>
                <a:gd name="T44" fmla="*/ 131 w 259"/>
                <a:gd name="T45" fmla="*/ 100 h 292"/>
                <a:gd name="T46" fmla="*/ 83 w 259"/>
                <a:gd name="T47" fmla="*/ 57 h 292"/>
                <a:gd name="T48" fmla="*/ 70 w 259"/>
                <a:gd name="T49" fmla="*/ 17 h 2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59"/>
                <a:gd name="T76" fmla="*/ 0 h 292"/>
                <a:gd name="T77" fmla="*/ 259 w 259"/>
                <a:gd name="T78" fmla="*/ 292 h 29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59" h="292">
                  <a:moveTo>
                    <a:pt x="70" y="17"/>
                  </a:moveTo>
                  <a:cubicBezTo>
                    <a:pt x="81" y="10"/>
                    <a:pt x="86" y="5"/>
                    <a:pt x="99" y="1"/>
                  </a:cubicBezTo>
                  <a:cubicBezTo>
                    <a:pt x="108" y="2"/>
                    <a:pt x="118" y="0"/>
                    <a:pt x="126" y="6"/>
                  </a:cubicBezTo>
                  <a:cubicBezTo>
                    <a:pt x="136" y="14"/>
                    <a:pt x="142" y="32"/>
                    <a:pt x="152" y="41"/>
                  </a:cubicBezTo>
                  <a:cubicBezTo>
                    <a:pt x="182" y="66"/>
                    <a:pt x="199" y="103"/>
                    <a:pt x="230" y="129"/>
                  </a:cubicBezTo>
                  <a:cubicBezTo>
                    <a:pt x="232" y="138"/>
                    <a:pt x="239" y="149"/>
                    <a:pt x="246" y="156"/>
                  </a:cubicBezTo>
                  <a:cubicBezTo>
                    <a:pt x="248" y="165"/>
                    <a:pt x="253" y="167"/>
                    <a:pt x="256" y="177"/>
                  </a:cubicBezTo>
                  <a:cubicBezTo>
                    <a:pt x="254" y="211"/>
                    <a:pt x="259" y="235"/>
                    <a:pt x="238" y="260"/>
                  </a:cubicBezTo>
                  <a:cubicBezTo>
                    <a:pt x="231" y="267"/>
                    <a:pt x="222" y="278"/>
                    <a:pt x="214" y="284"/>
                  </a:cubicBezTo>
                  <a:cubicBezTo>
                    <a:pt x="206" y="288"/>
                    <a:pt x="190" y="292"/>
                    <a:pt x="190" y="292"/>
                  </a:cubicBezTo>
                  <a:cubicBezTo>
                    <a:pt x="135" y="283"/>
                    <a:pt x="163" y="285"/>
                    <a:pt x="107" y="289"/>
                  </a:cubicBezTo>
                  <a:cubicBezTo>
                    <a:pt x="79" y="284"/>
                    <a:pt x="64" y="278"/>
                    <a:pt x="43" y="262"/>
                  </a:cubicBezTo>
                  <a:cubicBezTo>
                    <a:pt x="37" y="258"/>
                    <a:pt x="31" y="256"/>
                    <a:pt x="27" y="252"/>
                  </a:cubicBezTo>
                  <a:cubicBezTo>
                    <a:pt x="18" y="241"/>
                    <a:pt x="10" y="228"/>
                    <a:pt x="0" y="220"/>
                  </a:cubicBezTo>
                  <a:cubicBezTo>
                    <a:pt x="6" y="202"/>
                    <a:pt x="20" y="180"/>
                    <a:pt x="38" y="174"/>
                  </a:cubicBezTo>
                  <a:cubicBezTo>
                    <a:pt x="49" y="176"/>
                    <a:pt x="57" y="178"/>
                    <a:pt x="67" y="185"/>
                  </a:cubicBezTo>
                  <a:cubicBezTo>
                    <a:pt x="77" y="201"/>
                    <a:pt x="123" y="209"/>
                    <a:pt x="144" y="217"/>
                  </a:cubicBezTo>
                  <a:cubicBezTo>
                    <a:pt x="170" y="214"/>
                    <a:pt x="179" y="218"/>
                    <a:pt x="192" y="198"/>
                  </a:cubicBezTo>
                  <a:cubicBezTo>
                    <a:pt x="189" y="188"/>
                    <a:pt x="187" y="174"/>
                    <a:pt x="182" y="166"/>
                  </a:cubicBezTo>
                  <a:cubicBezTo>
                    <a:pt x="180" y="163"/>
                    <a:pt x="177" y="162"/>
                    <a:pt x="176" y="161"/>
                  </a:cubicBezTo>
                  <a:cubicBezTo>
                    <a:pt x="173" y="158"/>
                    <a:pt x="172" y="155"/>
                    <a:pt x="171" y="153"/>
                  </a:cubicBezTo>
                  <a:cubicBezTo>
                    <a:pt x="166" y="143"/>
                    <a:pt x="166" y="137"/>
                    <a:pt x="160" y="129"/>
                  </a:cubicBezTo>
                  <a:cubicBezTo>
                    <a:pt x="155" y="111"/>
                    <a:pt x="141" y="112"/>
                    <a:pt x="131" y="100"/>
                  </a:cubicBezTo>
                  <a:cubicBezTo>
                    <a:pt x="117" y="83"/>
                    <a:pt x="99" y="70"/>
                    <a:pt x="83" y="57"/>
                  </a:cubicBezTo>
                  <a:cubicBezTo>
                    <a:pt x="70" y="46"/>
                    <a:pt x="59" y="31"/>
                    <a:pt x="70" y="17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Freeform 13"/>
            <p:cNvSpPr/>
            <p:nvPr/>
          </p:nvSpPr>
          <p:spPr bwMode="auto">
            <a:xfrm>
              <a:off x="1323" y="2032"/>
              <a:ext cx="666" cy="613"/>
            </a:xfrm>
            <a:custGeom>
              <a:avLst/>
              <a:gdLst>
                <a:gd name="T0" fmla="*/ 466 w 666"/>
                <a:gd name="T1" fmla="*/ 13 h 613"/>
                <a:gd name="T2" fmla="*/ 506 w 666"/>
                <a:gd name="T3" fmla="*/ 0 h 613"/>
                <a:gd name="T4" fmla="*/ 557 w 666"/>
                <a:gd name="T5" fmla="*/ 43 h 613"/>
                <a:gd name="T6" fmla="*/ 578 w 666"/>
                <a:gd name="T7" fmla="*/ 75 h 613"/>
                <a:gd name="T8" fmla="*/ 597 w 666"/>
                <a:gd name="T9" fmla="*/ 104 h 613"/>
                <a:gd name="T10" fmla="*/ 626 w 666"/>
                <a:gd name="T11" fmla="*/ 141 h 613"/>
                <a:gd name="T12" fmla="*/ 666 w 666"/>
                <a:gd name="T13" fmla="*/ 253 h 613"/>
                <a:gd name="T14" fmla="*/ 650 w 666"/>
                <a:gd name="T15" fmla="*/ 317 h 613"/>
                <a:gd name="T16" fmla="*/ 642 w 666"/>
                <a:gd name="T17" fmla="*/ 341 h 613"/>
                <a:gd name="T18" fmla="*/ 626 w 666"/>
                <a:gd name="T19" fmla="*/ 373 h 613"/>
                <a:gd name="T20" fmla="*/ 610 w 666"/>
                <a:gd name="T21" fmla="*/ 400 h 613"/>
                <a:gd name="T22" fmla="*/ 589 w 666"/>
                <a:gd name="T23" fmla="*/ 424 h 613"/>
                <a:gd name="T24" fmla="*/ 570 w 666"/>
                <a:gd name="T25" fmla="*/ 464 h 613"/>
                <a:gd name="T26" fmla="*/ 528 w 666"/>
                <a:gd name="T27" fmla="*/ 523 h 613"/>
                <a:gd name="T28" fmla="*/ 485 w 666"/>
                <a:gd name="T29" fmla="*/ 555 h 613"/>
                <a:gd name="T30" fmla="*/ 440 w 666"/>
                <a:gd name="T31" fmla="*/ 589 h 613"/>
                <a:gd name="T32" fmla="*/ 338 w 666"/>
                <a:gd name="T33" fmla="*/ 613 h 613"/>
                <a:gd name="T34" fmla="*/ 256 w 666"/>
                <a:gd name="T35" fmla="*/ 587 h 613"/>
                <a:gd name="T36" fmla="*/ 178 w 666"/>
                <a:gd name="T37" fmla="*/ 563 h 613"/>
                <a:gd name="T38" fmla="*/ 170 w 666"/>
                <a:gd name="T39" fmla="*/ 557 h 613"/>
                <a:gd name="T40" fmla="*/ 162 w 666"/>
                <a:gd name="T41" fmla="*/ 555 h 613"/>
                <a:gd name="T42" fmla="*/ 133 w 666"/>
                <a:gd name="T43" fmla="*/ 531 h 613"/>
                <a:gd name="T44" fmla="*/ 58 w 666"/>
                <a:gd name="T45" fmla="*/ 504 h 613"/>
                <a:gd name="T46" fmla="*/ 13 w 666"/>
                <a:gd name="T47" fmla="*/ 467 h 613"/>
                <a:gd name="T48" fmla="*/ 2 w 666"/>
                <a:gd name="T49" fmla="*/ 456 h 613"/>
                <a:gd name="T50" fmla="*/ 26 w 666"/>
                <a:gd name="T51" fmla="*/ 411 h 613"/>
                <a:gd name="T52" fmla="*/ 66 w 666"/>
                <a:gd name="T53" fmla="*/ 413 h 613"/>
                <a:gd name="T54" fmla="*/ 82 w 666"/>
                <a:gd name="T55" fmla="*/ 419 h 613"/>
                <a:gd name="T56" fmla="*/ 184 w 666"/>
                <a:gd name="T57" fmla="*/ 469 h 613"/>
                <a:gd name="T58" fmla="*/ 221 w 666"/>
                <a:gd name="T59" fmla="*/ 493 h 613"/>
                <a:gd name="T60" fmla="*/ 336 w 666"/>
                <a:gd name="T61" fmla="*/ 541 h 613"/>
                <a:gd name="T62" fmla="*/ 394 w 666"/>
                <a:gd name="T63" fmla="*/ 528 h 613"/>
                <a:gd name="T64" fmla="*/ 424 w 666"/>
                <a:gd name="T65" fmla="*/ 515 h 613"/>
                <a:gd name="T66" fmla="*/ 453 w 666"/>
                <a:gd name="T67" fmla="*/ 496 h 613"/>
                <a:gd name="T68" fmla="*/ 477 w 666"/>
                <a:gd name="T69" fmla="*/ 472 h 613"/>
                <a:gd name="T70" fmla="*/ 501 w 666"/>
                <a:gd name="T71" fmla="*/ 448 h 613"/>
                <a:gd name="T72" fmla="*/ 522 w 666"/>
                <a:gd name="T73" fmla="*/ 421 h 613"/>
                <a:gd name="T74" fmla="*/ 557 w 666"/>
                <a:gd name="T75" fmla="*/ 357 h 613"/>
                <a:gd name="T76" fmla="*/ 581 w 666"/>
                <a:gd name="T77" fmla="*/ 285 h 613"/>
                <a:gd name="T78" fmla="*/ 568 w 666"/>
                <a:gd name="T79" fmla="*/ 187 h 613"/>
                <a:gd name="T80" fmla="*/ 514 w 666"/>
                <a:gd name="T81" fmla="*/ 123 h 613"/>
                <a:gd name="T82" fmla="*/ 482 w 666"/>
                <a:gd name="T83" fmla="*/ 80 h 613"/>
                <a:gd name="T84" fmla="*/ 472 w 666"/>
                <a:gd name="T85" fmla="*/ 64 h 613"/>
                <a:gd name="T86" fmla="*/ 466 w 666"/>
                <a:gd name="T87" fmla="*/ 48 h 613"/>
                <a:gd name="T88" fmla="*/ 469 w 666"/>
                <a:gd name="T89" fmla="*/ 16 h 613"/>
                <a:gd name="T90" fmla="*/ 466 w 666"/>
                <a:gd name="T91" fmla="*/ 13 h 61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66"/>
                <a:gd name="T139" fmla="*/ 0 h 613"/>
                <a:gd name="T140" fmla="*/ 666 w 666"/>
                <a:gd name="T141" fmla="*/ 613 h 61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66" h="613">
                  <a:moveTo>
                    <a:pt x="466" y="13"/>
                  </a:moveTo>
                  <a:cubicBezTo>
                    <a:pt x="479" y="9"/>
                    <a:pt x="493" y="4"/>
                    <a:pt x="506" y="0"/>
                  </a:cubicBezTo>
                  <a:cubicBezTo>
                    <a:pt x="528" y="8"/>
                    <a:pt x="542" y="24"/>
                    <a:pt x="557" y="43"/>
                  </a:cubicBezTo>
                  <a:cubicBezTo>
                    <a:pt x="564" y="51"/>
                    <a:pt x="569" y="68"/>
                    <a:pt x="578" y="75"/>
                  </a:cubicBezTo>
                  <a:cubicBezTo>
                    <a:pt x="588" y="83"/>
                    <a:pt x="589" y="94"/>
                    <a:pt x="597" y="104"/>
                  </a:cubicBezTo>
                  <a:cubicBezTo>
                    <a:pt x="606" y="115"/>
                    <a:pt x="620" y="126"/>
                    <a:pt x="626" y="141"/>
                  </a:cubicBezTo>
                  <a:cubicBezTo>
                    <a:pt x="639" y="177"/>
                    <a:pt x="656" y="214"/>
                    <a:pt x="666" y="253"/>
                  </a:cubicBezTo>
                  <a:cubicBezTo>
                    <a:pt x="663" y="277"/>
                    <a:pt x="655" y="293"/>
                    <a:pt x="650" y="317"/>
                  </a:cubicBezTo>
                  <a:cubicBezTo>
                    <a:pt x="647" y="325"/>
                    <a:pt x="642" y="341"/>
                    <a:pt x="642" y="341"/>
                  </a:cubicBezTo>
                  <a:cubicBezTo>
                    <a:pt x="639" y="354"/>
                    <a:pt x="636" y="364"/>
                    <a:pt x="626" y="373"/>
                  </a:cubicBezTo>
                  <a:cubicBezTo>
                    <a:pt x="623" y="382"/>
                    <a:pt x="617" y="393"/>
                    <a:pt x="610" y="400"/>
                  </a:cubicBezTo>
                  <a:cubicBezTo>
                    <a:pt x="607" y="411"/>
                    <a:pt x="598" y="417"/>
                    <a:pt x="589" y="424"/>
                  </a:cubicBezTo>
                  <a:cubicBezTo>
                    <a:pt x="581" y="436"/>
                    <a:pt x="577" y="451"/>
                    <a:pt x="570" y="464"/>
                  </a:cubicBezTo>
                  <a:cubicBezTo>
                    <a:pt x="557" y="484"/>
                    <a:pt x="543" y="504"/>
                    <a:pt x="528" y="523"/>
                  </a:cubicBezTo>
                  <a:cubicBezTo>
                    <a:pt x="516" y="536"/>
                    <a:pt x="498" y="543"/>
                    <a:pt x="485" y="555"/>
                  </a:cubicBezTo>
                  <a:cubicBezTo>
                    <a:pt x="472" y="566"/>
                    <a:pt x="456" y="584"/>
                    <a:pt x="440" y="589"/>
                  </a:cubicBezTo>
                  <a:cubicBezTo>
                    <a:pt x="422" y="606"/>
                    <a:pt x="364" y="606"/>
                    <a:pt x="338" y="613"/>
                  </a:cubicBezTo>
                  <a:cubicBezTo>
                    <a:pt x="307" y="609"/>
                    <a:pt x="284" y="594"/>
                    <a:pt x="256" y="587"/>
                  </a:cubicBezTo>
                  <a:cubicBezTo>
                    <a:pt x="235" y="571"/>
                    <a:pt x="202" y="569"/>
                    <a:pt x="178" y="563"/>
                  </a:cubicBezTo>
                  <a:cubicBezTo>
                    <a:pt x="175" y="561"/>
                    <a:pt x="172" y="558"/>
                    <a:pt x="170" y="557"/>
                  </a:cubicBezTo>
                  <a:cubicBezTo>
                    <a:pt x="167" y="555"/>
                    <a:pt x="164" y="556"/>
                    <a:pt x="162" y="555"/>
                  </a:cubicBezTo>
                  <a:cubicBezTo>
                    <a:pt x="150" y="547"/>
                    <a:pt x="148" y="536"/>
                    <a:pt x="133" y="531"/>
                  </a:cubicBezTo>
                  <a:cubicBezTo>
                    <a:pt x="108" y="521"/>
                    <a:pt x="81" y="515"/>
                    <a:pt x="58" y="504"/>
                  </a:cubicBezTo>
                  <a:cubicBezTo>
                    <a:pt x="40" y="495"/>
                    <a:pt x="33" y="472"/>
                    <a:pt x="13" y="467"/>
                  </a:cubicBezTo>
                  <a:cubicBezTo>
                    <a:pt x="9" y="463"/>
                    <a:pt x="2" y="461"/>
                    <a:pt x="2" y="456"/>
                  </a:cubicBezTo>
                  <a:cubicBezTo>
                    <a:pt x="0" y="439"/>
                    <a:pt x="9" y="415"/>
                    <a:pt x="26" y="411"/>
                  </a:cubicBezTo>
                  <a:cubicBezTo>
                    <a:pt x="39" y="411"/>
                    <a:pt x="52" y="411"/>
                    <a:pt x="66" y="413"/>
                  </a:cubicBezTo>
                  <a:cubicBezTo>
                    <a:pt x="71" y="413"/>
                    <a:pt x="82" y="419"/>
                    <a:pt x="82" y="419"/>
                  </a:cubicBezTo>
                  <a:cubicBezTo>
                    <a:pt x="100" y="434"/>
                    <a:pt x="159" y="462"/>
                    <a:pt x="184" y="469"/>
                  </a:cubicBezTo>
                  <a:cubicBezTo>
                    <a:pt x="194" y="481"/>
                    <a:pt x="208" y="483"/>
                    <a:pt x="221" y="493"/>
                  </a:cubicBezTo>
                  <a:cubicBezTo>
                    <a:pt x="253" y="517"/>
                    <a:pt x="295" y="533"/>
                    <a:pt x="336" y="541"/>
                  </a:cubicBezTo>
                  <a:cubicBezTo>
                    <a:pt x="355" y="538"/>
                    <a:pt x="375" y="535"/>
                    <a:pt x="394" y="528"/>
                  </a:cubicBezTo>
                  <a:cubicBezTo>
                    <a:pt x="402" y="520"/>
                    <a:pt x="413" y="517"/>
                    <a:pt x="424" y="515"/>
                  </a:cubicBezTo>
                  <a:cubicBezTo>
                    <a:pt x="433" y="507"/>
                    <a:pt x="442" y="502"/>
                    <a:pt x="453" y="496"/>
                  </a:cubicBezTo>
                  <a:cubicBezTo>
                    <a:pt x="459" y="486"/>
                    <a:pt x="467" y="478"/>
                    <a:pt x="477" y="472"/>
                  </a:cubicBezTo>
                  <a:cubicBezTo>
                    <a:pt x="483" y="462"/>
                    <a:pt x="491" y="454"/>
                    <a:pt x="501" y="448"/>
                  </a:cubicBezTo>
                  <a:cubicBezTo>
                    <a:pt x="506" y="438"/>
                    <a:pt x="514" y="429"/>
                    <a:pt x="522" y="421"/>
                  </a:cubicBezTo>
                  <a:cubicBezTo>
                    <a:pt x="530" y="397"/>
                    <a:pt x="545" y="379"/>
                    <a:pt x="557" y="357"/>
                  </a:cubicBezTo>
                  <a:cubicBezTo>
                    <a:pt x="568" y="334"/>
                    <a:pt x="575" y="309"/>
                    <a:pt x="581" y="285"/>
                  </a:cubicBezTo>
                  <a:cubicBezTo>
                    <a:pt x="575" y="255"/>
                    <a:pt x="583" y="214"/>
                    <a:pt x="568" y="187"/>
                  </a:cubicBezTo>
                  <a:cubicBezTo>
                    <a:pt x="554" y="162"/>
                    <a:pt x="530" y="144"/>
                    <a:pt x="514" y="123"/>
                  </a:cubicBezTo>
                  <a:cubicBezTo>
                    <a:pt x="503" y="108"/>
                    <a:pt x="492" y="93"/>
                    <a:pt x="482" y="80"/>
                  </a:cubicBezTo>
                  <a:cubicBezTo>
                    <a:pt x="478" y="74"/>
                    <a:pt x="474" y="69"/>
                    <a:pt x="472" y="64"/>
                  </a:cubicBezTo>
                  <a:cubicBezTo>
                    <a:pt x="470" y="58"/>
                    <a:pt x="466" y="48"/>
                    <a:pt x="466" y="48"/>
                  </a:cubicBezTo>
                  <a:cubicBezTo>
                    <a:pt x="467" y="37"/>
                    <a:pt x="465" y="26"/>
                    <a:pt x="469" y="16"/>
                  </a:cubicBezTo>
                  <a:cubicBezTo>
                    <a:pt x="470" y="10"/>
                    <a:pt x="491" y="8"/>
                    <a:pt x="466" y="13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" name="Group 14"/>
          <p:cNvGrpSpPr/>
          <p:nvPr/>
        </p:nvGrpSpPr>
        <p:grpSpPr bwMode="auto">
          <a:xfrm>
            <a:off x="4260850" y="261620"/>
            <a:ext cx="1641475" cy="950913"/>
            <a:chOff x="2692" y="166"/>
            <a:chExt cx="1034" cy="599"/>
          </a:xfrm>
        </p:grpSpPr>
        <p:sp>
          <p:nvSpPr>
            <p:cNvPr id="8208" name="Oval 15"/>
            <p:cNvSpPr>
              <a:spLocks noChangeArrowheads="1"/>
            </p:cNvSpPr>
            <p:nvPr/>
          </p:nvSpPr>
          <p:spPr bwMode="auto">
            <a:xfrm>
              <a:off x="2762" y="395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09" name="Oval 16"/>
            <p:cNvSpPr>
              <a:spLocks noChangeArrowheads="1"/>
            </p:cNvSpPr>
            <p:nvPr/>
          </p:nvSpPr>
          <p:spPr bwMode="auto">
            <a:xfrm>
              <a:off x="3098" y="40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10" name="Oval 17"/>
            <p:cNvSpPr>
              <a:spLocks noChangeArrowheads="1"/>
            </p:cNvSpPr>
            <p:nvPr/>
          </p:nvSpPr>
          <p:spPr bwMode="auto">
            <a:xfrm>
              <a:off x="2976" y="28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11" name="Oval 18"/>
            <p:cNvSpPr>
              <a:spLocks noChangeArrowheads="1"/>
            </p:cNvSpPr>
            <p:nvPr/>
          </p:nvSpPr>
          <p:spPr bwMode="auto">
            <a:xfrm>
              <a:off x="2836" y="45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12" name="Oval 19"/>
            <p:cNvSpPr>
              <a:spLocks noChangeArrowheads="1"/>
            </p:cNvSpPr>
            <p:nvPr/>
          </p:nvSpPr>
          <p:spPr bwMode="auto">
            <a:xfrm>
              <a:off x="3264" y="539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13" name="Oval 20"/>
            <p:cNvSpPr>
              <a:spLocks noChangeArrowheads="1"/>
            </p:cNvSpPr>
            <p:nvPr/>
          </p:nvSpPr>
          <p:spPr bwMode="auto">
            <a:xfrm>
              <a:off x="2736" y="16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14" name="Oval 21"/>
            <p:cNvSpPr>
              <a:spLocks noChangeArrowheads="1"/>
            </p:cNvSpPr>
            <p:nvPr/>
          </p:nvSpPr>
          <p:spPr bwMode="auto">
            <a:xfrm>
              <a:off x="2692" y="28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15" name="Oval 22"/>
            <p:cNvSpPr>
              <a:spLocks noChangeArrowheads="1"/>
            </p:cNvSpPr>
            <p:nvPr/>
          </p:nvSpPr>
          <p:spPr bwMode="auto">
            <a:xfrm>
              <a:off x="3301" y="42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16" name="Oval 23"/>
            <p:cNvSpPr>
              <a:spLocks noChangeArrowheads="1"/>
            </p:cNvSpPr>
            <p:nvPr/>
          </p:nvSpPr>
          <p:spPr bwMode="auto">
            <a:xfrm>
              <a:off x="3678" y="717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17" name="Oval 24"/>
            <p:cNvSpPr>
              <a:spLocks noChangeArrowheads="1"/>
            </p:cNvSpPr>
            <p:nvPr/>
          </p:nvSpPr>
          <p:spPr bwMode="auto">
            <a:xfrm>
              <a:off x="3615" y="62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18" name="Oval 25"/>
            <p:cNvSpPr>
              <a:spLocks noChangeArrowheads="1"/>
            </p:cNvSpPr>
            <p:nvPr/>
          </p:nvSpPr>
          <p:spPr bwMode="auto">
            <a:xfrm>
              <a:off x="2895" y="1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19" name="Oval 26"/>
            <p:cNvSpPr>
              <a:spLocks noChangeArrowheads="1"/>
            </p:cNvSpPr>
            <p:nvPr/>
          </p:nvSpPr>
          <p:spPr bwMode="auto">
            <a:xfrm>
              <a:off x="3024" y="35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20" name="Oval 27"/>
            <p:cNvSpPr>
              <a:spLocks noChangeArrowheads="1"/>
            </p:cNvSpPr>
            <p:nvPr/>
          </p:nvSpPr>
          <p:spPr bwMode="auto">
            <a:xfrm>
              <a:off x="3168" y="47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21" name="Oval 28"/>
            <p:cNvSpPr>
              <a:spLocks noChangeArrowheads="1"/>
            </p:cNvSpPr>
            <p:nvPr/>
          </p:nvSpPr>
          <p:spPr bwMode="auto">
            <a:xfrm>
              <a:off x="3423" y="42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" name="Oval 29"/>
            <p:cNvSpPr>
              <a:spLocks noChangeArrowheads="1"/>
            </p:cNvSpPr>
            <p:nvPr/>
          </p:nvSpPr>
          <p:spPr bwMode="auto">
            <a:xfrm>
              <a:off x="3530" y="50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8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1355408" y="47625"/>
            <a:ext cx="30289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FF0000"/>
                </a:solidFill>
                <a:latin typeface="Arial" panose="020B0604020202020204" pitchFamily="34" charset="0"/>
              </a:rPr>
              <a:t>membran</a:t>
            </a:r>
            <a:r>
              <a:rPr lang="it-IT" altLang="en-US" b="1">
                <a:solidFill>
                  <a:srgbClr val="FF0000"/>
                </a:solidFill>
                <a:latin typeface="Arial" panose="020B0604020202020204" pitchFamily="34" charset="0"/>
              </a:rPr>
              <a:t>a </a:t>
            </a:r>
            <a:r>
              <a:rPr lang="en-US" altLang="it-IT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R</a:t>
            </a:r>
            <a:r>
              <a:rPr lang="it-IT" altLang="en-US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E</a:t>
            </a:r>
            <a:r>
              <a:rPr lang="en-US" altLang="it-IT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</a:t>
            </a:r>
          </a:p>
        </p:txBody>
      </p:sp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6682105" y="1336675"/>
            <a:ext cx="11318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lume</a:t>
            </a:r>
          </a:p>
        </p:txBody>
      </p:sp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5915025" y="47625"/>
            <a:ext cx="1898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ribosomi</a:t>
            </a:r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 flipH="1" flipV="1">
            <a:off x="5791200" y="1676400"/>
            <a:ext cx="890905" cy="571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 flipH="1">
            <a:off x="4821555" y="33909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>
            <a:off x="3938270" y="626110"/>
            <a:ext cx="220980" cy="850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 flipV="1">
            <a:off x="3048000" y="2667000"/>
            <a:ext cx="1219200" cy="762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02933" y="2362200"/>
            <a:ext cx="1219200" cy="10668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70720" presetClass="entr" presetSubtype="1077016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70720" presetClass="entr" presetSubtype="1077016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nimBg="1"/>
      <p:bldP spid="8197" grpId="0" animBg="1"/>
      <p:bldP spid="8222" grpId="0" autoUpdateAnimBg="0"/>
      <p:bldP spid="8223" grpId="0" autoUpdateAnimBg="0"/>
      <p:bldP spid="8224" grpId="0" autoUpdateAnimBg="0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B049AC-AAC6-C306-9573-6C736F9C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Low‐density Lipoprotein Receptor Gene Family | SpringerLink">
            <a:extLst>
              <a:ext uri="{FF2B5EF4-FFF2-40B4-BE49-F238E27FC236}">
                <a16:creationId xmlns:a16="http://schemas.microsoft.com/office/drawing/2014/main" id="{EE1AF7DA-BFAC-DC81-FBCA-AF1475B7F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6624736" cy="536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79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3200">
                <a:latin typeface="Arial Narrow" panose="020B0606020202030204" pitchFamily="34" charset="0"/>
              </a:rPr>
              <a:t>Topologies of some integral membrane proteins synthesized on the rough ER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46"/>
          <a:stretch>
            <a:fillRect/>
          </a:stretch>
        </p:blipFill>
        <p:spPr bwMode="auto">
          <a:xfrm>
            <a:off x="46497" y="1775035"/>
            <a:ext cx="2792729" cy="438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ttangolo 1"/>
          <p:cNvSpPr>
            <a:spLocks noChangeArrowheads="1"/>
          </p:cNvSpPr>
          <p:nvPr/>
        </p:nvSpPr>
        <p:spPr bwMode="auto">
          <a:xfrm>
            <a:off x="90740" y="1792717"/>
            <a:ext cx="2748486" cy="4516603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5"/>
          <a:stretch>
            <a:fillRect/>
          </a:stretch>
        </p:blipFill>
        <p:spPr bwMode="auto">
          <a:xfrm>
            <a:off x="6149441" y="1765996"/>
            <a:ext cx="2936110" cy="382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6172245" y="1757135"/>
            <a:ext cx="2881015" cy="4552185"/>
          </a:xfrm>
          <a:prstGeom prst="rect">
            <a:avLst/>
          </a:prstGeom>
          <a:solidFill>
            <a:schemeClr val="bg1">
              <a:lumMod val="50000"/>
              <a:alpha val="5098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171669" y="1746248"/>
            <a:ext cx="2912499" cy="4413568"/>
            <a:chOff x="2957198" y="1760228"/>
            <a:chExt cx="2912499" cy="441356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4" r="43912"/>
            <a:stretch>
              <a:fillRect/>
            </a:stretch>
          </p:blipFill>
          <p:spPr bwMode="auto">
            <a:xfrm>
              <a:off x="2957198" y="1760228"/>
              <a:ext cx="2808907" cy="441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/>
            <p:cNvSpPr/>
            <p:nvPr/>
          </p:nvSpPr>
          <p:spPr bwMode="auto">
            <a:xfrm>
              <a:off x="4901012" y="1885743"/>
              <a:ext cx="968685" cy="21602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60405020304" pitchFamily="18" charset="0"/>
              </a:endParaRPr>
            </a:p>
          </p:txBody>
        </p:sp>
      </p:grpSp>
      <p:sp>
        <p:nvSpPr>
          <p:cNvPr id="31749" name="Rettangolo 1"/>
          <p:cNvSpPr>
            <a:spLocks noChangeArrowheads="1"/>
          </p:cNvSpPr>
          <p:nvPr/>
        </p:nvSpPr>
        <p:spPr bwMode="auto">
          <a:xfrm>
            <a:off x="2994560" y="1765996"/>
            <a:ext cx="3004268" cy="4563072"/>
          </a:xfrm>
          <a:prstGeom prst="rect">
            <a:avLst/>
          </a:prstGeom>
          <a:solidFill>
            <a:srgbClr val="FFC000">
              <a:alpha val="5098"/>
            </a:srgbClr>
          </a:solidFill>
          <a:ln w="57150" algn="ctr">
            <a:solidFill>
              <a:srgbClr val="FF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06DC4A9-B1E1-2B29-D626-2B09BE93E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79724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35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800" y="2060848"/>
            <a:ext cx="51604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04829"/>
            <a:ext cx="8304455" cy="1800200"/>
          </a:xfrm>
        </p:spPr>
        <p:txBody>
          <a:bodyPr/>
          <a:lstStyle/>
          <a:p>
            <a:pPr algn="l" eaLnBrk="1" hangingPunct="1"/>
            <a:r>
              <a:rPr lang="en-US" altLang="it-IT" sz="2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II transmembrane proteins </a:t>
            </a:r>
            <a:br>
              <a:rPr lang="en-US" altLang="it-IT" sz="24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it-IT" sz="24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it-IT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 N-terminal signal sequence</a:t>
            </a:r>
            <a:b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 single </a:t>
            </a:r>
            <a:r>
              <a:rPr lang="en-US" altLang="it-IT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signal-anchor sequence 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directs insertion of single-pass)</a:t>
            </a:r>
            <a:endParaRPr lang="en-US" altLang="it-IT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ructural analysis of the transferrin receptor multifaceted ligand(s)  interface - ScienceDirect">
            <a:extLst>
              <a:ext uri="{FF2B5EF4-FFF2-40B4-BE49-F238E27FC236}">
                <a16:creationId xmlns:a16="http://schemas.microsoft.com/office/drawing/2014/main" id="{10962C9E-04E4-60DF-FE0A-5DE76DEA1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4381259" cy="485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63B91E-C3CA-5583-7BC4-A4F77A438A0C}"/>
              </a:ext>
            </a:extLst>
          </p:cNvPr>
          <p:cNvSpPr txBox="1"/>
          <p:nvPr/>
        </p:nvSpPr>
        <p:spPr>
          <a:xfrm>
            <a:off x="575556" y="372963"/>
            <a:ext cx="7992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Overall structure of the human </a:t>
            </a:r>
            <a:r>
              <a:rPr lang="en-US" b="1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Transferrin Receptor 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47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3200">
                <a:latin typeface="Arial Narrow" panose="020B0606020202030204" pitchFamily="34" charset="0"/>
              </a:rPr>
              <a:t>Topologies of some integral membrane proteins synthesized on the rough ER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46"/>
          <a:stretch>
            <a:fillRect/>
          </a:stretch>
        </p:blipFill>
        <p:spPr bwMode="auto">
          <a:xfrm>
            <a:off x="46497" y="1775035"/>
            <a:ext cx="2792729" cy="438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ttangolo 1"/>
          <p:cNvSpPr>
            <a:spLocks noChangeArrowheads="1"/>
          </p:cNvSpPr>
          <p:nvPr/>
        </p:nvSpPr>
        <p:spPr bwMode="auto">
          <a:xfrm>
            <a:off x="90740" y="1792717"/>
            <a:ext cx="2748486" cy="4516603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5"/>
          <a:stretch>
            <a:fillRect/>
          </a:stretch>
        </p:blipFill>
        <p:spPr bwMode="auto">
          <a:xfrm>
            <a:off x="6149441" y="1765996"/>
            <a:ext cx="2936110" cy="382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6064101" y="1757135"/>
            <a:ext cx="2989159" cy="4552185"/>
          </a:xfrm>
          <a:prstGeom prst="rect">
            <a:avLst/>
          </a:prstGeom>
          <a:solidFill>
            <a:srgbClr val="FFFF00">
              <a:alpha val="5098"/>
            </a:srgbClr>
          </a:solidFill>
          <a:ln w="57150" algn="ctr">
            <a:solidFill>
              <a:srgbClr val="FF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171669" y="1746248"/>
            <a:ext cx="2912499" cy="4413568"/>
            <a:chOff x="2957198" y="1760228"/>
            <a:chExt cx="2912499" cy="441356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4" r="43912"/>
            <a:stretch>
              <a:fillRect/>
            </a:stretch>
          </p:blipFill>
          <p:spPr bwMode="auto">
            <a:xfrm>
              <a:off x="2957198" y="1760228"/>
              <a:ext cx="2808907" cy="441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/>
            <p:cNvSpPr/>
            <p:nvPr/>
          </p:nvSpPr>
          <p:spPr bwMode="auto">
            <a:xfrm>
              <a:off x="4901012" y="1885743"/>
              <a:ext cx="968685" cy="21602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60405020304" pitchFamily="18" charset="0"/>
              </a:endParaRPr>
            </a:p>
          </p:txBody>
        </p:sp>
      </p:grpSp>
      <p:sp>
        <p:nvSpPr>
          <p:cNvPr id="31749" name="Rettangolo 1"/>
          <p:cNvSpPr>
            <a:spLocks noChangeArrowheads="1"/>
          </p:cNvSpPr>
          <p:nvPr/>
        </p:nvSpPr>
        <p:spPr bwMode="auto">
          <a:xfrm>
            <a:off x="2994560" y="1765996"/>
            <a:ext cx="3004268" cy="4563072"/>
          </a:xfrm>
          <a:prstGeom prst="rect">
            <a:avLst/>
          </a:prstGeom>
          <a:solidFill>
            <a:schemeClr val="bg1">
              <a:lumMod val="50000"/>
              <a:alpha val="5098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29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1" y="404664"/>
            <a:ext cx="8851899" cy="1143000"/>
          </a:xfrm>
        </p:spPr>
        <p:txBody>
          <a:bodyPr/>
          <a:lstStyle/>
          <a:p>
            <a:pPr eaLnBrk="1" hangingPunct="1"/>
            <a:r>
              <a:rPr lang="en-US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Multipass</a:t>
            </a:r>
            <a:r>
              <a:rPr lang="en-US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transmembrane proteins </a:t>
            </a:r>
            <a:br>
              <a:rPr lang="en-US" altLang="it-IT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br>
              <a:rPr lang="en-US" altLang="it-IT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it-IT" sz="26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</a:t>
            </a:r>
            <a:r>
              <a:rPr lang="en-US" altLang="it-IT" sz="26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topogenic</a:t>
            </a:r>
            <a:r>
              <a:rPr lang="en-US" altLang="it-IT" sz="26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sequences</a:t>
            </a:r>
          </a:p>
        </p:txBody>
      </p:sp>
      <p:pic>
        <p:nvPicPr>
          <p:cNvPr id="36867" name="Picture 4" descr="F17-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8" y="2276872"/>
            <a:ext cx="8455223" cy="331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C158A89-3E14-F4F4-2FB7-9A0E6DD54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05" y="1271222"/>
            <a:ext cx="8706195" cy="222491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0CCEFC-8030-35D1-0D53-7692368FB93A}"/>
              </a:ext>
            </a:extLst>
          </p:cNvPr>
          <p:cNvSpPr txBox="1"/>
          <p:nvPr/>
        </p:nvSpPr>
        <p:spPr>
          <a:xfrm>
            <a:off x="3666944" y="5683166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VIDEO 12.6</a:t>
            </a:r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E89A01-8714-D747-6B32-596E6D876007}"/>
              </a:ext>
            </a:extLst>
          </p:cNvPr>
          <p:cNvSpPr txBox="1"/>
          <p:nvPr/>
        </p:nvSpPr>
        <p:spPr>
          <a:xfrm>
            <a:off x="1115616" y="4221088"/>
            <a:ext cx="71287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https://app.jove.com/it/embed/player?id=12128&amp;access=843f572e1b&amp;language=it&amp;t=1&amp;s=1&amp;fpv=1</a:t>
            </a:r>
          </a:p>
        </p:txBody>
      </p:sp>
    </p:spTree>
    <p:extLst>
      <p:ext uri="{BB962C8B-B14F-4D97-AF65-F5344CB8AC3E}">
        <p14:creationId xmlns:p14="http://schemas.microsoft.com/office/powerpoint/2010/main" val="121375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5D441D-34AB-BCF4-8DF4-3F3812BD6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01"/>
          <a:stretch/>
        </p:blipFill>
        <p:spPr>
          <a:xfrm>
            <a:off x="327567" y="1844824"/>
            <a:ext cx="848886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88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00" t="14182" r="-208" b="14059"/>
          <a:stretch>
            <a:fillRect/>
          </a:stretch>
        </p:blipFill>
        <p:spPr>
          <a:xfrm>
            <a:off x="611560" y="838200"/>
            <a:ext cx="7632848" cy="306845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07315" y="4343400"/>
            <a:ext cx="87560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GPI-anchored proteins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targeted to the ER membrane by an N-terminal signal sequence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99795" y="188595"/>
            <a:ext cx="645223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The attachment of a GPI anchor to a protein in the ER.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7315" y="5300980"/>
            <a:ext cx="893445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Within less than a minute, a transamidase enzyme in the ER cleaves the protein from its membrane-bound C-terminus and simultaneously attaches the new C-terminus to an amino group on 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preassembled GPI intermediate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1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8605838" y="0"/>
            <a:ext cx="5334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800" b="1">
                <a:latin typeface="Helvetica" panose="020B0504020202030204" pitchFamily="34" charset="0"/>
              </a:rPr>
              <a:t>8</a:t>
            </a:r>
            <a:endParaRPr lang="en-US" altLang="it-IT" sz="2400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 rot="2908912">
            <a:off x="4867275" y="5521326"/>
            <a:ext cx="15970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ER lumen</a:t>
            </a:r>
          </a:p>
        </p:txBody>
      </p:sp>
      <p:sp>
        <p:nvSpPr>
          <p:cNvPr id="14343" name="Rectangle 7" descr="Granite"/>
          <p:cNvSpPr>
            <a:spLocks noChangeArrowheads="1"/>
          </p:cNvSpPr>
          <p:nvPr/>
        </p:nvSpPr>
        <p:spPr bwMode="auto">
          <a:xfrm rot="2075554">
            <a:off x="3048000" y="3048000"/>
            <a:ext cx="1254125" cy="457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cytosol</a:t>
            </a:r>
            <a:endParaRPr 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1029504" presetClass="entr" presetSubtype="10182165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 autoUpdateAnimBg="0"/>
      <p:bldP spid="14343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900113" y="404813"/>
            <a:ext cx="77771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  <a:r>
              <a:rPr lang="en-US" altLang="it-IT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 and post-translational</a:t>
            </a:r>
            <a:r>
              <a:rPr lang="en-US" alt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in the ER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39552" y="3146722"/>
            <a:ext cx="6116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>
                <a:latin typeface="Arial" panose="020B0604020202020204" pitchFamily="34" charset="0"/>
                <a:cs typeface="Arial" panose="020B0604020202020204" pitchFamily="34" charset="0"/>
              </a:rPr>
              <a:t>2	formation of disulfide bonds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542917" y="2363658"/>
            <a:ext cx="85744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	addition of carbohydrates  (glycosylation)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1913" y="2397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1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539552" y="4869160"/>
            <a:ext cx="684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>
                <a:latin typeface="Arial" panose="020B0604020202020204" pitchFamily="34" charset="0"/>
                <a:cs typeface="Arial" panose="020B0604020202020204" pitchFamily="34" charset="0"/>
              </a:rPr>
              <a:t>4	assembly of multimeric proteins</a:t>
            </a: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563381" y="3968038"/>
            <a:ext cx="6481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dirty="0">
                <a:latin typeface="Arial" panose="020B0604020202020204" pitchFamily="34" charset="0"/>
                <a:cs typeface="Arial" panose="020B0604020202020204" pitchFamily="34" charset="0"/>
              </a:rPr>
              <a:t>3	proper folding / quality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  <p:bldP spid="71685" grpId="0" autoUpdateAnimBg="0"/>
      <p:bldP spid="71687" grpId="0" autoUpdateAnimBg="0"/>
      <p:bldP spid="7169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1524000"/>
            <a:ext cx="3438525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195736" y="270227"/>
            <a:ext cx="3927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 b="1" dirty="0">
                <a:solidFill>
                  <a:srgbClr val="FF0000"/>
                </a:solidFill>
                <a:latin typeface="Arial Narrow" panose="020B0606020202030204" pitchFamily="34" charset="0"/>
              </a:rPr>
              <a:t>Sugar-Protein bonds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290638"/>
            <a:ext cx="1892300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684213" y="4868863"/>
            <a:ext cx="3305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Arial Narrow" panose="020B0606020202030204" pitchFamily="34" charset="0"/>
              </a:rPr>
              <a:t>N-linked glycosylation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5038725" y="4868863"/>
            <a:ext cx="3322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Arial Narrow" panose="020B0606020202030204" pitchFamily="34" charset="0"/>
              </a:rPr>
              <a:t>O-linked glycosylation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autoUpdateAnimBg="0"/>
      <p:bldP spid="88071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F05CA-7F8F-DEF3-C6F5-D01DE1CECC2B}"/>
              </a:ext>
            </a:extLst>
          </p:cNvPr>
          <p:cNvSpPr txBox="1"/>
          <p:nvPr/>
        </p:nvSpPr>
        <p:spPr>
          <a:xfrm>
            <a:off x="3450235" y="204764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glicosilazione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9BB463-2CCB-8FF9-77C7-D70D7F9C8733}"/>
              </a:ext>
            </a:extLst>
          </p:cNvPr>
          <p:cNvSpPr txBox="1"/>
          <p:nvPr/>
        </p:nvSpPr>
        <p:spPr>
          <a:xfrm>
            <a:off x="4467270" y="4904839"/>
            <a:ext cx="4467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legame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zuccheri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all’azoto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060DD1-07E7-A095-F081-04D4B1DD2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35" y="3812876"/>
            <a:ext cx="3384378" cy="26455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ECE4A38-A4C7-1D7C-69BF-5E0247790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09" y="880193"/>
            <a:ext cx="3384376" cy="264559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25473D-08C5-F6FC-DF79-093CE0EE7124}"/>
              </a:ext>
            </a:extLst>
          </p:cNvPr>
          <p:cNvSpPr txBox="1"/>
          <p:nvPr/>
        </p:nvSpPr>
        <p:spPr>
          <a:xfrm>
            <a:off x="4499992" y="1787490"/>
            <a:ext cx="402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legame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zuccheri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 -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terminale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dell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proteina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51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6057900" y="1379538"/>
            <a:ext cx="1550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>
                <a:latin typeface="Arial Narrow" panose="020B0606020202030204" pitchFamily="34" charset="0"/>
              </a:rPr>
              <a:t>proteina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099050" y="5589588"/>
            <a:ext cx="2306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>
                <a:latin typeface="Arial Narrow" panose="020B0606020202030204" pitchFamily="34" charset="0"/>
              </a:rPr>
              <a:t>glyco-moiety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4428490" y="3502343"/>
            <a:ext cx="364871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>
                <a:solidFill>
                  <a:srgbClr val="FF0000"/>
                </a:solidFill>
                <a:latin typeface="Arial Narrow" panose="020B0606020202030204" pitchFamily="34" charset="0"/>
              </a:rPr>
              <a:t>Asparagine</a:t>
            </a:r>
            <a:r>
              <a:rPr lang="en-US" altLang="it-IT">
                <a:latin typeface="Arial Narrow" panose="020B0606020202030204" pitchFamily="34" charset="0"/>
              </a:rPr>
              <a:t>-X-</a:t>
            </a:r>
            <a:r>
              <a:rPr lang="it-IT" altLang="en-US">
                <a:latin typeface="Arial Narrow" panose="020B0606020202030204" pitchFamily="34" charset="0"/>
              </a:rPr>
              <a:t>(</a:t>
            </a:r>
            <a:r>
              <a:rPr lang="en-US" altLang="it-IT">
                <a:latin typeface="Arial Narrow" panose="020B0606020202030204" pitchFamily="34" charset="0"/>
              </a:rPr>
              <a:t>Ser/Thr</a:t>
            </a:r>
            <a:r>
              <a:rPr lang="it-IT" altLang="en-US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4957763" y="1379538"/>
            <a:ext cx="960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>
                <a:latin typeface="Arial Narrow" panose="020B0606020202030204" pitchFamily="34" charset="0"/>
              </a:rPr>
              <a:t>glico</a:t>
            </a: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4792345" y="2555240"/>
            <a:ext cx="35782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>
                <a:latin typeface="Arial Narrow" panose="020B0606020202030204" pitchFamily="34" charset="0"/>
              </a:rPr>
              <a:t>…..  </a:t>
            </a:r>
            <a:r>
              <a:rPr lang="en-US" altLang="it-IT" sz="3600">
                <a:solidFill>
                  <a:srgbClr val="FF0000"/>
                </a:solidFill>
                <a:latin typeface="Arial Narrow" panose="020B0606020202030204" pitchFamily="34" charset="0"/>
              </a:rPr>
              <a:t>N </a:t>
            </a:r>
            <a:r>
              <a:rPr lang="it-IT" altLang="en-US" sz="3600">
                <a:solidFill>
                  <a:srgbClr val="FF0000"/>
                </a:solidFill>
                <a:latin typeface="Arial Narrow" panose="020B0606020202030204" pitchFamily="34" charset="0"/>
              </a:rPr>
              <a:t>-</a:t>
            </a:r>
            <a:r>
              <a:rPr lang="en-US" altLang="it-IT" sz="3600">
                <a:latin typeface="Arial Narrow" panose="020B0606020202030204" pitchFamily="34" charset="0"/>
              </a:rPr>
              <a:t> X </a:t>
            </a:r>
            <a:r>
              <a:rPr lang="it-IT" altLang="en-US" sz="3600">
                <a:latin typeface="Arial Narrow" panose="020B0606020202030204" pitchFamily="34" charset="0"/>
              </a:rPr>
              <a:t>- (</a:t>
            </a:r>
            <a:r>
              <a:rPr lang="en-US" altLang="it-IT" sz="3600">
                <a:latin typeface="Arial Narrow" panose="020B0606020202030204" pitchFamily="34" charset="0"/>
              </a:rPr>
              <a:t>S/T</a:t>
            </a:r>
            <a:r>
              <a:rPr lang="it-IT" altLang="en-US" sz="3600">
                <a:latin typeface="Arial Narrow" panose="020B0606020202030204" pitchFamily="34" charset="0"/>
              </a:rPr>
              <a:t>)</a:t>
            </a:r>
            <a:r>
              <a:rPr lang="en-US" altLang="it-IT" sz="3600">
                <a:latin typeface="Arial Narrow" panose="020B0606020202030204" pitchFamily="34" charset="0"/>
              </a:rPr>
              <a:t> ….</a:t>
            </a:r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4956175" y="771525"/>
            <a:ext cx="1570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 i="1">
                <a:latin typeface="Arial Narrow" panose="020B0606020202030204" pitchFamily="34" charset="0"/>
              </a:rPr>
              <a:t>N</a:t>
            </a:r>
            <a:r>
              <a:rPr lang="en-US" altLang="it-IT" sz="3600">
                <a:latin typeface="Arial Narrow" panose="020B0606020202030204" pitchFamily="34" charset="0"/>
              </a:rPr>
              <a:t>-linked</a:t>
            </a: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5099050" y="5132388"/>
            <a:ext cx="2598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>
                <a:latin typeface="Arial Narrow" panose="020B0606020202030204" pitchFamily="34" charset="0"/>
              </a:rPr>
              <a:t>oligosaccaride</a:t>
            </a: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8370570" y="3609340"/>
            <a:ext cx="75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>
                <a:latin typeface="Arial Narrow" panose="020B0606020202030204" pitchFamily="34" charset="0"/>
              </a:rPr>
              <a:t>COOH</a:t>
            </a:r>
          </a:p>
        </p:txBody>
      </p:sp>
      <p:sp>
        <p:nvSpPr>
          <p:cNvPr id="97293" name="Line 13"/>
          <p:cNvSpPr>
            <a:spLocks noChangeShapeType="1"/>
          </p:cNvSpPr>
          <p:nvPr/>
        </p:nvSpPr>
        <p:spPr bwMode="auto">
          <a:xfrm flipH="1">
            <a:off x="3276600" y="55626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5325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3000375" cy="63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utoUpdateAnimBg="0"/>
      <p:bldP spid="97286" grpId="0" autoUpdateAnimBg="0"/>
      <p:bldP spid="97287" grpId="0" autoUpdateAnimBg="0"/>
      <p:bldP spid="97288" grpId="0" autoUpdateAnimBg="0"/>
      <p:bldP spid="97289" grpId="0" autoUpdateAnimBg="0"/>
      <p:bldP spid="97290" grpId="0" autoUpdateAnimBg="0"/>
      <p:bldP spid="97291" grpId="0" autoUpdateAnimBg="0"/>
      <p:bldP spid="97292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7"/>
          <p:cNvSpPr txBox="1">
            <a:spLocks noChangeArrowheads="1"/>
          </p:cNvSpPr>
          <p:nvPr/>
        </p:nvSpPr>
        <p:spPr bwMode="auto">
          <a:xfrm>
            <a:off x="1726445" y="121896"/>
            <a:ext cx="5965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 b="1" dirty="0">
                <a:solidFill>
                  <a:srgbClr val="FF0000"/>
                </a:solidFill>
                <a:latin typeface="Arial Narrow" panose="020B0606020202030204" pitchFamily="34" charset="0"/>
              </a:rPr>
              <a:t>N-</a:t>
            </a:r>
            <a:r>
              <a:rPr lang="en-US" altLang="it-IT" sz="36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glicosilazione</a:t>
            </a:r>
            <a:r>
              <a:rPr lang="en-US" altLang="it-IT" sz="3600" b="1" dirty="0">
                <a:solidFill>
                  <a:srgbClr val="FF0000"/>
                </a:solidFill>
                <a:latin typeface="Arial Narrow" panose="020B0606020202030204" pitchFamily="34" charset="0"/>
              </a:rPr>
              <a:t> co-</a:t>
            </a:r>
            <a:r>
              <a:rPr lang="en-US" altLang="it-IT" sz="36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traduzionale</a:t>
            </a:r>
            <a:endParaRPr lang="en-US" altLang="it-IT" sz="36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4275" name="Picture 2" descr="figure 12-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000" y="1196974"/>
            <a:ext cx="5544716" cy="539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a destra 1"/>
          <p:cNvSpPr/>
          <p:nvPr/>
        </p:nvSpPr>
        <p:spPr bwMode="auto">
          <a:xfrm rot="3306140">
            <a:off x="1451064" y="1661868"/>
            <a:ext cx="1080021" cy="43204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3" name="Freccia a destra 2"/>
          <p:cNvSpPr/>
          <p:nvPr/>
        </p:nvSpPr>
        <p:spPr bwMode="auto">
          <a:xfrm rot="20924648">
            <a:off x="825201" y="6119968"/>
            <a:ext cx="1080021" cy="43204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4810056" y="1196961"/>
            <a:ext cx="3540522" cy="54726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5" name="Freccia a destra 4"/>
          <p:cNvSpPr/>
          <p:nvPr/>
        </p:nvSpPr>
        <p:spPr bwMode="auto">
          <a:xfrm rot="18238520">
            <a:off x="3075869" y="4525575"/>
            <a:ext cx="599358" cy="39915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C4F4C5E-C1AD-F8F6-B497-87D4E2212541}"/>
              </a:ext>
            </a:extLst>
          </p:cNvPr>
          <p:cNvSpPr/>
          <p:nvPr/>
        </p:nvSpPr>
        <p:spPr bwMode="auto">
          <a:xfrm>
            <a:off x="1909441" y="2555175"/>
            <a:ext cx="1075456" cy="2941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magine 1" descr="12.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2" b="43211"/>
          <a:stretch>
            <a:fillRect/>
          </a:stretch>
        </p:blipFill>
        <p:spPr bwMode="auto">
          <a:xfrm>
            <a:off x="217075" y="188640"/>
            <a:ext cx="6409486" cy="423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 descr="12.4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17" b="1851"/>
          <a:stretch>
            <a:fillRect/>
          </a:stretch>
        </p:blipFill>
        <p:spPr bwMode="auto">
          <a:xfrm>
            <a:off x="6652705" y="3212976"/>
            <a:ext cx="1984962" cy="315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5912"/>
            <a:ext cx="5256212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700808"/>
            <a:ext cx="7107260" cy="36247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7" t="2196" r="75341" b="37892"/>
          <a:stretch>
            <a:fillRect/>
          </a:stretch>
        </p:blipFill>
        <p:spPr bwMode="auto">
          <a:xfrm>
            <a:off x="16667" y="1365971"/>
            <a:ext cx="145770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900113" y="404813"/>
            <a:ext cx="77771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  <a:r>
              <a:rPr lang="en-US" altLang="it-IT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 and post-translational</a:t>
            </a:r>
            <a:r>
              <a:rPr lang="en-US" alt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in the ER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39552" y="3146722"/>
            <a:ext cx="6116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	formation of disulfide bonds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542917" y="2363658"/>
            <a:ext cx="85744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dirty="0">
                <a:latin typeface="Arial" panose="020B0604020202020204" pitchFamily="34" charset="0"/>
                <a:cs typeface="Arial" panose="020B0604020202020204" pitchFamily="34" charset="0"/>
              </a:rPr>
              <a:t>1	addition of carbohydrates  (glycosylation</a:t>
            </a:r>
            <a:r>
              <a:rPr lang="en-US" alt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1913" y="2397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1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539552" y="4869160"/>
            <a:ext cx="684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>
                <a:latin typeface="Arial" panose="020B0604020202020204" pitchFamily="34" charset="0"/>
                <a:cs typeface="Arial" panose="020B0604020202020204" pitchFamily="34" charset="0"/>
              </a:rPr>
              <a:t>4	assembly of multimeric proteins</a:t>
            </a: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563381" y="3968038"/>
            <a:ext cx="6481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dirty="0">
                <a:latin typeface="Arial" panose="020B0604020202020204" pitchFamily="34" charset="0"/>
                <a:cs typeface="Arial" panose="020B0604020202020204" pitchFamily="34" charset="0"/>
              </a:rPr>
              <a:t>3	proper folding / quality control</a:t>
            </a:r>
          </a:p>
        </p:txBody>
      </p:sp>
    </p:spTree>
    <p:extLst>
      <p:ext uri="{BB962C8B-B14F-4D97-AF65-F5344CB8AC3E}">
        <p14:creationId xmlns:p14="http://schemas.microsoft.com/office/powerpoint/2010/main" val="546970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987238" y="41573"/>
            <a:ext cx="51908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proteina</a:t>
            </a:r>
            <a:r>
              <a:rPr lang="en-US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disolfuro</a:t>
            </a:r>
            <a:r>
              <a:rPr lang="en-US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isomerasi</a:t>
            </a:r>
            <a:r>
              <a:rPr lang="en-US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PDI</a:t>
            </a:r>
          </a:p>
        </p:txBody>
      </p:sp>
      <p:pic>
        <p:nvPicPr>
          <p:cNvPr id="48131" name="Picture 58"/>
          <p:cNvPicPr>
            <a:picLocks noChangeAspect="1" noChangeArrowheads="1"/>
          </p:cNvPicPr>
          <p:nvPr/>
        </p:nvPicPr>
        <p:blipFill>
          <a:blip r:embed="rId2">
            <a:lum bright="-1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18" b="55011"/>
          <a:stretch>
            <a:fillRect/>
          </a:stretch>
        </p:blipFill>
        <p:spPr bwMode="auto">
          <a:xfrm>
            <a:off x="228600" y="692150"/>
            <a:ext cx="35052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20" name="Picture 60"/>
          <p:cNvPicPr>
            <a:picLocks noChangeAspect="1" noChangeArrowheads="1"/>
          </p:cNvPicPr>
          <p:nvPr/>
        </p:nvPicPr>
        <p:blipFill>
          <a:blip r:embed="rId2">
            <a:lum bright="-1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46771" r="58224" b="3413"/>
          <a:stretch>
            <a:fillRect/>
          </a:stretch>
        </p:blipFill>
        <p:spPr bwMode="auto">
          <a:xfrm>
            <a:off x="271463" y="3602038"/>
            <a:ext cx="3373437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61"/>
          <p:cNvSpPr>
            <a:spLocks noChangeArrowheads="1"/>
          </p:cNvSpPr>
          <p:nvPr/>
        </p:nvSpPr>
        <p:spPr bwMode="auto">
          <a:xfrm>
            <a:off x="3352800" y="3886200"/>
            <a:ext cx="685800" cy="297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pic>
        <p:nvPicPr>
          <p:cNvPr id="66622" name="Picture 62"/>
          <p:cNvPicPr>
            <a:picLocks noChangeAspect="1" noChangeArrowheads="1"/>
          </p:cNvPicPr>
          <p:nvPr/>
        </p:nvPicPr>
        <p:blipFill>
          <a:blip r:embed="rId2">
            <a:lum bright="-1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9" t="46771" r="67" b="752"/>
          <a:stretch>
            <a:fillRect/>
          </a:stretch>
        </p:blipFill>
        <p:spPr bwMode="auto">
          <a:xfrm>
            <a:off x="3230563" y="3609975"/>
            <a:ext cx="51006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19" name="Picture 59"/>
          <p:cNvPicPr>
            <a:picLocks noChangeAspect="1" noChangeArrowheads="1"/>
          </p:cNvPicPr>
          <p:nvPr/>
        </p:nvPicPr>
        <p:blipFill>
          <a:blip r:embed="rId2">
            <a:lum bright="-1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0" r="4979" b="55011"/>
          <a:stretch>
            <a:fillRect/>
          </a:stretch>
        </p:blipFill>
        <p:spPr bwMode="auto">
          <a:xfrm>
            <a:off x="3629696" y="688140"/>
            <a:ext cx="53340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ttangolo 1"/>
          <p:cNvSpPr>
            <a:spLocks noChangeArrowheads="1"/>
          </p:cNvSpPr>
          <p:nvPr/>
        </p:nvSpPr>
        <p:spPr bwMode="auto">
          <a:xfrm>
            <a:off x="66432" y="692150"/>
            <a:ext cx="3743325" cy="360362"/>
          </a:xfrm>
          <a:prstGeom prst="rect">
            <a:avLst/>
          </a:prstGeom>
          <a:solidFill>
            <a:srgbClr val="00CC99">
              <a:alpha val="3137"/>
            </a:srgb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88900" y="3573463"/>
            <a:ext cx="3776663" cy="349250"/>
          </a:xfrm>
          <a:prstGeom prst="rect">
            <a:avLst/>
          </a:prstGeom>
          <a:solidFill>
            <a:srgbClr val="00CC99">
              <a:alpha val="3137"/>
            </a:srgb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0" y="3573463"/>
            <a:ext cx="9055100" cy="32845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" y="332740"/>
            <a:ext cx="2113280" cy="27444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274" y="72817"/>
            <a:ext cx="5733530" cy="45635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5" y="3891280"/>
            <a:ext cx="4004945" cy="257492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900113" y="404813"/>
            <a:ext cx="77771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  <a:r>
              <a:rPr lang="en-US" altLang="it-IT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 and post-translational</a:t>
            </a:r>
            <a:r>
              <a:rPr lang="en-US" alt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in the ER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39552" y="3146722"/>
            <a:ext cx="6116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dirty="0">
                <a:latin typeface="Arial" panose="020B0604020202020204" pitchFamily="34" charset="0"/>
                <a:cs typeface="Arial" panose="020B0604020202020204" pitchFamily="34" charset="0"/>
              </a:rPr>
              <a:t>2	formation of disulfide bonds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542917" y="2363658"/>
            <a:ext cx="85744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dirty="0">
                <a:latin typeface="Arial" panose="020B0604020202020204" pitchFamily="34" charset="0"/>
                <a:cs typeface="Arial" panose="020B0604020202020204" pitchFamily="34" charset="0"/>
              </a:rPr>
              <a:t>1	addition of carbohydrates  (glycosylation)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1913" y="2397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1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539552" y="4869160"/>
            <a:ext cx="684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dirty="0">
                <a:latin typeface="Arial" panose="020B0604020202020204" pitchFamily="34" charset="0"/>
                <a:cs typeface="Arial" panose="020B0604020202020204" pitchFamily="34" charset="0"/>
              </a:rPr>
              <a:t>4	assembly of multimeric proteins</a:t>
            </a: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563381" y="3968038"/>
            <a:ext cx="6481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	proper folding / quality control</a:t>
            </a:r>
          </a:p>
        </p:txBody>
      </p:sp>
    </p:spTree>
    <p:extLst>
      <p:ext uri="{BB962C8B-B14F-4D97-AF65-F5344CB8AC3E}">
        <p14:creationId xmlns:p14="http://schemas.microsoft.com/office/powerpoint/2010/main" val="3770888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er antibody assemb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819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2184400"/>
            <a:ext cx="317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33450"/>
            <a:ext cx="317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676400" y="1219200"/>
            <a:ext cx="552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ER</a:t>
            </a: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4" r="6223"/>
          <a:stretch>
            <a:fillRect/>
          </a:stretch>
        </p:blipFill>
        <p:spPr bwMode="auto">
          <a:xfrm>
            <a:off x="2921000" y="381000"/>
            <a:ext cx="3683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4141788" y="468313"/>
            <a:ext cx="345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FF0000"/>
                </a:solidFill>
                <a:latin typeface="Arial Narrow" panose="020B0606020202030204" pitchFamily="34" charset="0"/>
              </a:rPr>
              <a:t>Chaperones: folding</a:t>
            </a:r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H="1">
            <a:off x="1371600" y="1600200"/>
            <a:ext cx="1600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381000" y="1997075"/>
            <a:ext cx="11572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unfolded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protein</a:t>
            </a: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H="1">
            <a:off x="3200400" y="2895600"/>
            <a:ext cx="803275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1676400" y="3352800"/>
            <a:ext cx="2227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chaperone protein</a:t>
            </a:r>
          </a:p>
        </p:txBody>
      </p:sp>
      <p:grpSp>
        <p:nvGrpSpPr>
          <p:cNvPr id="2" name="Group 11"/>
          <p:cNvGrpSpPr/>
          <p:nvPr/>
        </p:nvGrpSpPr>
        <p:grpSpPr bwMode="auto">
          <a:xfrm>
            <a:off x="4572000" y="3657600"/>
            <a:ext cx="3175000" cy="1016000"/>
            <a:chOff x="2745" y="2447"/>
            <a:chExt cx="2000" cy="640"/>
          </a:xfrm>
        </p:grpSpPr>
        <p:grpSp>
          <p:nvGrpSpPr>
            <p:cNvPr id="46096" name="Group 12"/>
            <p:cNvGrpSpPr/>
            <p:nvPr/>
          </p:nvGrpSpPr>
          <p:grpSpPr bwMode="auto">
            <a:xfrm>
              <a:off x="2745" y="2447"/>
              <a:ext cx="2000" cy="640"/>
              <a:chOff x="2745" y="2447"/>
              <a:chExt cx="2000" cy="640"/>
            </a:xfrm>
          </p:grpSpPr>
          <p:pic>
            <p:nvPicPr>
              <p:cNvPr id="46098" name="Picture 1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5" y="2447"/>
                <a:ext cx="200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099" name="Oval 14"/>
              <p:cNvSpPr>
                <a:spLocks noChangeArrowheads="1"/>
              </p:cNvSpPr>
              <p:nvPr/>
            </p:nvSpPr>
            <p:spPr bwMode="auto">
              <a:xfrm>
                <a:off x="2873" y="2645"/>
                <a:ext cx="315" cy="261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46097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" y="2629"/>
              <a:ext cx="4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452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05400"/>
            <a:ext cx="3213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5410200"/>
            <a:ext cx="58578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4" r="6223"/>
          <a:stretch>
            <a:fillRect/>
          </a:stretch>
        </p:blipFill>
        <p:spPr bwMode="auto">
          <a:xfrm>
            <a:off x="4381500" y="1631950"/>
            <a:ext cx="3683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2509838"/>
            <a:ext cx="585788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utoUpdateAnimBg="0"/>
      <p:bldP spid="64520" grpId="0" autoUpdateAnimBg="0"/>
      <p:bldP spid="64522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3327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400"/>
            <a:ext cx="31623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76600"/>
            <a:ext cx="3187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05400"/>
            <a:ext cx="3213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963738" y="76200"/>
            <a:ext cx="4652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FF0000"/>
                </a:solidFill>
                <a:latin typeface="Arial Narrow" panose="020B0606020202030204" pitchFamily="34" charset="0"/>
              </a:rPr>
              <a:t>Chaperones: quality control</a:t>
            </a:r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H="1">
            <a:off x="1600200" y="1524000"/>
            <a:ext cx="228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>
            <a:off x="4343400" y="12954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2979738" y="1092200"/>
            <a:ext cx="552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ER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685800" y="2057400"/>
            <a:ext cx="12684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misfolded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protein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5486400" y="1066800"/>
            <a:ext cx="270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properly folded protein</a:t>
            </a:r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 flipH="1">
            <a:off x="2682875" y="2286000"/>
            <a:ext cx="609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1116013" y="3116263"/>
            <a:ext cx="2227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chaperone protein</a:t>
            </a:r>
          </a:p>
        </p:txBody>
      </p:sp>
      <p:grpSp>
        <p:nvGrpSpPr>
          <p:cNvPr id="2" name="Group 15"/>
          <p:cNvGrpSpPr/>
          <p:nvPr/>
        </p:nvGrpSpPr>
        <p:grpSpPr bwMode="auto">
          <a:xfrm>
            <a:off x="5029200" y="4165600"/>
            <a:ext cx="3175000" cy="1016000"/>
            <a:chOff x="2745" y="2447"/>
            <a:chExt cx="2000" cy="640"/>
          </a:xfrm>
        </p:grpSpPr>
        <p:grpSp>
          <p:nvGrpSpPr>
            <p:cNvPr id="47122" name="Group 16"/>
            <p:cNvGrpSpPr/>
            <p:nvPr/>
          </p:nvGrpSpPr>
          <p:grpSpPr bwMode="auto">
            <a:xfrm>
              <a:off x="2745" y="2447"/>
              <a:ext cx="2000" cy="640"/>
              <a:chOff x="2745" y="2447"/>
              <a:chExt cx="2000" cy="640"/>
            </a:xfrm>
          </p:grpSpPr>
          <p:pic>
            <p:nvPicPr>
              <p:cNvPr id="47124" name="Picture 1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5" y="2447"/>
                <a:ext cx="200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125" name="Oval 18"/>
              <p:cNvSpPr>
                <a:spLocks noChangeArrowheads="1"/>
              </p:cNvSpPr>
              <p:nvPr/>
            </p:nvSpPr>
            <p:spPr bwMode="auto">
              <a:xfrm>
                <a:off x="2873" y="2645"/>
                <a:ext cx="315" cy="261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6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47123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" y="2629"/>
              <a:ext cx="4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5556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5410200"/>
            <a:ext cx="58578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9" name="Rectangle 23"/>
          <p:cNvSpPr>
            <a:spLocks noChangeArrowheads="1"/>
          </p:cNvSpPr>
          <p:nvPr/>
        </p:nvSpPr>
        <p:spPr bwMode="auto">
          <a:xfrm>
            <a:off x="3657600" y="4495800"/>
            <a:ext cx="1155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refolding</a:t>
            </a:r>
          </a:p>
        </p:txBody>
      </p:sp>
      <p:sp>
        <p:nvSpPr>
          <p:cNvPr id="65561" name="Text Box 25"/>
          <p:cNvSpPr txBox="1">
            <a:spLocks noChangeArrowheads="1"/>
          </p:cNvSpPr>
          <p:nvPr/>
        </p:nvSpPr>
        <p:spPr bwMode="auto">
          <a:xfrm>
            <a:off x="168275" y="6019512"/>
            <a:ext cx="563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Molte proteine non riescono a raggiungere il loro corretto stato ripiegato (&gt;80% per alcune proteine)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65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6" grpId="0" autoUpdateAnimBg="0"/>
      <p:bldP spid="65547" grpId="0" autoUpdateAnimBg="0"/>
      <p:bldP spid="65548" grpId="0" autoUpdateAnimBg="0"/>
      <p:bldP spid="65550" grpId="0" autoUpdateAnimBg="0"/>
      <p:bldP spid="65559" grpId="0" autoUpdateAnimBg="0"/>
      <p:bldP spid="6556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112586D-EE40-86E2-21E3-E891C957E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831546"/>
            <a:ext cx="5328592" cy="487701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CF9660-D91A-BDFA-2C30-73DBFBFFFE79}"/>
              </a:ext>
            </a:extLst>
          </p:cNvPr>
          <p:cNvSpPr txBox="1"/>
          <p:nvPr/>
        </p:nvSpPr>
        <p:spPr>
          <a:xfrm>
            <a:off x="179512" y="149437"/>
            <a:ext cx="79208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wo ER chaperone </a:t>
            </a:r>
            <a:r>
              <a:rPr lang="en-US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proteins:</a:t>
            </a:r>
            <a:r>
              <a:rPr lang="en-US" sz="16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calnexin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calreticulin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170F37-6C17-21B2-A903-58BD279059D8}"/>
              </a:ext>
            </a:extLst>
          </p:cNvPr>
          <p:cNvSpPr txBox="1"/>
          <p:nvPr/>
        </p:nvSpPr>
        <p:spPr>
          <a:xfrm>
            <a:off x="179512" y="870189"/>
            <a:ext cx="84786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it-IT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chaperones</a:t>
            </a:r>
            <a:r>
              <a:rPr lang="it-IT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carbohydrate-binding</a:t>
            </a:r>
            <a:r>
              <a:rPr lang="it-IT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proteins, or </a:t>
            </a:r>
            <a:r>
              <a:rPr lang="en-US" sz="16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lectins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which bind to oligosaccharides on incompletely folded proteins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6103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804545" y="332656"/>
            <a:ext cx="7534910" cy="993140"/>
          </a:xfrm>
        </p:spPr>
        <p:txBody>
          <a:bodyPr/>
          <a:lstStyle/>
          <a:p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Correct folding of newly made proteins is facilitated by several ER proteins</a:t>
            </a:r>
          </a:p>
        </p:txBody>
      </p:sp>
      <p:pic>
        <p:nvPicPr>
          <p:cNvPr id="49156" name="Picture 4" descr="F17-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9" y="1988840"/>
            <a:ext cx="8440482" cy="32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4477" y="107566"/>
            <a:ext cx="87780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Alterations in the function of the endoplasmic reticulum (ER) can result in the accumulation of unfolded or misfolded proteins, a cellular condition referred to as 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 stress.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 stress engages the 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unfolded protein response (UPR)</a:t>
            </a:r>
            <a:r>
              <a:rPr lang="en-US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adaptive reaction that reduces unfolded protein load to maintain cell viability and function.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2630" y="2558804"/>
            <a:ext cx="292535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order to restore protein folding capacity with protein synthesis requirements</a:t>
            </a:r>
            <a:r>
              <a:rPr lang="en-US" sz="1400" b="1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 coordinated transcriptional and translational network termed the unfolded protein response (UPR) is initiated. </a:t>
            </a:r>
          </a:p>
          <a:p>
            <a:endParaRPr lang="en-US" sz="1400" b="1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i="0" dirty="0">
              <a:solidFill>
                <a:srgbClr val="28282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UPR monitors protein folding levels within the ER and readjusts folding capacity to match synthesis load, thus ensuring a successful balance for protein homeostasis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67" y="1916832"/>
            <a:ext cx="5922503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magine 1" descr="12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6840798" cy="416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37795" t="28302" r="29920" b="12204"/>
          <a:stretch>
            <a:fillRect/>
          </a:stretch>
        </p:blipFill>
        <p:spPr>
          <a:xfrm>
            <a:off x="6978680" y="4562638"/>
            <a:ext cx="2057816" cy="213285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24088" y="162506"/>
            <a:ext cx="87849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failure in the polypeptide chain to adopt its native conformation may lead to </a:t>
            </a:r>
            <a:r>
              <a:rPr lang="en-US" sz="1600" b="1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activation of degradation pathways</a:t>
            </a:r>
            <a:r>
              <a:rPr lang="en-US" sz="16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including ER-associated degradation (ERAD).</a:t>
            </a:r>
          </a:p>
          <a:p>
            <a:r>
              <a:rPr lang="en-US" sz="16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this process, misfolded protein is </a:t>
            </a:r>
            <a:r>
              <a:rPr lang="en-US" sz="1600" b="1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retro-translocated across the ER membrane into the cytosol</a:t>
            </a:r>
            <a:r>
              <a:rPr lang="en-US" sz="16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where it is ubiquitylated and targeted for degradation via the 26S proteasome.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E1A465-A202-FB08-DC0E-ED892F0EE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3DE2ACE-DA58-AF1A-FE24-590A7E1B6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1" y="324008"/>
            <a:ext cx="8969977" cy="620998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52AA8B1-F3AA-771D-6A15-874FD3F15D63}"/>
              </a:ext>
            </a:extLst>
          </p:cNvPr>
          <p:cNvSpPr/>
          <p:nvPr/>
        </p:nvSpPr>
        <p:spPr bwMode="auto">
          <a:xfrm>
            <a:off x="4499992" y="476672"/>
            <a:ext cx="4248472" cy="56886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8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100">
                <a:latin typeface="Arial" panose="020B0604020202020204" pitchFamily="34" charset="0"/>
                <a:ea typeface="ヒラギノ角ゴ Pro W3"/>
                <a:cs typeface="ヒラギノ角ゴ Pro W3"/>
              </a:rPr>
              <a:t>Figure 12-44 </a:t>
            </a:r>
            <a:r>
              <a:rPr lang="en-US" altLang="it-IT" sz="1100" i="1">
                <a:latin typeface="Arial" panose="020B0604020202020204" pitchFamily="34" charset="0"/>
                <a:ea typeface="ヒラギノ角ゴ Pro W3"/>
                <a:cs typeface="ヒラギノ角ゴ Pro W3"/>
              </a:rPr>
              <a:t> Molecular Biology of the Cell</a:t>
            </a:r>
            <a:r>
              <a:rPr lang="en-US" altLang="it-IT" sz="1100">
                <a:latin typeface="Arial" panose="020B0604020202020204" pitchFamily="34" charset="0"/>
                <a:ea typeface="ヒラギノ角ゴ Pro W3"/>
                <a:cs typeface="ヒラギノ角ゴ Pro W3"/>
              </a:rPr>
              <a:t> (© Garland Science 2008)</a:t>
            </a:r>
          </a:p>
        </p:txBody>
      </p:sp>
      <p:pic>
        <p:nvPicPr>
          <p:cNvPr id="78851" name="Picture 4" descr="figure 12-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2"/>
          <a:stretch>
            <a:fillRect/>
          </a:stretch>
        </p:blipFill>
        <p:spPr bwMode="auto">
          <a:xfrm>
            <a:off x="303213" y="1319213"/>
            <a:ext cx="82296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ttangolo 3"/>
          <p:cNvSpPr>
            <a:spLocks noChangeArrowheads="1"/>
          </p:cNvSpPr>
          <p:nvPr/>
        </p:nvSpPr>
        <p:spPr bwMode="auto">
          <a:xfrm>
            <a:off x="6551155" y="1955006"/>
            <a:ext cx="2016125" cy="42497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34642" t="22698" r="36219" b="29698"/>
          <a:stretch>
            <a:fillRect/>
          </a:stretch>
        </p:blipFill>
        <p:spPr>
          <a:xfrm>
            <a:off x="179705" y="225291"/>
            <a:ext cx="4034155" cy="3707765"/>
          </a:xfrm>
          <a:prstGeom prst="rect">
            <a:avLst/>
          </a:prstGeom>
        </p:spPr>
      </p:pic>
      <p:sp>
        <p:nvSpPr>
          <p:cNvPr id="6" name="Rettangolo 3"/>
          <p:cNvSpPr>
            <a:spLocks noChangeArrowheads="1"/>
          </p:cNvSpPr>
          <p:nvPr/>
        </p:nvSpPr>
        <p:spPr bwMode="auto">
          <a:xfrm>
            <a:off x="179704" y="1988820"/>
            <a:ext cx="3888239" cy="504076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pic>
        <p:nvPicPr>
          <p:cNvPr id="5" name="Picture 4" descr="xx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313" y="1772816"/>
            <a:ext cx="5015865" cy="4907280"/>
          </a:xfrm>
          <a:prstGeom prst="rect">
            <a:avLst/>
          </a:prstGeom>
        </p:spPr>
      </p:pic>
      <p:sp>
        <p:nvSpPr>
          <p:cNvPr id="5124" name="Rettangolo 3"/>
          <p:cNvSpPr>
            <a:spLocks noChangeArrowheads="1"/>
          </p:cNvSpPr>
          <p:nvPr/>
        </p:nvSpPr>
        <p:spPr bwMode="auto">
          <a:xfrm>
            <a:off x="4260313" y="3284984"/>
            <a:ext cx="4751070" cy="504190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8" name="Text Box 7"/>
          <p:cNvSpPr txBox="1"/>
          <p:nvPr/>
        </p:nvSpPr>
        <p:spPr>
          <a:xfrm>
            <a:off x="2748145" y="586218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71600" y="4067795"/>
            <a:ext cx="1368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19841" t="21965" r="19828" b="23884"/>
          <a:stretch>
            <a:fillRect/>
          </a:stretch>
        </p:blipFill>
        <p:spPr>
          <a:xfrm>
            <a:off x="2260150" y="4221155"/>
            <a:ext cx="1659103" cy="129492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668F4CC-F356-C11C-CC68-91E776197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4" y="5211808"/>
            <a:ext cx="2088040" cy="1497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dirty="0"/>
              <a:t>RER and SER</a:t>
            </a:r>
          </a:p>
        </p:txBody>
      </p:sp>
      <p:pic>
        <p:nvPicPr>
          <p:cNvPr id="65539" name="Picture 6" descr="120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468733"/>
            <a:ext cx="4320480" cy="1814452"/>
          </a:xfrm>
          <a:noFill/>
        </p:spPr>
      </p:pic>
      <p:sp>
        <p:nvSpPr>
          <p:cNvPr id="2" name="CasellaDiTesto 1"/>
          <p:cNvSpPr txBox="1"/>
          <p:nvPr/>
        </p:nvSpPr>
        <p:spPr>
          <a:xfrm>
            <a:off x="5266904" y="2204864"/>
            <a:ext cx="36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Reticolo endoplasmico liscio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Detossificazione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di farmaci</a:t>
            </a:r>
          </a:p>
          <a:p>
            <a:pPr marL="342900" indent="-342900">
              <a:buFontTx/>
              <a:buChar char="-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Metabolismo glucidico (glicogeno)</a:t>
            </a:r>
          </a:p>
          <a:p>
            <a:pPr marL="342900" indent="-342900">
              <a:buFontTx/>
              <a:buChar char="-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Immagazzinamento di calcio</a:t>
            </a:r>
          </a:p>
          <a:p>
            <a:pPr marL="342900" indent="-342900">
              <a:buFontTx/>
              <a:buChar char="-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Sintesi di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-membrane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574816"/>
            <a:ext cx="4326494" cy="259048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7787"/>
            <a:ext cx="817245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95536" y="177030"/>
            <a:ext cx="81724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Endoplasmic reticulum (ER)-localized enzymes </a:t>
            </a:r>
            <a:r>
              <a:rPr lang="en-US" sz="2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synthesize the vast majority of cellular lipids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5877272"/>
            <a:ext cx="90730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Signals from outside and inside the cell are directed to ER-localized enzymes, and lipid enzyme activities are defined by the integration of internal, homeostatic, and external information.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6"/>
          <p:cNvSpPr>
            <a:spLocks noChangeArrowheads="1"/>
          </p:cNvSpPr>
          <p:nvPr/>
        </p:nvSpPr>
        <p:spPr bwMode="auto">
          <a:xfrm>
            <a:off x="899592" y="3181349"/>
            <a:ext cx="2271764" cy="7191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1195781" y="3310086"/>
            <a:ext cx="1880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scramblase</a:t>
            </a:r>
            <a:endParaRPr lang="it-IT" alt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55576" y="4869160"/>
            <a:ext cx="31890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scramblase </a:t>
            </a:r>
            <a:r>
              <a:rPr lang="en-US" sz="18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scrambles the inner and outer phospholipid leaflets.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s 1"/>
          <p:cNvSpPr/>
          <p:nvPr/>
        </p:nvSpPr>
        <p:spPr>
          <a:xfrm>
            <a:off x="4860032" y="4509120"/>
            <a:ext cx="936104" cy="224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153B20-13D6-8985-E7B1-C39D537A3E7F}"/>
              </a:ext>
            </a:extLst>
          </p:cNvPr>
          <p:cNvSpPr txBox="1"/>
          <p:nvPr/>
        </p:nvSpPr>
        <p:spPr>
          <a:xfrm>
            <a:off x="179512" y="692696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phospholipid synthesis takes place in the cytosolic leaflet of the ER lipid bilayer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- there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needs to be 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mechanism that transfers some of the newly formed phospholipid molecules to the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lumenal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leaflet of the bilayer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5C73751-AE2B-EF35-5D4A-54E30002F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422" y="218381"/>
            <a:ext cx="3214375" cy="6421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f1260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2996108" cy="329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251238"/>
            <a:ext cx="8640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Lipids are distributed in a highly heterogeneous fashion in different cellular membranes.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5536" y="908720"/>
            <a:ext cx="7902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bulk of lipid traffic is mediated by a large group of 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lipid transfer proteins (LTPs), 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move small numbers of lipids at a time using hydrophobic cavities that stabilize lipid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44EA0D-600D-061C-1662-517FCDFA1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651" y="3068960"/>
            <a:ext cx="5285728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06C92A2-037E-EFF2-0F8B-F23613088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464"/>
          <a:stretch/>
        </p:blipFill>
        <p:spPr>
          <a:xfrm>
            <a:off x="467544" y="202332"/>
            <a:ext cx="2912432" cy="2938636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E6C3F816-73D0-3012-803C-BAF5F68350F3}"/>
              </a:ext>
            </a:extLst>
          </p:cNvPr>
          <p:cNvGrpSpPr/>
          <p:nvPr/>
        </p:nvGrpSpPr>
        <p:grpSpPr>
          <a:xfrm>
            <a:off x="442723" y="3429000"/>
            <a:ext cx="2800380" cy="1008112"/>
            <a:chOff x="3693200" y="3429000"/>
            <a:chExt cx="2800380" cy="100811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F3BA136-C1F5-B21A-EA2E-F4435C997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000" r="39652" b="34378"/>
            <a:stretch/>
          </p:blipFill>
          <p:spPr>
            <a:xfrm>
              <a:off x="3693200" y="3429000"/>
              <a:ext cx="1757600" cy="1008112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A20A2FB-6895-28E1-B2B5-2A0BF028C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544" t="50000" r="39652" b="34378"/>
            <a:stretch/>
          </p:blipFill>
          <p:spPr>
            <a:xfrm>
              <a:off x="5450800" y="3429000"/>
              <a:ext cx="1042780" cy="1008112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8FD4ABB9-9C1C-17B8-8D68-BE38CE9D8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34"/>
          <a:stretch/>
        </p:blipFill>
        <p:spPr>
          <a:xfrm>
            <a:off x="449991" y="4643204"/>
            <a:ext cx="2912432" cy="2204864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DEAB27B-EAA1-3836-E2E9-C72B9EC51E54}"/>
              </a:ext>
            </a:extLst>
          </p:cNvPr>
          <p:cNvSpPr/>
          <p:nvPr/>
        </p:nvSpPr>
        <p:spPr bwMode="auto">
          <a:xfrm>
            <a:off x="1906207" y="4731690"/>
            <a:ext cx="577561" cy="13092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9B4D4A-D3E5-A5E1-2764-6B8D51AB5D27}"/>
              </a:ext>
            </a:extLst>
          </p:cNvPr>
          <p:cNvSpPr txBox="1"/>
          <p:nvPr/>
        </p:nvSpPr>
        <p:spPr>
          <a:xfrm>
            <a:off x="4123251" y="1772816"/>
            <a:ext cx="44456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Flippase</a:t>
            </a:r>
            <a:r>
              <a:rPr lang="it-IT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moves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phospholipid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leaflet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phospholipid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leaflet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sz="16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it-IT" sz="16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Floppase</a:t>
            </a:r>
            <a:r>
              <a:rPr lang="it-IT" sz="1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opposite;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moves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phospholipid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leaflet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phospholipid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leaflet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777E28F-2BEB-69AD-3A83-0811FF516A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919"/>
          <a:stretch>
            <a:fillRect/>
          </a:stretch>
        </p:blipFill>
        <p:spPr>
          <a:xfrm>
            <a:off x="3879821" y="4149080"/>
            <a:ext cx="4824472" cy="16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7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3528" y="260648"/>
            <a:ext cx="84969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Flippase,floppase</a:t>
            </a:r>
            <a:r>
              <a:rPr lang="en-US" sz="1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scramblase are enzymes that change the positions of phospholipids within cell membranes.</a:t>
            </a:r>
            <a:r>
              <a:rPr lang="en-US" sz="1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are essentially lipid transport proteins that aid the movement of phospholipid molecules within the cell membrane.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he cell. 3. Cell membrane. Asymmetry, fusion, repairing. Atlas of plant  and animal histolog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01067"/>
            <a:ext cx="6336704" cy="429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500063"/>
            <a:ext cx="8318500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/>
          <p:nvPr/>
        </p:nvGrpSpPr>
        <p:grpSpPr bwMode="auto">
          <a:xfrm>
            <a:off x="1889125" y="1517650"/>
            <a:ext cx="1765300" cy="609600"/>
            <a:chOff x="1008" y="816"/>
            <a:chExt cx="1112" cy="384"/>
          </a:xfrm>
        </p:grpSpPr>
        <p:sp>
          <p:nvSpPr>
            <p:cNvPr id="70664" name="Text Box 4"/>
            <p:cNvSpPr txBox="1">
              <a:spLocks noChangeArrowheads="1"/>
            </p:cNvSpPr>
            <p:nvPr/>
          </p:nvSpPr>
          <p:spPr bwMode="auto">
            <a:xfrm>
              <a:off x="1008" y="816"/>
              <a:ext cx="111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800" b="1">
                  <a:solidFill>
                    <a:srgbClr val="CC0000"/>
                  </a:solidFill>
                  <a:latin typeface="Helvetica" panose="020B0504020202030204" pitchFamily="34" charset="0"/>
                </a:rPr>
                <a:t>secretion</a:t>
              </a:r>
              <a:endParaRPr lang="en-US" altLang="it-IT" sz="3600">
                <a:solidFill>
                  <a:srgbClr val="CC0000"/>
                </a:solidFill>
                <a:latin typeface="Helvetica" panose="020B0504020202030204" pitchFamily="34" charset="0"/>
              </a:endParaRPr>
            </a:p>
          </p:txBody>
        </p:sp>
        <p:sp>
          <p:nvSpPr>
            <p:cNvPr id="70665" name="Line 5"/>
            <p:cNvSpPr>
              <a:spLocks noChangeShapeType="1"/>
            </p:cNvSpPr>
            <p:nvPr/>
          </p:nvSpPr>
          <p:spPr bwMode="auto">
            <a:xfrm>
              <a:off x="1632" y="1200"/>
              <a:ext cx="432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998538" y="5418138"/>
            <a:ext cx="6778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66"/>
                </a:solidFill>
                <a:latin typeface="Helvetica" panose="020B0504020202030204" pitchFamily="34" charset="0"/>
              </a:rPr>
              <a:t>ER</a:t>
            </a:r>
            <a:endParaRPr lang="en-US" altLang="it-IT" sz="2800">
              <a:solidFill>
                <a:srgbClr val="CC0000"/>
              </a:solidFill>
              <a:latin typeface="Helvetica" panose="020B0504020202030204" pitchFamily="34" charset="0"/>
            </a:endParaRP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2819400" y="0"/>
            <a:ext cx="38877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FF0000"/>
                </a:solidFill>
                <a:latin typeface="Helvetica" panose="020B0504020202030204" pitchFamily="34" charset="0"/>
              </a:rPr>
              <a:t>Vesicular transport</a:t>
            </a:r>
          </a:p>
        </p:txBody>
      </p:sp>
      <p:sp>
        <p:nvSpPr>
          <p:cNvPr id="70662" name="Rectangle 10"/>
          <p:cNvSpPr>
            <a:spLocks noChangeArrowheads="1"/>
          </p:cNvSpPr>
          <p:nvPr/>
        </p:nvSpPr>
        <p:spPr bwMode="auto">
          <a:xfrm>
            <a:off x="2362200" y="5384800"/>
            <a:ext cx="2438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2895600" y="5562600"/>
            <a:ext cx="16271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CC0000"/>
                </a:solidFill>
                <a:latin typeface="Helvetica" panose="020B0504020202030204" pitchFamily="34" charset="0"/>
              </a:rPr>
              <a:t>Golgi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CC0000"/>
                </a:solidFill>
                <a:latin typeface="Helvetica" panose="020B0504020202030204" pitchFamily="34" charset="0"/>
              </a:rPr>
              <a:t>complex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6" grpId="0" autoUpdateAnimBg="0"/>
      <p:bldP spid="7373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490855" y="21082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ER and </a:t>
            </a:r>
            <a:r>
              <a:rPr lang="en-US" altLang="it-IT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</a:p>
        </p:txBody>
      </p:sp>
      <p:pic>
        <p:nvPicPr>
          <p:cNvPr id="9219" name="Picture 6" descr="120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20" y="1451610"/>
            <a:ext cx="8391525" cy="3524250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1239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6" b="22681"/>
          <a:stretch>
            <a:fillRect/>
          </a:stretch>
        </p:blipFill>
        <p:spPr bwMode="auto">
          <a:xfrm>
            <a:off x="6300192" y="4149080"/>
            <a:ext cx="2687798" cy="257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5383456" cy="372979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0" y="199306"/>
            <a:ext cx="8518525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4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3417461" y="4696951"/>
            <a:ext cx="1727200" cy="6477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4340" name="CasellaDiTesto 1"/>
          <p:cNvSpPr txBox="1">
            <a:spLocks noChangeArrowheads="1"/>
          </p:cNvSpPr>
          <p:nvPr/>
        </p:nvSpPr>
        <p:spPr bwMode="auto">
          <a:xfrm>
            <a:off x="5279599" y="4931901"/>
            <a:ext cx="722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r>
              <a:rPr lang="it-IT" altLang="it-IT"/>
              <a:t>12.4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6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6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1189</Words>
  <Application>Microsoft Office PowerPoint</Application>
  <PresentationFormat>Presentazione su schermo (4:3)</PresentationFormat>
  <Paragraphs>156</Paragraphs>
  <Slides>66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72" baseType="lpstr">
      <vt:lpstr>Arial</vt:lpstr>
      <vt:lpstr>Arial Narrow</vt:lpstr>
      <vt:lpstr>Geneva</vt:lpstr>
      <vt:lpstr>Helvetica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RER and SER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Topologies of some integral membrane proteins synthesized on the rough ER</vt:lpstr>
      <vt:lpstr>Presentazione standard di PowerPoint</vt:lpstr>
      <vt:lpstr>- an N-terminal signal sequence  - an internal topogenic sequence</vt:lpstr>
      <vt:lpstr>Presentazione standard di PowerPoint</vt:lpstr>
      <vt:lpstr>Topologies of some integral membrane proteins synthesized on the rough ER</vt:lpstr>
      <vt:lpstr>Presentazione standard di PowerPoint</vt:lpstr>
      <vt:lpstr>Type II transmembrane proteins   - NO  N-terminal signal sequence -  A single internal signal-anchor sequence (directs insertion of single-pass)</vt:lpstr>
      <vt:lpstr>Presentazione standard di PowerPoint</vt:lpstr>
      <vt:lpstr>Topologies of some integral membrane proteins synthesized on the rough ER</vt:lpstr>
      <vt:lpstr> Multipass transmembrane proteins  have  multiple topogenic sequences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Correct folding of newly made proteins is facilitated by several ER proteins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RER and SER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Joni Gershoni</dc:creator>
  <cp:lastModifiedBy>daniele sblattero</cp:lastModifiedBy>
  <cp:revision>430</cp:revision>
  <dcterms:created xsi:type="dcterms:W3CDTF">2000-04-30T22:10:00Z</dcterms:created>
  <dcterms:modified xsi:type="dcterms:W3CDTF">2023-12-05T08:24:11Z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1033-11.2.0.11417</vt:lpwstr>
  </property>
  <property fmtid="{D5CDD505-2E9C-101B-9397-08002B2CF9AE}" pid="3" name="ICV">
    <vt:lpwstr>CD9B9758F5404C869DD5A1F83A5A2483</vt:lpwstr>
  </property>
</Properties>
</file>