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63" r:id="rId4"/>
    <p:sldId id="262" r:id="rId5"/>
    <p:sldId id="344" r:id="rId6"/>
    <p:sldId id="371" r:id="rId7"/>
    <p:sldId id="380" r:id="rId8"/>
    <p:sldId id="381" r:id="rId9"/>
    <p:sldId id="362" r:id="rId10"/>
    <p:sldId id="366" r:id="rId11"/>
    <p:sldId id="3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napToObjects="1">
      <p:cViewPr varScale="1">
        <p:scale>
          <a:sx n="100" d="100"/>
          <a:sy n="10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04/12/23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981AA-72C7-2E44-AAD0-4D9C9731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012072-EE11-2B4A-A266-942CC6E51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1E0F52-AB2C-8D49-BE30-E44C4732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90" y="337226"/>
            <a:ext cx="8776010" cy="63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7CA28-4076-0E4C-8285-6FA93703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054666-B7F5-344E-A105-A95BEA63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81628A-4D41-F14E-BFB9-7223452D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479502"/>
            <a:ext cx="11336059" cy="6135496"/>
          </a:xfrm>
          <a:prstGeom prst="rect">
            <a:avLst/>
          </a:prstGeom>
        </p:spPr>
      </p:pic>
      <p:sp>
        <p:nvSpPr>
          <p:cNvPr id="5" name="Freccia giù 4">
            <a:extLst>
              <a:ext uri="{FF2B5EF4-FFF2-40B4-BE49-F238E27FC236}">
                <a16:creationId xmlns:a16="http://schemas.microsoft.com/office/drawing/2014/main" id="{B20E5336-D6D5-9442-9412-7083360A1707}"/>
              </a:ext>
            </a:extLst>
          </p:cNvPr>
          <p:cNvSpPr/>
          <p:nvPr/>
        </p:nvSpPr>
        <p:spPr>
          <a:xfrm>
            <a:off x="1076960" y="2844800"/>
            <a:ext cx="484632" cy="14559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rientrata 5">
            <a:extLst>
              <a:ext uri="{FF2B5EF4-FFF2-40B4-BE49-F238E27FC236}">
                <a16:creationId xmlns:a16="http://schemas.microsoft.com/office/drawing/2014/main" id="{A387ABE2-1F5A-F64A-8E5D-0ADCC177C56C}"/>
              </a:ext>
            </a:extLst>
          </p:cNvPr>
          <p:cNvSpPr/>
          <p:nvPr/>
        </p:nvSpPr>
        <p:spPr>
          <a:xfrm>
            <a:off x="7802880" y="2540000"/>
            <a:ext cx="978408" cy="4846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6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0F62D-156A-1B0B-2CFB-F78B0069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5963E-26F9-E0D3-9D7C-2932C9A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Ppt 14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2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E45A1-75C7-AC43-B9FB-422A01A2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" y="353112"/>
            <a:ext cx="3047656" cy="4879288"/>
          </a:xfrm>
        </p:spPr>
        <p:txBody>
          <a:bodyPr>
            <a:normAutofit/>
          </a:bodyPr>
          <a:lstStyle/>
          <a:p>
            <a:r>
              <a:rPr lang="it-IT" sz="3200" dirty="0"/>
              <a:t>Le prime elezioni </a:t>
            </a:r>
            <a:br>
              <a:rPr lang="it-IT" sz="3200" dirty="0"/>
            </a:br>
            <a:r>
              <a:rPr lang="it-IT" sz="3200" dirty="0"/>
              <a:t>del Consiglio regionale della Regione Autonoma Friuli Venezia Giulia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56B680-6E1F-524E-A7AD-8BAF57A90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283" y="353112"/>
            <a:ext cx="6329119" cy="5897589"/>
          </a:xfrm>
        </p:spPr>
      </p:pic>
    </p:spTree>
    <p:extLst>
      <p:ext uri="{BB962C8B-B14F-4D97-AF65-F5344CB8AC3E}">
        <p14:creationId xmlns:p14="http://schemas.microsoft.com/office/powerpoint/2010/main" val="146029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4CD8C-B10D-4E45-A6E9-DDED8A52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78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it-IT" dirty="0"/>
              <a:t>Prima elezione FVG: Voti per circoscrizioni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97FD5F-F62D-2342-8A92-55928C815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32994"/>
            <a:ext cx="9543275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33B80A-3B87-884E-A3D3-1B1884176EC7}"/>
              </a:ext>
            </a:extLst>
          </p:cNvPr>
          <p:cNvSpPr txBox="1"/>
          <p:nvPr/>
        </p:nvSpPr>
        <p:spPr>
          <a:xfrm>
            <a:off x="6591301" y="2589834"/>
            <a:ext cx="13316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32.432 </a:t>
            </a:r>
            <a:r>
              <a:rPr lang="it-IT" sz="1300" i="1" dirty="0"/>
              <a:t>(12.8%)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51113-2525-DA41-AAC5-422A272713F1}"/>
              </a:ext>
            </a:extLst>
          </p:cNvPr>
          <p:cNvSpPr txBox="1"/>
          <p:nvPr/>
        </p:nvSpPr>
        <p:spPr>
          <a:xfrm>
            <a:off x="6591301" y="2919442"/>
            <a:ext cx="12814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24.479 </a:t>
            </a:r>
            <a:r>
              <a:rPr lang="it-IT" sz="1300" i="1" dirty="0"/>
              <a:t>(9,7%)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8B55E-2611-A148-A4CA-DBABC2BF5944}"/>
              </a:ext>
            </a:extLst>
          </p:cNvPr>
          <p:cNvSpPr txBox="1"/>
          <p:nvPr/>
        </p:nvSpPr>
        <p:spPr>
          <a:xfrm>
            <a:off x="7856292" y="2607844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9.455 </a:t>
            </a:r>
            <a:r>
              <a:rPr lang="it-IT" sz="1300" i="1" dirty="0"/>
              <a:t>(15,4%)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797AD5-EA7E-DD48-ACD2-F03EF9815007}"/>
              </a:ext>
            </a:extLst>
          </p:cNvPr>
          <p:cNvSpPr txBox="1"/>
          <p:nvPr/>
        </p:nvSpPr>
        <p:spPr>
          <a:xfrm>
            <a:off x="7856291" y="2953655"/>
            <a:ext cx="1215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8.519 </a:t>
            </a:r>
            <a:r>
              <a:rPr lang="it-IT" sz="1300" i="1" dirty="0"/>
              <a:t>(13,9%)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9110AB-299F-454A-9449-70F69DD0FB80}"/>
              </a:ext>
            </a:extLst>
          </p:cNvPr>
          <p:cNvSpPr txBox="1"/>
          <p:nvPr/>
        </p:nvSpPr>
        <p:spPr>
          <a:xfrm>
            <a:off x="8983754" y="2607844"/>
            <a:ext cx="13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18.689 </a:t>
            </a:r>
            <a:r>
              <a:rPr lang="it-IT" sz="1300" i="1" dirty="0"/>
              <a:t>(13,5%)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821A3A-CF40-C04C-9466-8BDCF672F8CA}"/>
              </a:ext>
            </a:extLst>
          </p:cNvPr>
          <p:cNvSpPr txBox="1"/>
          <p:nvPr/>
        </p:nvSpPr>
        <p:spPr>
          <a:xfrm>
            <a:off x="8984737" y="2919442"/>
            <a:ext cx="15465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/>
              <a:t>13.065 </a:t>
            </a:r>
            <a:r>
              <a:rPr lang="it-IT" sz="1300" i="1" dirty="0"/>
              <a:t>(9,4%)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4527AA-7BDF-6D45-B944-DEE26481BB30}"/>
              </a:ext>
            </a:extLst>
          </p:cNvPr>
          <p:cNvSpPr txBox="1"/>
          <p:nvPr/>
        </p:nvSpPr>
        <p:spPr>
          <a:xfrm>
            <a:off x="677334" y="5779887"/>
            <a:ext cx="1017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1600" dirty="0"/>
              <a:t>il 24 giugno 1964  eletta la Giunta Regionale con presidente Alfredo </a:t>
            </a:r>
            <a:r>
              <a:rPr lang="it-IT" sz="1600" dirty="0" err="1"/>
              <a:t>Berzanti</a:t>
            </a:r>
            <a:r>
              <a:rPr lang="it-IT" sz="1600" dirty="0"/>
              <a:t>, DC, sostenuto, oltre che dal suo partito, anche da PSDI e PRI (37 seggi su 61).</a:t>
            </a:r>
          </a:p>
          <a:p>
            <a:r>
              <a:rPr lang="it-IT" sz="1600" dirty="0"/>
              <a:t>Il 17 febbraio 1966  vi è stato un rimpasto della Giunta, con l'entrata nella maggioranza anche del PSI. </a:t>
            </a:r>
            <a:r>
              <a:rPr lang="it-IT" sz="1600" dirty="0" err="1"/>
              <a:t>Berzanti</a:t>
            </a:r>
            <a:r>
              <a:rPr lang="it-IT" sz="1600" dirty="0"/>
              <a:t> è stato confermato alla Presidenza.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06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8596A-8981-AA4D-B31E-B5D44FF1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370" y="98832"/>
            <a:ext cx="10315809" cy="1069568"/>
          </a:xfrm>
        </p:spPr>
        <p:txBody>
          <a:bodyPr>
            <a:normAutofit/>
          </a:bodyPr>
          <a:lstStyle/>
          <a:p>
            <a:r>
              <a:rPr lang="it-IT" dirty="0"/>
              <a:t>Il voto successivo (consiglieri eletti)…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2F1E6-B233-A14F-BD0C-194FB5DB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30" y="1168400"/>
            <a:ext cx="10058400" cy="4460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400" b="1" dirty="0"/>
              <a:t>1964 </a:t>
            </a:r>
            <a:r>
              <a:rPr lang="it-IT" sz="3400" dirty="0"/>
              <a:t>				            </a:t>
            </a:r>
            <a:r>
              <a:rPr lang="it-IT" sz="3400" b="1" dirty="0"/>
              <a:t>1968 </a:t>
            </a:r>
            <a:r>
              <a:rPr lang="it-IT" sz="3400" dirty="0"/>
              <a:t>			      	</a:t>
            </a:r>
            <a:r>
              <a:rPr lang="it-IT" sz="3400" b="1" dirty="0"/>
              <a:t> 1983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FF775D-E70F-904E-A0E1-F3CDAC66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9" y="1855708"/>
            <a:ext cx="2319097" cy="44909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1AC650-9857-4545-AFD8-6C6FB5AF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855708"/>
            <a:ext cx="2337442" cy="44909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A1A12B-C29E-0140-8F0B-801032A05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72" y="1867505"/>
            <a:ext cx="2120827" cy="4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B7BE9-4053-8443-B223-BBCB30E1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1968: provincia </a:t>
            </a:r>
            <a:r>
              <a:rPr lang="it-IT"/>
              <a:t>di Pordenone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B2D4F68-118A-6C4D-8387-8ECCDC1DF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059" y="6032500"/>
            <a:ext cx="5422900" cy="635000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0182A6E-5410-7746-9BED-394BBFAB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259" y="12700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ADB33-E4FF-E045-A57E-83289317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8" y="1361954"/>
            <a:ext cx="2514956" cy="1959979"/>
          </a:xfrm>
        </p:spPr>
        <p:txBody>
          <a:bodyPr>
            <a:normAutofit fontScale="90000"/>
          </a:bodyPr>
          <a:lstStyle/>
          <a:p>
            <a:r>
              <a:rPr lang="it-IT" dirty="0"/>
              <a:t>Industrie </a:t>
            </a:r>
            <a:r>
              <a:rPr lang="it-IT" dirty="0" err="1"/>
              <a:t>prov</a:t>
            </a:r>
            <a:r>
              <a:rPr lang="it-IT" dirty="0"/>
              <a:t>. Udine 1949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AF9AF3-CEF5-C646-8878-8749D1DCA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854" y="195751"/>
            <a:ext cx="8794610" cy="625236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3F09EEA0-21C1-9F48-9FFD-E5FC83C537F5}"/>
              </a:ext>
            </a:extLst>
          </p:cNvPr>
          <p:cNvSpPr/>
          <p:nvPr/>
        </p:nvSpPr>
        <p:spPr>
          <a:xfrm>
            <a:off x="11185924" y="5554045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B71F73C2-6490-8A44-BC3A-BCD2D1770918}"/>
              </a:ext>
            </a:extLst>
          </p:cNvPr>
          <p:cNvSpPr/>
          <p:nvPr/>
        </p:nvSpPr>
        <p:spPr>
          <a:xfrm>
            <a:off x="6623440" y="4517560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37CB85C8-7607-DB46-9D96-088F0F509DE0}"/>
              </a:ext>
            </a:extLst>
          </p:cNvPr>
          <p:cNvSpPr/>
          <p:nvPr/>
        </p:nvSpPr>
        <p:spPr>
          <a:xfrm>
            <a:off x="11185924" y="2951588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DB5AD70B-55F3-7541-B032-C3AF191C3E9C}"/>
              </a:ext>
            </a:extLst>
          </p:cNvPr>
          <p:cNvSpPr/>
          <p:nvPr/>
        </p:nvSpPr>
        <p:spPr>
          <a:xfrm>
            <a:off x="6623440" y="6139182"/>
            <a:ext cx="628100" cy="38045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14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97BF6-F7B0-9B43-BF8B-82F00A57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774342" cy="1320800"/>
          </a:xfrm>
        </p:spPr>
        <p:txBody>
          <a:bodyPr>
            <a:normAutofit/>
          </a:bodyPr>
          <a:lstStyle/>
          <a:p>
            <a:r>
              <a:rPr lang="it-IT" dirty="0"/>
              <a:t>(futura) provincia di Pordenone – 1961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091933-A38B-F542-A3CC-9D0D4F492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0572" y="0"/>
            <a:ext cx="5046562" cy="6905673"/>
          </a:xfrm>
        </p:spPr>
      </p:pic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E21087C8-F4C7-C24A-8698-34A82E92E11E}"/>
              </a:ext>
            </a:extLst>
          </p:cNvPr>
          <p:cNvSpPr/>
          <p:nvPr/>
        </p:nvSpPr>
        <p:spPr>
          <a:xfrm>
            <a:off x="10637134" y="3009418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E6B985C8-19E0-4C4A-9521-64319C74AAF7}"/>
              </a:ext>
            </a:extLst>
          </p:cNvPr>
          <p:cNvSpPr/>
          <p:nvPr/>
        </p:nvSpPr>
        <p:spPr>
          <a:xfrm>
            <a:off x="10637134" y="3452836"/>
            <a:ext cx="758489" cy="25464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C3C812BB-2A4B-6C4B-9B41-B6E34646FE50}"/>
              </a:ext>
            </a:extLst>
          </p:cNvPr>
          <p:cNvSpPr/>
          <p:nvPr/>
        </p:nvSpPr>
        <p:spPr>
          <a:xfrm flipV="1">
            <a:off x="10637133" y="427298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>
            <a:extLst>
              <a:ext uri="{FF2B5EF4-FFF2-40B4-BE49-F238E27FC236}">
                <a16:creationId xmlns:a16="http://schemas.microsoft.com/office/drawing/2014/main" id="{2E2AFEBC-DE0E-6241-A3DA-7A9C63BC3C6A}"/>
              </a:ext>
            </a:extLst>
          </p:cNvPr>
          <p:cNvSpPr/>
          <p:nvPr/>
        </p:nvSpPr>
        <p:spPr>
          <a:xfrm flipV="1">
            <a:off x="10637132" y="47057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sinistra 9">
            <a:extLst>
              <a:ext uri="{FF2B5EF4-FFF2-40B4-BE49-F238E27FC236}">
                <a16:creationId xmlns:a16="http://schemas.microsoft.com/office/drawing/2014/main" id="{B9CBAF4E-AB7A-EA4F-9F39-BC509B869921}"/>
              </a:ext>
            </a:extLst>
          </p:cNvPr>
          <p:cNvSpPr/>
          <p:nvPr/>
        </p:nvSpPr>
        <p:spPr>
          <a:xfrm flipV="1">
            <a:off x="10637131" y="4440885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sinistra 10">
            <a:extLst>
              <a:ext uri="{FF2B5EF4-FFF2-40B4-BE49-F238E27FC236}">
                <a16:creationId xmlns:a16="http://schemas.microsoft.com/office/drawing/2014/main" id="{2C9B9C94-427B-364F-8361-89FBC72C756C}"/>
              </a:ext>
            </a:extLst>
          </p:cNvPr>
          <p:cNvSpPr/>
          <p:nvPr/>
        </p:nvSpPr>
        <p:spPr>
          <a:xfrm flipV="1">
            <a:off x="10637131" y="4838497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>
            <a:extLst>
              <a:ext uri="{FF2B5EF4-FFF2-40B4-BE49-F238E27FC236}">
                <a16:creationId xmlns:a16="http://schemas.microsoft.com/office/drawing/2014/main" id="{336FD66E-0B7D-B344-9F46-40FDCCCEC94D}"/>
              </a:ext>
            </a:extLst>
          </p:cNvPr>
          <p:cNvSpPr/>
          <p:nvPr/>
        </p:nvSpPr>
        <p:spPr>
          <a:xfrm flipV="1">
            <a:off x="10637131" y="5373548"/>
            <a:ext cx="758489" cy="18326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A5EF0-D0DF-AA44-9544-8386F317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 ottobre 1963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5286BF-435B-9945-A8DB-FCE47067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160" y="1556826"/>
            <a:ext cx="5975601" cy="41656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136AA61-2A9C-4542-A13D-48D4EB5B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75" y="1513840"/>
            <a:ext cx="5001946" cy="42085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4672B4-F819-DF48-A794-F8F053DEE985}"/>
              </a:ext>
            </a:extLst>
          </p:cNvPr>
          <p:cNvSpPr txBox="1"/>
          <p:nvPr/>
        </p:nvSpPr>
        <p:spPr>
          <a:xfrm>
            <a:off x="4953965" y="843240"/>
            <a:ext cx="51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=l1zZVGoKJO4</a:t>
            </a:r>
          </a:p>
        </p:txBody>
      </p:sp>
    </p:spTree>
    <p:extLst>
      <p:ext uri="{BB962C8B-B14F-4D97-AF65-F5344CB8AC3E}">
        <p14:creationId xmlns:p14="http://schemas.microsoft.com/office/powerpoint/2010/main" val="324897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190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Le prime elezioni  del Consiglio regionale della Regione Autonoma Friuli Venezia Giulia</vt:lpstr>
      <vt:lpstr>Prima elezione FVG: Voti per circoscrizioni</vt:lpstr>
      <vt:lpstr>Il voto successivo (consiglieri eletti)…</vt:lpstr>
      <vt:lpstr>1968: provincia di Pordenone</vt:lpstr>
      <vt:lpstr>Industrie prov. Udine 1949</vt:lpstr>
      <vt:lpstr>(futura) provincia di Pordenone – 1961</vt:lpstr>
      <vt:lpstr>9 ottobre 1963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21</cp:revision>
  <dcterms:created xsi:type="dcterms:W3CDTF">2022-10-02T10:10:34Z</dcterms:created>
  <dcterms:modified xsi:type="dcterms:W3CDTF">2023-12-05T17:35:32Z</dcterms:modified>
</cp:coreProperties>
</file>