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2" r:id="rId5"/>
    <p:sldId id="369" r:id="rId6"/>
    <p:sldId id="261" r:id="rId7"/>
    <p:sldId id="370" r:id="rId8"/>
    <p:sldId id="37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 snapToObjects="1">
      <p:cViewPr varScale="1">
        <p:scale>
          <a:sx n="100" d="100"/>
          <a:sy n="100" d="100"/>
        </p:scale>
        <p:origin x="9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259C4-71E9-4C49-9AE2-EA2913759B08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4F6E-B7C5-434A-BB34-F90F0886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90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D87B7-D416-6845-98AC-9CBF7AD5C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907AF2-4A10-6F4D-9F15-AB4CB0DB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F23CDD-6957-5547-A44E-D9E074CA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A7DC11-D519-DF42-93B6-C69A695C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9FD428-1D5A-464B-BD53-A1123B2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46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17EAE-A86F-6742-BAC4-B3B514F4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579591-A38E-0C44-A74A-F20B1F0B3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009D4F-1E88-EB4E-A249-21A50687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B3811B-81D4-6F4D-B7EB-A55D525A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03745A-4218-ED4A-88F5-C8362275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5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812962-E243-014C-A9BB-9C7D41DE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B360B1-FB38-704C-A428-21883F8AF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2F8DD-1738-194B-9527-3519233A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190A5A-C6EF-AB4D-A62A-B940AD66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4F2F25-52F2-0241-97A1-664E977F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3D139-685E-3A41-9A4E-2794AEE0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C5FDF-C967-1647-B597-1926B37D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32F334-3AA4-F14D-A78E-5158E823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F2A4EE-F061-7846-AF48-33142E62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F34BB2-220B-EF46-B9E8-173D99AA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75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C30C71-B2FA-1244-A901-FAF8CB8C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17479E-04DB-3A44-9035-788854C7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0D52A-76A7-D246-BF94-23E78DBE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F94238-E21B-154B-BECC-1838127C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68790C-8475-AC46-870D-98AB67C8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69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98A7A-EBD7-F542-A884-9040FC79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C71D4E-36B7-C841-BEE8-997DE7F1F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1B330B-BA34-3842-9CA5-80920FF1B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6C5060-61CA-D249-B672-34F7074E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ACDA1B-917C-3940-A58D-518DDC78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811B9A-E0A6-1049-BD14-6FEB6DC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17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CBA42-C084-A749-A57B-FED8F5AF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3C5BB8-B3E2-4044-BBDB-F873F369F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5F1E9C-9D09-C949-B736-6E3B73187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E05964-8032-F241-B8E2-E36BAD451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4D95E9-962D-C443-AAD3-FAD923346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F330AC-F4B1-7B4F-9DA6-E80BE04B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738A8B-E156-2F4E-87FA-F04EB38D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D83F41-3AF0-8A43-9901-597F866B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46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91C26-22D3-3F4E-9EFE-DCCD86AD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F8ACAE-89D7-A84C-B211-959939B7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78B838-B96E-E546-A50A-B39FA982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52C305-9087-0C49-8AD0-C3C1344F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85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E7AD86-12E0-774A-9BDA-CC524BE5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4E76F5-CBAB-1343-93E5-99F08E8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CF5E3D-BC1B-6241-8A5A-AC858181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46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86890-90B4-974A-A55D-55ACC5A2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B52320-DC3F-7244-9A47-9EDD8AF63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A59F7B-72C9-DE4D-9E86-1A7FC2133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C67B19-EDA2-0F40-81A6-F9E7FE5D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8EC32E-C7B3-0D49-AC9C-727CD27F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05E769-6EED-714A-8F1C-B0A1535D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8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00E5B-52BA-774B-9E88-FAB08261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A7F46B-8A7E-F247-BC66-257CAAD87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26D7EE-C661-B14A-A4AE-4B10FB9A9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65693-97A9-5B43-82DA-58D54B6C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D98FC1-0F0E-C147-8376-21D070B5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215BF5-D00F-0943-A64F-312AC55B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6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0DBF64-7AA2-1D48-BEF3-E5E5184E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A5C5F7-BBB6-AD4C-8840-ABC51936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BA8940-E2E3-7F49-A784-BB8DB6231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8A43-200F-FF47-91E2-3006F735022B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72681-0EF4-1A4A-9118-B9DF278C5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6B379B-38E2-1B48-BAB7-DFFBDC2A0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8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5585F-0A1D-9241-B740-39949B910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Geografia storica dell’odierno Friuli Venezia Giulia</a:t>
            </a:r>
            <a:br>
              <a:rPr lang="it-IT" dirty="0"/>
            </a:br>
            <a:r>
              <a:rPr lang="it-IT" sz="4900" dirty="0"/>
              <a:t>641LM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2CE514-46D1-3544-8779-F18C2BF8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M-GGR/01 GEOGRAFIA</a:t>
            </a:r>
          </a:p>
          <a:p>
            <a:r>
              <a:rPr lang="it-IT" b="1" dirty="0"/>
              <a:t>LE65 - STUDI STORICI. DALL'ANTICO AL CONTEMPORANEO </a:t>
            </a:r>
            <a:endParaRPr lang="it-IT" dirty="0"/>
          </a:p>
          <a:p>
            <a:r>
              <a:rPr lang="it-IT" dirty="0"/>
              <a:t>A.A. 2023-2024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ABF38B-071B-294F-A1E5-7BC0BBE4FCC1}"/>
              </a:ext>
            </a:extLst>
          </p:cNvPr>
          <p:cNvSpPr txBox="1"/>
          <p:nvPr/>
        </p:nvSpPr>
        <p:spPr>
          <a:xfrm>
            <a:off x="4689565" y="5603966"/>
            <a:ext cx="327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122958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0F62D-156A-1B0B-2CFB-F78B0069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75963E-26F9-E0D3-9D7C-2932C9A0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Ppt 15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800" b="1" dirty="0"/>
              <a:t>Una geografia elettorale</a:t>
            </a:r>
          </a:p>
          <a:p>
            <a:pPr marL="0" indent="0" algn="ctr">
              <a:buNone/>
            </a:pPr>
            <a:r>
              <a:rPr lang="it-IT" sz="4800" b="1" dirty="0"/>
              <a:t> del Friuli Venezia Giulia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24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3354C-3902-E543-86F8-642048F8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372958" cy="1320800"/>
          </a:xfrm>
        </p:spPr>
        <p:txBody>
          <a:bodyPr>
            <a:normAutofit/>
          </a:bodyPr>
          <a:lstStyle/>
          <a:p>
            <a:r>
              <a:rPr lang="it-IT" dirty="0"/>
              <a:t>1953, elezioni politiche. </a:t>
            </a:r>
            <a:br>
              <a:rPr lang="it-IT" dirty="0"/>
            </a:br>
            <a:r>
              <a:rPr lang="it-IT" sz="2700" dirty="0"/>
              <a:t>Comuni nei quali la Democrazia cristiana è (nettamente) il primo partito.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E60A366-B9E2-614F-902D-5EE8FF32D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184" y="1930400"/>
            <a:ext cx="5321258" cy="4652667"/>
          </a:xfrm>
        </p:spPr>
      </p:pic>
    </p:spTree>
    <p:extLst>
      <p:ext uri="{BB962C8B-B14F-4D97-AF65-F5344CB8AC3E}">
        <p14:creationId xmlns:p14="http://schemas.microsoft.com/office/powerpoint/2010/main" val="92262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4CD8C-B10D-4E45-A6E9-DDED8A52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78"/>
            <a:ext cx="10515600" cy="663575"/>
          </a:xfrm>
        </p:spPr>
        <p:txBody>
          <a:bodyPr>
            <a:normAutofit fontScale="90000"/>
          </a:bodyPr>
          <a:lstStyle/>
          <a:p>
            <a:r>
              <a:rPr lang="it-IT" dirty="0"/>
              <a:t>Prima elezione FVG: Voti per circoscrizioni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A97FD5F-F62D-2342-8A92-55928C815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32994"/>
            <a:ext cx="9543275" cy="4351338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33B80A-3B87-884E-A3D3-1B1884176EC7}"/>
              </a:ext>
            </a:extLst>
          </p:cNvPr>
          <p:cNvSpPr txBox="1"/>
          <p:nvPr/>
        </p:nvSpPr>
        <p:spPr>
          <a:xfrm>
            <a:off x="6591301" y="2589834"/>
            <a:ext cx="13316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32.432 </a:t>
            </a:r>
            <a:r>
              <a:rPr lang="it-IT" sz="1300" i="1" dirty="0"/>
              <a:t>(12.8%)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B51113-2525-DA41-AAC5-422A272713F1}"/>
              </a:ext>
            </a:extLst>
          </p:cNvPr>
          <p:cNvSpPr txBox="1"/>
          <p:nvPr/>
        </p:nvSpPr>
        <p:spPr>
          <a:xfrm>
            <a:off x="6591301" y="2919442"/>
            <a:ext cx="12814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24.479 </a:t>
            </a:r>
            <a:r>
              <a:rPr lang="it-IT" sz="1300" i="1" dirty="0"/>
              <a:t>(9,7%)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F8B55E-2611-A148-A4CA-DBABC2BF5944}"/>
              </a:ext>
            </a:extLst>
          </p:cNvPr>
          <p:cNvSpPr txBox="1"/>
          <p:nvPr/>
        </p:nvSpPr>
        <p:spPr>
          <a:xfrm>
            <a:off x="7856292" y="2607844"/>
            <a:ext cx="1215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9.455 </a:t>
            </a:r>
            <a:r>
              <a:rPr lang="it-IT" sz="1300" i="1" dirty="0"/>
              <a:t>(15,4%)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797AD5-EA7E-DD48-ACD2-F03EF9815007}"/>
              </a:ext>
            </a:extLst>
          </p:cNvPr>
          <p:cNvSpPr txBox="1"/>
          <p:nvPr/>
        </p:nvSpPr>
        <p:spPr>
          <a:xfrm>
            <a:off x="7856291" y="2953655"/>
            <a:ext cx="1215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8.519 </a:t>
            </a:r>
            <a:r>
              <a:rPr lang="it-IT" sz="1300" i="1" dirty="0"/>
              <a:t>(13,9%)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9110AB-299F-454A-9449-70F69DD0FB80}"/>
              </a:ext>
            </a:extLst>
          </p:cNvPr>
          <p:cNvSpPr txBox="1"/>
          <p:nvPr/>
        </p:nvSpPr>
        <p:spPr>
          <a:xfrm>
            <a:off x="8983754" y="2607844"/>
            <a:ext cx="13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18.689 </a:t>
            </a:r>
            <a:r>
              <a:rPr lang="it-IT" sz="1300" i="1" dirty="0"/>
              <a:t>(13,5%)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821A3A-CF40-C04C-9466-8BDCF672F8CA}"/>
              </a:ext>
            </a:extLst>
          </p:cNvPr>
          <p:cNvSpPr txBox="1"/>
          <p:nvPr/>
        </p:nvSpPr>
        <p:spPr>
          <a:xfrm>
            <a:off x="8984737" y="2919442"/>
            <a:ext cx="15465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13.065 </a:t>
            </a:r>
            <a:r>
              <a:rPr lang="it-IT" sz="1300" i="1" dirty="0"/>
              <a:t>(9,4%)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4527AA-7BDF-6D45-B944-DEE26481BB30}"/>
              </a:ext>
            </a:extLst>
          </p:cNvPr>
          <p:cNvSpPr txBox="1"/>
          <p:nvPr/>
        </p:nvSpPr>
        <p:spPr>
          <a:xfrm>
            <a:off x="677334" y="5779887"/>
            <a:ext cx="10177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  <a:r>
              <a:rPr lang="it-IT" sz="1600" dirty="0"/>
              <a:t>il 24 giugno 1964  eletta la Giunta Regionale con presidente Alfredo </a:t>
            </a:r>
            <a:r>
              <a:rPr lang="it-IT" sz="1600" dirty="0" err="1"/>
              <a:t>Berzanti</a:t>
            </a:r>
            <a:r>
              <a:rPr lang="it-IT" sz="1600" dirty="0"/>
              <a:t>, DC, sostenuto, oltre che dal suo partito, anche da PSDI e PRI (37 seggi su 61).</a:t>
            </a:r>
          </a:p>
          <a:p>
            <a:r>
              <a:rPr lang="it-IT" sz="1600" dirty="0"/>
              <a:t>Il 17 febbraio 1966  vi è stato un rimpasto della Giunta, con l'entrata nella maggioranza anche del PSI. </a:t>
            </a:r>
            <a:r>
              <a:rPr lang="it-IT" sz="1600" dirty="0" err="1"/>
              <a:t>Berzanti</a:t>
            </a:r>
            <a:r>
              <a:rPr lang="it-IT" sz="1600" dirty="0"/>
              <a:t> è stato confermato alla Presidenza.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406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65133"/>
            <a:ext cx="8229600" cy="1807313"/>
          </a:xfrm>
        </p:spPr>
        <p:txBody>
          <a:bodyPr>
            <a:normAutofit/>
          </a:bodyPr>
          <a:lstStyle/>
          <a:p>
            <a:r>
              <a:rPr lang="it-IT" sz="2000" dirty="0"/>
              <a:t>1976, elezioni politiche. </a:t>
            </a:r>
            <a:br>
              <a:rPr lang="it-IT" sz="2000" dirty="0"/>
            </a:br>
            <a:r>
              <a:rPr lang="it-IT" sz="2000" dirty="0"/>
              <a:t>A sinistra sono indicati i comuni nei quali la Democrazia cristiana è la formazione di maggioranza relativa e a destra quelli in cui la somma dei voti socialista e comunista (in grigio) supera l’ammontare di quelli democristiani. Nel riquadro di destra sono inoltre indicati (in neretto) i comuni in cui il Partito comunista è maggioritario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99" y="1990294"/>
            <a:ext cx="4785407" cy="41998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953" y="1990294"/>
            <a:ext cx="4889912" cy="42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9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6188"/>
            <a:ext cx="8229600" cy="849442"/>
          </a:xfrm>
        </p:spPr>
        <p:txBody>
          <a:bodyPr>
            <a:normAutofit/>
          </a:bodyPr>
          <a:lstStyle/>
          <a:p>
            <a:r>
              <a:rPr lang="it-IT" sz="2000" dirty="0"/>
              <a:t>1994, elezioni politiche </a:t>
            </a:r>
            <a:br>
              <a:rPr lang="it-IT" sz="2000" dirty="0"/>
            </a:br>
            <a:r>
              <a:rPr lang="it-IT" sz="2000" dirty="0"/>
              <a:t>Lega Nord, Forza Italia, Partito popolare, Pds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381" y="927973"/>
            <a:ext cx="3009900" cy="2641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0" y="875630"/>
            <a:ext cx="3009900" cy="2641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220" y="3687513"/>
            <a:ext cx="3009900" cy="2641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916" y="3569573"/>
            <a:ext cx="3009900" cy="2641600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749479" y="3197875"/>
            <a:ext cx="1323482" cy="371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Lega Nord 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985329" y="3132836"/>
            <a:ext cx="1323482" cy="371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Forza Italia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759451" y="6211173"/>
            <a:ext cx="1794003" cy="48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Partito popolare 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9112643" y="6200537"/>
            <a:ext cx="1151444" cy="50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Pds </a:t>
            </a:r>
          </a:p>
        </p:txBody>
      </p:sp>
    </p:spTree>
    <p:extLst>
      <p:ext uri="{BB962C8B-B14F-4D97-AF65-F5344CB8AC3E}">
        <p14:creationId xmlns:p14="http://schemas.microsoft.com/office/powerpoint/2010/main" val="235084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123889"/>
            <a:ext cx="8229600" cy="301499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1996, elezioni politiche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53432"/>
            <a:ext cx="3300563" cy="28966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0" y="553432"/>
            <a:ext cx="3300562" cy="28966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705612"/>
            <a:ext cx="3412831" cy="29952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676" y="3705612"/>
            <a:ext cx="3412831" cy="2995227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688428" y="3084878"/>
            <a:ext cx="1719936" cy="301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Lega nord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844381" y="3044283"/>
            <a:ext cx="1719936" cy="301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Forza Italia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9099550" y="6245855"/>
            <a:ext cx="1568450" cy="48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An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524000" y="6373606"/>
            <a:ext cx="1568450" cy="48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Pds</a:t>
            </a:r>
          </a:p>
        </p:txBody>
      </p:sp>
    </p:spTree>
    <p:extLst>
      <p:ext uri="{BB962C8B-B14F-4D97-AF65-F5344CB8AC3E}">
        <p14:creationId xmlns:p14="http://schemas.microsoft.com/office/powerpoint/2010/main" val="55171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CDDD45-4AF1-BEAB-0289-0E810759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2254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it-IT" dirty="0"/>
              <a:t>Suggerimenti bibliografici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25482F-7CCD-8E79-4BD3-22DC854D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744538"/>
            <a:ext cx="11747500" cy="6113462"/>
          </a:xfrm>
        </p:spPr>
        <p:txBody>
          <a:bodyPr>
            <a:normAutofit fontScale="85000" lnSpcReduction="10000"/>
          </a:bodyPr>
          <a:lstStyle/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AA.VV.,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Dall’Impero austroungarico alle foibe. Conflitti nell’area alto-adriatica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Torino, Bollati Boringhieri, 2009.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AGNELLI A., «Il Friuli Venezia Giulia dalla Resistenza allo Statuto Speciale», in AGNELLI A. e BARTOLE S. (a cura di),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La Re- </a:t>
            </a:r>
            <a:r>
              <a:rPr lang="it-IT" sz="1800" i="1" kern="1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gione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 Friuli-Venezia Giulia. Profilo storico-giuridico tracciato in occasione del 20° anniversario dell’istituzione della Regione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Bologna, Il Mulino, 1987, pp. 21-58.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ANDREOZZI D. e PANARITI L., «L’economia in una regione nata dalla politica», in FINZI </a:t>
            </a:r>
            <a:r>
              <a:rPr lang="it-IT" sz="1800" kern="1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R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., MAGRIS C. e MICCOLI G. (a cura di),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Storia d’Italia. Le regioni dall’Unità a oggi. Il Friuli-Venezia Giulia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Torino, Einaudi, 2002, pp. 807-890. 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ANDREOZZI D., FINZI </a:t>
            </a:r>
            <a:r>
              <a:rPr lang="it-IT" sz="1800" kern="1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R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. e PANARITI L., «Lo specchio del confine. </a:t>
            </a:r>
            <a:r>
              <a:rPr lang="it-IT" sz="1800" kern="1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Identita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̀, economia e uso della storia in Friuli Venezia Giulia, 1990-2003»,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Il territorio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numero monografico, 2004, n. 21-22.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APIH E.,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Trieste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Roma-Bari, Laterza, 1988.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BACCICHET M. (a cura di),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Fortezza FVG. Dalla guerra fredda alle aree militari dismesse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Monfalcone, </a:t>
            </a:r>
            <a:r>
              <a:rPr lang="it-IT" sz="1800" kern="1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Edicom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2015. 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DEGRASSI M., «L’ultima delle regioni a statuto speciale», in FINZI </a:t>
            </a:r>
            <a:r>
              <a:rPr lang="it-IT" sz="1800" kern="1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R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., MAGRIS C. e MICCOLI G. (a cura di),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Storia d’Italia. Le regioni dall’Unità a oggi. Il Friuli-Venezia Giulia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Torino, Einaudi, 2002, pp. 759-804.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DIAMANTI I. e PARISI A.M.L.,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Elezioni a Trieste. </a:t>
            </a:r>
            <a:r>
              <a:rPr lang="it-IT" sz="1800" i="1" kern="1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Identita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̀ territoriale e comportamento di voto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Bologna, Il Mulino, 1991. 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GRANDINETTI P. e GRANDINETTI </a:t>
            </a:r>
            <a:r>
              <a:rPr lang="it-IT" sz="1800" kern="1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R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.,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Il caso Friuli: arretratezza o sviluppo?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Udine, Il Campo, 1979.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SAPELLI G.,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Trieste italiana. Mito e destino economico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Milano, Angeli, 1990.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VERROCCHIO A. (a cura di),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Trieste tra ricostruzione e ritorno all’Italia 1945-1954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Trieste, Comune di Trieste, 2004.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VOLK S.,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Esuli a Trieste. Bonifica nazionale e rafforzamento dell’</a:t>
            </a:r>
            <a:r>
              <a:rPr lang="it-IT" sz="1800" i="1" kern="1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italianita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̀ sul confine orientale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Udine, Kappa Vu, 2004. 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WO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Corpo CS)"/>
              </a:rPr>
              <a:t>̈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RSDO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Corpo CS)"/>
              </a:rPr>
              <a:t>̈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RFER </a:t>
            </a:r>
            <a:r>
              <a:rPr lang="it-IT" sz="1800" kern="1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R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.,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Il confine orientale. Italia e Jugoslavia dal 1915 al 1955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Bologna, Il Mulino, 2009. </a:t>
            </a:r>
          </a:p>
          <a:p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ZILLI S., 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Geografia elettorale del Friuli-Venezia Giulia (1919-1996). Consenso, territorio e </a:t>
            </a:r>
            <a:r>
              <a:rPr lang="it-IT" sz="1800" i="1" kern="1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societa</a:t>
            </a:r>
            <a:r>
              <a:rPr lang="it-IT" sz="1800" i="1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̀</a:t>
            </a:r>
            <a:r>
              <a:rPr lang="it-IT" sz="1800" kern="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Udine, IFSML, 2000.</a:t>
            </a:r>
          </a:p>
          <a:p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ZILLI S., «Crescita regionale, elezioni politiche e personale politico nelle province di Udine e Gorizia (1945-1963)», in PONGETTI C., BERTINI M.A. e UGOLINI M. (a cura di), </a:t>
            </a:r>
            <a:r>
              <a:rPr lang="it-IT" sz="18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Dalle Marche al Mondo. I percorsi di un geografo. Studi in onore di </a:t>
            </a:r>
            <a:r>
              <a:rPr lang="it-IT" sz="1800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Peris</a:t>
            </a:r>
            <a:r>
              <a:rPr lang="it-IT" sz="18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 Persi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Urbino, </a:t>
            </a:r>
            <a:r>
              <a:rPr lang="it-IT" sz="18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Universita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̀ degli studi, 2013, pp. 291-300.</a:t>
            </a:r>
          </a:p>
          <a:p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ZILLI S., «Il confine del Novecento. Ascesa e declino della frontiera orientale italiana tra prima guerra mondiale e allargamento dell’Unione Europea», in SELVA O. e UMEK D., </a:t>
            </a:r>
            <a:r>
              <a:rPr lang="it-IT" sz="18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Confini nel tempo. Un viaggio nella storia dell’Alto 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 </a:t>
            </a:r>
            <a:r>
              <a:rPr lang="it-IT" sz="18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Adriatico attraverso le carte geografiche (</a:t>
            </a:r>
            <a:r>
              <a:rPr lang="it-IT" sz="1800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secc</a:t>
            </a:r>
            <a:r>
              <a:rPr lang="it-IT" sz="18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. XVI-XXI)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Trieste, EUT</a:t>
            </a:r>
            <a:r>
              <a:rPr lang="it-IT" sz="18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, 2013, 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 (Corpo CS)"/>
              </a:rPr>
              <a:t>pp. 30-43.</a:t>
            </a:r>
            <a:r>
              <a:rPr lang="it-IT" sz="1200" dirty="0">
                <a:effectLst/>
              </a:rPr>
              <a:t>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9244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805</Words>
  <Application>Microsoft Macintosh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Times New Roman</vt:lpstr>
      <vt:lpstr>Tema di Office</vt:lpstr>
      <vt:lpstr>Geografia storica dell’odierno Friuli Venezia Giulia 641LM </vt:lpstr>
      <vt:lpstr>Presentazione standard di PowerPoint</vt:lpstr>
      <vt:lpstr>1953, elezioni politiche.  Comuni nei quali la Democrazia cristiana è (nettamente) il primo partito.</vt:lpstr>
      <vt:lpstr>Prima elezione FVG: Voti per circoscrizioni</vt:lpstr>
      <vt:lpstr>1976, elezioni politiche.  A sinistra sono indicati i comuni nei quali la Democrazia cristiana è la formazione di maggioranza relativa e a destra quelli in cui la somma dei voti socialista e comunista (in grigio) supera l’ammontare di quelli democristiani. Nel riquadro di destra sono inoltre indicati (in neretto) i comuni in cui il Partito comunista è maggioritario </vt:lpstr>
      <vt:lpstr>1994, elezioni politiche  Lega Nord, Forza Italia, Partito popolare, Pds </vt:lpstr>
      <vt:lpstr>1996, elezioni politiche </vt:lpstr>
      <vt:lpstr>Suggerimenti bibliografici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ZILLI SERGIO</cp:lastModifiedBy>
  <cp:revision>25</cp:revision>
  <dcterms:created xsi:type="dcterms:W3CDTF">2022-10-02T10:10:34Z</dcterms:created>
  <dcterms:modified xsi:type="dcterms:W3CDTF">2023-12-05T17:45:51Z</dcterms:modified>
</cp:coreProperties>
</file>