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3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509C-432F-4A68-8A43-35FD307557E4}" type="datetimeFigureOut">
              <a:rPr lang="it-IT" smtClean="0"/>
              <a:t>03/04/2022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FA29-BEE9-41FE-AB9E-705021B6B5B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105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509C-432F-4A68-8A43-35FD307557E4}" type="datetimeFigureOut">
              <a:rPr lang="it-IT" smtClean="0"/>
              <a:t>03/04/2022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FA29-BEE9-41FE-AB9E-705021B6B5B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492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509C-432F-4A68-8A43-35FD307557E4}" type="datetimeFigureOut">
              <a:rPr lang="it-IT" smtClean="0"/>
              <a:t>03/04/2022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FA29-BEE9-41FE-AB9E-705021B6B5B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8038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509C-432F-4A68-8A43-35FD307557E4}" type="datetimeFigureOut">
              <a:rPr lang="it-IT" smtClean="0"/>
              <a:t>03/04/2022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FA29-BEE9-41FE-AB9E-705021B6B5B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548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509C-432F-4A68-8A43-35FD307557E4}" type="datetimeFigureOut">
              <a:rPr lang="it-IT" smtClean="0"/>
              <a:t>03/04/2022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FA29-BEE9-41FE-AB9E-705021B6B5B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028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509C-432F-4A68-8A43-35FD307557E4}" type="datetimeFigureOut">
              <a:rPr lang="it-IT" smtClean="0"/>
              <a:t>03/04/2022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FA29-BEE9-41FE-AB9E-705021B6B5B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7591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509C-432F-4A68-8A43-35FD307557E4}" type="datetimeFigureOut">
              <a:rPr lang="it-IT" smtClean="0"/>
              <a:t>03/04/2022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FA29-BEE9-41FE-AB9E-705021B6B5B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3596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509C-432F-4A68-8A43-35FD307557E4}" type="datetimeFigureOut">
              <a:rPr lang="it-IT" smtClean="0"/>
              <a:t>03/04/2022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FA29-BEE9-41FE-AB9E-705021B6B5B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564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509C-432F-4A68-8A43-35FD307557E4}" type="datetimeFigureOut">
              <a:rPr lang="it-IT" smtClean="0"/>
              <a:t>03/04/2022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FA29-BEE9-41FE-AB9E-705021B6B5B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524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509C-432F-4A68-8A43-35FD307557E4}" type="datetimeFigureOut">
              <a:rPr lang="it-IT" smtClean="0"/>
              <a:t>03/04/2022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FA29-BEE9-41FE-AB9E-705021B6B5B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843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509C-432F-4A68-8A43-35FD307557E4}" type="datetimeFigureOut">
              <a:rPr lang="it-IT" smtClean="0"/>
              <a:t>03/04/2022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FA29-BEE9-41FE-AB9E-705021B6B5B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50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0509C-432F-4A68-8A43-35FD307557E4}" type="datetimeFigureOut">
              <a:rPr lang="it-IT" smtClean="0"/>
              <a:t>03/04/2022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3FA29-BEE9-41FE-AB9E-705021B6B5B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007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45/2702123.2702608" TargetMode="External"/><Relationship Id="rId2" Type="http://schemas.openxmlformats.org/officeDocument/2006/relationships/hyperlink" Target="https://dl.acm.org/doi/proceedings/10.1145/270212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5258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2700" dirty="0"/>
              <a:t>How Deceptive are Deceptive Visualizations?: An Empirical Analysis of Common Distortion Techniques</a:t>
            </a:r>
            <a:r>
              <a:rPr lang="it-IT" sz="2700" dirty="0"/>
              <a:t/>
            </a:r>
            <a:br>
              <a:rPr lang="it-IT" sz="2700" dirty="0"/>
            </a:br>
            <a:r>
              <a:rPr lang="en-US" sz="2700" dirty="0"/>
              <a:t>  </a:t>
            </a:r>
            <a:r>
              <a:rPr lang="it-IT" sz="2700" dirty="0"/>
              <a:t>Pandey, A.,  Rall, K., Satterthwaite, M. </a:t>
            </a:r>
            <a:r>
              <a:rPr lang="it-IT" sz="2700" dirty="0"/>
              <a:t>Nov, O., Bertini, E.</a:t>
            </a:r>
            <a:br>
              <a:rPr lang="it-IT" sz="2700" dirty="0"/>
            </a:br>
            <a:r>
              <a:rPr lang="it-IT" sz="2700" dirty="0"/>
              <a:t> </a:t>
            </a:r>
            <a:br>
              <a:rPr lang="it-IT" sz="2700" dirty="0"/>
            </a:br>
            <a:r>
              <a:rPr lang="it-IT" dirty="0"/>
              <a:t/>
            </a:r>
            <a:br>
              <a:rPr lang="it-IT" dirty="0"/>
            </a:br>
            <a:endParaRPr lang="it-IT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>
                <a:hlinkClick r:id="rId2" tooltip="CHI '15: Proceedings of the 33rd Annual ACM Conference on Human Factors in Computing Systems"/>
              </a:rPr>
              <a:t>CHI '15: Proceedings of the 33rd Annual ACM Conference on Human Factors in Computing Systems</a:t>
            </a:r>
            <a:r>
              <a:rPr lang="it-IT" dirty="0"/>
              <a:t>April 2015 Pages 1469–1478</a:t>
            </a:r>
            <a:r>
              <a:rPr lang="it-IT" dirty="0">
                <a:hlinkClick r:id="rId3"/>
              </a:rPr>
              <a:t>https://doi.org/10.1145/2702123.2702608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892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fatto che si possa mentire con la statistica è noto da tempo.</a:t>
            </a:r>
          </a:p>
          <a:p>
            <a:endParaRPr lang="it-IT" dirty="0" smtClean="0"/>
          </a:p>
          <a:p>
            <a:r>
              <a:rPr lang="it-IT" dirty="0" smtClean="0"/>
              <a:t>Gli </a:t>
            </a:r>
            <a:r>
              <a:rPr lang="it-IT" dirty="0"/>
              <a:t>esempi </a:t>
            </a:r>
            <a:endParaRPr lang="it-IT" dirty="0" smtClean="0"/>
          </a:p>
          <a:p>
            <a:r>
              <a:rPr lang="it-IT" dirty="0" smtClean="0"/>
              <a:t> </a:t>
            </a:r>
            <a:r>
              <a:rPr lang="it-IT" dirty="0"/>
              <a:t>nei media popolari, alla tv, su internet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/>
              <a:t>Queste rappresentazioni scorrette possono essere dovute a una mancanza di conoscenze, alla mancanza di tempo.</a:t>
            </a:r>
          </a:p>
          <a:p>
            <a:r>
              <a:rPr lang="it-IT" dirty="0"/>
              <a:t> ma anche al desiderio di influenzare l’audience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2988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Esagerazione</a:t>
            </a:r>
            <a:br>
              <a:rPr lang="it-IT" dirty="0" smtClean="0"/>
            </a:br>
            <a:endParaRPr lang="it-IT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3348" y="1828800"/>
            <a:ext cx="9028618" cy="485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23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Esagerazione</a:t>
            </a:r>
            <a:br>
              <a:rPr lang="it-IT" dirty="0" smtClean="0"/>
            </a:br>
            <a:endParaRPr lang="it-IT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1847462"/>
            <a:ext cx="8233990" cy="35871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5999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Esagerazione</a:t>
            </a:r>
            <a:br>
              <a:rPr lang="it-IT" dirty="0" smtClean="0"/>
            </a:br>
            <a:endParaRPr lang="it-IT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784" y="1690688"/>
            <a:ext cx="7334744" cy="48198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6303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Message reversal</a:t>
            </a:r>
            <a:endParaRPr lang="it-IT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9517" y="1418253"/>
            <a:ext cx="9145546" cy="4329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585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</a:t>
            </a:r>
            <a:endParaRPr lang="it-IT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276" y="1690688"/>
            <a:ext cx="11773448" cy="4031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164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Trovano un effetto significativo della distorsione con tutti i tipi di grafico</a:t>
            </a:r>
          </a:p>
          <a:p>
            <a:r>
              <a:rPr lang="it-IT" dirty="0" smtClean="0"/>
              <a:t>Abilità visiva e familiarità con il grafico riducono l’effetto</a:t>
            </a:r>
          </a:p>
          <a:p>
            <a:r>
              <a:rPr lang="it-IT" smtClean="0"/>
              <a:t>Education e need for cognition no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913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149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How Deceptive are Deceptive Visualizations?: An Empirical Analysis of Common Distortion Techniques   Pandey, A.,  Rall, K., Satterthwaite, M. Nov, O., Bertini, E.    </vt:lpstr>
      <vt:lpstr>PowerPoint Presentation</vt:lpstr>
      <vt:lpstr>Esagerazione </vt:lpstr>
      <vt:lpstr>Esagerazione </vt:lpstr>
      <vt:lpstr>Esagerazione </vt:lpstr>
      <vt:lpstr>Message reversal</vt:lpstr>
      <vt:lpstr>metodo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Deceptive are Deceptive Visualizations?: An Empirical Analysis of Common Distortion Techniques   Pandey, A.,  Rall, K., Satterthwaite, M. Nov, O., Bertini, E.</dc:title>
  <dc:creator>Acer</dc:creator>
  <cp:lastModifiedBy>Acer</cp:lastModifiedBy>
  <cp:revision>2</cp:revision>
  <dcterms:created xsi:type="dcterms:W3CDTF">2022-04-03T07:50:26Z</dcterms:created>
  <dcterms:modified xsi:type="dcterms:W3CDTF">2022-04-03T08:15:20Z</dcterms:modified>
</cp:coreProperties>
</file>