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1"/>
  </p:sldMasterIdLst>
  <p:notesMasterIdLst>
    <p:notesMasterId r:id="rId43"/>
  </p:notesMasterIdLst>
  <p:sldIdLst>
    <p:sldId id="276" r:id="rId2"/>
    <p:sldId id="256" r:id="rId3"/>
    <p:sldId id="484" r:id="rId4"/>
    <p:sldId id="436" r:id="rId5"/>
    <p:sldId id="267" r:id="rId6"/>
    <p:sldId id="459" r:id="rId7"/>
    <p:sldId id="941" r:id="rId8"/>
    <p:sldId id="702" r:id="rId9"/>
    <p:sldId id="456" r:id="rId10"/>
    <p:sldId id="940" r:id="rId11"/>
    <p:sldId id="1067" r:id="rId12"/>
    <p:sldId id="457" r:id="rId13"/>
    <p:sldId id="317" r:id="rId14"/>
    <p:sldId id="318" r:id="rId15"/>
    <p:sldId id="319" r:id="rId16"/>
    <p:sldId id="320" r:id="rId17"/>
    <p:sldId id="321" r:id="rId18"/>
    <p:sldId id="333" r:id="rId19"/>
    <p:sldId id="334" r:id="rId20"/>
    <p:sldId id="335" r:id="rId21"/>
    <p:sldId id="336" r:id="rId22"/>
    <p:sldId id="337" r:id="rId23"/>
    <p:sldId id="458" r:id="rId24"/>
    <p:sldId id="460" r:id="rId25"/>
    <p:sldId id="501" r:id="rId26"/>
    <p:sldId id="499" r:id="rId27"/>
    <p:sldId id="498" r:id="rId28"/>
    <p:sldId id="441" r:id="rId29"/>
    <p:sldId id="455" r:id="rId30"/>
    <p:sldId id="315" r:id="rId31"/>
    <p:sldId id="339" r:id="rId32"/>
    <p:sldId id="349" r:id="rId33"/>
    <p:sldId id="435" r:id="rId34"/>
    <p:sldId id="1068" r:id="rId35"/>
    <p:sldId id="351" r:id="rId36"/>
    <p:sldId id="485" r:id="rId37"/>
    <p:sldId id="463" r:id="rId38"/>
    <p:sldId id="369" r:id="rId39"/>
    <p:sldId id="1069" r:id="rId40"/>
    <p:sldId id="404" r:id="rId41"/>
    <p:sldId id="439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6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6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6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6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6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6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6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6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6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----" initials="-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00CC99"/>
    <a:srgbClr val="FF0000"/>
    <a:srgbClr val="FF0066"/>
    <a:srgbClr val="D5DAD6"/>
    <a:srgbClr val="804000"/>
    <a:srgbClr val="FFFFFF"/>
    <a:srgbClr val="004080"/>
    <a:srgbClr val="FF7C8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9825" autoAdjust="0"/>
  </p:normalViewPr>
  <p:slideViewPr>
    <p:cSldViewPr showGuides="1">
      <p:cViewPr varScale="1">
        <p:scale>
          <a:sx n="111" d="100"/>
          <a:sy n="111" d="100"/>
        </p:scale>
        <p:origin x="1614" y="96"/>
      </p:cViewPr>
      <p:guideLst>
        <p:guide orient="horz" pos="212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632" y="-120"/>
      </p:cViewPr>
      <p:guideLst>
        <p:guide orient="horz" pos="2828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Genev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Geneva" charset="0"/>
              </a:defRPr>
            </a:lvl1pPr>
          </a:lstStyle>
          <a:p>
            <a:pPr>
              <a:defRPr/>
            </a:pPr>
            <a:fld id="{8B01FDCC-E357-4D10-8465-A9B3CA4E96D7}" type="slidenum">
              <a:rPr lang="en-US" altLang="it-IT"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6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6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6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6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anose="0202060306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F2C36B84-C71A-4114-A93D-DB2055A4ACF4}" type="slidenum">
              <a:rPr lang="en-US" altLang="it-IT" sz="1200" smtClean="0">
                <a:latin typeface="Geneva" charset="0"/>
              </a:rPr>
              <a:t>9</a:t>
            </a:fld>
            <a:endParaRPr lang="en-US" altLang="it-IT" sz="1200">
              <a:latin typeface="Geneva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6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0D5CB681-57F4-427A-A63D-F44D01AB7B3C}" type="slidenum">
              <a:rPr lang="en-US" altLang="it-IT" sz="1200" smtClean="0">
                <a:latin typeface="Geneva" charset="0"/>
              </a:rPr>
              <a:t>29</a:t>
            </a:fld>
            <a:endParaRPr lang="en-US" altLang="it-IT" sz="1200">
              <a:latin typeface="Geneva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6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fld id="{6781A9E1-8A5E-4BCB-AA85-0DEF9F4A8771}" type="slidenum">
              <a:rPr lang="en-US" altLang="it-IT" sz="1200" smtClean="0">
                <a:latin typeface="Geneva" charset="0"/>
              </a:rPr>
              <a:t>35</a:t>
            </a:fld>
            <a:endParaRPr lang="en-US" altLang="it-IT" sz="1200">
              <a:latin typeface="Geneva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>
              <a:latin typeface="Times" panose="0202060306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65141-C653-4FA8-A2B2-4D945118E400}" type="slidenum">
              <a:rPr lang="en-US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B770-0C31-4B0E-8B06-994FEDD790E7}" type="slidenum">
              <a:rPr lang="en-US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A634C-7EAC-41E5-AD12-98B3258D4A16}" type="slidenum">
              <a:rPr lang="en-US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57200"/>
          </a:xfrm>
          <a:prstGeom prst="rect">
            <a:avLst/>
          </a:prstGeom>
          <a:solidFill>
            <a:srgbClr val="314480"/>
          </a:solidFill>
        </p:spPr>
        <p:txBody>
          <a:bodyPr rtlCol="0">
            <a:normAutofit/>
          </a:bodyPr>
          <a:lstStyle>
            <a:lvl1pPr algn="l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9C13C-27B6-48CE-8704-9C84BF0032D5}" type="slidenum">
              <a:rPr lang="en-US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C07E6-48C6-4EA0-9B47-0E8E49435BF2}" type="slidenum">
              <a:rPr lang="en-US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9BA97-C266-49A2-88B7-D2A0713D4058}" type="slidenum">
              <a:rPr lang="en-US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220EE-A296-4327-B548-4168A80DFEAA}" type="slidenum">
              <a:rPr lang="en-US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73EA9-A48A-49D9-8EC0-43E88C0ED18D}" type="slidenum">
              <a:rPr lang="en-US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086C4-BECA-4099-8B72-366BCFF3F9BF}" type="slidenum">
              <a:rPr lang="en-US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0CC30-FC64-4B30-B7B7-65B8A0BEDD66}" type="slidenum">
              <a:rPr lang="en-US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F7476-D49F-472E-8D1B-FA12DC13E2B0}" type="slidenum">
              <a:rPr lang="en-US" altLang="it-IT"/>
              <a:t>‹N›</a:t>
            </a:fld>
            <a:endParaRPr lang="en-US" alt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it-IT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it-IT"/>
              <a:t>Click to edit Master text styles</a:t>
            </a:r>
          </a:p>
          <a:p>
            <a:pPr lvl="1"/>
            <a:r>
              <a:rPr lang="en-US" altLang="it-IT"/>
              <a:t>Second level</a:t>
            </a:r>
          </a:p>
          <a:p>
            <a:pPr lvl="2"/>
            <a:r>
              <a:rPr lang="en-US" altLang="it-IT"/>
              <a:t>Third level</a:t>
            </a:r>
          </a:p>
          <a:p>
            <a:pPr lvl="3"/>
            <a:r>
              <a:rPr lang="en-US" altLang="it-IT"/>
              <a:t>Fourth level</a:t>
            </a:r>
          </a:p>
          <a:p>
            <a:pPr lvl="4"/>
            <a:r>
              <a:rPr lang="en-US" altLang="it-IT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Times" panose="0202060306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Times" panose="0202060306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>
              <a:defRPr/>
            </a:pPr>
            <a:fld id="{3EBAFBD8-5CCF-4C2A-9B3A-8426772B1F71}" type="slidenum">
              <a:rPr lang="en-US" altLang="it-IT"/>
              <a:t>‹N›</a:t>
            </a:fld>
            <a:endParaRPr lang="en-US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anose="0202060306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wmf"/><Relationship Id="rId5" Type="http://schemas.openxmlformats.org/officeDocument/2006/relationships/image" Target="../media/image18.png"/><Relationship Id="rId4" Type="http://schemas.openxmlformats.org/officeDocument/2006/relationships/image" Target="../media/image1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wmf"/><Relationship Id="rId4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wmf"/><Relationship Id="rId5" Type="http://schemas.openxmlformats.org/officeDocument/2006/relationships/image" Target="../media/image29.wmf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LAVORO_DAN\CORSI_ESAMI\MEDICINA\lezioni-medicina\lezioni-medicina\ANIMAZIONI_MEDICINA\golgi-1.mov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 bwMode="auto">
          <a:xfrm>
            <a:off x="4299797" y="2996952"/>
            <a:ext cx="3199945" cy="3376695"/>
            <a:chOff x="2883" y="-63"/>
            <a:chExt cx="3419" cy="3560"/>
          </a:xfrm>
        </p:grpSpPr>
        <p:pic>
          <p:nvPicPr>
            <p:cNvPr id="8499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" y="-63"/>
              <a:ext cx="3385" cy="31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4998" name="Text Box 4"/>
            <p:cNvSpPr txBox="1">
              <a:spLocks noChangeArrowheads="1"/>
            </p:cNvSpPr>
            <p:nvPr/>
          </p:nvSpPr>
          <p:spPr bwMode="auto">
            <a:xfrm>
              <a:off x="2883" y="3093"/>
              <a:ext cx="182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6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6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6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 sz="3600" dirty="0">
                  <a:latin typeface="Arial" panose="020B0604020202020204" pitchFamily="34" charset="0"/>
                </a:rPr>
                <a:t>Camillo Golgi</a:t>
              </a:r>
              <a:endParaRPr lang="en-US" altLang="it-IT" sz="2400" dirty="0"/>
            </a:p>
          </p:txBody>
        </p:sp>
      </p:grp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3528" y="4892157"/>
            <a:ext cx="34099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b="1" dirty="0">
                <a:solidFill>
                  <a:srgbClr val="FF0000"/>
                </a:solidFill>
                <a:latin typeface="Arial" panose="020B0604020202020204" pitchFamily="34" charset="0"/>
              </a:rPr>
              <a:t>Nobel Prize 1906</a:t>
            </a:r>
            <a:endParaRPr lang="en-US" altLang="it-IT" sz="2400" dirty="0"/>
          </a:p>
        </p:txBody>
      </p:sp>
      <p:pic>
        <p:nvPicPr>
          <p:cNvPr id="5122" name="Picture 2" descr="Camillo Golgi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12" y="188640"/>
            <a:ext cx="2880320" cy="407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209337"/>
            <a:ext cx="3671543" cy="2620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4945411"/>
            <a:ext cx="87393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cis </a:t>
            </a:r>
            <a:r>
              <a:rPr lang="it-IT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cisternae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continually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vesicular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tubular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clusters </a:t>
            </a:r>
            <a:r>
              <a:rPr lang="it-IT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arrive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ER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and fuse with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vesicles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Golgi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resident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43608" y="216995"/>
            <a:ext cx="7632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cisternal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maturation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42977" y="6056230"/>
            <a:ext cx="88341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the cargo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a cis cisterna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</a:t>
            </a: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vesicles</a:t>
            </a: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fuse with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newly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arriving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vesicular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tubular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clusters.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599118"/>
            <a:ext cx="4824536" cy="41807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51520" y="4945411"/>
            <a:ext cx="87393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view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cis </a:t>
            </a:r>
            <a:r>
              <a:rPr lang="it-IT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cisternae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continually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vesicular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tubular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clusters </a:t>
            </a:r>
            <a:r>
              <a:rPr lang="it-IT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arrive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the ER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and fuse with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vesicles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containing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Golgi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resident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43608" y="216995"/>
            <a:ext cx="7632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cisternal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maturation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42977" y="6056230"/>
            <a:ext cx="88341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the cargo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within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a cis cisterna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modified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enzymes</a:t>
            </a: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leave</a:t>
            </a: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it-IT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vesicles</a:t>
            </a:r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fuse with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newly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arriving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vesicular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tubular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clusters.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620688"/>
            <a:ext cx="4824536" cy="4180707"/>
          </a:xfrm>
          <a:prstGeom prst="rect">
            <a:avLst/>
          </a:prstGeom>
        </p:spPr>
      </p:pic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CBAE575C-5ADD-8989-0860-5218227675C0}"/>
              </a:ext>
            </a:extLst>
          </p:cNvPr>
          <p:cNvSpPr/>
          <p:nvPr/>
        </p:nvSpPr>
        <p:spPr bwMode="auto">
          <a:xfrm>
            <a:off x="3221575" y="1681316"/>
            <a:ext cx="874116" cy="1600200"/>
          </a:xfrm>
          <a:custGeom>
            <a:avLst/>
            <a:gdLst>
              <a:gd name="connsiteX0" fmla="*/ 406528 w 874116"/>
              <a:gd name="connsiteY0" fmla="*/ 22123 h 1600200"/>
              <a:gd name="connsiteX1" fmla="*/ 310664 w 874116"/>
              <a:gd name="connsiteY1" fmla="*/ 51619 h 1600200"/>
              <a:gd name="connsiteX2" fmla="*/ 251670 w 874116"/>
              <a:gd name="connsiteY2" fmla="*/ 66368 h 1600200"/>
              <a:gd name="connsiteX3" fmla="*/ 214799 w 874116"/>
              <a:gd name="connsiteY3" fmla="*/ 103239 h 1600200"/>
              <a:gd name="connsiteX4" fmla="*/ 236922 w 874116"/>
              <a:gd name="connsiteY4" fmla="*/ 235974 h 1600200"/>
              <a:gd name="connsiteX5" fmla="*/ 251670 w 874116"/>
              <a:gd name="connsiteY5" fmla="*/ 280219 h 1600200"/>
              <a:gd name="connsiteX6" fmla="*/ 266419 w 874116"/>
              <a:gd name="connsiteY6" fmla="*/ 309716 h 1600200"/>
              <a:gd name="connsiteX7" fmla="*/ 310664 w 874116"/>
              <a:gd name="connsiteY7" fmla="*/ 353961 h 1600200"/>
              <a:gd name="connsiteX8" fmla="*/ 251670 w 874116"/>
              <a:gd name="connsiteY8" fmla="*/ 368710 h 1600200"/>
              <a:gd name="connsiteX9" fmla="*/ 207425 w 874116"/>
              <a:gd name="connsiteY9" fmla="*/ 383458 h 1600200"/>
              <a:gd name="connsiteX10" fmla="*/ 185302 w 874116"/>
              <a:gd name="connsiteY10" fmla="*/ 398207 h 1600200"/>
              <a:gd name="connsiteX11" fmla="*/ 163180 w 874116"/>
              <a:gd name="connsiteY11" fmla="*/ 405581 h 1600200"/>
              <a:gd name="connsiteX12" fmla="*/ 148431 w 874116"/>
              <a:gd name="connsiteY12" fmla="*/ 427703 h 1600200"/>
              <a:gd name="connsiteX13" fmla="*/ 185302 w 874116"/>
              <a:gd name="connsiteY13" fmla="*/ 671052 h 1600200"/>
              <a:gd name="connsiteX14" fmla="*/ 214799 w 874116"/>
              <a:gd name="connsiteY14" fmla="*/ 707923 h 1600200"/>
              <a:gd name="connsiteX15" fmla="*/ 222173 w 874116"/>
              <a:gd name="connsiteY15" fmla="*/ 730045 h 1600200"/>
              <a:gd name="connsiteX16" fmla="*/ 236922 w 874116"/>
              <a:gd name="connsiteY16" fmla="*/ 759542 h 1600200"/>
              <a:gd name="connsiteX17" fmla="*/ 229548 w 874116"/>
              <a:gd name="connsiteY17" fmla="*/ 789039 h 1600200"/>
              <a:gd name="connsiteX18" fmla="*/ 207425 w 874116"/>
              <a:gd name="connsiteY18" fmla="*/ 781665 h 1600200"/>
              <a:gd name="connsiteX19" fmla="*/ 104186 w 874116"/>
              <a:gd name="connsiteY19" fmla="*/ 796413 h 1600200"/>
              <a:gd name="connsiteX20" fmla="*/ 82064 w 874116"/>
              <a:gd name="connsiteY20" fmla="*/ 811161 h 1600200"/>
              <a:gd name="connsiteX21" fmla="*/ 67315 w 874116"/>
              <a:gd name="connsiteY21" fmla="*/ 825910 h 1600200"/>
              <a:gd name="connsiteX22" fmla="*/ 37819 w 874116"/>
              <a:gd name="connsiteY22" fmla="*/ 840658 h 1600200"/>
              <a:gd name="connsiteX23" fmla="*/ 948 w 874116"/>
              <a:gd name="connsiteY23" fmla="*/ 899652 h 1600200"/>
              <a:gd name="connsiteX24" fmla="*/ 37819 w 874116"/>
              <a:gd name="connsiteY24" fmla="*/ 1025013 h 1600200"/>
              <a:gd name="connsiteX25" fmla="*/ 45193 w 874116"/>
              <a:gd name="connsiteY25" fmla="*/ 1047136 h 1600200"/>
              <a:gd name="connsiteX26" fmla="*/ 67315 w 874116"/>
              <a:gd name="connsiteY26" fmla="*/ 1069258 h 1600200"/>
              <a:gd name="connsiteX27" fmla="*/ 104186 w 874116"/>
              <a:gd name="connsiteY27" fmla="*/ 1098755 h 1600200"/>
              <a:gd name="connsiteX28" fmla="*/ 141057 w 874116"/>
              <a:gd name="connsiteY28" fmla="*/ 1128252 h 1600200"/>
              <a:gd name="connsiteX29" fmla="*/ 163180 w 874116"/>
              <a:gd name="connsiteY29" fmla="*/ 1135626 h 1600200"/>
              <a:gd name="connsiteX30" fmla="*/ 200051 w 874116"/>
              <a:gd name="connsiteY30" fmla="*/ 1150374 h 1600200"/>
              <a:gd name="connsiteX31" fmla="*/ 244296 w 874116"/>
              <a:gd name="connsiteY31" fmla="*/ 1165123 h 1600200"/>
              <a:gd name="connsiteX32" fmla="*/ 148431 w 874116"/>
              <a:gd name="connsiteY32" fmla="*/ 1172497 h 1600200"/>
              <a:gd name="connsiteX33" fmla="*/ 126309 w 874116"/>
              <a:gd name="connsiteY33" fmla="*/ 1179871 h 1600200"/>
              <a:gd name="connsiteX34" fmla="*/ 96812 w 874116"/>
              <a:gd name="connsiteY34" fmla="*/ 1253613 h 1600200"/>
              <a:gd name="connsiteX35" fmla="*/ 67315 w 874116"/>
              <a:gd name="connsiteY35" fmla="*/ 1290484 h 1600200"/>
              <a:gd name="connsiteX36" fmla="*/ 52567 w 874116"/>
              <a:gd name="connsiteY36" fmla="*/ 1342103 h 1600200"/>
              <a:gd name="connsiteX37" fmla="*/ 82064 w 874116"/>
              <a:gd name="connsiteY37" fmla="*/ 1430594 h 1600200"/>
              <a:gd name="connsiteX38" fmla="*/ 89438 w 874116"/>
              <a:gd name="connsiteY38" fmla="*/ 1452716 h 1600200"/>
              <a:gd name="connsiteX39" fmla="*/ 111560 w 874116"/>
              <a:gd name="connsiteY39" fmla="*/ 1482213 h 1600200"/>
              <a:gd name="connsiteX40" fmla="*/ 126309 w 874116"/>
              <a:gd name="connsiteY40" fmla="*/ 1504336 h 1600200"/>
              <a:gd name="connsiteX41" fmla="*/ 163180 w 874116"/>
              <a:gd name="connsiteY41" fmla="*/ 1526458 h 1600200"/>
              <a:gd name="connsiteX42" fmla="*/ 236922 w 874116"/>
              <a:gd name="connsiteY42" fmla="*/ 1592826 h 1600200"/>
              <a:gd name="connsiteX43" fmla="*/ 281167 w 874116"/>
              <a:gd name="connsiteY43" fmla="*/ 1600200 h 1600200"/>
              <a:gd name="connsiteX44" fmla="*/ 428651 w 874116"/>
              <a:gd name="connsiteY44" fmla="*/ 1533832 h 1600200"/>
              <a:gd name="connsiteX45" fmla="*/ 472896 w 874116"/>
              <a:gd name="connsiteY45" fmla="*/ 1445342 h 1600200"/>
              <a:gd name="connsiteX46" fmla="*/ 487644 w 874116"/>
              <a:gd name="connsiteY46" fmla="*/ 1415845 h 1600200"/>
              <a:gd name="connsiteX47" fmla="*/ 495019 w 874116"/>
              <a:gd name="connsiteY47" fmla="*/ 1371600 h 1600200"/>
              <a:gd name="connsiteX48" fmla="*/ 502393 w 874116"/>
              <a:gd name="connsiteY48" fmla="*/ 1334729 h 1600200"/>
              <a:gd name="connsiteX49" fmla="*/ 509767 w 874116"/>
              <a:gd name="connsiteY49" fmla="*/ 1209368 h 1600200"/>
              <a:gd name="connsiteX50" fmla="*/ 546638 w 874116"/>
              <a:gd name="connsiteY50" fmla="*/ 1194619 h 1600200"/>
              <a:gd name="connsiteX51" fmla="*/ 613006 w 874116"/>
              <a:gd name="connsiteY51" fmla="*/ 1179871 h 1600200"/>
              <a:gd name="connsiteX52" fmla="*/ 649877 w 874116"/>
              <a:gd name="connsiteY52" fmla="*/ 1165123 h 1600200"/>
              <a:gd name="connsiteX53" fmla="*/ 679373 w 874116"/>
              <a:gd name="connsiteY53" fmla="*/ 1128252 h 1600200"/>
              <a:gd name="connsiteX54" fmla="*/ 694122 w 874116"/>
              <a:gd name="connsiteY54" fmla="*/ 1106129 h 1600200"/>
              <a:gd name="connsiteX55" fmla="*/ 716244 w 874116"/>
              <a:gd name="connsiteY55" fmla="*/ 1091381 h 1600200"/>
              <a:gd name="connsiteX56" fmla="*/ 730993 w 874116"/>
              <a:gd name="connsiteY56" fmla="*/ 1069258 h 1600200"/>
              <a:gd name="connsiteX57" fmla="*/ 753115 w 874116"/>
              <a:gd name="connsiteY57" fmla="*/ 1039761 h 1600200"/>
              <a:gd name="connsiteX58" fmla="*/ 767864 w 874116"/>
              <a:gd name="connsiteY58" fmla="*/ 995516 h 1600200"/>
              <a:gd name="connsiteX59" fmla="*/ 760490 w 874116"/>
              <a:gd name="connsiteY59" fmla="*/ 892278 h 1600200"/>
              <a:gd name="connsiteX60" fmla="*/ 745741 w 874116"/>
              <a:gd name="connsiteY60" fmla="*/ 870155 h 1600200"/>
              <a:gd name="connsiteX61" fmla="*/ 708870 w 874116"/>
              <a:gd name="connsiteY61" fmla="*/ 811161 h 1600200"/>
              <a:gd name="connsiteX62" fmla="*/ 686748 w 874116"/>
              <a:gd name="connsiteY62" fmla="*/ 789039 h 1600200"/>
              <a:gd name="connsiteX63" fmla="*/ 664625 w 874116"/>
              <a:gd name="connsiteY63" fmla="*/ 781665 h 1600200"/>
              <a:gd name="connsiteX64" fmla="*/ 576135 w 874116"/>
              <a:gd name="connsiteY64" fmla="*/ 766916 h 1600200"/>
              <a:gd name="connsiteX65" fmla="*/ 561386 w 874116"/>
              <a:gd name="connsiteY65" fmla="*/ 752168 h 1600200"/>
              <a:gd name="connsiteX66" fmla="*/ 598257 w 874116"/>
              <a:gd name="connsiteY66" fmla="*/ 693174 h 1600200"/>
              <a:gd name="connsiteX67" fmla="*/ 620380 w 874116"/>
              <a:gd name="connsiteY67" fmla="*/ 685800 h 1600200"/>
              <a:gd name="connsiteX68" fmla="*/ 671999 w 874116"/>
              <a:gd name="connsiteY68" fmla="*/ 641555 h 1600200"/>
              <a:gd name="connsiteX69" fmla="*/ 679373 w 874116"/>
              <a:gd name="connsiteY69" fmla="*/ 619432 h 1600200"/>
              <a:gd name="connsiteX70" fmla="*/ 694122 w 874116"/>
              <a:gd name="connsiteY70" fmla="*/ 582561 h 1600200"/>
              <a:gd name="connsiteX71" fmla="*/ 716244 w 874116"/>
              <a:gd name="connsiteY71" fmla="*/ 545690 h 1600200"/>
              <a:gd name="connsiteX72" fmla="*/ 723619 w 874116"/>
              <a:gd name="connsiteY72" fmla="*/ 523568 h 1600200"/>
              <a:gd name="connsiteX73" fmla="*/ 745741 w 874116"/>
              <a:gd name="connsiteY73" fmla="*/ 501445 h 1600200"/>
              <a:gd name="connsiteX74" fmla="*/ 760490 w 874116"/>
              <a:gd name="connsiteY74" fmla="*/ 464574 h 1600200"/>
              <a:gd name="connsiteX75" fmla="*/ 767864 w 874116"/>
              <a:gd name="connsiteY75" fmla="*/ 376084 h 1600200"/>
              <a:gd name="connsiteX76" fmla="*/ 738367 w 874116"/>
              <a:gd name="connsiteY76" fmla="*/ 361336 h 1600200"/>
              <a:gd name="connsiteX77" fmla="*/ 782612 w 874116"/>
              <a:gd name="connsiteY77" fmla="*/ 331839 h 1600200"/>
              <a:gd name="connsiteX78" fmla="*/ 834231 w 874116"/>
              <a:gd name="connsiteY78" fmla="*/ 280219 h 1600200"/>
              <a:gd name="connsiteX79" fmla="*/ 856354 w 874116"/>
              <a:gd name="connsiteY79" fmla="*/ 258097 h 1600200"/>
              <a:gd name="connsiteX80" fmla="*/ 863728 w 874116"/>
              <a:gd name="connsiteY80" fmla="*/ 235974 h 1600200"/>
              <a:gd name="connsiteX81" fmla="*/ 863728 w 874116"/>
              <a:gd name="connsiteY81" fmla="*/ 95865 h 1600200"/>
              <a:gd name="connsiteX82" fmla="*/ 848980 w 874116"/>
              <a:gd name="connsiteY82" fmla="*/ 73742 h 1600200"/>
              <a:gd name="connsiteX83" fmla="*/ 819483 w 874116"/>
              <a:gd name="connsiteY83" fmla="*/ 29497 h 1600200"/>
              <a:gd name="connsiteX84" fmla="*/ 797360 w 874116"/>
              <a:gd name="connsiteY84" fmla="*/ 7374 h 1600200"/>
              <a:gd name="connsiteX85" fmla="*/ 753115 w 874116"/>
              <a:gd name="connsiteY85" fmla="*/ 0 h 1600200"/>
              <a:gd name="connsiteX86" fmla="*/ 605631 w 874116"/>
              <a:gd name="connsiteY86" fmla="*/ 22123 h 1600200"/>
              <a:gd name="connsiteX87" fmla="*/ 576135 w 874116"/>
              <a:gd name="connsiteY87" fmla="*/ 58994 h 1600200"/>
              <a:gd name="connsiteX88" fmla="*/ 561386 w 874116"/>
              <a:gd name="connsiteY88" fmla="*/ 117987 h 1600200"/>
              <a:gd name="connsiteX89" fmla="*/ 517141 w 874116"/>
              <a:gd name="connsiteY89" fmla="*/ 132736 h 1600200"/>
              <a:gd name="connsiteX90" fmla="*/ 502393 w 874116"/>
              <a:gd name="connsiteY90" fmla="*/ 117987 h 1600200"/>
              <a:gd name="connsiteX91" fmla="*/ 480270 w 874116"/>
              <a:gd name="connsiteY91" fmla="*/ 103239 h 1600200"/>
              <a:gd name="connsiteX92" fmla="*/ 465522 w 874116"/>
              <a:gd name="connsiteY92" fmla="*/ 81116 h 1600200"/>
              <a:gd name="connsiteX93" fmla="*/ 443399 w 874116"/>
              <a:gd name="connsiteY93" fmla="*/ 66368 h 1600200"/>
              <a:gd name="connsiteX94" fmla="*/ 406528 w 874116"/>
              <a:gd name="connsiteY94" fmla="*/ 22123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874116" h="1600200">
                <a:moveTo>
                  <a:pt x="406528" y="22123"/>
                </a:moveTo>
                <a:cubicBezTo>
                  <a:pt x="384406" y="19665"/>
                  <a:pt x="420680" y="17239"/>
                  <a:pt x="310664" y="51619"/>
                </a:cubicBezTo>
                <a:cubicBezTo>
                  <a:pt x="291317" y="57665"/>
                  <a:pt x="271335" y="61452"/>
                  <a:pt x="251670" y="66368"/>
                </a:cubicBezTo>
                <a:cubicBezTo>
                  <a:pt x="240694" y="73685"/>
                  <a:pt x="215942" y="86090"/>
                  <a:pt x="214799" y="103239"/>
                </a:cubicBezTo>
                <a:cubicBezTo>
                  <a:pt x="210466" y="168231"/>
                  <a:pt x="219640" y="184128"/>
                  <a:pt x="236922" y="235974"/>
                </a:cubicBezTo>
                <a:cubicBezTo>
                  <a:pt x="236923" y="235976"/>
                  <a:pt x="251669" y="280216"/>
                  <a:pt x="251670" y="280219"/>
                </a:cubicBezTo>
                <a:cubicBezTo>
                  <a:pt x="256586" y="290051"/>
                  <a:pt x="259552" y="301132"/>
                  <a:pt x="266419" y="309716"/>
                </a:cubicBezTo>
                <a:cubicBezTo>
                  <a:pt x="279449" y="326003"/>
                  <a:pt x="310664" y="353961"/>
                  <a:pt x="310664" y="353961"/>
                </a:cubicBezTo>
                <a:cubicBezTo>
                  <a:pt x="290999" y="358877"/>
                  <a:pt x="270900" y="362300"/>
                  <a:pt x="251670" y="368710"/>
                </a:cubicBezTo>
                <a:lnTo>
                  <a:pt x="207425" y="383458"/>
                </a:lnTo>
                <a:cubicBezTo>
                  <a:pt x="200051" y="388374"/>
                  <a:pt x="193229" y="394243"/>
                  <a:pt x="185302" y="398207"/>
                </a:cubicBezTo>
                <a:cubicBezTo>
                  <a:pt x="178350" y="401683"/>
                  <a:pt x="169250" y="400725"/>
                  <a:pt x="163180" y="405581"/>
                </a:cubicBezTo>
                <a:cubicBezTo>
                  <a:pt x="156259" y="411117"/>
                  <a:pt x="153347" y="420329"/>
                  <a:pt x="148431" y="427703"/>
                </a:cubicBezTo>
                <a:cubicBezTo>
                  <a:pt x="156874" y="541676"/>
                  <a:pt x="135283" y="592450"/>
                  <a:pt x="185302" y="671052"/>
                </a:cubicBezTo>
                <a:cubicBezTo>
                  <a:pt x="193752" y="684331"/>
                  <a:pt x="204967" y="695633"/>
                  <a:pt x="214799" y="707923"/>
                </a:cubicBezTo>
                <a:cubicBezTo>
                  <a:pt x="217257" y="715297"/>
                  <a:pt x="219111" y="722901"/>
                  <a:pt x="222173" y="730045"/>
                </a:cubicBezTo>
                <a:cubicBezTo>
                  <a:pt x="226503" y="740149"/>
                  <a:pt x="235558" y="748634"/>
                  <a:pt x="236922" y="759542"/>
                </a:cubicBezTo>
                <a:cubicBezTo>
                  <a:pt x="238179" y="769599"/>
                  <a:pt x="232006" y="779207"/>
                  <a:pt x="229548" y="789039"/>
                </a:cubicBezTo>
                <a:cubicBezTo>
                  <a:pt x="222174" y="786581"/>
                  <a:pt x="215198" y="781665"/>
                  <a:pt x="207425" y="781665"/>
                </a:cubicBezTo>
                <a:cubicBezTo>
                  <a:pt x="142802" y="781665"/>
                  <a:pt x="145128" y="782766"/>
                  <a:pt x="104186" y="796413"/>
                </a:cubicBezTo>
                <a:cubicBezTo>
                  <a:pt x="96812" y="801329"/>
                  <a:pt x="88984" y="805625"/>
                  <a:pt x="82064" y="811161"/>
                </a:cubicBezTo>
                <a:cubicBezTo>
                  <a:pt x="76635" y="815504"/>
                  <a:pt x="73100" y="822053"/>
                  <a:pt x="67315" y="825910"/>
                </a:cubicBezTo>
                <a:cubicBezTo>
                  <a:pt x="58169" y="832008"/>
                  <a:pt x="47651" y="835742"/>
                  <a:pt x="37819" y="840658"/>
                </a:cubicBezTo>
                <a:cubicBezTo>
                  <a:pt x="31441" y="850225"/>
                  <a:pt x="1235" y="894772"/>
                  <a:pt x="948" y="899652"/>
                </a:cubicBezTo>
                <a:cubicBezTo>
                  <a:pt x="-4026" y="984211"/>
                  <a:pt x="10893" y="971161"/>
                  <a:pt x="37819" y="1025013"/>
                </a:cubicBezTo>
                <a:cubicBezTo>
                  <a:pt x="41295" y="1031966"/>
                  <a:pt x="40881" y="1040668"/>
                  <a:pt x="45193" y="1047136"/>
                </a:cubicBezTo>
                <a:cubicBezTo>
                  <a:pt x="50978" y="1055813"/>
                  <a:pt x="60639" y="1061247"/>
                  <a:pt x="67315" y="1069258"/>
                </a:cubicBezTo>
                <a:cubicBezTo>
                  <a:pt x="92973" y="1100047"/>
                  <a:pt x="67870" y="1086650"/>
                  <a:pt x="104186" y="1098755"/>
                </a:cubicBezTo>
                <a:cubicBezTo>
                  <a:pt x="117902" y="1112470"/>
                  <a:pt x="122456" y="1118951"/>
                  <a:pt x="141057" y="1128252"/>
                </a:cubicBezTo>
                <a:cubicBezTo>
                  <a:pt x="148010" y="1131728"/>
                  <a:pt x="155902" y="1132897"/>
                  <a:pt x="163180" y="1135626"/>
                </a:cubicBezTo>
                <a:cubicBezTo>
                  <a:pt x="175574" y="1140274"/>
                  <a:pt x="187611" y="1145850"/>
                  <a:pt x="200051" y="1150374"/>
                </a:cubicBezTo>
                <a:cubicBezTo>
                  <a:pt x="214661" y="1155687"/>
                  <a:pt x="244296" y="1165123"/>
                  <a:pt x="244296" y="1165123"/>
                </a:cubicBezTo>
                <a:cubicBezTo>
                  <a:pt x="212341" y="1167581"/>
                  <a:pt x="180233" y="1168522"/>
                  <a:pt x="148431" y="1172497"/>
                </a:cubicBezTo>
                <a:cubicBezTo>
                  <a:pt x="140718" y="1173461"/>
                  <a:pt x="131805" y="1174375"/>
                  <a:pt x="126309" y="1179871"/>
                </a:cubicBezTo>
                <a:cubicBezTo>
                  <a:pt x="109347" y="1196833"/>
                  <a:pt x="108334" y="1236330"/>
                  <a:pt x="96812" y="1253613"/>
                </a:cubicBezTo>
                <a:cubicBezTo>
                  <a:pt x="78208" y="1281521"/>
                  <a:pt x="88331" y="1269469"/>
                  <a:pt x="67315" y="1290484"/>
                </a:cubicBezTo>
                <a:cubicBezTo>
                  <a:pt x="64311" y="1299495"/>
                  <a:pt x="51950" y="1334697"/>
                  <a:pt x="52567" y="1342103"/>
                </a:cubicBezTo>
                <a:cubicBezTo>
                  <a:pt x="57084" y="1396306"/>
                  <a:pt x="65244" y="1391349"/>
                  <a:pt x="82064" y="1430594"/>
                </a:cubicBezTo>
                <a:cubicBezTo>
                  <a:pt x="85126" y="1437738"/>
                  <a:pt x="85582" y="1445967"/>
                  <a:pt x="89438" y="1452716"/>
                </a:cubicBezTo>
                <a:cubicBezTo>
                  <a:pt x="95536" y="1463387"/>
                  <a:pt x="104416" y="1472212"/>
                  <a:pt x="111560" y="1482213"/>
                </a:cubicBezTo>
                <a:cubicBezTo>
                  <a:pt x="116711" y="1489425"/>
                  <a:pt x="119580" y="1498568"/>
                  <a:pt x="126309" y="1504336"/>
                </a:cubicBezTo>
                <a:cubicBezTo>
                  <a:pt x="137191" y="1513664"/>
                  <a:pt x="150890" y="1519084"/>
                  <a:pt x="163180" y="1526458"/>
                </a:cubicBezTo>
                <a:cubicBezTo>
                  <a:pt x="187606" y="1559027"/>
                  <a:pt x="193165" y="1572630"/>
                  <a:pt x="236922" y="1592826"/>
                </a:cubicBezTo>
                <a:cubicBezTo>
                  <a:pt x="250498" y="1599092"/>
                  <a:pt x="266419" y="1597742"/>
                  <a:pt x="281167" y="1600200"/>
                </a:cubicBezTo>
                <a:cubicBezTo>
                  <a:pt x="331457" y="1584484"/>
                  <a:pt x="397342" y="1583926"/>
                  <a:pt x="428651" y="1533832"/>
                </a:cubicBezTo>
                <a:cubicBezTo>
                  <a:pt x="446129" y="1505866"/>
                  <a:pt x="458148" y="1474839"/>
                  <a:pt x="472896" y="1445342"/>
                </a:cubicBezTo>
                <a:lnTo>
                  <a:pt x="487644" y="1415845"/>
                </a:lnTo>
                <a:cubicBezTo>
                  <a:pt x="490102" y="1401097"/>
                  <a:pt x="492344" y="1386311"/>
                  <a:pt x="495019" y="1371600"/>
                </a:cubicBezTo>
                <a:cubicBezTo>
                  <a:pt x="497261" y="1359268"/>
                  <a:pt x="501258" y="1347211"/>
                  <a:pt x="502393" y="1334729"/>
                </a:cubicBezTo>
                <a:cubicBezTo>
                  <a:pt x="506183" y="1293042"/>
                  <a:pt x="497162" y="1249284"/>
                  <a:pt x="509767" y="1209368"/>
                </a:cubicBezTo>
                <a:cubicBezTo>
                  <a:pt x="513753" y="1196745"/>
                  <a:pt x="534080" y="1198805"/>
                  <a:pt x="546638" y="1194619"/>
                </a:cubicBezTo>
                <a:cubicBezTo>
                  <a:pt x="597681" y="1177604"/>
                  <a:pt x="554589" y="1197396"/>
                  <a:pt x="613006" y="1179871"/>
                </a:cubicBezTo>
                <a:cubicBezTo>
                  <a:pt x="625685" y="1176067"/>
                  <a:pt x="637587" y="1170039"/>
                  <a:pt x="649877" y="1165123"/>
                </a:cubicBezTo>
                <a:cubicBezTo>
                  <a:pt x="659709" y="1152833"/>
                  <a:pt x="669930" y="1140843"/>
                  <a:pt x="679373" y="1128252"/>
                </a:cubicBezTo>
                <a:cubicBezTo>
                  <a:pt x="684691" y="1121162"/>
                  <a:pt x="687855" y="1112396"/>
                  <a:pt x="694122" y="1106129"/>
                </a:cubicBezTo>
                <a:cubicBezTo>
                  <a:pt x="700389" y="1099862"/>
                  <a:pt x="708870" y="1096297"/>
                  <a:pt x="716244" y="1091381"/>
                </a:cubicBezTo>
                <a:cubicBezTo>
                  <a:pt x="721160" y="1084007"/>
                  <a:pt x="725842" y="1076470"/>
                  <a:pt x="730993" y="1069258"/>
                </a:cubicBezTo>
                <a:cubicBezTo>
                  <a:pt x="738137" y="1059257"/>
                  <a:pt x="747619" y="1050754"/>
                  <a:pt x="753115" y="1039761"/>
                </a:cubicBezTo>
                <a:cubicBezTo>
                  <a:pt x="760067" y="1025856"/>
                  <a:pt x="767864" y="995516"/>
                  <a:pt x="767864" y="995516"/>
                </a:cubicBezTo>
                <a:cubicBezTo>
                  <a:pt x="765406" y="961103"/>
                  <a:pt x="766486" y="926253"/>
                  <a:pt x="760490" y="892278"/>
                </a:cubicBezTo>
                <a:cubicBezTo>
                  <a:pt x="758950" y="883550"/>
                  <a:pt x="750438" y="877671"/>
                  <a:pt x="745741" y="870155"/>
                </a:cubicBezTo>
                <a:cubicBezTo>
                  <a:pt x="742138" y="864390"/>
                  <a:pt x="717298" y="821275"/>
                  <a:pt x="708870" y="811161"/>
                </a:cubicBezTo>
                <a:cubicBezTo>
                  <a:pt x="702194" y="803150"/>
                  <a:pt x="695425" y="794824"/>
                  <a:pt x="686748" y="789039"/>
                </a:cubicBezTo>
                <a:cubicBezTo>
                  <a:pt x="680280" y="784727"/>
                  <a:pt x="672247" y="783189"/>
                  <a:pt x="664625" y="781665"/>
                </a:cubicBezTo>
                <a:cubicBezTo>
                  <a:pt x="635302" y="775800"/>
                  <a:pt x="605632" y="771832"/>
                  <a:pt x="576135" y="766916"/>
                </a:cubicBezTo>
                <a:cubicBezTo>
                  <a:pt x="571219" y="762000"/>
                  <a:pt x="562369" y="759051"/>
                  <a:pt x="561386" y="752168"/>
                </a:cubicBezTo>
                <a:cubicBezTo>
                  <a:pt x="556613" y="718762"/>
                  <a:pt x="573008" y="707602"/>
                  <a:pt x="598257" y="693174"/>
                </a:cubicBezTo>
                <a:cubicBezTo>
                  <a:pt x="605006" y="689317"/>
                  <a:pt x="613006" y="688258"/>
                  <a:pt x="620380" y="685800"/>
                </a:cubicBezTo>
                <a:cubicBezTo>
                  <a:pt x="641638" y="671628"/>
                  <a:pt x="655743" y="664313"/>
                  <a:pt x="671999" y="641555"/>
                </a:cubicBezTo>
                <a:cubicBezTo>
                  <a:pt x="676517" y="635230"/>
                  <a:pt x="676644" y="626710"/>
                  <a:pt x="679373" y="619432"/>
                </a:cubicBezTo>
                <a:cubicBezTo>
                  <a:pt x="684021" y="607038"/>
                  <a:pt x="688202" y="594401"/>
                  <a:pt x="694122" y="582561"/>
                </a:cubicBezTo>
                <a:cubicBezTo>
                  <a:pt x="700532" y="569741"/>
                  <a:pt x="709834" y="558510"/>
                  <a:pt x="716244" y="545690"/>
                </a:cubicBezTo>
                <a:cubicBezTo>
                  <a:pt x="719720" y="538738"/>
                  <a:pt x="719307" y="530035"/>
                  <a:pt x="723619" y="523568"/>
                </a:cubicBezTo>
                <a:cubicBezTo>
                  <a:pt x="729404" y="514891"/>
                  <a:pt x="738367" y="508819"/>
                  <a:pt x="745741" y="501445"/>
                </a:cubicBezTo>
                <a:cubicBezTo>
                  <a:pt x="750657" y="489155"/>
                  <a:pt x="755114" y="476670"/>
                  <a:pt x="760490" y="464574"/>
                </a:cubicBezTo>
                <a:cubicBezTo>
                  <a:pt x="775870" y="429970"/>
                  <a:pt x="791441" y="423238"/>
                  <a:pt x="767864" y="376084"/>
                </a:cubicBezTo>
                <a:cubicBezTo>
                  <a:pt x="762948" y="366252"/>
                  <a:pt x="748199" y="366252"/>
                  <a:pt x="738367" y="361336"/>
                </a:cubicBezTo>
                <a:cubicBezTo>
                  <a:pt x="704354" y="327321"/>
                  <a:pt x="731254" y="362654"/>
                  <a:pt x="782612" y="331839"/>
                </a:cubicBezTo>
                <a:cubicBezTo>
                  <a:pt x="803478" y="319319"/>
                  <a:pt x="817024" y="297426"/>
                  <a:pt x="834231" y="280219"/>
                </a:cubicBezTo>
                <a:lnTo>
                  <a:pt x="856354" y="258097"/>
                </a:lnTo>
                <a:cubicBezTo>
                  <a:pt x="858812" y="250723"/>
                  <a:pt x="861593" y="243448"/>
                  <a:pt x="863728" y="235974"/>
                </a:cubicBezTo>
                <a:cubicBezTo>
                  <a:pt x="878833" y="183106"/>
                  <a:pt x="876266" y="171096"/>
                  <a:pt x="863728" y="95865"/>
                </a:cubicBezTo>
                <a:cubicBezTo>
                  <a:pt x="862271" y="87123"/>
                  <a:pt x="853896" y="81116"/>
                  <a:pt x="848980" y="73742"/>
                </a:cubicBezTo>
                <a:cubicBezTo>
                  <a:pt x="837617" y="28290"/>
                  <a:pt x="851647" y="56300"/>
                  <a:pt x="819483" y="29497"/>
                </a:cubicBezTo>
                <a:cubicBezTo>
                  <a:pt x="811471" y="22821"/>
                  <a:pt x="806890" y="11610"/>
                  <a:pt x="797360" y="7374"/>
                </a:cubicBezTo>
                <a:cubicBezTo>
                  <a:pt x="783697" y="1301"/>
                  <a:pt x="767863" y="2458"/>
                  <a:pt x="753115" y="0"/>
                </a:cubicBezTo>
                <a:cubicBezTo>
                  <a:pt x="703954" y="7374"/>
                  <a:pt x="652791" y="6403"/>
                  <a:pt x="605631" y="22123"/>
                </a:cubicBezTo>
                <a:cubicBezTo>
                  <a:pt x="590700" y="27100"/>
                  <a:pt x="582731" y="44704"/>
                  <a:pt x="576135" y="58994"/>
                </a:cubicBezTo>
                <a:cubicBezTo>
                  <a:pt x="567641" y="77398"/>
                  <a:pt x="580615" y="111577"/>
                  <a:pt x="561386" y="117987"/>
                </a:cubicBezTo>
                <a:lnTo>
                  <a:pt x="517141" y="132736"/>
                </a:lnTo>
                <a:cubicBezTo>
                  <a:pt x="512225" y="127820"/>
                  <a:pt x="507822" y="122330"/>
                  <a:pt x="502393" y="117987"/>
                </a:cubicBezTo>
                <a:cubicBezTo>
                  <a:pt x="495472" y="112450"/>
                  <a:pt x="486537" y="109506"/>
                  <a:pt x="480270" y="103239"/>
                </a:cubicBezTo>
                <a:cubicBezTo>
                  <a:pt x="474003" y="96972"/>
                  <a:pt x="471789" y="87383"/>
                  <a:pt x="465522" y="81116"/>
                </a:cubicBezTo>
                <a:cubicBezTo>
                  <a:pt x="459255" y="74849"/>
                  <a:pt x="450320" y="71905"/>
                  <a:pt x="443399" y="66368"/>
                </a:cubicBezTo>
                <a:cubicBezTo>
                  <a:pt x="437970" y="62025"/>
                  <a:pt x="428650" y="24581"/>
                  <a:pt x="406528" y="22123"/>
                </a:cubicBezTo>
                <a:close/>
              </a:path>
            </a:pathLst>
          </a:custGeom>
          <a:solidFill>
            <a:srgbClr val="00FFCC">
              <a:alpha val="2784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7D1B32E4-B551-4934-EBE3-59B475F95991}"/>
              </a:ext>
            </a:extLst>
          </p:cNvPr>
          <p:cNvSpPr/>
          <p:nvPr/>
        </p:nvSpPr>
        <p:spPr bwMode="auto">
          <a:xfrm>
            <a:off x="4092481" y="1678301"/>
            <a:ext cx="693371" cy="1684331"/>
          </a:xfrm>
          <a:custGeom>
            <a:avLst/>
            <a:gdLst>
              <a:gd name="connsiteX0" fmla="*/ 383654 w 693371"/>
              <a:gd name="connsiteY0" fmla="*/ 3015 h 1684331"/>
              <a:gd name="connsiteX1" fmla="*/ 324661 w 693371"/>
              <a:gd name="connsiteY1" fmla="*/ 32512 h 1684331"/>
              <a:gd name="connsiteX2" fmla="*/ 302538 w 693371"/>
              <a:gd name="connsiteY2" fmla="*/ 62009 h 1684331"/>
              <a:gd name="connsiteX3" fmla="*/ 273042 w 693371"/>
              <a:gd name="connsiteY3" fmla="*/ 84131 h 1684331"/>
              <a:gd name="connsiteX4" fmla="*/ 243545 w 693371"/>
              <a:gd name="connsiteY4" fmla="*/ 128376 h 1684331"/>
              <a:gd name="connsiteX5" fmla="*/ 236171 w 693371"/>
              <a:gd name="connsiteY5" fmla="*/ 157873 h 1684331"/>
              <a:gd name="connsiteX6" fmla="*/ 258293 w 693371"/>
              <a:gd name="connsiteY6" fmla="*/ 202118 h 1684331"/>
              <a:gd name="connsiteX7" fmla="*/ 280416 w 693371"/>
              <a:gd name="connsiteY7" fmla="*/ 216867 h 1684331"/>
              <a:gd name="connsiteX8" fmla="*/ 361532 w 693371"/>
              <a:gd name="connsiteY8" fmla="*/ 238989 h 1684331"/>
              <a:gd name="connsiteX9" fmla="*/ 383654 w 693371"/>
              <a:gd name="connsiteY9" fmla="*/ 246364 h 1684331"/>
              <a:gd name="connsiteX10" fmla="*/ 413151 w 693371"/>
              <a:gd name="connsiteY10" fmla="*/ 253738 h 1684331"/>
              <a:gd name="connsiteX11" fmla="*/ 435274 w 693371"/>
              <a:gd name="connsiteY11" fmla="*/ 268486 h 1684331"/>
              <a:gd name="connsiteX12" fmla="*/ 442648 w 693371"/>
              <a:gd name="connsiteY12" fmla="*/ 305357 h 1684331"/>
              <a:gd name="connsiteX13" fmla="*/ 435274 w 693371"/>
              <a:gd name="connsiteY13" fmla="*/ 334854 h 1684331"/>
              <a:gd name="connsiteX14" fmla="*/ 332035 w 693371"/>
              <a:gd name="connsiteY14" fmla="*/ 356976 h 1684331"/>
              <a:gd name="connsiteX15" fmla="*/ 309913 w 693371"/>
              <a:gd name="connsiteY15" fmla="*/ 371725 h 1684331"/>
              <a:gd name="connsiteX16" fmla="*/ 258293 w 693371"/>
              <a:gd name="connsiteY16" fmla="*/ 393847 h 1684331"/>
              <a:gd name="connsiteX17" fmla="*/ 250919 w 693371"/>
              <a:gd name="connsiteY17" fmla="*/ 415970 h 1684331"/>
              <a:gd name="connsiteX18" fmla="*/ 221422 w 693371"/>
              <a:gd name="connsiteY18" fmla="*/ 452841 h 1684331"/>
              <a:gd name="connsiteX19" fmla="*/ 199300 w 693371"/>
              <a:gd name="connsiteY19" fmla="*/ 497086 h 1684331"/>
              <a:gd name="connsiteX20" fmla="*/ 228796 w 693371"/>
              <a:gd name="connsiteY20" fmla="*/ 563454 h 1684331"/>
              <a:gd name="connsiteX21" fmla="*/ 258293 w 693371"/>
              <a:gd name="connsiteY21" fmla="*/ 570828 h 1684331"/>
              <a:gd name="connsiteX22" fmla="*/ 280416 w 693371"/>
              <a:gd name="connsiteY22" fmla="*/ 592951 h 1684331"/>
              <a:gd name="connsiteX23" fmla="*/ 302538 w 693371"/>
              <a:gd name="connsiteY23" fmla="*/ 600325 h 1684331"/>
              <a:gd name="connsiteX24" fmla="*/ 317287 w 693371"/>
              <a:gd name="connsiteY24" fmla="*/ 637196 h 1684331"/>
              <a:gd name="connsiteX25" fmla="*/ 339409 w 693371"/>
              <a:gd name="connsiteY25" fmla="*/ 666693 h 1684331"/>
              <a:gd name="connsiteX26" fmla="*/ 346784 w 693371"/>
              <a:gd name="connsiteY26" fmla="*/ 688815 h 1684331"/>
              <a:gd name="connsiteX27" fmla="*/ 332035 w 693371"/>
              <a:gd name="connsiteY27" fmla="*/ 740434 h 1684331"/>
              <a:gd name="connsiteX28" fmla="*/ 295164 w 693371"/>
              <a:gd name="connsiteY28" fmla="*/ 755183 h 1684331"/>
              <a:gd name="connsiteX29" fmla="*/ 243545 w 693371"/>
              <a:gd name="connsiteY29" fmla="*/ 777305 h 1684331"/>
              <a:gd name="connsiteX30" fmla="*/ 228796 w 693371"/>
              <a:gd name="connsiteY30" fmla="*/ 792054 h 1684331"/>
              <a:gd name="connsiteX31" fmla="*/ 199300 w 693371"/>
              <a:gd name="connsiteY31" fmla="*/ 836299 h 1684331"/>
              <a:gd name="connsiteX32" fmla="*/ 206674 w 693371"/>
              <a:gd name="connsiteY32" fmla="*/ 954286 h 1684331"/>
              <a:gd name="connsiteX33" fmla="*/ 228796 w 693371"/>
              <a:gd name="connsiteY33" fmla="*/ 969034 h 1684331"/>
              <a:gd name="connsiteX34" fmla="*/ 258293 w 693371"/>
              <a:gd name="connsiteY34" fmla="*/ 991157 h 1684331"/>
              <a:gd name="connsiteX35" fmla="*/ 420525 w 693371"/>
              <a:gd name="connsiteY35" fmla="*/ 1013280 h 1684331"/>
              <a:gd name="connsiteX36" fmla="*/ 236171 w 693371"/>
              <a:gd name="connsiteY36" fmla="*/ 1042776 h 1684331"/>
              <a:gd name="connsiteX37" fmla="*/ 191925 w 693371"/>
              <a:gd name="connsiteY37" fmla="*/ 1064899 h 1684331"/>
              <a:gd name="connsiteX38" fmla="*/ 162429 w 693371"/>
              <a:gd name="connsiteY38" fmla="*/ 1072273 h 1684331"/>
              <a:gd name="connsiteX39" fmla="*/ 132932 w 693371"/>
              <a:gd name="connsiteY39" fmla="*/ 1094396 h 1684331"/>
              <a:gd name="connsiteX40" fmla="*/ 140306 w 693371"/>
              <a:gd name="connsiteY40" fmla="*/ 1168138 h 1684331"/>
              <a:gd name="connsiteX41" fmla="*/ 162429 w 693371"/>
              <a:gd name="connsiteY41" fmla="*/ 1190260 h 1684331"/>
              <a:gd name="connsiteX42" fmla="*/ 177177 w 693371"/>
              <a:gd name="connsiteY42" fmla="*/ 1212383 h 1684331"/>
              <a:gd name="connsiteX43" fmla="*/ 191925 w 693371"/>
              <a:gd name="connsiteY43" fmla="*/ 1271376 h 1684331"/>
              <a:gd name="connsiteX44" fmla="*/ 169803 w 693371"/>
              <a:gd name="connsiteY44" fmla="*/ 1286125 h 1684331"/>
              <a:gd name="connsiteX45" fmla="*/ 66564 w 693371"/>
              <a:gd name="connsiteY45" fmla="*/ 1300873 h 1684331"/>
              <a:gd name="connsiteX46" fmla="*/ 29693 w 693371"/>
              <a:gd name="connsiteY46" fmla="*/ 1308247 h 1684331"/>
              <a:gd name="connsiteX47" fmla="*/ 7571 w 693371"/>
              <a:gd name="connsiteY47" fmla="*/ 1330370 h 1684331"/>
              <a:gd name="connsiteX48" fmla="*/ 22319 w 693371"/>
              <a:gd name="connsiteY48" fmla="*/ 1433609 h 1684331"/>
              <a:gd name="connsiteX49" fmla="*/ 37067 w 693371"/>
              <a:gd name="connsiteY49" fmla="*/ 1455731 h 1684331"/>
              <a:gd name="connsiteX50" fmla="*/ 73938 w 693371"/>
              <a:gd name="connsiteY50" fmla="*/ 1507351 h 1684331"/>
              <a:gd name="connsiteX51" fmla="*/ 96061 w 693371"/>
              <a:gd name="connsiteY51" fmla="*/ 1522099 h 1684331"/>
              <a:gd name="connsiteX52" fmla="*/ 132932 w 693371"/>
              <a:gd name="connsiteY52" fmla="*/ 1551596 h 1684331"/>
              <a:gd name="connsiteX53" fmla="*/ 177177 w 693371"/>
              <a:gd name="connsiteY53" fmla="*/ 1581093 h 1684331"/>
              <a:gd name="connsiteX54" fmla="*/ 243545 w 693371"/>
              <a:gd name="connsiteY54" fmla="*/ 1573718 h 1684331"/>
              <a:gd name="connsiteX55" fmla="*/ 287790 w 693371"/>
              <a:gd name="connsiteY55" fmla="*/ 1558970 h 1684331"/>
              <a:gd name="connsiteX56" fmla="*/ 309913 w 693371"/>
              <a:gd name="connsiteY56" fmla="*/ 1536847 h 1684331"/>
              <a:gd name="connsiteX57" fmla="*/ 287790 w 693371"/>
              <a:gd name="connsiteY57" fmla="*/ 1522099 h 1684331"/>
              <a:gd name="connsiteX58" fmla="*/ 280416 w 693371"/>
              <a:gd name="connsiteY58" fmla="*/ 1544222 h 1684331"/>
              <a:gd name="connsiteX59" fmla="*/ 317287 w 693371"/>
              <a:gd name="connsiteY59" fmla="*/ 1573718 h 1684331"/>
              <a:gd name="connsiteX60" fmla="*/ 332035 w 693371"/>
              <a:gd name="connsiteY60" fmla="*/ 1588467 h 1684331"/>
              <a:gd name="connsiteX61" fmla="*/ 376280 w 693371"/>
              <a:gd name="connsiteY61" fmla="*/ 1595841 h 1684331"/>
              <a:gd name="connsiteX62" fmla="*/ 405777 w 693371"/>
              <a:gd name="connsiteY62" fmla="*/ 1647460 h 1684331"/>
              <a:gd name="connsiteX63" fmla="*/ 413151 w 693371"/>
              <a:gd name="connsiteY63" fmla="*/ 1669583 h 1684331"/>
              <a:gd name="connsiteX64" fmla="*/ 450022 w 693371"/>
              <a:gd name="connsiteY64" fmla="*/ 1684331 h 1684331"/>
              <a:gd name="connsiteX65" fmla="*/ 545887 w 693371"/>
              <a:gd name="connsiteY65" fmla="*/ 1669583 h 1684331"/>
              <a:gd name="connsiteX66" fmla="*/ 568009 w 693371"/>
              <a:gd name="connsiteY66" fmla="*/ 1654834 h 1684331"/>
              <a:gd name="connsiteX67" fmla="*/ 582758 w 693371"/>
              <a:gd name="connsiteY67" fmla="*/ 1632712 h 1684331"/>
              <a:gd name="connsiteX68" fmla="*/ 604880 w 693371"/>
              <a:gd name="connsiteY68" fmla="*/ 1566344 h 1684331"/>
              <a:gd name="connsiteX69" fmla="*/ 612254 w 693371"/>
              <a:gd name="connsiteY69" fmla="*/ 1514725 h 1684331"/>
              <a:gd name="connsiteX70" fmla="*/ 634377 w 693371"/>
              <a:gd name="connsiteY70" fmla="*/ 1499976 h 1684331"/>
              <a:gd name="connsiteX71" fmla="*/ 649125 w 693371"/>
              <a:gd name="connsiteY71" fmla="*/ 1470480 h 1684331"/>
              <a:gd name="connsiteX72" fmla="*/ 671248 w 693371"/>
              <a:gd name="connsiteY72" fmla="*/ 1433609 h 1684331"/>
              <a:gd name="connsiteX73" fmla="*/ 678622 w 693371"/>
              <a:gd name="connsiteY73" fmla="*/ 1411486 h 1684331"/>
              <a:gd name="connsiteX74" fmla="*/ 685996 w 693371"/>
              <a:gd name="connsiteY74" fmla="*/ 1352493 h 1684331"/>
              <a:gd name="connsiteX75" fmla="*/ 671248 w 693371"/>
              <a:gd name="connsiteY75" fmla="*/ 1190260 h 1684331"/>
              <a:gd name="connsiteX76" fmla="*/ 656500 w 693371"/>
              <a:gd name="connsiteY76" fmla="*/ 1138641 h 1684331"/>
              <a:gd name="connsiteX77" fmla="*/ 634377 w 693371"/>
              <a:gd name="connsiteY77" fmla="*/ 1035402 h 1684331"/>
              <a:gd name="connsiteX78" fmla="*/ 641751 w 693371"/>
              <a:gd name="connsiteY78" fmla="*/ 851047 h 1684331"/>
              <a:gd name="connsiteX79" fmla="*/ 656500 w 693371"/>
              <a:gd name="connsiteY79" fmla="*/ 762557 h 1684331"/>
              <a:gd name="connsiteX80" fmla="*/ 671248 w 693371"/>
              <a:gd name="connsiteY80" fmla="*/ 415970 h 1684331"/>
              <a:gd name="connsiteX81" fmla="*/ 685996 w 693371"/>
              <a:gd name="connsiteY81" fmla="*/ 386473 h 1684331"/>
              <a:gd name="connsiteX82" fmla="*/ 693371 w 693371"/>
              <a:gd name="connsiteY82" fmla="*/ 342228 h 1684331"/>
              <a:gd name="connsiteX83" fmla="*/ 678622 w 693371"/>
              <a:gd name="connsiteY83" fmla="*/ 231615 h 1684331"/>
              <a:gd name="connsiteX84" fmla="*/ 663874 w 693371"/>
              <a:gd name="connsiteY84" fmla="*/ 187370 h 1684331"/>
              <a:gd name="connsiteX85" fmla="*/ 634377 w 693371"/>
              <a:gd name="connsiteY85" fmla="*/ 128376 h 1684331"/>
              <a:gd name="connsiteX86" fmla="*/ 582758 w 693371"/>
              <a:gd name="connsiteY86" fmla="*/ 84131 h 1684331"/>
              <a:gd name="connsiteX87" fmla="*/ 568009 w 693371"/>
              <a:gd name="connsiteY87" fmla="*/ 62009 h 1684331"/>
              <a:gd name="connsiteX88" fmla="*/ 523764 w 693371"/>
              <a:gd name="connsiteY88" fmla="*/ 32512 h 1684331"/>
              <a:gd name="connsiteX89" fmla="*/ 501642 w 693371"/>
              <a:gd name="connsiteY89" fmla="*/ 10389 h 1684331"/>
              <a:gd name="connsiteX90" fmla="*/ 464771 w 693371"/>
              <a:gd name="connsiteY90" fmla="*/ 3015 h 1684331"/>
              <a:gd name="connsiteX91" fmla="*/ 383654 w 693371"/>
              <a:gd name="connsiteY91" fmla="*/ 3015 h 1684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693371" h="1684331">
                <a:moveTo>
                  <a:pt x="383654" y="3015"/>
                </a:moveTo>
                <a:cubicBezTo>
                  <a:pt x="360302" y="7931"/>
                  <a:pt x="339387" y="17787"/>
                  <a:pt x="324661" y="32512"/>
                </a:cubicBezTo>
                <a:cubicBezTo>
                  <a:pt x="315970" y="41203"/>
                  <a:pt x="311229" y="53318"/>
                  <a:pt x="302538" y="62009"/>
                </a:cubicBezTo>
                <a:cubicBezTo>
                  <a:pt x="293848" y="70699"/>
                  <a:pt x="281207" y="74945"/>
                  <a:pt x="273042" y="84131"/>
                </a:cubicBezTo>
                <a:cubicBezTo>
                  <a:pt x="261266" y="97379"/>
                  <a:pt x="243545" y="128376"/>
                  <a:pt x="243545" y="128376"/>
                </a:cubicBezTo>
                <a:cubicBezTo>
                  <a:pt x="241087" y="138208"/>
                  <a:pt x="234183" y="147935"/>
                  <a:pt x="236171" y="157873"/>
                </a:cubicBezTo>
                <a:cubicBezTo>
                  <a:pt x="239405" y="174042"/>
                  <a:pt x="248400" y="188927"/>
                  <a:pt x="258293" y="202118"/>
                </a:cubicBezTo>
                <a:cubicBezTo>
                  <a:pt x="263611" y="209208"/>
                  <a:pt x="272317" y="213267"/>
                  <a:pt x="280416" y="216867"/>
                </a:cubicBezTo>
                <a:cubicBezTo>
                  <a:pt x="321098" y="234948"/>
                  <a:pt x="321876" y="229074"/>
                  <a:pt x="361532" y="238989"/>
                </a:cubicBezTo>
                <a:cubicBezTo>
                  <a:pt x="369073" y="240874"/>
                  <a:pt x="376180" y="244229"/>
                  <a:pt x="383654" y="246364"/>
                </a:cubicBezTo>
                <a:cubicBezTo>
                  <a:pt x="393399" y="249148"/>
                  <a:pt x="403319" y="251280"/>
                  <a:pt x="413151" y="253738"/>
                </a:cubicBezTo>
                <a:cubicBezTo>
                  <a:pt x="420525" y="258654"/>
                  <a:pt x="430877" y="260791"/>
                  <a:pt x="435274" y="268486"/>
                </a:cubicBezTo>
                <a:cubicBezTo>
                  <a:pt x="441493" y="279368"/>
                  <a:pt x="442648" y="292823"/>
                  <a:pt x="442648" y="305357"/>
                </a:cubicBezTo>
                <a:cubicBezTo>
                  <a:pt x="442648" y="315492"/>
                  <a:pt x="441762" y="327068"/>
                  <a:pt x="435274" y="334854"/>
                </a:cubicBezTo>
                <a:cubicBezTo>
                  <a:pt x="416514" y="357366"/>
                  <a:pt x="342934" y="355886"/>
                  <a:pt x="332035" y="356976"/>
                </a:cubicBezTo>
                <a:cubicBezTo>
                  <a:pt x="324661" y="361892"/>
                  <a:pt x="318059" y="368234"/>
                  <a:pt x="309913" y="371725"/>
                </a:cubicBezTo>
                <a:cubicBezTo>
                  <a:pt x="243238" y="400301"/>
                  <a:pt x="313841" y="356817"/>
                  <a:pt x="258293" y="393847"/>
                </a:cubicBezTo>
                <a:cubicBezTo>
                  <a:pt x="255835" y="401221"/>
                  <a:pt x="254395" y="409017"/>
                  <a:pt x="250919" y="415970"/>
                </a:cubicBezTo>
                <a:cubicBezTo>
                  <a:pt x="235785" y="446239"/>
                  <a:pt x="239715" y="429974"/>
                  <a:pt x="221422" y="452841"/>
                </a:cubicBezTo>
                <a:cubicBezTo>
                  <a:pt x="205086" y="473261"/>
                  <a:pt x="207088" y="473722"/>
                  <a:pt x="199300" y="497086"/>
                </a:cubicBezTo>
                <a:cubicBezTo>
                  <a:pt x="202209" y="505812"/>
                  <a:pt x="213772" y="553438"/>
                  <a:pt x="228796" y="563454"/>
                </a:cubicBezTo>
                <a:cubicBezTo>
                  <a:pt x="237229" y="569076"/>
                  <a:pt x="248461" y="568370"/>
                  <a:pt x="258293" y="570828"/>
                </a:cubicBezTo>
                <a:cubicBezTo>
                  <a:pt x="265667" y="578202"/>
                  <a:pt x="271739" y="587166"/>
                  <a:pt x="280416" y="592951"/>
                </a:cubicBezTo>
                <a:cubicBezTo>
                  <a:pt x="286883" y="597263"/>
                  <a:pt x="297562" y="594354"/>
                  <a:pt x="302538" y="600325"/>
                </a:cubicBezTo>
                <a:cubicBezTo>
                  <a:pt x="311012" y="610494"/>
                  <a:pt x="310858" y="625625"/>
                  <a:pt x="317287" y="637196"/>
                </a:cubicBezTo>
                <a:cubicBezTo>
                  <a:pt x="323256" y="647940"/>
                  <a:pt x="332035" y="656861"/>
                  <a:pt x="339409" y="666693"/>
                </a:cubicBezTo>
                <a:cubicBezTo>
                  <a:pt x="341867" y="674067"/>
                  <a:pt x="347557" y="681081"/>
                  <a:pt x="346784" y="688815"/>
                </a:cubicBezTo>
                <a:cubicBezTo>
                  <a:pt x="345003" y="706621"/>
                  <a:pt x="343021" y="726309"/>
                  <a:pt x="332035" y="740434"/>
                </a:cubicBezTo>
                <a:cubicBezTo>
                  <a:pt x="323908" y="750883"/>
                  <a:pt x="307260" y="749807"/>
                  <a:pt x="295164" y="755183"/>
                </a:cubicBezTo>
                <a:cubicBezTo>
                  <a:pt x="240496" y="779480"/>
                  <a:pt x="288978" y="762161"/>
                  <a:pt x="243545" y="777305"/>
                </a:cubicBezTo>
                <a:cubicBezTo>
                  <a:pt x="238629" y="782221"/>
                  <a:pt x="232968" y="786492"/>
                  <a:pt x="228796" y="792054"/>
                </a:cubicBezTo>
                <a:cubicBezTo>
                  <a:pt x="218161" y="806234"/>
                  <a:pt x="199300" y="836299"/>
                  <a:pt x="199300" y="836299"/>
                </a:cubicBezTo>
                <a:cubicBezTo>
                  <a:pt x="201758" y="875628"/>
                  <a:pt x="198126" y="915819"/>
                  <a:pt x="206674" y="954286"/>
                </a:cubicBezTo>
                <a:cubicBezTo>
                  <a:pt x="208596" y="962937"/>
                  <a:pt x="221584" y="963883"/>
                  <a:pt x="228796" y="969034"/>
                </a:cubicBezTo>
                <a:cubicBezTo>
                  <a:pt x="238797" y="976178"/>
                  <a:pt x="247871" y="984643"/>
                  <a:pt x="258293" y="991157"/>
                </a:cubicBezTo>
                <a:cubicBezTo>
                  <a:pt x="312248" y="1024879"/>
                  <a:pt x="337995" y="1008694"/>
                  <a:pt x="420525" y="1013280"/>
                </a:cubicBezTo>
                <a:cubicBezTo>
                  <a:pt x="351736" y="1059139"/>
                  <a:pt x="416333" y="1021156"/>
                  <a:pt x="236171" y="1042776"/>
                </a:cubicBezTo>
                <a:cubicBezTo>
                  <a:pt x="207403" y="1046228"/>
                  <a:pt x="218505" y="1053508"/>
                  <a:pt x="191925" y="1064899"/>
                </a:cubicBezTo>
                <a:cubicBezTo>
                  <a:pt x="182610" y="1068891"/>
                  <a:pt x="172261" y="1069815"/>
                  <a:pt x="162429" y="1072273"/>
                </a:cubicBezTo>
                <a:cubicBezTo>
                  <a:pt x="152597" y="1079647"/>
                  <a:pt x="140076" y="1084395"/>
                  <a:pt x="132932" y="1094396"/>
                </a:cubicBezTo>
                <a:cubicBezTo>
                  <a:pt x="117122" y="1116531"/>
                  <a:pt x="129510" y="1148706"/>
                  <a:pt x="140306" y="1168138"/>
                </a:cubicBezTo>
                <a:cubicBezTo>
                  <a:pt x="145371" y="1177254"/>
                  <a:pt x="155753" y="1182249"/>
                  <a:pt x="162429" y="1190260"/>
                </a:cubicBezTo>
                <a:cubicBezTo>
                  <a:pt x="168103" y="1197069"/>
                  <a:pt x="172261" y="1205009"/>
                  <a:pt x="177177" y="1212383"/>
                </a:cubicBezTo>
                <a:cubicBezTo>
                  <a:pt x="182093" y="1232047"/>
                  <a:pt x="208790" y="1260132"/>
                  <a:pt x="191925" y="1271376"/>
                </a:cubicBezTo>
                <a:cubicBezTo>
                  <a:pt x="184551" y="1276292"/>
                  <a:pt x="178430" y="1284095"/>
                  <a:pt x="169803" y="1286125"/>
                </a:cubicBezTo>
                <a:cubicBezTo>
                  <a:pt x="135965" y="1294087"/>
                  <a:pt x="100901" y="1295452"/>
                  <a:pt x="66564" y="1300873"/>
                </a:cubicBezTo>
                <a:cubicBezTo>
                  <a:pt x="54184" y="1302828"/>
                  <a:pt x="41983" y="1305789"/>
                  <a:pt x="29693" y="1308247"/>
                </a:cubicBezTo>
                <a:cubicBezTo>
                  <a:pt x="22319" y="1315621"/>
                  <a:pt x="12235" y="1321042"/>
                  <a:pt x="7571" y="1330370"/>
                </a:cubicBezTo>
                <a:cubicBezTo>
                  <a:pt x="-10611" y="1366735"/>
                  <a:pt x="7830" y="1398836"/>
                  <a:pt x="22319" y="1433609"/>
                </a:cubicBezTo>
                <a:cubicBezTo>
                  <a:pt x="25728" y="1441790"/>
                  <a:pt x="32670" y="1448036"/>
                  <a:pt x="37067" y="1455731"/>
                </a:cubicBezTo>
                <a:cubicBezTo>
                  <a:pt x="56042" y="1488938"/>
                  <a:pt x="44458" y="1482784"/>
                  <a:pt x="73938" y="1507351"/>
                </a:cubicBezTo>
                <a:cubicBezTo>
                  <a:pt x="80747" y="1513025"/>
                  <a:pt x="88971" y="1516781"/>
                  <a:pt x="96061" y="1522099"/>
                </a:cubicBezTo>
                <a:cubicBezTo>
                  <a:pt x="108653" y="1531543"/>
                  <a:pt x="121087" y="1541232"/>
                  <a:pt x="132932" y="1551596"/>
                </a:cubicBezTo>
                <a:cubicBezTo>
                  <a:pt x="166924" y="1581339"/>
                  <a:pt x="140410" y="1568836"/>
                  <a:pt x="177177" y="1581093"/>
                </a:cubicBezTo>
                <a:cubicBezTo>
                  <a:pt x="199300" y="1578635"/>
                  <a:pt x="221718" y="1578083"/>
                  <a:pt x="243545" y="1573718"/>
                </a:cubicBezTo>
                <a:cubicBezTo>
                  <a:pt x="258789" y="1570669"/>
                  <a:pt x="287790" y="1558970"/>
                  <a:pt x="287790" y="1558970"/>
                </a:cubicBezTo>
                <a:cubicBezTo>
                  <a:pt x="295164" y="1551596"/>
                  <a:pt x="309913" y="1547276"/>
                  <a:pt x="309913" y="1536847"/>
                </a:cubicBezTo>
                <a:cubicBezTo>
                  <a:pt x="309913" y="1527984"/>
                  <a:pt x="296388" y="1519949"/>
                  <a:pt x="287790" y="1522099"/>
                </a:cubicBezTo>
                <a:cubicBezTo>
                  <a:pt x="280249" y="1523984"/>
                  <a:pt x="282874" y="1536848"/>
                  <a:pt x="280416" y="1544222"/>
                </a:cubicBezTo>
                <a:cubicBezTo>
                  <a:pt x="292706" y="1554054"/>
                  <a:pt x="305337" y="1563475"/>
                  <a:pt x="317287" y="1573718"/>
                </a:cubicBezTo>
                <a:cubicBezTo>
                  <a:pt x="322566" y="1578243"/>
                  <a:pt x="325525" y="1586026"/>
                  <a:pt x="332035" y="1588467"/>
                </a:cubicBezTo>
                <a:cubicBezTo>
                  <a:pt x="346035" y="1593717"/>
                  <a:pt x="361532" y="1593383"/>
                  <a:pt x="376280" y="1595841"/>
                </a:cubicBezTo>
                <a:cubicBezTo>
                  <a:pt x="391876" y="1658228"/>
                  <a:pt x="370629" y="1594739"/>
                  <a:pt x="405777" y="1647460"/>
                </a:cubicBezTo>
                <a:cubicBezTo>
                  <a:pt x="410089" y="1653928"/>
                  <a:pt x="407179" y="1664607"/>
                  <a:pt x="413151" y="1669583"/>
                </a:cubicBezTo>
                <a:cubicBezTo>
                  <a:pt x="423320" y="1678057"/>
                  <a:pt x="437732" y="1679415"/>
                  <a:pt x="450022" y="1684331"/>
                </a:cubicBezTo>
                <a:cubicBezTo>
                  <a:pt x="481977" y="1679415"/>
                  <a:pt x="514521" y="1677424"/>
                  <a:pt x="545887" y="1669583"/>
                </a:cubicBezTo>
                <a:cubicBezTo>
                  <a:pt x="554485" y="1667433"/>
                  <a:pt x="561742" y="1661101"/>
                  <a:pt x="568009" y="1654834"/>
                </a:cubicBezTo>
                <a:cubicBezTo>
                  <a:pt x="574276" y="1648567"/>
                  <a:pt x="578794" y="1640639"/>
                  <a:pt x="582758" y="1632712"/>
                </a:cubicBezTo>
                <a:cubicBezTo>
                  <a:pt x="592701" y="1612827"/>
                  <a:pt x="600857" y="1588473"/>
                  <a:pt x="604880" y="1566344"/>
                </a:cubicBezTo>
                <a:cubicBezTo>
                  <a:pt x="607989" y="1549243"/>
                  <a:pt x="605195" y="1530608"/>
                  <a:pt x="612254" y="1514725"/>
                </a:cubicBezTo>
                <a:cubicBezTo>
                  <a:pt x="615854" y="1506626"/>
                  <a:pt x="627003" y="1504892"/>
                  <a:pt x="634377" y="1499976"/>
                </a:cubicBezTo>
                <a:cubicBezTo>
                  <a:pt x="639293" y="1490144"/>
                  <a:pt x="643787" y="1480089"/>
                  <a:pt x="649125" y="1470480"/>
                </a:cubicBezTo>
                <a:cubicBezTo>
                  <a:pt x="656086" y="1457951"/>
                  <a:pt x="664838" y="1446429"/>
                  <a:pt x="671248" y="1433609"/>
                </a:cubicBezTo>
                <a:cubicBezTo>
                  <a:pt x="674724" y="1426656"/>
                  <a:pt x="676164" y="1418860"/>
                  <a:pt x="678622" y="1411486"/>
                </a:cubicBezTo>
                <a:cubicBezTo>
                  <a:pt x="681080" y="1391822"/>
                  <a:pt x="685996" y="1372310"/>
                  <a:pt x="685996" y="1352493"/>
                </a:cubicBezTo>
                <a:cubicBezTo>
                  <a:pt x="685996" y="1320767"/>
                  <a:pt x="679835" y="1233198"/>
                  <a:pt x="671248" y="1190260"/>
                </a:cubicBezTo>
                <a:cubicBezTo>
                  <a:pt x="653707" y="1102555"/>
                  <a:pt x="674836" y="1248655"/>
                  <a:pt x="656500" y="1138641"/>
                </a:cubicBezTo>
                <a:cubicBezTo>
                  <a:pt x="640996" y="1045618"/>
                  <a:pt x="660256" y="1113041"/>
                  <a:pt x="634377" y="1035402"/>
                </a:cubicBezTo>
                <a:cubicBezTo>
                  <a:pt x="636835" y="973950"/>
                  <a:pt x="637915" y="912428"/>
                  <a:pt x="641751" y="851047"/>
                </a:cubicBezTo>
                <a:cubicBezTo>
                  <a:pt x="643414" y="824432"/>
                  <a:pt x="651112" y="789493"/>
                  <a:pt x="656500" y="762557"/>
                </a:cubicBezTo>
                <a:cubicBezTo>
                  <a:pt x="661416" y="647028"/>
                  <a:pt x="662207" y="531250"/>
                  <a:pt x="671248" y="415970"/>
                </a:cubicBezTo>
                <a:cubicBezTo>
                  <a:pt x="672108" y="405011"/>
                  <a:pt x="682837" y="397002"/>
                  <a:pt x="685996" y="386473"/>
                </a:cubicBezTo>
                <a:cubicBezTo>
                  <a:pt x="690292" y="372152"/>
                  <a:pt x="690913" y="356976"/>
                  <a:pt x="693371" y="342228"/>
                </a:cubicBezTo>
                <a:cubicBezTo>
                  <a:pt x="690916" y="320138"/>
                  <a:pt x="685241" y="258091"/>
                  <a:pt x="678622" y="231615"/>
                </a:cubicBezTo>
                <a:cubicBezTo>
                  <a:pt x="674852" y="216533"/>
                  <a:pt x="669998" y="201659"/>
                  <a:pt x="663874" y="187370"/>
                </a:cubicBezTo>
                <a:cubicBezTo>
                  <a:pt x="655213" y="167162"/>
                  <a:pt x="652671" y="140571"/>
                  <a:pt x="634377" y="128376"/>
                </a:cubicBezTo>
                <a:cubicBezTo>
                  <a:pt x="608280" y="110979"/>
                  <a:pt x="606603" y="111950"/>
                  <a:pt x="582758" y="84131"/>
                </a:cubicBezTo>
                <a:cubicBezTo>
                  <a:pt x="576990" y="77402"/>
                  <a:pt x="574679" y="67845"/>
                  <a:pt x="568009" y="62009"/>
                </a:cubicBezTo>
                <a:cubicBezTo>
                  <a:pt x="554669" y="50337"/>
                  <a:pt x="536297" y="45046"/>
                  <a:pt x="523764" y="32512"/>
                </a:cubicBezTo>
                <a:cubicBezTo>
                  <a:pt x="516390" y="25138"/>
                  <a:pt x="510970" y="15053"/>
                  <a:pt x="501642" y="10389"/>
                </a:cubicBezTo>
                <a:cubicBezTo>
                  <a:pt x="490432" y="4784"/>
                  <a:pt x="477159" y="4921"/>
                  <a:pt x="464771" y="3015"/>
                </a:cubicBezTo>
                <a:cubicBezTo>
                  <a:pt x="445184" y="2"/>
                  <a:pt x="407006" y="-1901"/>
                  <a:pt x="383654" y="3015"/>
                </a:cubicBezTo>
                <a:close/>
              </a:path>
            </a:pathLst>
          </a:custGeom>
          <a:solidFill>
            <a:srgbClr val="00CC99">
              <a:alpha val="2784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C3537B23-639C-AD65-9B70-E5898F29ABBD}"/>
              </a:ext>
            </a:extLst>
          </p:cNvPr>
          <p:cNvSpPr/>
          <p:nvPr/>
        </p:nvSpPr>
        <p:spPr bwMode="auto">
          <a:xfrm>
            <a:off x="4660490" y="1458124"/>
            <a:ext cx="383458" cy="2055956"/>
          </a:xfrm>
          <a:custGeom>
            <a:avLst/>
            <a:gdLst>
              <a:gd name="connsiteX0" fmla="*/ 162233 w 383458"/>
              <a:gd name="connsiteY0" fmla="*/ 1966 h 2055956"/>
              <a:gd name="connsiteX1" fmla="*/ 110613 w 383458"/>
              <a:gd name="connsiteY1" fmla="*/ 60960 h 2055956"/>
              <a:gd name="connsiteX2" fmla="*/ 73742 w 383458"/>
              <a:gd name="connsiteY2" fmla="*/ 164199 h 2055956"/>
              <a:gd name="connsiteX3" fmla="*/ 58994 w 383458"/>
              <a:gd name="connsiteY3" fmla="*/ 208444 h 2055956"/>
              <a:gd name="connsiteX4" fmla="*/ 66368 w 383458"/>
              <a:gd name="connsiteY4" fmla="*/ 245315 h 2055956"/>
              <a:gd name="connsiteX5" fmla="*/ 81116 w 383458"/>
              <a:gd name="connsiteY5" fmla="*/ 348553 h 2055956"/>
              <a:gd name="connsiteX6" fmla="*/ 88491 w 383458"/>
              <a:gd name="connsiteY6" fmla="*/ 370676 h 2055956"/>
              <a:gd name="connsiteX7" fmla="*/ 95865 w 383458"/>
              <a:gd name="connsiteY7" fmla="*/ 400173 h 2055956"/>
              <a:gd name="connsiteX8" fmla="*/ 110613 w 383458"/>
              <a:gd name="connsiteY8" fmla="*/ 429670 h 2055956"/>
              <a:gd name="connsiteX9" fmla="*/ 117987 w 383458"/>
              <a:gd name="connsiteY9" fmla="*/ 459166 h 2055956"/>
              <a:gd name="connsiteX10" fmla="*/ 147484 w 383458"/>
              <a:gd name="connsiteY10" fmla="*/ 503411 h 2055956"/>
              <a:gd name="connsiteX11" fmla="*/ 162233 w 383458"/>
              <a:gd name="connsiteY11" fmla="*/ 532908 h 2055956"/>
              <a:gd name="connsiteX12" fmla="*/ 169607 w 383458"/>
              <a:gd name="connsiteY12" fmla="*/ 628773 h 2055956"/>
              <a:gd name="connsiteX13" fmla="*/ 154858 w 383458"/>
              <a:gd name="connsiteY13" fmla="*/ 849999 h 2055956"/>
              <a:gd name="connsiteX14" fmla="*/ 154858 w 383458"/>
              <a:gd name="connsiteY14" fmla="*/ 1159715 h 2055956"/>
              <a:gd name="connsiteX15" fmla="*/ 169607 w 383458"/>
              <a:gd name="connsiteY15" fmla="*/ 1211334 h 2055956"/>
              <a:gd name="connsiteX16" fmla="*/ 162233 w 383458"/>
              <a:gd name="connsiteY16" fmla="*/ 1314573 h 2055956"/>
              <a:gd name="connsiteX17" fmla="*/ 147484 w 383458"/>
              <a:gd name="connsiteY17" fmla="*/ 1344070 h 2055956"/>
              <a:gd name="connsiteX18" fmla="*/ 140110 w 383458"/>
              <a:gd name="connsiteY18" fmla="*/ 1388315 h 2055956"/>
              <a:gd name="connsiteX19" fmla="*/ 132736 w 383458"/>
              <a:gd name="connsiteY19" fmla="*/ 1462057 h 2055956"/>
              <a:gd name="connsiteX20" fmla="*/ 117987 w 383458"/>
              <a:gd name="connsiteY20" fmla="*/ 1535799 h 2055956"/>
              <a:gd name="connsiteX21" fmla="*/ 110613 w 383458"/>
              <a:gd name="connsiteY21" fmla="*/ 1587418 h 2055956"/>
              <a:gd name="connsiteX22" fmla="*/ 95865 w 383458"/>
              <a:gd name="connsiteY22" fmla="*/ 1616915 h 2055956"/>
              <a:gd name="connsiteX23" fmla="*/ 88491 w 383458"/>
              <a:gd name="connsiteY23" fmla="*/ 1639037 h 2055956"/>
              <a:gd name="connsiteX24" fmla="*/ 58994 w 383458"/>
              <a:gd name="connsiteY24" fmla="*/ 1690657 h 2055956"/>
              <a:gd name="connsiteX25" fmla="*/ 36871 w 383458"/>
              <a:gd name="connsiteY25" fmla="*/ 1779147 h 2055956"/>
              <a:gd name="connsiteX26" fmla="*/ 29497 w 383458"/>
              <a:gd name="connsiteY26" fmla="*/ 1808644 h 2055956"/>
              <a:gd name="connsiteX27" fmla="*/ 22123 w 383458"/>
              <a:gd name="connsiteY27" fmla="*/ 1838141 h 2055956"/>
              <a:gd name="connsiteX28" fmla="*/ 14749 w 383458"/>
              <a:gd name="connsiteY28" fmla="*/ 1926631 h 2055956"/>
              <a:gd name="connsiteX29" fmla="*/ 7375 w 383458"/>
              <a:gd name="connsiteY29" fmla="*/ 1948753 h 2055956"/>
              <a:gd name="connsiteX30" fmla="*/ 0 w 383458"/>
              <a:gd name="connsiteY30" fmla="*/ 1978250 h 2055956"/>
              <a:gd name="connsiteX31" fmla="*/ 14749 w 383458"/>
              <a:gd name="connsiteY31" fmla="*/ 2000373 h 2055956"/>
              <a:gd name="connsiteX32" fmla="*/ 95865 w 383458"/>
              <a:gd name="connsiteY32" fmla="*/ 2022495 h 2055956"/>
              <a:gd name="connsiteX33" fmla="*/ 132736 w 383458"/>
              <a:gd name="connsiteY33" fmla="*/ 2029870 h 2055956"/>
              <a:gd name="connsiteX34" fmla="*/ 272845 w 383458"/>
              <a:gd name="connsiteY34" fmla="*/ 2037244 h 2055956"/>
              <a:gd name="connsiteX35" fmla="*/ 302342 w 383458"/>
              <a:gd name="connsiteY35" fmla="*/ 1978250 h 2055956"/>
              <a:gd name="connsiteX36" fmla="*/ 324465 w 383458"/>
              <a:gd name="connsiteY36" fmla="*/ 1882386 h 2055956"/>
              <a:gd name="connsiteX37" fmla="*/ 339213 w 383458"/>
              <a:gd name="connsiteY37" fmla="*/ 1860263 h 2055956"/>
              <a:gd name="connsiteX38" fmla="*/ 346587 w 383458"/>
              <a:gd name="connsiteY38" fmla="*/ 1793895 h 2055956"/>
              <a:gd name="connsiteX39" fmla="*/ 331839 w 383458"/>
              <a:gd name="connsiteY39" fmla="*/ 1653786 h 2055956"/>
              <a:gd name="connsiteX40" fmla="*/ 302342 w 383458"/>
              <a:gd name="connsiteY40" fmla="*/ 1580044 h 2055956"/>
              <a:gd name="connsiteX41" fmla="*/ 309716 w 383458"/>
              <a:gd name="connsiteY41" fmla="*/ 1285076 h 2055956"/>
              <a:gd name="connsiteX42" fmla="*/ 324465 w 383458"/>
              <a:gd name="connsiteY42" fmla="*/ 1211334 h 2055956"/>
              <a:gd name="connsiteX43" fmla="*/ 346587 w 383458"/>
              <a:gd name="connsiteY43" fmla="*/ 1174463 h 2055956"/>
              <a:gd name="connsiteX44" fmla="*/ 353962 w 383458"/>
              <a:gd name="connsiteY44" fmla="*/ 1100721 h 2055956"/>
              <a:gd name="connsiteX45" fmla="*/ 368710 w 383458"/>
              <a:gd name="connsiteY45" fmla="*/ 1026979 h 2055956"/>
              <a:gd name="connsiteX46" fmla="*/ 383458 w 383458"/>
              <a:gd name="connsiteY46" fmla="*/ 975360 h 2055956"/>
              <a:gd name="connsiteX47" fmla="*/ 376084 w 383458"/>
              <a:gd name="connsiteY47" fmla="*/ 695141 h 2055956"/>
              <a:gd name="connsiteX48" fmla="*/ 368710 w 383458"/>
              <a:gd name="connsiteY48" fmla="*/ 650895 h 2055956"/>
              <a:gd name="connsiteX49" fmla="*/ 361336 w 383458"/>
              <a:gd name="connsiteY49" fmla="*/ 532908 h 2055956"/>
              <a:gd name="connsiteX50" fmla="*/ 353962 w 383458"/>
              <a:gd name="connsiteY50" fmla="*/ 510786 h 2055956"/>
              <a:gd name="connsiteX51" fmla="*/ 346587 w 383458"/>
              <a:gd name="connsiteY51" fmla="*/ 473915 h 2055956"/>
              <a:gd name="connsiteX52" fmla="*/ 346587 w 383458"/>
              <a:gd name="connsiteY52" fmla="*/ 142076 h 2055956"/>
              <a:gd name="connsiteX53" fmla="*/ 339213 w 383458"/>
              <a:gd name="connsiteY53" fmla="*/ 119953 h 2055956"/>
              <a:gd name="connsiteX54" fmla="*/ 309716 w 383458"/>
              <a:gd name="connsiteY54" fmla="*/ 83082 h 2055956"/>
              <a:gd name="connsiteX55" fmla="*/ 302342 w 383458"/>
              <a:gd name="connsiteY55" fmla="*/ 60960 h 2055956"/>
              <a:gd name="connsiteX56" fmla="*/ 243349 w 383458"/>
              <a:gd name="connsiteY56" fmla="*/ 31463 h 2055956"/>
              <a:gd name="connsiteX57" fmla="*/ 162233 w 383458"/>
              <a:gd name="connsiteY57" fmla="*/ 1966 h 205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383458" h="2055956">
                <a:moveTo>
                  <a:pt x="162233" y="1966"/>
                </a:moveTo>
                <a:cubicBezTo>
                  <a:pt x="140110" y="6882"/>
                  <a:pt x="121506" y="26101"/>
                  <a:pt x="110613" y="60960"/>
                </a:cubicBezTo>
                <a:cubicBezTo>
                  <a:pt x="78146" y="164854"/>
                  <a:pt x="111970" y="125971"/>
                  <a:pt x="73742" y="164199"/>
                </a:cubicBezTo>
                <a:cubicBezTo>
                  <a:pt x="68826" y="178947"/>
                  <a:pt x="55945" y="193200"/>
                  <a:pt x="58994" y="208444"/>
                </a:cubicBezTo>
                <a:cubicBezTo>
                  <a:pt x="61452" y="220734"/>
                  <a:pt x="64595" y="232907"/>
                  <a:pt x="66368" y="245315"/>
                </a:cubicBezTo>
                <a:cubicBezTo>
                  <a:pt x="74014" y="298837"/>
                  <a:pt x="70003" y="304103"/>
                  <a:pt x="81116" y="348553"/>
                </a:cubicBezTo>
                <a:cubicBezTo>
                  <a:pt x="83001" y="356094"/>
                  <a:pt x="86355" y="363202"/>
                  <a:pt x="88491" y="370676"/>
                </a:cubicBezTo>
                <a:cubicBezTo>
                  <a:pt x="91275" y="380421"/>
                  <a:pt x="92306" y="390683"/>
                  <a:pt x="95865" y="400173"/>
                </a:cubicBezTo>
                <a:cubicBezTo>
                  <a:pt x="99725" y="410466"/>
                  <a:pt x="106753" y="419377"/>
                  <a:pt x="110613" y="429670"/>
                </a:cubicBezTo>
                <a:cubicBezTo>
                  <a:pt x="114171" y="439159"/>
                  <a:pt x="113455" y="450101"/>
                  <a:pt x="117987" y="459166"/>
                </a:cubicBezTo>
                <a:cubicBezTo>
                  <a:pt x="125914" y="475020"/>
                  <a:pt x="139557" y="487557"/>
                  <a:pt x="147484" y="503411"/>
                </a:cubicBezTo>
                <a:lnTo>
                  <a:pt x="162233" y="532908"/>
                </a:lnTo>
                <a:cubicBezTo>
                  <a:pt x="164691" y="564863"/>
                  <a:pt x="169607" y="596724"/>
                  <a:pt x="169607" y="628773"/>
                </a:cubicBezTo>
                <a:cubicBezTo>
                  <a:pt x="169607" y="786281"/>
                  <a:pt x="172691" y="760845"/>
                  <a:pt x="154858" y="849999"/>
                </a:cubicBezTo>
                <a:cubicBezTo>
                  <a:pt x="147857" y="1004026"/>
                  <a:pt x="142409" y="1010338"/>
                  <a:pt x="154858" y="1159715"/>
                </a:cubicBezTo>
                <a:cubicBezTo>
                  <a:pt x="155886" y="1172054"/>
                  <a:pt x="165342" y="1198539"/>
                  <a:pt x="169607" y="1211334"/>
                </a:cubicBezTo>
                <a:cubicBezTo>
                  <a:pt x="167149" y="1245747"/>
                  <a:pt x="167905" y="1280542"/>
                  <a:pt x="162233" y="1314573"/>
                </a:cubicBezTo>
                <a:cubicBezTo>
                  <a:pt x="160426" y="1325416"/>
                  <a:pt x="150643" y="1333541"/>
                  <a:pt x="147484" y="1344070"/>
                </a:cubicBezTo>
                <a:cubicBezTo>
                  <a:pt x="143188" y="1358391"/>
                  <a:pt x="141964" y="1373479"/>
                  <a:pt x="140110" y="1388315"/>
                </a:cubicBezTo>
                <a:cubicBezTo>
                  <a:pt x="137046" y="1412828"/>
                  <a:pt x="136401" y="1437627"/>
                  <a:pt x="132736" y="1462057"/>
                </a:cubicBezTo>
                <a:cubicBezTo>
                  <a:pt x="129017" y="1486847"/>
                  <a:pt x="121532" y="1510983"/>
                  <a:pt x="117987" y="1535799"/>
                </a:cubicBezTo>
                <a:cubicBezTo>
                  <a:pt x="115529" y="1553005"/>
                  <a:pt x="115186" y="1570649"/>
                  <a:pt x="110613" y="1587418"/>
                </a:cubicBezTo>
                <a:cubicBezTo>
                  <a:pt x="107721" y="1598023"/>
                  <a:pt x="100195" y="1606811"/>
                  <a:pt x="95865" y="1616915"/>
                </a:cubicBezTo>
                <a:cubicBezTo>
                  <a:pt x="92803" y="1624059"/>
                  <a:pt x="91553" y="1631893"/>
                  <a:pt x="88491" y="1639037"/>
                </a:cubicBezTo>
                <a:cubicBezTo>
                  <a:pt x="77265" y="1665231"/>
                  <a:pt x="73804" y="1668441"/>
                  <a:pt x="58994" y="1690657"/>
                </a:cubicBezTo>
                <a:lnTo>
                  <a:pt x="36871" y="1779147"/>
                </a:lnTo>
                <a:lnTo>
                  <a:pt x="29497" y="1808644"/>
                </a:lnTo>
                <a:lnTo>
                  <a:pt x="22123" y="1838141"/>
                </a:lnTo>
                <a:cubicBezTo>
                  <a:pt x="19665" y="1867638"/>
                  <a:pt x="18661" y="1897292"/>
                  <a:pt x="14749" y="1926631"/>
                </a:cubicBezTo>
                <a:cubicBezTo>
                  <a:pt x="13722" y="1934336"/>
                  <a:pt x="9510" y="1941279"/>
                  <a:pt x="7375" y="1948753"/>
                </a:cubicBezTo>
                <a:cubicBezTo>
                  <a:pt x="4591" y="1958498"/>
                  <a:pt x="2458" y="1968418"/>
                  <a:pt x="0" y="1978250"/>
                </a:cubicBezTo>
                <a:cubicBezTo>
                  <a:pt x="4916" y="1985624"/>
                  <a:pt x="7537" y="1995222"/>
                  <a:pt x="14749" y="2000373"/>
                </a:cubicBezTo>
                <a:cubicBezTo>
                  <a:pt x="36989" y="2016259"/>
                  <a:pt x="70770" y="2017932"/>
                  <a:pt x="95865" y="2022495"/>
                </a:cubicBezTo>
                <a:cubicBezTo>
                  <a:pt x="108197" y="2024737"/>
                  <a:pt x="120446" y="2027412"/>
                  <a:pt x="132736" y="2029870"/>
                </a:cubicBezTo>
                <a:cubicBezTo>
                  <a:pt x="180165" y="2053584"/>
                  <a:pt x="202089" y="2070760"/>
                  <a:pt x="272845" y="2037244"/>
                </a:cubicBezTo>
                <a:cubicBezTo>
                  <a:pt x="292714" y="2027832"/>
                  <a:pt x="302342" y="1978250"/>
                  <a:pt x="302342" y="1978250"/>
                </a:cubicBezTo>
                <a:cubicBezTo>
                  <a:pt x="305835" y="1960784"/>
                  <a:pt x="319381" y="1890013"/>
                  <a:pt x="324465" y="1882386"/>
                </a:cubicBezTo>
                <a:lnTo>
                  <a:pt x="339213" y="1860263"/>
                </a:lnTo>
                <a:cubicBezTo>
                  <a:pt x="341671" y="1838140"/>
                  <a:pt x="346587" y="1816154"/>
                  <a:pt x="346587" y="1793895"/>
                </a:cubicBezTo>
                <a:cubicBezTo>
                  <a:pt x="346587" y="1771407"/>
                  <a:pt x="340507" y="1688457"/>
                  <a:pt x="331839" y="1653786"/>
                </a:cubicBezTo>
                <a:cubicBezTo>
                  <a:pt x="322726" y="1617335"/>
                  <a:pt x="317601" y="1610560"/>
                  <a:pt x="302342" y="1580044"/>
                </a:cubicBezTo>
                <a:cubicBezTo>
                  <a:pt x="304800" y="1481721"/>
                  <a:pt x="303825" y="1383253"/>
                  <a:pt x="309716" y="1285076"/>
                </a:cubicBezTo>
                <a:cubicBezTo>
                  <a:pt x="311217" y="1260054"/>
                  <a:pt x="311568" y="1232829"/>
                  <a:pt x="324465" y="1211334"/>
                </a:cubicBezTo>
                <a:lnTo>
                  <a:pt x="346587" y="1174463"/>
                </a:lnTo>
                <a:cubicBezTo>
                  <a:pt x="349045" y="1149882"/>
                  <a:pt x="350297" y="1125151"/>
                  <a:pt x="353962" y="1100721"/>
                </a:cubicBezTo>
                <a:cubicBezTo>
                  <a:pt x="357681" y="1075931"/>
                  <a:pt x="360783" y="1050760"/>
                  <a:pt x="368710" y="1026979"/>
                </a:cubicBezTo>
                <a:cubicBezTo>
                  <a:pt x="379289" y="995242"/>
                  <a:pt x="374199" y="1012398"/>
                  <a:pt x="383458" y="975360"/>
                </a:cubicBezTo>
                <a:cubicBezTo>
                  <a:pt x="381000" y="881954"/>
                  <a:pt x="380327" y="788483"/>
                  <a:pt x="376084" y="695141"/>
                </a:cubicBezTo>
                <a:cubicBezTo>
                  <a:pt x="375405" y="680204"/>
                  <a:pt x="370064" y="665786"/>
                  <a:pt x="368710" y="650895"/>
                </a:cubicBezTo>
                <a:cubicBezTo>
                  <a:pt x="365142" y="611651"/>
                  <a:pt x="365461" y="572097"/>
                  <a:pt x="361336" y="532908"/>
                </a:cubicBezTo>
                <a:cubicBezTo>
                  <a:pt x="360522" y="525178"/>
                  <a:pt x="355847" y="518327"/>
                  <a:pt x="353962" y="510786"/>
                </a:cubicBezTo>
                <a:cubicBezTo>
                  <a:pt x="350922" y="498626"/>
                  <a:pt x="349045" y="486205"/>
                  <a:pt x="346587" y="473915"/>
                </a:cubicBezTo>
                <a:cubicBezTo>
                  <a:pt x="368923" y="339916"/>
                  <a:pt x="359517" y="413591"/>
                  <a:pt x="346587" y="142076"/>
                </a:cubicBezTo>
                <a:cubicBezTo>
                  <a:pt x="346217" y="134312"/>
                  <a:pt x="342689" y="126906"/>
                  <a:pt x="339213" y="119953"/>
                </a:cubicBezTo>
                <a:cubicBezTo>
                  <a:pt x="329911" y="101349"/>
                  <a:pt x="323434" y="96800"/>
                  <a:pt x="309716" y="83082"/>
                </a:cubicBezTo>
                <a:cubicBezTo>
                  <a:pt x="307258" y="75708"/>
                  <a:pt x="307198" y="67030"/>
                  <a:pt x="302342" y="60960"/>
                </a:cubicBezTo>
                <a:cubicBezTo>
                  <a:pt x="291434" y="47324"/>
                  <a:pt x="255251" y="36873"/>
                  <a:pt x="243349" y="31463"/>
                </a:cubicBezTo>
                <a:cubicBezTo>
                  <a:pt x="172946" y="-538"/>
                  <a:pt x="184356" y="-2950"/>
                  <a:pt x="162233" y="1966"/>
                </a:cubicBezTo>
                <a:close/>
              </a:path>
            </a:pathLst>
          </a:custGeom>
          <a:solidFill>
            <a:srgbClr val="00FFCC">
              <a:alpha val="2784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C58BDB1C-EBEB-EC57-D1A1-A571485B7CCD}"/>
              </a:ext>
            </a:extLst>
          </p:cNvPr>
          <p:cNvSpPr/>
          <p:nvPr/>
        </p:nvSpPr>
        <p:spPr bwMode="auto">
          <a:xfrm>
            <a:off x="4944140" y="1440712"/>
            <a:ext cx="377455" cy="2149247"/>
          </a:xfrm>
          <a:custGeom>
            <a:avLst/>
            <a:gdLst>
              <a:gd name="connsiteX0" fmla="*/ 122274 w 377455"/>
              <a:gd name="connsiteY0" fmla="*/ 47846 h 2149247"/>
              <a:gd name="connsiteX1" fmla="*/ 95693 w 377455"/>
              <a:gd name="connsiteY1" fmla="*/ 95693 h 2149247"/>
              <a:gd name="connsiteX2" fmla="*/ 90376 w 377455"/>
              <a:gd name="connsiteY2" fmla="*/ 116958 h 2149247"/>
              <a:gd name="connsiteX3" fmla="*/ 69111 w 377455"/>
              <a:gd name="connsiteY3" fmla="*/ 132907 h 2149247"/>
              <a:gd name="connsiteX4" fmla="*/ 53162 w 377455"/>
              <a:gd name="connsiteY4" fmla="*/ 154172 h 2149247"/>
              <a:gd name="connsiteX5" fmla="*/ 58479 w 377455"/>
              <a:gd name="connsiteY5" fmla="*/ 202018 h 2149247"/>
              <a:gd name="connsiteX6" fmla="*/ 69111 w 377455"/>
              <a:gd name="connsiteY6" fmla="*/ 223283 h 2149247"/>
              <a:gd name="connsiteX7" fmla="*/ 79744 w 377455"/>
              <a:gd name="connsiteY7" fmla="*/ 249865 h 2149247"/>
              <a:gd name="connsiteX8" fmla="*/ 95693 w 377455"/>
              <a:gd name="connsiteY8" fmla="*/ 287079 h 2149247"/>
              <a:gd name="connsiteX9" fmla="*/ 106325 w 377455"/>
              <a:gd name="connsiteY9" fmla="*/ 350874 h 2149247"/>
              <a:gd name="connsiteX10" fmla="*/ 116958 w 377455"/>
              <a:gd name="connsiteY10" fmla="*/ 425302 h 2149247"/>
              <a:gd name="connsiteX11" fmla="*/ 127590 w 377455"/>
              <a:gd name="connsiteY11" fmla="*/ 526311 h 2149247"/>
              <a:gd name="connsiteX12" fmla="*/ 127590 w 377455"/>
              <a:gd name="connsiteY12" fmla="*/ 925032 h 2149247"/>
              <a:gd name="connsiteX13" fmla="*/ 122274 w 377455"/>
              <a:gd name="connsiteY13" fmla="*/ 940981 h 2149247"/>
              <a:gd name="connsiteX14" fmla="*/ 111641 w 377455"/>
              <a:gd name="connsiteY14" fmla="*/ 1424762 h 2149247"/>
              <a:gd name="connsiteX15" fmla="*/ 101009 w 377455"/>
              <a:gd name="connsiteY15" fmla="*/ 1456660 h 2149247"/>
              <a:gd name="connsiteX16" fmla="*/ 95693 w 377455"/>
              <a:gd name="connsiteY16" fmla="*/ 1483241 h 2149247"/>
              <a:gd name="connsiteX17" fmla="*/ 90376 w 377455"/>
              <a:gd name="connsiteY17" fmla="*/ 1589567 h 2149247"/>
              <a:gd name="connsiteX18" fmla="*/ 79744 w 377455"/>
              <a:gd name="connsiteY18" fmla="*/ 1637414 h 2149247"/>
              <a:gd name="connsiteX19" fmla="*/ 74427 w 377455"/>
              <a:gd name="connsiteY19" fmla="*/ 1663995 h 2149247"/>
              <a:gd name="connsiteX20" fmla="*/ 79744 w 377455"/>
              <a:gd name="connsiteY20" fmla="*/ 1743739 h 2149247"/>
              <a:gd name="connsiteX21" fmla="*/ 90376 w 377455"/>
              <a:gd name="connsiteY21" fmla="*/ 1770321 h 2149247"/>
              <a:gd name="connsiteX22" fmla="*/ 95693 w 377455"/>
              <a:gd name="connsiteY22" fmla="*/ 1786269 h 2149247"/>
              <a:gd name="connsiteX23" fmla="*/ 90376 w 377455"/>
              <a:gd name="connsiteY23" fmla="*/ 1818167 h 2149247"/>
              <a:gd name="connsiteX24" fmla="*/ 63795 w 377455"/>
              <a:gd name="connsiteY24" fmla="*/ 1860697 h 2149247"/>
              <a:gd name="connsiteX25" fmla="*/ 53162 w 377455"/>
              <a:gd name="connsiteY25" fmla="*/ 1887279 h 2149247"/>
              <a:gd name="connsiteX26" fmla="*/ 42530 w 377455"/>
              <a:gd name="connsiteY26" fmla="*/ 1903228 h 2149247"/>
              <a:gd name="connsiteX27" fmla="*/ 31897 w 377455"/>
              <a:gd name="connsiteY27" fmla="*/ 1929809 h 2149247"/>
              <a:gd name="connsiteX28" fmla="*/ 10632 w 377455"/>
              <a:gd name="connsiteY28" fmla="*/ 1961707 h 2149247"/>
              <a:gd name="connsiteX29" fmla="*/ 10632 w 377455"/>
              <a:gd name="connsiteY29" fmla="*/ 2062716 h 2149247"/>
              <a:gd name="connsiteX30" fmla="*/ 0 w 377455"/>
              <a:gd name="connsiteY30" fmla="*/ 2083981 h 2149247"/>
              <a:gd name="connsiteX31" fmla="*/ 15948 w 377455"/>
              <a:gd name="connsiteY31" fmla="*/ 2121195 h 2149247"/>
              <a:gd name="connsiteX32" fmla="*/ 37213 w 377455"/>
              <a:gd name="connsiteY32" fmla="*/ 2126511 h 2149247"/>
              <a:gd name="connsiteX33" fmla="*/ 63795 w 377455"/>
              <a:gd name="connsiteY33" fmla="*/ 2131828 h 2149247"/>
              <a:gd name="connsiteX34" fmla="*/ 196702 w 377455"/>
              <a:gd name="connsiteY34" fmla="*/ 2137144 h 2149247"/>
              <a:gd name="connsiteX35" fmla="*/ 244548 w 377455"/>
              <a:gd name="connsiteY35" fmla="*/ 2121195 h 2149247"/>
              <a:gd name="connsiteX36" fmla="*/ 287079 w 377455"/>
              <a:gd name="connsiteY36" fmla="*/ 2110562 h 2149247"/>
              <a:gd name="connsiteX37" fmla="*/ 308344 w 377455"/>
              <a:gd name="connsiteY37" fmla="*/ 2094614 h 2149247"/>
              <a:gd name="connsiteX38" fmla="*/ 324293 w 377455"/>
              <a:gd name="connsiteY38" fmla="*/ 2062716 h 2149247"/>
              <a:gd name="connsiteX39" fmla="*/ 345558 w 377455"/>
              <a:gd name="connsiteY39" fmla="*/ 2014869 h 2149247"/>
              <a:gd name="connsiteX40" fmla="*/ 356190 w 377455"/>
              <a:gd name="connsiteY40" fmla="*/ 1988288 h 2149247"/>
              <a:gd name="connsiteX41" fmla="*/ 350874 w 377455"/>
              <a:gd name="connsiteY41" fmla="*/ 1924493 h 2149247"/>
              <a:gd name="connsiteX42" fmla="*/ 334925 w 377455"/>
              <a:gd name="connsiteY42" fmla="*/ 1892595 h 2149247"/>
              <a:gd name="connsiteX43" fmla="*/ 324293 w 377455"/>
              <a:gd name="connsiteY43" fmla="*/ 1866014 h 2149247"/>
              <a:gd name="connsiteX44" fmla="*/ 318976 w 377455"/>
              <a:gd name="connsiteY44" fmla="*/ 1850065 h 2149247"/>
              <a:gd name="connsiteX45" fmla="*/ 308344 w 377455"/>
              <a:gd name="connsiteY45" fmla="*/ 1834116 h 2149247"/>
              <a:gd name="connsiteX46" fmla="*/ 297711 w 377455"/>
              <a:gd name="connsiteY46" fmla="*/ 1780953 h 2149247"/>
              <a:gd name="connsiteX47" fmla="*/ 292395 w 377455"/>
              <a:gd name="connsiteY47" fmla="*/ 1759688 h 2149247"/>
              <a:gd name="connsiteX48" fmla="*/ 287079 w 377455"/>
              <a:gd name="connsiteY48" fmla="*/ 1743739 h 2149247"/>
              <a:gd name="connsiteX49" fmla="*/ 271130 w 377455"/>
              <a:gd name="connsiteY49" fmla="*/ 1653362 h 2149247"/>
              <a:gd name="connsiteX50" fmla="*/ 260497 w 377455"/>
              <a:gd name="connsiteY50" fmla="*/ 1610832 h 2149247"/>
              <a:gd name="connsiteX51" fmla="*/ 265813 w 377455"/>
              <a:gd name="connsiteY51" fmla="*/ 1504507 h 2149247"/>
              <a:gd name="connsiteX52" fmla="*/ 276446 w 377455"/>
              <a:gd name="connsiteY52" fmla="*/ 1472609 h 2149247"/>
              <a:gd name="connsiteX53" fmla="*/ 281762 w 377455"/>
              <a:gd name="connsiteY53" fmla="*/ 1419446 h 2149247"/>
              <a:gd name="connsiteX54" fmla="*/ 287079 w 377455"/>
              <a:gd name="connsiteY54" fmla="*/ 1376916 h 2149247"/>
              <a:gd name="connsiteX55" fmla="*/ 287079 w 377455"/>
              <a:gd name="connsiteY55" fmla="*/ 1026041 h 2149247"/>
              <a:gd name="connsiteX56" fmla="*/ 292395 w 377455"/>
              <a:gd name="connsiteY56" fmla="*/ 999460 h 2149247"/>
              <a:gd name="connsiteX57" fmla="*/ 303027 w 377455"/>
              <a:gd name="connsiteY57" fmla="*/ 940981 h 2149247"/>
              <a:gd name="connsiteX58" fmla="*/ 308344 w 377455"/>
              <a:gd name="connsiteY58" fmla="*/ 754911 h 2149247"/>
              <a:gd name="connsiteX59" fmla="*/ 313660 w 377455"/>
              <a:gd name="connsiteY59" fmla="*/ 712381 h 2149247"/>
              <a:gd name="connsiteX60" fmla="*/ 324293 w 377455"/>
              <a:gd name="connsiteY60" fmla="*/ 616688 h 2149247"/>
              <a:gd name="connsiteX61" fmla="*/ 329609 w 377455"/>
              <a:gd name="connsiteY61" fmla="*/ 457200 h 2149247"/>
              <a:gd name="connsiteX62" fmla="*/ 345558 w 377455"/>
              <a:gd name="connsiteY62" fmla="*/ 388088 h 2149247"/>
              <a:gd name="connsiteX63" fmla="*/ 350874 w 377455"/>
              <a:gd name="connsiteY63" fmla="*/ 372139 h 2149247"/>
              <a:gd name="connsiteX64" fmla="*/ 356190 w 377455"/>
              <a:gd name="connsiteY64" fmla="*/ 340241 h 2149247"/>
              <a:gd name="connsiteX65" fmla="*/ 361507 w 377455"/>
              <a:gd name="connsiteY65" fmla="*/ 318976 h 2149247"/>
              <a:gd name="connsiteX66" fmla="*/ 372139 w 377455"/>
              <a:gd name="connsiteY66" fmla="*/ 244548 h 2149247"/>
              <a:gd name="connsiteX67" fmla="*/ 377455 w 377455"/>
              <a:gd name="connsiteY67" fmla="*/ 228600 h 2149247"/>
              <a:gd name="connsiteX68" fmla="*/ 372139 w 377455"/>
              <a:gd name="connsiteY68" fmla="*/ 186069 h 2149247"/>
              <a:gd name="connsiteX69" fmla="*/ 366823 w 377455"/>
              <a:gd name="connsiteY69" fmla="*/ 132907 h 2149247"/>
              <a:gd name="connsiteX70" fmla="*/ 356190 w 377455"/>
              <a:gd name="connsiteY70" fmla="*/ 69111 h 2149247"/>
              <a:gd name="connsiteX71" fmla="*/ 345558 w 377455"/>
              <a:gd name="connsiteY71" fmla="*/ 47846 h 2149247"/>
              <a:gd name="connsiteX72" fmla="*/ 340241 w 377455"/>
              <a:gd name="connsiteY72" fmla="*/ 26581 h 2149247"/>
              <a:gd name="connsiteX73" fmla="*/ 318976 w 377455"/>
              <a:gd name="connsiteY73" fmla="*/ 15948 h 2149247"/>
              <a:gd name="connsiteX74" fmla="*/ 265813 w 377455"/>
              <a:gd name="connsiteY74" fmla="*/ 0 h 2149247"/>
              <a:gd name="connsiteX75" fmla="*/ 122274 w 377455"/>
              <a:gd name="connsiteY75" fmla="*/ 47846 h 2149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377455" h="2149247">
                <a:moveTo>
                  <a:pt x="122274" y="47846"/>
                </a:moveTo>
                <a:cubicBezTo>
                  <a:pt x="93921" y="63795"/>
                  <a:pt x="100779" y="82131"/>
                  <a:pt x="95693" y="95693"/>
                </a:cubicBezTo>
                <a:cubicBezTo>
                  <a:pt x="93127" y="102534"/>
                  <a:pt x="94623" y="111012"/>
                  <a:pt x="90376" y="116958"/>
                </a:cubicBezTo>
                <a:cubicBezTo>
                  <a:pt x="85226" y="124168"/>
                  <a:pt x="75376" y="126642"/>
                  <a:pt x="69111" y="132907"/>
                </a:cubicBezTo>
                <a:cubicBezTo>
                  <a:pt x="62846" y="139172"/>
                  <a:pt x="58478" y="147084"/>
                  <a:pt x="53162" y="154172"/>
                </a:cubicBezTo>
                <a:cubicBezTo>
                  <a:pt x="54934" y="170121"/>
                  <a:pt x="54871" y="186382"/>
                  <a:pt x="58479" y="202018"/>
                </a:cubicBezTo>
                <a:cubicBezTo>
                  <a:pt x="60261" y="209740"/>
                  <a:pt x="65892" y="216041"/>
                  <a:pt x="69111" y="223283"/>
                </a:cubicBezTo>
                <a:cubicBezTo>
                  <a:pt x="72987" y="232004"/>
                  <a:pt x="76726" y="240811"/>
                  <a:pt x="79744" y="249865"/>
                </a:cubicBezTo>
                <a:cubicBezTo>
                  <a:pt x="91187" y="284195"/>
                  <a:pt x="77004" y="259046"/>
                  <a:pt x="95693" y="287079"/>
                </a:cubicBezTo>
                <a:cubicBezTo>
                  <a:pt x="106383" y="329842"/>
                  <a:pt x="96369" y="286160"/>
                  <a:pt x="106325" y="350874"/>
                </a:cubicBezTo>
                <a:cubicBezTo>
                  <a:pt x="115156" y="408280"/>
                  <a:pt x="109989" y="341676"/>
                  <a:pt x="116958" y="425302"/>
                </a:cubicBezTo>
                <a:cubicBezTo>
                  <a:pt x="124937" y="521044"/>
                  <a:pt x="115216" y="476813"/>
                  <a:pt x="127590" y="526311"/>
                </a:cubicBezTo>
                <a:cubicBezTo>
                  <a:pt x="131182" y="695089"/>
                  <a:pt x="137539" y="770834"/>
                  <a:pt x="127590" y="925032"/>
                </a:cubicBezTo>
                <a:cubicBezTo>
                  <a:pt x="127229" y="930624"/>
                  <a:pt x="124046" y="935665"/>
                  <a:pt x="122274" y="940981"/>
                </a:cubicBezTo>
                <a:cubicBezTo>
                  <a:pt x="99334" y="1147451"/>
                  <a:pt x="131430" y="844286"/>
                  <a:pt x="111641" y="1424762"/>
                </a:cubicBezTo>
                <a:cubicBezTo>
                  <a:pt x="111259" y="1435963"/>
                  <a:pt x="103958" y="1445847"/>
                  <a:pt x="101009" y="1456660"/>
                </a:cubicBezTo>
                <a:cubicBezTo>
                  <a:pt x="98632" y="1465377"/>
                  <a:pt x="97465" y="1474381"/>
                  <a:pt x="95693" y="1483241"/>
                </a:cubicBezTo>
                <a:cubicBezTo>
                  <a:pt x="93921" y="1518683"/>
                  <a:pt x="93098" y="1554185"/>
                  <a:pt x="90376" y="1589567"/>
                </a:cubicBezTo>
                <a:cubicBezTo>
                  <a:pt x="87125" y="1631822"/>
                  <a:pt x="86916" y="1608728"/>
                  <a:pt x="79744" y="1637414"/>
                </a:cubicBezTo>
                <a:cubicBezTo>
                  <a:pt x="77552" y="1646180"/>
                  <a:pt x="76199" y="1655135"/>
                  <a:pt x="74427" y="1663995"/>
                </a:cubicBezTo>
                <a:cubicBezTo>
                  <a:pt x="76199" y="1690576"/>
                  <a:pt x="75792" y="1717393"/>
                  <a:pt x="79744" y="1743739"/>
                </a:cubicBezTo>
                <a:cubicBezTo>
                  <a:pt x="81160" y="1753177"/>
                  <a:pt x="87025" y="1761386"/>
                  <a:pt x="90376" y="1770321"/>
                </a:cubicBezTo>
                <a:cubicBezTo>
                  <a:pt x="92344" y="1775568"/>
                  <a:pt x="93921" y="1780953"/>
                  <a:pt x="95693" y="1786269"/>
                </a:cubicBezTo>
                <a:cubicBezTo>
                  <a:pt x="93921" y="1796902"/>
                  <a:pt x="93473" y="1807842"/>
                  <a:pt x="90376" y="1818167"/>
                </a:cubicBezTo>
                <a:cubicBezTo>
                  <a:pt x="82835" y="1843302"/>
                  <a:pt x="76613" y="1837626"/>
                  <a:pt x="63795" y="1860697"/>
                </a:cubicBezTo>
                <a:cubicBezTo>
                  <a:pt x="59160" y="1869039"/>
                  <a:pt x="57430" y="1878743"/>
                  <a:pt x="53162" y="1887279"/>
                </a:cubicBezTo>
                <a:cubicBezTo>
                  <a:pt x="50305" y="1892994"/>
                  <a:pt x="45387" y="1897513"/>
                  <a:pt x="42530" y="1903228"/>
                </a:cubicBezTo>
                <a:cubicBezTo>
                  <a:pt x="38262" y="1911763"/>
                  <a:pt x="36467" y="1921431"/>
                  <a:pt x="31897" y="1929809"/>
                </a:cubicBezTo>
                <a:cubicBezTo>
                  <a:pt x="25778" y="1941027"/>
                  <a:pt x="10632" y="1961707"/>
                  <a:pt x="10632" y="1961707"/>
                </a:cubicBezTo>
                <a:cubicBezTo>
                  <a:pt x="15484" y="2005377"/>
                  <a:pt x="20242" y="2017866"/>
                  <a:pt x="10632" y="2062716"/>
                </a:cubicBezTo>
                <a:cubicBezTo>
                  <a:pt x="8972" y="2070465"/>
                  <a:pt x="3544" y="2076893"/>
                  <a:pt x="0" y="2083981"/>
                </a:cubicBezTo>
                <a:cubicBezTo>
                  <a:pt x="5316" y="2096386"/>
                  <a:pt x="7061" y="2111038"/>
                  <a:pt x="15948" y="2121195"/>
                </a:cubicBezTo>
                <a:cubicBezTo>
                  <a:pt x="20759" y="2126694"/>
                  <a:pt x="30081" y="2124926"/>
                  <a:pt x="37213" y="2126511"/>
                </a:cubicBezTo>
                <a:cubicBezTo>
                  <a:pt x="46034" y="2128471"/>
                  <a:pt x="54934" y="2130056"/>
                  <a:pt x="63795" y="2131828"/>
                </a:cubicBezTo>
                <a:cubicBezTo>
                  <a:pt x="114941" y="2157400"/>
                  <a:pt x="93326" y="2150927"/>
                  <a:pt x="196702" y="2137144"/>
                </a:cubicBezTo>
                <a:cubicBezTo>
                  <a:pt x="213366" y="2134922"/>
                  <a:pt x="228063" y="2124492"/>
                  <a:pt x="244548" y="2121195"/>
                </a:cubicBezTo>
                <a:cubicBezTo>
                  <a:pt x="276625" y="2114780"/>
                  <a:pt x="262558" y="2118737"/>
                  <a:pt x="287079" y="2110562"/>
                </a:cubicBezTo>
                <a:cubicBezTo>
                  <a:pt x="294167" y="2105246"/>
                  <a:pt x="302079" y="2100879"/>
                  <a:pt x="308344" y="2094614"/>
                </a:cubicBezTo>
                <a:cubicBezTo>
                  <a:pt x="319633" y="2083325"/>
                  <a:pt x="319105" y="2076549"/>
                  <a:pt x="324293" y="2062716"/>
                </a:cubicBezTo>
                <a:cubicBezTo>
                  <a:pt x="343210" y="2012271"/>
                  <a:pt x="326221" y="2058378"/>
                  <a:pt x="345558" y="2014869"/>
                </a:cubicBezTo>
                <a:cubicBezTo>
                  <a:pt x="349434" y="2006149"/>
                  <a:pt x="352646" y="1997148"/>
                  <a:pt x="356190" y="1988288"/>
                </a:cubicBezTo>
                <a:cubicBezTo>
                  <a:pt x="354418" y="1967023"/>
                  <a:pt x="353694" y="1945645"/>
                  <a:pt x="350874" y="1924493"/>
                </a:cubicBezTo>
                <a:cubicBezTo>
                  <a:pt x="348444" y="1906269"/>
                  <a:pt x="343072" y="1908889"/>
                  <a:pt x="334925" y="1892595"/>
                </a:cubicBezTo>
                <a:cubicBezTo>
                  <a:pt x="330657" y="1884060"/>
                  <a:pt x="327644" y="1874949"/>
                  <a:pt x="324293" y="1866014"/>
                </a:cubicBezTo>
                <a:cubicBezTo>
                  <a:pt x="322325" y="1860767"/>
                  <a:pt x="321482" y="1855077"/>
                  <a:pt x="318976" y="1850065"/>
                </a:cubicBezTo>
                <a:cubicBezTo>
                  <a:pt x="316119" y="1844350"/>
                  <a:pt x="311888" y="1839432"/>
                  <a:pt x="308344" y="1834116"/>
                </a:cubicBezTo>
                <a:cubicBezTo>
                  <a:pt x="304800" y="1816395"/>
                  <a:pt x="301498" y="1798624"/>
                  <a:pt x="297711" y="1780953"/>
                </a:cubicBezTo>
                <a:cubicBezTo>
                  <a:pt x="296180" y="1773809"/>
                  <a:pt x="294402" y="1766713"/>
                  <a:pt x="292395" y="1759688"/>
                </a:cubicBezTo>
                <a:cubicBezTo>
                  <a:pt x="290856" y="1754300"/>
                  <a:pt x="288178" y="1749234"/>
                  <a:pt x="287079" y="1743739"/>
                </a:cubicBezTo>
                <a:cubicBezTo>
                  <a:pt x="281080" y="1713742"/>
                  <a:pt x="278550" y="1683040"/>
                  <a:pt x="271130" y="1653362"/>
                </a:cubicBezTo>
                <a:lnTo>
                  <a:pt x="260497" y="1610832"/>
                </a:lnTo>
                <a:cubicBezTo>
                  <a:pt x="262269" y="1575390"/>
                  <a:pt x="261745" y="1539759"/>
                  <a:pt x="265813" y="1504507"/>
                </a:cubicBezTo>
                <a:cubicBezTo>
                  <a:pt x="267098" y="1493373"/>
                  <a:pt x="274381" y="1483625"/>
                  <a:pt x="276446" y="1472609"/>
                </a:cubicBezTo>
                <a:cubicBezTo>
                  <a:pt x="279728" y="1455105"/>
                  <a:pt x="279795" y="1437146"/>
                  <a:pt x="281762" y="1419446"/>
                </a:cubicBezTo>
                <a:cubicBezTo>
                  <a:pt x="283340" y="1405246"/>
                  <a:pt x="285307" y="1391093"/>
                  <a:pt x="287079" y="1376916"/>
                </a:cubicBezTo>
                <a:cubicBezTo>
                  <a:pt x="276059" y="1222659"/>
                  <a:pt x="278080" y="1282507"/>
                  <a:pt x="287079" y="1026041"/>
                </a:cubicBezTo>
                <a:cubicBezTo>
                  <a:pt x="287396" y="1017011"/>
                  <a:pt x="290910" y="1008373"/>
                  <a:pt x="292395" y="999460"/>
                </a:cubicBezTo>
                <a:cubicBezTo>
                  <a:pt x="301919" y="942313"/>
                  <a:pt x="292821" y="981808"/>
                  <a:pt x="303027" y="940981"/>
                </a:cubicBezTo>
                <a:cubicBezTo>
                  <a:pt x="304799" y="878958"/>
                  <a:pt x="305461" y="816893"/>
                  <a:pt x="308344" y="754911"/>
                </a:cubicBezTo>
                <a:cubicBezTo>
                  <a:pt x="309008" y="740639"/>
                  <a:pt x="312367" y="726609"/>
                  <a:pt x="313660" y="712381"/>
                </a:cubicBezTo>
                <a:cubicBezTo>
                  <a:pt x="321998" y="620662"/>
                  <a:pt x="312208" y="665021"/>
                  <a:pt x="324293" y="616688"/>
                </a:cubicBezTo>
                <a:cubicBezTo>
                  <a:pt x="326065" y="563525"/>
                  <a:pt x="325530" y="510236"/>
                  <a:pt x="329609" y="457200"/>
                </a:cubicBezTo>
                <a:cubicBezTo>
                  <a:pt x="329804" y="454661"/>
                  <a:pt x="341654" y="401751"/>
                  <a:pt x="345558" y="388088"/>
                </a:cubicBezTo>
                <a:cubicBezTo>
                  <a:pt x="347098" y="382700"/>
                  <a:pt x="349658" y="377609"/>
                  <a:pt x="350874" y="372139"/>
                </a:cubicBezTo>
                <a:cubicBezTo>
                  <a:pt x="353212" y="361616"/>
                  <a:pt x="354076" y="350811"/>
                  <a:pt x="356190" y="340241"/>
                </a:cubicBezTo>
                <a:cubicBezTo>
                  <a:pt x="357623" y="333076"/>
                  <a:pt x="360074" y="326141"/>
                  <a:pt x="361507" y="318976"/>
                </a:cubicBezTo>
                <a:cubicBezTo>
                  <a:pt x="378923" y="231901"/>
                  <a:pt x="352561" y="352232"/>
                  <a:pt x="372139" y="244548"/>
                </a:cubicBezTo>
                <a:cubicBezTo>
                  <a:pt x="373141" y="239035"/>
                  <a:pt x="375683" y="233916"/>
                  <a:pt x="377455" y="228600"/>
                </a:cubicBezTo>
                <a:cubicBezTo>
                  <a:pt x="375683" y="214423"/>
                  <a:pt x="373717" y="200269"/>
                  <a:pt x="372139" y="186069"/>
                </a:cubicBezTo>
                <a:cubicBezTo>
                  <a:pt x="370172" y="168369"/>
                  <a:pt x="369229" y="150553"/>
                  <a:pt x="366823" y="132907"/>
                </a:cubicBezTo>
                <a:cubicBezTo>
                  <a:pt x="363910" y="111546"/>
                  <a:pt x="365831" y="88394"/>
                  <a:pt x="356190" y="69111"/>
                </a:cubicBezTo>
                <a:cubicBezTo>
                  <a:pt x="352646" y="62023"/>
                  <a:pt x="348341" y="55266"/>
                  <a:pt x="345558" y="47846"/>
                </a:cubicBezTo>
                <a:cubicBezTo>
                  <a:pt x="342992" y="41005"/>
                  <a:pt x="344919" y="32194"/>
                  <a:pt x="340241" y="26581"/>
                </a:cubicBezTo>
                <a:cubicBezTo>
                  <a:pt x="335167" y="20493"/>
                  <a:pt x="325857" y="19880"/>
                  <a:pt x="318976" y="15948"/>
                </a:cubicBezTo>
                <a:cubicBezTo>
                  <a:pt x="286742" y="-2471"/>
                  <a:pt x="320842" y="7861"/>
                  <a:pt x="265813" y="0"/>
                </a:cubicBezTo>
                <a:cubicBezTo>
                  <a:pt x="125129" y="27054"/>
                  <a:pt x="150627" y="31897"/>
                  <a:pt x="122274" y="47846"/>
                </a:cubicBezTo>
                <a:close/>
              </a:path>
            </a:pathLst>
          </a:custGeom>
          <a:solidFill>
            <a:srgbClr val="00FFCC">
              <a:alpha val="27843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E7655C5B-A01E-A046-4F5D-DEA0C8C719F6}"/>
              </a:ext>
            </a:extLst>
          </p:cNvPr>
          <p:cNvSpPr/>
          <p:nvPr/>
        </p:nvSpPr>
        <p:spPr bwMode="auto">
          <a:xfrm>
            <a:off x="5252484" y="1568272"/>
            <a:ext cx="478465" cy="2009584"/>
          </a:xfrm>
          <a:custGeom>
            <a:avLst/>
            <a:gdLst>
              <a:gd name="connsiteX0" fmla="*/ 313660 w 478465"/>
              <a:gd name="connsiteY0" fmla="*/ 30 h 2009584"/>
              <a:gd name="connsiteX1" fmla="*/ 292395 w 478465"/>
              <a:gd name="connsiteY1" fmla="*/ 26612 h 2009584"/>
              <a:gd name="connsiteX2" fmla="*/ 281763 w 478465"/>
              <a:gd name="connsiteY2" fmla="*/ 42561 h 2009584"/>
              <a:gd name="connsiteX3" fmla="*/ 249865 w 478465"/>
              <a:gd name="connsiteY3" fmla="*/ 69142 h 2009584"/>
              <a:gd name="connsiteX4" fmla="*/ 217967 w 478465"/>
              <a:gd name="connsiteY4" fmla="*/ 101040 h 2009584"/>
              <a:gd name="connsiteX5" fmla="*/ 212651 w 478465"/>
              <a:gd name="connsiteY5" fmla="*/ 122305 h 2009584"/>
              <a:gd name="connsiteX6" fmla="*/ 196702 w 478465"/>
              <a:gd name="connsiteY6" fmla="*/ 132937 h 2009584"/>
              <a:gd name="connsiteX7" fmla="*/ 180753 w 478465"/>
              <a:gd name="connsiteY7" fmla="*/ 148886 h 2009584"/>
              <a:gd name="connsiteX8" fmla="*/ 175437 w 478465"/>
              <a:gd name="connsiteY8" fmla="*/ 164835 h 2009584"/>
              <a:gd name="connsiteX9" fmla="*/ 170121 w 478465"/>
              <a:gd name="connsiteY9" fmla="*/ 186100 h 2009584"/>
              <a:gd name="connsiteX10" fmla="*/ 159488 w 478465"/>
              <a:gd name="connsiteY10" fmla="*/ 212681 h 2009584"/>
              <a:gd name="connsiteX11" fmla="*/ 154172 w 478465"/>
              <a:gd name="connsiteY11" fmla="*/ 233947 h 2009584"/>
              <a:gd name="connsiteX12" fmla="*/ 138223 w 478465"/>
              <a:gd name="connsiteY12" fmla="*/ 249895 h 2009584"/>
              <a:gd name="connsiteX13" fmla="*/ 127590 w 478465"/>
              <a:gd name="connsiteY13" fmla="*/ 276477 h 2009584"/>
              <a:gd name="connsiteX14" fmla="*/ 116958 w 478465"/>
              <a:gd name="connsiteY14" fmla="*/ 292426 h 2009584"/>
              <a:gd name="connsiteX15" fmla="*/ 95693 w 478465"/>
              <a:gd name="connsiteY15" fmla="*/ 377486 h 2009584"/>
              <a:gd name="connsiteX16" fmla="*/ 69111 w 478465"/>
              <a:gd name="connsiteY16" fmla="*/ 420016 h 2009584"/>
              <a:gd name="connsiteX17" fmla="*/ 58479 w 478465"/>
              <a:gd name="connsiteY17" fmla="*/ 435965 h 2009584"/>
              <a:gd name="connsiteX18" fmla="*/ 53163 w 478465"/>
              <a:gd name="connsiteY18" fmla="*/ 579505 h 2009584"/>
              <a:gd name="connsiteX19" fmla="*/ 47846 w 478465"/>
              <a:gd name="connsiteY19" fmla="*/ 792156 h 2009584"/>
              <a:gd name="connsiteX20" fmla="*/ 42530 w 478465"/>
              <a:gd name="connsiteY20" fmla="*/ 845319 h 2009584"/>
              <a:gd name="connsiteX21" fmla="*/ 31897 w 478465"/>
              <a:gd name="connsiteY21" fmla="*/ 1004807 h 2009584"/>
              <a:gd name="connsiteX22" fmla="*/ 21265 w 478465"/>
              <a:gd name="connsiteY22" fmla="*/ 1036705 h 2009584"/>
              <a:gd name="connsiteX23" fmla="*/ 5316 w 478465"/>
              <a:gd name="connsiteY23" fmla="*/ 1079235 h 2009584"/>
              <a:gd name="connsiteX24" fmla="*/ 0 w 478465"/>
              <a:gd name="connsiteY24" fmla="*/ 1111133 h 2009584"/>
              <a:gd name="connsiteX25" fmla="*/ 5316 w 478465"/>
              <a:gd name="connsiteY25" fmla="*/ 1190877 h 2009584"/>
              <a:gd name="connsiteX26" fmla="*/ 21265 w 478465"/>
              <a:gd name="connsiteY26" fmla="*/ 1307835 h 2009584"/>
              <a:gd name="connsiteX27" fmla="*/ 15949 w 478465"/>
              <a:gd name="connsiteY27" fmla="*/ 1488588 h 2009584"/>
              <a:gd name="connsiteX28" fmla="*/ 26581 w 478465"/>
              <a:gd name="connsiteY28" fmla="*/ 1557700 h 2009584"/>
              <a:gd name="connsiteX29" fmla="*/ 37214 w 478465"/>
              <a:gd name="connsiteY29" fmla="*/ 1610863 h 2009584"/>
              <a:gd name="connsiteX30" fmla="*/ 47846 w 478465"/>
              <a:gd name="connsiteY30" fmla="*/ 1727821 h 2009584"/>
              <a:gd name="connsiteX31" fmla="*/ 53163 w 478465"/>
              <a:gd name="connsiteY31" fmla="*/ 1743770 h 2009584"/>
              <a:gd name="connsiteX32" fmla="*/ 79744 w 478465"/>
              <a:gd name="connsiteY32" fmla="*/ 1786300 h 2009584"/>
              <a:gd name="connsiteX33" fmla="*/ 85060 w 478465"/>
              <a:gd name="connsiteY33" fmla="*/ 1802249 h 2009584"/>
              <a:gd name="connsiteX34" fmla="*/ 101009 w 478465"/>
              <a:gd name="connsiteY34" fmla="*/ 1823514 h 2009584"/>
              <a:gd name="connsiteX35" fmla="*/ 111642 w 478465"/>
              <a:gd name="connsiteY35" fmla="*/ 1866044 h 2009584"/>
              <a:gd name="connsiteX36" fmla="*/ 127590 w 478465"/>
              <a:gd name="connsiteY36" fmla="*/ 1924523 h 2009584"/>
              <a:gd name="connsiteX37" fmla="*/ 132907 w 478465"/>
              <a:gd name="connsiteY37" fmla="*/ 1940472 h 2009584"/>
              <a:gd name="connsiteX38" fmla="*/ 170121 w 478465"/>
              <a:gd name="connsiteY38" fmla="*/ 1967054 h 2009584"/>
              <a:gd name="connsiteX39" fmla="*/ 186069 w 478465"/>
              <a:gd name="connsiteY39" fmla="*/ 1977686 h 2009584"/>
              <a:gd name="connsiteX40" fmla="*/ 217967 w 478465"/>
              <a:gd name="connsiteY40" fmla="*/ 1988319 h 2009584"/>
              <a:gd name="connsiteX41" fmla="*/ 260497 w 478465"/>
              <a:gd name="connsiteY41" fmla="*/ 2009584 h 2009584"/>
              <a:gd name="connsiteX42" fmla="*/ 329609 w 478465"/>
              <a:gd name="connsiteY42" fmla="*/ 2004268 h 2009584"/>
              <a:gd name="connsiteX43" fmla="*/ 345558 w 478465"/>
              <a:gd name="connsiteY43" fmla="*/ 1983002 h 2009584"/>
              <a:gd name="connsiteX44" fmla="*/ 334925 w 478465"/>
              <a:gd name="connsiteY44" fmla="*/ 1903258 h 2009584"/>
              <a:gd name="connsiteX45" fmla="*/ 324293 w 478465"/>
              <a:gd name="connsiteY45" fmla="*/ 1839463 h 2009584"/>
              <a:gd name="connsiteX46" fmla="*/ 297711 w 478465"/>
              <a:gd name="connsiteY46" fmla="*/ 1818198 h 2009584"/>
              <a:gd name="connsiteX47" fmla="*/ 276446 w 478465"/>
              <a:gd name="connsiteY47" fmla="*/ 1791616 h 2009584"/>
              <a:gd name="connsiteX48" fmla="*/ 265814 w 478465"/>
              <a:gd name="connsiteY48" fmla="*/ 1775668 h 2009584"/>
              <a:gd name="connsiteX49" fmla="*/ 249865 w 478465"/>
              <a:gd name="connsiteY49" fmla="*/ 1765035 h 2009584"/>
              <a:gd name="connsiteX50" fmla="*/ 228600 w 478465"/>
              <a:gd name="connsiteY50" fmla="*/ 1706556 h 2009584"/>
              <a:gd name="connsiteX51" fmla="*/ 217967 w 478465"/>
              <a:gd name="connsiteY51" fmla="*/ 1621495 h 2009584"/>
              <a:gd name="connsiteX52" fmla="*/ 212651 w 478465"/>
              <a:gd name="connsiteY52" fmla="*/ 1600230 h 2009584"/>
              <a:gd name="connsiteX53" fmla="*/ 202018 w 478465"/>
              <a:gd name="connsiteY53" fmla="*/ 1568333 h 2009584"/>
              <a:gd name="connsiteX54" fmla="*/ 196702 w 478465"/>
              <a:gd name="connsiteY54" fmla="*/ 1525802 h 2009584"/>
              <a:gd name="connsiteX55" fmla="*/ 207335 w 478465"/>
              <a:gd name="connsiteY55" fmla="*/ 1408844 h 2009584"/>
              <a:gd name="connsiteX56" fmla="*/ 212651 w 478465"/>
              <a:gd name="connsiteY56" fmla="*/ 1371630 h 2009584"/>
              <a:gd name="connsiteX57" fmla="*/ 223283 w 478465"/>
              <a:gd name="connsiteY57" fmla="*/ 1313151 h 2009584"/>
              <a:gd name="connsiteX58" fmla="*/ 207335 w 478465"/>
              <a:gd name="connsiteY58" fmla="*/ 1116449 h 2009584"/>
              <a:gd name="connsiteX59" fmla="*/ 196702 w 478465"/>
              <a:gd name="connsiteY59" fmla="*/ 1089868 h 2009584"/>
              <a:gd name="connsiteX60" fmla="*/ 191386 w 478465"/>
              <a:gd name="connsiteY60" fmla="*/ 1068602 h 2009584"/>
              <a:gd name="connsiteX61" fmla="*/ 170121 w 478465"/>
              <a:gd name="connsiteY61" fmla="*/ 988858 h 2009584"/>
              <a:gd name="connsiteX62" fmla="*/ 175437 w 478465"/>
              <a:gd name="connsiteY62" fmla="*/ 840002 h 2009584"/>
              <a:gd name="connsiteX63" fmla="*/ 186069 w 478465"/>
              <a:gd name="connsiteY63" fmla="*/ 786840 h 2009584"/>
              <a:gd name="connsiteX64" fmla="*/ 191386 w 478465"/>
              <a:gd name="connsiteY64" fmla="*/ 744309 h 2009584"/>
              <a:gd name="connsiteX65" fmla="*/ 196702 w 478465"/>
              <a:gd name="connsiteY65" fmla="*/ 707095 h 2009584"/>
              <a:gd name="connsiteX66" fmla="*/ 207335 w 478465"/>
              <a:gd name="connsiteY66" fmla="*/ 611402 h 2009584"/>
              <a:gd name="connsiteX67" fmla="*/ 271130 w 478465"/>
              <a:gd name="connsiteY67" fmla="*/ 531658 h 2009584"/>
              <a:gd name="connsiteX68" fmla="*/ 287079 w 478465"/>
              <a:gd name="connsiteY68" fmla="*/ 510393 h 2009584"/>
              <a:gd name="connsiteX69" fmla="*/ 303028 w 478465"/>
              <a:gd name="connsiteY69" fmla="*/ 414700 h 2009584"/>
              <a:gd name="connsiteX70" fmla="*/ 324293 w 478465"/>
              <a:gd name="connsiteY70" fmla="*/ 340272 h 2009584"/>
              <a:gd name="connsiteX71" fmla="*/ 350874 w 478465"/>
              <a:gd name="connsiteY71" fmla="*/ 319007 h 2009584"/>
              <a:gd name="connsiteX72" fmla="*/ 382772 w 478465"/>
              <a:gd name="connsiteY72" fmla="*/ 308375 h 2009584"/>
              <a:gd name="connsiteX73" fmla="*/ 409353 w 478465"/>
              <a:gd name="connsiteY73" fmla="*/ 297742 h 2009584"/>
              <a:gd name="connsiteX74" fmla="*/ 425302 w 478465"/>
              <a:gd name="connsiteY74" fmla="*/ 287109 h 2009584"/>
              <a:gd name="connsiteX75" fmla="*/ 435935 w 478465"/>
              <a:gd name="connsiteY75" fmla="*/ 244579 h 2009584"/>
              <a:gd name="connsiteX76" fmla="*/ 441251 w 478465"/>
              <a:gd name="connsiteY76" fmla="*/ 217998 h 2009584"/>
              <a:gd name="connsiteX77" fmla="*/ 451883 w 478465"/>
              <a:gd name="connsiteY77" fmla="*/ 202049 h 2009584"/>
              <a:gd name="connsiteX78" fmla="*/ 457200 w 478465"/>
              <a:gd name="connsiteY78" fmla="*/ 186100 h 2009584"/>
              <a:gd name="connsiteX79" fmla="*/ 478465 w 478465"/>
              <a:gd name="connsiteY79" fmla="*/ 138254 h 2009584"/>
              <a:gd name="connsiteX80" fmla="*/ 473149 w 478465"/>
              <a:gd name="connsiteY80" fmla="*/ 101040 h 2009584"/>
              <a:gd name="connsiteX81" fmla="*/ 451883 w 478465"/>
              <a:gd name="connsiteY81" fmla="*/ 79775 h 2009584"/>
              <a:gd name="connsiteX82" fmla="*/ 388088 w 478465"/>
              <a:gd name="connsiteY82" fmla="*/ 42561 h 2009584"/>
              <a:gd name="connsiteX83" fmla="*/ 366823 w 478465"/>
              <a:gd name="connsiteY83" fmla="*/ 37244 h 2009584"/>
              <a:gd name="connsiteX84" fmla="*/ 350874 w 478465"/>
              <a:gd name="connsiteY84" fmla="*/ 31928 h 2009584"/>
              <a:gd name="connsiteX85" fmla="*/ 313660 w 478465"/>
              <a:gd name="connsiteY85" fmla="*/ 30 h 2009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78465" h="2009584">
                <a:moveTo>
                  <a:pt x="313660" y="30"/>
                </a:moveTo>
                <a:cubicBezTo>
                  <a:pt x="303914" y="-856"/>
                  <a:pt x="299203" y="17534"/>
                  <a:pt x="292395" y="26612"/>
                </a:cubicBezTo>
                <a:cubicBezTo>
                  <a:pt x="288562" y="31724"/>
                  <a:pt x="286281" y="38043"/>
                  <a:pt x="281763" y="42561"/>
                </a:cubicBezTo>
                <a:cubicBezTo>
                  <a:pt x="239936" y="84388"/>
                  <a:pt x="293422" y="16874"/>
                  <a:pt x="249865" y="69142"/>
                </a:cubicBezTo>
                <a:cubicBezTo>
                  <a:pt x="223952" y="100237"/>
                  <a:pt x="258717" y="70477"/>
                  <a:pt x="217967" y="101040"/>
                </a:cubicBezTo>
                <a:cubicBezTo>
                  <a:pt x="216195" y="108128"/>
                  <a:pt x="216704" y="116226"/>
                  <a:pt x="212651" y="122305"/>
                </a:cubicBezTo>
                <a:cubicBezTo>
                  <a:pt x="209107" y="127621"/>
                  <a:pt x="201610" y="128847"/>
                  <a:pt x="196702" y="132937"/>
                </a:cubicBezTo>
                <a:cubicBezTo>
                  <a:pt x="190926" y="137750"/>
                  <a:pt x="186069" y="143570"/>
                  <a:pt x="180753" y="148886"/>
                </a:cubicBezTo>
                <a:cubicBezTo>
                  <a:pt x="178981" y="154202"/>
                  <a:pt x="176976" y="159447"/>
                  <a:pt x="175437" y="164835"/>
                </a:cubicBezTo>
                <a:cubicBezTo>
                  <a:pt x="173430" y="171860"/>
                  <a:pt x="172432" y="179168"/>
                  <a:pt x="170121" y="186100"/>
                </a:cubicBezTo>
                <a:cubicBezTo>
                  <a:pt x="167103" y="195153"/>
                  <a:pt x="162506" y="203628"/>
                  <a:pt x="159488" y="212681"/>
                </a:cubicBezTo>
                <a:cubicBezTo>
                  <a:pt x="157177" y="219613"/>
                  <a:pt x="157797" y="227603"/>
                  <a:pt x="154172" y="233947"/>
                </a:cubicBezTo>
                <a:cubicBezTo>
                  <a:pt x="150442" y="240475"/>
                  <a:pt x="143539" y="244579"/>
                  <a:pt x="138223" y="249895"/>
                </a:cubicBezTo>
                <a:cubicBezTo>
                  <a:pt x="134679" y="258756"/>
                  <a:pt x="131858" y="267941"/>
                  <a:pt x="127590" y="276477"/>
                </a:cubicBezTo>
                <a:cubicBezTo>
                  <a:pt x="124733" y="282192"/>
                  <a:pt x="118837" y="286319"/>
                  <a:pt x="116958" y="292426"/>
                </a:cubicBezTo>
                <a:cubicBezTo>
                  <a:pt x="91769" y="374290"/>
                  <a:pt x="119704" y="317459"/>
                  <a:pt x="95693" y="377486"/>
                </a:cubicBezTo>
                <a:cubicBezTo>
                  <a:pt x="86610" y="400193"/>
                  <a:pt x="83652" y="399659"/>
                  <a:pt x="69111" y="420016"/>
                </a:cubicBezTo>
                <a:cubicBezTo>
                  <a:pt x="65397" y="425215"/>
                  <a:pt x="62023" y="430649"/>
                  <a:pt x="58479" y="435965"/>
                </a:cubicBezTo>
                <a:cubicBezTo>
                  <a:pt x="41927" y="518720"/>
                  <a:pt x="46785" y="471087"/>
                  <a:pt x="53163" y="579505"/>
                </a:cubicBezTo>
                <a:cubicBezTo>
                  <a:pt x="51391" y="650389"/>
                  <a:pt x="50680" y="721307"/>
                  <a:pt x="47846" y="792156"/>
                </a:cubicBezTo>
                <a:cubicBezTo>
                  <a:pt x="47134" y="809951"/>
                  <a:pt x="43641" y="827544"/>
                  <a:pt x="42530" y="845319"/>
                </a:cubicBezTo>
                <a:cubicBezTo>
                  <a:pt x="41566" y="860751"/>
                  <a:pt x="40225" y="965945"/>
                  <a:pt x="31897" y="1004807"/>
                </a:cubicBezTo>
                <a:cubicBezTo>
                  <a:pt x="29549" y="1015766"/>
                  <a:pt x="24809" y="1026072"/>
                  <a:pt x="21265" y="1036705"/>
                </a:cubicBezTo>
                <a:cubicBezTo>
                  <a:pt x="12931" y="1061707"/>
                  <a:pt x="18030" y="1047451"/>
                  <a:pt x="5316" y="1079235"/>
                </a:cubicBezTo>
                <a:cubicBezTo>
                  <a:pt x="3544" y="1089868"/>
                  <a:pt x="0" y="1100354"/>
                  <a:pt x="0" y="1111133"/>
                </a:cubicBezTo>
                <a:cubicBezTo>
                  <a:pt x="0" y="1137773"/>
                  <a:pt x="3192" y="1164322"/>
                  <a:pt x="5316" y="1190877"/>
                </a:cubicBezTo>
                <a:cubicBezTo>
                  <a:pt x="9908" y="1248276"/>
                  <a:pt x="11177" y="1247312"/>
                  <a:pt x="21265" y="1307835"/>
                </a:cubicBezTo>
                <a:cubicBezTo>
                  <a:pt x="19493" y="1368086"/>
                  <a:pt x="15949" y="1428311"/>
                  <a:pt x="15949" y="1488588"/>
                </a:cubicBezTo>
                <a:cubicBezTo>
                  <a:pt x="15949" y="1528601"/>
                  <a:pt x="20161" y="1527740"/>
                  <a:pt x="26581" y="1557700"/>
                </a:cubicBezTo>
                <a:cubicBezTo>
                  <a:pt x="30368" y="1575371"/>
                  <a:pt x="33670" y="1593142"/>
                  <a:pt x="37214" y="1610863"/>
                </a:cubicBezTo>
                <a:cubicBezTo>
                  <a:pt x="40174" y="1661179"/>
                  <a:pt x="37476" y="1686344"/>
                  <a:pt x="47846" y="1727821"/>
                </a:cubicBezTo>
                <a:cubicBezTo>
                  <a:pt x="49205" y="1733258"/>
                  <a:pt x="50657" y="1738758"/>
                  <a:pt x="53163" y="1743770"/>
                </a:cubicBezTo>
                <a:cubicBezTo>
                  <a:pt x="59578" y="1756601"/>
                  <a:pt x="71307" y="1773645"/>
                  <a:pt x="79744" y="1786300"/>
                </a:cubicBezTo>
                <a:cubicBezTo>
                  <a:pt x="81516" y="1791616"/>
                  <a:pt x="82280" y="1797383"/>
                  <a:pt x="85060" y="1802249"/>
                </a:cubicBezTo>
                <a:cubicBezTo>
                  <a:pt x="89456" y="1809942"/>
                  <a:pt x="97601" y="1815335"/>
                  <a:pt x="101009" y="1823514"/>
                </a:cubicBezTo>
                <a:cubicBezTo>
                  <a:pt x="106630" y="1837003"/>
                  <a:pt x="111642" y="1866044"/>
                  <a:pt x="111642" y="1866044"/>
                </a:cubicBezTo>
                <a:cubicBezTo>
                  <a:pt x="121208" y="1942576"/>
                  <a:pt x="107487" y="1884318"/>
                  <a:pt x="127590" y="1924523"/>
                </a:cubicBezTo>
                <a:cubicBezTo>
                  <a:pt x="130096" y="1929535"/>
                  <a:pt x="129650" y="1935912"/>
                  <a:pt x="132907" y="1940472"/>
                </a:cubicBezTo>
                <a:cubicBezTo>
                  <a:pt x="155355" y="1971899"/>
                  <a:pt x="146216" y="1955101"/>
                  <a:pt x="170121" y="1967054"/>
                </a:cubicBezTo>
                <a:cubicBezTo>
                  <a:pt x="175835" y="1969911"/>
                  <a:pt x="180231" y="1975091"/>
                  <a:pt x="186069" y="1977686"/>
                </a:cubicBezTo>
                <a:cubicBezTo>
                  <a:pt x="196311" y="1982238"/>
                  <a:pt x="208641" y="1982102"/>
                  <a:pt x="217967" y="1988319"/>
                </a:cubicBezTo>
                <a:cubicBezTo>
                  <a:pt x="241856" y="2004244"/>
                  <a:pt x="227984" y="1996578"/>
                  <a:pt x="260497" y="2009584"/>
                </a:cubicBezTo>
                <a:cubicBezTo>
                  <a:pt x="283534" y="2007812"/>
                  <a:pt x="307555" y="2011160"/>
                  <a:pt x="329609" y="2004268"/>
                </a:cubicBezTo>
                <a:cubicBezTo>
                  <a:pt x="338066" y="2001625"/>
                  <a:pt x="344459" y="1991794"/>
                  <a:pt x="345558" y="1983002"/>
                </a:cubicBezTo>
                <a:cubicBezTo>
                  <a:pt x="350289" y="1945155"/>
                  <a:pt x="344230" y="1931169"/>
                  <a:pt x="334925" y="1903258"/>
                </a:cubicBezTo>
                <a:cubicBezTo>
                  <a:pt x="331381" y="1881993"/>
                  <a:pt x="332934" y="1859214"/>
                  <a:pt x="324293" y="1839463"/>
                </a:cubicBezTo>
                <a:cubicBezTo>
                  <a:pt x="319745" y="1829067"/>
                  <a:pt x="305735" y="1826222"/>
                  <a:pt x="297711" y="1818198"/>
                </a:cubicBezTo>
                <a:cubicBezTo>
                  <a:pt x="289687" y="1810174"/>
                  <a:pt x="283254" y="1800694"/>
                  <a:pt x="276446" y="1791616"/>
                </a:cubicBezTo>
                <a:cubicBezTo>
                  <a:pt x="272613" y="1786505"/>
                  <a:pt x="270332" y="1780186"/>
                  <a:pt x="265814" y="1775668"/>
                </a:cubicBezTo>
                <a:cubicBezTo>
                  <a:pt x="261296" y="1771150"/>
                  <a:pt x="255181" y="1768579"/>
                  <a:pt x="249865" y="1765035"/>
                </a:cubicBezTo>
                <a:cubicBezTo>
                  <a:pt x="236214" y="1724084"/>
                  <a:pt x="243394" y="1743543"/>
                  <a:pt x="228600" y="1706556"/>
                </a:cubicBezTo>
                <a:cubicBezTo>
                  <a:pt x="223991" y="1655862"/>
                  <a:pt x="226417" y="1659522"/>
                  <a:pt x="217967" y="1621495"/>
                </a:cubicBezTo>
                <a:cubicBezTo>
                  <a:pt x="216382" y="1614363"/>
                  <a:pt x="214751" y="1607228"/>
                  <a:pt x="212651" y="1600230"/>
                </a:cubicBezTo>
                <a:cubicBezTo>
                  <a:pt x="209430" y="1589495"/>
                  <a:pt x="202018" y="1568333"/>
                  <a:pt x="202018" y="1568333"/>
                </a:cubicBezTo>
                <a:cubicBezTo>
                  <a:pt x="200246" y="1554156"/>
                  <a:pt x="196702" y="1540089"/>
                  <a:pt x="196702" y="1525802"/>
                </a:cubicBezTo>
                <a:cubicBezTo>
                  <a:pt x="196702" y="1515377"/>
                  <a:pt x="205566" y="1423884"/>
                  <a:pt x="207335" y="1408844"/>
                </a:cubicBezTo>
                <a:cubicBezTo>
                  <a:pt x="208799" y="1396399"/>
                  <a:pt x="210995" y="1384051"/>
                  <a:pt x="212651" y="1371630"/>
                </a:cubicBezTo>
                <a:cubicBezTo>
                  <a:pt x="219330" y="1321536"/>
                  <a:pt x="213187" y="1343440"/>
                  <a:pt x="223283" y="1313151"/>
                </a:cubicBezTo>
                <a:cubicBezTo>
                  <a:pt x="220214" y="1236425"/>
                  <a:pt x="223744" y="1186188"/>
                  <a:pt x="207335" y="1116449"/>
                </a:cubicBezTo>
                <a:cubicBezTo>
                  <a:pt x="205149" y="1107160"/>
                  <a:pt x="199720" y="1098921"/>
                  <a:pt x="196702" y="1089868"/>
                </a:cubicBezTo>
                <a:cubicBezTo>
                  <a:pt x="194391" y="1082936"/>
                  <a:pt x="193486" y="1075601"/>
                  <a:pt x="191386" y="1068602"/>
                </a:cubicBezTo>
                <a:cubicBezTo>
                  <a:pt x="171071" y="1000885"/>
                  <a:pt x="189766" y="1077268"/>
                  <a:pt x="170121" y="988858"/>
                </a:cubicBezTo>
                <a:cubicBezTo>
                  <a:pt x="171893" y="939239"/>
                  <a:pt x="171530" y="889498"/>
                  <a:pt x="175437" y="840002"/>
                </a:cubicBezTo>
                <a:cubicBezTo>
                  <a:pt x="176859" y="821986"/>
                  <a:pt x="183827" y="804772"/>
                  <a:pt x="186069" y="786840"/>
                </a:cubicBezTo>
                <a:cubicBezTo>
                  <a:pt x="187841" y="772663"/>
                  <a:pt x="189498" y="758471"/>
                  <a:pt x="191386" y="744309"/>
                </a:cubicBezTo>
                <a:cubicBezTo>
                  <a:pt x="193042" y="731888"/>
                  <a:pt x="195209" y="719536"/>
                  <a:pt x="196702" y="707095"/>
                </a:cubicBezTo>
                <a:cubicBezTo>
                  <a:pt x="200526" y="675230"/>
                  <a:pt x="198991" y="642392"/>
                  <a:pt x="207335" y="611402"/>
                </a:cubicBezTo>
                <a:cubicBezTo>
                  <a:pt x="217896" y="572177"/>
                  <a:pt x="248662" y="561614"/>
                  <a:pt x="271130" y="531658"/>
                </a:cubicBezTo>
                <a:lnTo>
                  <a:pt x="287079" y="510393"/>
                </a:lnTo>
                <a:cubicBezTo>
                  <a:pt x="311735" y="399437"/>
                  <a:pt x="285551" y="525386"/>
                  <a:pt x="303028" y="414700"/>
                </a:cubicBezTo>
                <a:cubicBezTo>
                  <a:pt x="305038" y="401973"/>
                  <a:pt x="310040" y="356561"/>
                  <a:pt x="324293" y="340272"/>
                </a:cubicBezTo>
                <a:cubicBezTo>
                  <a:pt x="331765" y="331733"/>
                  <a:pt x="340913" y="324440"/>
                  <a:pt x="350874" y="319007"/>
                </a:cubicBezTo>
                <a:cubicBezTo>
                  <a:pt x="360713" y="313640"/>
                  <a:pt x="372366" y="312538"/>
                  <a:pt x="382772" y="308375"/>
                </a:cubicBezTo>
                <a:cubicBezTo>
                  <a:pt x="391632" y="304831"/>
                  <a:pt x="400818" y="302010"/>
                  <a:pt x="409353" y="297742"/>
                </a:cubicBezTo>
                <a:cubicBezTo>
                  <a:pt x="415068" y="294884"/>
                  <a:pt x="419986" y="290653"/>
                  <a:pt x="425302" y="287109"/>
                </a:cubicBezTo>
                <a:cubicBezTo>
                  <a:pt x="428846" y="272932"/>
                  <a:pt x="433069" y="258908"/>
                  <a:pt x="435935" y="244579"/>
                </a:cubicBezTo>
                <a:cubicBezTo>
                  <a:pt x="437707" y="235719"/>
                  <a:pt x="438078" y="226459"/>
                  <a:pt x="441251" y="217998"/>
                </a:cubicBezTo>
                <a:cubicBezTo>
                  <a:pt x="443494" y="212015"/>
                  <a:pt x="449026" y="207764"/>
                  <a:pt x="451883" y="202049"/>
                </a:cubicBezTo>
                <a:cubicBezTo>
                  <a:pt x="454389" y="197037"/>
                  <a:pt x="454694" y="191112"/>
                  <a:pt x="457200" y="186100"/>
                </a:cubicBezTo>
                <a:cubicBezTo>
                  <a:pt x="482473" y="135554"/>
                  <a:pt x="451034" y="220541"/>
                  <a:pt x="478465" y="138254"/>
                </a:cubicBezTo>
                <a:cubicBezTo>
                  <a:pt x="476693" y="125849"/>
                  <a:pt x="478334" y="112447"/>
                  <a:pt x="473149" y="101040"/>
                </a:cubicBezTo>
                <a:cubicBezTo>
                  <a:pt x="469001" y="91914"/>
                  <a:pt x="459427" y="86376"/>
                  <a:pt x="451883" y="79775"/>
                </a:cubicBezTo>
                <a:cubicBezTo>
                  <a:pt x="436008" y="65884"/>
                  <a:pt x="406219" y="47094"/>
                  <a:pt x="388088" y="42561"/>
                </a:cubicBezTo>
                <a:cubicBezTo>
                  <a:pt x="381000" y="40789"/>
                  <a:pt x="373848" y="39251"/>
                  <a:pt x="366823" y="37244"/>
                </a:cubicBezTo>
                <a:cubicBezTo>
                  <a:pt x="361435" y="35704"/>
                  <a:pt x="356311" y="33287"/>
                  <a:pt x="350874" y="31928"/>
                </a:cubicBezTo>
                <a:cubicBezTo>
                  <a:pt x="342108" y="29737"/>
                  <a:pt x="323406" y="916"/>
                  <a:pt x="313660" y="30"/>
                </a:cubicBezTo>
                <a:close/>
              </a:path>
            </a:pathLst>
          </a:custGeom>
          <a:solidFill>
            <a:srgbClr val="00FFCC">
              <a:alpha val="2705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F2E617AA-EFA4-DF90-930D-894EB4FF00E8}"/>
              </a:ext>
            </a:extLst>
          </p:cNvPr>
          <p:cNvSpPr/>
          <p:nvPr/>
        </p:nvSpPr>
        <p:spPr bwMode="auto">
          <a:xfrm>
            <a:off x="5459819" y="1945341"/>
            <a:ext cx="712381" cy="1464454"/>
          </a:xfrm>
          <a:custGeom>
            <a:avLst/>
            <a:gdLst>
              <a:gd name="connsiteX0" fmla="*/ 212651 w 712381"/>
              <a:gd name="connsiteY0" fmla="*/ 5733 h 1464454"/>
              <a:gd name="connsiteX1" fmla="*/ 164804 w 712381"/>
              <a:gd name="connsiteY1" fmla="*/ 32315 h 1464454"/>
              <a:gd name="connsiteX2" fmla="*/ 148855 w 712381"/>
              <a:gd name="connsiteY2" fmla="*/ 64212 h 1464454"/>
              <a:gd name="connsiteX3" fmla="*/ 138223 w 712381"/>
              <a:gd name="connsiteY3" fmla="*/ 80161 h 1464454"/>
              <a:gd name="connsiteX4" fmla="*/ 127590 w 712381"/>
              <a:gd name="connsiteY4" fmla="*/ 112059 h 1464454"/>
              <a:gd name="connsiteX5" fmla="*/ 111641 w 712381"/>
              <a:gd name="connsiteY5" fmla="*/ 138640 h 1464454"/>
              <a:gd name="connsiteX6" fmla="*/ 90376 w 712381"/>
              <a:gd name="connsiteY6" fmla="*/ 175854 h 1464454"/>
              <a:gd name="connsiteX7" fmla="*/ 85060 w 712381"/>
              <a:gd name="connsiteY7" fmla="*/ 191803 h 1464454"/>
              <a:gd name="connsiteX8" fmla="*/ 79744 w 712381"/>
              <a:gd name="connsiteY8" fmla="*/ 213068 h 1464454"/>
              <a:gd name="connsiteX9" fmla="*/ 69111 w 712381"/>
              <a:gd name="connsiteY9" fmla="*/ 229017 h 1464454"/>
              <a:gd name="connsiteX10" fmla="*/ 58479 w 712381"/>
              <a:gd name="connsiteY10" fmla="*/ 271547 h 1464454"/>
              <a:gd name="connsiteX11" fmla="*/ 53162 w 712381"/>
              <a:gd name="connsiteY11" fmla="*/ 292812 h 1464454"/>
              <a:gd name="connsiteX12" fmla="*/ 42530 w 712381"/>
              <a:gd name="connsiteY12" fmla="*/ 324710 h 1464454"/>
              <a:gd name="connsiteX13" fmla="*/ 37214 w 712381"/>
              <a:gd name="connsiteY13" fmla="*/ 532045 h 1464454"/>
              <a:gd name="connsiteX14" fmla="*/ 21265 w 712381"/>
              <a:gd name="connsiteY14" fmla="*/ 553310 h 1464454"/>
              <a:gd name="connsiteX15" fmla="*/ 10632 w 712381"/>
              <a:gd name="connsiteY15" fmla="*/ 585208 h 1464454"/>
              <a:gd name="connsiteX16" fmla="*/ 5316 w 712381"/>
              <a:gd name="connsiteY16" fmla="*/ 680901 h 1464454"/>
              <a:gd name="connsiteX17" fmla="*/ 15948 w 712381"/>
              <a:gd name="connsiteY17" fmla="*/ 808492 h 1464454"/>
              <a:gd name="connsiteX18" fmla="*/ 15948 w 712381"/>
              <a:gd name="connsiteY18" fmla="*/ 1037092 h 1464454"/>
              <a:gd name="connsiteX19" fmla="*/ 10632 w 712381"/>
              <a:gd name="connsiteY19" fmla="*/ 1053040 h 1464454"/>
              <a:gd name="connsiteX20" fmla="*/ 5316 w 712381"/>
              <a:gd name="connsiteY20" fmla="*/ 1084938 h 1464454"/>
              <a:gd name="connsiteX21" fmla="*/ 0 w 712381"/>
              <a:gd name="connsiteY21" fmla="*/ 1106203 h 1464454"/>
              <a:gd name="connsiteX22" fmla="*/ 5316 w 712381"/>
              <a:gd name="connsiteY22" fmla="*/ 1286957 h 1464454"/>
              <a:gd name="connsiteX23" fmla="*/ 15948 w 712381"/>
              <a:gd name="connsiteY23" fmla="*/ 1329487 h 1464454"/>
              <a:gd name="connsiteX24" fmla="*/ 31897 w 712381"/>
              <a:gd name="connsiteY24" fmla="*/ 1350752 h 1464454"/>
              <a:gd name="connsiteX25" fmla="*/ 47846 w 712381"/>
              <a:gd name="connsiteY25" fmla="*/ 1393282 h 1464454"/>
              <a:gd name="connsiteX26" fmla="*/ 74428 w 712381"/>
              <a:gd name="connsiteY26" fmla="*/ 1435812 h 1464454"/>
              <a:gd name="connsiteX27" fmla="*/ 90376 w 712381"/>
              <a:gd name="connsiteY27" fmla="*/ 1441129 h 1464454"/>
              <a:gd name="connsiteX28" fmla="*/ 159488 w 712381"/>
              <a:gd name="connsiteY28" fmla="*/ 1462394 h 1464454"/>
              <a:gd name="connsiteX29" fmla="*/ 271130 w 712381"/>
              <a:gd name="connsiteY29" fmla="*/ 1441129 h 1464454"/>
              <a:gd name="connsiteX30" fmla="*/ 287079 w 712381"/>
              <a:gd name="connsiteY30" fmla="*/ 1419864 h 1464454"/>
              <a:gd name="connsiteX31" fmla="*/ 292395 w 712381"/>
              <a:gd name="connsiteY31" fmla="*/ 1398599 h 1464454"/>
              <a:gd name="connsiteX32" fmla="*/ 281762 w 712381"/>
              <a:gd name="connsiteY32" fmla="*/ 1366701 h 1464454"/>
              <a:gd name="connsiteX33" fmla="*/ 255181 w 712381"/>
              <a:gd name="connsiteY33" fmla="*/ 1324171 h 1464454"/>
              <a:gd name="connsiteX34" fmla="*/ 249865 w 712381"/>
              <a:gd name="connsiteY34" fmla="*/ 1302906 h 1464454"/>
              <a:gd name="connsiteX35" fmla="*/ 276446 w 712381"/>
              <a:gd name="connsiteY35" fmla="*/ 1308222 h 1464454"/>
              <a:gd name="connsiteX36" fmla="*/ 297711 w 712381"/>
              <a:gd name="connsiteY36" fmla="*/ 1324171 h 1464454"/>
              <a:gd name="connsiteX37" fmla="*/ 313660 w 712381"/>
              <a:gd name="connsiteY37" fmla="*/ 1334803 h 1464454"/>
              <a:gd name="connsiteX38" fmla="*/ 345558 w 712381"/>
              <a:gd name="connsiteY38" fmla="*/ 1361385 h 1464454"/>
              <a:gd name="connsiteX39" fmla="*/ 356190 w 712381"/>
              <a:gd name="connsiteY39" fmla="*/ 1393282 h 1464454"/>
              <a:gd name="connsiteX40" fmla="*/ 372139 w 712381"/>
              <a:gd name="connsiteY40" fmla="*/ 1398599 h 1464454"/>
              <a:gd name="connsiteX41" fmla="*/ 419986 w 712381"/>
              <a:gd name="connsiteY41" fmla="*/ 1409231 h 1464454"/>
              <a:gd name="connsiteX42" fmla="*/ 441251 w 712381"/>
              <a:gd name="connsiteY42" fmla="*/ 1419864 h 1464454"/>
              <a:gd name="connsiteX43" fmla="*/ 483781 w 712381"/>
              <a:gd name="connsiteY43" fmla="*/ 1430496 h 1464454"/>
              <a:gd name="connsiteX44" fmla="*/ 547576 w 712381"/>
              <a:gd name="connsiteY44" fmla="*/ 1419864 h 1464454"/>
              <a:gd name="connsiteX45" fmla="*/ 558209 w 712381"/>
              <a:gd name="connsiteY45" fmla="*/ 1393282 h 1464454"/>
              <a:gd name="connsiteX46" fmla="*/ 584790 w 712381"/>
              <a:gd name="connsiteY46" fmla="*/ 1329487 h 1464454"/>
              <a:gd name="connsiteX47" fmla="*/ 568841 w 712381"/>
              <a:gd name="connsiteY47" fmla="*/ 1223161 h 1464454"/>
              <a:gd name="connsiteX48" fmla="*/ 558209 w 712381"/>
              <a:gd name="connsiteY48" fmla="*/ 1196580 h 1464454"/>
              <a:gd name="connsiteX49" fmla="*/ 536944 w 712381"/>
              <a:gd name="connsiteY49" fmla="*/ 1180631 h 1464454"/>
              <a:gd name="connsiteX50" fmla="*/ 531628 w 712381"/>
              <a:gd name="connsiteY50" fmla="*/ 1164682 h 1464454"/>
              <a:gd name="connsiteX51" fmla="*/ 494414 w 712381"/>
              <a:gd name="connsiteY51" fmla="*/ 1148733 h 1464454"/>
              <a:gd name="connsiteX52" fmla="*/ 478465 w 712381"/>
              <a:gd name="connsiteY52" fmla="*/ 1138101 h 1464454"/>
              <a:gd name="connsiteX53" fmla="*/ 462516 w 712381"/>
              <a:gd name="connsiteY53" fmla="*/ 1132785 h 1464454"/>
              <a:gd name="connsiteX54" fmla="*/ 334925 w 712381"/>
              <a:gd name="connsiteY54" fmla="*/ 1122152 h 1464454"/>
              <a:gd name="connsiteX55" fmla="*/ 435934 w 712381"/>
              <a:gd name="connsiteY55" fmla="*/ 1116836 h 1464454"/>
              <a:gd name="connsiteX56" fmla="*/ 467832 w 712381"/>
              <a:gd name="connsiteY56" fmla="*/ 1095571 h 1464454"/>
              <a:gd name="connsiteX57" fmla="*/ 489097 w 712381"/>
              <a:gd name="connsiteY57" fmla="*/ 1084938 h 1464454"/>
              <a:gd name="connsiteX58" fmla="*/ 515679 w 712381"/>
              <a:gd name="connsiteY58" fmla="*/ 1074306 h 1464454"/>
              <a:gd name="connsiteX59" fmla="*/ 547576 w 712381"/>
              <a:gd name="connsiteY59" fmla="*/ 1058357 h 1464454"/>
              <a:gd name="connsiteX60" fmla="*/ 563525 w 712381"/>
              <a:gd name="connsiteY60" fmla="*/ 1031775 h 1464454"/>
              <a:gd name="connsiteX61" fmla="*/ 579474 w 712381"/>
              <a:gd name="connsiteY61" fmla="*/ 973296 h 1464454"/>
              <a:gd name="connsiteX62" fmla="*/ 558209 w 712381"/>
              <a:gd name="connsiteY62" fmla="*/ 909501 h 1464454"/>
              <a:gd name="connsiteX63" fmla="*/ 547576 w 712381"/>
              <a:gd name="connsiteY63" fmla="*/ 856338 h 1464454"/>
              <a:gd name="connsiteX64" fmla="*/ 531628 w 712381"/>
              <a:gd name="connsiteY64" fmla="*/ 835073 h 1464454"/>
              <a:gd name="connsiteX65" fmla="*/ 510362 w 712381"/>
              <a:gd name="connsiteY65" fmla="*/ 819124 h 1464454"/>
              <a:gd name="connsiteX66" fmla="*/ 457200 w 712381"/>
              <a:gd name="connsiteY66" fmla="*/ 808492 h 1464454"/>
              <a:gd name="connsiteX67" fmla="*/ 382772 w 712381"/>
              <a:gd name="connsiteY67" fmla="*/ 819124 h 1464454"/>
              <a:gd name="connsiteX68" fmla="*/ 361507 w 712381"/>
              <a:gd name="connsiteY68" fmla="*/ 824440 h 1464454"/>
              <a:gd name="connsiteX69" fmla="*/ 345558 w 712381"/>
              <a:gd name="connsiteY69" fmla="*/ 840389 h 1464454"/>
              <a:gd name="connsiteX70" fmla="*/ 324293 w 712381"/>
              <a:gd name="connsiteY70" fmla="*/ 851022 h 1464454"/>
              <a:gd name="connsiteX71" fmla="*/ 308344 w 712381"/>
              <a:gd name="connsiteY71" fmla="*/ 861654 h 1464454"/>
              <a:gd name="connsiteX72" fmla="*/ 271130 w 712381"/>
              <a:gd name="connsiteY72" fmla="*/ 872287 h 1464454"/>
              <a:gd name="connsiteX73" fmla="*/ 265814 w 712381"/>
              <a:gd name="connsiteY73" fmla="*/ 835073 h 1464454"/>
              <a:gd name="connsiteX74" fmla="*/ 287079 w 712381"/>
              <a:gd name="connsiteY74" fmla="*/ 829757 h 1464454"/>
              <a:gd name="connsiteX75" fmla="*/ 318976 w 712381"/>
              <a:gd name="connsiteY75" fmla="*/ 813808 h 1464454"/>
              <a:gd name="connsiteX76" fmla="*/ 356190 w 712381"/>
              <a:gd name="connsiteY76" fmla="*/ 787226 h 1464454"/>
              <a:gd name="connsiteX77" fmla="*/ 372139 w 712381"/>
              <a:gd name="connsiteY77" fmla="*/ 734064 h 1464454"/>
              <a:gd name="connsiteX78" fmla="*/ 382772 w 712381"/>
              <a:gd name="connsiteY78" fmla="*/ 718115 h 1464454"/>
              <a:gd name="connsiteX79" fmla="*/ 388088 w 712381"/>
              <a:gd name="connsiteY79" fmla="*/ 696850 h 1464454"/>
              <a:gd name="connsiteX80" fmla="*/ 382772 w 712381"/>
              <a:gd name="connsiteY80" fmla="*/ 659636 h 1464454"/>
              <a:gd name="connsiteX81" fmla="*/ 372139 w 712381"/>
              <a:gd name="connsiteY81" fmla="*/ 643687 h 1464454"/>
              <a:gd name="connsiteX82" fmla="*/ 356190 w 712381"/>
              <a:gd name="connsiteY82" fmla="*/ 627738 h 1464454"/>
              <a:gd name="connsiteX83" fmla="*/ 233916 w 712381"/>
              <a:gd name="connsiteY83" fmla="*/ 611789 h 1464454"/>
              <a:gd name="connsiteX84" fmla="*/ 233916 w 712381"/>
              <a:gd name="connsiteY84" fmla="*/ 569259 h 1464454"/>
              <a:gd name="connsiteX85" fmla="*/ 249865 w 712381"/>
              <a:gd name="connsiteY85" fmla="*/ 563943 h 1464454"/>
              <a:gd name="connsiteX86" fmla="*/ 292395 w 712381"/>
              <a:gd name="connsiteY86" fmla="*/ 553310 h 1464454"/>
              <a:gd name="connsiteX87" fmla="*/ 340241 w 712381"/>
              <a:gd name="connsiteY87" fmla="*/ 563943 h 1464454"/>
              <a:gd name="connsiteX88" fmla="*/ 356190 w 712381"/>
              <a:gd name="connsiteY88" fmla="*/ 579892 h 1464454"/>
              <a:gd name="connsiteX89" fmla="*/ 388088 w 712381"/>
              <a:gd name="connsiteY89" fmla="*/ 590524 h 1464454"/>
              <a:gd name="connsiteX90" fmla="*/ 409353 w 712381"/>
              <a:gd name="connsiteY90" fmla="*/ 606473 h 1464454"/>
              <a:gd name="connsiteX91" fmla="*/ 430618 w 712381"/>
              <a:gd name="connsiteY91" fmla="*/ 611789 h 1464454"/>
              <a:gd name="connsiteX92" fmla="*/ 435934 w 712381"/>
              <a:gd name="connsiteY92" fmla="*/ 627738 h 1464454"/>
              <a:gd name="connsiteX93" fmla="*/ 473148 w 712381"/>
              <a:gd name="connsiteY93" fmla="*/ 659636 h 1464454"/>
              <a:gd name="connsiteX94" fmla="*/ 494414 w 712381"/>
              <a:gd name="connsiteY94" fmla="*/ 675585 h 1464454"/>
              <a:gd name="connsiteX95" fmla="*/ 510362 w 712381"/>
              <a:gd name="connsiteY95" fmla="*/ 691533 h 1464454"/>
              <a:gd name="connsiteX96" fmla="*/ 526311 w 712381"/>
              <a:gd name="connsiteY96" fmla="*/ 696850 h 1464454"/>
              <a:gd name="connsiteX97" fmla="*/ 547576 w 712381"/>
              <a:gd name="connsiteY97" fmla="*/ 707482 h 1464454"/>
              <a:gd name="connsiteX98" fmla="*/ 579474 w 712381"/>
              <a:gd name="connsiteY98" fmla="*/ 712799 h 1464454"/>
              <a:gd name="connsiteX99" fmla="*/ 600739 w 712381"/>
              <a:gd name="connsiteY99" fmla="*/ 718115 h 1464454"/>
              <a:gd name="connsiteX100" fmla="*/ 675167 w 712381"/>
              <a:gd name="connsiteY100" fmla="*/ 712799 h 1464454"/>
              <a:gd name="connsiteX101" fmla="*/ 685800 w 712381"/>
              <a:gd name="connsiteY101" fmla="*/ 691533 h 1464454"/>
              <a:gd name="connsiteX102" fmla="*/ 691116 w 712381"/>
              <a:gd name="connsiteY102" fmla="*/ 627738 h 1464454"/>
              <a:gd name="connsiteX103" fmla="*/ 712381 w 712381"/>
              <a:gd name="connsiteY103" fmla="*/ 585208 h 1464454"/>
              <a:gd name="connsiteX104" fmla="*/ 707065 w 712381"/>
              <a:gd name="connsiteY104" fmla="*/ 521412 h 1464454"/>
              <a:gd name="connsiteX105" fmla="*/ 669851 w 712381"/>
              <a:gd name="connsiteY105" fmla="*/ 505464 h 1464454"/>
              <a:gd name="connsiteX106" fmla="*/ 643269 w 712381"/>
              <a:gd name="connsiteY106" fmla="*/ 494831 h 1464454"/>
              <a:gd name="connsiteX107" fmla="*/ 584790 w 712381"/>
              <a:gd name="connsiteY107" fmla="*/ 484199 h 1464454"/>
              <a:gd name="connsiteX108" fmla="*/ 526311 w 712381"/>
              <a:gd name="connsiteY108" fmla="*/ 473566 h 1464454"/>
              <a:gd name="connsiteX109" fmla="*/ 547576 w 712381"/>
              <a:gd name="connsiteY109" fmla="*/ 462933 h 1464454"/>
              <a:gd name="connsiteX110" fmla="*/ 584790 w 712381"/>
              <a:gd name="connsiteY110" fmla="*/ 452301 h 1464454"/>
              <a:gd name="connsiteX111" fmla="*/ 606055 w 712381"/>
              <a:gd name="connsiteY111" fmla="*/ 441668 h 1464454"/>
              <a:gd name="connsiteX112" fmla="*/ 611372 w 712381"/>
              <a:gd name="connsiteY112" fmla="*/ 425719 h 1464454"/>
              <a:gd name="connsiteX113" fmla="*/ 616688 w 712381"/>
              <a:gd name="connsiteY113" fmla="*/ 388506 h 1464454"/>
              <a:gd name="connsiteX114" fmla="*/ 632637 w 712381"/>
              <a:gd name="connsiteY114" fmla="*/ 377873 h 1464454"/>
              <a:gd name="connsiteX115" fmla="*/ 648586 w 712381"/>
              <a:gd name="connsiteY115" fmla="*/ 340659 h 1464454"/>
              <a:gd name="connsiteX116" fmla="*/ 653902 w 712381"/>
              <a:gd name="connsiteY116" fmla="*/ 324710 h 1464454"/>
              <a:gd name="connsiteX117" fmla="*/ 664534 w 712381"/>
              <a:gd name="connsiteY117" fmla="*/ 308761 h 1464454"/>
              <a:gd name="connsiteX118" fmla="*/ 675167 w 712381"/>
              <a:gd name="connsiteY118" fmla="*/ 287496 h 1464454"/>
              <a:gd name="connsiteX119" fmla="*/ 669851 w 712381"/>
              <a:gd name="connsiteY119" fmla="*/ 229017 h 1464454"/>
              <a:gd name="connsiteX120" fmla="*/ 622004 w 712381"/>
              <a:gd name="connsiteY120" fmla="*/ 191803 h 1464454"/>
              <a:gd name="connsiteX121" fmla="*/ 595423 w 712381"/>
              <a:gd name="connsiteY121" fmla="*/ 170538 h 1464454"/>
              <a:gd name="connsiteX122" fmla="*/ 552893 w 712381"/>
              <a:gd name="connsiteY122" fmla="*/ 149273 h 1464454"/>
              <a:gd name="connsiteX123" fmla="*/ 510362 w 712381"/>
              <a:gd name="connsiteY123" fmla="*/ 138640 h 1464454"/>
              <a:gd name="connsiteX124" fmla="*/ 467832 w 712381"/>
              <a:gd name="connsiteY124" fmla="*/ 143957 h 1464454"/>
              <a:gd name="connsiteX125" fmla="*/ 446567 w 712381"/>
              <a:gd name="connsiteY125" fmla="*/ 170538 h 1464454"/>
              <a:gd name="connsiteX126" fmla="*/ 435934 w 712381"/>
              <a:gd name="connsiteY126" fmla="*/ 186487 h 1464454"/>
              <a:gd name="connsiteX127" fmla="*/ 419986 w 712381"/>
              <a:gd name="connsiteY127" fmla="*/ 213068 h 1464454"/>
              <a:gd name="connsiteX128" fmla="*/ 409353 w 712381"/>
              <a:gd name="connsiteY128" fmla="*/ 239650 h 1464454"/>
              <a:gd name="connsiteX129" fmla="*/ 404037 w 712381"/>
              <a:gd name="connsiteY129" fmla="*/ 255599 h 1464454"/>
              <a:gd name="connsiteX130" fmla="*/ 393404 w 712381"/>
              <a:gd name="connsiteY130" fmla="*/ 271547 h 1464454"/>
              <a:gd name="connsiteX131" fmla="*/ 388088 w 712381"/>
              <a:gd name="connsiteY131" fmla="*/ 287496 h 1464454"/>
              <a:gd name="connsiteX132" fmla="*/ 350874 w 712381"/>
              <a:gd name="connsiteY132" fmla="*/ 308761 h 1464454"/>
              <a:gd name="connsiteX133" fmla="*/ 329609 w 712381"/>
              <a:gd name="connsiteY133" fmla="*/ 319394 h 1464454"/>
              <a:gd name="connsiteX134" fmla="*/ 287079 w 712381"/>
              <a:gd name="connsiteY134" fmla="*/ 330026 h 1464454"/>
              <a:gd name="connsiteX135" fmla="*/ 255181 w 712381"/>
              <a:gd name="connsiteY135" fmla="*/ 319394 h 1464454"/>
              <a:gd name="connsiteX136" fmla="*/ 249865 w 712381"/>
              <a:gd name="connsiteY136" fmla="*/ 303445 h 1464454"/>
              <a:gd name="connsiteX137" fmla="*/ 255181 w 712381"/>
              <a:gd name="connsiteY137" fmla="*/ 266231 h 1464454"/>
              <a:gd name="connsiteX138" fmla="*/ 281762 w 712381"/>
              <a:gd name="connsiteY138" fmla="*/ 260915 h 1464454"/>
              <a:gd name="connsiteX139" fmla="*/ 308344 w 712381"/>
              <a:gd name="connsiteY139" fmla="*/ 250282 h 1464454"/>
              <a:gd name="connsiteX140" fmla="*/ 340241 w 712381"/>
              <a:gd name="connsiteY140" fmla="*/ 239650 h 1464454"/>
              <a:gd name="connsiteX141" fmla="*/ 377455 w 712381"/>
              <a:gd name="connsiteY141" fmla="*/ 218385 h 1464454"/>
              <a:gd name="connsiteX142" fmla="*/ 409353 w 712381"/>
              <a:gd name="connsiteY142" fmla="*/ 197119 h 1464454"/>
              <a:gd name="connsiteX143" fmla="*/ 419986 w 712381"/>
              <a:gd name="connsiteY143" fmla="*/ 165222 h 1464454"/>
              <a:gd name="connsiteX144" fmla="*/ 414669 w 712381"/>
              <a:gd name="connsiteY144" fmla="*/ 122692 h 1464454"/>
              <a:gd name="connsiteX145" fmla="*/ 404037 w 712381"/>
              <a:gd name="connsiteY145" fmla="*/ 101426 h 1464454"/>
              <a:gd name="connsiteX146" fmla="*/ 382772 w 712381"/>
              <a:gd name="connsiteY146" fmla="*/ 69529 h 1464454"/>
              <a:gd name="connsiteX147" fmla="*/ 372139 w 712381"/>
              <a:gd name="connsiteY147" fmla="*/ 53580 h 1464454"/>
              <a:gd name="connsiteX148" fmla="*/ 350874 w 712381"/>
              <a:gd name="connsiteY148" fmla="*/ 37631 h 1464454"/>
              <a:gd name="connsiteX149" fmla="*/ 313660 w 712381"/>
              <a:gd name="connsiteY149" fmla="*/ 21682 h 1464454"/>
              <a:gd name="connsiteX150" fmla="*/ 297711 w 712381"/>
              <a:gd name="connsiteY150" fmla="*/ 11050 h 1464454"/>
              <a:gd name="connsiteX151" fmla="*/ 255181 w 712381"/>
              <a:gd name="connsiteY151" fmla="*/ 417 h 1464454"/>
              <a:gd name="connsiteX152" fmla="*/ 212651 w 712381"/>
              <a:gd name="connsiteY152" fmla="*/ 5733 h 146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712381" h="1464454">
                <a:moveTo>
                  <a:pt x="212651" y="5733"/>
                </a:moveTo>
                <a:cubicBezTo>
                  <a:pt x="197588" y="11049"/>
                  <a:pt x="181662" y="15457"/>
                  <a:pt x="164804" y="32315"/>
                </a:cubicBezTo>
                <a:cubicBezTo>
                  <a:pt x="149572" y="47547"/>
                  <a:pt x="157501" y="46921"/>
                  <a:pt x="148855" y="64212"/>
                </a:cubicBezTo>
                <a:cubicBezTo>
                  <a:pt x="145998" y="69927"/>
                  <a:pt x="140818" y="74322"/>
                  <a:pt x="138223" y="80161"/>
                </a:cubicBezTo>
                <a:cubicBezTo>
                  <a:pt x="133671" y="90403"/>
                  <a:pt x="133356" y="102448"/>
                  <a:pt x="127590" y="112059"/>
                </a:cubicBezTo>
                <a:cubicBezTo>
                  <a:pt x="122274" y="120919"/>
                  <a:pt x="116659" y="129607"/>
                  <a:pt x="111641" y="138640"/>
                </a:cubicBezTo>
                <a:cubicBezTo>
                  <a:pt x="89158" y="179110"/>
                  <a:pt x="112656" y="142437"/>
                  <a:pt x="90376" y="175854"/>
                </a:cubicBezTo>
                <a:cubicBezTo>
                  <a:pt x="88604" y="181170"/>
                  <a:pt x="86599" y="186415"/>
                  <a:pt x="85060" y="191803"/>
                </a:cubicBezTo>
                <a:cubicBezTo>
                  <a:pt x="83053" y="198828"/>
                  <a:pt x="82622" y="206352"/>
                  <a:pt x="79744" y="213068"/>
                </a:cubicBezTo>
                <a:cubicBezTo>
                  <a:pt x="77227" y="218941"/>
                  <a:pt x="72655" y="223701"/>
                  <a:pt x="69111" y="229017"/>
                </a:cubicBezTo>
                <a:cubicBezTo>
                  <a:pt x="58307" y="283043"/>
                  <a:pt x="69375" y="233415"/>
                  <a:pt x="58479" y="271547"/>
                </a:cubicBezTo>
                <a:cubicBezTo>
                  <a:pt x="56472" y="278572"/>
                  <a:pt x="55262" y="285814"/>
                  <a:pt x="53162" y="292812"/>
                </a:cubicBezTo>
                <a:cubicBezTo>
                  <a:pt x="49941" y="303547"/>
                  <a:pt x="42530" y="324710"/>
                  <a:pt x="42530" y="324710"/>
                </a:cubicBezTo>
                <a:cubicBezTo>
                  <a:pt x="40758" y="393822"/>
                  <a:pt x="43617" y="463208"/>
                  <a:pt x="37214" y="532045"/>
                </a:cubicBezTo>
                <a:cubicBezTo>
                  <a:pt x="36393" y="540867"/>
                  <a:pt x="25228" y="545385"/>
                  <a:pt x="21265" y="553310"/>
                </a:cubicBezTo>
                <a:cubicBezTo>
                  <a:pt x="16253" y="563335"/>
                  <a:pt x="10632" y="585208"/>
                  <a:pt x="10632" y="585208"/>
                </a:cubicBezTo>
                <a:cubicBezTo>
                  <a:pt x="8860" y="617106"/>
                  <a:pt x="5316" y="648954"/>
                  <a:pt x="5316" y="680901"/>
                </a:cubicBezTo>
                <a:cubicBezTo>
                  <a:pt x="5316" y="781392"/>
                  <a:pt x="-309" y="759718"/>
                  <a:pt x="15948" y="808492"/>
                </a:cubicBezTo>
                <a:cubicBezTo>
                  <a:pt x="18563" y="894760"/>
                  <a:pt x="28074" y="958276"/>
                  <a:pt x="15948" y="1037092"/>
                </a:cubicBezTo>
                <a:cubicBezTo>
                  <a:pt x="15096" y="1042630"/>
                  <a:pt x="12404" y="1047724"/>
                  <a:pt x="10632" y="1053040"/>
                </a:cubicBezTo>
                <a:cubicBezTo>
                  <a:pt x="8860" y="1063673"/>
                  <a:pt x="7430" y="1074368"/>
                  <a:pt x="5316" y="1084938"/>
                </a:cubicBezTo>
                <a:cubicBezTo>
                  <a:pt x="3883" y="1092103"/>
                  <a:pt x="0" y="1098897"/>
                  <a:pt x="0" y="1106203"/>
                </a:cubicBezTo>
                <a:cubicBezTo>
                  <a:pt x="0" y="1166480"/>
                  <a:pt x="2229" y="1226759"/>
                  <a:pt x="5316" y="1286957"/>
                </a:cubicBezTo>
                <a:cubicBezTo>
                  <a:pt x="5562" y="1291762"/>
                  <a:pt x="11600" y="1321879"/>
                  <a:pt x="15948" y="1329487"/>
                </a:cubicBezTo>
                <a:cubicBezTo>
                  <a:pt x="20344" y="1337180"/>
                  <a:pt x="26581" y="1343664"/>
                  <a:pt x="31897" y="1350752"/>
                </a:cubicBezTo>
                <a:cubicBezTo>
                  <a:pt x="40169" y="1392105"/>
                  <a:pt x="30999" y="1363799"/>
                  <a:pt x="47846" y="1393282"/>
                </a:cubicBezTo>
                <a:cubicBezTo>
                  <a:pt x="56321" y="1408113"/>
                  <a:pt x="60567" y="1424261"/>
                  <a:pt x="74428" y="1435812"/>
                </a:cubicBezTo>
                <a:cubicBezTo>
                  <a:pt x="78733" y="1439399"/>
                  <a:pt x="85364" y="1438623"/>
                  <a:pt x="90376" y="1441129"/>
                </a:cubicBezTo>
                <a:cubicBezTo>
                  <a:pt x="139560" y="1465722"/>
                  <a:pt x="92392" y="1454007"/>
                  <a:pt x="159488" y="1462394"/>
                </a:cubicBezTo>
                <a:cubicBezTo>
                  <a:pt x="238126" y="1458025"/>
                  <a:pt x="238372" y="1479347"/>
                  <a:pt x="271130" y="1441129"/>
                </a:cubicBezTo>
                <a:cubicBezTo>
                  <a:pt x="276896" y="1434402"/>
                  <a:pt x="281763" y="1426952"/>
                  <a:pt x="287079" y="1419864"/>
                </a:cubicBezTo>
                <a:cubicBezTo>
                  <a:pt x="288851" y="1412776"/>
                  <a:pt x="293122" y="1405869"/>
                  <a:pt x="292395" y="1398599"/>
                </a:cubicBezTo>
                <a:cubicBezTo>
                  <a:pt x="291280" y="1387447"/>
                  <a:pt x="285924" y="1377107"/>
                  <a:pt x="281762" y="1366701"/>
                </a:cubicBezTo>
                <a:cubicBezTo>
                  <a:pt x="273421" y="1345849"/>
                  <a:pt x="268893" y="1342454"/>
                  <a:pt x="255181" y="1324171"/>
                </a:cubicBezTo>
                <a:cubicBezTo>
                  <a:pt x="253409" y="1317083"/>
                  <a:pt x="244020" y="1307290"/>
                  <a:pt x="249865" y="1302906"/>
                </a:cubicBezTo>
                <a:cubicBezTo>
                  <a:pt x="257094" y="1297484"/>
                  <a:pt x="268189" y="1304552"/>
                  <a:pt x="276446" y="1308222"/>
                </a:cubicBezTo>
                <a:cubicBezTo>
                  <a:pt x="284543" y="1311821"/>
                  <a:pt x="290501" y="1319021"/>
                  <a:pt x="297711" y="1324171"/>
                </a:cubicBezTo>
                <a:cubicBezTo>
                  <a:pt x="302910" y="1327885"/>
                  <a:pt x="308752" y="1330713"/>
                  <a:pt x="313660" y="1334803"/>
                </a:cubicBezTo>
                <a:cubicBezTo>
                  <a:pt x="354602" y="1368920"/>
                  <a:pt x="305953" y="1334981"/>
                  <a:pt x="345558" y="1361385"/>
                </a:cubicBezTo>
                <a:cubicBezTo>
                  <a:pt x="349102" y="1372017"/>
                  <a:pt x="345558" y="1389738"/>
                  <a:pt x="356190" y="1393282"/>
                </a:cubicBezTo>
                <a:cubicBezTo>
                  <a:pt x="361506" y="1395054"/>
                  <a:pt x="366751" y="1397059"/>
                  <a:pt x="372139" y="1398599"/>
                </a:cubicBezTo>
                <a:cubicBezTo>
                  <a:pt x="389653" y="1403603"/>
                  <a:pt x="401720" y="1405578"/>
                  <a:pt x="419986" y="1409231"/>
                </a:cubicBezTo>
                <a:cubicBezTo>
                  <a:pt x="427074" y="1412775"/>
                  <a:pt x="433733" y="1417358"/>
                  <a:pt x="441251" y="1419864"/>
                </a:cubicBezTo>
                <a:cubicBezTo>
                  <a:pt x="455114" y="1424485"/>
                  <a:pt x="483781" y="1430496"/>
                  <a:pt x="483781" y="1430496"/>
                </a:cubicBezTo>
                <a:cubicBezTo>
                  <a:pt x="505046" y="1426952"/>
                  <a:pt x="528294" y="1429505"/>
                  <a:pt x="547576" y="1419864"/>
                </a:cubicBezTo>
                <a:cubicBezTo>
                  <a:pt x="556112" y="1415596"/>
                  <a:pt x="555587" y="1402458"/>
                  <a:pt x="558209" y="1393282"/>
                </a:cubicBezTo>
                <a:cubicBezTo>
                  <a:pt x="575378" y="1333191"/>
                  <a:pt x="555031" y="1359246"/>
                  <a:pt x="584790" y="1329487"/>
                </a:cubicBezTo>
                <a:cubicBezTo>
                  <a:pt x="574789" y="1159465"/>
                  <a:pt x="597126" y="1279732"/>
                  <a:pt x="568841" y="1223161"/>
                </a:cubicBezTo>
                <a:cubicBezTo>
                  <a:pt x="564573" y="1214626"/>
                  <a:pt x="563935" y="1204214"/>
                  <a:pt x="558209" y="1196580"/>
                </a:cubicBezTo>
                <a:cubicBezTo>
                  <a:pt x="552893" y="1189492"/>
                  <a:pt x="544032" y="1185947"/>
                  <a:pt x="536944" y="1180631"/>
                </a:cubicBezTo>
                <a:cubicBezTo>
                  <a:pt x="535172" y="1175315"/>
                  <a:pt x="535591" y="1168644"/>
                  <a:pt x="531628" y="1164682"/>
                </a:cubicBezTo>
                <a:cubicBezTo>
                  <a:pt x="520570" y="1153625"/>
                  <a:pt x="507118" y="1155085"/>
                  <a:pt x="494414" y="1148733"/>
                </a:cubicBezTo>
                <a:cubicBezTo>
                  <a:pt x="488699" y="1145876"/>
                  <a:pt x="484180" y="1140958"/>
                  <a:pt x="478465" y="1138101"/>
                </a:cubicBezTo>
                <a:cubicBezTo>
                  <a:pt x="473453" y="1135595"/>
                  <a:pt x="467953" y="1134144"/>
                  <a:pt x="462516" y="1132785"/>
                </a:cubicBezTo>
                <a:cubicBezTo>
                  <a:pt x="417977" y="1121650"/>
                  <a:pt x="388601" y="1124977"/>
                  <a:pt x="334925" y="1122152"/>
                </a:cubicBezTo>
                <a:cubicBezTo>
                  <a:pt x="368595" y="1120380"/>
                  <a:pt x="402872" y="1123448"/>
                  <a:pt x="435934" y="1116836"/>
                </a:cubicBezTo>
                <a:cubicBezTo>
                  <a:pt x="448465" y="1114330"/>
                  <a:pt x="456402" y="1101286"/>
                  <a:pt x="467832" y="1095571"/>
                </a:cubicBezTo>
                <a:cubicBezTo>
                  <a:pt x="474920" y="1092027"/>
                  <a:pt x="481855" y="1088157"/>
                  <a:pt x="489097" y="1084938"/>
                </a:cubicBezTo>
                <a:cubicBezTo>
                  <a:pt x="497818" y="1081062"/>
                  <a:pt x="507143" y="1078574"/>
                  <a:pt x="515679" y="1074306"/>
                </a:cubicBezTo>
                <a:cubicBezTo>
                  <a:pt x="556907" y="1053692"/>
                  <a:pt x="507485" y="1071721"/>
                  <a:pt x="547576" y="1058357"/>
                </a:cubicBezTo>
                <a:cubicBezTo>
                  <a:pt x="552892" y="1049496"/>
                  <a:pt x="560486" y="1041651"/>
                  <a:pt x="563525" y="1031775"/>
                </a:cubicBezTo>
                <a:cubicBezTo>
                  <a:pt x="586214" y="958035"/>
                  <a:pt x="553501" y="1012255"/>
                  <a:pt x="579474" y="973296"/>
                </a:cubicBezTo>
                <a:cubicBezTo>
                  <a:pt x="568666" y="886828"/>
                  <a:pt x="585455" y="963993"/>
                  <a:pt x="558209" y="909501"/>
                </a:cubicBezTo>
                <a:cubicBezTo>
                  <a:pt x="551082" y="895247"/>
                  <a:pt x="552909" y="869672"/>
                  <a:pt x="547576" y="856338"/>
                </a:cubicBezTo>
                <a:cubicBezTo>
                  <a:pt x="544285" y="848111"/>
                  <a:pt x="537893" y="841338"/>
                  <a:pt x="531628" y="835073"/>
                </a:cubicBezTo>
                <a:cubicBezTo>
                  <a:pt x="525363" y="828808"/>
                  <a:pt x="518055" y="823520"/>
                  <a:pt x="510362" y="819124"/>
                </a:cubicBezTo>
                <a:cubicBezTo>
                  <a:pt x="497990" y="812054"/>
                  <a:pt x="465381" y="809661"/>
                  <a:pt x="457200" y="808492"/>
                </a:cubicBezTo>
                <a:cubicBezTo>
                  <a:pt x="432391" y="812036"/>
                  <a:pt x="407492" y="815004"/>
                  <a:pt x="382772" y="819124"/>
                </a:cubicBezTo>
                <a:cubicBezTo>
                  <a:pt x="375565" y="820325"/>
                  <a:pt x="367851" y="820815"/>
                  <a:pt x="361507" y="824440"/>
                </a:cubicBezTo>
                <a:cubicBezTo>
                  <a:pt x="354979" y="828170"/>
                  <a:pt x="351676" y="836019"/>
                  <a:pt x="345558" y="840389"/>
                </a:cubicBezTo>
                <a:cubicBezTo>
                  <a:pt x="339109" y="844995"/>
                  <a:pt x="331174" y="847090"/>
                  <a:pt x="324293" y="851022"/>
                </a:cubicBezTo>
                <a:cubicBezTo>
                  <a:pt x="318746" y="854192"/>
                  <a:pt x="314059" y="858797"/>
                  <a:pt x="308344" y="861654"/>
                </a:cubicBezTo>
                <a:cubicBezTo>
                  <a:pt x="300713" y="865470"/>
                  <a:pt x="277950" y="870582"/>
                  <a:pt x="271130" y="872287"/>
                </a:cubicBezTo>
                <a:cubicBezTo>
                  <a:pt x="266683" y="863393"/>
                  <a:pt x="251844" y="846248"/>
                  <a:pt x="265814" y="835073"/>
                </a:cubicBezTo>
                <a:cubicBezTo>
                  <a:pt x="271519" y="830509"/>
                  <a:pt x="279991" y="831529"/>
                  <a:pt x="287079" y="829757"/>
                </a:cubicBezTo>
                <a:cubicBezTo>
                  <a:pt x="332789" y="799283"/>
                  <a:pt x="274955" y="835819"/>
                  <a:pt x="318976" y="813808"/>
                </a:cubicBezTo>
                <a:cubicBezTo>
                  <a:pt x="326749" y="809921"/>
                  <a:pt x="351375" y="790838"/>
                  <a:pt x="356190" y="787226"/>
                </a:cubicBezTo>
                <a:cubicBezTo>
                  <a:pt x="359161" y="775342"/>
                  <a:pt x="366964" y="741826"/>
                  <a:pt x="372139" y="734064"/>
                </a:cubicBezTo>
                <a:lnTo>
                  <a:pt x="382772" y="718115"/>
                </a:lnTo>
                <a:cubicBezTo>
                  <a:pt x="384544" y="711027"/>
                  <a:pt x="388088" y="704156"/>
                  <a:pt x="388088" y="696850"/>
                </a:cubicBezTo>
                <a:cubicBezTo>
                  <a:pt x="388088" y="684319"/>
                  <a:pt x="386373" y="671638"/>
                  <a:pt x="382772" y="659636"/>
                </a:cubicBezTo>
                <a:cubicBezTo>
                  <a:pt x="380936" y="653516"/>
                  <a:pt x="376229" y="648596"/>
                  <a:pt x="372139" y="643687"/>
                </a:cubicBezTo>
                <a:cubicBezTo>
                  <a:pt x="367326" y="637911"/>
                  <a:pt x="362762" y="631389"/>
                  <a:pt x="356190" y="627738"/>
                </a:cubicBezTo>
                <a:cubicBezTo>
                  <a:pt x="322743" y="609156"/>
                  <a:pt x="262566" y="613475"/>
                  <a:pt x="233916" y="611789"/>
                </a:cubicBezTo>
                <a:cubicBezTo>
                  <a:pt x="218665" y="586371"/>
                  <a:pt x="207338" y="586977"/>
                  <a:pt x="233916" y="569259"/>
                </a:cubicBezTo>
                <a:cubicBezTo>
                  <a:pt x="238579" y="566151"/>
                  <a:pt x="244459" y="565417"/>
                  <a:pt x="249865" y="563943"/>
                </a:cubicBezTo>
                <a:cubicBezTo>
                  <a:pt x="263963" y="560098"/>
                  <a:pt x="292395" y="553310"/>
                  <a:pt x="292395" y="553310"/>
                </a:cubicBezTo>
                <a:cubicBezTo>
                  <a:pt x="296260" y="553954"/>
                  <a:pt x="331513" y="558124"/>
                  <a:pt x="340241" y="563943"/>
                </a:cubicBezTo>
                <a:cubicBezTo>
                  <a:pt x="346497" y="568114"/>
                  <a:pt x="349618" y="576241"/>
                  <a:pt x="356190" y="579892"/>
                </a:cubicBezTo>
                <a:cubicBezTo>
                  <a:pt x="365987" y="585335"/>
                  <a:pt x="388088" y="590524"/>
                  <a:pt x="388088" y="590524"/>
                </a:cubicBezTo>
                <a:cubicBezTo>
                  <a:pt x="395176" y="595840"/>
                  <a:pt x="401428" y="602510"/>
                  <a:pt x="409353" y="606473"/>
                </a:cubicBezTo>
                <a:cubicBezTo>
                  <a:pt x="415888" y="609741"/>
                  <a:pt x="424913" y="607225"/>
                  <a:pt x="430618" y="611789"/>
                </a:cubicBezTo>
                <a:cubicBezTo>
                  <a:pt x="434994" y="615290"/>
                  <a:pt x="432677" y="623178"/>
                  <a:pt x="435934" y="627738"/>
                </a:cubicBezTo>
                <a:cubicBezTo>
                  <a:pt x="449320" y="646478"/>
                  <a:pt x="456761" y="647931"/>
                  <a:pt x="473148" y="659636"/>
                </a:cubicBezTo>
                <a:cubicBezTo>
                  <a:pt x="480358" y="664786"/>
                  <a:pt x="487686" y="669819"/>
                  <a:pt x="494414" y="675585"/>
                </a:cubicBezTo>
                <a:cubicBezTo>
                  <a:pt x="500122" y="680478"/>
                  <a:pt x="504107" y="687363"/>
                  <a:pt x="510362" y="691533"/>
                </a:cubicBezTo>
                <a:cubicBezTo>
                  <a:pt x="515025" y="694642"/>
                  <a:pt x="521160" y="694642"/>
                  <a:pt x="526311" y="696850"/>
                </a:cubicBezTo>
                <a:cubicBezTo>
                  <a:pt x="533595" y="699972"/>
                  <a:pt x="539985" y="705205"/>
                  <a:pt x="547576" y="707482"/>
                </a:cubicBezTo>
                <a:cubicBezTo>
                  <a:pt x="557901" y="710579"/>
                  <a:pt x="568904" y="710685"/>
                  <a:pt x="579474" y="712799"/>
                </a:cubicBezTo>
                <a:cubicBezTo>
                  <a:pt x="586639" y="714232"/>
                  <a:pt x="593651" y="716343"/>
                  <a:pt x="600739" y="718115"/>
                </a:cubicBezTo>
                <a:cubicBezTo>
                  <a:pt x="625548" y="716343"/>
                  <a:pt x="651427" y="720218"/>
                  <a:pt x="675167" y="712799"/>
                </a:cubicBezTo>
                <a:cubicBezTo>
                  <a:pt x="682732" y="710435"/>
                  <a:pt x="684339" y="699323"/>
                  <a:pt x="685800" y="691533"/>
                </a:cubicBezTo>
                <a:cubicBezTo>
                  <a:pt x="689732" y="670560"/>
                  <a:pt x="685941" y="648440"/>
                  <a:pt x="691116" y="627738"/>
                </a:cubicBezTo>
                <a:cubicBezTo>
                  <a:pt x="694960" y="612361"/>
                  <a:pt x="712381" y="585208"/>
                  <a:pt x="712381" y="585208"/>
                </a:cubicBezTo>
                <a:cubicBezTo>
                  <a:pt x="710609" y="563943"/>
                  <a:pt x="714242" y="541508"/>
                  <a:pt x="707065" y="521412"/>
                </a:cubicBezTo>
                <a:cubicBezTo>
                  <a:pt x="705140" y="516023"/>
                  <a:pt x="676098" y="507807"/>
                  <a:pt x="669851" y="505464"/>
                </a:cubicBezTo>
                <a:cubicBezTo>
                  <a:pt x="660915" y="502113"/>
                  <a:pt x="652410" y="497573"/>
                  <a:pt x="643269" y="494831"/>
                </a:cubicBezTo>
                <a:cubicBezTo>
                  <a:pt x="633167" y="491800"/>
                  <a:pt x="593333" y="485752"/>
                  <a:pt x="584790" y="484199"/>
                </a:cubicBezTo>
                <a:cubicBezTo>
                  <a:pt x="503057" y="469338"/>
                  <a:pt x="620306" y="489231"/>
                  <a:pt x="526311" y="473566"/>
                </a:cubicBezTo>
                <a:cubicBezTo>
                  <a:pt x="533399" y="470022"/>
                  <a:pt x="540292" y="466055"/>
                  <a:pt x="547576" y="462933"/>
                </a:cubicBezTo>
                <a:cubicBezTo>
                  <a:pt x="558251" y="458358"/>
                  <a:pt x="574002" y="454998"/>
                  <a:pt x="584790" y="452301"/>
                </a:cubicBezTo>
                <a:cubicBezTo>
                  <a:pt x="591878" y="448757"/>
                  <a:pt x="600451" y="447272"/>
                  <a:pt x="606055" y="441668"/>
                </a:cubicBezTo>
                <a:cubicBezTo>
                  <a:pt x="610018" y="437705"/>
                  <a:pt x="610273" y="431214"/>
                  <a:pt x="611372" y="425719"/>
                </a:cubicBezTo>
                <a:cubicBezTo>
                  <a:pt x="613830" y="413432"/>
                  <a:pt x="611599" y="399956"/>
                  <a:pt x="616688" y="388506"/>
                </a:cubicBezTo>
                <a:cubicBezTo>
                  <a:pt x="619283" y="382667"/>
                  <a:pt x="627321" y="381417"/>
                  <a:pt x="632637" y="377873"/>
                </a:cubicBezTo>
                <a:cubicBezTo>
                  <a:pt x="645104" y="340470"/>
                  <a:pt x="628878" y="386644"/>
                  <a:pt x="648586" y="340659"/>
                </a:cubicBezTo>
                <a:cubicBezTo>
                  <a:pt x="650793" y="335508"/>
                  <a:pt x="651396" y="329722"/>
                  <a:pt x="653902" y="324710"/>
                </a:cubicBezTo>
                <a:cubicBezTo>
                  <a:pt x="656759" y="318995"/>
                  <a:pt x="661364" y="314308"/>
                  <a:pt x="664534" y="308761"/>
                </a:cubicBezTo>
                <a:cubicBezTo>
                  <a:pt x="668466" y="301880"/>
                  <a:pt x="671623" y="294584"/>
                  <a:pt x="675167" y="287496"/>
                </a:cubicBezTo>
                <a:cubicBezTo>
                  <a:pt x="673395" y="268003"/>
                  <a:pt x="677304" y="247116"/>
                  <a:pt x="669851" y="229017"/>
                </a:cubicBezTo>
                <a:cubicBezTo>
                  <a:pt x="658441" y="201306"/>
                  <a:pt x="643106" y="198837"/>
                  <a:pt x="622004" y="191803"/>
                </a:cubicBezTo>
                <a:cubicBezTo>
                  <a:pt x="605354" y="166826"/>
                  <a:pt x="619985" y="181703"/>
                  <a:pt x="595423" y="170538"/>
                </a:cubicBezTo>
                <a:cubicBezTo>
                  <a:pt x="580994" y="163979"/>
                  <a:pt x="568435" y="152381"/>
                  <a:pt x="552893" y="149273"/>
                </a:cubicBezTo>
                <a:cubicBezTo>
                  <a:pt x="520816" y="142858"/>
                  <a:pt x="534883" y="146815"/>
                  <a:pt x="510362" y="138640"/>
                </a:cubicBezTo>
                <a:cubicBezTo>
                  <a:pt x="496185" y="140412"/>
                  <a:pt x="481616" y="140198"/>
                  <a:pt x="467832" y="143957"/>
                </a:cubicBezTo>
                <a:cubicBezTo>
                  <a:pt x="447077" y="149618"/>
                  <a:pt x="454029" y="155614"/>
                  <a:pt x="446567" y="170538"/>
                </a:cubicBezTo>
                <a:cubicBezTo>
                  <a:pt x="443710" y="176253"/>
                  <a:pt x="439320" y="181069"/>
                  <a:pt x="435934" y="186487"/>
                </a:cubicBezTo>
                <a:cubicBezTo>
                  <a:pt x="430458" y="195249"/>
                  <a:pt x="424607" y="203826"/>
                  <a:pt x="419986" y="213068"/>
                </a:cubicBezTo>
                <a:cubicBezTo>
                  <a:pt x="415718" y="221604"/>
                  <a:pt x="412704" y="230714"/>
                  <a:pt x="409353" y="239650"/>
                </a:cubicBezTo>
                <a:cubicBezTo>
                  <a:pt x="407385" y="244897"/>
                  <a:pt x="406543" y="250587"/>
                  <a:pt x="404037" y="255599"/>
                </a:cubicBezTo>
                <a:cubicBezTo>
                  <a:pt x="401180" y="261314"/>
                  <a:pt x="396948" y="266231"/>
                  <a:pt x="393404" y="271547"/>
                </a:cubicBezTo>
                <a:cubicBezTo>
                  <a:pt x="391632" y="276863"/>
                  <a:pt x="391675" y="283191"/>
                  <a:pt x="388088" y="287496"/>
                </a:cubicBezTo>
                <a:cubicBezTo>
                  <a:pt x="372605" y="306077"/>
                  <a:pt x="368737" y="301105"/>
                  <a:pt x="350874" y="308761"/>
                </a:cubicBezTo>
                <a:cubicBezTo>
                  <a:pt x="343590" y="311883"/>
                  <a:pt x="336893" y="316272"/>
                  <a:pt x="329609" y="319394"/>
                </a:cubicBezTo>
                <a:cubicBezTo>
                  <a:pt x="315307" y="325523"/>
                  <a:pt x="302677" y="326906"/>
                  <a:pt x="287079" y="330026"/>
                </a:cubicBezTo>
                <a:cubicBezTo>
                  <a:pt x="276446" y="326482"/>
                  <a:pt x="264301" y="325908"/>
                  <a:pt x="255181" y="319394"/>
                </a:cubicBezTo>
                <a:cubicBezTo>
                  <a:pt x="250621" y="316137"/>
                  <a:pt x="249865" y="309049"/>
                  <a:pt x="249865" y="303445"/>
                </a:cubicBezTo>
                <a:cubicBezTo>
                  <a:pt x="249865" y="290914"/>
                  <a:pt x="247663" y="276256"/>
                  <a:pt x="255181" y="266231"/>
                </a:cubicBezTo>
                <a:cubicBezTo>
                  <a:pt x="260602" y="259002"/>
                  <a:pt x="272902" y="262687"/>
                  <a:pt x="281762" y="260915"/>
                </a:cubicBezTo>
                <a:cubicBezTo>
                  <a:pt x="290623" y="257371"/>
                  <a:pt x="299375" y="253543"/>
                  <a:pt x="308344" y="250282"/>
                </a:cubicBezTo>
                <a:cubicBezTo>
                  <a:pt x="318877" y="246452"/>
                  <a:pt x="340241" y="239650"/>
                  <a:pt x="340241" y="239650"/>
                </a:cubicBezTo>
                <a:cubicBezTo>
                  <a:pt x="395413" y="202867"/>
                  <a:pt x="310004" y="258856"/>
                  <a:pt x="377455" y="218385"/>
                </a:cubicBezTo>
                <a:cubicBezTo>
                  <a:pt x="388413" y="211810"/>
                  <a:pt x="409353" y="197119"/>
                  <a:pt x="409353" y="197119"/>
                </a:cubicBezTo>
                <a:cubicBezTo>
                  <a:pt x="412897" y="186487"/>
                  <a:pt x="421376" y="176343"/>
                  <a:pt x="419986" y="165222"/>
                </a:cubicBezTo>
                <a:cubicBezTo>
                  <a:pt x="418214" y="151045"/>
                  <a:pt x="418134" y="136552"/>
                  <a:pt x="414669" y="122692"/>
                </a:cubicBezTo>
                <a:cubicBezTo>
                  <a:pt x="412747" y="115003"/>
                  <a:pt x="408114" y="108222"/>
                  <a:pt x="404037" y="101426"/>
                </a:cubicBezTo>
                <a:cubicBezTo>
                  <a:pt x="397463" y="90468"/>
                  <a:pt x="389860" y="80161"/>
                  <a:pt x="382772" y="69529"/>
                </a:cubicBezTo>
                <a:cubicBezTo>
                  <a:pt x="379228" y="64213"/>
                  <a:pt x="377251" y="57414"/>
                  <a:pt x="372139" y="53580"/>
                </a:cubicBezTo>
                <a:cubicBezTo>
                  <a:pt x="365051" y="48264"/>
                  <a:pt x="358388" y="42327"/>
                  <a:pt x="350874" y="37631"/>
                </a:cubicBezTo>
                <a:cubicBezTo>
                  <a:pt x="306640" y="9985"/>
                  <a:pt x="349825" y="39765"/>
                  <a:pt x="313660" y="21682"/>
                </a:cubicBezTo>
                <a:cubicBezTo>
                  <a:pt x="307945" y="18825"/>
                  <a:pt x="303426" y="13907"/>
                  <a:pt x="297711" y="11050"/>
                </a:cubicBezTo>
                <a:cubicBezTo>
                  <a:pt x="288740" y="6564"/>
                  <a:pt x="262185" y="884"/>
                  <a:pt x="255181" y="417"/>
                </a:cubicBezTo>
                <a:cubicBezTo>
                  <a:pt x="237499" y="-762"/>
                  <a:pt x="227714" y="417"/>
                  <a:pt x="212651" y="5733"/>
                </a:cubicBezTo>
                <a:close/>
              </a:path>
            </a:pathLst>
          </a:custGeom>
          <a:solidFill>
            <a:srgbClr val="00FFCC">
              <a:alpha val="27059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39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5888"/>
            <a:ext cx="6991350" cy="676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38"/>
          <p:cNvGrpSpPr/>
          <p:nvPr/>
        </p:nvGrpSpPr>
        <p:grpSpPr bwMode="auto">
          <a:xfrm>
            <a:off x="719137" y="228600"/>
            <a:ext cx="2073275" cy="2667000"/>
            <a:chOff x="525" y="144"/>
            <a:chExt cx="1306" cy="1680"/>
          </a:xfrm>
        </p:grpSpPr>
        <p:grpSp>
          <p:nvGrpSpPr>
            <p:cNvPr id="93209" name="Group 34"/>
            <p:cNvGrpSpPr/>
            <p:nvPr/>
          </p:nvGrpSpPr>
          <p:grpSpPr bwMode="auto">
            <a:xfrm>
              <a:off x="525" y="144"/>
              <a:ext cx="1306" cy="1680"/>
              <a:chOff x="2997" y="248"/>
              <a:chExt cx="2763" cy="3216"/>
            </a:xfrm>
          </p:grpSpPr>
          <p:sp>
            <p:nvSpPr>
              <p:cNvPr id="93212" name="Rectangle 26"/>
              <p:cNvSpPr>
                <a:spLocks noChangeArrowheads="1"/>
              </p:cNvSpPr>
              <p:nvPr/>
            </p:nvSpPr>
            <p:spPr bwMode="auto">
              <a:xfrm>
                <a:off x="3944" y="2064"/>
                <a:ext cx="1200" cy="4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6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6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6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6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6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6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6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6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6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  <p:grpSp>
            <p:nvGrpSpPr>
              <p:cNvPr id="93213" name="Group 27"/>
              <p:cNvGrpSpPr/>
              <p:nvPr/>
            </p:nvGrpSpPr>
            <p:grpSpPr bwMode="auto">
              <a:xfrm>
                <a:off x="3171" y="248"/>
                <a:ext cx="1944" cy="3216"/>
                <a:chOff x="3552" y="1344"/>
                <a:chExt cx="1700" cy="2832"/>
              </a:xfrm>
            </p:grpSpPr>
            <p:pic>
              <p:nvPicPr>
                <p:cNvPr id="93218" name="Picture 28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2315" t="22736" r="4831" b="2733"/>
                <a:stretch>
                  <a:fillRect/>
                </a:stretch>
              </p:blipFill>
              <p:spPr bwMode="auto">
                <a:xfrm>
                  <a:off x="3552" y="1344"/>
                  <a:ext cx="1632" cy="28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93219" name="Picture 29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799"/>
                <a:stretch>
                  <a:fillRect/>
                </a:stretch>
              </p:blipFill>
              <p:spPr bwMode="auto">
                <a:xfrm>
                  <a:off x="4134" y="3161"/>
                  <a:ext cx="1118" cy="9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grpSp>
            <p:nvGrpSpPr>
              <p:cNvPr id="93214" name="Group 30"/>
              <p:cNvGrpSpPr/>
              <p:nvPr/>
            </p:nvGrpSpPr>
            <p:grpSpPr bwMode="auto">
              <a:xfrm>
                <a:off x="4638" y="2407"/>
                <a:ext cx="1122" cy="761"/>
                <a:chOff x="4638" y="2407"/>
                <a:chExt cx="1122" cy="761"/>
              </a:xfrm>
            </p:grpSpPr>
            <p:sp>
              <p:nvSpPr>
                <p:cNvPr id="93216" name="Rectangle 31"/>
                <p:cNvSpPr>
                  <a:spLocks noChangeArrowheads="1"/>
                </p:cNvSpPr>
                <p:nvPr/>
              </p:nvSpPr>
              <p:spPr bwMode="auto">
                <a:xfrm>
                  <a:off x="4848" y="2448"/>
                  <a:ext cx="912" cy="72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bg1"/>
                  </a:solidFill>
                  <a:miter lim="800000"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" panose="0202060306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" panose="0202060306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" panose="0202060306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" panose="0202060306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" panose="0202060306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6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6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6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" panose="0202060306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it-IT" altLang="it-IT" sz="2400"/>
                </a:p>
              </p:txBody>
            </p:sp>
            <p:pic>
              <p:nvPicPr>
                <p:cNvPr id="93217" name="Picture 32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38" y="2407"/>
                  <a:ext cx="724" cy="5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3215" name="Rectangle 33"/>
              <p:cNvSpPr>
                <a:spLocks noChangeArrowheads="1"/>
              </p:cNvSpPr>
              <p:nvPr/>
            </p:nvSpPr>
            <p:spPr bwMode="auto">
              <a:xfrm>
                <a:off x="2997" y="2371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bg1"/>
                </a:solidFill>
                <a:miter lim="800000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" panose="0202060306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6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" panose="0202060306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" panose="0202060306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" panose="0202060306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6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6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6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" panose="0202060306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it-IT" altLang="it-IT" sz="2400"/>
              </a:p>
            </p:txBody>
          </p:sp>
        </p:grpSp>
        <p:sp>
          <p:nvSpPr>
            <p:cNvPr id="93210" name="Rectangle 35"/>
            <p:cNvSpPr>
              <a:spLocks noChangeArrowheads="1"/>
            </p:cNvSpPr>
            <p:nvPr/>
          </p:nvSpPr>
          <p:spPr bwMode="auto">
            <a:xfrm>
              <a:off x="1216" y="816"/>
              <a:ext cx="312" cy="1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6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6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6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93211" name="Rectangle 36"/>
            <p:cNvSpPr>
              <a:spLocks noChangeArrowheads="1"/>
            </p:cNvSpPr>
            <p:nvPr/>
          </p:nvSpPr>
          <p:spPr bwMode="auto">
            <a:xfrm>
              <a:off x="1222" y="1176"/>
              <a:ext cx="312" cy="1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6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6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6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073"/>
          <a:stretch>
            <a:fillRect/>
          </a:stretch>
        </p:blipFill>
        <p:spPr bwMode="auto">
          <a:xfrm>
            <a:off x="3048000" y="4419600"/>
            <a:ext cx="4532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1422400"/>
            <a:ext cx="45243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89" name="Text Box 4"/>
          <p:cNvSpPr txBox="1">
            <a:spLocks noChangeArrowheads="1"/>
          </p:cNvSpPr>
          <p:nvPr/>
        </p:nvSpPr>
        <p:spPr bwMode="auto">
          <a:xfrm>
            <a:off x="3108325" y="139700"/>
            <a:ext cx="399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3600">
                <a:solidFill>
                  <a:srgbClr val="FF0000"/>
                </a:solidFill>
                <a:latin typeface="Helvetica" panose="020B0504020202030204" pitchFamily="34" charset="0"/>
              </a:rPr>
              <a:t>Vesicular transport</a:t>
            </a:r>
          </a:p>
        </p:txBody>
      </p:sp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2293938" y="1600200"/>
            <a:ext cx="677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ER</a:t>
            </a:r>
          </a:p>
        </p:txBody>
      </p:sp>
      <p:sp>
        <p:nvSpPr>
          <p:cNvPr id="78860" name="Rectangle 12"/>
          <p:cNvSpPr>
            <a:spLocks noChangeArrowheads="1"/>
          </p:cNvSpPr>
          <p:nvPr/>
        </p:nvSpPr>
        <p:spPr bwMode="auto">
          <a:xfrm>
            <a:off x="1955800" y="4648200"/>
            <a:ext cx="109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Golgi</a:t>
            </a:r>
          </a:p>
        </p:txBody>
      </p:sp>
      <p:sp>
        <p:nvSpPr>
          <p:cNvPr id="78861" name="Rectangle 13"/>
          <p:cNvSpPr>
            <a:spLocks noChangeArrowheads="1"/>
          </p:cNvSpPr>
          <p:nvPr/>
        </p:nvSpPr>
        <p:spPr bwMode="auto">
          <a:xfrm>
            <a:off x="4864100" y="1600200"/>
            <a:ext cx="123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lumen</a:t>
            </a:r>
          </a:p>
        </p:txBody>
      </p:sp>
      <p:grpSp>
        <p:nvGrpSpPr>
          <p:cNvPr id="6" name="Group 25"/>
          <p:cNvGrpSpPr/>
          <p:nvPr/>
        </p:nvGrpSpPr>
        <p:grpSpPr bwMode="auto">
          <a:xfrm>
            <a:off x="4311650" y="1397000"/>
            <a:ext cx="2851150" cy="1936750"/>
            <a:chOff x="2760" y="880"/>
            <a:chExt cx="1796" cy="1220"/>
          </a:xfrm>
        </p:grpSpPr>
        <p:sp>
          <p:nvSpPr>
            <p:cNvPr id="93201" name="AutoShape 6"/>
            <p:cNvSpPr>
              <a:spLocks noChangeArrowheads="1"/>
            </p:cNvSpPr>
            <p:nvPr/>
          </p:nvSpPr>
          <p:spPr bwMode="auto">
            <a:xfrm rot="2529599">
              <a:off x="3464" y="1676"/>
              <a:ext cx="48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6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6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6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93202" name="AutoShape 7"/>
            <p:cNvSpPr>
              <a:spLocks noChangeArrowheads="1"/>
            </p:cNvSpPr>
            <p:nvPr/>
          </p:nvSpPr>
          <p:spPr bwMode="auto">
            <a:xfrm rot="2529599">
              <a:off x="3272" y="1769"/>
              <a:ext cx="168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6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6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6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93203" name="AutoShape 8"/>
            <p:cNvSpPr>
              <a:spLocks noChangeArrowheads="1"/>
            </p:cNvSpPr>
            <p:nvPr/>
          </p:nvSpPr>
          <p:spPr bwMode="auto">
            <a:xfrm>
              <a:off x="3984" y="896"/>
              <a:ext cx="48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6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6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6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93204" name="AutoShape 9"/>
            <p:cNvSpPr>
              <a:spLocks noChangeArrowheads="1"/>
            </p:cNvSpPr>
            <p:nvPr/>
          </p:nvSpPr>
          <p:spPr bwMode="auto">
            <a:xfrm>
              <a:off x="3840" y="1072"/>
              <a:ext cx="168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6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6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6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93205" name="AutoShape 10"/>
            <p:cNvSpPr>
              <a:spLocks noChangeArrowheads="1"/>
            </p:cNvSpPr>
            <p:nvPr/>
          </p:nvSpPr>
          <p:spPr bwMode="auto">
            <a:xfrm>
              <a:off x="2904" y="880"/>
              <a:ext cx="48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6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6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6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93206" name="AutoShape 11"/>
            <p:cNvSpPr>
              <a:spLocks noChangeArrowheads="1"/>
            </p:cNvSpPr>
            <p:nvPr/>
          </p:nvSpPr>
          <p:spPr bwMode="auto">
            <a:xfrm>
              <a:off x="2760" y="1056"/>
              <a:ext cx="168" cy="144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6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6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6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93207" name="AutoShape 16"/>
            <p:cNvSpPr>
              <a:spLocks noChangeArrowheads="1"/>
            </p:cNvSpPr>
            <p:nvPr/>
          </p:nvSpPr>
          <p:spPr bwMode="auto">
            <a:xfrm>
              <a:off x="4460" y="1232"/>
              <a:ext cx="96" cy="96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6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6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6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sp>
          <p:nvSpPr>
            <p:cNvPr id="93208" name="AutoShape 17"/>
            <p:cNvSpPr>
              <a:spLocks noChangeArrowheads="1"/>
            </p:cNvSpPr>
            <p:nvPr/>
          </p:nvSpPr>
          <p:spPr bwMode="auto">
            <a:xfrm>
              <a:off x="3372" y="2004"/>
              <a:ext cx="96" cy="96"/>
            </a:xfrm>
            <a:prstGeom prst="star4">
              <a:avLst>
                <a:gd name="adj" fmla="val 125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6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6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6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</p:grpSp>
      <p:sp>
        <p:nvSpPr>
          <p:cNvPr id="78871" name="Rectangle 23"/>
          <p:cNvSpPr>
            <a:spLocks noChangeArrowheads="1"/>
          </p:cNvSpPr>
          <p:nvPr/>
        </p:nvSpPr>
        <p:spPr bwMode="auto">
          <a:xfrm>
            <a:off x="4724400" y="4572000"/>
            <a:ext cx="123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lumen</a:t>
            </a:r>
          </a:p>
        </p:txBody>
      </p:sp>
      <p:sp>
        <p:nvSpPr>
          <p:cNvPr id="78872" name="Rectangle 24"/>
          <p:cNvSpPr>
            <a:spLocks noChangeArrowheads="1"/>
          </p:cNvSpPr>
          <p:nvPr/>
        </p:nvSpPr>
        <p:spPr bwMode="auto">
          <a:xfrm>
            <a:off x="3048000" y="3276600"/>
            <a:ext cx="1431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Helvetica" panose="020B0504020202030204" pitchFamily="34" charset="0"/>
              </a:rPr>
              <a:t>cytosol</a:t>
            </a:r>
            <a:endParaRPr lang="en-US" altLang="it-IT" sz="2800" b="1">
              <a:solidFill>
                <a:srgbClr val="FF0000"/>
              </a:solidFill>
              <a:latin typeface="Helvetica" panose="020B0504020202030204" pitchFamily="34" charset="0"/>
            </a:endParaRPr>
          </a:p>
        </p:txBody>
      </p:sp>
      <p:sp>
        <p:nvSpPr>
          <p:cNvPr id="93196" name="Text Box 21"/>
          <p:cNvSpPr txBox="1">
            <a:spLocks noChangeArrowheads="1"/>
          </p:cNvSpPr>
          <p:nvPr/>
        </p:nvSpPr>
        <p:spPr bwMode="auto">
          <a:xfrm>
            <a:off x="95221" y="2870106"/>
            <a:ext cx="1589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 dirty="0">
                <a:solidFill>
                  <a:srgbClr val="FF0000"/>
                </a:solidFill>
                <a:latin typeface="Arial" panose="020B0604020202020204" pitchFamily="34" charset="0"/>
              </a:rPr>
              <a:t>ER lumen</a:t>
            </a:r>
          </a:p>
        </p:txBody>
      </p:sp>
      <p:sp>
        <p:nvSpPr>
          <p:cNvPr id="93197" name="Text Box 22"/>
          <p:cNvSpPr txBox="1">
            <a:spLocks noChangeArrowheads="1"/>
          </p:cNvSpPr>
          <p:nvPr/>
        </p:nvSpPr>
        <p:spPr bwMode="auto">
          <a:xfrm>
            <a:off x="342900" y="438150"/>
            <a:ext cx="125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 b="1">
                <a:solidFill>
                  <a:srgbClr val="FF0000"/>
                </a:solidFill>
                <a:latin typeface="Arial" panose="020B0604020202020204" pitchFamily="34" charset="0"/>
              </a:rPr>
              <a:t>cytosol</a:t>
            </a:r>
          </a:p>
        </p:txBody>
      </p:sp>
      <p:grpSp>
        <p:nvGrpSpPr>
          <p:cNvPr id="7" name="Group 41"/>
          <p:cNvGrpSpPr/>
          <p:nvPr/>
        </p:nvGrpSpPr>
        <p:grpSpPr bwMode="auto">
          <a:xfrm>
            <a:off x="1703070" y="520700"/>
            <a:ext cx="2895600" cy="2362200"/>
            <a:chOff x="1056" y="288"/>
            <a:chExt cx="1824" cy="1488"/>
          </a:xfrm>
        </p:grpSpPr>
        <p:sp>
          <p:nvSpPr>
            <p:cNvPr id="93199" name="Line 39"/>
            <p:cNvSpPr>
              <a:spLocks noChangeShapeType="1"/>
            </p:cNvSpPr>
            <p:nvPr/>
          </p:nvSpPr>
          <p:spPr bwMode="auto">
            <a:xfrm>
              <a:off x="1056" y="288"/>
              <a:ext cx="182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200" name="Line 40"/>
            <p:cNvSpPr>
              <a:spLocks noChangeShapeType="1"/>
            </p:cNvSpPr>
            <p:nvPr/>
          </p:nvSpPr>
          <p:spPr bwMode="auto">
            <a:xfrm flipV="1">
              <a:off x="1056" y="1176"/>
              <a:ext cx="1824" cy="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 autoUpdateAnimBg="0"/>
      <p:bldP spid="78860" grpId="0" autoUpdateAnimBg="0"/>
      <p:bldP spid="78861" grpId="0" autoUpdateAnimBg="0"/>
      <p:bldP spid="78871" grpId="0" autoUpdateAnimBg="0"/>
      <p:bldP spid="7887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1397000"/>
            <a:ext cx="45180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2971800"/>
            <a:ext cx="1055687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Text Box 5"/>
          <p:cNvSpPr txBox="1">
            <a:spLocks noChangeArrowheads="1"/>
          </p:cNvSpPr>
          <p:nvPr/>
        </p:nvSpPr>
        <p:spPr bwMode="auto">
          <a:xfrm>
            <a:off x="3108325" y="139700"/>
            <a:ext cx="399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3600">
                <a:solidFill>
                  <a:srgbClr val="FF0000"/>
                </a:solidFill>
                <a:latin typeface="Helvetica" panose="020B0504020202030204" pitchFamily="34" charset="0"/>
              </a:rPr>
              <a:t>Vesicular transport</a:t>
            </a:r>
          </a:p>
        </p:txBody>
      </p:sp>
      <p:pic>
        <p:nvPicPr>
          <p:cNvPr id="9421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160"/>
          <a:stretch>
            <a:fillRect/>
          </a:stretch>
        </p:blipFill>
        <p:spPr bwMode="auto">
          <a:xfrm>
            <a:off x="3048000" y="4419600"/>
            <a:ext cx="45323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4" name="AutoShape 7"/>
          <p:cNvSpPr>
            <a:spLocks noChangeArrowheads="1"/>
          </p:cNvSpPr>
          <p:nvPr/>
        </p:nvSpPr>
        <p:spPr bwMode="auto">
          <a:xfrm rot="2529599">
            <a:off x="6019800" y="306705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4215" name="AutoShape 8"/>
          <p:cNvSpPr>
            <a:spLocks noChangeArrowheads="1"/>
          </p:cNvSpPr>
          <p:nvPr/>
        </p:nvSpPr>
        <p:spPr bwMode="auto">
          <a:xfrm rot="2529599">
            <a:off x="5715000" y="3214688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4216" name="AutoShape 9"/>
          <p:cNvSpPr>
            <a:spLocks noChangeArrowheads="1"/>
          </p:cNvSpPr>
          <p:nvPr/>
        </p:nvSpPr>
        <p:spPr bwMode="auto">
          <a:xfrm>
            <a:off x="4610100" y="139700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4217" name="AutoShape 10"/>
          <p:cNvSpPr>
            <a:spLocks noChangeArrowheads="1"/>
          </p:cNvSpPr>
          <p:nvPr/>
        </p:nvSpPr>
        <p:spPr bwMode="auto">
          <a:xfrm>
            <a:off x="4381500" y="1676400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4218" name="AutoShape 11"/>
          <p:cNvSpPr>
            <a:spLocks noChangeArrowheads="1"/>
          </p:cNvSpPr>
          <p:nvPr/>
        </p:nvSpPr>
        <p:spPr bwMode="auto">
          <a:xfrm>
            <a:off x="6324600" y="142240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4219" name="AutoShape 12"/>
          <p:cNvSpPr>
            <a:spLocks noChangeArrowheads="1"/>
          </p:cNvSpPr>
          <p:nvPr/>
        </p:nvSpPr>
        <p:spPr bwMode="auto">
          <a:xfrm>
            <a:off x="6096000" y="1701800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4220" name="Rectangle 15"/>
          <p:cNvSpPr>
            <a:spLocks noChangeArrowheads="1"/>
          </p:cNvSpPr>
          <p:nvPr/>
        </p:nvSpPr>
        <p:spPr bwMode="auto">
          <a:xfrm>
            <a:off x="4864100" y="1600200"/>
            <a:ext cx="123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lumen</a:t>
            </a:r>
          </a:p>
        </p:txBody>
      </p:sp>
      <p:sp>
        <p:nvSpPr>
          <p:cNvPr id="94221" name="Text Box 16"/>
          <p:cNvSpPr txBox="1">
            <a:spLocks noChangeArrowheads="1"/>
          </p:cNvSpPr>
          <p:nvPr/>
        </p:nvSpPr>
        <p:spPr bwMode="auto">
          <a:xfrm>
            <a:off x="0" y="6400800"/>
            <a:ext cx="1141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006600"/>
                </a:solidFill>
                <a:latin typeface="Helvetica" panose="020B0504020202030204" pitchFamily="34" charset="0"/>
              </a:rPr>
              <a:t>fig. 13-2</a:t>
            </a:r>
          </a:p>
        </p:txBody>
      </p:sp>
      <p:sp>
        <p:nvSpPr>
          <p:cNvPr id="94222" name="AutoShape 18"/>
          <p:cNvSpPr>
            <a:spLocks noChangeArrowheads="1"/>
          </p:cNvSpPr>
          <p:nvPr/>
        </p:nvSpPr>
        <p:spPr bwMode="auto">
          <a:xfrm>
            <a:off x="7080250" y="19558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4223" name="AutoShape 19"/>
          <p:cNvSpPr>
            <a:spLocks noChangeArrowheads="1"/>
          </p:cNvSpPr>
          <p:nvPr/>
        </p:nvSpPr>
        <p:spPr bwMode="auto">
          <a:xfrm>
            <a:off x="5867400" y="35814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4224" name="Rectangle 20"/>
          <p:cNvSpPr>
            <a:spLocks noChangeArrowheads="1"/>
          </p:cNvSpPr>
          <p:nvPr/>
        </p:nvSpPr>
        <p:spPr bwMode="auto">
          <a:xfrm>
            <a:off x="2293938" y="1600200"/>
            <a:ext cx="677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ER</a:t>
            </a:r>
          </a:p>
        </p:txBody>
      </p:sp>
      <p:sp>
        <p:nvSpPr>
          <p:cNvPr id="94225" name="Rectangle 21"/>
          <p:cNvSpPr>
            <a:spLocks noChangeArrowheads="1"/>
          </p:cNvSpPr>
          <p:nvPr/>
        </p:nvSpPr>
        <p:spPr bwMode="auto">
          <a:xfrm>
            <a:off x="1955800" y="4648200"/>
            <a:ext cx="109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Golgi</a:t>
            </a:r>
          </a:p>
        </p:txBody>
      </p:sp>
      <p:sp>
        <p:nvSpPr>
          <p:cNvPr id="94226" name="Rectangle 22"/>
          <p:cNvSpPr>
            <a:spLocks noChangeArrowheads="1"/>
          </p:cNvSpPr>
          <p:nvPr/>
        </p:nvSpPr>
        <p:spPr bwMode="auto">
          <a:xfrm>
            <a:off x="3048000" y="3276600"/>
            <a:ext cx="1431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Helvetica" panose="020B0504020202030204" pitchFamily="34" charset="0"/>
              </a:rPr>
              <a:t>cytosol</a:t>
            </a:r>
            <a:endParaRPr lang="en-US" altLang="it-IT" sz="2800" b="1">
              <a:solidFill>
                <a:srgbClr val="FF0000"/>
              </a:solidFill>
              <a:latin typeface="Helvetica" panose="020B0504020202030204" pitchFamily="34" charset="0"/>
            </a:endParaRPr>
          </a:p>
        </p:txBody>
      </p:sp>
      <p:sp>
        <p:nvSpPr>
          <p:cNvPr id="94227" name="Rectangle 24"/>
          <p:cNvSpPr>
            <a:spLocks noChangeArrowheads="1"/>
          </p:cNvSpPr>
          <p:nvPr/>
        </p:nvSpPr>
        <p:spPr bwMode="auto">
          <a:xfrm>
            <a:off x="4864100" y="4495800"/>
            <a:ext cx="123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lumen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1397000"/>
            <a:ext cx="45180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41725"/>
            <a:ext cx="10144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6" name="Text Box 5"/>
          <p:cNvSpPr txBox="1">
            <a:spLocks noChangeArrowheads="1"/>
          </p:cNvSpPr>
          <p:nvPr/>
        </p:nvSpPr>
        <p:spPr bwMode="auto">
          <a:xfrm>
            <a:off x="3108325" y="139700"/>
            <a:ext cx="399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3600">
                <a:solidFill>
                  <a:srgbClr val="FF0000"/>
                </a:solidFill>
                <a:latin typeface="Helvetica" panose="020B0504020202030204" pitchFamily="34" charset="0"/>
              </a:rPr>
              <a:t>Vesicular transport</a:t>
            </a:r>
          </a:p>
        </p:txBody>
      </p:sp>
      <p:pic>
        <p:nvPicPr>
          <p:cNvPr id="9523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073"/>
          <a:stretch>
            <a:fillRect/>
          </a:stretch>
        </p:blipFill>
        <p:spPr bwMode="auto">
          <a:xfrm>
            <a:off x="3048000" y="4419600"/>
            <a:ext cx="45323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8" name="AutoShape 7"/>
          <p:cNvSpPr>
            <a:spLocks noChangeArrowheads="1"/>
          </p:cNvSpPr>
          <p:nvPr/>
        </p:nvSpPr>
        <p:spPr bwMode="auto">
          <a:xfrm rot="2529599">
            <a:off x="6756400" y="372745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5239" name="AutoShape 8"/>
          <p:cNvSpPr>
            <a:spLocks noChangeArrowheads="1"/>
          </p:cNvSpPr>
          <p:nvPr/>
        </p:nvSpPr>
        <p:spPr bwMode="auto">
          <a:xfrm rot="2529599">
            <a:off x="6451600" y="3875088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5240" name="AutoShape 9"/>
          <p:cNvSpPr>
            <a:spLocks noChangeArrowheads="1"/>
          </p:cNvSpPr>
          <p:nvPr/>
        </p:nvSpPr>
        <p:spPr bwMode="auto">
          <a:xfrm>
            <a:off x="4610100" y="139700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5241" name="AutoShape 10"/>
          <p:cNvSpPr>
            <a:spLocks noChangeArrowheads="1"/>
          </p:cNvSpPr>
          <p:nvPr/>
        </p:nvSpPr>
        <p:spPr bwMode="auto">
          <a:xfrm>
            <a:off x="4381500" y="1676400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5242" name="AutoShape 11"/>
          <p:cNvSpPr>
            <a:spLocks noChangeArrowheads="1"/>
          </p:cNvSpPr>
          <p:nvPr/>
        </p:nvSpPr>
        <p:spPr bwMode="auto">
          <a:xfrm>
            <a:off x="6324600" y="142240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5243" name="AutoShape 12"/>
          <p:cNvSpPr>
            <a:spLocks noChangeArrowheads="1"/>
          </p:cNvSpPr>
          <p:nvPr/>
        </p:nvSpPr>
        <p:spPr bwMode="auto">
          <a:xfrm>
            <a:off x="6096000" y="1701800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5244" name="Rectangle 15"/>
          <p:cNvSpPr>
            <a:spLocks noChangeArrowheads="1"/>
          </p:cNvSpPr>
          <p:nvPr/>
        </p:nvSpPr>
        <p:spPr bwMode="auto">
          <a:xfrm>
            <a:off x="4864100" y="1600200"/>
            <a:ext cx="123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lumen</a:t>
            </a:r>
          </a:p>
        </p:txBody>
      </p:sp>
      <p:sp>
        <p:nvSpPr>
          <p:cNvPr id="95245" name="Text Box 16"/>
          <p:cNvSpPr txBox="1">
            <a:spLocks noChangeArrowheads="1"/>
          </p:cNvSpPr>
          <p:nvPr/>
        </p:nvSpPr>
        <p:spPr bwMode="auto">
          <a:xfrm>
            <a:off x="0" y="6400800"/>
            <a:ext cx="1141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006600"/>
                </a:solidFill>
                <a:latin typeface="Helvetica" panose="020B0504020202030204" pitchFamily="34" charset="0"/>
              </a:rPr>
              <a:t>fig. 13-2</a:t>
            </a:r>
          </a:p>
        </p:txBody>
      </p:sp>
      <p:sp>
        <p:nvSpPr>
          <p:cNvPr id="95246" name="AutoShape 18"/>
          <p:cNvSpPr>
            <a:spLocks noChangeArrowheads="1"/>
          </p:cNvSpPr>
          <p:nvPr/>
        </p:nvSpPr>
        <p:spPr bwMode="auto">
          <a:xfrm>
            <a:off x="7080250" y="19558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5247" name="AutoShape 19"/>
          <p:cNvSpPr>
            <a:spLocks noChangeArrowheads="1"/>
          </p:cNvSpPr>
          <p:nvPr/>
        </p:nvSpPr>
        <p:spPr bwMode="auto">
          <a:xfrm>
            <a:off x="6737350" y="41021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5248" name="Rectangle 20"/>
          <p:cNvSpPr>
            <a:spLocks noChangeArrowheads="1"/>
          </p:cNvSpPr>
          <p:nvPr/>
        </p:nvSpPr>
        <p:spPr bwMode="auto">
          <a:xfrm>
            <a:off x="2293938" y="1600200"/>
            <a:ext cx="677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ER</a:t>
            </a:r>
          </a:p>
        </p:txBody>
      </p:sp>
      <p:sp>
        <p:nvSpPr>
          <p:cNvPr id="95249" name="Rectangle 21"/>
          <p:cNvSpPr>
            <a:spLocks noChangeArrowheads="1"/>
          </p:cNvSpPr>
          <p:nvPr/>
        </p:nvSpPr>
        <p:spPr bwMode="auto">
          <a:xfrm>
            <a:off x="1955800" y="4648200"/>
            <a:ext cx="109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Golgi</a:t>
            </a:r>
          </a:p>
        </p:txBody>
      </p:sp>
      <p:sp>
        <p:nvSpPr>
          <p:cNvPr id="95250" name="Rectangle 22"/>
          <p:cNvSpPr>
            <a:spLocks noChangeArrowheads="1"/>
          </p:cNvSpPr>
          <p:nvPr/>
        </p:nvSpPr>
        <p:spPr bwMode="auto">
          <a:xfrm>
            <a:off x="3048000" y="3276600"/>
            <a:ext cx="1431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Helvetica" panose="020B0504020202030204" pitchFamily="34" charset="0"/>
              </a:rPr>
              <a:t>cytosol</a:t>
            </a:r>
            <a:endParaRPr lang="en-US" altLang="it-IT" sz="2800" b="1">
              <a:solidFill>
                <a:srgbClr val="FF0000"/>
              </a:solidFill>
              <a:latin typeface="Helvetica" panose="020B0504020202030204" pitchFamily="34" charset="0"/>
            </a:endParaRPr>
          </a:p>
        </p:txBody>
      </p:sp>
      <p:sp>
        <p:nvSpPr>
          <p:cNvPr id="95251" name="Rectangle 24"/>
          <p:cNvSpPr>
            <a:spLocks noChangeArrowheads="1"/>
          </p:cNvSpPr>
          <p:nvPr/>
        </p:nvSpPr>
        <p:spPr bwMode="auto">
          <a:xfrm>
            <a:off x="4864100" y="4495800"/>
            <a:ext cx="123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lumen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1397000"/>
            <a:ext cx="45180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Oval 3"/>
          <p:cNvSpPr>
            <a:spLocks noChangeArrowheads="1"/>
          </p:cNvSpPr>
          <p:nvPr/>
        </p:nvSpPr>
        <p:spPr bwMode="auto">
          <a:xfrm>
            <a:off x="6019800" y="4495800"/>
            <a:ext cx="1219200" cy="11430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" panose="02020603060405020304" pitchFamily="18" charset="0"/>
            </a:endParaRPr>
          </a:p>
        </p:txBody>
      </p:sp>
      <p:pic>
        <p:nvPicPr>
          <p:cNvPr id="962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177"/>
          <a:stretch>
            <a:fillRect/>
          </a:stretch>
        </p:blipFill>
        <p:spPr bwMode="auto">
          <a:xfrm>
            <a:off x="2992438" y="3751263"/>
            <a:ext cx="4703762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4419600" y="4319588"/>
            <a:ext cx="1123950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6262" name="Text Box 7"/>
          <p:cNvSpPr txBox="1">
            <a:spLocks noChangeArrowheads="1"/>
          </p:cNvSpPr>
          <p:nvPr/>
        </p:nvSpPr>
        <p:spPr bwMode="auto">
          <a:xfrm>
            <a:off x="3108325" y="139700"/>
            <a:ext cx="399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3600">
                <a:solidFill>
                  <a:srgbClr val="FF0000"/>
                </a:solidFill>
                <a:latin typeface="Helvetica" panose="020B0504020202030204" pitchFamily="34" charset="0"/>
              </a:rPr>
              <a:t>Vesicular transport</a:t>
            </a:r>
          </a:p>
        </p:txBody>
      </p:sp>
      <p:sp>
        <p:nvSpPr>
          <p:cNvPr id="96263" name="Oval 8"/>
          <p:cNvSpPr>
            <a:spLocks noChangeArrowheads="1"/>
          </p:cNvSpPr>
          <p:nvPr/>
        </p:nvSpPr>
        <p:spPr bwMode="auto">
          <a:xfrm>
            <a:off x="6477000" y="4876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6264" name="Oval 9"/>
          <p:cNvSpPr>
            <a:spLocks noChangeArrowheads="1"/>
          </p:cNvSpPr>
          <p:nvPr/>
        </p:nvSpPr>
        <p:spPr bwMode="auto">
          <a:xfrm>
            <a:off x="6248400" y="4876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6265" name="Oval 10"/>
          <p:cNvSpPr>
            <a:spLocks noChangeArrowheads="1"/>
          </p:cNvSpPr>
          <p:nvPr/>
        </p:nvSpPr>
        <p:spPr bwMode="auto">
          <a:xfrm>
            <a:off x="6781800" y="5029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6266" name="Oval 11"/>
          <p:cNvSpPr>
            <a:spLocks noChangeArrowheads="1"/>
          </p:cNvSpPr>
          <p:nvPr/>
        </p:nvSpPr>
        <p:spPr bwMode="auto">
          <a:xfrm>
            <a:off x="6705600" y="4876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6267" name="Oval 12"/>
          <p:cNvSpPr>
            <a:spLocks noChangeArrowheads="1"/>
          </p:cNvSpPr>
          <p:nvPr/>
        </p:nvSpPr>
        <p:spPr bwMode="auto">
          <a:xfrm>
            <a:off x="6019800" y="4991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6268" name="Oval 13"/>
          <p:cNvSpPr>
            <a:spLocks noChangeArrowheads="1"/>
          </p:cNvSpPr>
          <p:nvPr/>
        </p:nvSpPr>
        <p:spPr bwMode="auto">
          <a:xfrm>
            <a:off x="6934200" y="4800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6269" name="Oval 14"/>
          <p:cNvSpPr>
            <a:spLocks noChangeArrowheads="1"/>
          </p:cNvSpPr>
          <p:nvPr/>
        </p:nvSpPr>
        <p:spPr bwMode="auto">
          <a:xfrm>
            <a:off x="6324600" y="5105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6270" name="Oval 15"/>
          <p:cNvSpPr>
            <a:spLocks noChangeArrowheads="1"/>
          </p:cNvSpPr>
          <p:nvPr/>
        </p:nvSpPr>
        <p:spPr bwMode="auto">
          <a:xfrm>
            <a:off x="6553200" y="4991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6271" name="Oval 16"/>
          <p:cNvSpPr>
            <a:spLocks noChangeArrowheads="1"/>
          </p:cNvSpPr>
          <p:nvPr/>
        </p:nvSpPr>
        <p:spPr bwMode="auto">
          <a:xfrm>
            <a:off x="7086600" y="49911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6272" name="AutoShape 17"/>
          <p:cNvSpPr>
            <a:spLocks noChangeArrowheads="1"/>
          </p:cNvSpPr>
          <p:nvPr/>
        </p:nvSpPr>
        <p:spPr bwMode="auto">
          <a:xfrm rot="2529599">
            <a:off x="6896100" y="414655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6273" name="AutoShape 18"/>
          <p:cNvSpPr>
            <a:spLocks noChangeArrowheads="1"/>
          </p:cNvSpPr>
          <p:nvPr/>
        </p:nvSpPr>
        <p:spPr bwMode="auto">
          <a:xfrm rot="2529599">
            <a:off x="6591300" y="4294188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6274" name="AutoShape 19"/>
          <p:cNvSpPr>
            <a:spLocks noChangeArrowheads="1"/>
          </p:cNvSpPr>
          <p:nvPr/>
        </p:nvSpPr>
        <p:spPr bwMode="auto">
          <a:xfrm>
            <a:off x="4610100" y="139700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6275" name="AutoShape 20"/>
          <p:cNvSpPr>
            <a:spLocks noChangeArrowheads="1"/>
          </p:cNvSpPr>
          <p:nvPr/>
        </p:nvSpPr>
        <p:spPr bwMode="auto">
          <a:xfrm>
            <a:off x="4381500" y="1676400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6276" name="AutoShape 21"/>
          <p:cNvSpPr>
            <a:spLocks noChangeArrowheads="1"/>
          </p:cNvSpPr>
          <p:nvPr/>
        </p:nvSpPr>
        <p:spPr bwMode="auto">
          <a:xfrm>
            <a:off x="6324600" y="142240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6277" name="AutoShape 22"/>
          <p:cNvSpPr>
            <a:spLocks noChangeArrowheads="1"/>
          </p:cNvSpPr>
          <p:nvPr/>
        </p:nvSpPr>
        <p:spPr bwMode="auto">
          <a:xfrm>
            <a:off x="6096000" y="1701800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6278" name="Rectangle 25"/>
          <p:cNvSpPr>
            <a:spLocks noChangeArrowheads="1"/>
          </p:cNvSpPr>
          <p:nvPr/>
        </p:nvSpPr>
        <p:spPr bwMode="auto">
          <a:xfrm>
            <a:off x="4864100" y="1600200"/>
            <a:ext cx="123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lumen</a:t>
            </a:r>
          </a:p>
        </p:txBody>
      </p:sp>
      <p:sp>
        <p:nvSpPr>
          <p:cNvPr id="96279" name="Text Box 26"/>
          <p:cNvSpPr txBox="1">
            <a:spLocks noChangeArrowheads="1"/>
          </p:cNvSpPr>
          <p:nvPr/>
        </p:nvSpPr>
        <p:spPr bwMode="auto">
          <a:xfrm>
            <a:off x="0" y="6400800"/>
            <a:ext cx="1141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006600"/>
                </a:solidFill>
                <a:latin typeface="Helvetica" panose="020B0504020202030204" pitchFamily="34" charset="0"/>
              </a:rPr>
              <a:t>fig. 13-2</a:t>
            </a:r>
          </a:p>
        </p:txBody>
      </p:sp>
      <p:sp>
        <p:nvSpPr>
          <p:cNvPr id="96280" name="AutoShape 28"/>
          <p:cNvSpPr>
            <a:spLocks noChangeArrowheads="1"/>
          </p:cNvSpPr>
          <p:nvPr/>
        </p:nvSpPr>
        <p:spPr bwMode="auto">
          <a:xfrm>
            <a:off x="7080250" y="19558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6281" name="AutoShape 29"/>
          <p:cNvSpPr>
            <a:spLocks noChangeArrowheads="1"/>
          </p:cNvSpPr>
          <p:nvPr/>
        </p:nvSpPr>
        <p:spPr bwMode="auto">
          <a:xfrm>
            <a:off x="7150100" y="49530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6282" name="Rectangle 30"/>
          <p:cNvSpPr>
            <a:spLocks noChangeArrowheads="1"/>
          </p:cNvSpPr>
          <p:nvPr/>
        </p:nvSpPr>
        <p:spPr bwMode="auto">
          <a:xfrm>
            <a:off x="2293938" y="1600200"/>
            <a:ext cx="677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ER</a:t>
            </a:r>
          </a:p>
        </p:txBody>
      </p:sp>
      <p:sp>
        <p:nvSpPr>
          <p:cNvPr id="96283" name="Rectangle 31"/>
          <p:cNvSpPr>
            <a:spLocks noChangeArrowheads="1"/>
          </p:cNvSpPr>
          <p:nvPr/>
        </p:nvSpPr>
        <p:spPr bwMode="auto">
          <a:xfrm>
            <a:off x="1955800" y="4648200"/>
            <a:ext cx="109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Golgi</a:t>
            </a:r>
          </a:p>
        </p:txBody>
      </p:sp>
      <p:sp>
        <p:nvSpPr>
          <p:cNvPr id="96284" name="Rectangle 32"/>
          <p:cNvSpPr>
            <a:spLocks noChangeArrowheads="1"/>
          </p:cNvSpPr>
          <p:nvPr/>
        </p:nvSpPr>
        <p:spPr bwMode="auto">
          <a:xfrm>
            <a:off x="3048000" y="3276600"/>
            <a:ext cx="1431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Helvetica" panose="020B0504020202030204" pitchFamily="34" charset="0"/>
              </a:rPr>
              <a:t>cytosol</a:t>
            </a:r>
            <a:endParaRPr lang="en-US" altLang="it-IT" sz="2800" b="1">
              <a:solidFill>
                <a:srgbClr val="FF0000"/>
              </a:solidFill>
              <a:latin typeface="Helvetica" panose="020B0504020202030204" pitchFamily="34" charset="0"/>
            </a:endParaRPr>
          </a:p>
        </p:txBody>
      </p:sp>
      <p:sp>
        <p:nvSpPr>
          <p:cNvPr id="96285" name="Rectangle 34"/>
          <p:cNvSpPr>
            <a:spLocks noChangeArrowheads="1"/>
          </p:cNvSpPr>
          <p:nvPr/>
        </p:nvSpPr>
        <p:spPr bwMode="auto">
          <a:xfrm>
            <a:off x="4864100" y="4495800"/>
            <a:ext cx="123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lumen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293"/>
          <a:stretch>
            <a:fillRect/>
          </a:stretch>
        </p:blipFill>
        <p:spPr bwMode="auto">
          <a:xfrm>
            <a:off x="3124200" y="3576638"/>
            <a:ext cx="45180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1397000"/>
            <a:ext cx="45180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4419600" y="3552825"/>
            <a:ext cx="1123950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7285" name="Text Box 6"/>
          <p:cNvSpPr txBox="1">
            <a:spLocks noChangeArrowheads="1"/>
          </p:cNvSpPr>
          <p:nvPr/>
        </p:nvSpPr>
        <p:spPr bwMode="auto">
          <a:xfrm>
            <a:off x="3108325" y="139700"/>
            <a:ext cx="399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3600">
                <a:solidFill>
                  <a:srgbClr val="FF0000"/>
                </a:solidFill>
                <a:latin typeface="Helvetica" panose="020B0504020202030204" pitchFamily="34" charset="0"/>
              </a:rPr>
              <a:t>Vesicular transport</a:t>
            </a:r>
          </a:p>
        </p:txBody>
      </p:sp>
      <p:sp>
        <p:nvSpPr>
          <p:cNvPr id="97286" name="Oval 7"/>
          <p:cNvSpPr>
            <a:spLocks noChangeArrowheads="1"/>
          </p:cNvSpPr>
          <p:nvPr/>
        </p:nvSpPr>
        <p:spPr bwMode="auto">
          <a:xfrm>
            <a:off x="6477000" y="42624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7287" name="Oval 8"/>
          <p:cNvSpPr>
            <a:spLocks noChangeArrowheads="1"/>
          </p:cNvSpPr>
          <p:nvPr/>
        </p:nvSpPr>
        <p:spPr bwMode="auto">
          <a:xfrm>
            <a:off x="6172200" y="41100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7288" name="Oval 9"/>
          <p:cNvSpPr>
            <a:spLocks noChangeArrowheads="1"/>
          </p:cNvSpPr>
          <p:nvPr/>
        </p:nvSpPr>
        <p:spPr bwMode="auto">
          <a:xfrm>
            <a:off x="6781800" y="43386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7289" name="Oval 10"/>
          <p:cNvSpPr>
            <a:spLocks noChangeArrowheads="1"/>
          </p:cNvSpPr>
          <p:nvPr/>
        </p:nvSpPr>
        <p:spPr bwMode="auto">
          <a:xfrm>
            <a:off x="6934200" y="41862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7290" name="Oval 11"/>
          <p:cNvSpPr>
            <a:spLocks noChangeArrowheads="1"/>
          </p:cNvSpPr>
          <p:nvPr/>
        </p:nvSpPr>
        <p:spPr bwMode="auto">
          <a:xfrm>
            <a:off x="5943600" y="43386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7291" name="Oval 12"/>
          <p:cNvSpPr>
            <a:spLocks noChangeArrowheads="1"/>
          </p:cNvSpPr>
          <p:nvPr/>
        </p:nvSpPr>
        <p:spPr bwMode="auto">
          <a:xfrm>
            <a:off x="7239000" y="40338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7292" name="Oval 13"/>
          <p:cNvSpPr>
            <a:spLocks noChangeArrowheads="1"/>
          </p:cNvSpPr>
          <p:nvPr/>
        </p:nvSpPr>
        <p:spPr bwMode="auto">
          <a:xfrm>
            <a:off x="6248400" y="43386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7293" name="Oval 14"/>
          <p:cNvSpPr>
            <a:spLocks noChangeArrowheads="1"/>
          </p:cNvSpPr>
          <p:nvPr/>
        </p:nvSpPr>
        <p:spPr bwMode="auto">
          <a:xfrm>
            <a:off x="6019800" y="41862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7294" name="Oval 15"/>
          <p:cNvSpPr>
            <a:spLocks noChangeArrowheads="1"/>
          </p:cNvSpPr>
          <p:nvPr/>
        </p:nvSpPr>
        <p:spPr bwMode="auto">
          <a:xfrm>
            <a:off x="7086600" y="40338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7295" name="AutoShape 16"/>
          <p:cNvSpPr>
            <a:spLocks noChangeArrowheads="1"/>
          </p:cNvSpPr>
          <p:nvPr/>
        </p:nvSpPr>
        <p:spPr bwMode="auto">
          <a:xfrm>
            <a:off x="4610100" y="139700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7296" name="AutoShape 17"/>
          <p:cNvSpPr>
            <a:spLocks noChangeArrowheads="1"/>
          </p:cNvSpPr>
          <p:nvPr/>
        </p:nvSpPr>
        <p:spPr bwMode="auto">
          <a:xfrm>
            <a:off x="4381500" y="1676400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7297" name="AutoShape 18"/>
          <p:cNvSpPr>
            <a:spLocks noChangeArrowheads="1"/>
          </p:cNvSpPr>
          <p:nvPr/>
        </p:nvSpPr>
        <p:spPr bwMode="auto">
          <a:xfrm>
            <a:off x="6324600" y="142240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7298" name="AutoShape 19"/>
          <p:cNvSpPr>
            <a:spLocks noChangeArrowheads="1"/>
          </p:cNvSpPr>
          <p:nvPr/>
        </p:nvSpPr>
        <p:spPr bwMode="auto">
          <a:xfrm>
            <a:off x="6096000" y="1701800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7299" name="Oval 22"/>
          <p:cNvSpPr>
            <a:spLocks noChangeArrowheads="1"/>
          </p:cNvSpPr>
          <p:nvPr/>
        </p:nvSpPr>
        <p:spPr bwMode="auto">
          <a:xfrm>
            <a:off x="5715000" y="41862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7300" name="Oval 23"/>
          <p:cNvSpPr>
            <a:spLocks noChangeArrowheads="1"/>
          </p:cNvSpPr>
          <p:nvPr/>
        </p:nvSpPr>
        <p:spPr bwMode="auto">
          <a:xfrm>
            <a:off x="7099300" y="43005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7301" name="Oval 24"/>
          <p:cNvSpPr>
            <a:spLocks noChangeArrowheads="1"/>
          </p:cNvSpPr>
          <p:nvPr/>
        </p:nvSpPr>
        <p:spPr bwMode="auto">
          <a:xfrm>
            <a:off x="6629400" y="418623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7302" name="AutoShape 25"/>
          <p:cNvSpPr>
            <a:spLocks noChangeArrowheads="1"/>
          </p:cNvSpPr>
          <p:nvPr/>
        </p:nvSpPr>
        <p:spPr bwMode="auto">
          <a:xfrm>
            <a:off x="6553200" y="3589338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7303" name="AutoShape 26"/>
          <p:cNvSpPr>
            <a:spLocks noChangeArrowheads="1"/>
          </p:cNvSpPr>
          <p:nvPr/>
        </p:nvSpPr>
        <p:spPr bwMode="auto">
          <a:xfrm>
            <a:off x="6324600" y="3868738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7304" name="Rectangle 29"/>
          <p:cNvSpPr>
            <a:spLocks noChangeArrowheads="1"/>
          </p:cNvSpPr>
          <p:nvPr/>
        </p:nvSpPr>
        <p:spPr bwMode="auto">
          <a:xfrm>
            <a:off x="4864100" y="1600200"/>
            <a:ext cx="123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lumen</a:t>
            </a:r>
          </a:p>
        </p:txBody>
      </p:sp>
      <p:sp>
        <p:nvSpPr>
          <p:cNvPr id="97305" name="Text Box 30"/>
          <p:cNvSpPr txBox="1">
            <a:spLocks noChangeArrowheads="1"/>
          </p:cNvSpPr>
          <p:nvPr/>
        </p:nvSpPr>
        <p:spPr bwMode="auto">
          <a:xfrm>
            <a:off x="0" y="6400800"/>
            <a:ext cx="1141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006600"/>
                </a:solidFill>
                <a:latin typeface="Helvetica" panose="020B0504020202030204" pitchFamily="34" charset="0"/>
              </a:rPr>
              <a:t>fig. 13-2</a:t>
            </a:r>
          </a:p>
        </p:txBody>
      </p:sp>
      <p:sp>
        <p:nvSpPr>
          <p:cNvPr id="97306" name="AutoShape 32"/>
          <p:cNvSpPr>
            <a:spLocks noChangeArrowheads="1"/>
          </p:cNvSpPr>
          <p:nvPr/>
        </p:nvSpPr>
        <p:spPr bwMode="auto">
          <a:xfrm>
            <a:off x="7080250" y="19558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7307" name="AutoShape 33"/>
          <p:cNvSpPr>
            <a:spLocks noChangeArrowheads="1"/>
          </p:cNvSpPr>
          <p:nvPr/>
        </p:nvSpPr>
        <p:spPr bwMode="auto">
          <a:xfrm>
            <a:off x="7188200" y="4135438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7308" name="Rectangle 34"/>
          <p:cNvSpPr>
            <a:spLocks noChangeArrowheads="1"/>
          </p:cNvSpPr>
          <p:nvPr/>
        </p:nvSpPr>
        <p:spPr bwMode="auto">
          <a:xfrm>
            <a:off x="2293938" y="1600200"/>
            <a:ext cx="6778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ER</a:t>
            </a:r>
          </a:p>
        </p:txBody>
      </p:sp>
      <p:sp>
        <p:nvSpPr>
          <p:cNvPr id="97309" name="Rectangle 35"/>
          <p:cNvSpPr>
            <a:spLocks noChangeArrowheads="1"/>
          </p:cNvSpPr>
          <p:nvPr/>
        </p:nvSpPr>
        <p:spPr bwMode="auto">
          <a:xfrm>
            <a:off x="1955800" y="3881438"/>
            <a:ext cx="1092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Golgi</a:t>
            </a:r>
          </a:p>
        </p:txBody>
      </p:sp>
      <p:sp>
        <p:nvSpPr>
          <p:cNvPr id="97310" name="Rectangle 37"/>
          <p:cNvSpPr>
            <a:spLocks noChangeArrowheads="1"/>
          </p:cNvSpPr>
          <p:nvPr/>
        </p:nvSpPr>
        <p:spPr bwMode="auto">
          <a:xfrm>
            <a:off x="1547813" y="2781300"/>
            <a:ext cx="1431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Helvetica" panose="020B0504020202030204" pitchFamily="34" charset="0"/>
              </a:rPr>
              <a:t>cytosol</a:t>
            </a:r>
            <a:endParaRPr lang="en-US" altLang="it-IT" sz="2800" b="1">
              <a:solidFill>
                <a:srgbClr val="FF0000"/>
              </a:solidFill>
              <a:latin typeface="Helvetica" panose="020B0504020202030204" pitchFamily="34" charset="0"/>
            </a:endParaRPr>
          </a:p>
        </p:txBody>
      </p:sp>
      <p:sp>
        <p:nvSpPr>
          <p:cNvPr id="97311" name="Rectangle 38"/>
          <p:cNvSpPr>
            <a:spLocks noChangeArrowheads="1"/>
          </p:cNvSpPr>
          <p:nvPr/>
        </p:nvSpPr>
        <p:spPr bwMode="auto">
          <a:xfrm>
            <a:off x="4864100" y="3729038"/>
            <a:ext cx="1231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lumen</a:t>
            </a:r>
          </a:p>
        </p:txBody>
      </p:sp>
      <p:pic>
        <p:nvPicPr>
          <p:cNvPr id="82983" name="Picture 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160"/>
          <a:stretch>
            <a:fillRect/>
          </a:stretch>
        </p:blipFill>
        <p:spPr bwMode="auto">
          <a:xfrm>
            <a:off x="3581400" y="4643438"/>
            <a:ext cx="45323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4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160"/>
          <a:stretch>
            <a:fillRect/>
          </a:stretch>
        </p:blipFill>
        <p:spPr bwMode="auto">
          <a:xfrm>
            <a:off x="4343400" y="5634038"/>
            <a:ext cx="45323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85" name="AutoShape 41"/>
          <p:cNvSpPr>
            <a:spLocks noChangeArrowheads="1"/>
          </p:cNvSpPr>
          <p:nvPr/>
        </p:nvSpPr>
        <p:spPr bwMode="auto">
          <a:xfrm rot="16200000" flipH="1">
            <a:off x="3048000" y="4491038"/>
            <a:ext cx="609600" cy="609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899" y="10350"/>
                </a:moveTo>
                <a:cubicBezTo>
                  <a:pt x="18660" y="6051"/>
                  <a:pt x="15105" y="2688"/>
                  <a:pt x="10800" y="2688"/>
                </a:cubicBezTo>
                <a:cubicBezTo>
                  <a:pt x="8563" y="2687"/>
                  <a:pt x="6425" y="3611"/>
                  <a:pt x="4892" y="5240"/>
                </a:cubicBezTo>
                <a:lnTo>
                  <a:pt x="2935" y="3397"/>
                </a:lnTo>
                <a:cubicBezTo>
                  <a:pt x="4976" y="1229"/>
                  <a:pt x="7822" y="-1"/>
                  <a:pt x="10800" y="0"/>
                </a:cubicBezTo>
                <a:cubicBezTo>
                  <a:pt x="16531" y="0"/>
                  <a:pt x="21265" y="4477"/>
                  <a:pt x="21583" y="10200"/>
                </a:cubicBezTo>
                <a:lnTo>
                  <a:pt x="24279" y="10051"/>
                </a:lnTo>
                <a:lnTo>
                  <a:pt x="20465" y="14313"/>
                </a:lnTo>
                <a:lnTo>
                  <a:pt x="16203" y="10499"/>
                </a:lnTo>
                <a:lnTo>
                  <a:pt x="18899" y="1035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986" name="AutoShape 42"/>
          <p:cNvSpPr>
            <a:spLocks noChangeArrowheads="1"/>
          </p:cNvSpPr>
          <p:nvPr/>
        </p:nvSpPr>
        <p:spPr bwMode="auto">
          <a:xfrm rot="16200000" flipH="1">
            <a:off x="3429000" y="5253038"/>
            <a:ext cx="609600" cy="609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899" y="10350"/>
                </a:moveTo>
                <a:cubicBezTo>
                  <a:pt x="18660" y="6051"/>
                  <a:pt x="15105" y="2688"/>
                  <a:pt x="10800" y="2688"/>
                </a:cubicBezTo>
                <a:cubicBezTo>
                  <a:pt x="8563" y="2687"/>
                  <a:pt x="6425" y="3611"/>
                  <a:pt x="4892" y="5240"/>
                </a:cubicBezTo>
                <a:lnTo>
                  <a:pt x="2935" y="3397"/>
                </a:lnTo>
                <a:cubicBezTo>
                  <a:pt x="4976" y="1229"/>
                  <a:pt x="7822" y="-1"/>
                  <a:pt x="10800" y="0"/>
                </a:cubicBezTo>
                <a:cubicBezTo>
                  <a:pt x="16531" y="0"/>
                  <a:pt x="21265" y="4477"/>
                  <a:pt x="21583" y="10200"/>
                </a:cubicBezTo>
                <a:lnTo>
                  <a:pt x="24279" y="10051"/>
                </a:lnTo>
                <a:lnTo>
                  <a:pt x="20465" y="14313"/>
                </a:lnTo>
                <a:lnTo>
                  <a:pt x="16203" y="10499"/>
                </a:lnTo>
                <a:lnTo>
                  <a:pt x="18899" y="1035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82987" name="Rectangle 43"/>
          <p:cNvSpPr>
            <a:spLocks noChangeArrowheads="1"/>
          </p:cNvSpPr>
          <p:nvPr/>
        </p:nvSpPr>
        <p:spPr bwMode="auto">
          <a:xfrm>
            <a:off x="7467600" y="3500438"/>
            <a:ext cx="6191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>
                <a:solidFill>
                  <a:srgbClr val="FF0000"/>
                </a:solidFill>
                <a:latin typeface="Helvetica" panose="020B0504020202030204" pitchFamily="34" charset="0"/>
              </a:rPr>
              <a:t>cis</a:t>
            </a:r>
          </a:p>
        </p:txBody>
      </p:sp>
      <p:sp>
        <p:nvSpPr>
          <p:cNvPr id="82988" name="Rectangle 44"/>
          <p:cNvSpPr>
            <a:spLocks noChangeArrowheads="1"/>
          </p:cNvSpPr>
          <p:nvPr/>
        </p:nvSpPr>
        <p:spPr bwMode="auto">
          <a:xfrm>
            <a:off x="7772400" y="4338638"/>
            <a:ext cx="12350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>
                <a:solidFill>
                  <a:srgbClr val="FF0000"/>
                </a:solidFill>
                <a:latin typeface="Helvetica" panose="020B0504020202030204" pitchFamily="34" charset="0"/>
              </a:rPr>
              <a:t>medial</a:t>
            </a:r>
          </a:p>
        </p:txBody>
      </p:sp>
      <p:sp>
        <p:nvSpPr>
          <p:cNvPr id="82989" name="Rectangle 45"/>
          <p:cNvSpPr>
            <a:spLocks noChangeArrowheads="1"/>
          </p:cNvSpPr>
          <p:nvPr/>
        </p:nvSpPr>
        <p:spPr bwMode="auto">
          <a:xfrm>
            <a:off x="8153400" y="5176838"/>
            <a:ext cx="9763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>
                <a:solidFill>
                  <a:srgbClr val="FF0000"/>
                </a:solidFill>
                <a:latin typeface="Helvetica" panose="020B0504020202030204" pitchFamily="34" charset="0"/>
              </a:rPr>
              <a:t>trans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8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2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87" grpId="0" autoUpdateAnimBg="0"/>
      <p:bldP spid="82988" grpId="0" build="p" autoUpdateAnimBg="0" advAuto="0"/>
      <p:bldP spid="82989" grpId="0" build="p" autoUpdateAnimBg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13"/>
          <a:stretch>
            <a:fillRect/>
          </a:stretch>
        </p:blipFill>
        <p:spPr bwMode="auto">
          <a:xfrm>
            <a:off x="3048000" y="4419600"/>
            <a:ext cx="45323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1422400"/>
            <a:ext cx="4524375" cy="224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3108325" y="139700"/>
            <a:ext cx="399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3600">
                <a:solidFill>
                  <a:srgbClr val="FF0000"/>
                </a:solidFill>
                <a:latin typeface="Helvetica" panose="020B0504020202030204" pitchFamily="34" charset="0"/>
              </a:rPr>
              <a:t>Vesicular transport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887413" y="1447800"/>
            <a:ext cx="21605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Trans Golgi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network</a:t>
            </a:r>
          </a:p>
        </p:txBody>
      </p:sp>
      <p:sp>
        <p:nvSpPr>
          <p:cNvPr id="98310" name="AutoShape 6"/>
          <p:cNvSpPr>
            <a:spLocks noChangeArrowheads="1"/>
          </p:cNvSpPr>
          <p:nvPr/>
        </p:nvSpPr>
        <p:spPr bwMode="auto">
          <a:xfrm rot="2529599">
            <a:off x="5499100" y="266065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 rot="2529599">
            <a:off x="5194300" y="2808288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8312" name="AutoShape 8"/>
          <p:cNvSpPr>
            <a:spLocks noChangeArrowheads="1"/>
          </p:cNvSpPr>
          <p:nvPr/>
        </p:nvSpPr>
        <p:spPr bwMode="auto">
          <a:xfrm>
            <a:off x="6324600" y="142240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8313" name="AutoShape 9"/>
          <p:cNvSpPr>
            <a:spLocks noChangeArrowheads="1"/>
          </p:cNvSpPr>
          <p:nvPr/>
        </p:nvSpPr>
        <p:spPr bwMode="auto">
          <a:xfrm>
            <a:off x="6096000" y="1701800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8314" name="AutoShape 10"/>
          <p:cNvSpPr>
            <a:spLocks noChangeArrowheads="1"/>
          </p:cNvSpPr>
          <p:nvPr/>
        </p:nvSpPr>
        <p:spPr bwMode="auto">
          <a:xfrm>
            <a:off x="4610100" y="139700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8315" name="AutoShape 11"/>
          <p:cNvSpPr>
            <a:spLocks noChangeArrowheads="1"/>
          </p:cNvSpPr>
          <p:nvPr/>
        </p:nvSpPr>
        <p:spPr bwMode="auto">
          <a:xfrm>
            <a:off x="4381500" y="1676400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8316" name="Rectangle 12"/>
          <p:cNvSpPr>
            <a:spLocks noChangeArrowheads="1"/>
          </p:cNvSpPr>
          <p:nvPr/>
        </p:nvSpPr>
        <p:spPr bwMode="auto">
          <a:xfrm>
            <a:off x="914400" y="3886200"/>
            <a:ext cx="1984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Plasma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membrane</a:t>
            </a:r>
          </a:p>
        </p:txBody>
      </p:sp>
      <p:sp>
        <p:nvSpPr>
          <p:cNvPr id="98317" name="Rectangle 13"/>
          <p:cNvSpPr>
            <a:spLocks noChangeArrowheads="1"/>
          </p:cNvSpPr>
          <p:nvPr/>
        </p:nvSpPr>
        <p:spPr bwMode="auto">
          <a:xfrm>
            <a:off x="4864100" y="1600200"/>
            <a:ext cx="123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lumen</a:t>
            </a:r>
          </a:p>
        </p:txBody>
      </p:sp>
      <p:sp>
        <p:nvSpPr>
          <p:cNvPr id="98318" name="Text Box 14"/>
          <p:cNvSpPr txBox="1">
            <a:spLocks noChangeArrowheads="1"/>
          </p:cNvSpPr>
          <p:nvPr/>
        </p:nvSpPr>
        <p:spPr bwMode="auto">
          <a:xfrm>
            <a:off x="0" y="6400800"/>
            <a:ext cx="1141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006600"/>
                </a:solidFill>
                <a:latin typeface="Helvetica" panose="020B0504020202030204" pitchFamily="34" charset="0"/>
              </a:rPr>
              <a:t>fig. 13-2</a:t>
            </a:r>
          </a:p>
        </p:txBody>
      </p:sp>
      <p:sp>
        <p:nvSpPr>
          <p:cNvPr id="98319" name="AutoShape 16"/>
          <p:cNvSpPr>
            <a:spLocks noChangeArrowheads="1"/>
          </p:cNvSpPr>
          <p:nvPr/>
        </p:nvSpPr>
        <p:spPr bwMode="auto">
          <a:xfrm>
            <a:off x="7080250" y="19558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8320" name="AutoShape 17"/>
          <p:cNvSpPr>
            <a:spLocks noChangeArrowheads="1"/>
          </p:cNvSpPr>
          <p:nvPr/>
        </p:nvSpPr>
        <p:spPr bwMode="auto">
          <a:xfrm>
            <a:off x="5353050" y="318135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1397000"/>
            <a:ext cx="45180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3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1613" y="2971800"/>
            <a:ext cx="1055687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2" name="Text Box 5"/>
          <p:cNvSpPr txBox="1">
            <a:spLocks noChangeArrowheads="1"/>
          </p:cNvSpPr>
          <p:nvPr/>
        </p:nvSpPr>
        <p:spPr bwMode="auto">
          <a:xfrm>
            <a:off x="3108325" y="139700"/>
            <a:ext cx="399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3600">
                <a:solidFill>
                  <a:srgbClr val="FF0000"/>
                </a:solidFill>
                <a:latin typeface="Helvetica" panose="020B0504020202030204" pitchFamily="34" charset="0"/>
              </a:rPr>
              <a:t>Vesicular transport</a:t>
            </a:r>
          </a:p>
        </p:txBody>
      </p:sp>
      <p:pic>
        <p:nvPicPr>
          <p:cNvPr id="9933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13"/>
          <a:stretch>
            <a:fillRect/>
          </a:stretch>
        </p:blipFill>
        <p:spPr bwMode="auto">
          <a:xfrm>
            <a:off x="3048000" y="4419600"/>
            <a:ext cx="45323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4" name="AutoShape 7"/>
          <p:cNvSpPr>
            <a:spLocks noChangeArrowheads="1"/>
          </p:cNvSpPr>
          <p:nvPr/>
        </p:nvSpPr>
        <p:spPr bwMode="auto">
          <a:xfrm rot="2529599">
            <a:off x="6019800" y="306705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9335" name="AutoShape 8"/>
          <p:cNvSpPr>
            <a:spLocks noChangeArrowheads="1"/>
          </p:cNvSpPr>
          <p:nvPr/>
        </p:nvSpPr>
        <p:spPr bwMode="auto">
          <a:xfrm rot="2529599">
            <a:off x="5715000" y="3214688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9336" name="AutoShape 9"/>
          <p:cNvSpPr>
            <a:spLocks noChangeArrowheads="1"/>
          </p:cNvSpPr>
          <p:nvPr/>
        </p:nvSpPr>
        <p:spPr bwMode="auto">
          <a:xfrm>
            <a:off x="4610100" y="139700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9337" name="AutoShape 10"/>
          <p:cNvSpPr>
            <a:spLocks noChangeArrowheads="1"/>
          </p:cNvSpPr>
          <p:nvPr/>
        </p:nvSpPr>
        <p:spPr bwMode="auto">
          <a:xfrm>
            <a:off x="4381500" y="1676400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9338" name="AutoShape 11"/>
          <p:cNvSpPr>
            <a:spLocks noChangeArrowheads="1"/>
          </p:cNvSpPr>
          <p:nvPr/>
        </p:nvSpPr>
        <p:spPr bwMode="auto">
          <a:xfrm>
            <a:off x="6324600" y="142240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9339" name="AutoShape 12"/>
          <p:cNvSpPr>
            <a:spLocks noChangeArrowheads="1"/>
          </p:cNvSpPr>
          <p:nvPr/>
        </p:nvSpPr>
        <p:spPr bwMode="auto">
          <a:xfrm>
            <a:off x="6096000" y="1701800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9340" name="Rectangle 13"/>
          <p:cNvSpPr>
            <a:spLocks noChangeArrowheads="1"/>
          </p:cNvSpPr>
          <p:nvPr/>
        </p:nvSpPr>
        <p:spPr bwMode="auto">
          <a:xfrm>
            <a:off x="887413" y="1447800"/>
            <a:ext cx="21605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Trans Golgi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network</a:t>
            </a:r>
          </a:p>
        </p:txBody>
      </p:sp>
      <p:sp>
        <p:nvSpPr>
          <p:cNvPr id="99341" name="Rectangle 14"/>
          <p:cNvSpPr>
            <a:spLocks noChangeArrowheads="1"/>
          </p:cNvSpPr>
          <p:nvPr/>
        </p:nvSpPr>
        <p:spPr bwMode="auto">
          <a:xfrm>
            <a:off x="914400" y="3886200"/>
            <a:ext cx="1984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Plasma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membrane</a:t>
            </a:r>
          </a:p>
        </p:txBody>
      </p:sp>
      <p:sp>
        <p:nvSpPr>
          <p:cNvPr id="99342" name="Rectangle 15"/>
          <p:cNvSpPr>
            <a:spLocks noChangeArrowheads="1"/>
          </p:cNvSpPr>
          <p:nvPr/>
        </p:nvSpPr>
        <p:spPr bwMode="auto">
          <a:xfrm>
            <a:off x="4864100" y="1600200"/>
            <a:ext cx="123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lumen</a:t>
            </a:r>
          </a:p>
        </p:txBody>
      </p:sp>
      <p:sp>
        <p:nvSpPr>
          <p:cNvPr id="99343" name="Text Box 16"/>
          <p:cNvSpPr txBox="1">
            <a:spLocks noChangeArrowheads="1"/>
          </p:cNvSpPr>
          <p:nvPr/>
        </p:nvSpPr>
        <p:spPr bwMode="auto">
          <a:xfrm>
            <a:off x="0" y="6400800"/>
            <a:ext cx="1141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006600"/>
                </a:solidFill>
                <a:latin typeface="Helvetica" panose="020B0504020202030204" pitchFamily="34" charset="0"/>
              </a:rPr>
              <a:t>fig. 13-2</a:t>
            </a:r>
          </a:p>
        </p:txBody>
      </p:sp>
      <p:sp>
        <p:nvSpPr>
          <p:cNvPr id="99344" name="AutoShape 18"/>
          <p:cNvSpPr>
            <a:spLocks noChangeArrowheads="1"/>
          </p:cNvSpPr>
          <p:nvPr/>
        </p:nvSpPr>
        <p:spPr bwMode="auto">
          <a:xfrm>
            <a:off x="7080250" y="19558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99345" name="AutoShape 19"/>
          <p:cNvSpPr>
            <a:spLocks noChangeArrowheads="1"/>
          </p:cNvSpPr>
          <p:nvPr/>
        </p:nvSpPr>
        <p:spPr bwMode="auto">
          <a:xfrm>
            <a:off x="5867400" y="35814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758825"/>
            <a:ext cx="8466138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1397000"/>
            <a:ext cx="45180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641725"/>
            <a:ext cx="1014413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6" name="Text Box 5"/>
          <p:cNvSpPr txBox="1">
            <a:spLocks noChangeArrowheads="1"/>
          </p:cNvSpPr>
          <p:nvPr/>
        </p:nvSpPr>
        <p:spPr bwMode="auto">
          <a:xfrm>
            <a:off x="3108325" y="139700"/>
            <a:ext cx="399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3600">
                <a:solidFill>
                  <a:srgbClr val="FF0000"/>
                </a:solidFill>
                <a:latin typeface="Helvetica" panose="020B0504020202030204" pitchFamily="34" charset="0"/>
              </a:rPr>
              <a:t>Vesicular transport</a:t>
            </a:r>
          </a:p>
        </p:txBody>
      </p:sp>
      <p:pic>
        <p:nvPicPr>
          <p:cNvPr id="10035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13"/>
          <a:stretch>
            <a:fillRect/>
          </a:stretch>
        </p:blipFill>
        <p:spPr bwMode="auto">
          <a:xfrm>
            <a:off x="3048000" y="4419600"/>
            <a:ext cx="4532313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8" name="AutoShape 7"/>
          <p:cNvSpPr>
            <a:spLocks noChangeArrowheads="1"/>
          </p:cNvSpPr>
          <p:nvPr/>
        </p:nvSpPr>
        <p:spPr bwMode="auto">
          <a:xfrm rot="2529599">
            <a:off x="6756400" y="372745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0359" name="AutoShape 8"/>
          <p:cNvSpPr>
            <a:spLocks noChangeArrowheads="1"/>
          </p:cNvSpPr>
          <p:nvPr/>
        </p:nvSpPr>
        <p:spPr bwMode="auto">
          <a:xfrm rot="2529599">
            <a:off x="6451600" y="3875088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0360" name="AutoShape 9"/>
          <p:cNvSpPr>
            <a:spLocks noChangeArrowheads="1"/>
          </p:cNvSpPr>
          <p:nvPr/>
        </p:nvSpPr>
        <p:spPr bwMode="auto">
          <a:xfrm>
            <a:off x="4610100" y="139700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0361" name="AutoShape 10"/>
          <p:cNvSpPr>
            <a:spLocks noChangeArrowheads="1"/>
          </p:cNvSpPr>
          <p:nvPr/>
        </p:nvSpPr>
        <p:spPr bwMode="auto">
          <a:xfrm>
            <a:off x="4381500" y="1676400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0362" name="AutoShape 11"/>
          <p:cNvSpPr>
            <a:spLocks noChangeArrowheads="1"/>
          </p:cNvSpPr>
          <p:nvPr/>
        </p:nvSpPr>
        <p:spPr bwMode="auto">
          <a:xfrm>
            <a:off x="6324600" y="142240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0363" name="AutoShape 12"/>
          <p:cNvSpPr>
            <a:spLocks noChangeArrowheads="1"/>
          </p:cNvSpPr>
          <p:nvPr/>
        </p:nvSpPr>
        <p:spPr bwMode="auto">
          <a:xfrm>
            <a:off x="6096000" y="1701800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0364" name="Rectangle 13"/>
          <p:cNvSpPr>
            <a:spLocks noChangeArrowheads="1"/>
          </p:cNvSpPr>
          <p:nvPr/>
        </p:nvSpPr>
        <p:spPr bwMode="auto">
          <a:xfrm>
            <a:off x="887413" y="1447800"/>
            <a:ext cx="21605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Trans Golgi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network</a:t>
            </a:r>
          </a:p>
        </p:txBody>
      </p:sp>
      <p:sp>
        <p:nvSpPr>
          <p:cNvPr id="100365" name="Rectangle 14"/>
          <p:cNvSpPr>
            <a:spLocks noChangeArrowheads="1"/>
          </p:cNvSpPr>
          <p:nvPr/>
        </p:nvSpPr>
        <p:spPr bwMode="auto">
          <a:xfrm>
            <a:off x="914400" y="3886200"/>
            <a:ext cx="1984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Plasma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membrane</a:t>
            </a:r>
          </a:p>
        </p:txBody>
      </p:sp>
      <p:sp>
        <p:nvSpPr>
          <p:cNvPr id="100366" name="Rectangle 15"/>
          <p:cNvSpPr>
            <a:spLocks noChangeArrowheads="1"/>
          </p:cNvSpPr>
          <p:nvPr/>
        </p:nvSpPr>
        <p:spPr bwMode="auto">
          <a:xfrm>
            <a:off x="4864100" y="1600200"/>
            <a:ext cx="123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lumen</a:t>
            </a:r>
          </a:p>
        </p:txBody>
      </p:sp>
      <p:sp>
        <p:nvSpPr>
          <p:cNvPr id="100367" name="Text Box 16"/>
          <p:cNvSpPr txBox="1">
            <a:spLocks noChangeArrowheads="1"/>
          </p:cNvSpPr>
          <p:nvPr/>
        </p:nvSpPr>
        <p:spPr bwMode="auto">
          <a:xfrm>
            <a:off x="0" y="6400800"/>
            <a:ext cx="1141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006600"/>
                </a:solidFill>
                <a:latin typeface="Helvetica" panose="020B0504020202030204" pitchFamily="34" charset="0"/>
              </a:rPr>
              <a:t>fig. 13-2</a:t>
            </a:r>
          </a:p>
        </p:txBody>
      </p:sp>
      <p:sp>
        <p:nvSpPr>
          <p:cNvPr id="100368" name="AutoShape 18"/>
          <p:cNvSpPr>
            <a:spLocks noChangeArrowheads="1"/>
          </p:cNvSpPr>
          <p:nvPr/>
        </p:nvSpPr>
        <p:spPr bwMode="auto">
          <a:xfrm>
            <a:off x="7080250" y="19558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0369" name="AutoShape 19"/>
          <p:cNvSpPr>
            <a:spLocks noChangeArrowheads="1"/>
          </p:cNvSpPr>
          <p:nvPr/>
        </p:nvSpPr>
        <p:spPr bwMode="auto">
          <a:xfrm>
            <a:off x="6737350" y="41021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1397000"/>
            <a:ext cx="45180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1" name="Oval 3"/>
          <p:cNvSpPr>
            <a:spLocks noChangeArrowheads="1"/>
          </p:cNvSpPr>
          <p:nvPr/>
        </p:nvSpPr>
        <p:spPr bwMode="auto">
          <a:xfrm>
            <a:off x="6019800" y="4495800"/>
            <a:ext cx="1219200" cy="1143000"/>
          </a:xfrm>
          <a:prstGeom prst="ellipse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Times" panose="02020603060405020304" pitchFamily="18" charset="0"/>
            </a:endParaRP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306"/>
          <a:stretch>
            <a:fillRect/>
          </a:stretch>
        </p:blipFill>
        <p:spPr bwMode="auto">
          <a:xfrm>
            <a:off x="2992438" y="3751263"/>
            <a:ext cx="4703762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4419600" y="4319588"/>
            <a:ext cx="1123950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1382" name="Text Box 7"/>
          <p:cNvSpPr txBox="1">
            <a:spLocks noChangeArrowheads="1"/>
          </p:cNvSpPr>
          <p:nvPr/>
        </p:nvSpPr>
        <p:spPr bwMode="auto">
          <a:xfrm>
            <a:off x="3108325" y="139700"/>
            <a:ext cx="399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3600">
                <a:solidFill>
                  <a:srgbClr val="FF0000"/>
                </a:solidFill>
                <a:latin typeface="Helvetica" panose="020B0504020202030204" pitchFamily="34" charset="0"/>
              </a:rPr>
              <a:t>Vesicular transport</a:t>
            </a:r>
          </a:p>
        </p:txBody>
      </p:sp>
      <p:sp>
        <p:nvSpPr>
          <p:cNvPr id="101383" name="Oval 8"/>
          <p:cNvSpPr>
            <a:spLocks noChangeArrowheads="1"/>
          </p:cNvSpPr>
          <p:nvPr/>
        </p:nvSpPr>
        <p:spPr bwMode="auto">
          <a:xfrm>
            <a:off x="6477000" y="4876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1384" name="Oval 9"/>
          <p:cNvSpPr>
            <a:spLocks noChangeArrowheads="1"/>
          </p:cNvSpPr>
          <p:nvPr/>
        </p:nvSpPr>
        <p:spPr bwMode="auto">
          <a:xfrm>
            <a:off x="6248400" y="4876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1385" name="Oval 10"/>
          <p:cNvSpPr>
            <a:spLocks noChangeArrowheads="1"/>
          </p:cNvSpPr>
          <p:nvPr/>
        </p:nvSpPr>
        <p:spPr bwMode="auto">
          <a:xfrm>
            <a:off x="6781800" y="5029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1386" name="Oval 11"/>
          <p:cNvSpPr>
            <a:spLocks noChangeArrowheads="1"/>
          </p:cNvSpPr>
          <p:nvPr/>
        </p:nvSpPr>
        <p:spPr bwMode="auto">
          <a:xfrm>
            <a:off x="6705600" y="4876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1387" name="Oval 12"/>
          <p:cNvSpPr>
            <a:spLocks noChangeArrowheads="1"/>
          </p:cNvSpPr>
          <p:nvPr/>
        </p:nvSpPr>
        <p:spPr bwMode="auto">
          <a:xfrm>
            <a:off x="6019800" y="5181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1388" name="Oval 13"/>
          <p:cNvSpPr>
            <a:spLocks noChangeArrowheads="1"/>
          </p:cNvSpPr>
          <p:nvPr/>
        </p:nvSpPr>
        <p:spPr bwMode="auto">
          <a:xfrm>
            <a:off x="6934200" y="4800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1389" name="Oval 14"/>
          <p:cNvSpPr>
            <a:spLocks noChangeArrowheads="1"/>
          </p:cNvSpPr>
          <p:nvPr/>
        </p:nvSpPr>
        <p:spPr bwMode="auto">
          <a:xfrm>
            <a:off x="6324600" y="5105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1390" name="Oval 15"/>
          <p:cNvSpPr>
            <a:spLocks noChangeArrowheads="1"/>
          </p:cNvSpPr>
          <p:nvPr/>
        </p:nvSpPr>
        <p:spPr bwMode="auto">
          <a:xfrm>
            <a:off x="6553200" y="5181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1391" name="Oval 16"/>
          <p:cNvSpPr>
            <a:spLocks noChangeArrowheads="1"/>
          </p:cNvSpPr>
          <p:nvPr/>
        </p:nvSpPr>
        <p:spPr bwMode="auto">
          <a:xfrm>
            <a:off x="7086600" y="5181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1392" name="AutoShape 17"/>
          <p:cNvSpPr>
            <a:spLocks noChangeArrowheads="1"/>
          </p:cNvSpPr>
          <p:nvPr/>
        </p:nvSpPr>
        <p:spPr bwMode="auto">
          <a:xfrm rot="2529599">
            <a:off x="6896100" y="414655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1393" name="AutoShape 18"/>
          <p:cNvSpPr>
            <a:spLocks noChangeArrowheads="1"/>
          </p:cNvSpPr>
          <p:nvPr/>
        </p:nvSpPr>
        <p:spPr bwMode="auto">
          <a:xfrm rot="2529599">
            <a:off x="6591300" y="4294188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1394" name="AutoShape 19"/>
          <p:cNvSpPr>
            <a:spLocks noChangeArrowheads="1"/>
          </p:cNvSpPr>
          <p:nvPr/>
        </p:nvSpPr>
        <p:spPr bwMode="auto">
          <a:xfrm>
            <a:off x="4610100" y="139700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1395" name="AutoShape 20"/>
          <p:cNvSpPr>
            <a:spLocks noChangeArrowheads="1"/>
          </p:cNvSpPr>
          <p:nvPr/>
        </p:nvSpPr>
        <p:spPr bwMode="auto">
          <a:xfrm>
            <a:off x="4381500" y="1676400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1396" name="AutoShape 21"/>
          <p:cNvSpPr>
            <a:spLocks noChangeArrowheads="1"/>
          </p:cNvSpPr>
          <p:nvPr/>
        </p:nvSpPr>
        <p:spPr bwMode="auto">
          <a:xfrm>
            <a:off x="6324600" y="142240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1397" name="AutoShape 22"/>
          <p:cNvSpPr>
            <a:spLocks noChangeArrowheads="1"/>
          </p:cNvSpPr>
          <p:nvPr/>
        </p:nvSpPr>
        <p:spPr bwMode="auto">
          <a:xfrm>
            <a:off x="6096000" y="1701800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1398" name="Rectangle 23"/>
          <p:cNvSpPr>
            <a:spLocks noChangeArrowheads="1"/>
          </p:cNvSpPr>
          <p:nvPr/>
        </p:nvSpPr>
        <p:spPr bwMode="auto">
          <a:xfrm>
            <a:off x="887413" y="1447800"/>
            <a:ext cx="21605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Trans Golgi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network</a:t>
            </a:r>
          </a:p>
        </p:txBody>
      </p:sp>
      <p:sp>
        <p:nvSpPr>
          <p:cNvPr id="101399" name="Rectangle 24"/>
          <p:cNvSpPr>
            <a:spLocks noChangeArrowheads="1"/>
          </p:cNvSpPr>
          <p:nvPr/>
        </p:nvSpPr>
        <p:spPr bwMode="auto">
          <a:xfrm>
            <a:off x="914400" y="3886200"/>
            <a:ext cx="1984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Plasma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membrane</a:t>
            </a:r>
          </a:p>
        </p:txBody>
      </p:sp>
      <p:sp>
        <p:nvSpPr>
          <p:cNvPr id="101400" name="Rectangle 25"/>
          <p:cNvSpPr>
            <a:spLocks noChangeArrowheads="1"/>
          </p:cNvSpPr>
          <p:nvPr/>
        </p:nvSpPr>
        <p:spPr bwMode="auto">
          <a:xfrm>
            <a:off x="4864100" y="1600200"/>
            <a:ext cx="123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lumen</a:t>
            </a:r>
          </a:p>
        </p:txBody>
      </p:sp>
      <p:sp>
        <p:nvSpPr>
          <p:cNvPr id="101401" name="Text Box 26"/>
          <p:cNvSpPr txBox="1">
            <a:spLocks noChangeArrowheads="1"/>
          </p:cNvSpPr>
          <p:nvPr/>
        </p:nvSpPr>
        <p:spPr bwMode="auto">
          <a:xfrm>
            <a:off x="0" y="6400800"/>
            <a:ext cx="1141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006600"/>
                </a:solidFill>
                <a:latin typeface="Helvetica" panose="020B0504020202030204" pitchFamily="34" charset="0"/>
              </a:rPr>
              <a:t>fig. 13-2</a:t>
            </a:r>
          </a:p>
        </p:txBody>
      </p:sp>
      <p:sp>
        <p:nvSpPr>
          <p:cNvPr id="101402" name="AutoShape 28"/>
          <p:cNvSpPr>
            <a:spLocks noChangeArrowheads="1"/>
          </p:cNvSpPr>
          <p:nvPr/>
        </p:nvSpPr>
        <p:spPr bwMode="auto">
          <a:xfrm>
            <a:off x="7080250" y="19558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1403" name="AutoShape 29"/>
          <p:cNvSpPr>
            <a:spLocks noChangeArrowheads="1"/>
          </p:cNvSpPr>
          <p:nvPr/>
        </p:nvSpPr>
        <p:spPr bwMode="auto">
          <a:xfrm>
            <a:off x="7150100" y="51435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696"/>
          <a:stretch>
            <a:fillRect/>
          </a:stretch>
        </p:blipFill>
        <p:spPr bwMode="auto">
          <a:xfrm>
            <a:off x="3124200" y="4343400"/>
            <a:ext cx="4518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538" y="1397000"/>
            <a:ext cx="45180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4419600" y="4319588"/>
            <a:ext cx="1123950" cy="952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405" name="Text Box 6"/>
          <p:cNvSpPr txBox="1">
            <a:spLocks noChangeArrowheads="1"/>
          </p:cNvSpPr>
          <p:nvPr/>
        </p:nvSpPr>
        <p:spPr bwMode="auto">
          <a:xfrm>
            <a:off x="3108325" y="139700"/>
            <a:ext cx="399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3600">
                <a:solidFill>
                  <a:srgbClr val="FF0000"/>
                </a:solidFill>
                <a:latin typeface="Helvetica" panose="020B0504020202030204" pitchFamily="34" charset="0"/>
              </a:rPr>
              <a:t>Vesicular transport</a:t>
            </a:r>
          </a:p>
        </p:txBody>
      </p:sp>
      <p:sp>
        <p:nvSpPr>
          <p:cNvPr id="102406" name="Oval 7"/>
          <p:cNvSpPr>
            <a:spLocks noChangeArrowheads="1"/>
          </p:cNvSpPr>
          <p:nvPr/>
        </p:nvSpPr>
        <p:spPr bwMode="auto">
          <a:xfrm>
            <a:off x="6477000" y="5029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407" name="Oval 8"/>
          <p:cNvSpPr>
            <a:spLocks noChangeArrowheads="1"/>
          </p:cNvSpPr>
          <p:nvPr/>
        </p:nvSpPr>
        <p:spPr bwMode="auto">
          <a:xfrm>
            <a:off x="6172200" y="4876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408" name="Oval 9"/>
          <p:cNvSpPr>
            <a:spLocks noChangeArrowheads="1"/>
          </p:cNvSpPr>
          <p:nvPr/>
        </p:nvSpPr>
        <p:spPr bwMode="auto">
          <a:xfrm>
            <a:off x="6781800" y="5105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409" name="Oval 10"/>
          <p:cNvSpPr>
            <a:spLocks noChangeArrowheads="1"/>
          </p:cNvSpPr>
          <p:nvPr/>
        </p:nvSpPr>
        <p:spPr bwMode="auto">
          <a:xfrm>
            <a:off x="6858000" y="4953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410" name="Oval 11"/>
          <p:cNvSpPr>
            <a:spLocks noChangeArrowheads="1"/>
          </p:cNvSpPr>
          <p:nvPr/>
        </p:nvSpPr>
        <p:spPr bwMode="auto">
          <a:xfrm>
            <a:off x="5943600" y="5105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411" name="Oval 12"/>
          <p:cNvSpPr>
            <a:spLocks noChangeArrowheads="1"/>
          </p:cNvSpPr>
          <p:nvPr/>
        </p:nvSpPr>
        <p:spPr bwMode="auto">
          <a:xfrm>
            <a:off x="7162800" y="48768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412" name="Oval 13"/>
          <p:cNvSpPr>
            <a:spLocks noChangeArrowheads="1"/>
          </p:cNvSpPr>
          <p:nvPr/>
        </p:nvSpPr>
        <p:spPr bwMode="auto">
          <a:xfrm>
            <a:off x="6248400" y="51054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413" name="Oval 14"/>
          <p:cNvSpPr>
            <a:spLocks noChangeArrowheads="1"/>
          </p:cNvSpPr>
          <p:nvPr/>
        </p:nvSpPr>
        <p:spPr bwMode="auto">
          <a:xfrm>
            <a:off x="6477000" y="5334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414" name="Oval 15"/>
          <p:cNvSpPr>
            <a:spLocks noChangeArrowheads="1"/>
          </p:cNvSpPr>
          <p:nvPr/>
        </p:nvSpPr>
        <p:spPr bwMode="auto">
          <a:xfrm>
            <a:off x="7086600" y="5181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415" name="AutoShape 16"/>
          <p:cNvSpPr>
            <a:spLocks noChangeArrowheads="1"/>
          </p:cNvSpPr>
          <p:nvPr/>
        </p:nvSpPr>
        <p:spPr bwMode="auto">
          <a:xfrm>
            <a:off x="4610100" y="139700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416" name="AutoShape 17"/>
          <p:cNvSpPr>
            <a:spLocks noChangeArrowheads="1"/>
          </p:cNvSpPr>
          <p:nvPr/>
        </p:nvSpPr>
        <p:spPr bwMode="auto">
          <a:xfrm>
            <a:off x="4381500" y="1676400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417" name="AutoShape 18"/>
          <p:cNvSpPr>
            <a:spLocks noChangeArrowheads="1"/>
          </p:cNvSpPr>
          <p:nvPr/>
        </p:nvSpPr>
        <p:spPr bwMode="auto">
          <a:xfrm>
            <a:off x="6324600" y="142240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418" name="AutoShape 19"/>
          <p:cNvSpPr>
            <a:spLocks noChangeArrowheads="1"/>
          </p:cNvSpPr>
          <p:nvPr/>
        </p:nvSpPr>
        <p:spPr bwMode="auto">
          <a:xfrm>
            <a:off x="6096000" y="1701800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419" name="Rectangle 20"/>
          <p:cNvSpPr>
            <a:spLocks noChangeArrowheads="1"/>
          </p:cNvSpPr>
          <p:nvPr/>
        </p:nvSpPr>
        <p:spPr bwMode="auto">
          <a:xfrm>
            <a:off x="887413" y="1447800"/>
            <a:ext cx="21605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Trans Golgi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network</a:t>
            </a:r>
          </a:p>
        </p:txBody>
      </p:sp>
      <p:sp>
        <p:nvSpPr>
          <p:cNvPr id="102420" name="Rectangle 21"/>
          <p:cNvSpPr>
            <a:spLocks noChangeArrowheads="1"/>
          </p:cNvSpPr>
          <p:nvPr/>
        </p:nvSpPr>
        <p:spPr bwMode="auto">
          <a:xfrm>
            <a:off x="914400" y="3886200"/>
            <a:ext cx="19843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Plasma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membrane</a:t>
            </a:r>
          </a:p>
        </p:txBody>
      </p:sp>
      <p:sp>
        <p:nvSpPr>
          <p:cNvPr id="102421" name="Oval 22"/>
          <p:cNvSpPr>
            <a:spLocks noChangeArrowheads="1"/>
          </p:cNvSpPr>
          <p:nvPr/>
        </p:nvSpPr>
        <p:spPr bwMode="auto">
          <a:xfrm>
            <a:off x="5715000" y="53340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422" name="Oval 23"/>
          <p:cNvSpPr>
            <a:spLocks noChangeArrowheads="1"/>
          </p:cNvSpPr>
          <p:nvPr/>
        </p:nvSpPr>
        <p:spPr bwMode="auto">
          <a:xfrm>
            <a:off x="7620000" y="51816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423" name="Oval 24"/>
          <p:cNvSpPr>
            <a:spLocks noChangeArrowheads="1"/>
          </p:cNvSpPr>
          <p:nvPr/>
        </p:nvSpPr>
        <p:spPr bwMode="auto">
          <a:xfrm>
            <a:off x="6781800" y="5410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424" name="AutoShape 25"/>
          <p:cNvSpPr>
            <a:spLocks noChangeArrowheads="1"/>
          </p:cNvSpPr>
          <p:nvPr/>
        </p:nvSpPr>
        <p:spPr bwMode="auto">
          <a:xfrm>
            <a:off x="6553200" y="4356100"/>
            <a:ext cx="76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425" name="AutoShape 26"/>
          <p:cNvSpPr>
            <a:spLocks noChangeArrowheads="1"/>
          </p:cNvSpPr>
          <p:nvPr/>
        </p:nvSpPr>
        <p:spPr bwMode="auto">
          <a:xfrm>
            <a:off x="6324600" y="4635500"/>
            <a:ext cx="266700" cy="2286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5499" name="Rectangle 27"/>
          <p:cNvSpPr>
            <a:spLocks noChangeArrowheads="1"/>
          </p:cNvSpPr>
          <p:nvPr/>
        </p:nvSpPr>
        <p:spPr bwMode="auto">
          <a:xfrm>
            <a:off x="4267200" y="3505200"/>
            <a:ext cx="14319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Helvetica" panose="020B0504020202030204" pitchFamily="34" charset="0"/>
              </a:rPr>
              <a:t>cytosol</a:t>
            </a:r>
            <a:endParaRPr lang="en-US" altLang="it-IT" sz="2800" b="1">
              <a:solidFill>
                <a:srgbClr val="FF0000"/>
              </a:solidFill>
              <a:latin typeface="Helvetica" panose="020B0504020202030204" pitchFamily="34" charset="0"/>
            </a:endParaRPr>
          </a:p>
        </p:txBody>
      </p:sp>
      <p:sp>
        <p:nvSpPr>
          <p:cNvPr id="105500" name="Rectangle 28"/>
          <p:cNvSpPr>
            <a:spLocks noChangeArrowheads="1"/>
          </p:cNvSpPr>
          <p:nvPr/>
        </p:nvSpPr>
        <p:spPr bwMode="auto">
          <a:xfrm>
            <a:off x="3276600" y="5029200"/>
            <a:ext cx="22828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Helvetica" panose="020B0504020202030204" pitchFamily="34" charset="0"/>
              </a:rPr>
              <a:t>extracellular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latin typeface="Helvetica" panose="020B0504020202030204" pitchFamily="34" charset="0"/>
              </a:rPr>
              <a:t>medium</a:t>
            </a:r>
          </a:p>
        </p:txBody>
      </p:sp>
      <p:sp>
        <p:nvSpPr>
          <p:cNvPr id="102428" name="Rectangle 29"/>
          <p:cNvSpPr>
            <a:spLocks noChangeArrowheads="1"/>
          </p:cNvSpPr>
          <p:nvPr/>
        </p:nvSpPr>
        <p:spPr bwMode="auto">
          <a:xfrm>
            <a:off x="4864100" y="1600200"/>
            <a:ext cx="12319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800" b="1">
                <a:solidFill>
                  <a:srgbClr val="FF0000"/>
                </a:solidFill>
                <a:latin typeface="Helvetica" panose="020B0504020202030204" pitchFamily="34" charset="0"/>
              </a:rPr>
              <a:t>lumen</a:t>
            </a:r>
          </a:p>
        </p:txBody>
      </p:sp>
      <p:sp>
        <p:nvSpPr>
          <p:cNvPr id="102429" name="Text Box 30"/>
          <p:cNvSpPr txBox="1">
            <a:spLocks noChangeArrowheads="1"/>
          </p:cNvSpPr>
          <p:nvPr/>
        </p:nvSpPr>
        <p:spPr bwMode="auto">
          <a:xfrm>
            <a:off x="0" y="6400800"/>
            <a:ext cx="114141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006600"/>
                </a:solidFill>
                <a:latin typeface="Helvetica" panose="020B0504020202030204" pitchFamily="34" charset="0"/>
              </a:rPr>
              <a:t>fig. 13-2</a:t>
            </a:r>
          </a:p>
        </p:txBody>
      </p:sp>
      <p:sp>
        <p:nvSpPr>
          <p:cNvPr id="102430" name="AutoShape 32"/>
          <p:cNvSpPr>
            <a:spLocks noChangeArrowheads="1"/>
          </p:cNvSpPr>
          <p:nvPr/>
        </p:nvSpPr>
        <p:spPr bwMode="auto">
          <a:xfrm>
            <a:off x="7080250" y="19558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02431" name="AutoShape 33"/>
          <p:cNvSpPr>
            <a:spLocks noChangeArrowheads="1"/>
          </p:cNvSpPr>
          <p:nvPr/>
        </p:nvSpPr>
        <p:spPr bwMode="auto">
          <a:xfrm>
            <a:off x="7683500" y="5143500"/>
            <a:ext cx="152400" cy="152400"/>
          </a:xfrm>
          <a:prstGeom prst="star4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9" grpId="0" autoUpdateAnimBg="0"/>
      <p:bldP spid="10550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466850"/>
            <a:ext cx="63627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798888" y="609600"/>
            <a:ext cx="15605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i="1">
                <a:latin typeface="Arial" panose="020B0604020202020204" pitchFamily="34" charset="0"/>
              </a:rPr>
              <a:t>cis</a:t>
            </a:r>
            <a:r>
              <a:rPr lang="en-US" altLang="it-IT">
                <a:latin typeface="Arial" panose="020B0604020202020204" pitchFamily="34" charset="0"/>
              </a:rPr>
              <a:t> face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067175" y="5589588"/>
            <a:ext cx="1965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i="1">
                <a:latin typeface="Arial" panose="020B0604020202020204" pitchFamily="34" charset="0"/>
              </a:rPr>
              <a:t>trans</a:t>
            </a:r>
            <a:r>
              <a:rPr lang="en-US" altLang="it-IT">
                <a:latin typeface="Arial" panose="020B0604020202020204" pitchFamily="34" charset="0"/>
              </a:rPr>
              <a:t> face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776538" y="6202363"/>
            <a:ext cx="4424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b="1">
                <a:solidFill>
                  <a:srgbClr val="FF0000"/>
                </a:solidFill>
                <a:latin typeface="Arial" panose="020B0604020202020204" pitchFamily="34" charset="0"/>
              </a:rPr>
              <a:t>Membrana plasmatica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051050" y="0"/>
            <a:ext cx="5030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b="1">
                <a:solidFill>
                  <a:srgbClr val="FF0000"/>
                </a:solidFill>
                <a:latin typeface="Arial" panose="020B0604020202020204" pitchFamily="34" charset="0"/>
              </a:rPr>
              <a:t>Reticolo Endoplasmatico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28600" y="1143000"/>
            <a:ext cx="19891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i="1">
                <a:latin typeface="Arial" panose="020B0604020202020204" pitchFamily="34" charset="0"/>
              </a:rPr>
              <a:t>cis </a:t>
            </a:r>
            <a:r>
              <a:rPr lang="en-US" altLang="it-IT">
                <a:latin typeface="Arial" panose="020B0604020202020204" pitchFamily="34" charset="0"/>
              </a:rPr>
              <a:t>- Golgi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>
                <a:latin typeface="Arial" panose="020B0604020202020204" pitchFamily="34" charset="0"/>
              </a:rPr>
              <a:t>network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36525" y="4435475"/>
            <a:ext cx="25066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i="1">
                <a:latin typeface="Arial" panose="020B0604020202020204" pitchFamily="34" charset="0"/>
              </a:rPr>
              <a:t>trans </a:t>
            </a:r>
            <a:r>
              <a:rPr lang="en-US" altLang="it-IT">
                <a:latin typeface="Arial" panose="020B0604020202020204" pitchFamily="34" charset="0"/>
              </a:rPr>
              <a:t>- Golgi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>
                <a:latin typeface="Arial" panose="020B0604020202020204" pitchFamily="34" charset="0"/>
              </a:rPr>
              <a:t>network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737475" y="2606675"/>
            <a:ext cx="681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i="1">
                <a:latin typeface="Arial" panose="020B0604020202020204" pitchFamily="34" charset="0"/>
              </a:rPr>
              <a:t>cis</a:t>
            </a:r>
            <a:endParaRPr lang="en-US" altLang="it-IT">
              <a:latin typeface="Arial" panose="020B0604020202020204" pitchFamily="34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737475" y="3140075"/>
            <a:ext cx="1379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>
                <a:latin typeface="Arial" panose="020B0604020202020204" pitchFamily="34" charset="0"/>
              </a:rPr>
              <a:t>medial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7737475" y="3825875"/>
            <a:ext cx="1085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i="1">
                <a:latin typeface="Arial" panose="020B0604020202020204" pitchFamily="34" charset="0"/>
              </a:rPr>
              <a:t>trans</a:t>
            </a:r>
            <a:endParaRPr lang="en-US" altLang="it-IT">
              <a:latin typeface="Arial" panose="020B06040202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 bwMode="auto">
          <a:xfrm>
            <a:off x="6657975" y="1219200"/>
            <a:ext cx="2486025" cy="1219200"/>
            <a:chOff x="4194" y="768"/>
            <a:chExt cx="1566" cy="768"/>
          </a:xfrm>
        </p:grpSpPr>
        <p:sp>
          <p:nvSpPr>
            <p:cNvPr id="103441" name="Text Box 5"/>
            <p:cNvSpPr txBox="1">
              <a:spLocks noChangeArrowheads="1"/>
            </p:cNvSpPr>
            <p:nvPr/>
          </p:nvSpPr>
          <p:spPr bwMode="auto">
            <a:xfrm>
              <a:off x="4194" y="768"/>
              <a:ext cx="156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6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6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6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>
                  <a:solidFill>
                    <a:schemeClr val="accent2"/>
                  </a:solidFill>
                  <a:latin typeface="Arial" panose="020B0604020202020204" pitchFamily="34" charset="0"/>
                </a:rPr>
                <a:t>Golgi vesicle</a:t>
              </a:r>
              <a:endParaRPr lang="en-US" altLang="it-IT">
                <a:latin typeface="Arial" panose="020B0604020202020204" pitchFamily="34" charset="0"/>
              </a:endParaRPr>
            </a:p>
          </p:txBody>
        </p:sp>
        <p:sp>
          <p:nvSpPr>
            <p:cNvPr id="103442" name="Line 14"/>
            <p:cNvSpPr>
              <a:spLocks noChangeShapeType="1"/>
            </p:cNvSpPr>
            <p:nvPr/>
          </p:nvSpPr>
          <p:spPr bwMode="auto">
            <a:xfrm flipH="1">
              <a:off x="4656" y="1056"/>
              <a:ext cx="432" cy="4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" name="Group 20"/>
          <p:cNvGrpSpPr/>
          <p:nvPr/>
        </p:nvGrpSpPr>
        <p:grpSpPr bwMode="auto">
          <a:xfrm>
            <a:off x="0" y="5181600"/>
            <a:ext cx="3206750" cy="960438"/>
            <a:chOff x="0" y="3264"/>
            <a:chExt cx="2020" cy="605"/>
          </a:xfrm>
        </p:grpSpPr>
        <p:sp>
          <p:nvSpPr>
            <p:cNvPr id="103439" name="Text Box 6"/>
            <p:cNvSpPr txBox="1">
              <a:spLocks noChangeArrowheads="1"/>
            </p:cNvSpPr>
            <p:nvPr/>
          </p:nvSpPr>
          <p:spPr bwMode="auto">
            <a:xfrm>
              <a:off x="0" y="3504"/>
              <a:ext cx="20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6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6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6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>
                  <a:solidFill>
                    <a:schemeClr val="accent2"/>
                  </a:solidFill>
                  <a:latin typeface="Arial" panose="020B0604020202020204" pitchFamily="34" charset="0"/>
                </a:rPr>
                <a:t>secretory vesicle</a:t>
              </a:r>
              <a:endParaRPr lang="en-US" altLang="it-IT">
                <a:latin typeface="Arial" panose="020B0604020202020204" pitchFamily="34" charset="0"/>
              </a:endParaRPr>
            </a:p>
          </p:txBody>
        </p:sp>
        <p:sp>
          <p:nvSpPr>
            <p:cNvPr id="103440" name="Line 15"/>
            <p:cNvSpPr>
              <a:spLocks noChangeShapeType="1"/>
            </p:cNvSpPr>
            <p:nvPr/>
          </p:nvSpPr>
          <p:spPr bwMode="auto">
            <a:xfrm flipV="1">
              <a:off x="1392" y="3264"/>
              <a:ext cx="336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1547664" y="1673674"/>
            <a:ext cx="626469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L'apparato del Golgi ha la funzione di </a:t>
            </a:r>
          </a:p>
          <a:p>
            <a:pPr>
              <a:defRPr/>
            </a:pP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it-IT" altLang="it-IT" b="1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selezionare</a:t>
            </a:r>
            <a:r>
              <a:rPr lang="it-IT" altLang="it-IT" i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Tx/>
              <a:buChar char="-"/>
              <a:defRPr/>
            </a:pPr>
            <a:endParaRPr lang="it-IT" altLang="it-IT" i="1" dirty="0">
              <a:solidFill>
                <a:schemeClr val="accent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it-IT" altLang="it-IT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rielaborare</a:t>
            </a:r>
            <a:r>
              <a:rPr lang="it-IT" altLang="it-IT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Tx/>
              <a:buChar char="-"/>
              <a:defRPr/>
            </a:pPr>
            <a:endParaRPr lang="it-IT" altLang="it-IT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it-IT" altLang="it-IT" b="1" i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esportare</a:t>
            </a: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it-IT" alt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altLang="it-IT" dirty="0">
                <a:latin typeface="Arial" panose="020B0604020202020204" pitchFamily="34" charset="0"/>
                <a:cs typeface="Arial" panose="020B0604020202020204" pitchFamily="34" charset="0"/>
              </a:rPr>
              <a:t>i prodotti cellulari. </a:t>
            </a:r>
          </a:p>
        </p:txBody>
      </p:sp>
      <p:sp>
        <p:nvSpPr>
          <p:cNvPr id="104451" name="Rectangle 5"/>
          <p:cNvSpPr>
            <a:spLocks noGrp="1" noChangeArrowheads="1"/>
          </p:cNvSpPr>
          <p:nvPr>
            <p:ph type="title"/>
          </p:nvPr>
        </p:nvSpPr>
        <p:spPr>
          <a:xfrm>
            <a:off x="323528" y="548680"/>
            <a:ext cx="7772400" cy="1143000"/>
          </a:xfrm>
        </p:spPr>
        <p:txBody>
          <a:bodyPr/>
          <a:lstStyle/>
          <a:p>
            <a:r>
              <a:rPr lang="it-IT" altLang="it-IT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Funzione dell’apparato di Golgi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539552" y="260648"/>
            <a:ext cx="78488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buFontTx/>
              <a:buNone/>
            </a:pP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1-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Funziona come 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stazione di smistamento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, per la consegna di proteine a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diverse destinazioni nella cellula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just">
              <a:buFontTx/>
              <a:buNone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D92EB34F-8207-7F81-0AAF-5369EEF0F7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0" t="1347" r="34344" b="8080"/>
          <a:stretch/>
        </p:blipFill>
        <p:spPr>
          <a:xfrm>
            <a:off x="70917" y="1007730"/>
            <a:ext cx="5115640" cy="546074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04135D0-1F1C-B6BB-A2C0-CC604777546D}"/>
              </a:ext>
            </a:extLst>
          </p:cNvPr>
          <p:cNvSpPr txBox="1"/>
          <p:nvPr/>
        </p:nvSpPr>
        <p:spPr>
          <a:xfrm>
            <a:off x="5292080" y="1997839"/>
            <a:ext cx="36004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Membrana plasmatica, </a:t>
            </a:r>
          </a:p>
          <a:p>
            <a:pPr marL="342900" indent="-342900" algn="just">
              <a:buFontTx/>
              <a:buChar char="-"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secrezione verso l’esterno della cellula, </a:t>
            </a:r>
          </a:p>
          <a:p>
            <a:pPr marL="342900" indent="-342900" algn="just">
              <a:buFontTx/>
              <a:buChar char="-"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smistamento al sistema di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endosomi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/lisosomi, </a:t>
            </a:r>
          </a:p>
          <a:p>
            <a:pPr marL="342900" indent="-342900" algn="just">
              <a:buFontTx/>
              <a:buChar char="-"/>
            </a:pP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oppure riconsegna indietro all’ER.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539552" y="404664"/>
            <a:ext cx="8431530" cy="12604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it-IT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it-IT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Sito di sintesi</a:t>
            </a:r>
            <a:r>
              <a:rPr lang="it-IT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sfingomielina e </a:t>
            </a:r>
            <a:r>
              <a:rPr 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glicosfingolipidi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Questi lipidi sono in grado di impacchettarsi strettamente nella membrana, ispessendola e rendendola meno permeabile alle molecole solubili in acqua.</a:t>
            </a:r>
          </a:p>
        </p:txBody>
      </p:sp>
      <p:pic>
        <p:nvPicPr>
          <p:cNvPr id="1026" name="Picture 2" descr="Immagine correlat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00"/>
          <a:stretch>
            <a:fillRect/>
          </a:stretch>
        </p:blipFill>
        <p:spPr bwMode="auto">
          <a:xfrm>
            <a:off x="251520" y="1916832"/>
            <a:ext cx="8422677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445448" y="116632"/>
            <a:ext cx="8064896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Apparato di Golgi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2200" b="1" dirty="0">
                <a:latin typeface="Arial" panose="020B0604020202020204" pitchFamily="34" charset="0"/>
                <a:cs typeface="Arial" panose="020B0604020202020204" pitchFamily="34" charset="0"/>
              </a:rPr>
              <a:t>3- 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Funziona come una «</a:t>
            </a:r>
            <a:r>
              <a:rPr lang="it-IT" sz="2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fabbrica di carboidrati</a:t>
            </a:r>
            <a:r>
              <a:rPr lang="it-IT" sz="2200" dirty="0"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</a:p>
          <a:p>
            <a:pPr algn="just"/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- le glicoproteine, i polisaccaridi (nelle piante) e i proteoglicani ricevuti dall’ER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sono ulteriormente processati. </a:t>
            </a:r>
          </a:p>
          <a:p>
            <a:pPr algn="just"/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Questo processamento permette a tali molecole di </a:t>
            </a:r>
            <a:r>
              <a:rPr 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partecipare a numerose funzioni biologiche specializzate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sulla superficie cellulare. </a:t>
            </a:r>
          </a:p>
          <a:p>
            <a:pPr algn="just"/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41595" y="4005064"/>
            <a:ext cx="8460809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Più di 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200 enzimi del Golgi</a:t>
            </a:r>
            <a:r>
              <a:rPr lang="it-IT" sz="20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partecipano alla biosintesi di glicoproteine e di glicolipidi: </a:t>
            </a:r>
          </a:p>
          <a:p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8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Glicosiltrasferasi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: aggiungono residui di zuccheri specifici.</a:t>
            </a:r>
          </a:p>
          <a:p>
            <a:r>
              <a:rPr lang="it-IT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it-IT" sz="18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Arial" panose="020B0604020202020204" pitchFamily="34" charset="0"/>
                <a:cs typeface="Arial" panose="020B0604020202020204" pitchFamily="34" charset="0"/>
              </a:rPr>
              <a:t>Glicosidasi</a:t>
            </a:r>
            <a:r>
              <a:rPr lang="it-IT" sz="18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rimuovono residui di zucchero specifici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1" descr="figure_13_2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71537"/>
            <a:ext cx="853440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figure 13-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100" y="381000"/>
            <a:ext cx="6526213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0" y="6553200"/>
            <a:ext cx="9067800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1100">
                <a:latin typeface="Arial" panose="020B0604020202020204" pitchFamily="34" charset="0"/>
                <a:ea typeface="MS PGothic" panose="020B0600070205080204" pitchFamily="34" charset="-128"/>
              </a:rPr>
              <a:t>Figure 13-27 </a:t>
            </a:r>
            <a:r>
              <a:rPr lang="en-US" altLang="it-IT" sz="1100" i="1">
                <a:latin typeface="Arial" panose="020B0604020202020204" pitchFamily="34" charset="0"/>
                <a:ea typeface="MS PGothic" panose="020B0600070205080204" pitchFamily="34" charset="-128"/>
              </a:rPr>
              <a:t> Molecular Biology of the Cell</a:t>
            </a:r>
            <a:r>
              <a:rPr lang="en-US" altLang="it-IT" sz="1100">
                <a:latin typeface="Arial" panose="020B0604020202020204" pitchFamily="34" charset="0"/>
                <a:ea typeface="MS PGothic" panose="020B0600070205080204" pitchFamily="34" charset="-128"/>
              </a:rPr>
              <a:t> (© Garland Science 2008)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1" descr="figure_13_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548680"/>
            <a:ext cx="6388100" cy="616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1" name="Tit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The Golgi Apparatus Consists of an Ordered Series of Compartments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30"/>
          <a:stretch>
            <a:fillRect/>
          </a:stretch>
        </p:blipFill>
        <p:spPr bwMode="auto">
          <a:xfrm>
            <a:off x="95250" y="387350"/>
            <a:ext cx="257175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6261100" y="3276600"/>
            <a:ext cx="1905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76804" name="Rectangle 4"/>
          <p:cNvSpPr>
            <a:spLocks noChangeArrowheads="1"/>
          </p:cNvSpPr>
          <p:nvPr/>
        </p:nvSpPr>
        <p:spPr bwMode="auto">
          <a:xfrm>
            <a:off x="7010400" y="5638800"/>
            <a:ext cx="1828800" cy="660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latin typeface="Helvetica" panose="020B0504020202030204" pitchFamily="34" charset="0"/>
              </a:rPr>
              <a:t>Golgi lumen</a:t>
            </a:r>
          </a:p>
        </p:txBody>
      </p:sp>
      <p:grpSp>
        <p:nvGrpSpPr>
          <p:cNvPr id="2" name="Group 7"/>
          <p:cNvGrpSpPr/>
          <p:nvPr/>
        </p:nvGrpSpPr>
        <p:grpSpPr bwMode="auto">
          <a:xfrm>
            <a:off x="5029200" y="393700"/>
            <a:ext cx="3048000" cy="5105400"/>
            <a:chOff x="3552" y="1344"/>
            <a:chExt cx="1680" cy="2832"/>
          </a:xfrm>
        </p:grpSpPr>
        <p:pic>
          <p:nvPicPr>
            <p:cNvPr id="111629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15" t="22736" r="4831" b="2733"/>
            <a:stretch>
              <a:fillRect/>
            </a:stretch>
          </p:blipFill>
          <p:spPr bwMode="auto">
            <a:xfrm>
              <a:off x="3552" y="1344"/>
              <a:ext cx="1632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1630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9"/>
            <a:stretch>
              <a:fillRect/>
            </a:stretch>
          </p:blipFill>
          <p:spPr bwMode="auto">
            <a:xfrm>
              <a:off x="4280" y="3360"/>
              <a:ext cx="95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1622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2" b="2296"/>
          <a:stretch>
            <a:fillRect/>
          </a:stretch>
        </p:blipFill>
        <p:spPr bwMode="auto">
          <a:xfrm>
            <a:off x="2438400" y="685800"/>
            <a:ext cx="25209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23" name="Rectangle 11"/>
          <p:cNvSpPr>
            <a:spLocks noChangeArrowheads="1"/>
          </p:cNvSpPr>
          <p:nvPr/>
        </p:nvSpPr>
        <p:spPr bwMode="auto">
          <a:xfrm>
            <a:off x="228600" y="1905000"/>
            <a:ext cx="2209800" cy="441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1624" name="Rectangle 12"/>
          <p:cNvSpPr>
            <a:spLocks noChangeArrowheads="1"/>
          </p:cNvSpPr>
          <p:nvPr/>
        </p:nvSpPr>
        <p:spPr bwMode="auto">
          <a:xfrm>
            <a:off x="685800" y="5715000"/>
            <a:ext cx="153352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Helvetica" panose="020B0504020202030204" pitchFamily="34" charset="0"/>
              </a:rPr>
              <a:t>ER lumen</a:t>
            </a:r>
          </a:p>
        </p:txBody>
      </p:sp>
      <p:pic>
        <p:nvPicPr>
          <p:cNvPr id="76813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62400"/>
            <a:ext cx="1752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17" name="Line 17"/>
          <p:cNvSpPr>
            <a:spLocks noChangeShapeType="1"/>
          </p:cNvSpPr>
          <p:nvPr/>
        </p:nvSpPr>
        <p:spPr bwMode="auto">
          <a:xfrm>
            <a:off x="4495800" y="47244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1627" name="Rectangle 18"/>
          <p:cNvSpPr>
            <a:spLocks noChangeArrowheads="1"/>
          </p:cNvSpPr>
          <p:nvPr/>
        </p:nvSpPr>
        <p:spPr bwMode="auto">
          <a:xfrm>
            <a:off x="4953000" y="3810000"/>
            <a:ext cx="990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76819" name="AutoShape 19"/>
          <p:cNvSpPr>
            <a:spLocks noChangeArrowheads="1"/>
          </p:cNvSpPr>
          <p:nvPr/>
        </p:nvSpPr>
        <p:spPr bwMode="auto">
          <a:xfrm rot="16200000" flipH="1">
            <a:off x="6172200" y="5334000"/>
            <a:ext cx="609600" cy="609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899" y="10350"/>
                </a:moveTo>
                <a:cubicBezTo>
                  <a:pt x="18660" y="6051"/>
                  <a:pt x="15105" y="2688"/>
                  <a:pt x="10800" y="2688"/>
                </a:cubicBezTo>
                <a:cubicBezTo>
                  <a:pt x="8563" y="2687"/>
                  <a:pt x="6425" y="3611"/>
                  <a:pt x="4892" y="5240"/>
                </a:cubicBezTo>
                <a:lnTo>
                  <a:pt x="2935" y="3397"/>
                </a:lnTo>
                <a:cubicBezTo>
                  <a:pt x="4976" y="1229"/>
                  <a:pt x="7822" y="-1"/>
                  <a:pt x="10800" y="0"/>
                </a:cubicBezTo>
                <a:cubicBezTo>
                  <a:pt x="16531" y="0"/>
                  <a:pt x="21265" y="4477"/>
                  <a:pt x="21583" y="10200"/>
                </a:cubicBezTo>
                <a:lnTo>
                  <a:pt x="24279" y="10051"/>
                </a:lnTo>
                <a:lnTo>
                  <a:pt x="20465" y="14313"/>
                </a:lnTo>
                <a:lnTo>
                  <a:pt x="16203" y="10499"/>
                </a:lnTo>
                <a:lnTo>
                  <a:pt x="18899" y="1035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030"/>
          <a:stretch>
            <a:fillRect/>
          </a:stretch>
        </p:blipFill>
        <p:spPr bwMode="auto">
          <a:xfrm>
            <a:off x="95250" y="387350"/>
            <a:ext cx="2571750" cy="608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6261100" y="3276600"/>
            <a:ext cx="19050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2644" name="Rectangle 4"/>
          <p:cNvSpPr>
            <a:spLocks noChangeArrowheads="1"/>
          </p:cNvSpPr>
          <p:nvPr/>
        </p:nvSpPr>
        <p:spPr bwMode="auto">
          <a:xfrm>
            <a:off x="7010400" y="5638800"/>
            <a:ext cx="1828800" cy="660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it-IT" sz="2400">
                <a:latin typeface="Helvetica" panose="020B0504020202030204" pitchFamily="34" charset="0"/>
              </a:rPr>
              <a:t>Golgi lumen</a:t>
            </a:r>
          </a:p>
        </p:txBody>
      </p: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-30163" y="6400800"/>
            <a:ext cx="1282701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000" b="1">
                <a:solidFill>
                  <a:srgbClr val="006600"/>
                </a:solidFill>
                <a:latin typeface="Helvetica" panose="020B0504020202030204" pitchFamily="34" charset="0"/>
              </a:rPr>
              <a:t>fig. 12-52</a:t>
            </a:r>
          </a:p>
        </p:txBody>
      </p:sp>
      <p:grpSp>
        <p:nvGrpSpPr>
          <p:cNvPr id="112646" name="Group 7"/>
          <p:cNvGrpSpPr/>
          <p:nvPr/>
        </p:nvGrpSpPr>
        <p:grpSpPr bwMode="auto">
          <a:xfrm>
            <a:off x="5029200" y="393700"/>
            <a:ext cx="3048000" cy="5105400"/>
            <a:chOff x="3552" y="1344"/>
            <a:chExt cx="1680" cy="2832"/>
          </a:xfrm>
        </p:grpSpPr>
        <p:pic>
          <p:nvPicPr>
            <p:cNvPr id="112657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315" t="22736" r="4831" b="2733"/>
            <a:stretch>
              <a:fillRect/>
            </a:stretch>
          </p:blipFill>
          <p:spPr bwMode="auto">
            <a:xfrm>
              <a:off x="3552" y="1344"/>
              <a:ext cx="1632" cy="2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658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799"/>
            <a:stretch>
              <a:fillRect/>
            </a:stretch>
          </p:blipFill>
          <p:spPr bwMode="auto">
            <a:xfrm>
              <a:off x="4280" y="3360"/>
              <a:ext cx="952" cy="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647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2" b="2296"/>
          <a:stretch>
            <a:fillRect/>
          </a:stretch>
        </p:blipFill>
        <p:spPr bwMode="auto">
          <a:xfrm>
            <a:off x="2438400" y="685800"/>
            <a:ext cx="252095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48" name="Rectangle 11"/>
          <p:cNvSpPr>
            <a:spLocks noChangeArrowheads="1"/>
          </p:cNvSpPr>
          <p:nvPr/>
        </p:nvSpPr>
        <p:spPr bwMode="auto">
          <a:xfrm>
            <a:off x="228600" y="1905000"/>
            <a:ext cx="2209800" cy="441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2649" name="Rectangle 12"/>
          <p:cNvSpPr>
            <a:spLocks noChangeArrowheads="1"/>
          </p:cNvSpPr>
          <p:nvPr/>
        </p:nvSpPr>
        <p:spPr bwMode="auto">
          <a:xfrm>
            <a:off x="685800" y="5715000"/>
            <a:ext cx="1533525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sz="2400">
                <a:latin typeface="Helvetica" panose="020B0504020202030204" pitchFamily="34" charset="0"/>
              </a:rPr>
              <a:t>ER lumen</a:t>
            </a:r>
          </a:p>
        </p:txBody>
      </p:sp>
      <p:pic>
        <p:nvPicPr>
          <p:cNvPr id="112650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962400"/>
            <a:ext cx="1752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4"/>
          <p:cNvGrpSpPr/>
          <p:nvPr/>
        </p:nvGrpSpPr>
        <p:grpSpPr bwMode="auto">
          <a:xfrm>
            <a:off x="7391400" y="3886200"/>
            <a:ext cx="1752600" cy="1143000"/>
            <a:chOff x="4656" y="2448"/>
            <a:chExt cx="1104" cy="720"/>
          </a:xfrm>
        </p:grpSpPr>
        <p:sp>
          <p:nvSpPr>
            <p:cNvPr id="112655" name="Rectangle 15"/>
            <p:cNvSpPr>
              <a:spLocks noChangeArrowheads="1"/>
            </p:cNvSpPr>
            <p:nvPr/>
          </p:nvSpPr>
          <p:spPr bwMode="auto">
            <a:xfrm>
              <a:off x="4848" y="2448"/>
              <a:ext cx="912" cy="7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6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6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6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it-IT" altLang="it-IT" sz="2400"/>
            </a:p>
          </p:txBody>
        </p:sp>
        <p:pic>
          <p:nvPicPr>
            <p:cNvPr id="112656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2544"/>
              <a:ext cx="588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2652" name="Line 17"/>
          <p:cNvSpPr>
            <a:spLocks noChangeShapeType="1"/>
          </p:cNvSpPr>
          <p:nvPr/>
        </p:nvSpPr>
        <p:spPr bwMode="auto">
          <a:xfrm>
            <a:off x="4495800" y="4724400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653" name="Rectangle 18"/>
          <p:cNvSpPr>
            <a:spLocks noChangeArrowheads="1"/>
          </p:cNvSpPr>
          <p:nvPr/>
        </p:nvSpPr>
        <p:spPr bwMode="auto">
          <a:xfrm>
            <a:off x="4953000" y="3810000"/>
            <a:ext cx="990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/>
          </a:p>
        </p:txBody>
      </p:sp>
      <p:sp>
        <p:nvSpPr>
          <p:cNvPr id="112654" name="AutoShape 19"/>
          <p:cNvSpPr>
            <a:spLocks noChangeArrowheads="1"/>
          </p:cNvSpPr>
          <p:nvPr/>
        </p:nvSpPr>
        <p:spPr bwMode="auto">
          <a:xfrm rot="16200000" flipH="1">
            <a:off x="6172200" y="5334000"/>
            <a:ext cx="609600" cy="609600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8899" y="10350"/>
                </a:moveTo>
                <a:cubicBezTo>
                  <a:pt x="18660" y="6051"/>
                  <a:pt x="15105" y="2688"/>
                  <a:pt x="10800" y="2688"/>
                </a:cubicBezTo>
                <a:cubicBezTo>
                  <a:pt x="8563" y="2687"/>
                  <a:pt x="6425" y="3611"/>
                  <a:pt x="4892" y="5240"/>
                </a:cubicBezTo>
                <a:lnTo>
                  <a:pt x="2935" y="3397"/>
                </a:lnTo>
                <a:cubicBezTo>
                  <a:pt x="4976" y="1229"/>
                  <a:pt x="7822" y="-1"/>
                  <a:pt x="10800" y="0"/>
                </a:cubicBezTo>
                <a:cubicBezTo>
                  <a:pt x="16531" y="0"/>
                  <a:pt x="21265" y="4477"/>
                  <a:pt x="21583" y="10200"/>
                </a:cubicBezTo>
                <a:lnTo>
                  <a:pt x="24279" y="10051"/>
                </a:lnTo>
                <a:lnTo>
                  <a:pt x="20465" y="14313"/>
                </a:lnTo>
                <a:lnTo>
                  <a:pt x="16203" y="10499"/>
                </a:lnTo>
                <a:lnTo>
                  <a:pt x="18899" y="1035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Text Box 6"/>
          <p:cNvSpPr txBox="1">
            <a:spLocks noChangeArrowheads="1"/>
          </p:cNvSpPr>
          <p:nvPr/>
        </p:nvSpPr>
        <p:spPr bwMode="auto">
          <a:xfrm>
            <a:off x="488950" y="152400"/>
            <a:ext cx="781335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Due principali classi di oligosaccaridi presenti nelle proteine mature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/>
          <a:srcRect l="445" r="28750"/>
          <a:stretch>
            <a:fillRect/>
          </a:stretch>
        </p:blipFill>
        <p:spPr>
          <a:xfrm>
            <a:off x="353689" y="1484784"/>
            <a:ext cx="7978779" cy="273630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/>
          <a:srcRect l="72988"/>
          <a:stretch>
            <a:fillRect/>
          </a:stretch>
        </p:blipFill>
        <p:spPr>
          <a:xfrm>
            <a:off x="353689" y="4581128"/>
            <a:ext cx="2238027" cy="201185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052513"/>
            <a:ext cx="8480425" cy="484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in graphic">
            <a:extLst>
              <a:ext uri="{FF2B5EF4-FFF2-40B4-BE49-F238E27FC236}">
                <a16:creationId xmlns:a16="http://schemas.microsoft.com/office/drawing/2014/main" id="{1F1B99D9-4932-8091-E05F-C1C89DF8BE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484784"/>
            <a:ext cx="7848872" cy="3312368"/>
          </a:xfrm>
          <a:prstGeom prst="rect">
            <a:avLst/>
          </a:prstGeom>
          <a:ln>
            <a:noFill/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477FEC0-2BA3-DCA1-4B1D-DF2F721F3E8E}"/>
              </a:ext>
            </a:extLst>
          </p:cNvPr>
          <p:cNvSpPr txBox="1"/>
          <p:nvPr/>
        </p:nvSpPr>
        <p:spPr>
          <a:xfrm>
            <a:off x="3059832" y="332656"/>
            <a:ext cx="28083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b="0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glycome</a:t>
            </a:r>
            <a:r>
              <a:rPr lang="it-IT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patterns</a:t>
            </a:r>
          </a:p>
        </p:txBody>
      </p:sp>
    </p:spTree>
    <p:extLst>
      <p:ext uri="{BB962C8B-B14F-4D97-AF65-F5344CB8AC3E}">
        <p14:creationId xmlns:p14="http://schemas.microsoft.com/office/powerpoint/2010/main" val="9234834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605" y="116840"/>
            <a:ext cx="7772400" cy="1143000"/>
          </a:xfrm>
        </p:spPr>
        <p:txBody>
          <a:bodyPr/>
          <a:lstStyle/>
          <a:p>
            <a:r>
              <a:rPr lang="en-US" altLang="it-IT" sz="2000" b="1">
                <a:latin typeface="Helvetica" panose="020B0504020202030204" pitchFamily="34" charset="0"/>
              </a:rPr>
              <a:t>Es.: i gruppi sanguinei ABO sono determinati da due diverse glicosil transferasi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7696200" y="6019800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600" b="1">
              <a:latin typeface="Helvetica" panose="020B0504020202030204" pitchFamily="34" charset="0"/>
            </a:endParaRPr>
          </a:p>
        </p:txBody>
      </p:sp>
      <p:pic>
        <p:nvPicPr>
          <p:cNvPr id="118788" name="Picture 5" descr="f1117_ISBN88-08-07893-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" y="1124585"/>
            <a:ext cx="5432425" cy="432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4"/>
          <a:srcRect l="37408" t="26250" r="30107" b="14244"/>
          <a:stretch>
            <a:fillRect/>
          </a:stretch>
        </p:blipFill>
        <p:spPr>
          <a:xfrm>
            <a:off x="5868670" y="3429000"/>
            <a:ext cx="3211830" cy="330962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9BE2F5F9-7506-C67A-DDEE-C108F7F071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1793" y="908720"/>
            <a:ext cx="2332112" cy="1923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1" descr="figure_13_3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47750"/>
            <a:ext cx="85344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39" name="Tit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it-IT"/>
              <a:t>Proteoglycans Are Assembled in the Golgi Apparatus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4"/>
          <p:cNvSpPr>
            <a:spLocks noChangeArrowheads="1"/>
          </p:cNvSpPr>
          <p:nvPr/>
        </p:nvSpPr>
        <p:spPr bwMode="auto">
          <a:xfrm>
            <a:off x="321468" y="356572"/>
            <a:ext cx="8501063" cy="3261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it-IT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O-</a:t>
            </a:r>
            <a:r>
              <a:rPr lang="it-IT" altLang="it-IT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glicosilazione</a:t>
            </a:r>
            <a:endParaRPr lang="it-IT" alt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it-IT" alt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alt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O-</a:t>
            </a:r>
            <a:r>
              <a:rPr lang="it-IT" altLang="it-IT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glicosilazione</a:t>
            </a: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è un processo altamente specifico, che non vede l'aggiunta "seriale" di carboidrati alla proteina in </a:t>
            </a:r>
            <a:r>
              <a:rPr lang="it-IT" alt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processazione</a:t>
            </a: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u="sng" dirty="0">
                <a:latin typeface="Arial" panose="020B0604020202020204" pitchFamily="34" charset="0"/>
                <a:cs typeface="Arial" panose="020B0604020202020204" pitchFamily="34" charset="0"/>
              </a:rPr>
              <a:t>Si svolge completamente nell'apparato del Golgi,</a:t>
            </a: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dove zuccheri vengono legati al peptide a livello dell'atomo di ossigeno delle catene laterali di </a:t>
            </a:r>
            <a:r>
              <a:rPr lang="it-IT" alt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serina</a:t>
            </a: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altLang="it-IT" sz="1800" b="1" dirty="0">
                <a:latin typeface="Arial" panose="020B0604020202020204" pitchFamily="34" charset="0"/>
                <a:cs typeface="Arial" panose="020B0604020202020204" pitchFamily="34" charset="0"/>
              </a:rPr>
              <a:t>treonina</a:t>
            </a: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  <a:cs typeface="Arial" panose="020B0604020202020204" pitchFamily="34" charset="0"/>
              </a:rPr>
              <a:t>L'aggiunta riguarda un singolo carboidrato alla volta e solitamente il numero di zuccheri legati durante questo processo è limitato a pochi residui.</a:t>
            </a:r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886" y="4268966"/>
            <a:ext cx="4442333" cy="2379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e 3"/>
          <p:cNvSpPr/>
          <p:nvPr/>
        </p:nvSpPr>
        <p:spPr>
          <a:xfrm>
            <a:off x="4357688" y="5072063"/>
            <a:ext cx="642937" cy="6429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0837" name="CasellaDiTesto 4"/>
          <p:cNvSpPr txBox="1">
            <a:spLocks noChangeArrowheads="1"/>
          </p:cNvSpPr>
          <p:nvPr/>
        </p:nvSpPr>
        <p:spPr bwMode="auto">
          <a:xfrm>
            <a:off x="5643563" y="5643563"/>
            <a:ext cx="22145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>
                <a:latin typeface="Arial" panose="020B0604020202020204" pitchFamily="34" charset="0"/>
              </a:rPr>
              <a:t>Serina o treonina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f1329_ISBN88-08-07891-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-26988"/>
            <a:ext cx="6408738" cy="659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5" descr="f1328_ISBN88-08-07891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28" b="7437"/>
          <a:stretch>
            <a:fillRect/>
          </a:stretch>
        </p:blipFill>
        <p:spPr bwMode="auto">
          <a:xfrm>
            <a:off x="6977063" y="3502025"/>
            <a:ext cx="1987550" cy="32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f1328_ISBN88-08-07891-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43" b="4094"/>
          <a:stretch>
            <a:fillRect/>
          </a:stretch>
        </p:blipFill>
        <p:spPr bwMode="auto">
          <a:xfrm>
            <a:off x="6948488" y="44450"/>
            <a:ext cx="196056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trategies for Post-Translational Modifications (PTMs)">
            <a:extLst>
              <a:ext uri="{FF2B5EF4-FFF2-40B4-BE49-F238E27FC236}">
                <a16:creationId xmlns:a16="http://schemas.microsoft.com/office/drawing/2014/main" id="{79ED33C4-FBF1-EE86-1431-CD2B99C0BE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628800"/>
            <a:ext cx="5328592" cy="479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2043E86-642F-A7E8-8166-3CFB74C062F9}"/>
              </a:ext>
            </a:extLst>
          </p:cNvPr>
          <p:cNvSpPr txBox="1"/>
          <p:nvPr/>
        </p:nvSpPr>
        <p:spPr>
          <a:xfrm>
            <a:off x="251520" y="260648"/>
            <a:ext cx="8640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1111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Post-translational modification (PTM) refers to the modification that occurs on a protein after translation catalyzed by enzymes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290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981075"/>
            <a:ext cx="8974137" cy="4751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/>
        </p:nvGraphicFramePr>
        <p:xfrm>
          <a:off x="503870" y="45130"/>
          <a:ext cx="8460618" cy="66599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55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86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3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78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51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67756">
                <a:tc>
                  <a:txBody>
                    <a:bodyPr/>
                    <a:lstStyle/>
                    <a:p>
                      <a:pPr algn="l" fontAlgn="t"/>
                      <a:r>
                        <a:rPr lang="it-IT" sz="700" u="none" strike="noStrike">
                          <a:effectLst/>
                        </a:rPr>
                        <a:t>Affected gene</a:t>
                      </a:r>
                      <a:endParaRPr lang="it-IT" sz="7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700" u="none" strike="noStrike">
                          <a:effectLst/>
                        </a:rPr>
                        <a:t>Protein</a:t>
                      </a:r>
                      <a:endParaRPr lang="it-IT" sz="7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1" u="none" strike="noStrike">
                          <a:effectLst/>
                        </a:rPr>
                        <a:t>Affected PTM</a:t>
                      </a:r>
                      <a:endParaRPr lang="it-IT" sz="10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700" u="none" strike="noStrike">
                          <a:effectLst/>
                        </a:rPr>
                        <a:t>Disease</a:t>
                      </a:r>
                      <a:endParaRPr lang="it-IT" sz="7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700" u="none" strike="noStrike">
                          <a:effectLst/>
                        </a:rPr>
                        <a:t>Major clinical manifestations</a:t>
                      </a:r>
                      <a:endParaRPr lang="it-IT" sz="700" b="1" i="0" u="none" strike="noStrike">
                        <a:solidFill>
                          <a:srgbClr val="333333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77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MAN1B1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l-GR" sz="700" u="none" strike="noStrike">
                          <a:effectLst/>
                        </a:rPr>
                        <a:t>α 1,2 </a:t>
                      </a:r>
                      <a:r>
                        <a:rPr lang="it-IT" sz="700" u="none" strike="noStrike">
                          <a:effectLst/>
                        </a:rPr>
                        <a:t>mannosidase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glycosylation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MAN1B1-CDG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severe mental retardation, delayed speech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77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SLC35A1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CMP-sialic acid transporter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glycosylation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SLC35A1-CDG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seizures, intellectual disability, ataxia, bleeding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7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SLC35A2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UDP-galactose transporter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glycosylation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SLC35A2-CDG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intellectual disability, seizures, skeletal abnormalities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7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SLC35A3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UDP-GlcNAc transporter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glycosylation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Arthrogryposis, mental retardation and seizures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autism spectrum disorder, hypotonia, epilepsy, and arthrogryposis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SEC23B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Sec23 homolog B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glycosylation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Dyserythropoietic anemia, congenital, type II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erythroblastic anemia: splenomegaly, gallstones, and iron overload potentially with liver cirrhosis or cardiac failure.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77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TRIP11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Golgi microtubule associated protein 210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glycosylation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Achondrogenesis type 1A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severe chondrodysplasia, lethal before or shortly after birth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77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UBE3A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Ubiquitin ligase E3A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glycosylation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Angelman syndrome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intellectual disability, seizures, lack of speech, and characteristic abnormal behavior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6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COG2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Component of oligomeric Golgi complex 2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glycosylation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COG2-CDG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microcephaly, developmental delay, intellectual disability, seizures, facial dysmorphism, liver dysfunction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8070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SLC33A1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Solute carrier family 33 (acetyl-CoA transporter), member 1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acetylation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Spastic paraplegia-42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spastic gait, increased lower limb tone, weakness and atrophy of the lower limb muscles, pes cavus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5127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CHST3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Chondroitin 6-O-sulfotransferase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sulfation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Spondylo-epiphyseal dysplasia with joint dislocations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unusual skeletal dysplasia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8070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CHST6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Corneal N-acetylglucosamine-6-O-sulfotransferase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sulfation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Macular corneal distrophy type II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progressive corneal opacification and reduced corneal sensitivity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7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CHST8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GalNAc-4-O sulfotransferase I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sulfation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Peeling skin syndrome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general skin peeling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6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CHST14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Dermatan sulfate GalNAc-4-O sulfotransferase I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sulfation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u="none" strike="noStrike">
                          <a:effectLst/>
                        </a:rPr>
                        <a:t>Ehlers-Danlos syndrome musculocontractural type 1</a:t>
                      </a:r>
                      <a:endParaRPr lang="fr-FR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craniofacial dysmorphism, congenital contractures of thumbs and fingers, clubfeet, severe kyphoscoliosis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77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ARSE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Arylsulfatase E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sulfation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Chondrodysplasia punctata 1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stippled epiphyses, brachytelephalangy, nasomaxillary hypoplasia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8070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PAPPS2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PAPS synthase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sulfation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Brachyolmia type 4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short-trunk stature, rectangular vertebral bodies, precocious calcification of rib cartilages, short femoral neck. Early death for severe cases.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77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SLA26A2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Sulfate anion transporter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sulfation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Achondrogenesis type 1B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severe chondrodysplasia, early death of respiratory failure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7756">
                <a:tc>
                  <a:txBody>
                    <a:bodyPr/>
                    <a:lstStyle/>
                    <a:p>
                      <a:pPr algn="l" fontAlgn="t"/>
                      <a:r>
                        <a:rPr lang="it-IT" sz="700" u="none" strike="noStrike">
                          <a:effectLst/>
                        </a:rPr>
                        <a:t> 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700" u="none" strike="noStrike">
                          <a:effectLst/>
                        </a:rPr>
                        <a:t> 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1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Atelosteogenesis type 2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pulmonary hypoplasia, lethal in infants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7756">
                <a:tc>
                  <a:txBody>
                    <a:bodyPr/>
                    <a:lstStyle/>
                    <a:p>
                      <a:pPr algn="l" fontAlgn="t"/>
                      <a:r>
                        <a:rPr lang="it-IT" sz="700" u="none" strike="noStrike">
                          <a:effectLst/>
                        </a:rPr>
                        <a:t> 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700" u="none" strike="noStrike">
                          <a:effectLst/>
                        </a:rPr>
                        <a:t> 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1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Epiphyseal dysplasia multiple 4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joint pain, scoliosis, malformations of the hands, feet, and knees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7756">
                <a:tc>
                  <a:txBody>
                    <a:bodyPr/>
                    <a:lstStyle/>
                    <a:p>
                      <a:pPr algn="l" fontAlgn="t"/>
                      <a:r>
                        <a:rPr lang="it-IT" sz="700" u="none" strike="noStrike">
                          <a:effectLst/>
                        </a:rPr>
                        <a:t> 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700" u="none" strike="noStrike">
                          <a:effectLst/>
                        </a:rPr>
                        <a:t> 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1000" b="1" u="none" strike="noStrike">
                          <a:effectLst/>
                        </a:rPr>
                        <a:t> 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Diastrophic dysplasia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scoliosis, clubfeet, malformed pinnae with calcification of the cartilage, cleft palate in some cases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8070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GNTPG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N-acetylglucosamine-1-phosphotransferase gamma subunit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phosphorylation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Mucolipidosis III gamma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short stature, skeletal abnormalities, cardiomegaly, and developmental delay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8070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GNTPAB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N-acetylglucosamine-1-phosphotransferase alpha and beta subunits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phosphorylation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Mucolipidosis II and III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Hip dislocation, gingival hyperplasian, thoracic deformities and hernia soon after birth. Delayed psychomotor development. Same clinical features for mucolipidosis III as described just above.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6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IMPAD1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Golgi-resident PAP phosphatase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phosphorylation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Chondrodysplasia with joint dislocations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short stature, chondrodysplasia with brachydactyly, congenital joint dislocations, micrognathia, cleft palate, and facial dysmorphism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677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INPP5E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Inositol polyphosphate-5-phosphatase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phosphorylation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Morm syndrome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Mental retardation, truncal obesity, retinal dystrophy, and micropenis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8070">
                <a:tc>
                  <a:txBody>
                    <a:bodyPr/>
                    <a:lstStyle/>
                    <a:p>
                      <a:pPr algn="l" fontAlgn="t"/>
                      <a:r>
                        <a:rPr lang="it-IT" sz="700" u="none" strike="noStrike">
                          <a:effectLst/>
                        </a:rPr>
                        <a:t> 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it-IT" sz="700" u="none" strike="noStrike">
                          <a:effectLst/>
                        </a:rPr>
                        <a:t> 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phosphorylation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Joubert syndrome 1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Heterogenous: hypoplasia of the cerebellar vermis with the characteristic neuroradiologic molar tooth sign , dysregulation of breathing pattern and developmental delay.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677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AKAP9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A-kinase anchor protein 9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phosphorylation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Long QT syndrome-11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recurrent syncope, seizure, or sudden death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98070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FAM20C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Golgi kinase (family with sequence similarity 20, member C)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phosphorylation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Raine syndrome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neonatal osteosclerotic bone dysplasia, increased ossification of the skull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677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CAMKMT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Calmodulin-lysine N-methyltransferase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methylation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2p21 deletion syndrome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cystinuria, neonatal seizures, hypotonia, severe somatic and developmental delay, facial dysmorphism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5127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MBTPS2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Site-2 protease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proteolytic cleavage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IFAP syndrome with or without BRESHECK syndrome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ichthyosis follicularis, atrichia, and photophobia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86025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ZDHHC8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Zinc finger, DHHC-type containing 8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palmitoylation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Schizophrenia susceptibility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hallucinations and delusions, inappropriate emotional responses, disordered thinking and concentration, erratic behavior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677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ZDHHC9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Zinc finger, DHHC-type containing 9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palmitoylation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X-linked mental retardation (Raymond type)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general intellectual limitations associated with impairments in adaptive behavior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67756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ZDHHC15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Zinc finger, DHHC-type containing 15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palmitoylation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X-linked mental retardation-91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u="none" strike="noStrike">
                          <a:effectLst/>
                        </a:rPr>
                        <a:t>general intellectual limitations associated with impairments in adaptive behavior</a:t>
                      </a:r>
                      <a:endParaRPr lang="en-US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98070"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PPT1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Palmitoyl-protein thioesterase 1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t-IT" sz="1000" b="1" u="none" strike="noStrike">
                          <a:effectLst/>
                        </a:rPr>
                        <a:t>palmitoylation</a:t>
                      </a:r>
                      <a:endParaRPr lang="it-IT" sz="1000" b="1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>
                          <a:effectLst/>
                        </a:rPr>
                        <a:t>Neuronal ceroid lipofuscinosis 1</a:t>
                      </a:r>
                      <a:endParaRPr lang="it-IT" sz="700" b="0" i="0" u="none" strike="noStrike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700" u="none" strike="noStrike" dirty="0" err="1">
                          <a:effectLst/>
                        </a:rPr>
                        <a:t>Heterogenous</a:t>
                      </a:r>
                      <a:r>
                        <a:rPr lang="it-IT" sz="700" u="none" strike="noStrike" dirty="0">
                          <a:effectLst/>
                        </a:rPr>
                        <a:t>: progressive </a:t>
                      </a:r>
                      <a:r>
                        <a:rPr lang="it-IT" sz="700" u="none" strike="noStrike" dirty="0" err="1">
                          <a:effectLst/>
                        </a:rPr>
                        <a:t>dementia</a:t>
                      </a:r>
                      <a:r>
                        <a:rPr lang="it-IT" sz="700" u="none" strike="noStrike" dirty="0">
                          <a:effectLst/>
                        </a:rPr>
                        <a:t>, </a:t>
                      </a:r>
                      <a:r>
                        <a:rPr lang="it-IT" sz="700" u="none" strike="noStrike" dirty="0" err="1">
                          <a:effectLst/>
                        </a:rPr>
                        <a:t>seizures</a:t>
                      </a:r>
                      <a:r>
                        <a:rPr lang="it-IT" sz="700" u="none" strike="noStrike" dirty="0">
                          <a:effectLst/>
                        </a:rPr>
                        <a:t>, and progressive </a:t>
                      </a:r>
                      <a:r>
                        <a:rPr lang="it-IT" sz="700" u="none" strike="noStrike" dirty="0" err="1">
                          <a:effectLst/>
                        </a:rPr>
                        <a:t>visual</a:t>
                      </a:r>
                      <a:r>
                        <a:rPr lang="it-IT" sz="700" u="none" strike="noStrike" dirty="0">
                          <a:effectLst/>
                        </a:rPr>
                        <a:t> </a:t>
                      </a:r>
                      <a:r>
                        <a:rPr lang="it-IT" sz="700" u="none" strike="noStrike" dirty="0" err="1">
                          <a:effectLst/>
                        </a:rPr>
                        <a:t>deficiency</a:t>
                      </a:r>
                      <a:r>
                        <a:rPr lang="it-IT" sz="700" u="none" strike="noStrike" dirty="0">
                          <a:effectLst/>
                        </a:rPr>
                        <a:t>. The </a:t>
                      </a:r>
                      <a:r>
                        <a:rPr lang="it-IT" sz="700" u="none" strike="noStrike" dirty="0" err="1">
                          <a:effectLst/>
                        </a:rPr>
                        <a:t>cellular</a:t>
                      </a:r>
                      <a:r>
                        <a:rPr lang="it-IT" sz="700" u="none" strike="noStrike" dirty="0">
                          <a:effectLst/>
                        </a:rPr>
                        <a:t> </a:t>
                      </a:r>
                      <a:r>
                        <a:rPr lang="it-IT" sz="700" u="none" strike="noStrike" dirty="0" err="1">
                          <a:effectLst/>
                        </a:rPr>
                        <a:t>phenotype</a:t>
                      </a:r>
                      <a:r>
                        <a:rPr lang="it-IT" sz="700" u="none" strike="noStrike" dirty="0">
                          <a:effectLst/>
                        </a:rPr>
                        <a:t> </a:t>
                      </a:r>
                      <a:r>
                        <a:rPr lang="it-IT" sz="700" u="none" strike="noStrike" dirty="0" err="1">
                          <a:effectLst/>
                        </a:rPr>
                        <a:t>includes</a:t>
                      </a:r>
                      <a:r>
                        <a:rPr lang="it-IT" sz="700" u="none" strike="noStrike" dirty="0">
                          <a:effectLst/>
                        </a:rPr>
                        <a:t> </a:t>
                      </a:r>
                      <a:r>
                        <a:rPr lang="it-IT" sz="700" u="none" strike="noStrike" dirty="0" err="1">
                          <a:effectLst/>
                        </a:rPr>
                        <a:t>intracellular</a:t>
                      </a:r>
                      <a:r>
                        <a:rPr lang="it-IT" sz="700" u="none" strike="noStrike" dirty="0">
                          <a:effectLst/>
                        </a:rPr>
                        <a:t> </a:t>
                      </a:r>
                      <a:r>
                        <a:rPr lang="it-IT" sz="700" u="none" strike="noStrike" dirty="0" err="1">
                          <a:effectLst/>
                        </a:rPr>
                        <a:t>accumulation</a:t>
                      </a:r>
                      <a:r>
                        <a:rPr lang="it-IT" sz="700" u="none" strike="noStrike" dirty="0">
                          <a:effectLst/>
                        </a:rPr>
                        <a:t> of </a:t>
                      </a:r>
                      <a:r>
                        <a:rPr lang="it-IT" sz="700" u="none" strike="noStrike" dirty="0" err="1">
                          <a:effectLst/>
                        </a:rPr>
                        <a:t>autofluorescent</a:t>
                      </a:r>
                      <a:r>
                        <a:rPr lang="it-IT" sz="700" u="none" strike="noStrike" dirty="0">
                          <a:effectLst/>
                        </a:rPr>
                        <a:t> </a:t>
                      </a:r>
                      <a:r>
                        <a:rPr lang="it-IT" sz="700" u="none" strike="noStrike" dirty="0" err="1">
                          <a:effectLst/>
                        </a:rPr>
                        <a:t>lipopigment</a:t>
                      </a:r>
                      <a:r>
                        <a:rPr lang="it-IT" sz="700" u="none" strike="noStrike" dirty="0">
                          <a:effectLst/>
                        </a:rPr>
                        <a:t> storage </a:t>
                      </a:r>
                      <a:r>
                        <a:rPr lang="it-IT" sz="700" u="none" strike="noStrike" dirty="0" err="1">
                          <a:effectLst/>
                        </a:rPr>
                        <a:t>material</a:t>
                      </a:r>
                      <a:r>
                        <a:rPr lang="it-IT" sz="700" u="none" strike="noStrike" dirty="0">
                          <a:effectLst/>
                        </a:rPr>
                        <a:t>.</a:t>
                      </a:r>
                      <a:endParaRPr lang="it-IT" sz="700" b="0" i="0" u="none" strike="noStrike" dirty="0">
                        <a:solidFill>
                          <a:srgbClr val="666666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8136" marR="3126" marT="3127" marB="0" anchor="ctr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58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333375"/>
            <a:ext cx="8813800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466850"/>
            <a:ext cx="6362700" cy="39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798888" y="609600"/>
            <a:ext cx="1560512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i="1">
                <a:latin typeface="Arial" panose="020B0604020202020204" pitchFamily="34" charset="0"/>
              </a:rPr>
              <a:t>cis</a:t>
            </a:r>
            <a:r>
              <a:rPr lang="en-US" altLang="it-IT">
                <a:latin typeface="Arial" panose="020B0604020202020204" pitchFamily="34" charset="0"/>
              </a:rPr>
              <a:t> face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4067175" y="5589588"/>
            <a:ext cx="19653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i="1">
                <a:latin typeface="Arial" panose="020B0604020202020204" pitchFamily="34" charset="0"/>
              </a:rPr>
              <a:t>trans</a:t>
            </a:r>
            <a:r>
              <a:rPr lang="en-US" altLang="it-IT">
                <a:latin typeface="Arial" panose="020B0604020202020204" pitchFamily="34" charset="0"/>
              </a:rPr>
              <a:t> face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2776538" y="6202363"/>
            <a:ext cx="44243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b="1">
                <a:solidFill>
                  <a:srgbClr val="FF0000"/>
                </a:solidFill>
                <a:latin typeface="Arial" panose="020B0604020202020204" pitchFamily="34" charset="0"/>
              </a:rPr>
              <a:t>Membrana plasmatica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051050" y="0"/>
            <a:ext cx="50307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b="1">
                <a:solidFill>
                  <a:srgbClr val="FF0000"/>
                </a:solidFill>
                <a:latin typeface="Arial" panose="020B0604020202020204" pitchFamily="34" charset="0"/>
              </a:rPr>
              <a:t>Reticolo Endoplasmatico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228600" y="1143000"/>
            <a:ext cx="19891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i="1">
                <a:latin typeface="Arial" panose="020B0604020202020204" pitchFamily="34" charset="0"/>
              </a:rPr>
              <a:t>cis </a:t>
            </a:r>
            <a:r>
              <a:rPr lang="en-US" altLang="it-IT">
                <a:latin typeface="Arial" panose="020B0604020202020204" pitchFamily="34" charset="0"/>
              </a:rPr>
              <a:t>- Golgi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>
                <a:latin typeface="Arial" panose="020B0604020202020204" pitchFamily="34" charset="0"/>
              </a:rPr>
              <a:t>network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136525" y="4435475"/>
            <a:ext cx="25066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i="1">
                <a:latin typeface="Arial" panose="020B0604020202020204" pitchFamily="34" charset="0"/>
              </a:rPr>
              <a:t>trans </a:t>
            </a:r>
            <a:r>
              <a:rPr lang="en-US" altLang="it-IT">
                <a:latin typeface="Arial" panose="020B0604020202020204" pitchFamily="34" charset="0"/>
              </a:rPr>
              <a:t>- Golgi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it-IT">
                <a:latin typeface="Arial" panose="020B0604020202020204" pitchFamily="34" charset="0"/>
              </a:rPr>
              <a:t>network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737475" y="2606675"/>
            <a:ext cx="6810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i="1">
                <a:latin typeface="Arial" panose="020B0604020202020204" pitchFamily="34" charset="0"/>
              </a:rPr>
              <a:t>cis</a:t>
            </a:r>
            <a:endParaRPr lang="en-US" altLang="it-IT">
              <a:latin typeface="Arial" panose="020B0604020202020204" pitchFamily="34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7737475" y="3140075"/>
            <a:ext cx="137953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>
                <a:latin typeface="Arial" panose="020B0604020202020204" pitchFamily="34" charset="0"/>
              </a:rPr>
              <a:t>medial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7737475" y="3825875"/>
            <a:ext cx="10858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it-IT" i="1">
                <a:latin typeface="Arial" panose="020B0604020202020204" pitchFamily="34" charset="0"/>
              </a:rPr>
              <a:t>trans</a:t>
            </a:r>
            <a:endParaRPr lang="en-US" altLang="it-IT">
              <a:latin typeface="Arial" panose="020B0604020202020204" pitchFamily="34" charset="0"/>
            </a:endParaRPr>
          </a:p>
        </p:txBody>
      </p:sp>
      <p:grpSp>
        <p:nvGrpSpPr>
          <p:cNvPr id="2" name="Group 21"/>
          <p:cNvGrpSpPr/>
          <p:nvPr/>
        </p:nvGrpSpPr>
        <p:grpSpPr bwMode="auto">
          <a:xfrm>
            <a:off x="6657975" y="1219200"/>
            <a:ext cx="2486025" cy="1219200"/>
            <a:chOff x="4194" y="768"/>
            <a:chExt cx="1566" cy="768"/>
          </a:xfrm>
        </p:grpSpPr>
        <p:sp>
          <p:nvSpPr>
            <p:cNvPr id="91153" name="Text Box 5"/>
            <p:cNvSpPr txBox="1">
              <a:spLocks noChangeArrowheads="1"/>
            </p:cNvSpPr>
            <p:nvPr/>
          </p:nvSpPr>
          <p:spPr bwMode="auto">
            <a:xfrm>
              <a:off x="4194" y="768"/>
              <a:ext cx="1566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6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6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6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>
                  <a:solidFill>
                    <a:schemeClr val="accent2"/>
                  </a:solidFill>
                  <a:latin typeface="Arial" panose="020B0604020202020204" pitchFamily="34" charset="0"/>
                </a:rPr>
                <a:t>Golgi vesicle</a:t>
              </a:r>
              <a:endParaRPr lang="en-US" altLang="it-IT">
                <a:latin typeface="Arial" panose="020B0604020202020204" pitchFamily="34" charset="0"/>
              </a:endParaRPr>
            </a:p>
          </p:txBody>
        </p:sp>
        <p:sp>
          <p:nvSpPr>
            <p:cNvPr id="91154" name="Line 14"/>
            <p:cNvSpPr>
              <a:spLocks noChangeShapeType="1"/>
            </p:cNvSpPr>
            <p:nvPr/>
          </p:nvSpPr>
          <p:spPr bwMode="auto">
            <a:xfrm flipH="1">
              <a:off x="4656" y="1056"/>
              <a:ext cx="432" cy="48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" name="Group 20"/>
          <p:cNvGrpSpPr/>
          <p:nvPr/>
        </p:nvGrpSpPr>
        <p:grpSpPr bwMode="auto">
          <a:xfrm>
            <a:off x="0" y="5181600"/>
            <a:ext cx="3206750" cy="960438"/>
            <a:chOff x="0" y="3264"/>
            <a:chExt cx="2020" cy="605"/>
          </a:xfrm>
        </p:grpSpPr>
        <p:sp>
          <p:nvSpPr>
            <p:cNvPr id="91151" name="Text Box 6"/>
            <p:cNvSpPr txBox="1">
              <a:spLocks noChangeArrowheads="1"/>
            </p:cNvSpPr>
            <p:nvPr/>
          </p:nvSpPr>
          <p:spPr bwMode="auto">
            <a:xfrm>
              <a:off x="0" y="3504"/>
              <a:ext cx="2020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" panose="0202060306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6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" panose="0202060306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" panose="0202060306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it-IT">
                  <a:solidFill>
                    <a:schemeClr val="accent2"/>
                  </a:solidFill>
                  <a:latin typeface="Arial" panose="020B0604020202020204" pitchFamily="34" charset="0"/>
                </a:rPr>
                <a:t>secretory vesicle</a:t>
              </a:r>
              <a:endParaRPr lang="en-US" altLang="it-IT">
                <a:latin typeface="Arial" panose="020B0604020202020204" pitchFamily="34" charset="0"/>
              </a:endParaRPr>
            </a:p>
          </p:txBody>
        </p:sp>
        <p:sp>
          <p:nvSpPr>
            <p:cNvPr id="91152" name="Line 15"/>
            <p:cNvSpPr>
              <a:spLocks noChangeShapeType="1"/>
            </p:cNvSpPr>
            <p:nvPr/>
          </p:nvSpPr>
          <p:spPr bwMode="auto">
            <a:xfrm flipV="1">
              <a:off x="1392" y="3264"/>
              <a:ext cx="336" cy="24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  <p:bldP spid="13316" grpId="0" autoUpdateAnimBg="0"/>
      <p:bldP spid="13319" grpId="0" autoUpdateAnimBg="0"/>
      <p:bldP spid="13320" grpId="0" autoUpdateAnimBg="0"/>
      <p:bldP spid="13321" grpId="0" autoUpdateAnimBg="0"/>
      <p:bldP spid="13322" grpId="0" autoUpdateAnimBg="0"/>
      <p:bldP spid="13323" grpId="0" autoUpdateAnimBg="0"/>
      <p:bldP spid="13324" grpId="0" autoUpdateAnimBg="0"/>
      <p:bldP spid="13325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0777" y="-86816"/>
            <a:ext cx="7772400" cy="1143000"/>
          </a:xfrm>
        </p:spPr>
        <p:txBody>
          <a:bodyPr/>
          <a:lstStyle/>
          <a:p>
            <a:r>
              <a:rPr lang="it-IT" altLang="it-IT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COMPLESSO DI GOLGI</a:t>
            </a:r>
            <a:endParaRPr lang="it-IT" altLang="it-I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0603" y="868214"/>
            <a:ext cx="7772400" cy="4114800"/>
          </a:xfrm>
        </p:spPr>
        <p:txBody>
          <a:bodyPr/>
          <a:lstStyle/>
          <a:p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È costituito da una serie di </a:t>
            </a:r>
            <a:r>
              <a:rPr lang="it-IT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cisterne appiattite 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formate da membrana, sacchi discoidali impilati</a:t>
            </a:r>
          </a:p>
          <a:p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è diviso in </a:t>
            </a:r>
            <a:r>
              <a:rPr lang="it-IT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cis-Golgi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it-IT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trans-Golgi</a:t>
            </a:r>
          </a:p>
          <a:p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cis-Golgi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riceve le vescicole che arrivano dal RE</a:t>
            </a:r>
          </a:p>
          <a:p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trans-Golgi</a:t>
            </a:r>
            <a:r>
              <a:rPr lang="it-IT" alt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forma le vescicole secretorie o di trasporto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0B92FC1-FDE4-8C5B-7B8A-5E1B4CE4D1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560" t="10563" b="6445"/>
          <a:stretch/>
        </p:blipFill>
        <p:spPr>
          <a:xfrm>
            <a:off x="2123728" y="2942490"/>
            <a:ext cx="4896544" cy="367076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15427"/>
            <a:ext cx="7342566" cy="345496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0" y="5245141"/>
            <a:ext cx="3823816" cy="1528845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79512" y="5745450"/>
            <a:ext cx="345638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Homotypic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membrane fusion.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-39692" y="3776681"/>
            <a:ext cx="89331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structures formed when ER-derived vesicles fuse with one another are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called vesicular tubular clusters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05449" y="4567744"/>
            <a:ext cx="89331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The clusters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move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quickly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along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microtubules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to the Golgi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apparatus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with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fuse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819" y="1124744"/>
            <a:ext cx="5073581" cy="5144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</p:pic>
      <p:sp>
        <p:nvSpPr>
          <p:cNvPr id="2" name="AutoShape 18">
            <a:hlinkClick r:id="rId3" action="ppaction://program" highlightClick="1"/>
            <a:extLst>
              <a:ext uri="{FF2B5EF4-FFF2-40B4-BE49-F238E27FC236}">
                <a16:creationId xmlns:a16="http://schemas.microsoft.com/office/drawing/2014/main" id="{5CA2D57A-59FD-9BEC-A6AD-A927A2EBB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7736" y="4581128"/>
            <a:ext cx="1008063" cy="649287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2017A7D-EB07-AB66-9066-AAADAAD47C92}"/>
              </a:ext>
            </a:extLst>
          </p:cNvPr>
          <p:cNvSpPr txBox="1"/>
          <p:nvPr/>
        </p:nvSpPr>
        <p:spPr>
          <a:xfrm flipH="1">
            <a:off x="5868144" y="4057260"/>
            <a:ext cx="36769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CELL ORGANELLES 3</a:t>
            </a:r>
          </a:p>
        </p:txBody>
      </p:sp>
      <p:sp>
        <p:nvSpPr>
          <p:cNvPr id="4" name="AutoShape 18">
            <a:hlinkClick r:id="rId3" action="ppaction://program" highlightClick="1"/>
            <a:extLst>
              <a:ext uri="{FF2B5EF4-FFF2-40B4-BE49-F238E27FC236}">
                <a16:creationId xmlns:a16="http://schemas.microsoft.com/office/drawing/2014/main" id="{1256498C-A32E-F384-BB63-E2B305DFE0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20272" y="2238975"/>
            <a:ext cx="912305" cy="561765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6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6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6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6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E8516CE-BBF4-C638-4D4A-DAD9E116F47D}"/>
              </a:ext>
            </a:extLst>
          </p:cNvPr>
          <p:cNvSpPr txBox="1"/>
          <p:nvPr/>
        </p:nvSpPr>
        <p:spPr>
          <a:xfrm>
            <a:off x="6688929" y="1515376"/>
            <a:ext cx="1825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Golgi_1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691680" y="231031"/>
            <a:ext cx="6696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vesicle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67544" y="5674022"/>
            <a:ext cx="80020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involves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it-IT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cargo in </a:t>
            </a:r>
            <a:r>
              <a:rPr lang="it-IT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vesicles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from one </a:t>
            </a:r>
            <a:r>
              <a:rPr lang="it-IT" sz="1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compartment</a:t>
            </a:r>
            <a:r>
              <a:rPr lang="it-IT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the next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retrieving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escaped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resident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proteins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800" dirty="0" err="1">
                <a:latin typeface="Arial" panose="020B0604020202020204" pitchFamily="34" charset="0"/>
                <a:cs typeface="Arial" panose="020B0604020202020204" pitchFamily="34" charset="0"/>
              </a:rPr>
              <a:t>vesicles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2188" y="782048"/>
            <a:ext cx="6552728" cy="4802621"/>
          </a:xfrm>
          <a:prstGeom prst="rect">
            <a:avLst/>
          </a:prstGeom>
        </p:spPr>
      </p:pic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1E79E814-2C27-BF3C-560D-943B44BA94C7}"/>
              </a:ext>
            </a:extLst>
          </p:cNvPr>
          <p:cNvSpPr/>
          <p:nvPr/>
        </p:nvSpPr>
        <p:spPr bwMode="auto">
          <a:xfrm>
            <a:off x="4613031" y="1206023"/>
            <a:ext cx="351692" cy="288669"/>
          </a:xfrm>
          <a:custGeom>
            <a:avLst/>
            <a:gdLst>
              <a:gd name="connsiteX0" fmla="*/ 158261 w 351692"/>
              <a:gd name="connsiteY0" fmla="*/ 7315 h 288669"/>
              <a:gd name="connsiteX1" fmla="*/ 58615 w 351692"/>
              <a:gd name="connsiteY1" fmla="*/ 1454 h 288669"/>
              <a:gd name="connsiteX2" fmla="*/ 46892 w 351692"/>
              <a:gd name="connsiteY2" fmla="*/ 24900 h 288669"/>
              <a:gd name="connsiteX3" fmla="*/ 29307 w 351692"/>
              <a:gd name="connsiteY3" fmla="*/ 95239 h 288669"/>
              <a:gd name="connsiteX4" fmla="*/ 0 w 351692"/>
              <a:gd name="connsiteY4" fmla="*/ 142131 h 288669"/>
              <a:gd name="connsiteX5" fmla="*/ 5861 w 351692"/>
              <a:gd name="connsiteY5" fmla="*/ 177300 h 288669"/>
              <a:gd name="connsiteX6" fmla="*/ 23446 w 351692"/>
              <a:gd name="connsiteY6" fmla="*/ 212469 h 288669"/>
              <a:gd name="connsiteX7" fmla="*/ 64477 w 351692"/>
              <a:gd name="connsiteY7" fmla="*/ 265223 h 288669"/>
              <a:gd name="connsiteX8" fmla="*/ 128954 w 351692"/>
              <a:gd name="connsiteY8" fmla="*/ 288669 h 288669"/>
              <a:gd name="connsiteX9" fmla="*/ 211015 w 351692"/>
              <a:gd name="connsiteY9" fmla="*/ 276946 h 288669"/>
              <a:gd name="connsiteX10" fmla="*/ 240323 w 351692"/>
              <a:gd name="connsiteY10" fmla="*/ 265223 h 288669"/>
              <a:gd name="connsiteX11" fmla="*/ 281354 w 351692"/>
              <a:gd name="connsiteY11" fmla="*/ 247639 h 288669"/>
              <a:gd name="connsiteX12" fmla="*/ 275492 w 351692"/>
              <a:gd name="connsiteY12" fmla="*/ 218331 h 288669"/>
              <a:gd name="connsiteX13" fmla="*/ 322384 w 351692"/>
              <a:gd name="connsiteY13" fmla="*/ 183162 h 288669"/>
              <a:gd name="connsiteX14" fmla="*/ 334107 w 351692"/>
              <a:gd name="connsiteY14" fmla="*/ 153854 h 288669"/>
              <a:gd name="connsiteX15" fmla="*/ 345831 w 351692"/>
              <a:gd name="connsiteY15" fmla="*/ 142131 h 288669"/>
              <a:gd name="connsiteX16" fmla="*/ 351692 w 351692"/>
              <a:gd name="connsiteY16" fmla="*/ 112823 h 288669"/>
              <a:gd name="connsiteX17" fmla="*/ 328246 w 351692"/>
              <a:gd name="connsiteY17" fmla="*/ 65931 h 288669"/>
              <a:gd name="connsiteX18" fmla="*/ 310661 w 351692"/>
              <a:gd name="connsiteY18" fmla="*/ 54208 h 288669"/>
              <a:gd name="connsiteX19" fmla="*/ 269631 w 351692"/>
              <a:gd name="connsiteY19" fmla="*/ 24900 h 288669"/>
              <a:gd name="connsiteX20" fmla="*/ 240323 w 351692"/>
              <a:gd name="connsiteY20" fmla="*/ 1454 h 288669"/>
              <a:gd name="connsiteX21" fmla="*/ 158261 w 351692"/>
              <a:gd name="connsiteY21" fmla="*/ 7315 h 2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51692" h="288669">
                <a:moveTo>
                  <a:pt x="158261" y="7315"/>
                </a:moveTo>
                <a:cubicBezTo>
                  <a:pt x="127976" y="7315"/>
                  <a:pt x="91481" y="-3735"/>
                  <a:pt x="58615" y="1454"/>
                </a:cubicBezTo>
                <a:cubicBezTo>
                  <a:pt x="49984" y="2817"/>
                  <a:pt x="49403" y="16531"/>
                  <a:pt x="46892" y="24900"/>
                </a:cubicBezTo>
                <a:cubicBezTo>
                  <a:pt x="34378" y="66614"/>
                  <a:pt x="49595" y="54664"/>
                  <a:pt x="29307" y="95239"/>
                </a:cubicBezTo>
                <a:cubicBezTo>
                  <a:pt x="21064" y="111725"/>
                  <a:pt x="0" y="142131"/>
                  <a:pt x="0" y="142131"/>
                </a:cubicBezTo>
                <a:cubicBezTo>
                  <a:pt x="1954" y="153854"/>
                  <a:pt x="3283" y="165698"/>
                  <a:pt x="5861" y="177300"/>
                </a:cubicBezTo>
                <a:cubicBezTo>
                  <a:pt x="10746" y="199282"/>
                  <a:pt x="11950" y="192351"/>
                  <a:pt x="23446" y="212469"/>
                </a:cubicBezTo>
                <a:cubicBezTo>
                  <a:pt x="40821" y="242876"/>
                  <a:pt x="29822" y="238269"/>
                  <a:pt x="64477" y="265223"/>
                </a:cubicBezTo>
                <a:cubicBezTo>
                  <a:pt x="80228" y="277474"/>
                  <a:pt x="112759" y="284042"/>
                  <a:pt x="128954" y="288669"/>
                </a:cubicBezTo>
                <a:cubicBezTo>
                  <a:pt x="156308" y="284761"/>
                  <a:pt x="183976" y="282638"/>
                  <a:pt x="211015" y="276946"/>
                </a:cubicBezTo>
                <a:cubicBezTo>
                  <a:pt x="221311" y="274778"/>
                  <a:pt x="230471" y="268917"/>
                  <a:pt x="240323" y="265223"/>
                </a:cubicBezTo>
                <a:cubicBezTo>
                  <a:pt x="274824" y="252286"/>
                  <a:pt x="240180" y="268225"/>
                  <a:pt x="281354" y="247639"/>
                </a:cubicBezTo>
                <a:cubicBezTo>
                  <a:pt x="279400" y="237870"/>
                  <a:pt x="273076" y="227996"/>
                  <a:pt x="275492" y="218331"/>
                </a:cubicBezTo>
                <a:cubicBezTo>
                  <a:pt x="278509" y="206265"/>
                  <a:pt x="317061" y="186356"/>
                  <a:pt x="322384" y="183162"/>
                </a:cubicBezTo>
                <a:cubicBezTo>
                  <a:pt x="326292" y="173393"/>
                  <a:pt x="328887" y="162989"/>
                  <a:pt x="334107" y="153854"/>
                </a:cubicBezTo>
                <a:cubicBezTo>
                  <a:pt x="336849" y="149056"/>
                  <a:pt x="343654" y="147211"/>
                  <a:pt x="345831" y="142131"/>
                </a:cubicBezTo>
                <a:cubicBezTo>
                  <a:pt x="349756" y="132974"/>
                  <a:pt x="349738" y="122592"/>
                  <a:pt x="351692" y="112823"/>
                </a:cubicBezTo>
                <a:cubicBezTo>
                  <a:pt x="345299" y="93643"/>
                  <a:pt x="343348" y="83549"/>
                  <a:pt x="328246" y="65931"/>
                </a:cubicBezTo>
                <a:cubicBezTo>
                  <a:pt x="323661" y="60582"/>
                  <a:pt x="316523" y="58116"/>
                  <a:pt x="310661" y="54208"/>
                </a:cubicBezTo>
                <a:cubicBezTo>
                  <a:pt x="287768" y="19868"/>
                  <a:pt x="313444" y="51188"/>
                  <a:pt x="269631" y="24900"/>
                </a:cubicBezTo>
                <a:cubicBezTo>
                  <a:pt x="258903" y="18463"/>
                  <a:pt x="252501" y="4319"/>
                  <a:pt x="240323" y="1454"/>
                </a:cubicBezTo>
                <a:cubicBezTo>
                  <a:pt x="217500" y="-3916"/>
                  <a:pt x="188546" y="7315"/>
                  <a:pt x="158261" y="7315"/>
                </a:cubicBezTo>
                <a:close/>
              </a:path>
            </a:pathLst>
          </a:custGeom>
          <a:solidFill>
            <a:srgbClr val="00CC99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8B5DD671-0042-964D-4593-DA37E6A2B275}"/>
              </a:ext>
            </a:extLst>
          </p:cNvPr>
          <p:cNvSpPr/>
          <p:nvPr/>
        </p:nvSpPr>
        <p:spPr bwMode="auto">
          <a:xfrm>
            <a:off x="5189098" y="911492"/>
            <a:ext cx="351692" cy="288669"/>
          </a:xfrm>
          <a:custGeom>
            <a:avLst/>
            <a:gdLst>
              <a:gd name="connsiteX0" fmla="*/ 158261 w 351692"/>
              <a:gd name="connsiteY0" fmla="*/ 7315 h 288669"/>
              <a:gd name="connsiteX1" fmla="*/ 58615 w 351692"/>
              <a:gd name="connsiteY1" fmla="*/ 1454 h 288669"/>
              <a:gd name="connsiteX2" fmla="*/ 46892 w 351692"/>
              <a:gd name="connsiteY2" fmla="*/ 24900 h 288669"/>
              <a:gd name="connsiteX3" fmla="*/ 29307 w 351692"/>
              <a:gd name="connsiteY3" fmla="*/ 95239 h 288669"/>
              <a:gd name="connsiteX4" fmla="*/ 0 w 351692"/>
              <a:gd name="connsiteY4" fmla="*/ 142131 h 288669"/>
              <a:gd name="connsiteX5" fmla="*/ 5861 w 351692"/>
              <a:gd name="connsiteY5" fmla="*/ 177300 h 288669"/>
              <a:gd name="connsiteX6" fmla="*/ 23446 w 351692"/>
              <a:gd name="connsiteY6" fmla="*/ 212469 h 288669"/>
              <a:gd name="connsiteX7" fmla="*/ 64477 w 351692"/>
              <a:gd name="connsiteY7" fmla="*/ 265223 h 288669"/>
              <a:gd name="connsiteX8" fmla="*/ 128954 w 351692"/>
              <a:gd name="connsiteY8" fmla="*/ 288669 h 288669"/>
              <a:gd name="connsiteX9" fmla="*/ 211015 w 351692"/>
              <a:gd name="connsiteY9" fmla="*/ 276946 h 288669"/>
              <a:gd name="connsiteX10" fmla="*/ 240323 w 351692"/>
              <a:gd name="connsiteY10" fmla="*/ 265223 h 288669"/>
              <a:gd name="connsiteX11" fmla="*/ 281354 w 351692"/>
              <a:gd name="connsiteY11" fmla="*/ 247639 h 288669"/>
              <a:gd name="connsiteX12" fmla="*/ 275492 w 351692"/>
              <a:gd name="connsiteY12" fmla="*/ 218331 h 288669"/>
              <a:gd name="connsiteX13" fmla="*/ 322384 w 351692"/>
              <a:gd name="connsiteY13" fmla="*/ 183162 h 288669"/>
              <a:gd name="connsiteX14" fmla="*/ 334107 w 351692"/>
              <a:gd name="connsiteY14" fmla="*/ 153854 h 288669"/>
              <a:gd name="connsiteX15" fmla="*/ 345831 w 351692"/>
              <a:gd name="connsiteY15" fmla="*/ 142131 h 288669"/>
              <a:gd name="connsiteX16" fmla="*/ 351692 w 351692"/>
              <a:gd name="connsiteY16" fmla="*/ 112823 h 288669"/>
              <a:gd name="connsiteX17" fmla="*/ 328246 w 351692"/>
              <a:gd name="connsiteY17" fmla="*/ 65931 h 288669"/>
              <a:gd name="connsiteX18" fmla="*/ 310661 w 351692"/>
              <a:gd name="connsiteY18" fmla="*/ 54208 h 288669"/>
              <a:gd name="connsiteX19" fmla="*/ 269631 w 351692"/>
              <a:gd name="connsiteY19" fmla="*/ 24900 h 288669"/>
              <a:gd name="connsiteX20" fmla="*/ 240323 w 351692"/>
              <a:gd name="connsiteY20" fmla="*/ 1454 h 288669"/>
              <a:gd name="connsiteX21" fmla="*/ 158261 w 351692"/>
              <a:gd name="connsiteY21" fmla="*/ 7315 h 2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51692" h="288669">
                <a:moveTo>
                  <a:pt x="158261" y="7315"/>
                </a:moveTo>
                <a:cubicBezTo>
                  <a:pt x="127976" y="7315"/>
                  <a:pt x="91481" y="-3735"/>
                  <a:pt x="58615" y="1454"/>
                </a:cubicBezTo>
                <a:cubicBezTo>
                  <a:pt x="49984" y="2817"/>
                  <a:pt x="49403" y="16531"/>
                  <a:pt x="46892" y="24900"/>
                </a:cubicBezTo>
                <a:cubicBezTo>
                  <a:pt x="34378" y="66614"/>
                  <a:pt x="49595" y="54664"/>
                  <a:pt x="29307" y="95239"/>
                </a:cubicBezTo>
                <a:cubicBezTo>
                  <a:pt x="21064" y="111725"/>
                  <a:pt x="0" y="142131"/>
                  <a:pt x="0" y="142131"/>
                </a:cubicBezTo>
                <a:cubicBezTo>
                  <a:pt x="1954" y="153854"/>
                  <a:pt x="3283" y="165698"/>
                  <a:pt x="5861" y="177300"/>
                </a:cubicBezTo>
                <a:cubicBezTo>
                  <a:pt x="10746" y="199282"/>
                  <a:pt x="11950" y="192351"/>
                  <a:pt x="23446" y="212469"/>
                </a:cubicBezTo>
                <a:cubicBezTo>
                  <a:pt x="40821" y="242876"/>
                  <a:pt x="29822" y="238269"/>
                  <a:pt x="64477" y="265223"/>
                </a:cubicBezTo>
                <a:cubicBezTo>
                  <a:pt x="80228" y="277474"/>
                  <a:pt x="112759" y="284042"/>
                  <a:pt x="128954" y="288669"/>
                </a:cubicBezTo>
                <a:cubicBezTo>
                  <a:pt x="156308" y="284761"/>
                  <a:pt x="183976" y="282638"/>
                  <a:pt x="211015" y="276946"/>
                </a:cubicBezTo>
                <a:cubicBezTo>
                  <a:pt x="221311" y="274778"/>
                  <a:pt x="230471" y="268917"/>
                  <a:pt x="240323" y="265223"/>
                </a:cubicBezTo>
                <a:cubicBezTo>
                  <a:pt x="274824" y="252286"/>
                  <a:pt x="240180" y="268225"/>
                  <a:pt x="281354" y="247639"/>
                </a:cubicBezTo>
                <a:cubicBezTo>
                  <a:pt x="279400" y="237870"/>
                  <a:pt x="273076" y="227996"/>
                  <a:pt x="275492" y="218331"/>
                </a:cubicBezTo>
                <a:cubicBezTo>
                  <a:pt x="278509" y="206265"/>
                  <a:pt x="317061" y="186356"/>
                  <a:pt x="322384" y="183162"/>
                </a:cubicBezTo>
                <a:cubicBezTo>
                  <a:pt x="326292" y="173393"/>
                  <a:pt x="328887" y="162989"/>
                  <a:pt x="334107" y="153854"/>
                </a:cubicBezTo>
                <a:cubicBezTo>
                  <a:pt x="336849" y="149056"/>
                  <a:pt x="343654" y="147211"/>
                  <a:pt x="345831" y="142131"/>
                </a:cubicBezTo>
                <a:cubicBezTo>
                  <a:pt x="349756" y="132974"/>
                  <a:pt x="349738" y="122592"/>
                  <a:pt x="351692" y="112823"/>
                </a:cubicBezTo>
                <a:cubicBezTo>
                  <a:pt x="345299" y="93643"/>
                  <a:pt x="343348" y="83549"/>
                  <a:pt x="328246" y="65931"/>
                </a:cubicBezTo>
                <a:cubicBezTo>
                  <a:pt x="323661" y="60582"/>
                  <a:pt x="316523" y="58116"/>
                  <a:pt x="310661" y="54208"/>
                </a:cubicBezTo>
                <a:cubicBezTo>
                  <a:pt x="287768" y="19868"/>
                  <a:pt x="313444" y="51188"/>
                  <a:pt x="269631" y="24900"/>
                </a:cubicBezTo>
                <a:cubicBezTo>
                  <a:pt x="258903" y="18463"/>
                  <a:pt x="252501" y="4319"/>
                  <a:pt x="240323" y="1454"/>
                </a:cubicBezTo>
                <a:cubicBezTo>
                  <a:pt x="217500" y="-3916"/>
                  <a:pt x="188546" y="7315"/>
                  <a:pt x="158261" y="7315"/>
                </a:cubicBezTo>
                <a:close/>
              </a:path>
            </a:pathLst>
          </a:custGeom>
          <a:solidFill>
            <a:srgbClr val="00CC99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9" name="Figura a mano libera: forma 8">
            <a:extLst>
              <a:ext uri="{FF2B5EF4-FFF2-40B4-BE49-F238E27FC236}">
                <a16:creationId xmlns:a16="http://schemas.microsoft.com/office/drawing/2014/main" id="{73F2B363-7F85-685F-6367-6165F4CCE249}"/>
              </a:ext>
            </a:extLst>
          </p:cNvPr>
          <p:cNvSpPr/>
          <p:nvPr/>
        </p:nvSpPr>
        <p:spPr bwMode="auto">
          <a:xfrm>
            <a:off x="5932581" y="1027623"/>
            <a:ext cx="351692" cy="288669"/>
          </a:xfrm>
          <a:custGeom>
            <a:avLst/>
            <a:gdLst>
              <a:gd name="connsiteX0" fmla="*/ 158261 w 351692"/>
              <a:gd name="connsiteY0" fmla="*/ 7315 h 288669"/>
              <a:gd name="connsiteX1" fmla="*/ 58615 w 351692"/>
              <a:gd name="connsiteY1" fmla="*/ 1454 h 288669"/>
              <a:gd name="connsiteX2" fmla="*/ 46892 w 351692"/>
              <a:gd name="connsiteY2" fmla="*/ 24900 h 288669"/>
              <a:gd name="connsiteX3" fmla="*/ 29307 w 351692"/>
              <a:gd name="connsiteY3" fmla="*/ 95239 h 288669"/>
              <a:gd name="connsiteX4" fmla="*/ 0 w 351692"/>
              <a:gd name="connsiteY4" fmla="*/ 142131 h 288669"/>
              <a:gd name="connsiteX5" fmla="*/ 5861 w 351692"/>
              <a:gd name="connsiteY5" fmla="*/ 177300 h 288669"/>
              <a:gd name="connsiteX6" fmla="*/ 23446 w 351692"/>
              <a:gd name="connsiteY6" fmla="*/ 212469 h 288669"/>
              <a:gd name="connsiteX7" fmla="*/ 64477 w 351692"/>
              <a:gd name="connsiteY7" fmla="*/ 265223 h 288669"/>
              <a:gd name="connsiteX8" fmla="*/ 128954 w 351692"/>
              <a:gd name="connsiteY8" fmla="*/ 288669 h 288669"/>
              <a:gd name="connsiteX9" fmla="*/ 211015 w 351692"/>
              <a:gd name="connsiteY9" fmla="*/ 276946 h 288669"/>
              <a:gd name="connsiteX10" fmla="*/ 240323 w 351692"/>
              <a:gd name="connsiteY10" fmla="*/ 265223 h 288669"/>
              <a:gd name="connsiteX11" fmla="*/ 281354 w 351692"/>
              <a:gd name="connsiteY11" fmla="*/ 247639 h 288669"/>
              <a:gd name="connsiteX12" fmla="*/ 275492 w 351692"/>
              <a:gd name="connsiteY12" fmla="*/ 218331 h 288669"/>
              <a:gd name="connsiteX13" fmla="*/ 322384 w 351692"/>
              <a:gd name="connsiteY13" fmla="*/ 183162 h 288669"/>
              <a:gd name="connsiteX14" fmla="*/ 334107 w 351692"/>
              <a:gd name="connsiteY14" fmla="*/ 153854 h 288669"/>
              <a:gd name="connsiteX15" fmla="*/ 345831 w 351692"/>
              <a:gd name="connsiteY15" fmla="*/ 142131 h 288669"/>
              <a:gd name="connsiteX16" fmla="*/ 351692 w 351692"/>
              <a:gd name="connsiteY16" fmla="*/ 112823 h 288669"/>
              <a:gd name="connsiteX17" fmla="*/ 328246 w 351692"/>
              <a:gd name="connsiteY17" fmla="*/ 65931 h 288669"/>
              <a:gd name="connsiteX18" fmla="*/ 310661 w 351692"/>
              <a:gd name="connsiteY18" fmla="*/ 54208 h 288669"/>
              <a:gd name="connsiteX19" fmla="*/ 269631 w 351692"/>
              <a:gd name="connsiteY19" fmla="*/ 24900 h 288669"/>
              <a:gd name="connsiteX20" fmla="*/ 240323 w 351692"/>
              <a:gd name="connsiteY20" fmla="*/ 1454 h 288669"/>
              <a:gd name="connsiteX21" fmla="*/ 158261 w 351692"/>
              <a:gd name="connsiteY21" fmla="*/ 7315 h 2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51692" h="288669">
                <a:moveTo>
                  <a:pt x="158261" y="7315"/>
                </a:moveTo>
                <a:cubicBezTo>
                  <a:pt x="127976" y="7315"/>
                  <a:pt x="91481" y="-3735"/>
                  <a:pt x="58615" y="1454"/>
                </a:cubicBezTo>
                <a:cubicBezTo>
                  <a:pt x="49984" y="2817"/>
                  <a:pt x="49403" y="16531"/>
                  <a:pt x="46892" y="24900"/>
                </a:cubicBezTo>
                <a:cubicBezTo>
                  <a:pt x="34378" y="66614"/>
                  <a:pt x="49595" y="54664"/>
                  <a:pt x="29307" y="95239"/>
                </a:cubicBezTo>
                <a:cubicBezTo>
                  <a:pt x="21064" y="111725"/>
                  <a:pt x="0" y="142131"/>
                  <a:pt x="0" y="142131"/>
                </a:cubicBezTo>
                <a:cubicBezTo>
                  <a:pt x="1954" y="153854"/>
                  <a:pt x="3283" y="165698"/>
                  <a:pt x="5861" y="177300"/>
                </a:cubicBezTo>
                <a:cubicBezTo>
                  <a:pt x="10746" y="199282"/>
                  <a:pt x="11950" y="192351"/>
                  <a:pt x="23446" y="212469"/>
                </a:cubicBezTo>
                <a:cubicBezTo>
                  <a:pt x="40821" y="242876"/>
                  <a:pt x="29822" y="238269"/>
                  <a:pt x="64477" y="265223"/>
                </a:cubicBezTo>
                <a:cubicBezTo>
                  <a:pt x="80228" y="277474"/>
                  <a:pt x="112759" y="284042"/>
                  <a:pt x="128954" y="288669"/>
                </a:cubicBezTo>
                <a:cubicBezTo>
                  <a:pt x="156308" y="284761"/>
                  <a:pt x="183976" y="282638"/>
                  <a:pt x="211015" y="276946"/>
                </a:cubicBezTo>
                <a:cubicBezTo>
                  <a:pt x="221311" y="274778"/>
                  <a:pt x="230471" y="268917"/>
                  <a:pt x="240323" y="265223"/>
                </a:cubicBezTo>
                <a:cubicBezTo>
                  <a:pt x="274824" y="252286"/>
                  <a:pt x="240180" y="268225"/>
                  <a:pt x="281354" y="247639"/>
                </a:cubicBezTo>
                <a:cubicBezTo>
                  <a:pt x="279400" y="237870"/>
                  <a:pt x="273076" y="227996"/>
                  <a:pt x="275492" y="218331"/>
                </a:cubicBezTo>
                <a:cubicBezTo>
                  <a:pt x="278509" y="206265"/>
                  <a:pt x="317061" y="186356"/>
                  <a:pt x="322384" y="183162"/>
                </a:cubicBezTo>
                <a:cubicBezTo>
                  <a:pt x="326292" y="173393"/>
                  <a:pt x="328887" y="162989"/>
                  <a:pt x="334107" y="153854"/>
                </a:cubicBezTo>
                <a:cubicBezTo>
                  <a:pt x="336849" y="149056"/>
                  <a:pt x="343654" y="147211"/>
                  <a:pt x="345831" y="142131"/>
                </a:cubicBezTo>
                <a:cubicBezTo>
                  <a:pt x="349756" y="132974"/>
                  <a:pt x="349738" y="122592"/>
                  <a:pt x="351692" y="112823"/>
                </a:cubicBezTo>
                <a:cubicBezTo>
                  <a:pt x="345299" y="93643"/>
                  <a:pt x="343348" y="83549"/>
                  <a:pt x="328246" y="65931"/>
                </a:cubicBezTo>
                <a:cubicBezTo>
                  <a:pt x="323661" y="60582"/>
                  <a:pt x="316523" y="58116"/>
                  <a:pt x="310661" y="54208"/>
                </a:cubicBezTo>
                <a:cubicBezTo>
                  <a:pt x="287768" y="19868"/>
                  <a:pt x="313444" y="51188"/>
                  <a:pt x="269631" y="24900"/>
                </a:cubicBezTo>
                <a:cubicBezTo>
                  <a:pt x="258903" y="18463"/>
                  <a:pt x="252501" y="4319"/>
                  <a:pt x="240323" y="1454"/>
                </a:cubicBezTo>
                <a:cubicBezTo>
                  <a:pt x="217500" y="-3916"/>
                  <a:pt x="188546" y="7315"/>
                  <a:pt x="158261" y="7315"/>
                </a:cubicBezTo>
                <a:close/>
              </a:path>
            </a:pathLst>
          </a:custGeom>
          <a:solidFill>
            <a:srgbClr val="00CC99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10" name="Figura a mano libera: forma 9">
            <a:extLst>
              <a:ext uri="{FF2B5EF4-FFF2-40B4-BE49-F238E27FC236}">
                <a16:creationId xmlns:a16="http://schemas.microsoft.com/office/drawing/2014/main" id="{D2D65489-2D7D-F1F8-B750-D53B9192B6E2}"/>
              </a:ext>
            </a:extLst>
          </p:cNvPr>
          <p:cNvSpPr/>
          <p:nvPr/>
        </p:nvSpPr>
        <p:spPr bwMode="auto">
          <a:xfrm>
            <a:off x="6402329" y="1226918"/>
            <a:ext cx="351692" cy="288669"/>
          </a:xfrm>
          <a:custGeom>
            <a:avLst/>
            <a:gdLst>
              <a:gd name="connsiteX0" fmla="*/ 158261 w 351692"/>
              <a:gd name="connsiteY0" fmla="*/ 7315 h 288669"/>
              <a:gd name="connsiteX1" fmla="*/ 58615 w 351692"/>
              <a:gd name="connsiteY1" fmla="*/ 1454 h 288669"/>
              <a:gd name="connsiteX2" fmla="*/ 46892 w 351692"/>
              <a:gd name="connsiteY2" fmla="*/ 24900 h 288669"/>
              <a:gd name="connsiteX3" fmla="*/ 29307 w 351692"/>
              <a:gd name="connsiteY3" fmla="*/ 95239 h 288669"/>
              <a:gd name="connsiteX4" fmla="*/ 0 w 351692"/>
              <a:gd name="connsiteY4" fmla="*/ 142131 h 288669"/>
              <a:gd name="connsiteX5" fmla="*/ 5861 w 351692"/>
              <a:gd name="connsiteY5" fmla="*/ 177300 h 288669"/>
              <a:gd name="connsiteX6" fmla="*/ 23446 w 351692"/>
              <a:gd name="connsiteY6" fmla="*/ 212469 h 288669"/>
              <a:gd name="connsiteX7" fmla="*/ 64477 w 351692"/>
              <a:gd name="connsiteY7" fmla="*/ 265223 h 288669"/>
              <a:gd name="connsiteX8" fmla="*/ 128954 w 351692"/>
              <a:gd name="connsiteY8" fmla="*/ 288669 h 288669"/>
              <a:gd name="connsiteX9" fmla="*/ 211015 w 351692"/>
              <a:gd name="connsiteY9" fmla="*/ 276946 h 288669"/>
              <a:gd name="connsiteX10" fmla="*/ 240323 w 351692"/>
              <a:gd name="connsiteY10" fmla="*/ 265223 h 288669"/>
              <a:gd name="connsiteX11" fmla="*/ 281354 w 351692"/>
              <a:gd name="connsiteY11" fmla="*/ 247639 h 288669"/>
              <a:gd name="connsiteX12" fmla="*/ 275492 w 351692"/>
              <a:gd name="connsiteY12" fmla="*/ 218331 h 288669"/>
              <a:gd name="connsiteX13" fmla="*/ 322384 w 351692"/>
              <a:gd name="connsiteY13" fmla="*/ 183162 h 288669"/>
              <a:gd name="connsiteX14" fmla="*/ 334107 w 351692"/>
              <a:gd name="connsiteY14" fmla="*/ 153854 h 288669"/>
              <a:gd name="connsiteX15" fmla="*/ 345831 w 351692"/>
              <a:gd name="connsiteY15" fmla="*/ 142131 h 288669"/>
              <a:gd name="connsiteX16" fmla="*/ 351692 w 351692"/>
              <a:gd name="connsiteY16" fmla="*/ 112823 h 288669"/>
              <a:gd name="connsiteX17" fmla="*/ 328246 w 351692"/>
              <a:gd name="connsiteY17" fmla="*/ 65931 h 288669"/>
              <a:gd name="connsiteX18" fmla="*/ 310661 w 351692"/>
              <a:gd name="connsiteY18" fmla="*/ 54208 h 288669"/>
              <a:gd name="connsiteX19" fmla="*/ 269631 w 351692"/>
              <a:gd name="connsiteY19" fmla="*/ 24900 h 288669"/>
              <a:gd name="connsiteX20" fmla="*/ 240323 w 351692"/>
              <a:gd name="connsiteY20" fmla="*/ 1454 h 288669"/>
              <a:gd name="connsiteX21" fmla="*/ 158261 w 351692"/>
              <a:gd name="connsiteY21" fmla="*/ 7315 h 2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51692" h="288669">
                <a:moveTo>
                  <a:pt x="158261" y="7315"/>
                </a:moveTo>
                <a:cubicBezTo>
                  <a:pt x="127976" y="7315"/>
                  <a:pt x="91481" y="-3735"/>
                  <a:pt x="58615" y="1454"/>
                </a:cubicBezTo>
                <a:cubicBezTo>
                  <a:pt x="49984" y="2817"/>
                  <a:pt x="49403" y="16531"/>
                  <a:pt x="46892" y="24900"/>
                </a:cubicBezTo>
                <a:cubicBezTo>
                  <a:pt x="34378" y="66614"/>
                  <a:pt x="49595" y="54664"/>
                  <a:pt x="29307" y="95239"/>
                </a:cubicBezTo>
                <a:cubicBezTo>
                  <a:pt x="21064" y="111725"/>
                  <a:pt x="0" y="142131"/>
                  <a:pt x="0" y="142131"/>
                </a:cubicBezTo>
                <a:cubicBezTo>
                  <a:pt x="1954" y="153854"/>
                  <a:pt x="3283" y="165698"/>
                  <a:pt x="5861" y="177300"/>
                </a:cubicBezTo>
                <a:cubicBezTo>
                  <a:pt x="10746" y="199282"/>
                  <a:pt x="11950" y="192351"/>
                  <a:pt x="23446" y="212469"/>
                </a:cubicBezTo>
                <a:cubicBezTo>
                  <a:pt x="40821" y="242876"/>
                  <a:pt x="29822" y="238269"/>
                  <a:pt x="64477" y="265223"/>
                </a:cubicBezTo>
                <a:cubicBezTo>
                  <a:pt x="80228" y="277474"/>
                  <a:pt x="112759" y="284042"/>
                  <a:pt x="128954" y="288669"/>
                </a:cubicBezTo>
                <a:cubicBezTo>
                  <a:pt x="156308" y="284761"/>
                  <a:pt x="183976" y="282638"/>
                  <a:pt x="211015" y="276946"/>
                </a:cubicBezTo>
                <a:cubicBezTo>
                  <a:pt x="221311" y="274778"/>
                  <a:pt x="230471" y="268917"/>
                  <a:pt x="240323" y="265223"/>
                </a:cubicBezTo>
                <a:cubicBezTo>
                  <a:pt x="274824" y="252286"/>
                  <a:pt x="240180" y="268225"/>
                  <a:pt x="281354" y="247639"/>
                </a:cubicBezTo>
                <a:cubicBezTo>
                  <a:pt x="279400" y="237870"/>
                  <a:pt x="273076" y="227996"/>
                  <a:pt x="275492" y="218331"/>
                </a:cubicBezTo>
                <a:cubicBezTo>
                  <a:pt x="278509" y="206265"/>
                  <a:pt x="317061" y="186356"/>
                  <a:pt x="322384" y="183162"/>
                </a:cubicBezTo>
                <a:cubicBezTo>
                  <a:pt x="326292" y="173393"/>
                  <a:pt x="328887" y="162989"/>
                  <a:pt x="334107" y="153854"/>
                </a:cubicBezTo>
                <a:cubicBezTo>
                  <a:pt x="336849" y="149056"/>
                  <a:pt x="343654" y="147211"/>
                  <a:pt x="345831" y="142131"/>
                </a:cubicBezTo>
                <a:cubicBezTo>
                  <a:pt x="349756" y="132974"/>
                  <a:pt x="349738" y="122592"/>
                  <a:pt x="351692" y="112823"/>
                </a:cubicBezTo>
                <a:cubicBezTo>
                  <a:pt x="345299" y="93643"/>
                  <a:pt x="343348" y="83549"/>
                  <a:pt x="328246" y="65931"/>
                </a:cubicBezTo>
                <a:cubicBezTo>
                  <a:pt x="323661" y="60582"/>
                  <a:pt x="316523" y="58116"/>
                  <a:pt x="310661" y="54208"/>
                </a:cubicBezTo>
                <a:cubicBezTo>
                  <a:pt x="287768" y="19868"/>
                  <a:pt x="313444" y="51188"/>
                  <a:pt x="269631" y="24900"/>
                </a:cubicBezTo>
                <a:cubicBezTo>
                  <a:pt x="258903" y="18463"/>
                  <a:pt x="252501" y="4319"/>
                  <a:pt x="240323" y="1454"/>
                </a:cubicBezTo>
                <a:cubicBezTo>
                  <a:pt x="217500" y="-3916"/>
                  <a:pt x="188546" y="7315"/>
                  <a:pt x="158261" y="7315"/>
                </a:cubicBezTo>
                <a:close/>
              </a:path>
            </a:pathLst>
          </a:custGeom>
          <a:solidFill>
            <a:srgbClr val="00CC99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11" name="Figura a mano libera: forma 10">
            <a:extLst>
              <a:ext uri="{FF2B5EF4-FFF2-40B4-BE49-F238E27FC236}">
                <a16:creationId xmlns:a16="http://schemas.microsoft.com/office/drawing/2014/main" id="{BD7B5CAB-EDBD-C65E-BA5C-8CF4D1321FDF}"/>
              </a:ext>
            </a:extLst>
          </p:cNvPr>
          <p:cNvSpPr/>
          <p:nvPr/>
        </p:nvSpPr>
        <p:spPr bwMode="auto">
          <a:xfrm>
            <a:off x="6799205" y="1449659"/>
            <a:ext cx="351692" cy="288669"/>
          </a:xfrm>
          <a:custGeom>
            <a:avLst/>
            <a:gdLst>
              <a:gd name="connsiteX0" fmla="*/ 158261 w 351692"/>
              <a:gd name="connsiteY0" fmla="*/ 7315 h 288669"/>
              <a:gd name="connsiteX1" fmla="*/ 58615 w 351692"/>
              <a:gd name="connsiteY1" fmla="*/ 1454 h 288669"/>
              <a:gd name="connsiteX2" fmla="*/ 46892 w 351692"/>
              <a:gd name="connsiteY2" fmla="*/ 24900 h 288669"/>
              <a:gd name="connsiteX3" fmla="*/ 29307 w 351692"/>
              <a:gd name="connsiteY3" fmla="*/ 95239 h 288669"/>
              <a:gd name="connsiteX4" fmla="*/ 0 w 351692"/>
              <a:gd name="connsiteY4" fmla="*/ 142131 h 288669"/>
              <a:gd name="connsiteX5" fmla="*/ 5861 w 351692"/>
              <a:gd name="connsiteY5" fmla="*/ 177300 h 288669"/>
              <a:gd name="connsiteX6" fmla="*/ 23446 w 351692"/>
              <a:gd name="connsiteY6" fmla="*/ 212469 h 288669"/>
              <a:gd name="connsiteX7" fmla="*/ 64477 w 351692"/>
              <a:gd name="connsiteY7" fmla="*/ 265223 h 288669"/>
              <a:gd name="connsiteX8" fmla="*/ 128954 w 351692"/>
              <a:gd name="connsiteY8" fmla="*/ 288669 h 288669"/>
              <a:gd name="connsiteX9" fmla="*/ 211015 w 351692"/>
              <a:gd name="connsiteY9" fmla="*/ 276946 h 288669"/>
              <a:gd name="connsiteX10" fmla="*/ 240323 w 351692"/>
              <a:gd name="connsiteY10" fmla="*/ 265223 h 288669"/>
              <a:gd name="connsiteX11" fmla="*/ 281354 w 351692"/>
              <a:gd name="connsiteY11" fmla="*/ 247639 h 288669"/>
              <a:gd name="connsiteX12" fmla="*/ 275492 w 351692"/>
              <a:gd name="connsiteY12" fmla="*/ 218331 h 288669"/>
              <a:gd name="connsiteX13" fmla="*/ 322384 w 351692"/>
              <a:gd name="connsiteY13" fmla="*/ 183162 h 288669"/>
              <a:gd name="connsiteX14" fmla="*/ 334107 w 351692"/>
              <a:gd name="connsiteY14" fmla="*/ 153854 h 288669"/>
              <a:gd name="connsiteX15" fmla="*/ 345831 w 351692"/>
              <a:gd name="connsiteY15" fmla="*/ 142131 h 288669"/>
              <a:gd name="connsiteX16" fmla="*/ 351692 w 351692"/>
              <a:gd name="connsiteY16" fmla="*/ 112823 h 288669"/>
              <a:gd name="connsiteX17" fmla="*/ 328246 w 351692"/>
              <a:gd name="connsiteY17" fmla="*/ 65931 h 288669"/>
              <a:gd name="connsiteX18" fmla="*/ 310661 w 351692"/>
              <a:gd name="connsiteY18" fmla="*/ 54208 h 288669"/>
              <a:gd name="connsiteX19" fmla="*/ 269631 w 351692"/>
              <a:gd name="connsiteY19" fmla="*/ 24900 h 288669"/>
              <a:gd name="connsiteX20" fmla="*/ 240323 w 351692"/>
              <a:gd name="connsiteY20" fmla="*/ 1454 h 288669"/>
              <a:gd name="connsiteX21" fmla="*/ 158261 w 351692"/>
              <a:gd name="connsiteY21" fmla="*/ 7315 h 2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51692" h="288669">
                <a:moveTo>
                  <a:pt x="158261" y="7315"/>
                </a:moveTo>
                <a:cubicBezTo>
                  <a:pt x="127976" y="7315"/>
                  <a:pt x="91481" y="-3735"/>
                  <a:pt x="58615" y="1454"/>
                </a:cubicBezTo>
                <a:cubicBezTo>
                  <a:pt x="49984" y="2817"/>
                  <a:pt x="49403" y="16531"/>
                  <a:pt x="46892" y="24900"/>
                </a:cubicBezTo>
                <a:cubicBezTo>
                  <a:pt x="34378" y="66614"/>
                  <a:pt x="49595" y="54664"/>
                  <a:pt x="29307" y="95239"/>
                </a:cubicBezTo>
                <a:cubicBezTo>
                  <a:pt x="21064" y="111725"/>
                  <a:pt x="0" y="142131"/>
                  <a:pt x="0" y="142131"/>
                </a:cubicBezTo>
                <a:cubicBezTo>
                  <a:pt x="1954" y="153854"/>
                  <a:pt x="3283" y="165698"/>
                  <a:pt x="5861" y="177300"/>
                </a:cubicBezTo>
                <a:cubicBezTo>
                  <a:pt x="10746" y="199282"/>
                  <a:pt x="11950" y="192351"/>
                  <a:pt x="23446" y="212469"/>
                </a:cubicBezTo>
                <a:cubicBezTo>
                  <a:pt x="40821" y="242876"/>
                  <a:pt x="29822" y="238269"/>
                  <a:pt x="64477" y="265223"/>
                </a:cubicBezTo>
                <a:cubicBezTo>
                  <a:pt x="80228" y="277474"/>
                  <a:pt x="112759" y="284042"/>
                  <a:pt x="128954" y="288669"/>
                </a:cubicBezTo>
                <a:cubicBezTo>
                  <a:pt x="156308" y="284761"/>
                  <a:pt x="183976" y="282638"/>
                  <a:pt x="211015" y="276946"/>
                </a:cubicBezTo>
                <a:cubicBezTo>
                  <a:pt x="221311" y="274778"/>
                  <a:pt x="230471" y="268917"/>
                  <a:pt x="240323" y="265223"/>
                </a:cubicBezTo>
                <a:cubicBezTo>
                  <a:pt x="274824" y="252286"/>
                  <a:pt x="240180" y="268225"/>
                  <a:pt x="281354" y="247639"/>
                </a:cubicBezTo>
                <a:cubicBezTo>
                  <a:pt x="279400" y="237870"/>
                  <a:pt x="273076" y="227996"/>
                  <a:pt x="275492" y="218331"/>
                </a:cubicBezTo>
                <a:cubicBezTo>
                  <a:pt x="278509" y="206265"/>
                  <a:pt x="317061" y="186356"/>
                  <a:pt x="322384" y="183162"/>
                </a:cubicBezTo>
                <a:cubicBezTo>
                  <a:pt x="326292" y="173393"/>
                  <a:pt x="328887" y="162989"/>
                  <a:pt x="334107" y="153854"/>
                </a:cubicBezTo>
                <a:cubicBezTo>
                  <a:pt x="336849" y="149056"/>
                  <a:pt x="343654" y="147211"/>
                  <a:pt x="345831" y="142131"/>
                </a:cubicBezTo>
                <a:cubicBezTo>
                  <a:pt x="349756" y="132974"/>
                  <a:pt x="349738" y="122592"/>
                  <a:pt x="351692" y="112823"/>
                </a:cubicBezTo>
                <a:cubicBezTo>
                  <a:pt x="345299" y="93643"/>
                  <a:pt x="343348" y="83549"/>
                  <a:pt x="328246" y="65931"/>
                </a:cubicBezTo>
                <a:cubicBezTo>
                  <a:pt x="323661" y="60582"/>
                  <a:pt x="316523" y="58116"/>
                  <a:pt x="310661" y="54208"/>
                </a:cubicBezTo>
                <a:cubicBezTo>
                  <a:pt x="287768" y="19868"/>
                  <a:pt x="313444" y="51188"/>
                  <a:pt x="269631" y="24900"/>
                </a:cubicBezTo>
                <a:cubicBezTo>
                  <a:pt x="258903" y="18463"/>
                  <a:pt x="252501" y="4319"/>
                  <a:pt x="240323" y="1454"/>
                </a:cubicBezTo>
                <a:cubicBezTo>
                  <a:pt x="217500" y="-3916"/>
                  <a:pt x="188546" y="7315"/>
                  <a:pt x="158261" y="7315"/>
                </a:cubicBezTo>
                <a:close/>
              </a:path>
            </a:pathLst>
          </a:custGeom>
          <a:solidFill>
            <a:srgbClr val="00CC99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12" name="Figura a mano libera: forma 11">
            <a:extLst>
              <a:ext uri="{FF2B5EF4-FFF2-40B4-BE49-F238E27FC236}">
                <a16:creationId xmlns:a16="http://schemas.microsoft.com/office/drawing/2014/main" id="{4114E246-967B-C9D7-2045-9DDBC180F679}"/>
              </a:ext>
            </a:extLst>
          </p:cNvPr>
          <p:cNvSpPr/>
          <p:nvPr/>
        </p:nvSpPr>
        <p:spPr bwMode="auto">
          <a:xfrm>
            <a:off x="6975051" y="3645024"/>
            <a:ext cx="351692" cy="288669"/>
          </a:xfrm>
          <a:custGeom>
            <a:avLst/>
            <a:gdLst>
              <a:gd name="connsiteX0" fmla="*/ 158261 w 351692"/>
              <a:gd name="connsiteY0" fmla="*/ 7315 h 288669"/>
              <a:gd name="connsiteX1" fmla="*/ 58615 w 351692"/>
              <a:gd name="connsiteY1" fmla="*/ 1454 h 288669"/>
              <a:gd name="connsiteX2" fmla="*/ 46892 w 351692"/>
              <a:gd name="connsiteY2" fmla="*/ 24900 h 288669"/>
              <a:gd name="connsiteX3" fmla="*/ 29307 w 351692"/>
              <a:gd name="connsiteY3" fmla="*/ 95239 h 288669"/>
              <a:gd name="connsiteX4" fmla="*/ 0 w 351692"/>
              <a:gd name="connsiteY4" fmla="*/ 142131 h 288669"/>
              <a:gd name="connsiteX5" fmla="*/ 5861 w 351692"/>
              <a:gd name="connsiteY5" fmla="*/ 177300 h 288669"/>
              <a:gd name="connsiteX6" fmla="*/ 23446 w 351692"/>
              <a:gd name="connsiteY6" fmla="*/ 212469 h 288669"/>
              <a:gd name="connsiteX7" fmla="*/ 64477 w 351692"/>
              <a:gd name="connsiteY7" fmla="*/ 265223 h 288669"/>
              <a:gd name="connsiteX8" fmla="*/ 128954 w 351692"/>
              <a:gd name="connsiteY8" fmla="*/ 288669 h 288669"/>
              <a:gd name="connsiteX9" fmla="*/ 211015 w 351692"/>
              <a:gd name="connsiteY9" fmla="*/ 276946 h 288669"/>
              <a:gd name="connsiteX10" fmla="*/ 240323 w 351692"/>
              <a:gd name="connsiteY10" fmla="*/ 265223 h 288669"/>
              <a:gd name="connsiteX11" fmla="*/ 281354 w 351692"/>
              <a:gd name="connsiteY11" fmla="*/ 247639 h 288669"/>
              <a:gd name="connsiteX12" fmla="*/ 275492 w 351692"/>
              <a:gd name="connsiteY12" fmla="*/ 218331 h 288669"/>
              <a:gd name="connsiteX13" fmla="*/ 322384 w 351692"/>
              <a:gd name="connsiteY13" fmla="*/ 183162 h 288669"/>
              <a:gd name="connsiteX14" fmla="*/ 334107 w 351692"/>
              <a:gd name="connsiteY14" fmla="*/ 153854 h 288669"/>
              <a:gd name="connsiteX15" fmla="*/ 345831 w 351692"/>
              <a:gd name="connsiteY15" fmla="*/ 142131 h 288669"/>
              <a:gd name="connsiteX16" fmla="*/ 351692 w 351692"/>
              <a:gd name="connsiteY16" fmla="*/ 112823 h 288669"/>
              <a:gd name="connsiteX17" fmla="*/ 328246 w 351692"/>
              <a:gd name="connsiteY17" fmla="*/ 65931 h 288669"/>
              <a:gd name="connsiteX18" fmla="*/ 310661 w 351692"/>
              <a:gd name="connsiteY18" fmla="*/ 54208 h 288669"/>
              <a:gd name="connsiteX19" fmla="*/ 269631 w 351692"/>
              <a:gd name="connsiteY19" fmla="*/ 24900 h 288669"/>
              <a:gd name="connsiteX20" fmla="*/ 240323 w 351692"/>
              <a:gd name="connsiteY20" fmla="*/ 1454 h 288669"/>
              <a:gd name="connsiteX21" fmla="*/ 158261 w 351692"/>
              <a:gd name="connsiteY21" fmla="*/ 7315 h 2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51692" h="288669">
                <a:moveTo>
                  <a:pt x="158261" y="7315"/>
                </a:moveTo>
                <a:cubicBezTo>
                  <a:pt x="127976" y="7315"/>
                  <a:pt x="91481" y="-3735"/>
                  <a:pt x="58615" y="1454"/>
                </a:cubicBezTo>
                <a:cubicBezTo>
                  <a:pt x="49984" y="2817"/>
                  <a:pt x="49403" y="16531"/>
                  <a:pt x="46892" y="24900"/>
                </a:cubicBezTo>
                <a:cubicBezTo>
                  <a:pt x="34378" y="66614"/>
                  <a:pt x="49595" y="54664"/>
                  <a:pt x="29307" y="95239"/>
                </a:cubicBezTo>
                <a:cubicBezTo>
                  <a:pt x="21064" y="111725"/>
                  <a:pt x="0" y="142131"/>
                  <a:pt x="0" y="142131"/>
                </a:cubicBezTo>
                <a:cubicBezTo>
                  <a:pt x="1954" y="153854"/>
                  <a:pt x="3283" y="165698"/>
                  <a:pt x="5861" y="177300"/>
                </a:cubicBezTo>
                <a:cubicBezTo>
                  <a:pt x="10746" y="199282"/>
                  <a:pt x="11950" y="192351"/>
                  <a:pt x="23446" y="212469"/>
                </a:cubicBezTo>
                <a:cubicBezTo>
                  <a:pt x="40821" y="242876"/>
                  <a:pt x="29822" y="238269"/>
                  <a:pt x="64477" y="265223"/>
                </a:cubicBezTo>
                <a:cubicBezTo>
                  <a:pt x="80228" y="277474"/>
                  <a:pt x="112759" y="284042"/>
                  <a:pt x="128954" y="288669"/>
                </a:cubicBezTo>
                <a:cubicBezTo>
                  <a:pt x="156308" y="284761"/>
                  <a:pt x="183976" y="282638"/>
                  <a:pt x="211015" y="276946"/>
                </a:cubicBezTo>
                <a:cubicBezTo>
                  <a:pt x="221311" y="274778"/>
                  <a:pt x="230471" y="268917"/>
                  <a:pt x="240323" y="265223"/>
                </a:cubicBezTo>
                <a:cubicBezTo>
                  <a:pt x="274824" y="252286"/>
                  <a:pt x="240180" y="268225"/>
                  <a:pt x="281354" y="247639"/>
                </a:cubicBezTo>
                <a:cubicBezTo>
                  <a:pt x="279400" y="237870"/>
                  <a:pt x="273076" y="227996"/>
                  <a:pt x="275492" y="218331"/>
                </a:cubicBezTo>
                <a:cubicBezTo>
                  <a:pt x="278509" y="206265"/>
                  <a:pt x="317061" y="186356"/>
                  <a:pt x="322384" y="183162"/>
                </a:cubicBezTo>
                <a:cubicBezTo>
                  <a:pt x="326292" y="173393"/>
                  <a:pt x="328887" y="162989"/>
                  <a:pt x="334107" y="153854"/>
                </a:cubicBezTo>
                <a:cubicBezTo>
                  <a:pt x="336849" y="149056"/>
                  <a:pt x="343654" y="147211"/>
                  <a:pt x="345831" y="142131"/>
                </a:cubicBezTo>
                <a:cubicBezTo>
                  <a:pt x="349756" y="132974"/>
                  <a:pt x="349738" y="122592"/>
                  <a:pt x="351692" y="112823"/>
                </a:cubicBezTo>
                <a:cubicBezTo>
                  <a:pt x="345299" y="93643"/>
                  <a:pt x="343348" y="83549"/>
                  <a:pt x="328246" y="65931"/>
                </a:cubicBezTo>
                <a:cubicBezTo>
                  <a:pt x="323661" y="60582"/>
                  <a:pt x="316523" y="58116"/>
                  <a:pt x="310661" y="54208"/>
                </a:cubicBezTo>
                <a:cubicBezTo>
                  <a:pt x="287768" y="19868"/>
                  <a:pt x="313444" y="51188"/>
                  <a:pt x="269631" y="24900"/>
                </a:cubicBezTo>
                <a:cubicBezTo>
                  <a:pt x="258903" y="18463"/>
                  <a:pt x="252501" y="4319"/>
                  <a:pt x="240323" y="1454"/>
                </a:cubicBezTo>
                <a:cubicBezTo>
                  <a:pt x="217500" y="-3916"/>
                  <a:pt x="188546" y="7315"/>
                  <a:pt x="158261" y="7315"/>
                </a:cubicBezTo>
                <a:close/>
              </a:path>
            </a:pathLst>
          </a:custGeom>
          <a:solidFill>
            <a:srgbClr val="92D050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13" name="Figura a mano libera: forma 12">
            <a:extLst>
              <a:ext uri="{FF2B5EF4-FFF2-40B4-BE49-F238E27FC236}">
                <a16:creationId xmlns:a16="http://schemas.microsoft.com/office/drawing/2014/main" id="{63556144-60AC-6A40-2743-69ACBB6E281C}"/>
              </a:ext>
            </a:extLst>
          </p:cNvPr>
          <p:cNvSpPr/>
          <p:nvPr/>
        </p:nvSpPr>
        <p:spPr bwMode="auto">
          <a:xfrm>
            <a:off x="6402329" y="4005064"/>
            <a:ext cx="351692" cy="288669"/>
          </a:xfrm>
          <a:custGeom>
            <a:avLst/>
            <a:gdLst>
              <a:gd name="connsiteX0" fmla="*/ 158261 w 351692"/>
              <a:gd name="connsiteY0" fmla="*/ 7315 h 288669"/>
              <a:gd name="connsiteX1" fmla="*/ 58615 w 351692"/>
              <a:gd name="connsiteY1" fmla="*/ 1454 h 288669"/>
              <a:gd name="connsiteX2" fmla="*/ 46892 w 351692"/>
              <a:gd name="connsiteY2" fmla="*/ 24900 h 288669"/>
              <a:gd name="connsiteX3" fmla="*/ 29307 w 351692"/>
              <a:gd name="connsiteY3" fmla="*/ 95239 h 288669"/>
              <a:gd name="connsiteX4" fmla="*/ 0 w 351692"/>
              <a:gd name="connsiteY4" fmla="*/ 142131 h 288669"/>
              <a:gd name="connsiteX5" fmla="*/ 5861 w 351692"/>
              <a:gd name="connsiteY5" fmla="*/ 177300 h 288669"/>
              <a:gd name="connsiteX6" fmla="*/ 23446 w 351692"/>
              <a:gd name="connsiteY6" fmla="*/ 212469 h 288669"/>
              <a:gd name="connsiteX7" fmla="*/ 64477 w 351692"/>
              <a:gd name="connsiteY7" fmla="*/ 265223 h 288669"/>
              <a:gd name="connsiteX8" fmla="*/ 128954 w 351692"/>
              <a:gd name="connsiteY8" fmla="*/ 288669 h 288669"/>
              <a:gd name="connsiteX9" fmla="*/ 211015 w 351692"/>
              <a:gd name="connsiteY9" fmla="*/ 276946 h 288669"/>
              <a:gd name="connsiteX10" fmla="*/ 240323 w 351692"/>
              <a:gd name="connsiteY10" fmla="*/ 265223 h 288669"/>
              <a:gd name="connsiteX11" fmla="*/ 281354 w 351692"/>
              <a:gd name="connsiteY11" fmla="*/ 247639 h 288669"/>
              <a:gd name="connsiteX12" fmla="*/ 275492 w 351692"/>
              <a:gd name="connsiteY12" fmla="*/ 218331 h 288669"/>
              <a:gd name="connsiteX13" fmla="*/ 322384 w 351692"/>
              <a:gd name="connsiteY13" fmla="*/ 183162 h 288669"/>
              <a:gd name="connsiteX14" fmla="*/ 334107 w 351692"/>
              <a:gd name="connsiteY14" fmla="*/ 153854 h 288669"/>
              <a:gd name="connsiteX15" fmla="*/ 345831 w 351692"/>
              <a:gd name="connsiteY15" fmla="*/ 142131 h 288669"/>
              <a:gd name="connsiteX16" fmla="*/ 351692 w 351692"/>
              <a:gd name="connsiteY16" fmla="*/ 112823 h 288669"/>
              <a:gd name="connsiteX17" fmla="*/ 328246 w 351692"/>
              <a:gd name="connsiteY17" fmla="*/ 65931 h 288669"/>
              <a:gd name="connsiteX18" fmla="*/ 310661 w 351692"/>
              <a:gd name="connsiteY18" fmla="*/ 54208 h 288669"/>
              <a:gd name="connsiteX19" fmla="*/ 269631 w 351692"/>
              <a:gd name="connsiteY19" fmla="*/ 24900 h 288669"/>
              <a:gd name="connsiteX20" fmla="*/ 240323 w 351692"/>
              <a:gd name="connsiteY20" fmla="*/ 1454 h 288669"/>
              <a:gd name="connsiteX21" fmla="*/ 158261 w 351692"/>
              <a:gd name="connsiteY21" fmla="*/ 7315 h 2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51692" h="288669">
                <a:moveTo>
                  <a:pt x="158261" y="7315"/>
                </a:moveTo>
                <a:cubicBezTo>
                  <a:pt x="127976" y="7315"/>
                  <a:pt x="91481" y="-3735"/>
                  <a:pt x="58615" y="1454"/>
                </a:cubicBezTo>
                <a:cubicBezTo>
                  <a:pt x="49984" y="2817"/>
                  <a:pt x="49403" y="16531"/>
                  <a:pt x="46892" y="24900"/>
                </a:cubicBezTo>
                <a:cubicBezTo>
                  <a:pt x="34378" y="66614"/>
                  <a:pt x="49595" y="54664"/>
                  <a:pt x="29307" y="95239"/>
                </a:cubicBezTo>
                <a:cubicBezTo>
                  <a:pt x="21064" y="111725"/>
                  <a:pt x="0" y="142131"/>
                  <a:pt x="0" y="142131"/>
                </a:cubicBezTo>
                <a:cubicBezTo>
                  <a:pt x="1954" y="153854"/>
                  <a:pt x="3283" y="165698"/>
                  <a:pt x="5861" y="177300"/>
                </a:cubicBezTo>
                <a:cubicBezTo>
                  <a:pt x="10746" y="199282"/>
                  <a:pt x="11950" y="192351"/>
                  <a:pt x="23446" y="212469"/>
                </a:cubicBezTo>
                <a:cubicBezTo>
                  <a:pt x="40821" y="242876"/>
                  <a:pt x="29822" y="238269"/>
                  <a:pt x="64477" y="265223"/>
                </a:cubicBezTo>
                <a:cubicBezTo>
                  <a:pt x="80228" y="277474"/>
                  <a:pt x="112759" y="284042"/>
                  <a:pt x="128954" y="288669"/>
                </a:cubicBezTo>
                <a:cubicBezTo>
                  <a:pt x="156308" y="284761"/>
                  <a:pt x="183976" y="282638"/>
                  <a:pt x="211015" y="276946"/>
                </a:cubicBezTo>
                <a:cubicBezTo>
                  <a:pt x="221311" y="274778"/>
                  <a:pt x="230471" y="268917"/>
                  <a:pt x="240323" y="265223"/>
                </a:cubicBezTo>
                <a:cubicBezTo>
                  <a:pt x="274824" y="252286"/>
                  <a:pt x="240180" y="268225"/>
                  <a:pt x="281354" y="247639"/>
                </a:cubicBezTo>
                <a:cubicBezTo>
                  <a:pt x="279400" y="237870"/>
                  <a:pt x="273076" y="227996"/>
                  <a:pt x="275492" y="218331"/>
                </a:cubicBezTo>
                <a:cubicBezTo>
                  <a:pt x="278509" y="206265"/>
                  <a:pt x="317061" y="186356"/>
                  <a:pt x="322384" y="183162"/>
                </a:cubicBezTo>
                <a:cubicBezTo>
                  <a:pt x="326292" y="173393"/>
                  <a:pt x="328887" y="162989"/>
                  <a:pt x="334107" y="153854"/>
                </a:cubicBezTo>
                <a:cubicBezTo>
                  <a:pt x="336849" y="149056"/>
                  <a:pt x="343654" y="147211"/>
                  <a:pt x="345831" y="142131"/>
                </a:cubicBezTo>
                <a:cubicBezTo>
                  <a:pt x="349756" y="132974"/>
                  <a:pt x="349738" y="122592"/>
                  <a:pt x="351692" y="112823"/>
                </a:cubicBezTo>
                <a:cubicBezTo>
                  <a:pt x="345299" y="93643"/>
                  <a:pt x="343348" y="83549"/>
                  <a:pt x="328246" y="65931"/>
                </a:cubicBezTo>
                <a:cubicBezTo>
                  <a:pt x="323661" y="60582"/>
                  <a:pt x="316523" y="58116"/>
                  <a:pt x="310661" y="54208"/>
                </a:cubicBezTo>
                <a:cubicBezTo>
                  <a:pt x="287768" y="19868"/>
                  <a:pt x="313444" y="51188"/>
                  <a:pt x="269631" y="24900"/>
                </a:cubicBezTo>
                <a:cubicBezTo>
                  <a:pt x="258903" y="18463"/>
                  <a:pt x="252501" y="4319"/>
                  <a:pt x="240323" y="1454"/>
                </a:cubicBezTo>
                <a:cubicBezTo>
                  <a:pt x="217500" y="-3916"/>
                  <a:pt x="188546" y="7315"/>
                  <a:pt x="158261" y="7315"/>
                </a:cubicBezTo>
                <a:close/>
              </a:path>
            </a:pathLst>
          </a:custGeom>
          <a:solidFill>
            <a:srgbClr val="92D050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14" name="Figura a mano libera: forma 13">
            <a:extLst>
              <a:ext uri="{FF2B5EF4-FFF2-40B4-BE49-F238E27FC236}">
                <a16:creationId xmlns:a16="http://schemas.microsoft.com/office/drawing/2014/main" id="{5BE9C021-D1D4-E0C3-21E9-A3604E81FA5E}"/>
              </a:ext>
            </a:extLst>
          </p:cNvPr>
          <p:cNvSpPr/>
          <p:nvPr/>
        </p:nvSpPr>
        <p:spPr bwMode="auto">
          <a:xfrm>
            <a:off x="5652120" y="4221088"/>
            <a:ext cx="351692" cy="288669"/>
          </a:xfrm>
          <a:custGeom>
            <a:avLst/>
            <a:gdLst>
              <a:gd name="connsiteX0" fmla="*/ 158261 w 351692"/>
              <a:gd name="connsiteY0" fmla="*/ 7315 h 288669"/>
              <a:gd name="connsiteX1" fmla="*/ 58615 w 351692"/>
              <a:gd name="connsiteY1" fmla="*/ 1454 h 288669"/>
              <a:gd name="connsiteX2" fmla="*/ 46892 w 351692"/>
              <a:gd name="connsiteY2" fmla="*/ 24900 h 288669"/>
              <a:gd name="connsiteX3" fmla="*/ 29307 w 351692"/>
              <a:gd name="connsiteY3" fmla="*/ 95239 h 288669"/>
              <a:gd name="connsiteX4" fmla="*/ 0 w 351692"/>
              <a:gd name="connsiteY4" fmla="*/ 142131 h 288669"/>
              <a:gd name="connsiteX5" fmla="*/ 5861 w 351692"/>
              <a:gd name="connsiteY5" fmla="*/ 177300 h 288669"/>
              <a:gd name="connsiteX6" fmla="*/ 23446 w 351692"/>
              <a:gd name="connsiteY6" fmla="*/ 212469 h 288669"/>
              <a:gd name="connsiteX7" fmla="*/ 64477 w 351692"/>
              <a:gd name="connsiteY7" fmla="*/ 265223 h 288669"/>
              <a:gd name="connsiteX8" fmla="*/ 128954 w 351692"/>
              <a:gd name="connsiteY8" fmla="*/ 288669 h 288669"/>
              <a:gd name="connsiteX9" fmla="*/ 211015 w 351692"/>
              <a:gd name="connsiteY9" fmla="*/ 276946 h 288669"/>
              <a:gd name="connsiteX10" fmla="*/ 240323 w 351692"/>
              <a:gd name="connsiteY10" fmla="*/ 265223 h 288669"/>
              <a:gd name="connsiteX11" fmla="*/ 281354 w 351692"/>
              <a:gd name="connsiteY11" fmla="*/ 247639 h 288669"/>
              <a:gd name="connsiteX12" fmla="*/ 275492 w 351692"/>
              <a:gd name="connsiteY12" fmla="*/ 218331 h 288669"/>
              <a:gd name="connsiteX13" fmla="*/ 322384 w 351692"/>
              <a:gd name="connsiteY13" fmla="*/ 183162 h 288669"/>
              <a:gd name="connsiteX14" fmla="*/ 334107 w 351692"/>
              <a:gd name="connsiteY14" fmla="*/ 153854 h 288669"/>
              <a:gd name="connsiteX15" fmla="*/ 345831 w 351692"/>
              <a:gd name="connsiteY15" fmla="*/ 142131 h 288669"/>
              <a:gd name="connsiteX16" fmla="*/ 351692 w 351692"/>
              <a:gd name="connsiteY16" fmla="*/ 112823 h 288669"/>
              <a:gd name="connsiteX17" fmla="*/ 328246 w 351692"/>
              <a:gd name="connsiteY17" fmla="*/ 65931 h 288669"/>
              <a:gd name="connsiteX18" fmla="*/ 310661 w 351692"/>
              <a:gd name="connsiteY18" fmla="*/ 54208 h 288669"/>
              <a:gd name="connsiteX19" fmla="*/ 269631 w 351692"/>
              <a:gd name="connsiteY19" fmla="*/ 24900 h 288669"/>
              <a:gd name="connsiteX20" fmla="*/ 240323 w 351692"/>
              <a:gd name="connsiteY20" fmla="*/ 1454 h 288669"/>
              <a:gd name="connsiteX21" fmla="*/ 158261 w 351692"/>
              <a:gd name="connsiteY21" fmla="*/ 7315 h 2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51692" h="288669">
                <a:moveTo>
                  <a:pt x="158261" y="7315"/>
                </a:moveTo>
                <a:cubicBezTo>
                  <a:pt x="127976" y="7315"/>
                  <a:pt x="91481" y="-3735"/>
                  <a:pt x="58615" y="1454"/>
                </a:cubicBezTo>
                <a:cubicBezTo>
                  <a:pt x="49984" y="2817"/>
                  <a:pt x="49403" y="16531"/>
                  <a:pt x="46892" y="24900"/>
                </a:cubicBezTo>
                <a:cubicBezTo>
                  <a:pt x="34378" y="66614"/>
                  <a:pt x="49595" y="54664"/>
                  <a:pt x="29307" y="95239"/>
                </a:cubicBezTo>
                <a:cubicBezTo>
                  <a:pt x="21064" y="111725"/>
                  <a:pt x="0" y="142131"/>
                  <a:pt x="0" y="142131"/>
                </a:cubicBezTo>
                <a:cubicBezTo>
                  <a:pt x="1954" y="153854"/>
                  <a:pt x="3283" y="165698"/>
                  <a:pt x="5861" y="177300"/>
                </a:cubicBezTo>
                <a:cubicBezTo>
                  <a:pt x="10746" y="199282"/>
                  <a:pt x="11950" y="192351"/>
                  <a:pt x="23446" y="212469"/>
                </a:cubicBezTo>
                <a:cubicBezTo>
                  <a:pt x="40821" y="242876"/>
                  <a:pt x="29822" y="238269"/>
                  <a:pt x="64477" y="265223"/>
                </a:cubicBezTo>
                <a:cubicBezTo>
                  <a:pt x="80228" y="277474"/>
                  <a:pt x="112759" y="284042"/>
                  <a:pt x="128954" y="288669"/>
                </a:cubicBezTo>
                <a:cubicBezTo>
                  <a:pt x="156308" y="284761"/>
                  <a:pt x="183976" y="282638"/>
                  <a:pt x="211015" y="276946"/>
                </a:cubicBezTo>
                <a:cubicBezTo>
                  <a:pt x="221311" y="274778"/>
                  <a:pt x="230471" y="268917"/>
                  <a:pt x="240323" y="265223"/>
                </a:cubicBezTo>
                <a:cubicBezTo>
                  <a:pt x="274824" y="252286"/>
                  <a:pt x="240180" y="268225"/>
                  <a:pt x="281354" y="247639"/>
                </a:cubicBezTo>
                <a:cubicBezTo>
                  <a:pt x="279400" y="237870"/>
                  <a:pt x="273076" y="227996"/>
                  <a:pt x="275492" y="218331"/>
                </a:cubicBezTo>
                <a:cubicBezTo>
                  <a:pt x="278509" y="206265"/>
                  <a:pt x="317061" y="186356"/>
                  <a:pt x="322384" y="183162"/>
                </a:cubicBezTo>
                <a:cubicBezTo>
                  <a:pt x="326292" y="173393"/>
                  <a:pt x="328887" y="162989"/>
                  <a:pt x="334107" y="153854"/>
                </a:cubicBezTo>
                <a:cubicBezTo>
                  <a:pt x="336849" y="149056"/>
                  <a:pt x="343654" y="147211"/>
                  <a:pt x="345831" y="142131"/>
                </a:cubicBezTo>
                <a:cubicBezTo>
                  <a:pt x="349756" y="132974"/>
                  <a:pt x="349738" y="122592"/>
                  <a:pt x="351692" y="112823"/>
                </a:cubicBezTo>
                <a:cubicBezTo>
                  <a:pt x="345299" y="93643"/>
                  <a:pt x="343348" y="83549"/>
                  <a:pt x="328246" y="65931"/>
                </a:cubicBezTo>
                <a:cubicBezTo>
                  <a:pt x="323661" y="60582"/>
                  <a:pt x="316523" y="58116"/>
                  <a:pt x="310661" y="54208"/>
                </a:cubicBezTo>
                <a:cubicBezTo>
                  <a:pt x="287768" y="19868"/>
                  <a:pt x="313444" y="51188"/>
                  <a:pt x="269631" y="24900"/>
                </a:cubicBezTo>
                <a:cubicBezTo>
                  <a:pt x="258903" y="18463"/>
                  <a:pt x="252501" y="4319"/>
                  <a:pt x="240323" y="1454"/>
                </a:cubicBezTo>
                <a:cubicBezTo>
                  <a:pt x="217500" y="-3916"/>
                  <a:pt x="188546" y="7315"/>
                  <a:pt x="158261" y="7315"/>
                </a:cubicBezTo>
                <a:close/>
              </a:path>
            </a:pathLst>
          </a:custGeom>
          <a:solidFill>
            <a:srgbClr val="92D050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9038A30C-5C6B-34C7-DDBF-1858A2840169}"/>
              </a:ext>
            </a:extLst>
          </p:cNvPr>
          <p:cNvSpPr/>
          <p:nvPr/>
        </p:nvSpPr>
        <p:spPr bwMode="auto">
          <a:xfrm>
            <a:off x="5077757" y="4297396"/>
            <a:ext cx="351692" cy="288669"/>
          </a:xfrm>
          <a:custGeom>
            <a:avLst/>
            <a:gdLst>
              <a:gd name="connsiteX0" fmla="*/ 158261 w 351692"/>
              <a:gd name="connsiteY0" fmla="*/ 7315 h 288669"/>
              <a:gd name="connsiteX1" fmla="*/ 58615 w 351692"/>
              <a:gd name="connsiteY1" fmla="*/ 1454 h 288669"/>
              <a:gd name="connsiteX2" fmla="*/ 46892 w 351692"/>
              <a:gd name="connsiteY2" fmla="*/ 24900 h 288669"/>
              <a:gd name="connsiteX3" fmla="*/ 29307 w 351692"/>
              <a:gd name="connsiteY3" fmla="*/ 95239 h 288669"/>
              <a:gd name="connsiteX4" fmla="*/ 0 w 351692"/>
              <a:gd name="connsiteY4" fmla="*/ 142131 h 288669"/>
              <a:gd name="connsiteX5" fmla="*/ 5861 w 351692"/>
              <a:gd name="connsiteY5" fmla="*/ 177300 h 288669"/>
              <a:gd name="connsiteX6" fmla="*/ 23446 w 351692"/>
              <a:gd name="connsiteY6" fmla="*/ 212469 h 288669"/>
              <a:gd name="connsiteX7" fmla="*/ 64477 w 351692"/>
              <a:gd name="connsiteY7" fmla="*/ 265223 h 288669"/>
              <a:gd name="connsiteX8" fmla="*/ 128954 w 351692"/>
              <a:gd name="connsiteY8" fmla="*/ 288669 h 288669"/>
              <a:gd name="connsiteX9" fmla="*/ 211015 w 351692"/>
              <a:gd name="connsiteY9" fmla="*/ 276946 h 288669"/>
              <a:gd name="connsiteX10" fmla="*/ 240323 w 351692"/>
              <a:gd name="connsiteY10" fmla="*/ 265223 h 288669"/>
              <a:gd name="connsiteX11" fmla="*/ 281354 w 351692"/>
              <a:gd name="connsiteY11" fmla="*/ 247639 h 288669"/>
              <a:gd name="connsiteX12" fmla="*/ 275492 w 351692"/>
              <a:gd name="connsiteY12" fmla="*/ 218331 h 288669"/>
              <a:gd name="connsiteX13" fmla="*/ 322384 w 351692"/>
              <a:gd name="connsiteY13" fmla="*/ 183162 h 288669"/>
              <a:gd name="connsiteX14" fmla="*/ 334107 w 351692"/>
              <a:gd name="connsiteY14" fmla="*/ 153854 h 288669"/>
              <a:gd name="connsiteX15" fmla="*/ 345831 w 351692"/>
              <a:gd name="connsiteY15" fmla="*/ 142131 h 288669"/>
              <a:gd name="connsiteX16" fmla="*/ 351692 w 351692"/>
              <a:gd name="connsiteY16" fmla="*/ 112823 h 288669"/>
              <a:gd name="connsiteX17" fmla="*/ 328246 w 351692"/>
              <a:gd name="connsiteY17" fmla="*/ 65931 h 288669"/>
              <a:gd name="connsiteX18" fmla="*/ 310661 w 351692"/>
              <a:gd name="connsiteY18" fmla="*/ 54208 h 288669"/>
              <a:gd name="connsiteX19" fmla="*/ 269631 w 351692"/>
              <a:gd name="connsiteY19" fmla="*/ 24900 h 288669"/>
              <a:gd name="connsiteX20" fmla="*/ 240323 w 351692"/>
              <a:gd name="connsiteY20" fmla="*/ 1454 h 288669"/>
              <a:gd name="connsiteX21" fmla="*/ 158261 w 351692"/>
              <a:gd name="connsiteY21" fmla="*/ 7315 h 2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51692" h="288669">
                <a:moveTo>
                  <a:pt x="158261" y="7315"/>
                </a:moveTo>
                <a:cubicBezTo>
                  <a:pt x="127976" y="7315"/>
                  <a:pt x="91481" y="-3735"/>
                  <a:pt x="58615" y="1454"/>
                </a:cubicBezTo>
                <a:cubicBezTo>
                  <a:pt x="49984" y="2817"/>
                  <a:pt x="49403" y="16531"/>
                  <a:pt x="46892" y="24900"/>
                </a:cubicBezTo>
                <a:cubicBezTo>
                  <a:pt x="34378" y="66614"/>
                  <a:pt x="49595" y="54664"/>
                  <a:pt x="29307" y="95239"/>
                </a:cubicBezTo>
                <a:cubicBezTo>
                  <a:pt x="21064" y="111725"/>
                  <a:pt x="0" y="142131"/>
                  <a:pt x="0" y="142131"/>
                </a:cubicBezTo>
                <a:cubicBezTo>
                  <a:pt x="1954" y="153854"/>
                  <a:pt x="3283" y="165698"/>
                  <a:pt x="5861" y="177300"/>
                </a:cubicBezTo>
                <a:cubicBezTo>
                  <a:pt x="10746" y="199282"/>
                  <a:pt x="11950" y="192351"/>
                  <a:pt x="23446" y="212469"/>
                </a:cubicBezTo>
                <a:cubicBezTo>
                  <a:pt x="40821" y="242876"/>
                  <a:pt x="29822" y="238269"/>
                  <a:pt x="64477" y="265223"/>
                </a:cubicBezTo>
                <a:cubicBezTo>
                  <a:pt x="80228" y="277474"/>
                  <a:pt x="112759" y="284042"/>
                  <a:pt x="128954" y="288669"/>
                </a:cubicBezTo>
                <a:cubicBezTo>
                  <a:pt x="156308" y="284761"/>
                  <a:pt x="183976" y="282638"/>
                  <a:pt x="211015" y="276946"/>
                </a:cubicBezTo>
                <a:cubicBezTo>
                  <a:pt x="221311" y="274778"/>
                  <a:pt x="230471" y="268917"/>
                  <a:pt x="240323" y="265223"/>
                </a:cubicBezTo>
                <a:cubicBezTo>
                  <a:pt x="274824" y="252286"/>
                  <a:pt x="240180" y="268225"/>
                  <a:pt x="281354" y="247639"/>
                </a:cubicBezTo>
                <a:cubicBezTo>
                  <a:pt x="279400" y="237870"/>
                  <a:pt x="273076" y="227996"/>
                  <a:pt x="275492" y="218331"/>
                </a:cubicBezTo>
                <a:cubicBezTo>
                  <a:pt x="278509" y="206265"/>
                  <a:pt x="317061" y="186356"/>
                  <a:pt x="322384" y="183162"/>
                </a:cubicBezTo>
                <a:cubicBezTo>
                  <a:pt x="326292" y="173393"/>
                  <a:pt x="328887" y="162989"/>
                  <a:pt x="334107" y="153854"/>
                </a:cubicBezTo>
                <a:cubicBezTo>
                  <a:pt x="336849" y="149056"/>
                  <a:pt x="343654" y="147211"/>
                  <a:pt x="345831" y="142131"/>
                </a:cubicBezTo>
                <a:cubicBezTo>
                  <a:pt x="349756" y="132974"/>
                  <a:pt x="349738" y="122592"/>
                  <a:pt x="351692" y="112823"/>
                </a:cubicBezTo>
                <a:cubicBezTo>
                  <a:pt x="345299" y="93643"/>
                  <a:pt x="343348" y="83549"/>
                  <a:pt x="328246" y="65931"/>
                </a:cubicBezTo>
                <a:cubicBezTo>
                  <a:pt x="323661" y="60582"/>
                  <a:pt x="316523" y="58116"/>
                  <a:pt x="310661" y="54208"/>
                </a:cubicBezTo>
                <a:cubicBezTo>
                  <a:pt x="287768" y="19868"/>
                  <a:pt x="313444" y="51188"/>
                  <a:pt x="269631" y="24900"/>
                </a:cubicBezTo>
                <a:cubicBezTo>
                  <a:pt x="258903" y="18463"/>
                  <a:pt x="252501" y="4319"/>
                  <a:pt x="240323" y="1454"/>
                </a:cubicBezTo>
                <a:cubicBezTo>
                  <a:pt x="217500" y="-3916"/>
                  <a:pt x="188546" y="7315"/>
                  <a:pt x="158261" y="7315"/>
                </a:cubicBezTo>
                <a:close/>
              </a:path>
            </a:pathLst>
          </a:custGeom>
          <a:solidFill>
            <a:srgbClr val="92D050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16" name="Figura a mano libera: forma 15">
            <a:extLst>
              <a:ext uri="{FF2B5EF4-FFF2-40B4-BE49-F238E27FC236}">
                <a16:creationId xmlns:a16="http://schemas.microsoft.com/office/drawing/2014/main" id="{1DC3BD50-199E-9B88-BA71-135CBA4EA652}"/>
              </a:ext>
            </a:extLst>
          </p:cNvPr>
          <p:cNvSpPr/>
          <p:nvPr/>
        </p:nvSpPr>
        <p:spPr bwMode="auto">
          <a:xfrm>
            <a:off x="4534366" y="4076753"/>
            <a:ext cx="351692" cy="288669"/>
          </a:xfrm>
          <a:custGeom>
            <a:avLst/>
            <a:gdLst>
              <a:gd name="connsiteX0" fmla="*/ 158261 w 351692"/>
              <a:gd name="connsiteY0" fmla="*/ 7315 h 288669"/>
              <a:gd name="connsiteX1" fmla="*/ 58615 w 351692"/>
              <a:gd name="connsiteY1" fmla="*/ 1454 h 288669"/>
              <a:gd name="connsiteX2" fmla="*/ 46892 w 351692"/>
              <a:gd name="connsiteY2" fmla="*/ 24900 h 288669"/>
              <a:gd name="connsiteX3" fmla="*/ 29307 w 351692"/>
              <a:gd name="connsiteY3" fmla="*/ 95239 h 288669"/>
              <a:gd name="connsiteX4" fmla="*/ 0 w 351692"/>
              <a:gd name="connsiteY4" fmla="*/ 142131 h 288669"/>
              <a:gd name="connsiteX5" fmla="*/ 5861 w 351692"/>
              <a:gd name="connsiteY5" fmla="*/ 177300 h 288669"/>
              <a:gd name="connsiteX6" fmla="*/ 23446 w 351692"/>
              <a:gd name="connsiteY6" fmla="*/ 212469 h 288669"/>
              <a:gd name="connsiteX7" fmla="*/ 64477 w 351692"/>
              <a:gd name="connsiteY7" fmla="*/ 265223 h 288669"/>
              <a:gd name="connsiteX8" fmla="*/ 128954 w 351692"/>
              <a:gd name="connsiteY8" fmla="*/ 288669 h 288669"/>
              <a:gd name="connsiteX9" fmla="*/ 211015 w 351692"/>
              <a:gd name="connsiteY9" fmla="*/ 276946 h 288669"/>
              <a:gd name="connsiteX10" fmla="*/ 240323 w 351692"/>
              <a:gd name="connsiteY10" fmla="*/ 265223 h 288669"/>
              <a:gd name="connsiteX11" fmla="*/ 281354 w 351692"/>
              <a:gd name="connsiteY11" fmla="*/ 247639 h 288669"/>
              <a:gd name="connsiteX12" fmla="*/ 275492 w 351692"/>
              <a:gd name="connsiteY12" fmla="*/ 218331 h 288669"/>
              <a:gd name="connsiteX13" fmla="*/ 322384 w 351692"/>
              <a:gd name="connsiteY13" fmla="*/ 183162 h 288669"/>
              <a:gd name="connsiteX14" fmla="*/ 334107 w 351692"/>
              <a:gd name="connsiteY14" fmla="*/ 153854 h 288669"/>
              <a:gd name="connsiteX15" fmla="*/ 345831 w 351692"/>
              <a:gd name="connsiteY15" fmla="*/ 142131 h 288669"/>
              <a:gd name="connsiteX16" fmla="*/ 351692 w 351692"/>
              <a:gd name="connsiteY16" fmla="*/ 112823 h 288669"/>
              <a:gd name="connsiteX17" fmla="*/ 328246 w 351692"/>
              <a:gd name="connsiteY17" fmla="*/ 65931 h 288669"/>
              <a:gd name="connsiteX18" fmla="*/ 310661 w 351692"/>
              <a:gd name="connsiteY18" fmla="*/ 54208 h 288669"/>
              <a:gd name="connsiteX19" fmla="*/ 269631 w 351692"/>
              <a:gd name="connsiteY19" fmla="*/ 24900 h 288669"/>
              <a:gd name="connsiteX20" fmla="*/ 240323 w 351692"/>
              <a:gd name="connsiteY20" fmla="*/ 1454 h 288669"/>
              <a:gd name="connsiteX21" fmla="*/ 158261 w 351692"/>
              <a:gd name="connsiteY21" fmla="*/ 7315 h 2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51692" h="288669">
                <a:moveTo>
                  <a:pt x="158261" y="7315"/>
                </a:moveTo>
                <a:cubicBezTo>
                  <a:pt x="127976" y="7315"/>
                  <a:pt x="91481" y="-3735"/>
                  <a:pt x="58615" y="1454"/>
                </a:cubicBezTo>
                <a:cubicBezTo>
                  <a:pt x="49984" y="2817"/>
                  <a:pt x="49403" y="16531"/>
                  <a:pt x="46892" y="24900"/>
                </a:cubicBezTo>
                <a:cubicBezTo>
                  <a:pt x="34378" y="66614"/>
                  <a:pt x="49595" y="54664"/>
                  <a:pt x="29307" y="95239"/>
                </a:cubicBezTo>
                <a:cubicBezTo>
                  <a:pt x="21064" y="111725"/>
                  <a:pt x="0" y="142131"/>
                  <a:pt x="0" y="142131"/>
                </a:cubicBezTo>
                <a:cubicBezTo>
                  <a:pt x="1954" y="153854"/>
                  <a:pt x="3283" y="165698"/>
                  <a:pt x="5861" y="177300"/>
                </a:cubicBezTo>
                <a:cubicBezTo>
                  <a:pt x="10746" y="199282"/>
                  <a:pt x="11950" y="192351"/>
                  <a:pt x="23446" y="212469"/>
                </a:cubicBezTo>
                <a:cubicBezTo>
                  <a:pt x="40821" y="242876"/>
                  <a:pt x="29822" y="238269"/>
                  <a:pt x="64477" y="265223"/>
                </a:cubicBezTo>
                <a:cubicBezTo>
                  <a:pt x="80228" y="277474"/>
                  <a:pt x="112759" y="284042"/>
                  <a:pt x="128954" y="288669"/>
                </a:cubicBezTo>
                <a:cubicBezTo>
                  <a:pt x="156308" y="284761"/>
                  <a:pt x="183976" y="282638"/>
                  <a:pt x="211015" y="276946"/>
                </a:cubicBezTo>
                <a:cubicBezTo>
                  <a:pt x="221311" y="274778"/>
                  <a:pt x="230471" y="268917"/>
                  <a:pt x="240323" y="265223"/>
                </a:cubicBezTo>
                <a:cubicBezTo>
                  <a:pt x="274824" y="252286"/>
                  <a:pt x="240180" y="268225"/>
                  <a:pt x="281354" y="247639"/>
                </a:cubicBezTo>
                <a:cubicBezTo>
                  <a:pt x="279400" y="237870"/>
                  <a:pt x="273076" y="227996"/>
                  <a:pt x="275492" y="218331"/>
                </a:cubicBezTo>
                <a:cubicBezTo>
                  <a:pt x="278509" y="206265"/>
                  <a:pt x="317061" y="186356"/>
                  <a:pt x="322384" y="183162"/>
                </a:cubicBezTo>
                <a:cubicBezTo>
                  <a:pt x="326292" y="173393"/>
                  <a:pt x="328887" y="162989"/>
                  <a:pt x="334107" y="153854"/>
                </a:cubicBezTo>
                <a:cubicBezTo>
                  <a:pt x="336849" y="149056"/>
                  <a:pt x="343654" y="147211"/>
                  <a:pt x="345831" y="142131"/>
                </a:cubicBezTo>
                <a:cubicBezTo>
                  <a:pt x="349756" y="132974"/>
                  <a:pt x="349738" y="122592"/>
                  <a:pt x="351692" y="112823"/>
                </a:cubicBezTo>
                <a:cubicBezTo>
                  <a:pt x="345299" y="93643"/>
                  <a:pt x="343348" y="83549"/>
                  <a:pt x="328246" y="65931"/>
                </a:cubicBezTo>
                <a:cubicBezTo>
                  <a:pt x="323661" y="60582"/>
                  <a:pt x="316523" y="58116"/>
                  <a:pt x="310661" y="54208"/>
                </a:cubicBezTo>
                <a:cubicBezTo>
                  <a:pt x="287768" y="19868"/>
                  <a:pt x="313444" y="51188"/>
                  <a:pt x="269631" y="24900"/>
                </a:cubicBezTo>
                <a:cubicBezTo>
                  <a:pt x="258903" y="18463"/>
                  <a:pt x="252501" y="4319"/>
                  <a:pt x="240323" y="1454"/>
                </a:cubicBezTo>
                <a:cubicBezTo>
                  <a:pt x="217500" y="-3916"/>
                  <a:pt x="188546" y="7315"/>
                  <a:pt x="158261" y="7315"/>
                </a:cubicBezTo>
                <a:close/>
              </a:path>
            </a:pathLst>
          </a:custGeom>
          <a:solidFill>
            <a:srgbClr val="92D050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17" name="Figura a mano libera: forma 16">
            <a:extLst>
              <a:ext uri="{FF2B5EF4-FFF2-40B4-BE49-F238E27FC236}">
                <a16:creationId xmlns:a16="http://schemas.microsoft.com/office/drawing/2014/main" id="{2919E356-A6CD-5A2A-E28D-364273512B25}"/>
              </a:ext>
            </a:extLst>
          </p:cNvPr>
          <p:cNvSpPr/>
          <p:nvPr/>
        </p:nvSpPr>
        <p:spPr bwMode="auto">
          <a:xfrm>
            <a:off x="3685242" y="4005064"/>
            <a:ext cx="351692" cy="288669"/>
          </a:xfrm>
          <a:custGeom>
            <a:avLst/>
            <a:gdLst>
              <a:gd name="connsiteX0" fmla="*/ 158261 w 351692"/>
              <a:gd name="connsiteY0" fmla="*/ 7315 h 288669"/>
              <a:gd name="connsiteX1" fmla="*/ 58615 w 351692"/>
              <a:gd name="connsiteY1" fmla="*/ 1454 h 288669"/>
              <a:gd name="connsiteX2" fmla="*/ 46892 w 351692"/>
              <a:gd name="connsiteY2" fmla="*/ 24900 h 288669"/>
              <a:gd name="connsiteX3" fmla="*/ 29307 w 351692"/>
              <a:gd name="connsiteY3" fmla="*/ 95239 h 288669"/>
              <a:gd name="connsiteX4" fmla="*/ 0 w 351692"/>
              <a:gd name="connsiteY4" fmla="*/ 142131 h 288669"/>
              <a:gd name="connsiteX5" fmla="*/ 5861 w 351692"/>
              <a:gd name="connsiteY5" fmla="*/ 177300 h 288669"/>
              <a:gd name="connsiteX6" fmla="*/ 23446 w 351692"/>
              <a:gd name="connsiteY6" fmla="*/ 212469 h 288669"/>
              <a:gd name="connsiteX7" fmla="*/ 64477 w 351692"/>
              <a:gd name="connsiteY7" fmla="*/ 265223 h 288669"/>
              <a:gd name="connsiteX8" fmla="*/ 128954 w 351692"/>
              <a:gd name="connsiteY8" fmla="*/ 288669 h 288669"/>
              <a:gd name="connsiteX9" fmla="*/ 211015 w 351692"/>
              <a:gd name="connsiteY9" fmla="*/ 276946 h 288669"/>
              <a:gd name="connsiteX10" fmla="*/ 240323 w 351692"/>
              <a:gd name="connsiteY10" fmla="*/ 265223 h 288669"/>
              <a:gd name="connsiteX11" fmla="*/ 281354 w 351692"/>
              <a:gd name="connsiteY11" fmla="*/ 247639 h 288669"/>
              <a:gd name="connsiteX12" fmla="*/ 275492 w 351692"/>
              <a:gd name="connsiteY12" fmla="*/ 218331 h 288669"/>
              <a:gd name="connsiteX13" fmla="*/ 322384 w 351692"/>
              <a:gd name="connsiteY13" fmla="*/ 183162 h 288669"/>
              <a:gd name="connsiteX14" fmla="*/ 334107 w 351692"/>
              <a:gd name="connsiteY14" fmla="*/ 153854 h 288669"/>
              <a:gd name="connsiteX15" fmla="*/ 345831 w 351692"/>
              <a:gd name="connsiteY15" fmla="*/ 142131 h 288669"/>
              <a:gd name="connsiteX16" fmla="*/ 351692 w 351692"/>
              <a:gd name="connsiteY16" fmla="*/ 112823 h 288669"/>
              <a:gd name="connsiteX17" fmla="*/ 328246 w 351692"/>
              <a:gd name="connsiteY17" fmla="*/ 65931 h 288669"/>
              <a:gd name="connsiteX18" fmla="*/ 310661 w 351692"/>
              <a:gd name="connsiteY18" fmla="*/ 54208 h 288669"/>
              <a:gd name="connsiteX19" fmla="*/ 269631 w 351692"/>
              <a:gd name="connsiteY19" fmla="*/ 24900 h 288669"/>
              <a:gd name="connsiteX20" fmla="*/ 240323 w 351692"/>
              <a:gd name="connsiteY20" fmla="*/ 1454 h 288669"/>
              <a:gd name="connsiteX21" fmla="*/ 158261 w 351692"/>
              <a:gd name="connsiteY21" fmla="*/ 7315 h 28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51692" h="288669">
                <a:moveTo>
                  <a:pt x="158261" y="7315"/>
                </a:moveTo>
                <a:cubicBezTo>
                  <a:pt x="127976" y="7315"/>
                  <a:pt x="91481" y="-3735"/>
                  <a:pt x="58615" y="1454"/>
                </a:cubicBezTo>
                <a:cubicBezTo>
                  <a:pt x="49984" y="2817"/>
                  <a:pt x="49403" y="16531"/>
                  <a:pt x="46892" y="24900"/>
                </a:cubicBezTo>
                <a:cubicBezTo>
                  <a:pt x="34378" y="66614"/>
                  <a:pt x="49595" y="54664"/>
                  <a:pt x="29307" y="95239"/>
                </a:cubicBezTo>
                <a:cubicBezTo>
                  <a:pt x="21064" y="111725"/>
                  <a:pt x="0" y="142131"/>
                  <a:pt x="0" y="142131"/>
                </a:cubicBezTo>
                <a:cubicBezTo>
                  <a:pt x="1954" y="153854"/>
                  <a:pt x="3283" y="165698"/>
                  <a:pt x="5861" y="177300"/>
                </a:cubicBezTo>
                <a:cubicBezTo>
                  <a:pt x="10746" y="199282"/>
                  <a:pt x="11950" y="192351"/>
                  <a:pt x="23446" y="212469"/>
                </a:cubicBezTo>
                <a:cubicBezTo>
                  <a:pt x="40821" y="242876"/>
                  <a:pt x="29822" y="238269"/>
                  <a:pt x="64477" y="265223"/>
                </a:cubicBezTo>
                <a:cubicBezTo>
                  <a:pt x="80228" y="277474"/>
                  <a:pt x="112759" y="284042"/>
                  <a:pt x="128954" y="288669"/>
                </a:cubicBezTo>
                <a:cubicBezTo>
                  <a:pt x="156308" y="284761"/>
                  <a:pt x="183976" y="282638"/>
                  <a:pt x="211015" y="276946"/>
                </a:cubicBezTo>
                <a:cubicBezTo>
                  <a:pt x="221311" y="274778"/>
                  <a:pt x="230471" y="268917"/>
                  <a:pt x="240323" y="265223"/>
                </a:cubicBezTo>
                <a:cubicBezTo>
                  <a:pt x="274824" y="252286"/>
                  <a:pt x="240180" y="268225"/>
                  <a:pt x="281354" y="247639"/>
                </a:cubicBezTo>
                <a:cubicBezTo>
                  <a:pt x="279400" y="237870"/>
                  <a:pt x="273076" y="227996"/>
                  <a:pt x="275492" y="218331"/>
                </a:cubicBezTo>
                <a:cubicBezTo>
                  <a:pt x="278509" y="206265"/>
                  <a:pt x="317061" y="186356"/>
                  <a:pt x="322384" y="183162"/>
                </a:cubicBezTo>
                <a:cubicBezTo>
                  <a:pt x="326292" y="173393"/>
                  <a:pt x="328887" y="162989"/>
                  <a:pt x="334107" y="153854"/>
                </a:cubicBezTo>
                <a:cubicBezTo>
                  <a:pt x="336849" y="149056"/>
                  <a:pt x="343654" y="147211"/>
                  <a:pt x="345831" y="142131"/>
                </a:cubicBezTo>
                <a:cubicBezTo>
                  <a:pt x="349756" y="132974"/>
                  <a:pt x="349738" y="122592"/>
                  <a:pt x="351692" y="112823"/>
                </a:cubicBezTo>
                <a:cubicBezTo>
                  <a:pt x="345299" y="93643"/>
                  <a:pt x="343348" y="83549"/>
                  <a:pt x="328246" y="65931"/>
                </a:cubicBezTo>
                <a:cubicBezTo>
                  <a:pt x="323661" y="60582"/>
                  <a:pt x="316523" y="58116"/>
                  <a:pt x="310661" y="54208"/>
                </a:cubicBezTo>
                <a:cubicBezTo>
                  <a:pt x="287768" y="19868"/>
                  <a:pt x="313444" y="51188"/>
                  <a:pt x="269631" y="24900"/>
                </a:cubicBezTo>
                <a:cubicBezTo>
                  <a:pt x="258903" y="18463"/>
                  <a:pt x="252501" y="4319"/>
                  <a:pt x="240323" y="1454"/>
                </a:cubicBezTo>
                <a:cubicBezTo>
                  <a:pt x="217500" y="-3916"/>
                  <a:pt x="188546" y="7315"/>
                  <a:pt x="158261" y="7315"/>
                </a:cubicBezTo>
                <a:close/>
              </a:path>
            </a:pathLst>
          </a:custGeom>
          <a:solidFill>
            <a:srgbClr val="92D050">
              <a:alpha val="3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  <p:sp>
        <p:nvSpPr>
          <p:cNvPr id="18" name="Figura a mano libera: forma 17">
            <a:extLst>
              <a:ext uri="{FF2B5EF4-FFF2-40B4-BE49-F238E27FC236}">
                <a16:creationId xmlns:a16="http://schemas.microsoft.com/office/drawing/2014/main" id="{2CB04657-C29F-9AA2-EF6C-1871436D65E3}"/>
              </a:ext>
            </a:extLst>
          </p:cNvPr>
          <p:cNvSpPr/>
          <p:nvPr/>
        </p:nvSpPr>
        <p:spPr bwMode="auto">
          <a:xfrm>
            <a:off x="2849880" y="1767840"/>
            <a:ext cx="1016000" cy="1813560"/>
          </a:xfrm>
          <a:custGeom>
            <a:avLst/>
            <a:gdLst>
              <a:gd name="connsiteX0" fmla="*/ 599440 w 1016000"/>
              <a:gd name="connsiteY0" fmla="*/ 177800 h 1813560"/>
              <a:gd name="connsiteX1" fmla="*/ 594360 w 1016000"/>
              <a:gd name="connsiteY1" fmla="*/ 111760 h 1813560"/>
              <a:gd name="connsiteX2" fmla="*/ 589280 w 1016000"/>
              <a:gd name="connsiteY2" fmla="*/ 76200 h 1813560"/>
              <a:gd name="connsiteX3" fmla="*/ 548640 w 1016000"/>
              <a:gd name="connsiteY3" fmla="*/ 45720 h 1813560"/>
              <a:gd name="connsiteX4" fmla="*/ 533400 w 1016000"/>
              <a:gd name="connsiteY4" fmla="*/ 25400 h 1813560"/>
              <a:gd name="connsiteX5" fmla="*/ 482600 w 1016000"/>
              <a:gd name="connsiteY5" fmla="*/ 10160 h 1813560"/>
              <a:gd name="connsiteX6" fmla="*/ 381000 w 1016000"/>
              <a:gd name="connsiteY6" fmla="*/ 15240 h 1813560"/>
              <a:gd name="connsiteX7" fmla="*/ 370840 w 1016000"/>
              <a:gd name="connsiteY7" fmla="*/ 30480 h 1813560"/>
              <a:gd name="connsiteX8" fmla="*/ 340360 w 1016000"/>
              <a:gd name="connsiteY8" fmla="*/ 55880 h 1813560"/>
              <a:gd name="connsiteX9" fmla="*/ 320040 w 1016000"/>
              <a:gd name="connsiteY9" fmla="*/ 81280 h 1813560"/>
              <a:gd name="connsiteX10" fmla="*/ 279400 w 1016000"/>
              <a:gd name="connsiteY10" fmla="*/ 152400 h 1813560"/>
              <a:gd name="connsiteX11" fmla="*/ 274320 w 1016000"/>
              <a:gd name="connsiteY11" fmla="*/ 182880 h 1813560"/>
              <a:gd name="connsiteX12" fmla="*/ 269240 w 1016000"/>
              <a:gd name="connsiteY12" fmla="*/ 203200 h 1813560"/>
              <a:gd name="connsiteX13" fmla="*/ 299720 w 1016000"/>
              <a:gd name="connsiteY13" fmla="*/ 243840 h 1813560"/>
              <a:gd name="connsiteX14" fmla="*/ 314960 w 1016000"/>
              <a:gd name="connsiteY14" fmla="*/ 269240 h 1813560"/>
              <a:gd name="connsiteX15" fmla="*/ 350520 w 1016000"/>
              <a:gd name="connsiteY15" fmla="*/ 299720 h 1813560"/>
              <a:gd name="connsiteX16" fmla="*/ 375920 w 1016000"/>
              <a:gd name="connsiteY16" fmla="*/ 309880 h 1813560"/>
              <a:gd name="connsiteX17" fmla="*/ 381000 w 1016000"/>
              <a:gd name="connsiteY17" fmla="*/ 325120 h 1813560"/>
              <a:gd name="connsiteX18" fmla="*/ 391160 w 1016000"/>
              <a:gd name="connsiteY18" fmla="*/ 345440 h 1813560"/>
              <a:gd name="connsiteX19" fmla="*/ 396240 w 1016000"/>
              <a:gd name="connsiteY19" fmla="*/ 370840 h 1813560"/>
              <a:gd name="connsiteX20" fmla="*/ 381000 w 1016000"/>
              <a:gd name="connsiteY20" fmla="*/ 391160 h 1813560"/>
              <a:gd name="connsiteX21" fmla="*/ 365760 w 1016000"/>
              <a:gd name="connsiteY21" fmla="*/ 401320 h 1813560"/>
              <a:gd name="connsiteX22" fmla="*/ 299720 w 1016000"/>
              <a:gd name="connsiteY22" fmla="*/ 416560 h 1813560"/>
              <a:gd name="connsiteX23" fmla="*/ 274320 w 1016000"/>
              <a:gd name="connsiteY23" fmla="*/ 436880 h 1813560"/>
              <a:gd name="connsiteX24" fmla="*/ 243840 w 1016000"/>
              <a:gd name="connsiteY24" fmla="*/ 441960 h 1813560"/>
              <a:gd name="connsiteX25" fmla="*/ 223520 w 1016000"/>
              <a:gd name="connsiteY25" fmla="*/ 467360 h 1813560"/>
              <a:gd name="connsiteX26" fmla="*/ 193040 w 1016000"/>
              <a:gd name="connsiteY26" fmla="*/ 482600 h 1813560"/>
              <a:gd name="connsiteX27" fmla="*/ 172720 w 1016000"/>
              <a:gd name="connsiteY27" fmla="*/ 497840 h 1813560"/>
              <a:gd name="connsiteX28" fmla="*/ 182880 w 1016000"/>
              <a:gd name="connsiteY28" fmla="*/ 528320 h 1813560"/>
              <a:gd name="connsiteX29" fmla="*/ 167640 w 1016000"/>
              <a:gd name="connsiteY29" fmla="*/ 655320 h 1813560"/>
              <a:gd name="connsiteX30" fmla="*/ 187960 w 1016000"/>
              <a:gd name="connsiteY30" fmla="*/ 680720 h 1813560"/>
              <a:gd name="connsiteX31" fmla="*/ 203200 w 1016000"/>
              <a:gd name="connsiteY31" fmla="*/ 726440 h 1813560"/>
              <a:gd name="connsiteX32" fmla="*/ 228600 w 1016000"/>
              <a:gd name="connsiteY32" fmla="*/ 746760 h 1813560"/>
              <a:gd name="connsiteX33" fmla="*/ 279400 w 1016000"/>
              <a:gd name="connsiteY33" fmla="*/ 782320 h 1813560"/>
              <a:gd name="connsiteX34" fmla="*/ 309880 w 1016000"/>
              <a:gd name="connsiteY34" fmla="*/ 812800 h 1813560"/>
              <a:gd name="connsiteX35" fmla="*/ 330200 w 1016000"/>
              <a:gd name="connsiteY35" fmla="*/ 817880 h 1813560"/>
              <a:gd name="connsiteX36" fmla="*/ 360680 w 1016000"/>
              <a:gd name="connsiteY36" fmla="*/ 858520 h 1813560"/>
              <a:gd name="connsiteX37" fmla="*/ 340360 w 1016000"/>
              <a:gd name="connsiteY37" fmla="*/ 878840 h 1813560"/>
              <a:gd name="connsiteX38" fmla="*/ 345440 w 1016000"/>
              <a:gd name="connsiteY38" fmla="*/ 858520 h 1813560"/>
              <a:gd name="connsiteX39" fmla="*/ 299720 w 1016000"/>
              <a:gd name="connsiteY39" fmla="*/ 873760 h 1813560"/>
              <a:gd name="connsiteX40" fmla="*/ 243840 w 1016000"/>
              <a:gd name="connsiteY40" fmla="*/ 889000 h 1813560"/>
              <a:gd name="connsiteX41" fmla="*/ 193040 w 1016000"/>
              <a:gd name="connsiteY41" fmla="*/ 904240 h 1813560"/>
              <a:gd name="connsiteX42" fmla="*/ 167640 w 1016000"/>
              <a:gd name="connsiteY42" fmla="*/ 914400 h 1813560"/>
              <a:gd name="connsiteX43" fmla="*/ 60960 w 1016000"/>
              <a:gd name="connsiteY43" fmla="*/ 929640 h 1813560"/>
              <a:gd name="connsiteX44" fmla="*/ 5080 w 1016000"/>
              <a:gd name="connsiteY44" fmla="*/ 990600 h 1813560"/>
              <a:gd name="connsiteX45" fmla="*/ 0 w 1016000"/>
              <a:gd name="connsiteY45" fmla="*/ 1016000 h 1813560"/>
              <a:gd name="connsiteX46" fmla="*/ 10160 w 1016000"/>
              <a:gd name="connsiteY46" fmla="*/ 1092200 h 1813560"/>
              <a:gd name="connsiteX47" fmla="*/ 15240 w 1016000"/>
              <a:gd name="connsiteY47" fmla="*/ 1112520 h 1813560"/>
              <a:gd name="connsiteX48" fmla="*/ 35560 w 1016000"/>
              <a:gd name="connsiteY48" fmla="*/ 1143000 h 1813560"/>
              <a:gd name="connsiteX49" fmla="*/ 55880 w 1016000"/>
              <a:gd name="connsiteY49" fmla="*/ 1178560 h 1813560"/>
              <a:gd name="connsiteX50" fmla="*/ 60960 w 1016000"/>
              <a:gd name="connsiteY50" fmla="*/ 1193800 h 1813560"/>
              <a:gd name="connsiteX51" fmla="*/ 71120 w 1016000"/>
              <a:gd name="connsiteY51" fmla="*/ 1219200 h 1813560"/>
              <a:gd name="connsiteX52" fmla="*/ 55880 w 1016000"/>
              <a:gd name="connsiteY52" fmla="*/ 1254760 h 1813560"/>
              <a:gd name="connsiteX53" fmla="*/ 76200 w 1016000"/>
              <a:gd name="connsiteY53" fmla="*/ 1259840 h 1813560"/>
              <a:gd name="connsiteX54" fmla="*/ 91440 w 1016000"/>
              <a:gd name="connsiteY54" fmla="*/ 1310640 h 1813560"/>
              <a:gd name="connsiteX55" fmla="*/ 152400 w 1016000"/>
              <a:gd name="connsiteY55" fmla="*/ 1330960 h 1813560"/>
              <a:gd name="connsiteX56" fmla="*/ 223520 w 1016000"/>
              <a:gd name="connsiteY56" fmla="*/ 1325880 h 1813560"/>
              <a:gd name="connsiteX57" fmla="*/ 254000 w 1016000"/>
              <a:gd name="connsiteY57" fmla="*/ 1315720 h 1813560"/>
              <a:gd name="connsiteX58" fmla="*/ 294640 w 1016000"/>
              <a:gd name="connsiteY58" fmla="*/ 1325880 h 1813560"/>
              <a:gd name="connsiteX59" fmla="*/ 309880 w 1016000"/>
              <a:gd name="connsiteY59" fmla="*/ 1330960 h 1813560"/>
              <a:gd name="connsiteX60" fmla="*/ 340360 w 1016000"/>
              <a:gd name="connsiteY60" fmla="*/ 1356360 h 1813560"/>
              <a:gd name="connsiteX61" fmla="*/ 350520 w 1016000"/>
              <a:gd name="connsiteY61" fmla="*/ 1381760 h 1813560"/>
              <a:gd name="connsiteX62" fmla="*/ 304800 w 1016000"/>
              <a:gd name="connsiteY62" fmla="*/ 1417320 h 1813560"/>
              <a:gd name="connsiteX63" fmla="*/ 243840 w 1016000"/>
              <a:gd name="connsiteY63" fmla="*/ 1442720 h 1813560"/>
              <a:gd name="connsiteX64" fmla="*/ 218440 w 1016000"/>
              <a:gd name="connsiteY64" fmla="*/ 1447800 h 1813560"/>
              <a:gd name="connsiteX65" fmla="*/ 152400 w 1016000"/>
              <a:gd name="connsiteY65" fmla="*/ 1463040 h 1813560"/>
              <a:gd name="connsiteX66" fmla="*/ 106680 w 1016000"/>
              <a:gd name="connsiteY66" fmla="*/ 1473200 h 1813560"/>
              <a:gd name="connsiteX67" fmla="*/ 91440 w 1016000"/>
              <a:gd name="connsiteY67" fmla="*/ 1493520 h 1813560"/>
              <a:gd name="connsiteX68" fmla="*/ 66040 w 1016000"/>
              <a:gd name="connsiteY68" fmla="*/ 1529080 h 1813560"/>
              <a:gd name="connsiteX69" fmla="*/ 40640 w 1016000"/>
              <a:gd name="connsiteY69" fmla="*/ 1549400 h 1813560"/>
              <a:gd name="connsiteX70" fmla="*/ 35560 w 1016000"/>
              <a:gd name="connsiteY70" fmla="*/ 1584960 h 1813560"/>
              <a:gd name="connsiteX71" fmla="*/ 30480 w 1016000"/>
              <a:gd name="connsiteY71" fmla="*/ 1610360 h 1813560"/>
              <a:gd name="connsiteX72" fmla="*/ 66040 w 1016000"/>
              <a:gd name="connsiteY72" fmla="*/ 1666240 h 1813560"/>
              <a:gd name="connsiteX73" fmla="*/ 91440 w 1016000"/>
              <a:gd name="connsiteY73" fmla="*/ 1676400 h 1813560"/>
              <a:gd name="connsiteX74" fmla="*/ 121920 w 1016000"/>
              <a:gd name="connsiteY74" fmla="*/ 1701800 h 1813560"/>
              <a:gd name="connsiteX75" fmla="*/ 127000 w 1016000"/>
              <a:gd name="connsiteY75" fmla="*/ 1717040 h 1813560"/>
              <a:gd name="connsiteX76" fmla="*/ 142240 w 1016000"/>
              <a:gd name="connsiteY76" fmla="*/ 1732280 h 1813560"/>
              <a:gd name="connsiteX77" fmla="*/ 162560 w 1016000"/>
              <a:gd name="connsiteY77" fmla="*/ 1762760 h 1813560"/>
              <a:gd name="connsiteX78" fmla="*/ 187960 w 1016000"/>
              <a:gd name="connsiteY78" fmla="*/ 1788160 h 1813560"/>
              <a:gd name="connsiteX79" fmla="*/ 203200 w 1016000"/>
              <a:gd name="connsiteY79" fmla="*/ 1808480 h 1813560"/>
              <a:gd name="connsiteX80" fmla="*/ 269240 w 1016000"/>
              <a:gd name="connsiteY80" fmla="*/ 1813560 h 1813560"/>
              <a:gd name="connsiteX81" fmla="*/ 294640 w 1016000"/>
              <a:gd name="connsiteY81" fmla="*/ 1762760 h 1813560"/>
              <a:gd name="connsiteX82" fmla="*/ 309880 w 1016000"/>
              <a:gd name="connsiteY82" fmla="*/ 1711960 h 1813560"/>
              <a:gd name="connsiteX83" fmla="*/ 370840 w 1016000"/>
              <a:gd name="connsiteY83" fmla="*/ 1691640 h 1813560"/>
              <a:gd name="connsiteX84" fmla="*/ 421640 w 1016000"/>
              <a:gd name="connsiteY84" fmla="*/ 1671320 h 1813560"/>
              <a:gd name="connsiteX85" fmla="*/ 441960 w 1016000"/>
              <a:gd name="connsiteY85" fmla="*/ 1630680 h 1813560"/>
              <a:gd name="connsiteX86" fmla="*/ 457200 w 1016000"/>
              <a:gd name="connsiteY86" fmla="*/ 1605280 h 1813560"/>
              <a:gd name="connsiteX87" fmla="*/ 487680 w 1016000"/>
              <a:gd name="connsiteY87" fmla="*/ 1574800 h 1813560"/>
              <a:gd name="connsiteX88" fmla="*/ 497840 w 1016000"/>
              <a:gd name="connsiteY88" fmla="*/ 1554480 h 1813560"/>
              <a:gd name="connsiteX89" fmla="*/ 518160 w 1016000"/>
              <a:gd name="connsiteY89" fmla="*/ 1539240 h 1813560"/>
              <a:gd name="connsiteX90" fmla="*/ 528320 w 1016000"/>
              <a:gd name="connsiteY90" fmla="*/ 1524000 h 1813560"/>
              <a:gd name="connsiteX91" fmla="*/ 543560 w 1016000"/>
              <a:gd name="connsiteY91" fmla="*/ 1503680 h 1813560"/>
              <a:gd name="connsiteX92" fmla="*/ 563880 w 1016000"/>
              <a:gd name="connsiteY92" fmla="*/ 1468120 h 1813560"/>
              <a:gd name="connsiteX93" fmla="*/ 568960 w 1016000"/>
              <a:gd name="connsiteY93" fmla="*/ 1452880 h 1813560"/>
              <a:gd name="connsiteX94" fmla="*/ 579120 w 1016000"/>
              <a:gd name="connsiteY94" fmla="*/ 1432560 h 1813560"/>
              <a:gd name="connsiteX95" fmla="*/ 589280 w 1016000"/>
              <a:gd name="connsiteY95" fmla="*/ 1407160 h 1813560"/>
              <a:gd name="connsiteX96" fmla="*/ 604520 w 1016000"/>
              <a:gd name="connsiteY96" fmla="*/ 1391920 h 1813560"/>
              <a:gd name="connsiteX97" fmla="*/ 614680 w 1016000"/>
              <a:gd name="connsiteY97" fmla="*/ 1336040 h 1813560"/>
              <a:gd name="connsiteX98" fmla="*/ 619760 w 1016000"/>
              <a:gd name="connsiteY98" fmla="*/ 1315720 h 1813560"/>
              <a:gd name="connsiteX99" fmla="*/ 640080 w 1016000"/>
              <a:gd name="connsiteY99" fmla="*/ 1305560 h 1813560"/>
              <a:gd name="connsiteX100" fmla="*/ 685800 w 1016000"/>
              <a:gd name="connsiteY100" fmla="*/ 1290320 h 1813560"/>
              <a:gd name="connsiteX101" fmla="*/ 756920 w 1016000"/>
              <a:gd name="connsiteY101" fmla="*/ 1259840 h 1813560"/>
              <a:gd name="connsiteX102" fmla="*/ 792480 w 1016000"/>
              <a:gd name="connsiteY102" fmla="*/ 1234440 h 1813560"/>
              <a:gd name="connsiteX103" fmla="*/ 802640 w 1016000"/>
              <a:gd name="connsiteY103" fmla="*/ 1219200 h 1813560"/>
              <a:gd name="connsiteX104" fmla="*/ 817880 w 1016000"/>
              <a:gd name="connsiteY104" fmla="*/ 1198880 h 1813560"/>
              <a:gd name="connsiteX105" fmla="*/ 838200 w 1016000"/>
              <a:gd name="connsiteY105" fmla="*/ 1183640 h 1813560"/>
              <a:gd name="connsiteX106" fmla="*/ 853440 w 1016000"/>
              <a:gd name="connsiteY106" fmla="*/ 1168400 h 1813560"/>
              <a:gd name="connsiteX107" fmla="*/ 858520 w 1016000"/>
              <a:gd name="connsiteY107" fmla="*/ 1056640 h 1813560"/>
              <a:gd name="connsiteX108" fmla="*/ 848360 w 1016000"/>
              <a:gd name="connsiteY108" fmla="*/ 965200 h 1813560"/>
              <a:gd name="connsiteX109" fmla="*/ 802640 w 1016000"/>
              <a:gd name="connsiteY109" fmla="*/ 919480 h 1813560"/>
              <a:gd name="connsiteX110" fmla="*/ 797560 w 1016000"/>
              <a:gd name="connsiteY110" fmla="*/ 899160 h 1813560"/>
              <a:gd name="connsiteX111" fmla="*/ 690880 w 1016000"/>
              <a:gd name="connsiteY111" fmla="*/ 929640 h 1813560"/>
              <a:gd name="connsiteX112" fmla="*/ 670560 w 1016000"/>
              <a:gd name="connsiteY112" fmla="*/ 949960 h 1813560"/>
              <a:gd name="connsiteX113" fmla="*/ 635000 w 1016000"/>
              <a:gd name="connsiteY113" fmla="*/ 960120 h 1813560"/>
              <a:gd name="connsiteX114" fmla="*/ 619760 w 1016000"/>
              <a:gd name="connsiteY114" fmla="*/ 970280 h 1813560"/>
              <a:gd name="connsiteX115" fmla="*/ 604520 w 1016000"/>
              <a:gd name="connsiteY115" fmla="*/ 975360 h 1813560"/>
              <a:gd name="connsiteX116" fmla="*/ 568960 w 1016000"/>
              <a:gd name="connsiteY116" fmla="*/ 995680 h 1813560"/>
              <a:gd name="connsiteX117" fmla="*/ 558800 w 1016000"/>
              <a:gd name="connsiteY117" fmla="*/ 934720 h 1813560"/>
              <a:gd name="connsiteX118" fmla="*/ 553720 w 1016000"/>
              <a:gd name="connsiteY118" fmla="*/ 919480 h 1813560"/>
              <a:gd name="connsiteX119" fmla="*/ 574040 w 1016000"/>
              <a:gd name="connsiteY119" fmla="*/ 883920 h 1813560"/>
              <a:gd name="connsiteX120" fmla="*/ 604520 w 1016000"/>
              <a:gd name="connsiteY120" fmla="*/ 838200 h 1813560"/>
              <a:gd name="connsiteX121" fmla="*/ 619760 w 1016000"/>
              <a:gd name="connsiteY121" fmla="*/ 822960 h 1813560"/>
              <a:gd name="connsiteX122" fmla="*/ 629920 w 1016000"/>
              <a:gd name="connsiteY122" fmla="*/ 787400 h 1813560"/>
              <a:gd name="connsiteX123" fmla="*/ 635000 w 1016000"/>
              <a:gd name="connsiteY123" fmla="*/ 756920 h 1813560"/>
              <a:gd name="connsiteX124" fmla="*/ 655320 w 1016000"/>
              <a:gd name="connsiteY124" fmla="*/ 746760 h 1813560"/>
              <a:gd name="connsiteX125" fmla="*/ 680720 w 1016000"/>
              <a:gd name="connsiteY125" fmla="*/ 736600 h 1813560"/>
              <a:gd name="connsiteX126" fmla="*/ 731520 w 1016000"/>
              <a:gd name="connsiteY126" fmla="*/ 721360 h 1813560"/>
              <a:gd name="connsiteX127" fmla="*/ 746760 w 1016000"/>
              <a:gd name="connsiteY127" fmla="*/ 711200 h 1813560"/>
              <a:gd name="connsiteX128" fmla="*/ 777240 w 1016000"/>
              <a:gd name="connsiteY128" fmla="*/ 680720 h 1813560"/>
              <a:gd name="connsiteX129" fmla="*/ 833120 w 1016000"/>
              <a:gd name="connsiteY129" fmla="*/ 655320 h 1813560"/>
              <a:gd name="connsiteX130" fmla="*/ 899160 w 1016000"/>
              <a:gd name="connsiteY130" fmla="*/ 599440 h 1813560"/>
              <a:gd name="connsiteX131" fmla="*/ 904240 w 1016000"/>
              <a:gd name="connsiteY131" fmla="*/ 584200 h 1813560"/>
              <a:gd name="connsiteX132" fmla="*/ 904240 w 1016000"/>
              <a:gd name="connsiteY132" fmla="*/ 492760 h 1813560"/>
              <a:gd name="connsiteX133" fmla="*/ 894080 w 1016000"/>
              <a:gd name="connsiteY133" fmla="*/ 472440 h 1813560"/>
              <a:gd name="connsiteX134" fmla="*/ 889000 w 1016000"/>
              <a:gd name="connsiteY134" fmla="*/ 441960 h 1813560"/>
              <a:gd name="connsiteX135" fmla="*/ 828040 w 1016000"/>
              <a:gd name="connsiteY135" fmla="*/ 411480 h 1813560"/>
              <a:gd name="connsiteX136" fmla="*/ 843280 w 1016000"/>
              <a:gd name="connsiteY136" fmla="*/ 391160 h 1813560"/>
              <a:gd name="connsiteX137" fmla="*/ 822960 w 1016000"/>
              <a:gd name="connsiteY137" fmla="*/ 386080 h 1813560"/>
              <a:gd name="connsiteX138" fmla="*/ 807720 w 1016000"/>
              <a:gd name="connsiteY138" fmla="*/ 381000 h 1813560"/>
              <a:gd name="connsiteX139" fmla="*/ 919480 w 1016000"/>
              <a:gd name="connsiteY139" fmla="*/ 365760 h 1813560"/>
              <a:gd name="connsiteX140" fmla="*/ 924560 w 1016000"/>
              <a:gd name="connsiteY140" fmla="*/ 350520 h 1813560"/>
              <a:gd name="connsiteX141" fmla="*/ 949960 w 1016000"/>
              <a:gd name="connsiteY141" fmla="*/ 340360 h 1813560"/>
              <a:gd name="connsiteX142" fmla="*/ 955040 w 1016000"/>
              <a:gd name="connsiteY142" fmla="*/ 314960 h 1813560"/>
              <a:gd name="connsiteX143" fmla="*/ 965200 w 1016000"/>
              <a:gd name="connsiteY143" fmla="*/ 299720 h 1813560"/>
              <a:gd name="connsiteX144" fmla="*/ 970280 w 1016000"/>
              <a:gd name="connsiteY144" fmla="*/ 284480 h 1813560"/>
              <a:gd name="connsiteX145" fmla="*/ 995680 w 1016000"/>
              <a:gd name="connsiteY145" fmla="*/ 233680 h 1813560"/>
              <a:gd name="connsiteX146" fmla="*/ 1000760 w 1016000"/>
              <a:gd name="connsiteY146" fmla="*/ 208280 h 1813560"/>
              <a:gd name="connsiteX147" fmla="*/ 1005840 w 1016000"/>
              <a:gd name="connsiteY147" fmla="*/ 193040 h 1813560"/>
              <a:gd name="connsiteX148" fmla="*/ 1016000 w 1016000"/>
              <a:gd name="connsiteY148" fmla="*/ 152400 h 1813560"/>
              <a:gd name="connsiteX149" fmla="*/ 1000760 w 1016000"/>
              <a:gd name="connsiteY149" fmla="*/ 86360 h 1813560"/>
              <a:gd name="connsiteX150" fmla="*/ 995680 w 1016000"/>
              <a:gd name="connsiteY150" fmla="*/ 71120 h 1813560"/>
              <a:gd name="connsiteX151" fmla="*/ 970280 w 1016000"/>
              <a:gd name="connsiteY151" fmla="*/ 60960 h 1813560"/>
              <a:gd name="connsiteX152" fmla="*/ 965200 w 1016000"/>
              <a:gd name="connsiteY152" fmla="*/ 45720 h 1813560"/>
              <a:gd name="connsiteX153" fmla="*/ 934720 w 1016000"/>
              <a:gd name="connsiteY153" fmla="*/ 20320 h 1813560"/>
              <a:gd name="connsiteX154" fmla="*/ 889000 w 1016000"/>
              <a:gd name="connsiteY154" fmla="*/ 15240 h 1813560"/>
              <a:gd name="connsiteX155" fmla="*/ 863600 w 1016000"/>
              <a:gd name="connsiteY155" fmla="*/ 10160 h 1813560"/>
              <a:gd name="connsiteX156" fmla="*/ 843280 w 1016000"/>
              <a:gd name="connsiteY156" fmla="*/ 0 h 1813560"/>
              <a:gd name="connsiteX157" fmla="*/ 751840 w 1016000"/>
              <a:gd name="connsiteY157" fmla="*/ 25400 h 1813560"/>
              <a:gd name="connsiteX158" fmla="*/ 741680 w 1016000"/>
              <a:gd name="connsiteY158" fmla="*/ 40640 h 1813560"/>
              <a:gd name="connsiteX159" fmla="*/ 726440 w 1016000"/>
              <a:gd name="connsiteY159" fmla="*/ 91440 h 1813560"/>
              <a:gd name="connsiteX160" fmla="*/ 701040 w 1016000"/>
              <a:gd name="connsiteY160" fmla="*/ 167640 h 1813560"/>
              <a:gd name="connsiteX161" fmla="*/ 665480 w 1016000"/>
              <a:gd name="connsiteY161" fmla="*/ 187960 h 1813560"/>
              <a:gd name="connsiteX162" fmla="*/ 599440 w 1016000"/>
              <a:gd name="connsiteY162" fmla="*/ 177800 h 1813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</a:cxnLst>
            <a:rect l="l" t="t" r="r" b="b"/>
            <a:pathLst>
              <a:path w="1016000" h="1813560">
                <a:moveTo>
                  <a:pt x="599440" y="177800"/>
                </a:moveTo>
                <a:cubicBezTo>
                  <a:pt x="587587" y="165100"/>
                  <a:pt x="596557" y="133729"/>
                  <a:pt x="594360" y="111760"/>
                </a:cubicBezTo>
                <a:cubicBezTo>
                  <a:pt x="593169" y="99846"/>
                  <a:pt x="596096" y="86045"/>
                  <a:pt x="589280" y="76200"/>
                </a:cubicBezTo>
                <a:cubicBezTo>
                  <a:pt x="579641" y="62278"/>
                  <a:pt x="558800" y="59267"/>
                  <a:pt x="548640" y="45720"/>
                </a:cubicBezTo>
                <a:cubicBezTo>
                  <a:pt x="543560" y="38947"/>
                  <a:pt x="539828" y="30910"/>
                  <a:pt x="533400" y="25400"/>
                </a:cubicBezTo>
                <a:cubicBezTo>
                  <a:pt x="519143" y="13180"/>
                  <a:pt x="499773" y="13022"/>
                  <a:pt x="482600" y="10160"/>
                </a:cubicBezTo>
                <a:cubicBezTo>
                  <a:pt x="448733" y="11853"/>
                  <a:pt x="414362" y="9174"/>
                  <a:pt x="381000" y="15240"/>
                </a:cubicBezTo>
                <a:cubicBezTo>
                  <a:pt x="374993" y="16332"/>
                  <a:pt x="375157" y="26163"/>
                  <a:pt x="370840" y="30480"/>
                </a:cubicBezTo>
                <a:cubicBezTo>
                  <a:pt x="361488" y="39832"/>
                  <a:pt x="349712" y="46528"/>
                  <a:pt x="340360" y="55880"/>
                </a:cubicBezTo>
                <a:cubicBezTo>
                  <a:pt x="332693" y="63547"/>
                  <a:pt x="326342" y="72457"/>
                  <a:pt x="320040" y="81280"/>
                </a:cubicBezTo>
                <a:cubicBezTo>
                  <a:pt x="287733" y="126510"/>
                  <a:pt x="294754" y="114015"/>
                  <a:pt x="279400" y="152400"/>
                </a:cubicBezTo>
                <a:cubicBezTo>
                  <a:pt x="277707" y="162560"/>
                  <a:pt x="276340" y="172780"/>
                  <a:pt x="274320" y="182880"/>
                </a:cubicBezTo>
                <a:cubicBezTo>
                  <a:pt x="272951" y="189726"/>
                  <a:pt x="267725" y="196384"/>
                  <a:pt x="269240" y="203200"/>
                </a:cubicBezTo>
                <a:cubicBezTo>
                  <a:pt x="274448" y="226637"/>
                  <a:pt x="287487" y="227529"/>
                  <a:pt x="299720" y="243840"/>
                </a:cubicBezTo>
                <a:cubicBezTo>
                  <a:pt x="305644" y="251739"/>
                  <a:pt x="308898" y="261446"/>
                  <a:pt x="314960" y="269240"/>
                </a:cubicBezTo>
                <a:cubicBezTo>
                  <a:pt x="322914" y="279466"/>
                  <a:pt x="337943" y="293432"/>
                  <a:pt x="350520" y="299720"/>
                </a:cubicBezTo>
                <a:cubicBezTo>
                  <a:pt x="358676" y="303798"/>
                  <a:pt x="367453" y="306493"/>
                  <a:pt x="375920" y="309880"/>
                </a:cubicBezTo>
                <a:cubicBezTo>
                  <a:pt x="377613" y="314960"/>
                  <a:pt x="378891" y="320198"/>
                  <a:pt x="381000" y="325120"/>
                </a:cubicBezTo>
                <a:cubicBezTo>
                  <a:pt x="383983" y="332081"/>
                  <a:pt x="388765" y="338256"/>
                  <a:pt x="391160" y="345440"/>
                </a:cubicBezTo>
                <a:cubicBezTo>
                  <a:pt x="393890" y="353631"/>
                  <a:pt x="394547" y="362373"/>
                  <a:pt x="396240" y="370840"/>
                </a:cubicBezTo>
                <a:cubicBezTo>
                  <a:pt x="391160" y="377613"/>
                  <a:pt x="386987" y="385173"/>
                  <a:pt x="381000" y="391160"/>
                </a:cubicBezTo>
                <a:cubicBezTo>
                  <a:pt x="376683" y="395477"/>
                  <a:pt x="371221" y="398590"/>
                  <a:pt x="365760" y="401320"/>
                </a:cubicBezTo>
                <a:cubicBezTo>
                  <a:pt x="337838" y="415281"/>
                  <a:pt x="334207" y="412249"/>
                  <a:pt x="299720" y="416560"/>
                </a:cubicBezTo>
                <a:cubicBezTo>
                  <a:pt x="291253" y="423333"/>
                  <a:pt x="284191" y="432393"/>
                  <a:pt x="274320" y="436880"/>
                </a:cubicBezTo>
                <a:cubicBezTo>
                  <a:pt x="264943" y="441142"/>
                  <a:pt x="252672" y="436661"/>
                  <a:pt x="243840" y="441960"/>
                </a:cubicBezTo>
                <a:cubicBezTo>
                  <a:pt x="234543" y="447538"/>
                  <a:pt x="231987" y="460587"/>
                  <a:pt x="223520" y="467360"/>
                </a:cubicBezTo>
                <a:cubicBezTo>
                  <a:pt x="214650" y="474456"/>
                  <a:pt x="202780" y="476756"/>
                  <a:pt x="193040" y="482600"/>
                </a:cubicBezTo>
                <a:cubicBezTo>
                  <a:pt x="185780" y="486956"/>
                  <a:pt x="179493" y="492760"/>
                  <a:pt x="172720" y="497840"/>
                </a:cubicBezTo>
                <a:cubicBezTo>
                  <a:pt x="176107" y="508000"/>
                  <a:pt x="182415" y="517621"/>
                  <a:pt x="182880" y="528320"/>
                </a:cubicBezTo>
                <a:cubicBezTo>
                  <a:pt x="185721" y="593657"/>
                  <a:pt x="180561" y="603635"/>
                  <a:pt x="167640" y="655320"/>
                </a:cubicBezTo>
                <a:cubicBezTo>
                  <a:pt x="174413" y="663787"/>
                  <a:pt x="183111" y="671022"/>
                  <a:pt x="187960" y="680720"/>
                </a:cubicBezTo>
                <a:cubicBezTo>
                  <a:pt x="195144" y="695088"/>
                  <a:pt x="194781" y="712759"/>
                  <a:pt x="203200" y="726440"/>
                </a:cubicBezTo>
                <a:cubicBezTo>
                  <a:pt x="208883" y="735674"/>
                  <a:pt x="219856" y="740348"/>
                  <a:pt x="228600" y="746760"/>
                </a:cubicBezTo>
                <a:cubicBezTo>
                  <a:pt x="245268" y="758983"/>
                  <a:pt x="264784" y="767704"/>
                  <a:pt x="279400" y="782320"/>
                </a:cubicBezTo>
                <a:cubicBezTo>
                  <a:pt x="289560" y="792480"/>
                  <a:pt x="298109" y="804560"/>
                  <a:pt x="309880" y="812800"/>
                </a:cubicBezTo>
                <a:cubicBezTo>
                  <a:pt x="315600" y="816804"/>
                  <a:pt x="323427" y="816187"/>
                  <a:pt x="330200" y="817880"/>
                </a:cubicBezTo>
                <a:cubicBezTo>
                  <a:pt x="341345" y="826238"/>
                  <a:pt x="365115" y="838563"/>
                  <a:pt x="360680" y="858520"/>
                </a:cubicBezTo>
                <a:cubicBezTo>
                  <a:pt x="358602" y="867871"/>
                  <a:pt x="347133" y="872067"/>
                  <a:pt x="340360" y="878840"/>
                </a:cubicBezTo>
                <a:cubicBezTo>
                  <a:pt x="342053" y="872067"/>
                  <a:pt x="352368" y="859386"/>
                  <a:pt x="345440" y="858520"/>
                </a:cubicBezTo>
                <a:cubicBezTo>
                  <a:pt x="329500" y="856527"/>
                  <a:pt x="315472" y="870610"/>
                  <a:pt x="299720" y="873760"/>
                </a:cubicBezTo>
                <a:cubicBezTo>
                  <a:pt x="256395" y="882425"/>
                  <a:pt x="291719" y="874268"/>
                  <a:pt x="243840" y="889000"/>
                </a:cubicBezTo>
                <a:cubicBezTo>
                  <a:pt x="228225" y="893805"/>
                  <a:pt x="209075" y="898227"/>
                  <a:pt x="193040" y="904240"/>
                </a:cubicBezTo>
                <a:cubicBezTo>
                  <a:pt x="184502" y="907442"/>
                  <a:pt x="176595" y="912678"/>
                  <a:pt x="167640" y="914400"/>
                </a:cubicBezTo>
                <a:cubicBezTo>
                  <a:pt x="132365" y="921184"/>
                  <a:pt x="96520" y="924560"/>
                  <a:pt x="60960" y="929640"/>
                </a:cubicBezTo>
                <a:cubicBezTo>
                  <a:pt x="20007" y="961492"/>
                  <a:pt x="16759" y="951669"/>
                  <a:pt x="5080" y="990600"/>
                </a:cubicBezTo>
                <a:cubicBezTo>
                  <a:pt x="2599" y="998870"/>
                  <a:pt x="1693" y="1007533"/>
                  <a:pt x="0" y="1016000"/>
                </a:cubicBezTo>
                <a:cubicBezTo>
                  <a:pt x="3387" y="1041400"/>
                  <a:pt x="6163" y="1066889"/>
                  <a:pt x="10160" y="1092200"/>
                </a:cubicBezTo>
                <a:cubicBezTo>
                  <a:pt x="11249" y="1099096"/>
                  <a:pt x="12118" y="1106275"/>
                  <a:pt x="15240" y="1112520"/>
                </a:cubicBezTo>
                <a:cubicBezTo>
                  <a:pt x="20701" y="1123442"/>
                  <a:pt x="35560" y="1143000"/>
                  <a:pt x="35560" y="1143000"/>
                </a:cubicBezTo>
                <a:cubicBezTo>
                  <a:pt x="46770" y="1199052"/>
                  <a:pt x="29968" y="1146169"/>
                  <a:pt x="55880" y="1178560"/>
                </a:cubicBezTo>
                <a:cubicBezTo>
                  <a:pt x="59225" y="1182741"/>
                  <a:pt x="59080" y="1188786"/>
                  <a:pt x="60960" y="1193800"/>
                </a:cubicBezTo>
                <a:cubicBezTo>
                  <a:pt x="64162" y="1202338"/>
                  <a:pt x="67733" y="1210733"/>
                  <a:pt x="71120" y="1219200"/>
                </a:cubicBezTo>
                <a:cubicBezTo>
                  <a:pt x="66040" y="1231053"/>
                  <a:pt x="54280" y="1241964"/>
                  <a:pt x="55880" y="1254760"/>
                </a:cubicBezTo>
                <a:cubicBezTo>
                  <a:pt x="56746" y="1261688"/>
                  <a:pt x="71263" y="1254903"/>
                  <a:pt x="76200" y="1259840"/>
                </a:cubicBezTo>
                <a:cubicBezTo>
                  <a:pt x="136104" y="1319744"/>
                  <a:pt x="40508" y="1251219"/>
                  <a:pt x="91440" y="1310640"/>
                </a:cubicBezTo>
                <a:cubicBezTo>
                  <a:pt x="96220" y="1316217"/>
                  <a:pt x="151421" y="1330680"/>
                  <a:pt x="152400" y="1330960"/>
                </a:cubicBezTo>
                <a:cubicBezTo>
                  <a:pt x="176107" y="1329267"/>
                  <a:pt x="200016" y="1329406"/>
                  <a:pt x="223520" y="1325880"/>
                </a:cubicBezTo>
                <a:cubicBezTo>
                  <a:pt x="234111" y="1324291"/>
                  <a:pt x="243290" y="1315720"/>
                  <a:pt x="254000" y="1315720"/>
                </a:cubicBezTo>
                <a:cubicBezTo>
                  <a:pt x="267964" y="1315720"/>
                  <a:pt x="281168" y="1322206"/>
                  <a:pt x="294640" y="1325880"/>
                </a:cubicBezTo>
                <a:cubicBezTo>
                  <a:pt x="299806" y="1327289"/>
                  <a:pt x="305091" y="1328565"/>
                  <a:pt x="309880" y="1330960"/>
                </a:cubicBezTo>
                <a:cubicBezTo>
                  <a:pt x="324025" y="1338033"/>
                  <a:pt x="329125" y="1345125"/>
                  <a:pt x="340360" y="1356360"/>
                </a:cubicBezTo>
                <a:cubicBezTo>
                  <a:pt x="343747" y="1364827"/>
                  <a:pt x="349389" y="1372712"/>
                  <a:pt x="350520" y="1381760"/>
                </a:cubicBezTo>
                <a:cubicBezTo>
                  <a:pt x="353403" y="1404827"/>
                  <a:pt x="314159" y="1413108"/>
                  <a:pt x="304800" y="1417320"/>
                </a:cubicBezTo>
                <a:cubicBezTo>
                  <a:pt x="284726" y="1426353"/>
                  <a:pt x="264598" y="1435394"/>
                  <a:pt x="243840" y="1442720"/>
                </a:cubicBezTo>
                <a:cubicBezTo>
                  <a:pt x="235698" y="1445594"/>
                  <a:pt x="226869" y="1445927"/>
                  <a:pt x="218440" y="1447800"/>
                </a:cubicBezTo>
                <a:lnTo>
                  <a:pt x="152400" y="1463040"/>
                </a:lnTo>
                <a:cubicBezTo>
                  <a:pt x="94357" y="1475938"/>
                  <a:pt x="156236" y="1460811"/>
                  <a:pt x="106680" y="1473200"/>
                </a:cubicBezTo>
                <a:cubicBezTo>
                  <a:pt x="101600" y="1479973"/>
                  <a:pt x="96361" y="1486630"/>
                  <a:pt x="91440" y="1493520"/>
                </a:cubicBezTo>
                <a:cubicBezTo>
                  <a:pt x="84229" y="1503616"/>
                  <a:pt x="74341" y="1520779"/>
                  <a:pt x="66040" y="1529080"/>
                </a:cubicBezTo>
                <a:cubicBezTo>
                  <a:pt x="58373" y="1536747"/>
                  <a:pt x="49107" y="1542627"/>
                  <a:pt x="40640" y="1549400"/>
                </a:cubicBezTo>
                <a:cubicBezTo>
                  <a:pt x="38947" y="1561253"/>
                  <a:pt x="37528" y="1573149"/>
                  <a:pt x="35560" y="1584960"/>
                </a:cubicBezTo>
                <a:cubicBezTo>
                  <a:pt x="34141" y="1593477"/>
                  <a:pt x="28386" y="1601983"/>
                  <a:pt x="30480" y="1610360"/>
                </a:cubicBezTo>
                <a:cubicBezTo>
                  <a:pt x="31243" y="1613414"/>
                  <a:pt x="57342" y="1659717"/>
                  <a:pt x="66040" y="1666240"/>
                </a:cubicBezTo>
                <a:cubicBezTo>
                  <a:pt x="73335" y="1671711"/>
                  <a:pt x="82973" y="1673013"/>
                  <a:pt x="91440" y="1676400"/>
                </a:cubicBezTo>
                <a:cubicBezTo>
                  <a:pt x="101600" y="1684867"/>
                  <a:pt x="113211" y="1691847"/>
                  <a:pt x="121920" y="1701800"/>
                </a:cubicBezTo>
                <a:cubicBezTo>
                  <a:pt x="125446" y="1705830"/>
                  <a:pt x="124030" y="1712585"/>
                  <a:pt x="127000" y="1717040"/>
                </a:cubicBezTo>
                <a:cubicBezTo>
                  <a:pt x="130985" y="1723018"/>
                  <a:pt x="137829" y="1726609"/>
                  <a:pt x="142240" y="1732280"/>
                </a:cubicBezTo>
                <a:cubicBezTo>
                  <a:pt x="149737" y="1741919"/>
                  <a:pt x="153926" y="1754126"/>
                  <a:pt x="162560" y="1762760"/>
                </a:cubicBezTo>
                <a:cubicBezTo>
                  <a:pt x="171027" y="1771227"/>
                  <a:pt x="180005" y="1779211"/>
                  <a:pt x="187960" y="1788160"/>
                </a:cubicBezTo>
                <a:cubicBezTo>
                  <a:pt x="193585" y="1794488"/>
                  <a:pt x="195119" y="1805955"/>
                  <a:pt x="203200" y="1808480"/>
                </a:cubicBezTo>
                <a:cubicBezTo>
                  <a:pt x="224273" y="1815065"/>
                  <a:pt x="247227" y="1811867"/>
                  <a:pt x="269240" y="1813560"/>
                </a:cubicBezTo>
                <a:cubicBezTo>
                  <a:pt x="281566" y="1751932"/>
                  <a:pt x="262498" y="1827045"/>
                  <a:pt x="294640" y="1762760"/>
                </a:cubicBezTo>
                <a:cubicBezTo>
                  <a:pt x="299372" y="1753297"/>
                  <a:pt x="298770" y="1719102"/>
                  <a:pt x="309880" y="1711960"/>
                </a:cubicBezTo>
                <a:cubicBezTo>
                  <a:pt x="327897" y="1700377"/>
                  <a:pt x="350710" y="1698960"/>
                  <a:pt x="370840" y="1691640"/>
                </a:cubicBezTo>
                <a:cubicBezTo>
                  <a:pt x="387980" y="1685407"/>
                  <a:pt x="421640" y="1671320"/>
                  <a:pt x="421640" y="1671320"/>
                </a:cubicBezTo>
                <a:cubicBezTo>
                  <a:pt x="436593" y="1633937"/>
                  <a:pt x="425051" y="1657735"/>
                  <a:pt x="441960" y="1630680"/>
                </a:cubicBezTo>
                <a:cubicBezTo>
                  <a:pt x="447193" y="1622307"/>
                  <a:pt x="450948" y="1612922"/>
                  <a:pt x="457200" y="1605280"/>
                </a:cubicBezTo>
                <a:cubicBezTo>
                  <a:pt x="466299" y="1594159"/>
                  <a:pt x="481254" y="1587651"/>
                  <a:pt x="487680" y="1574800"/>
                </a:cubicBezTo>
                <a:cubicBezTo>
                  <a:pt x="491067" y="1568027"/>
                  <a:pt x="492912" y="1560230"/>
                  <a:pt x="497840" y="1554480"/>
                </a:cubicBezTo>
                <a:cubicBezTo>
                  <a:pt x="503350" y="1548052"/>
                  <a:pt x="512173" y="1545227"/>
                  <a:pt x="518160" y="1539240"/>
                </a:cubicBezTo>
                <a:cubicBezTo>
                  <a:pt x="522477" y="1534923"/>
                  <a:pt x="524771" y="1528968"/>
                  <a:pt x="528320" y="1524000"/>
                </a:cubicBezTo>
                <a:cubicBezTo>
                  <a:pt x="533241" y="1517110"/>
                  <a:pt x="538639" y="1510570"/>
                  <a:pt x="543560" y="1503680"/>
                </a:cubicBezTo>
                <a:cubicBezTo>
                  <a:pt x="552670" y="1490925"/>
                  <a:pt x="557502" y="1483003"/>
                  <a:pt x="563880" y="1468120"/>
                </a:cubicBezTo>
                <a:cubicBezTo>
                  <a:pt x="565989" y="1463198"/>
                  <a:pt x="566851" y="1457802"/>
                  <a:pt x="568960" y="1452880"/>
                </a:cubicBezTo>
                <a:cubicBezTo>
                  <a:pt x="571943" y="1445919"/>
                  <a:pt x="576044" y="1439480"/>
                  <a:pt x="579120" y="1432560"/>
                </a:cubicBezTo>
                <a:cubicBezTo>
                  <a:pt x="582824" y="1424227"/>
                  <a:pt x="584447" y="1414893"/>
                  <a:pt x="589280" y="1407160"/>
                </a:cubicBezTo>
                <a:cubicBezTo>
                  <a:pt x="593088" y="1401068"/>
                  <a:pt x="599440" y="1397000"/>
                  <a:pt x="604520" y="1391920"/>
                </a:cubicBezTo>
                <a:cubicBezTo>
                  <a:pt x="607907" y="1373293"/>
                  <a:pt x="610967" y="1354604"/>
                  <a:pt x="614680" y="1336040"/>
                </a:cubicBezTo>
                <a:cubicBezTo>
                  <a:pt x="616049" y="1329194"/>
                  <a:pt x="615290" y="1321084"/>
                  <a:pt x="619760" y="1315720"/>
                </a:cubicBezTo>
                <a:cubicBezTo>
                  <a:pt x="624608" y="1309902"/>
                  <a:pt x="633012" y="1308278"/>
                  <a:pt x="640080" y="1305560"/>
                </a:cubicBezTo>
                <a:cubicBezTo>
                  <a:pt x="655074" y="1299793"/>
                  <a:pt x="670672" y="1295723"/>
                  <a:pt x="685800" y="1290320"/>
                </a:cubicBezTo>
                <a:cubicBezTo>
                  <a:pt x="702926" y="1284204"/>
                  <a:pt x="746320" y="1265140"/>
                  <a:pt x="756920" y="1259840"/>
                </a:cubicBezTo>
                <a:cubicBezTo>
                  <a:pt x="762689" y="1256956"/>
                  <a:pt x="790179" y="1236741"/>
                  <a:pt x="792480" y="1234440"/>
                </a:cubicBezTo>
                <a:cubicBezTo>
                  <a:pt x="796797" y="1230123"/>
                  <a:pt x="799091" y="1224168"/>
                  <a:pt x="802640" y="1219200"/>
                </a:cubicBezTo>
                <a:cubicBezTo>
                  <a:pt x="807561" y="1212310"/>
                  <a:pt x="811893" y="1204867"/>
                  <a:pt x="817880" y="1198880"/>
                </a:cubicBezTo>
                <a:cubicBezTo>
                  <a:pt x="823867" y="1192893"/>
                  <a:pt x="831772" y="1189150"/>
                  <a:pt x="838200" y="1183640"/>
                </a:cubicBezTo>
                <a:cubicBezTo>
                  <a:pt x="843655" y="1178965"/>
                  <a:pt x="848360" y="1173480"/>
                  <a:pt x="853440" y="1168400"/>
                </a:cubicBezTo>
                <a:cubicBezTo>
                  <a:pt x="873641" y="1117897"/>
                  <a:pt x="866250" y="1146818"/>
                  <a:pt x="858520" y="1056640"/>
                </a:cubicBezTo>
                <a:cubicBezTo>
                  <a:pt x="855901" y="1026084"/>
                  <a:pt x="859931" y="993601"/>
                  <a:pt x="848360" y="965200"/>
                </a:cubicBezTo>
                <a:cubicBezTo>
                  <a:pt x="840228" y="945240"/>
                  <a:pt x="802640" y="919480"/>
                  <a:pt x="802640" y="919480"/>
                </a:cubicBezTo>
                <a:cubicBezTo>
                  <a:pt x="800947" y="912707"/>
                  <a:pt x="804530" y="899570"/>
                  <a:pt x="797560" y="899160"/>
                </a:cubicBezTo>
                <a:cubicBezTo>
                  <a:pt x="762456" y="897095"/>
                  <a:pt x="719901" y="907068"/>
                  <a:pt x="690880" y="929640"/>
                </a:cubicBezTo>
                <a:cubicBezTo>
                  <a:pt x="683319" y="935521"/>
                  <a:pt x="678969" y="945373"/>
                  <a:pt x="670560" y="949960"/>
                </a:cubicBezTo>
                <a:cubicBezTo>
                  <a:pt x="659738" y="955863"/>
                  <a:pt x="646853" y="956733"/>
                  <a:pt x="635000" y="960120"/>
                </a:cubicBezTo>
                <a:cubicBezTo>
                  <a:pt x="629920" y="963507"/>
                  <a:pt x="625221" y="967550"/>
                  <a:pt x="619760" y="970280"/>
                </a:cubicBezTo>
                <a:cubicBezTo>
                  <a:pt x="614971" y="972675"/>
                  <a:pt x="609169" y="972703"/>
                  <a:pt x="604520" y="975360"/>
                </a:cubicBezTo>
                <a:cubicBezTo>
                  <a:pt x="561463" y="999964"/>
                  <a:pt x="603903" y="984032"/>
                  <a:pt x="568960" y="995680"/>
                </a:cubicBezTo>
                <a:cubicBezTo>
                  <a:pt x="565573" y="975360"/>
                  <a:pt x="562840" y="954920"/>
                  <a:pt x="558800" y="934720"/>
                </a:cubicBezTo>
                <a:cubicBezTo>
                  <a:pt x="557750" y="929469"/>
                  <a:pt x="552963" y="924781"/>
                  <a:pt x="553720" y="919480"/>
                </a:cubicBezTo>
                <a:cubicBezTo>
                  <a:pt x="555005" y="910487"/>
                  <a:pt x="569036" y="891926"/>
                  <a:pt x="574040" y="883920"/>
                </a:cubicBezTo>
                <a:cubicBezTo>
                  <a:pt x="587158" y="862931"/>
                  <a:pt x="588911" y="856411"/>
                  <a:pt x="604520" y="838200"/>
                </a:cubicBezTo>
                <a:cubicBezTo>
                  <a:pt x="609195" y="832745"/>
                  <a:pt x="614680" y="828040"/>
                  <a:pt x="619760" y="822960"/>
                </a:cubicBezTo>
                <a:cubicBezTo>
                  <a:pt x="623147" y="811107"/>
                  <a:pt x="627148" y="799412"/>
                  <a:pt x="629920" y="787400"/>
                </a:cubicBezTo>
                <a:cubicBezTo>
                  <a:pt x="632236" y="777364"/>
                  <a:pt x="629541" y="765655"/>
                  <a:pt x="635000" y="756920"/>
                </a:cubicBezTo>
                <a:cubicBezTo>
                  <a:pt x="639014" y="750498"/>
                  <a:pt x="648400" y="749836"/>
                  <a:pt x="655320" y="746760"/>
                </a:cubicBezTo>
                <a:cubicBezTo>
                  <a:pt x="663653" y="743056"/>
                  <a:pt x="671986" y="739220"/>
                  <a:pt x="680720" y="736600"/>
                </a:cubicBezTo>
                <a:cubicBezTo>
                  <a:pt x="716412" y="725892"/>
                  <a:pt x="696677" y="738781"/>
                  <a:pt x="731520" y="721360"/>
                </a:cubicBezTo>
                <a:cubicBezTo>
                  <a:pt x="736981" y="718630"/>
                  <a:pt x="742197" y="715256"/>
                  <a:pt x="746760" y="711200"/>
                </a:cubicBezTo>
                <a:cubicBezTo>
                  <a:pt x="757499" y="701654"/>
                  <a:pt x="764159" y="686666"/>
                  <a:pt x="777240" y="680720"/>
                </a:cubicBezTo>
                <a:cubicBezTo>
                  <a:pt x="795867" y="672253"/>
                  <a:pt x="816096" y="666670"/>
                  <a:pt x="833120" y="655320"/>
                </a:cubicBezTo>
                <a:cubicBezTo>
                  <a:pt x="857113" y="639324"/>
                  <a:pt x="899160" y="599440"/>
                  <a:pt x="899160" y="599440"/>
                </a:cubicBezTo>
                <a:cubicBezTo>
                  <a:pt x="900853" y="594360"/>
                  <a:pt x="903614" y="589518"/>
                  <a:pt x="904240" y="584200"/>
                </a:cubicBezTo>
                <a:cubicBezTo>
                  <a:pt x="908157" y="550908"/>
                  <a:pt x="915572" y="522979"/>
                  <a:pt x="904240" y="492760"/>
                </a:cubicBezTo>
                <a:cubicBezTo>
                  <a:pt x="901581" y="485669"/>
                  <a:pt x="897467" y="479213"/>
                  <a:pt x="894080" y="472440"/>
                </a:cubicBezTo>
                <a:cubicBezTo>
                  <a:pt x="892387" y="462280"/>
                  <a:pt x="893183" y="451372"/>
                  <a:pt x="889000" y="441960"/>
                </a:cubicBezTo>
                <a:cubicBezTo>
                  <a:pt x="879748" y="421143"/>
                  <a:pt x="841786" y="416062"/>
                  <a:pt x="828040" y="411480"/>
                </a:cubicBezTo>
                <a:cubicBezTo>
                  <a:pt x="833120" y="404707"/>
                  <a:pt x="844940" y="399462"/>
                  <a:pt x="843280" y="391160"/>
                </a:cubicBezTo>
                <a:cubicBezTo>
                  <a:pt x="841911" y="384314"/>
                  <a:pt x="829673" y="387998"/>
                  <a:pt x="822960" y="386080"/>
                </a:cubicBezTo>
                <a:cubicBezTo>
                  <a:pt x="817811" y="384609"/>
                  <a:pt x="812800" y="382693"/>
                  <a:pt x="807720" y="381000"/>
                </a:cubicBezTo>
                <a:cubicBezTo>
                  <a:pt x="820884" y="380122"/>
                  <a:pt x="895926" y="380481"/>
                  <a:pt x="919480" y="365760"/>
                </a:cubicBezTo>
                <a:cubicBezTo>
                  <a:pt x="924021" y="362922"/>
                  <a:pt x="920446" y="353948"/>
                  <a:pt x="924560" y="350520"/>
                </a:cubicBezTo>
                <a:cubicBezTo>
                  <a:pt x="931565" y="344682"/>
                  <a:pt x="941493" y="343747"/>
                  <a:pt x="949960" y="340360"/>
                </a:cubicBezTo>
                <a:cubicBezTo>
                  <a:pt x="951653" y="331893"/>
                  <a:pt x="952008" y="323045"/>
                  <a:pt x="955040" y="314960"/>
                </a:cubicBezTo>
                <a:cubicBezTo>
                  <a:pt x="957184" y="309243"/>
                  <a:pt x="962470" y="305181"/>
                  <a:pt x="965200" y="299720"/>
                </a:cubicBezTo>
                <a:cubicBezTo>
                  <a:pt x="967595" y="294931"/>
                  <a:pt x="968036" y="289342"/>
                  <a:pt x="970280" y="284480"/>
                </a:cubicBezTo>
                <a:cubicBezTo>
                  <a:pt x="978214" y="267290"/>
                  <a:pt x="995680" y="233680"/>
                  <a:pt x="995680" y="233680"/>
                </a:cubicBezTo>
                <a:cubicBezTo>
                  <a:pt x="997373" y="225213"/>
                  <a:pt x="998666" y="216657"/>
                  <a:pt x="1000760" y="208280"/>
                </a:cubicBezTo>
                <a:cubicBezTo>
                  <a:pt x="1002059" y="203085"/>
                  <a:pt x="1004431" y="198206"/>
                  <a:pt x="1005840" y="193040"/>
                </a:cubicBezTo>
                <a:cubicBezTo>
                  <a:pt x="1009514" y="179568"/>
                  <a:pt x="1012613" y="165947"/>
                  <a:pt x="1016000" y="152400"/>
                </a:cubicBezTo>
                <a:cubicBezTo>
                  <a:pt x="1010920" y="130387"/>
                  <a:pt x="1006239" y="108277"/>
                  <a:pt x="1000760" y="86360"/>
                </a:cubicBezTo>
                <a:cubicBezTo>
                  <a:pt x="999461" y="81165"/>
                  <a:pt x="999794" y="74548"/>
                  <a:pt x="995680" y="71120"/>
                </a:cubicBezTo>
                <a:cubicBezTo>
                  <a:pt x="988675" y="65282"/>
                  <a:pt x="978747" y="64347"/>
                  <a:pt x="970280" y="60960"/>
                </a:cubicBezTo>
                <a:cubicBezTo>
                  <a:pt x="968587" y="55880"/>
                  <a:pt x="968170" y="50175"/>
                  <a:pt x="965200" y="45720"/>
                </a:cubicBezTo>
                <a:cubicBezTo>
                  <a:pt x="961788" y="40602"/>
                  <a:pt x="942217" y="22194"/>
                  <a:pt x="934720" y="20320"/>
                </a:cubicBezTo>
                <a:cubicBezTo>
                  <a:pt x="919844" y="16601"/>
                  <a:pt x="904180" y="17409"/>
                  <a:pt x="889000" y="15240"/>
                </a:cubicBezTo>
                <a:cubicBezTo>
                  <a:pt x="880452" y="14019"/>
                  <a:pt x="872067" y="11853"/>
                  <a:pt x="863600" y="10160"/>
                </a:cubicBezTo>
                <a:cubicBezTo>
                  <a:pt x="856827" y="6773"/>
                  <a:pt x="850853" y="0"/>
                  <a:pt x="843280" y="0"/>
                </a:cubicBezTo>
                <a:cubicBezTo>
                  <a:pt x="803051" y="0"/>
                  <a:pt x="777433" y="-193"/>
                  <a:pt x="751840" y="25400"/>
                </a:cubicBezTo>
                <a:cubicBezTo>
                  <a:pt x="747523" y="29717"/>
                  <a:pt x="745067" y="35560"/>
                  <a:pt x="741680" y="40640"/>
                </a:cubicBezTo>
                <a:cubicBezTo>
                  <a:pt x="732702" y="85529"/>
                  <a:pt x="742034" y="46884"/>
                  <a:pt x="726440" y="91440"/>
                </a:cubicBezTo>
                <a:cubicBezTo>
                  <a:pt x="717595" y="116711"/>
                  <a:pt x="713014" y="143693"/>
                  <a:pt x="701040" y="167640"/>
                </a:cubicBezTo>
                <a:cubicBezTo>
                  <a:pt x="695952" y="177815"/>
                  <a:pt x="676409" y="185438"/>
                  <a:pt x="665480" y="187960"/>
                </a:cubicBezTo>
                <a:cubicBezTo>
                  <a:pt x="648654" y="191843"/>
                  <a:pt x="611293" y="190500"/>
                  <a:pt x="599440" y="177800"/>
                </a:cubicBezTo>
                <a:close/>
              </a:path>
            </a:pathLst>
          </a:custGeom>
          <a:solidFill>
            <a:srgbClr val="00FFCC">
              <a:alpha val="2313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anose="0202060306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6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60405020304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1417</Words>
  <Application>Microsoft Office PowerPoint</Application>
  <PresentationFormat>Presentazione su schermo (4:3)</PresentationFormat>
  <Paragraphs>344</Paragraphs>
  <Slides>41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6" baseType="lpstr">
      <vt:lpstr>Arial</vt:lpstr>
      <vt:lpstr>Geneva</vt:lpstr>
      <vt:lpstr>Helvetica</vt:lpstr>
      <vt:lpstr>Times</vt:lpstr>
      <vt:lpstr>Blank Presentation</vt:lpstr>
      <vt:lpstr>Presentazione standard di PowerPoint</vt:lpstr>
      <vt:lpstr>Presentazione standard di PowerPoint</vt:lpstr>
      <vt:lpstr>The Golgi Apparatus Consists of an Ordered Series of Compartments</vt:lpstr>
      <vt:lpstr>Presentazione standard di PowerPoint</vt:lpstr>
      <vt:lpstr>Presentazione standard di PowerPoint</vt:lpstr>
      <vt:lpstr>IL COMPLESSO DI GOLGI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Funzione dell’apparato di Golgi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Es.: i gruppi sanguinei ABO sono determinati da due diverse glicosil transferasi</vt:lpstr>
      <vt:lpstr>Proteoglycans Are Assembled in the Golgi Apparatus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Joni Gershoni</dc:creator>
  <cp:lastModifiedBy>daniele sblattero</cp:lastModifiedBy>
  <cp:revision>350</cp:revision>
  <dcterms:created xsi:type="dcterms:W3CDTF">2000-05-01T08:42:00Z</dcterms:created>
  <dcterms:modified xsi:type="dcterms:W3CDTF">2023-12-06T15:31:59Z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1033-12.2.0.13359</vt:lpwstr>
  </property>
  <property fmtid="{D5CDD505-2E9C-101B-9397-08002B2CF9AE}" pid="3" name="ICV">
    <vt:lpwstr>D37BA43D05A84C29B9456CB7103F1147</vt:lpwstr>
  </property>
</Properties>
</file>