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1"/>
  </p:sldMasterIdLst>
  <p:notesMasterIdLst>
    <p:notesMasterId r:id="rId62"/>
  </p:notesMasterIdLst>
  <p:sldIdLst>
    <p:sldId id="352" r:id="rId2"/>
    <p:sldId id="453" r:id="rId3"/>
    <p:sldId id="409" r:id="rId4"/>
    <p:sldId id="407" r:id="rId5"/>
    <p:sldId id="452" r:id="rId6"/>
    <p:sldId id="444" r:id="rId7"/>
    <p:sldId id="277" r:id="rId8"/>
    <p:sldId id="278" r:id="rId9"/>
    <p:sldId id="279" r:id="rId10"/>
    <p:sldId id="280" r:id="rId11"/>
    <p:sldId id="281" r:id="rId12"/>
    <p:sldId id="943" r:id="rId13"/>
    <p:sldId id="492" r:id="rId14"/>
    <p:sldId id="491" r:id="rId15"/>
    <p:sldId id="929" r:id="rId16"/>
    <p:sldId id="479" r:id="rId17"/>
    <p:sldId id="332" r:id="rId18"/>
    <p:sldId id="341" r:id="rId19"/>
    <p:sldId id="325" r:id="rId20"/>
    <p:sldId id="326" r:id="rId21"/>
    <p:sldId id="327" r:id="rId22"/>
    <p:sldId id="328" r:id="rId23"/>
    <p:sldId id="338" r:id="rId24"/>
    <p:sldId id="329" r:id="rId25"/>
    <p:sldId id="445" r:id="rId26"/>
    <p:sldId id="725" r:id="rId27"/>
    <p:sldId id="935" r:id="rId28"/>
    <p:sldId id="840" r:id="rId29"/>
    <p:sldId id="428" r:id="rId30"/>
    <p:sldId id="936" r:id="rId31"/>
    <p:sldId id="343" r:id="rId32"/>
    <p:sldId id="342" r:id="rId33"/>
    <p:sldId id="415" r:id="rId34"/>
    <p:sldId id="724" r:id="rId35"/>
    <p:sldId id="414" r:id="rId36"/>
    <p:sldId id="930" r:id="rId37"/>
    <p:sldId id="483" r:id="rId38"/>
    <p:sldId id="482" r:id="rId39"/>
    <p:sldId id="308" r:id="rId40"/>
    <p:sldId id="944" r:id="rId41"/>
    <p:sldId id="346" r:id="rId42"/>
    <p:sldId id="354" r:id="rId43"/>
    <p:sldId id="938" r:id="rId44"/>
    <p:sldId id="420" r:id="rId45"/>
    <p:sldId id="495" r:id="rId46"/>
    <p:sldId id="421" r:id="rId47"/>
    <p:sldId id="422" r:id="rId48"/>
    <p:sldId id="423" r:id="rId49"/>
    <p:sldId id="424" r:id="rId50"/>
    <p:sldId id="465" r:id="rId51"/>
    <p:sldId id="466" r:id="rId52"/>
    <p:sldId id="469" r:id="rId53"/>
    <p:sldId id="487" r:id="rId54"/>
    <p:sldId id="472" r:id="rId55"/>
    <p:sldId id="497" r:id="rId56"/>
    <p:sldId id="939" r:id="rId57"/>
    <p:sldId id="474" r:id="rId58"/>
    <p:sldId id="406" r:id="rId59"/>
    <p:sldId id="311" r:id="rId60"/>
    <p:sldId id="440" r:id="rId6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anose="0202060306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6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6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6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60405020304" pitchFamily="18" charset="0"/>
        <a:ea typeface="+mn-ea"/>
        <a:cs typeface="+mn-cs"/>
      </a:defRPr>
    </a:lvl5pPr>
    <a:lvl6pPr marL="2286000" algn="l" defTabSz="914400" rtl="0" eaLnBrk="1" latinLnBrk="0" hangingPunct="1">
      <a:defRPr sz="2400" kern="1200">
        <a:solidFill>
          <a:schemeClr val="tx1"/>
        </a:solidFill>
        <a:latin typeface="Times" panose="02020603060405020304" pitchFamily="18" charset="0"/>
        <a:ea typeface="+mn-ea"/>
        <a:cs typeface="+mn-cs"/>
      </a:defRPr>
    </a:lvl6pPr>
    <a:lvl7pPr marL="2743200" algn="l" defTabSz="914400" rtl="0" eaLnBrk="1" latinLnBrk="0" hangingPunct="1">
      <a:defRPr sz="2400" kern="1200">
        <a:solidFill>
          <a:schemeClr val="tx1"/>
        </a:solidFill>
        <a:latin typeface="Times" panose="02020603060405020304" pitchFamily="18" charset="0"/>
        <a:ea typeface="+mn-ea"/>
        <a:cs typeface="+mn-cs"/>
      </a:defRPr>
    </a:lvl7pPr>
    <a:lvl8pPr marL="3200400" algn="l" defTabSz="914400" rtl="0" eaLnBrk="1" latinLnBrk="0" hangingPunct="1">
      <a:defRPr sz="2400" kern="1200">
        <a:solidFill>
          <a:schemeClr val="tx1"/>
        </a:solidFill>
        <a:latin typeface="Times" panose="02020603060405020304" pitchFamily="18" charset="0"/>
        <a:ea typeface="+mn-ea"/>
        <a:cs typeface="+mn-cs"/>
      </a:defRPr>
    </a:lvl8pPr>
    <a:lvl9pPr marL="3657600" algn="l" defTabSz="914400" rtl="0" eaLnBrk="1" latinLnBrk="0" hangingPunct="1">
      <a:defRPr sz="2400" kern="1200">
        <a:solidFill>
          <a:schemeClr val="tx1"/>
        </a:solidFill>
        <a:latin typeface="Times" panose="02020603060405020304" pitchFamily="18" charset="0"/>
        <a:ea typeface="+mn-ea"/>
        <a:cs typeface="+mn-cs"/>
      </a:defRPr>
    </a:lvl9pPr>
  </p:defaultTextStyle>
  <p:extLst>
    <p:ext uri="{EFAFB233-063F-42B5-8137-9DF3F51BA10A}">
      <p15:sldGuideLst xmlns:p15="http://schemas.microsoft.com/office/powerpoint/2012/main">
        <p15:guide id="1" orient="horz" pos="2121"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00CC99"/>
    <a:srgbClr val="FF0000"/>
    <a:srgbClr val="FF0066"/>
    <a:srgbClr val="D5DAD6"/>
    <a:srgbClr val="804000"/>
    <a:srgbClr val="FFFFFF"/>
    <a:srgbClr val="004080"/>
    <a:srgbClr val="FF7C8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9825" autoAdjust="0"/>
  </p:normalViewPr>
  <p:slideViewPr>
    <p:cSldViewPr showGuides="1">
      <p:cViewPr varScale="1">
        <p:scale>
          <a:sx n="111" d="100"/>
          <a:sy n="111" d="100"/>
        </p:scale>
        <p:origin x="1614" y="96"/>
      </p:cViewPr>
      <p:guideLst>
        <p:guide orient="horz" pos="2121"/>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2406"/>
    </p:cViewPr>
  </p:sorterViewPr>
  <p:notesViewPr>
    <p:cSldViewPr>
      <p:cViewPr varScale="1">
        <p:scale>
          <a:sx n="80" d="100"/>
          <a:sy n="80" d="100"/>
        </p:scale>
        <p:origin x="-1632" y="-120"/>
      </p:cViewPr>
      <p:guideLst>
        <p:guide orient="horz" pos="2828"/>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latin typeface="Geneva" charset="0"/>
              </a:defRPr>
            </a:lvl1pPr>
          </a:lstStyle>
          <a:p>
            <a:pPr>
              <a:defRPr/>
            </a:pPr>
            <a:endParaRPr lang="en-US"/>
          </a:p>
        </p:txBody>
      </p:sp>
      <p:sp>
        <p:nvSpPr>
          <p:cNvPr id="64515"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latin typeface="Geneva" charset="0"/>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64517"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latin typeface="Geneva" charset="0"/>
              </a:defRPr>
            </a:lvl1pPr>
          </a:lstStyle>
          <a:p>
            <a:pPr>
              <a:defRPr/>
            </a:pPr>
            <a:endParaRPr lang="en-US"/>
          </a:p>
        </p:txBody>
      </p:sp>
      <p:sp>
        <p:nvSpPr>
          <p:cNvPr id="64519"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atin typeface="Geneva" charset="0"/>
              </a:defRPr>
            </a:lvl1pPr>
          </a:lstStyle>
          <a:p>
            <a:pPr>
              <a:defRPr/>
            </a:pPr>
            <a:fld id="{8B01FDCC-E357-4D10-8465-A9B3CA4E96D7}" type="slidenum">
              <a:rPr lang="en-US" altLang="it-IT"/>
              <a:t>‹N›</a:t>
            </a:fld>
            <a:endParaRPr lang="en-US"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anose="0202060306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anose="0202060306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anose="0202060306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anose="0202060306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anose="0202060306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fld id="{26B282B9-09A8-4DCC-A3AC-E70FD5CD9EE5}" type="slidenum">
              <a:rPr lang="en-US" altLang="it-IT" sz="1200" smtClean="0">
                <a:latin typeface="Geneva" charset="0"/>
              </a:rPr>
              <a:t>3</a:t>
            </a:fld>
            <a:endParaRPr lang="en-US" altLang="it-IT" sz="1200">
              <a:latin typeface="Geneva" charset="0"/>
            </a:endParaRPr>
          </a:p>
        </p:txBody>
      </p:sp>
      <p:sp>
        <p:nvSpPr>
          <p:cNvPr id="12291" name="Rectangle 2"/>
          <p:cNvSpPr>
            <a:spLocks noGrp="1" noRot="1" noChangeAspect="1" noChangeArrowheads="1" noTextEdit="1"/>
          </p:cNvSpPr>
          <p:nvPr>
            <p:ph type="sldImg"/>
          </p:nvPr>
        </p:nvSpPr>
        <p:spPr/>
      </p:sp>
      <p:sp>
        <p:nvSpPr>
          <p:cNvPr id="12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Times" panose="0202060306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fld id="{2D2FB613-94BC-42A0-8790-0AE774F9D236}" type="slidenum">
              <a:rPr lang="en-US" altLang="it-IT" sz="1200" smtClean="0">
                <a:latin typeface="Geneva" charset="0"/>
              </a:rPr>
              <a:t>4</a:t>
            </a:fld>
            <a:endParaRPr lang="en-US" altLang="it-IT" sz="1200">
              <a:latin typeface="Geneva" charset="0"/>
            </a:endParaRPr>
          </a:p>
        </p:txBody>
      </p:sp>
      <p:sp>
        <p:nvSpPr>
          <p:cNvPr id="15363" name="Rectangle 2"/>
          <p:cNvSpPr>
            <a:spLocks noGrp="1" noRot="1" noChangeAspect="1" noChangeArrowheads="1" noTextEdit="1"/>
          </p:cNvSpPr>
          <p:nvPr>
            <p:ph type="sldImg"/>
          </p:nvPr>
        </p:nvSpPr>
        <p:spPr/>
      </p:sp>
      <p:sp>
        <p:nvSpPr>
          <p:cNvPr id="153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Times" panose="0202060306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fld id="{F91265EA-1887-4A5F-8237-1D1C900F27C1}" type="slidenum">
              <a:rPr lang="en-US" altLang="it-IT" sz="1200" smtClean="0">
                <a:latin typeface="Geneva" charset="0"/>
              </a:rPr>
              <a:t>29</a:t>
            </a:fld>
            <a:endParaRPr lang="en-US" altLang="it-IT" sz="1200">
              <a:latin typeface="Geneva" charset="0"/>
            </a:endParaRPr>
          </a:p>
        </p:txBody>
      </p:sp>
      <p:sp>
        <p:nvSpPr>
          <p:cNvPr id="38915" name="Rectangle 2"/>
          <p:cNvSpPr>
            <a:spLocks noGrp="1" noRot="1" noChangeAspect="1" noChangeArrowheads="1" noTextEdit="1"/>
          </p:cNvSpPr>
          <p:nvPr>
            <p:ph type="sldImg"/>
          </p:nvPr>
        </p:nvSpPr>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Times" panose="0202060306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fld id="{F91265EA-1887-4A5F-8237-1D1C900F27C1}" type="slidenum">
              <a:rPr lang="en-US" altLang="it-IT" sz="1200" smtClean="0">
                <a:latin typeface="Geneva" charset="0"/>
              </a:rPr>
              <a:t>30</a:t>
            </a:fld>
            <a:endParaRPr lang="en-US" altLang="it-IT" sz="1200">
              <a:latin typeface="Geneva" charset="0"/>
            </a:endParaRPr>
          </a:p>
        </p:txBody>
      </p:sp>
      <p:sp>
        <p:nvSpPr>
          <p:cNvPr id="38915" name="Rectangle 2"/>
          <p:cNvSpPr>
            <a:spLocks noGrp="1" noRot="1" noChangeAspect="1" noChangeArrowheads="1" noTextEdit="1"/>
          </p:cNvSpPr>
          <p:nvPr>
            <p:ph type="sldImg"/>
          </p:nvPr>
        </p:nvSpPr>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Times" panose="0202060306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fld id="{25D1AEE1-C0EF-40B7-9573-EAF852CF5C5D}" type="slidenum">
              <a:rPr lang="en-US" altLang="it-IT" sz="1200" smtClean="0">
                <a:latin typeface="Geneva" charset="0"/>
              </a:rPr>
              <a:t>33</a:t>
            </a:fld>
            <a:endParaRPr lang="en-US" altLang="it-IT" sz="1200">
              <a:latin typeface="Geneva" charset="0"/>
            </a:endParaRPr>
          </a:p>
        </p:txBody>
      </p:sp>
      <p:sp>
        <p:nvSpPr>
          <p:cNvPr id="46083" name="Rectangle 2"/>
          <p:cNvSpPr>
            <a:spLocks noGrp="1" noRot="1" noChangeAspect="1" noChangeArrowheads="1" noTextEdit="1"/>
          </p:cNvSpPr>
          <p:nvPr>
            <p:ph type="sldImg"/>
          </p:nvPr>
        </p:nvSpPr>
        <p:spPr/>
      </p:sp>
      <p:sp>
        <p:nvSpPr>
          <p:cNvPr id="460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Times" panose="0202060306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fld id="{2A2005D5-58B3-4DC6-85DC-29EC0C45FD6C}" type="slidenum">
              <a:rPr lang="en-US" altLang="it-IT" sz="1200" smtClean="0">
                <a:latin typeface="Geneva" charset="0"/>
              </a:rPr>
              <a:t>35</a:t>
            </a:fld>
            <a:endParaRPr lang="en-US" altLang="it-IT" sz="1200">
              <a:latin typeface="Geneva" charset="0"/>
            </a:endParaRPr>
          </a:p>
        </p:txBody>
      </p:sp>
      <p:sp>
        <p:nvSpPr>
          <p:cNvPr id="41987" name="Rectangle 2"/>
          <p:cNvSpPr>
            <a:spLocks noGrp="1" noRot="1" noChangeAspect="1" noChangeArrowheads="1" noTextEdit="1"/>
          </p:cNvSpPr>
          <p:nvPr>
            <p:ph type="sldImg"/>
          </p:nvPr>
        </p:nvSpPr>
        <p:spPr/>
      </p:sp>
      <p:sp>
        <p:nvSpPr>
          <p:cNvPr id="419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Times" panose="0202060306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fld id="{C4AD5E50-106A-400C-8235-80979AAA65C2}" type="slidenum">
              <a:rPr lang="en-US" altLang="it-IT" sz="1200" smtClean="0">
                <a:latin typeface="Geneva" charset="0"/>
              </a:rPr>
              <a:t>60</a:t>
            </a:fld>
            <a:endParaRPr lang="en-US" altLang="it-IT" sz="1200">
              <a:latin typeface="Geneva" charset="0"/>
            </a:endParaRPr>
          </a:p>
        </p:txBody>
      </p:sp>
      <p:sp>
        <p:nvSpPr>
          <p:cNvPr id="83971" name="Rectangle 2"/>
          <p:cNvSpPr>
            <a:spLocks noGrp="1" noRot="1" noChangeAspect="1" noChangeArrowheads="1" noTextEdit="1"/>
          </p:cNvSpPr>
          <p:nvPr>
            <p:ph type="sldImg"/>
          </p:nvPr>
        </p:nvSpPr>
        <p:spPr/>
      </p:sp>
      <p:sp>
        <p:nvSpPr>
          <p:cNvPr id="839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Times" panose="0202060306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hasCustomPrompt="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465141-C653-4FA8-A2B2-4D945118E400}" type="slidenum">
              <a:rPr lang="en-US" altLang="it-IT"/>
              <a:t>‹N›</a:t>
            </a:fld>
            <a:endParaRPr lang="en-US" alt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testo verticale 2"/>
          <p:cNvSpPr>
            <a:spLocks noGrp="1"/>
          </p:cNvSpPr>
          <p:nvPr>
            <p:ph type="body" orient="vert" idx="1" hasCustomPrompt="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DBCB770-0C31-4B0E-8B06-994FEDD790E7}" type="slidenum">
              <a:rPr lang="en-US" altLang="it-IT"/>
              <a:t>‹N›</a:t>
            </a:fld>
            <a:endParaRPr lang="en-US" alt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hasCustomPrompt="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E9A634C-7EAC-41E5-AD12-98B3258D4A16}" type="slidenum">
              <a:rPr lang="en-US" altLang="it-IT"/>
              <a:t>‹N›</a:t>
            </a:fld>
            <a:endParaRPr lang="en-US" alt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0"/>
            <a:ext cx="9144000" cy="457200"/>
          </a:xfrm>
          <a:prstGeom prst="rect">
            <a:avLst/>
          </a:prstGeom>
          <a:solidFill>
            <a:srgbClr val="314480"/>
          </a:solidFill>
        </p:spPr>
        <p:txBody>
          <a:bodyPr rtlCol="0">
            <a:normAutofit/>
          </a:bodyPr>
          <a:lstStyle>
            <a:lvl1pPr algn="l">
              <a:defRPr sz="1800">
                <a:solidFill>
                  <a:schemeClr val="bg1"/>
                </a:solidFill>
              </a:defRPr>
            </a:lvl1p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idx="1" hasCustomPrompt="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F39C13C-27B6-48CE-8704-9C84BF0032D5}" type="slidenum">
              <a:rPr lang="en-US" altLang="it-IT"/>
              <a:t>‹N›</a:t>
            </a:fld>
            <a:endParaRPr lang="en-US" alt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hasCustomPrompt="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AFC07E6-48C6-4EA0-9B47-0E8E49435BF2}" type="slidenum">
              <a:rPr lang="en-US" altLang="it-IT"/>
              <a:t>‹N›</a:t>
            </a:fld>
            <a:endParaRPr lang="en-US" alt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sz="half" idx="1" hasCustomPrompt="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hasCustomPrompt="1"/>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1E9BA97-C266-49A2-88B7-D2A0713D4058}" type="slidenum">
              <a:rPr lang="en-US" altLang="it-IT"/>
              <a:t>‹N›</a:t>
            </a:fld>
            <a:endParaRPr lang="en-US" alt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08220EE-A296-4327-B548-4168A80DFEAA}" type="slidenum">
              <a:rPr lang="en-US" altLang="it-IT"/>
              <a:t>‹N›</a:t>
            </a:fld>
            <a:endParaRPr lang="en-US" alt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6A773EA9-A48A-49D9-8EC0-43E88C0ED18D}" type="slidenum">
              <a:rPr lang="en-US" altLang="it-IT"/>
              <a:t>‹N›</a:t>
            </a:fld>
            <a:endParaRPr lang="en-US" alt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D3E086C4-BECA-4099-8B72-366BCFF3F9BF}" type="slidenum">
              <a:rPr lang="en-US" altLang="it-IT"/>
              <a:t>‹N›</a:t>
            </a:fld>
            <a:endParaRPr lang="en-US" alt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9B0CC30-FC64-4B30-B7B7-65B8A0BEDD66}" type="slidenum">
              <a:rPr lang="en-US" altLang="it-IT"/>
              <a:t>‹N›</a:t>
            </a:fld>
            <a:endParaRPr lang="en-US" alt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7AF7476-D49F-472E-8D1B-FA12DC13E2B0}" type="slidenum">
              <a:rPr lang="en-US" altLang="it-IT"/>
              <a:t>‹N›</a:t>
            </a:fld>
            <a:endParaRPr lang="en-US" alt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it-IT"/>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sz="1400">
                <a:latin typeface="Times" panose="02020603060405020304"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Times" panose="02020603060405020304"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a:defRPr/>
            </a:pPr>
            <a:fld id="{3EBAFBD8-5CCF-4C2A-9B3A-8426772B1F71}" type="slidenum">
              <a:rPr lang="en-US" altLang="it-IT"/>
              <a:t>‹N›</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anose="02020603060405020304" pitchFamily="18" charset="0"/>
        </a:defRPr>
      </a:lvl2pPr>
      <a:lvl3pPr algn="ctr" rtl="0" eaLnBrk="0" fontAlgn="base" hangingPunct="0">
        <a:spcBef>
          <a:spcPct val="0"/>
        </a:spcBef>
        <a:spcAft>
          <a:spcPct val="0"/>
        </a:spcAft>
        <a:defRPr sz="4400">
          <a:solidFill>
            <a:schemeClr val="tx2"/>
          </a:solidFill>
          <a:latin typeface="Times" panose="02020603060405020304" pitchFamily="18" charset="0"/>
        </a:defRPr>
      </a:lvl3pPr>
      <a:lvl4pPr algn="ctr" rtl="0" eaLnBrk="0" fontAlgn="base" hangingPunct="0">
        <a:spcBef>
          <a:spcPct val="0"/>
        </a:spcBef>
        <a:spcAft>
          <a:spcPct val="0"/>
        </a:spcAft>
        <a:defRPr sz="4400">
          <a:solidFill>
            <a:schemeClr val="tx2"/>
          </a:solidFill>
          <a:latin typeface="Times" panose="02020603060405020304" pitchFamily="18" charset="0"/>
        </a:defRPr>
      </a:lvl4pPr>
      <a:lvl5pPr algn="ctr" rtl="0" eaLnBrk="0" fontAlgn="base" hangingPunct="0">
        <a:spcBef>
          <a:spcPct val="0"/>
        </a:spcBef>
        <a:spcAft>
          <a:spcPct val="0"/>
        </a:spcAft>
        <a:defRPr sz="4400">
          <a:solidFill>
            <a:schemeClr val="tx2"/>
          </a:solidFill>
          <a:latin typeface="Times" panose="02020603060405020304" pitchFamily="18" charset="0"/>
        </a:defRPr>
      </a:lvl5pPr>
      <a:lvl6pPr marL="457200" algn="ctr" rtl="0" eaLnBrk="0" fontAlgn="base" hangingPunct="0">
        <a:spcBef>
          <a:spcPct val="0"/>
        </a:spcBef>
        <a:spcAft>
          <a:spcPct val="0"/>
        </a:spcAft>
        <a:defRPr sz="4400">
          <a:solidFill>
            <a:schemeClr val="tx2"/>
          </a:solidFill>
          <a:latin typeface="Times" panose="02020603060405020304" pitchFamily="18" charset="0"/>
        </a:defRPr>
      </a:lvl6pPr>
      <a:lvl7pPr marL="914400" algn="ctr" rtl="0" eaLnBrk="0" fontAlgn="base" hangingPunct="0">
        <a:spcBef>
          <a:spcPct val="0"/>
        </a:spcBef>
        <a:spcAft>
          <a:spcPct val="0"/>
        </a:spcAft>
        <a:defRPr sz="4400">
          <a:solidFill>
            <a:schemeClr val="tx2"/>
          </a:solidFill>
          <a:latin typeface="Times" panose="02020603060405020304" pitchFamily="18" charset="0"/>
        </a:defRPr>
      </a:lvl7pPr>
      <a:lvl8pPr marL="1371600" algn="ctr" rtl="0" eaLnBrk="0" fontAlgn="base" hangingPunct="0">
        <a:spcBef>
          <a:spcPct val="0"/>
        </a:spcBef>
        <a:spcAft>
          <a:spcPct val="0"/>
        </a:spcAft>
        <a:defRPr sz="4400">
          <a:solidFill>
            <a:schemeClr val="tx2"/>
          </a:solidFill>
          <a:latin typeface="Times" panose="02020603060405020304" pitchFamily="18" charset="0"/>
        </a:defRPr>
      </a:lvl8pPr>
      <a:lvl9pPr marL="1828800" algn="ctr" rtl="0" eaLnBrk="0" fontAlgn="base" hangingPunct="0">
        <a:spcBef>
          <a:spcPct val="0"/>
        </a:spcBef>
        <a:spcAft>
          <a:spcPct val="0"/>
        </a:spcAft>
        <a:defRPr sz="4400">
          <a:solidFill>
            <a:schemeClr val="tx2"/>
          </a:solidFill>
          <a:latin typeface="Times" panose="02020603060405020304"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30.png"/><Relationship Id="rId7" Type="http://schemas.openxmlformats.org/officeDocument/2006/relationships/image" Target="../media/image32.wmf"/><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1.wmf"/><Relationship Id="rId5" Type="http://schemas.openxmlformats.org/officeDocument/2006/relationships/image" Target="../media/image26.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30.png"/><Relationship Id="rId7" Type="http://schemas.openxmlformats.org/officeDocument/2006/relationships/image" Target="../media/image32.wmf"/><Relationship Id="rId12" Type="http://schemas.openxmlformats.org/officeDocument/2006/relationships/image" Target="../media/image37.wmf"/><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1.wmf"/><Relationship Id="rId11" Type="http://schemas.openxmlformats.org/officeDocument/2006/relationships/image" Target="../media/image36.wmf"/><Relationship Id="rId5" Type="http://schemas.openxmlformats.org/officeDocument/2006/relationships/image" Target="../media/image26.png"/><Relationship Id="rId10" Type="http://schemas.openxmlformats.org/officeDocument/2006/relationships/image" Target="../media/image35.wmf"/><Relationship Id="rId4" Type="http://schemas.openxmlformats.org/officeDocument/2006/relationships/image" Target="../media/image29.png"/><Relationship Id="rId9" Type="http://schemas.openxmlformats.org/officeDocument/2006/relationships/image" Target="../media/image34.wmf"/></Relationships>
</file>

<file path=ppt/slides/_rels/slide22.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image" Target="../media/image29.png"/><Relationship Id="rId3" Type="http://schemas.openxmlformats.org/officeDocument/2006/relationships/image" Target="../media/image33.wmf"/><Relationship Id="rId7" Type="http://schemas.openxmlformats.org/officeDocument/2006/relationships/image" Target="../media/image36.wmf"/><Relationship Id="rId12" Type="http://schemas.openxmlformats.org/officeDocument/2006/relationships/image" Target="../media/image30.png"/><Relationship Id="rId2" Type="http://schemas.openxmlformats.org/officeDocument/2006/relationships/image" Target="../media/image34.wmf"/><Relationship Id="rId1" Type="http://schemas.openxmlformats.org/officeDocument/2006/relationships/slideLayout" Target="../slideLayouts/slideLayout7.xml"/><Relationship Id="rId6" Type="http://schemas.openxmlformats.org/officeDocument/2006/relationships/image" Target="../media/image35.wmf"/><Relationship Id="rId11" Type="http://schemas.openxmlformats.org/officeDocument/2006/relationships/image" Target="../media/image25.png"/><Relationship Id="rId5" Type="http://schemas.openxmlformats.org/officeDocument/2006/relationships/image" Target="../media/image32.wmf"/><Relationship Id="rId15" Type="http://schemas.openxmlformats.org/officeDocument/2006/relationships/image" Target="../media/image41.png"/><Relationship Id="rId10" Type="http://schemas.openxmlformats.org/officeDocument/2006/relationships/image" Target="../media/image39.wmf"/><Relationship Id="rId4" Type="http://schemas.openxmlformats.org/officeDocument/2006/relationships/image" Target="../media/image31.wmf"/><Relationship Id="rId9" Type="http://schemas.openxmlformats.org/officeDocument/2006/relationships/image" Target="../media/image38.wmf"/><Relationship Id="rId1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41.png"/><Relationship Id="rId7" Type="http://schemas.openxmlformats.org/officeDocument/2006/relationships/image" Target="../media/image32.wmf"/><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https://doi.org/10.1073/pnas.241522198" TargetMode="External"/><Relationship Id="rId3" Type="http://schemas.openxmlformats.org/officeDocument/2006/relationships/hyperlink" Target="https://www.pnas.org/doi/10.1073/pnas.241522198#con1" TargetMode="External"/><Relationship Id="rId7" Type="http://schemas.openxmlformats.org/officeDocument/2006/relationships/hyperlink" Target="https://www.pnas.org/doi/10.1073/pnas.241522198#tab-contributors" TargetMode="External"/><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hyperlink" Target="https://www.pnas.org/doi/10.1073/pnas.241522198#con4" TargetMode="External"/><Relationship Id="rId5" Type="http://schemas.openxmlformats.org/officeDocument/2006/relationships/hyperlink" Target="https://www.pnas.org/doi/10.1073/pnas.241522198#con3" TargetMode="External"/><Relationship Id="rId4" Type="http://schemas.openxmlformats.org/officeDocument/2006/relationships/hyperlink" Target="https://www.pnas.org/doi/10.1073/pnas.241522198#con2"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file:///C:\LAVORO_DAN\CORSI_ESAMI\MEDICINA\lezioni-medicina\lezioni-medicina\ANIMAZIONI_MEDICINA\15.8-clathrin.mov"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f1301_ISBN88-08-078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476672"/>
            <a:ext cx="5035550"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538" y="1397000"/>
            <a:ext cx="451802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419600"/>
            <a:ext cx="4532313"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641725"/>
            <a:ext cx="1014413"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7"/>
          <p:cNvSpPr txBox="1">
            <a:spLocks noChangeArrowheads="1"/>
          </p:cNvSpPr>
          <p:nvPr/>
        </p:nvSpPr>
        <p:spPr bwMode="auto">
          <a:xfrm>
            <a:off x="3108325" y="139700"/>
            <a:ext cx="40064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3600" dirty="0">
                <a:solidFill>
                  <a:srgbClr val="FF0000"/>
                </a:solidFill>
                <a:latin typeface="Arial" panose="020B0604020202020204" pitchFamily="34" charset="0"/>
                <a:cs typeface="Arial" panose="020B0604020202020204" pitchFamily="34" charset="0"/>
              </a:rPr>
              <a:t>Vesicular transport</a:t>
            </a:r>
          </a:p>
        </p:txBody>
      </p:sp>
      <p:sp>
        <p:nvSpPr>
          <p:cNvPr id="19462" name="Rectangle 8"/>
          <p:cNvSpPr>
            <a:spLocks noChangeArrowheads="1"/>
          </p:cNvSpPr>
          <p:nvPr/>
        </p:nvSpPr>
        <p:spPr bwMode="auto">
          <a:xfrm>
            <a:off x="2051720" y="1700896"/>
            <a:ext cx="8258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3600" dirty="0">
                <a:solidFill>
                  <a:srgbClr val="FF0000"/>
                </a:solidFill>
                <a:latin typeface="Arial" panose="020B0604020202020204" pitchFamily="34" charset="0"/>
                <a:cs typeface="Arial" panose="020B0604020202020204" pitchFamily="34" charset="0"/>
              </a:rPr>
              <a:t>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329" y="1427163"/>
            <a:ext cx="451802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3" name="Group 3"/>
          <p:cNvGrpSpPr/>
          <p:nvPr/>
        </p:nvGrpSpPr>
        <p:grpSpPr bwMode="auto">
          <a:xfrm>
            <a:off x="1336229" y="3781425"/>
            <a:ext cx="4703762" cy="1735138"/>
            <a:chOff x="1885" y="2363"/>
            <a:chExt cx="2963" cy="1093"/>
          </a:xfrm>
        </p:grpSpPr>
        <p:pic>
          <p:nvPicPr>
            <p:cNvPr id="204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 y="2363"/>
              <a:ext cx="2963"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Rectangle 5"/>
            <p:cNvSpPr>
              <a:spLocks noChangeArrowheads="1"/>
            </p:cNvSpPr>
            <p:nvPr/>
          </p:nvSpPr>
          <p:spPr bwMode="auto">
            <a:xfrm>
              <a:off x="2784" y="2721"/>
              <a:ext cx="708" cy="60"/>
            </a:xfrm>
            <a:prstGeom prst="rect">
              <a:avLst/>
            </a:prstGeom>
            <a:solidFill>
              <a:schemeClr val="bg1"/>
            </a:solidFill>
            <a:ln w="9525">
              <a:solidFill>
                <a:schemeClr val="bg1"/>
              </a:solidFill>
              <a:miter lim="800000"/>
            </a:ln>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panose="020B0604020202020204" pitchFamily="34" charset="0"/>
                <a:cs typeface="Arial" panose="020B0604020202020204" pitchFamily="34" charset="0"/>
              </a:endParaRPr>
            </a:p>
          </p:txBody>
        </p:sp>
      </p:grpSp>
      <p:sp>
        <p:nvSpPr>
          <p:cNvPr id="20485" name="Rectangle 9"/>
          <p:cNvSpPr>
            <a:spLocks noChangeArrowheads="1"/>
          </p:cNvSpPr>
          <p:nvPr/>
        </p:nvSpPr>
        <p:spPr bwMode="auto">
          <a:xfrm>
            <a:off x="323528" y="1611664"/>
            <a:ext cx="8258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3600" dirty="0">
                <a:solidFill>
                  <a:srgbClr val="FF0000"/>
                </a:solidFill>
                <a:latin typeface="Arial" panose="020B0604020202020204" pitchFamily="34" charset="0"/>
                <a:cs typeface="Arial" panose="020B0604020202020204" pitchFamily="34" charset="0"/>
              </a:rPr>
              <a:t>ER</a:t>
            </a:r>
          </a:p>
        </p:txBody>
      </p:sp>
      <p:sp>
        <p:nvSpPr>
          <p:cNvPr id="27658" name="Rectangle 10"/>
          <p:cNvSpPr>
            <a:spLocks noChangeArrowheads="1"/>
          </p:cNvSpPr>
          <p:nvPr/>
        </p:nvSpPr>
        <p:spPr bwMode="auto">
          <a:xfrm>
            <a:off x="539304" y="5445125"/>
            <a:ext cx="19030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3600" dirty="0">
                <a:solidFill>
                  <a:srgbClr val="FF0000"/>
                </a:solidFill>
                <a:latin typeface="Arial" panose="020B0604020202020204" pitchFamily="34" charset="0"/>
                <a:cs typeface="Arial" panose="020B0604020202020204" pitchFamily="34" charset="0"/>
              </a:rPr>
              <a:t>Golgi</a:t>
            </a:r>
          </a:p>
          <a:p>
            <a:pPr>
              <a:spcBef>
                <a:spcPct val="0"/>
              </a:spcBef>
              <a:buFontTx/>
              <a:buNone/>
            </a:pPr>
            <a:r>
              <a:rPr lang="en-US" altLang="it-IT" sz="3600" dirty="0">
                <a:solidFill>
                  <a:srgbClr val="FF0000"/>
                </a:solidFill>
                <a:latin typeface="Arial" panose="020B0604020202020204" pitchFamily="34" charset="0"/>
                <a:cs typeface="Arial" panose="020B0604020202020204" pitchFamily="34" charset="0"/>
              </a:rPr>
              <a:t>complex</a:t>
            </a:r>
          </a:p>
        </p:txBody>
      </p:sp>
      <p:sp>
        <p:nvSpPr>
          <p:cNvPr id="20487" name="Rectangle 15"/>
          <p:cNvSpPr>
            <a:spLocks noChangeArrowheads="1"/>
          </p:cNvSpPr>
          <p:nvPr/>
        </p:nvSpPr>
        <p:spPr bwMode="auto">
          <a:xfrm>
            <a:off x="539304" y="3314700"/>
            <a:ext cx="3529012" cy="1152525"/>
          </a:xfrm>
          <a:prstGeom prst="rect">
            <a:avLst/>
          </a:prstGeom>
          <a:solidFill>
            <a:schemeClr val="bg1"/>
          </a:solidFill>
          <a:ln w="9525">
            <a:solidFill>
              <a:schemeClr val="bg1"/>
            </a:solidFill>
            <a:miter lim="800000"/>
          </a:ln>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panose="020B0604020202020204" pitchFamily="34" charset="0"/>
              <a:cs typeface="Arial" panose="020B0604020202020204" pitchFamily="34" charset="0"/>
            </a:endParaRPr>
          </a:p>
        </p:txBody>
      </p:sp>
      <p:pic>
        <p:nvPicPr>
          <p:cNvPr id="20488" name="Picture 16" descr="exocyt"/>
          <p:cNvPicPr>
            <a:picLocks noChangeAspect="1" noChangeArrowheads="1" noCrop="1"/>
          </p:cNvPicPr>
          <p:nvPr/>
        </p:nvPicPr>
        <p:blipFill>
          <a:blip r:embed="rId4"/>
          <a:srcRect/>
          <a:stretch>
            <a:fillRect/>
          </a:stretch>
        </p:blipFill>
        <p:spPr bwMode="auto">
          <a:xfrm>
            <a:off x="5733119" y="2474912"/>
            <a:ext cx="3578225"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7"/>
          <p:cNvSpPr txBox="1">
            <a:spLocks noChangeArrowheads="1"/>
          </p:cNvSpPr>
          <p:nvPr/>
        </p:nvSpPr>
        <p:spPr bwMode="auto">
          <a:xfrm>
            <a:off x="1726701" y="123607"/>
            <a:ext cx="40064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3600" dirty="0">
                <a:solidFill>
                  <a:srgbClr val="FF0000"/>
                </a:solidFill>
                <a:latin typeface="Arial" panose="020B0604020202020204" pitchFamily="34" charset="0"/>
                <a:cs typeface="Arial" panose="020B0604020202020204" pitchFamily="34" charset="0"/>
              </a:rPr>
              <a:t>Vesicular transport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70720" presetClass="entr" presetSubtype="101064384" fill="hold" grpId="0" nodeType="clickEffect">
                                  <p:stCondLst>
                                    <p:cond delay="0"/>
                                  </p:stCondLst>
                                  <p:childTnLst>
                                    <p:set>
                                      <p:cBhvr>
                                        <p:cTn id="6" dur="1" fill="hold">
                                          <p:stCondLst>
                                            <p:cond delay="499"/>
                                          </p:stCondLst>
                                        </p:cTn>
                                        <p:tgtEl>
                                          <p:spTgt spid="27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8"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95536" y="908720"/>
            <a:ext cx="7894165" cy="475252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Risultati immagini per cell complex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7325"/>
            <a:ext cx="8110538" cy="626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 3D Model of the Golgi Region in an Insulin-Secreting Mammalian 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414338"/>
            <a:ext cx="855980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2"/>
          <a:srcRect l="39179" t="24691" r="29317" b="10571"/>
          <a:stretch>
            <a:fillRect/>
          </a:stretch>
        </p:blipFill>
        <p:spPr>
          <a:xfrm>
            <a:off x="1871700" y="476672"/>
            <a:ext cx="5400600" cy="624318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figure_13_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24744"/>
            <a:ext cx="8534400"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a:spLocks noGrp="1" noChangeArrowheads="1"/>
          </p:cNvSpPr>
          <p:nvPr>
            <p:ph type="title"/>
          </p:nvPr>
        </p:nvSpPr>
        <p:spPr>
          <a:xfrm>
            <a:off x="395288" y="63500"/>
            <a:ext cx="8610600" cy="1143000"/>
          </a:xfrm>
          <a:noFill/>
        </p:spPr>
        <p:txBody>
          <a:bodyPr/>
          <a:lstStyle/>
          <a:p>
            <a:pPr algn="l"/>
            <a:r>
              <a:rPr lang="en-US" altLang="it-IT" sz="2600" b="1">
                <a:solidFill>
                  <a:schemeClr val="tx1"/>
                </a:solidFill>
                <a:latin typeface="Arial" panose="020B0604020202020204" pitchFamily="34" charset="0"/>
                <a:cs typeface="Arial" panose="020B0604020202020204" pitchFamily="34" charset="0"/>
              </a:rPr>
              <a:t>Le vescicole </a:t>
            </a:r>
            <a:r>
              <a:rPr lang="en-US" altLang="it-IT" sz="2600" b="1">
                <a:solidFill>
                  <a:srgbClr val="FF0000"/>
                </a:solidFill>
                <a:latin typeface="Arial" panose="020B0604020202020204" pitchFamily="34" charset="0"/>
                <a:cs typeface="Arial" panose="020B0604020202020204" pitchFamily="34" charset="0"/>
              </a:rPr>
              <a:t>RIVESTITE</a:t>
            </a:r>
            <a:r>
              <a:rPr lang="en-US" altLang="it-IT" sz="2600" b="1">
                <a:solidFill>
                  <a:schemeClr val="tx1"/>
                </a:solidFill>
                <a:latin typeface="Arial" panose="020B0604020202020204" pitchFamily="34" charset="0"/>
                <a:cs typeface="Arial" panose="020B0604020202020204" pitchFamily="34" charset="0"/>
              </a:rPr>
              <a:t> sono necessarie per il trasporto</a:t>
            </a:r>
            <a:endParaRPr lang="en-US" altLang="it-IT" sz="2600" b="1">
              <a:solidFill>
                <a:srgbClr val="FF0000"/>
              </a:solidFill>
              <a:latin typeface="Arial" panose="020B0604020202020204" pitchFamily="34" charset="0"/>
              <a:cs typeface="Arial" panose="020B0604020202020204" pitchFamily="34" charset="0"/>
            </a:endParaRPr>
          </a:p>
        </p:txBody>
      </p:sp>
      <p:pic>
        <p:nvPicPr>
          <p:cNvPr id="24579" name="Picture 1" descr="figure_13_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341438"/>
            <a:ext cx="85344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f1304_ISBN88-08-078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557338"/>
            <a:ext cx="8353425"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2143125" y="277813"/>
            <a:ext cx="4767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it-IT" altLang="it-IT" sz="2400" b="1">
                <a:latin typeface="Arial Narrow" panose="020B0606020202030204" pitchFamily="34" charset="0"/>
              </a:rPr>
              <a:t>Esistono vari tipi di vescicole rivestite</a:t>
            </a:r>
          </a:p>
        </p:txBody>
      </p:sp>
      <p:sp>
        <p:nvSpPr>
          <p:cNvPr id="25604" name="Text Box 6"/>
          <p:cNvSpPr txBox="1">
            <a:spLocks noChangeArrowheads="1"/>
          </p:cNvSpPr>
          <p:nvPr/>
        </p:nvSpPr>
        <p:spPr bwMode="auto">
          <a:xfrm>
            <a:off x="900113" y="938213"/>
            <a:ext cx="6829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it-IT" altLang="it-IT" sz="2400" b="1">
                <a:solidFill>
                  <a:srgbClr val="FF0000"/>
                </a:solidFill>
                <a:latin typeface="Arial Narrow" panose="020B0606020202030204" pitchFamily="34" charset="0"/>
              </a:rPr>
              <a:t>CLATRINA        	                   COPI         	                   COPII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213" y="5356225"/>
            <a:ext cx="60833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5357813"/>
            <a:ext cx="60833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4711700"/>
            <a:ext cx="2882900" cy="177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21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5072063"/>
            <a:ext cx="825500" cy="149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p:nvPr/>
        </p:nvGrpSpPr>
        <p:grpSpPr bwMode="auto">
          <a:xfrm>
            <a:off x="909638" y="5143500"/>
            <a:ext cx="971550" cy="1409700"/>
            <a:chOff x="573" y="3248"/>
            <a:chExt cx="612" cy="888"/>
          </a:xfrm>
        </p:grpSpPr>
        <p:pic>
          <p:nvPicPr>
            <p:cNvPr id="2664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 y="3248"/>
              <a:ext cx="296" cy="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64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 y="3659"/>
              <a:ext cx="408" cy="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 name="Group 9"/>
          <p:cNvGrpSpPr/>
          <p:nvPr/>
        </p:nvGrpSpPr>
        <p:grpSpPr bwMode="auto">
          <a:xfrm>
            <a:off x="942975" y="5145088"/>
            <a:ext cx="381000" cy="1411287"/>
            <a:chOff x="594" y="3253"/>
            <a:chExt cx="240" cy="889"/>
          </a:xfrm>
        </p:grpSpPr>
        <p:pic>
          <p:nvPicPr>
            <p:cNvPr id="2664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 y="3406"/>
              <a:ext cx="240" cy="7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45" name="Rectangle 11"/>
            <p:cNvSpPr>
              <a:spLocks noChangeArrowheads="1"/>
            </p:cNvSpPr>
            <p:nvPr/>
          </p:nvSpPr>
          <p:spPr bwMode="auto">
            <a:xfrm>
              <a:off x="597" y="3253"/>
              <a:ext cx="224" cy="1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grpSp>
      <p:sp>
        <p:nvSpPr>
          <p:cNvPr id="26632" name="Text Box 15"/>
          <p:cNvSpPr txBox="1">
            <a:spLocks noChangeArrowheads="1"/>
          </p:cNvSpPr>
          <p:nvPr/>
        </p:nvSpPr>
        <p:spPr bwMode="auto">
          <a:xfrm>
            <a:off x="3735388" y="522288"/>
            <a:ext cx="12334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a:solidFill>
                  <a:srgbClr val="FF0000"/>
                </a:solidFill>
                <a:latin typeface="Arial Narrow" panose="020B0606020202030204" pitchFamily="34" charset="0"/>
              </a:rPr>
              <a:t>cytosol</a:t>
            </a:r>
          </a:p>
        </p:txBody>
      </p:sp>
      <p:grpSp>
        <p:nvGrpSpPr>
          <p:cNvPr id="26633" name="Group 16"/>
          <p:cNvGrpSpPr/>
          <p:nvPr/>
        </p:nvGrpSpPr>
        <p:grpSpPr bwMode="auto">
          <a:xfrm>
            <a:off x="6343650" y="5146675"/>
            <a:ext cx="381000" cy="1411288"/>
            <a:chOff x="594" y="3253"/>
            <a:chExt cx="240" cy="889"/>
          </a:xfrm>
        </p:grpSpPr>
        <p:pic>
          <p:nvPicPr>
            <p:cNvPr id="26642"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 y="3406"/>
              <a:ext cx="240" cy="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3" name="Rectangle 18"/>
            <p:cNvSpPr>
              <a:spLocks noChangeArrowheads="1"/>
            </p:cNvSpPr>
            <p:nvPr/>
          </p:nvSpPr>
          <p:spPr bwMode="auto">
            <a:xfrm>
              <a:off x="597" y="3253"/>
              <a:ext cx="22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grpSp>
      <p:sp>
        <p:nvSpPr>
          <p:cNvPr id="26634" name="Text Box 19"/>
          <p:cNvSpPr txBox="1">
            <a:spLocks noChangeArrowheads="1"/>
          </p:cNvSpPr>
          <p:nvPr/>
        </p:nvSpPr>
        <p:spPr bwMode="auto">
          <a:xfrm>
            <a:off x="5087938" y="5670550"/>
            <a:ext cx="166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a:solidFill>
                  <a:srgbClr val="FF0000"/>
                </a:solidFill>
                <a:latin typeface="Arial Narrow" panose="020B0606020202030204" pitchFamily="34" charset="0"/>
              </a:rPr>
              <a:t>ER lumen</a:t>
            </a:r>
          </a:p>
        </p:txBody>
      </p:sp>
      <p:sp>
        <p:nvSpPr>
          <p:cNvPr id="92180" name="Rectangle 20"/>
          <p:cNvSpPr>
            <a:spLocks noChangeArrowheads="1"/>
          </p:cNvSpPr>
          <p:nvPr/>
        </p:nvSpPr>
        <p:spPr bwMode="auto">
          <a:xfrm>
            <a:off x="1985963" y="5873750"/>
            <a:ext cx="159226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spcBef>
                <a:spcPct val="20000"/>
              </a:spcBef>
              <a:buChar char="•"/>
              <a:defRPr sz="3200">
                <a:solidFill>
                  <a:schemeClr val="tx1"/>
                </a:solidFill>
                <a:latin typeface="Times" panose="02020603060405020304" pitchFamily="18" charset="0"/>
              </a:defRPr>
            </a:lvl1pPr>
            <a:lvl2pPr marL="742950" indent="-285750" defTabSz="762000">
              <a:spcBef>
                <a:spcPct val="20000"/>
              </a:spcBef>
              <a:buChar char="–"/>
              <a:defRPr sz="2800">
                <a:solidFill>
                  <a:schemeClr val="tx1"/>
                </a:solidFill>
                <a:latin typeface="Times" panose="02020603060405020304" pitchFamily="18" charset="0"/>
              </a:defRPr>
            </a:lvl2pPr>
            <a:lvl3pPr marL="1143000" indent="-228600" defTabSz="762000">
              <a:spcBef>
                <a:spcPct val="20000"/>
              </a:spcBef>
              <a:buChar char="•"/>
              <a:defRPr sz="2400">
                <a:solidFill>
                  <a:schemeClr val="tx1"/>
                </a:solidFill>
                <a:latin typeface="Times" panose="02020603060405020304" pitchFamily="18" charset="0"/>
              </a:defRPr>
            </a:lvl3pPr>
            <a:lvl4pPr marL="1600200" indent="-228600" defTabSz="762000">
              <a:spcBef>
                <a:spcPct val="20000"/>
              </a:spcBef>
              <a:buChar char="–"/>
              <a:defRPr sz="2000">
                <a:solidFill>
                  <a:schemeClr val="tx1"/>
                </a:solidFill>
                <a:latin typeface="Times" panose="02020603060405020304" pitchFamily="18" charset="0"/>
              </a:defRPr>
            </a:lvl4pPr>
            <a:lvl5pPr marL="2057400" indent="-228600" defTabSz="762000">
              <a:spcBef>
                <a:spcPct val="20000"/>
              </a:spcBef>
              <a:buChar char="»"/>
              <a:defRPr sz="2000">
                <a:solidFill>
                  <a:schemeClr val="tx1"/>
                </a:solidFill>
                <a:latin typeface="Times" panose="0202060306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9pPr>
          </a:lstStyle>
          <a:p>
            <a:pPr>
              <a:lnSpc>
                <a:spcPct val="90000"/>
              </a:lnSpc>
              <a:spcBef>
                <a:spcPct val="0"/>
              </a:spcBef>
              <a:buFontTx/>
              <a:buNone/>
            </a:pPr>
            <a:r>
              <a:rPr lang="en-US" altLang="it-IT" sz="2400">
                <a:solidFill>
                  <a:srgbClr val="004080"/>
                </a:solidFill>
                <a:latin typeface="Arial Narrow" panose="020B0606020202030204" pitchFamily="34" charset="0"/>
              </a:rPr>
              <a:t>ER exit sites</a:t>
            </a:r>
          </a:p>
        </p:txBody>
      </p:sp>
      <p:sp>
        <p:nvSpPr>
          <p:cNvPr id="92173" name="Text Box 13"/>
          <p:cNvSpPr txBox="1">
            <a:spLocks noChangeArrowheads="1"/>
          </p:cNvSpPr>
          <p:nvPr/>
        </p:nvSpPr>
        <p:spPr bwMode="auto">
          <a:xfrm>
            <a:off x="398463" y="3671888"/>
            <a:ext cx="1816100"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2400">
                <a:solidFill>
                  <a:srgbClr val="004080"/>
                </a:solidFill>
                <a:latin typeface="Arial Narrow" panose="020B0606020202030204" pitchFamily="34" charset="0"/>
              </a:rPr>
              <a:t>cargo receptor</a:t>
            </a:r>
          </a:p>
          <a:p>
            <a:pPr>
              <a:spcBef>
                <a:spcPct val="0"/>
              </a:spcBef>
              <a:buFontTx/>
              <a:buNone/>
            </a:pPr>
            <a:r>
              <a:rPr lang="en-US" altLang="it-IT" sz="2400">
                <a:solidFill>
                  <a:srgbClr val="004080"/>
                </a:solidFill>
                <a:latin typeface="Arial Narrow" panose="020B0606020202030204" pitchFamily="34" charset="0"/>
              </a:rPr>
              <a:t>(adaptor)</a:t>
            </a:r>
          </a:p>
        </p:txBody>
      </p:sp>
      <p:sp>
        <p:nvSpPr>
          <p:cNvPr id="92181" name="Line 21"/>
          <p:cNvSpPr>
            <a:spLocks noChangeShapeType="1"/>
          </p:cNvSpPr>
          <p:nvPr/>
        </p:nvSpPr>
        <p:spPr bwMode="auto">
          <a:xfrm>
            <a:off x="990600" y="4572000"/>
            <a:ext cx="76200" cy="457200"/>
          </a:xfrm>
          <a:prstGeom prst="line">
            <a:avLst/>
          </a:prstGeom>
          <a:noFill/>
          <a:ln w="19050">
            <a:solidFill>
              <a:srgbClr val="004080"/>
            </a:solidFill>
            <a:round/>
          </a:ln>
          <a:extLst>
            <a:ext uri="{909E8E84-426E-40DD-AFC4-6F175D3DCCD1}">
              <a14:hiddenFill xmlns:a14="http://schemas.microsoft.com/office/drawing/2010/main">
                <a:noFill/>
              </a14:hiddenFill>
            </a:ext>
          </a:extLst>
        </p:spPr>
        <p:txBody>
          <a:bodyPr wrap="none" anchor="ctr"/>
          <a:lstStyle/>
          <a:p>
            <a:endParaRPr lang="it-IT"/>
          </a:p>
        </p:txBody>
      </p:sp>
      <p:pic>
        <p:nvPicPr>
          <p:cNvPr id="26638" name="Picture 26"/>
          <p:cNvPicPr>
            <a:picLocks noChangeAspect="1" noChangeArrowheads="1"/>
          </p:cNvPicPr>
          <p:nvPr/>
        </p:nvPicPr>
        <p:blipFill>
          <a:blip r:embed="rId4">
            <a:extLst>
              <a:ext uri="{28A0092B-C50C-407E-A947-70E740481C1C}">
                <a14:useLocalDpi xmlns:a14="http://schemas.microsoft.com/office/drawing/2010/main" val="0"/>
              </a:ext>
            </a:extLst>
          </a:blip>
          <a:srcRect l="55385" t="50847" b="28813"/>
          <a:stretch>
            <a:fillRect/>
          </a:stretch>
        </p:blipFill>
        <p:spPr bwMode="auto">
          <a:xfrm>
            <a:off x="1231900" y="5854700"/>
            <a:ext cx="3683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5" name="Group 25"/>
          <p:cNvGrpSpPr/>
          <p:nvPr/>
        </p:nvGrpSpPr>
        <p:grpSpPr bwMode="auto">
          <a:xfrm>
            <a:off x="304800" y="6019800"/>
            <a:ext cx="990600" cy="461963"/>
            <a:chOff x="192" y="3792"/>
            <a:chExt cx="624" cy="291"/>
          </a:xfrm>
        </p:grpSpPr>
        <p:sp>
          <p:nvSpPr>
            <p:cNvPr id="26640" name="Rectangle 23"/>
            <p:cNvSpPr>
              <a:spLocks noChangeArrowheads="1"/>
            </p:cNvSpPr>
            <p:nvPr/>
          </p:nvSpPr>
          <p:spPr bwMode="auto">
            <a:xfrm>
              <a:off x="192" y="3792"/>
              <a:ext cx="51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2400">
                  <a:solidFill>
                    <a:srgbClr val="004080"/>
                  </a:solidFill>
                  <a:latin typeface="Arial Narrow" panose="020B0606020202030204" pitchFamily="34" charset="0"/>
                </a:rPr>
                <a:t>cargo</a:t>
              </a:r>
            </a:p>
          </p:txBody>
        </p:sp>
        <p:sp>
          <p:nvSpPr>
            <p:cNvPr id="26641" name="Line 24"/>
            <p:cNvSpPr>
              <a:spLocks noChangeShapeType="1"/>
            </p:cNvSpPr>
            <p:nvPr/>
          </p:nvSpPr>
          <p:spPr bwMode="auto">
            <a:xfrm flipV="1">
              <a:off x="744" y="3840"/>
              <a:ext cx="72" cy="72"/>
            </a:xfrm>
            <a:prstGeom prst="line">
              <a:avLst/>
            </a:prstGeom>
            <a:noFill/>
            <a:ln w="19050">
              <a:solidFill>
                <a:srgbClr val="004080"/>
              </a:solidFill>
              <a:round/>
            </a:ln>
            <a:extLst>
              <a:ext uri="{909E8E84-426E-40DD-AFC4-6F175D3DCCD1}">
                <a14:hiddenFill xmlns:a14="http://schemas.microsoft.com/office/drawing/2010/main">
                  <a:noFill/>
                </a14:hiddenFill>
              </a:ext>
            </a:extLst>
          </p:spPr>
          <p:txBody>
            <a:bodyPr wrap="none" anchor="ct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92165"/>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92173"/>
                                        </p:tgtEl>
                                        <p:attrNameLst>
                                          <p:attrName>style.visibility</p:attrName>
                                        </p:attrNameLst>
                                      </p:cBhvr>
                                      <p:to>
                                        <p:strVal val="visible"/>
                                      </p:to>
                                    </p:se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92181"/>
                                        </p:tgtEl>
                                        <p:attrNameLst>
                                          <p:attrName>style.visibility</p:attrName>
                                        </p:attrNameLst>
                                      </p:cBhvr>
                                      <p:to>
                                        <p:strVal val="visible"/>
                                      </p:to>
                                    </p:set>
                                    <p:animEffect transition="in" filter="wipe(up)">
                                      <p:cBhvr>
                                        <p:cTn id="18" dur="500"/>
                                        <p:tgtEl>
                                          <p:spTgt spid="92181"/>
                                        </p:tgtEl>
                                      </p:cBhvr>
                                    </p:animEffect>
                                  </p:childTnLst>
                                  <p:subTnLst>
                                    <p:set>
                                      <p:cBhvr override="childStyle">
                                        <p:cTn dur="1" fill="hold" display="0" masterRel="nextClick" afterEffect="1"/>
                                        <p:tgtEl>
                                          <p:spTgt spid="92181"/>
                                        </p:tgtEl>
                                        <p:attrNameLst>
                                          <p:attrName>style.visibility</p:attrName>
                                        </p:attrNameLst>
                                      </p:cBhvr>
                                      <p:to>
                                        <p:strVal val="hidden"/>
                                      </p:to>
                                    </p:set>
                                  </p:sub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499"/>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nodeType="clickEffect">
                                  <p:stCondLst>
                                    <p:cond delay="0"/>
                                  </p:stCondLst>
                                  <p:childTnLst>
                                    <p:set>
                                      <p:cBhvr>
                                        <p:cTn id="25" dur="1" fill="hold">
                                          <p:stCondLst>
                                            <p:cond delay="499"/>
                                          </p:stCondLst>
                                        </p:cTn>
                                        <p:tgtEl>
                                          <p:spTgt spid="3"/>
                                        </p:tgtEl>
                                        <p:attrNameLst>
                                          <p:attrName>style.visibility</p:attrName>
                                        </p:attrNameLst>
                                      </p:cBhvr>
                                      <p:to>
                                        <p:strVal val="visible"/>
                                      </p:to>
                                    </p:set>
                                  </p:childTnLst>
                                </p:cTn>
                              </p:par>
                            </p:childTnLst>
                          </p:cTn>
                        </p:par>
                        <p:par>
                          <p:cTn id="26" fill="hold">
                            <p:stCondLst>
                              <p:cond delay="500"/>
                            </p:stCondLst>
                            <p:childTnLst>
                              <p:par>
                                <p:cTn id="27" presetID="0" presetClass="entr" presetSubtype="0" fill="hold" nodeType="afterEffect">
                                  <p:stCondLst>
                                    <p:cond delay="0"/>
                                  </p:stCondLst>
                                  <p:childTnLst>
                                    <p:set>
                                      <p:cBhvr>
                                        <p:cTn id="28" dur="1" fill="hold">
                                          <p:stCondLst>
                                            <p:cond delay="499"/>
                                          </p:stCondLst>
                                        </p:cTn>
                                        <p:tgtEl>
                                          <p:spTgt spid="92164"/>
                                        </p:tgtEl>
                                        <p:attrNameLst>
                                          <p:attrName>style.visibility</p:attrName>
                                        </p:attrNameLst>
                                      </p:cBhvr>
                                      <p:to>
                                        <p:strVal val="visible"/>
                                      </p:to>
                                    </p:set>
                                  </p:childTnLst>
                                </p:cTn>
                              </p:par>
                            </p:childTnLst>
                          </p:cTn>
                        </p:par>
                        <p:par>
                          <p:cTn id="29" fill="hold">
                            <p:stCondLst>
                              <p:cond delay="1000"/>
                            </p:stCondLst>
                            <p:childTnLst>
                              <p:par>
                                <p:cTn id="30" presetID="0" presetClass="entr" presetSubtype="0" fill="hold" grpId="0" nodeType="afterEffect">
                                  <p:stCondLst>
                                    <p:cond delay="0"/>
                                  </p:stCondLst>
                                  <p:childTnLst>
                                    <p:set>
                                      <p:cBhvr>
                                        <p:cTn id="31" dur="1" fill="hold">
                                          <p:stCondLst>
                                            <p:cond delay="499"/>
                                          </p:stCondLst>
                                        </p:cTn>
                                        <p:tgtEl>
                                          <p:spTgt spid="92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0" grpId="0" autoUpdateAnimBg="0"/>
      <p:bldP spid="92173"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uppo 8"/>
          <p:cNvGrpSpPr/>
          <p:nvPr/>
        </p:nvGrpSpPr>
        <p:grpSpPr bwMode="auto">
          <a:xfrm>
            <a:off x="1115616" y="137318"/>
            <a:ext cx="8497887" cy="6583363"/>
            <a:chOff x="323528" y="44624"/>
            <a:chExt cx="8496944" cy="6583047"/>
          </a:xfrm>
        </p:grpSpPr>
        <p:pic>
          <p:nvPicPr>
            <p:cNvPr id="10243" name="Immagine 2"/>
            <p:cNvPicPr>
              <a:picLocks noChangeAspect="1"/>
            </p:cNvPicPr>
            <p:nvPr/>
          </p:nvPicPr>
          <p:blipFill>
            <a:blip r:embed="rId2">
              <a:extLst>
                <a:ext uri="{28A0092B-C50C-407E-A947-70E740481C1C}">
                  <a14:useLocalDpi xmlns:a14="http://schemas.microsoft.com/office/drawing/2010/main" val="0"/>
                </a:ext>
              </a:extLst>
            </a:blip>
            <a:srcRect t="21736" b="3702"/>
            <a:stretch>
              <a:fillRect/>
            </a:stretch>
          </p:blipFill>
          <p:spPr bwMode="auto">
            <a:xfrm>
              <a:off x="611560" y="260648"/>
              <a:ext cx="7560840" cy="6367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ttangolo 2"/>
            <p:cNvSpPr>
              <a:spLocks noChangeArrowheads="1"/>
            </p:cNvSpPr>
            <p:nvPr/>
          </p:nvSpPr>
          <p:spPr bwMode="auto">
            <a:xfrm>
              <a:off x="6300192" y="116632"/>
              <a:ext cx="2520280" cy="6048672"/>
            </a:xfrm>
            <a:prstGeom prst="rect">
              <a:avLst/>
            </a:prstGeom>
            <a:solidFill>
              <a:schemeClr val="bg1"/>
            </a:solidFill>
            <a:ln w="9525" algn="ctr">
              <a:solidFill>
                <a:schemeClr val="bg1"/>
              </a:solidFill>
              <a:round/>
            </a:ln>
          </p:spPr>
          <p:txBody>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10245" name="Rettangolo 3"/>
            <p:cNvSpPr>
              <a:spLocks noChangeArrowheads="1"/>
            </p:cNvSpPr>
            <p:nvPr/>
          </p:nvSpPr>
          <p:spPr bwMode="auto">
            <a:xfrm>
              <a:off x="323528" y="44624"/>
              <a:ext cx="2016224" cy="1800200"/>
            </a:xfrm>
            <a:prstGeom prst="rect">
              <a:avLst/>
            </a:prstGeom>
            <a:solidFill>
              <a:schemeClr val="bg1"/>
            </a:solidFill>
            <a:ln w="9525" algn="ctr">
              <a:solidFill>
                <a:schemeClr val="bg1"/>
              </a:solidFill>
              <a:round/>
            </a:ln>
          </p:spPr>
          <p:txBody>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10246" name="Rettangolo 4"/>
            <p:cNvSpPr>
              <a:spLocks noChangeArrowheads="1"/>
            </p:cNvSpPr>
            <p:nvPr/>
          </p:nvSpPr>
          <p:spPr bwMode="auto">
            <a:xfrm>
              <a:off x="2045933" y="157141"/>
              <a:ext cx="1440160" cy="1224136"/>
            </a:xfrm>
            <a:prstGeom prst="rect">
              <a:avLst/>
            </a:prstGeom>
            <a:solidFill>
              <a:schemeClr val="bg1"/>
            </a:solidFill>
            <a:ln w="9525" algn="ctr">
              <a:solidFill>
                <a:schemeClr val="bg1"/>
              </a:solidFill>
              <a:round/>
            </a:ln>
          </p:spPr>
          <p:txBody>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10247" name="Rettangolo 5"/>
            <p:cNvSpPr>
              <a:spLocks noChangeArrowheads="1"/>
            </p:cNvSpPr>
            <p:nvPr/>
          </p:nvSpPr>
          <p:spPr bwMode="auto">
            <a:xfrm>
              <a:off x="1979712" y="836712"/>
              <a:ext cx="936104" cy="720080"/>
            </a:xfrm>
            <a:prstGeom prst="rect">
              <a:avLst/>
            </a:prstGeom>
            <a:solidFill>
              <a:schemeClr val="bg1"/>
            </a:solidFill>
            <a:ln w="9525" algn="ctr">
              <a:solidFill>
                <a:schemeClr val="bg1"/>
              </a:solidFill>
              <a:round/>
            </a:ln>
          </p:spPr>
          <p:txBody>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10248" name="Rettangolo 6"/>
            <p:cNvSpPr>
              <a:spLocks noChangeArrowheads="1"/>
            </p:cNvSpPr>
            <p:nvPr/>
          </p:nvSpPr>
          <p:spPr bwMode="auto">
            <a:xfrm>
              <a:off x="3131840" y="836712"/>
              <a:ext cx="720080" cy="432048"/>
            </a:xfrm>
            <a:prstGeom prst="rect">
              <a:avLst/>
            </a:prstGeom>
            <a:solidFill>
              <a:schemeClr val="bg1"/>
            </a:solidFill>
            <a:ln w="9525" algn="ctr">
              <a:solidFill>
                <a:schemeClr val="bg1"/>
              </a:solidFill>
              <a:round/>
            </a:ln>
          </p:spPr>
          <p:txBody>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10249" name="Rettangolo 7"/>
            <p:cNvSpPr>
              <a:spLocks noChangeArrowheads="1"/>
            </p:cNvSpPr>
            <p:nvPr/>
          </p:nvSpPr>
          <p:spPr bwMode="auto">
            <a:xfrm>
              <a:off x="5004048" y="116632"/>
              <a:ext cx="1800200" cy="1080120"/>
            </a:xfrm>
            <a:prstGeom prst="rect">
              <a:avLst/>
            </a:prstGeom>
            <a:solidFill>
              <a:schemeClr val="bg1"/>
            </a:solidFill>
            <a:ln w="9525" algn="ctr">
              <a:solidFill>
                <a:schemeClr val="bg1"/>
              </a:solidFill>
              <a:round/>
            </a:ln>
          </p:spPr>
          <p:txBody>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213" y="5356225"/>
            <a:ext cx="60833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5381625"/>
            <a:ext cx="3810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oup 4"/>
          <p:cNvGrpSpPr/>
          <p:nvPr/>
        </p:nvGrpSpPr>
        <p:grpSpPr bwMode="auto">
          <a:xfrm>
            <a:off x="717550" y="5199063"/>
            <a:ext cx="865188" cy="1354137"/>
            <a:chOff x="596" y="3275"/>
            <a:chExt cx="546" cy="853"/>
          </a:xfrm>
        </p:grpSpPr>
        <p:pic>
          <p:nvPicPr>
            <p:cNvPr id="276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 y="3392"/>
              <a:ext cx="240" cy="7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7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 y="3555"/>
              <a:ext cx="408" cy="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77" name="Rectangle 7"/>
            <p:cNvSpPr>
              <a:spLocks noChangeArrowheads="1"/>
            </p:cNvSpPr>
            <p:nvPr/>
          </p:nvSpPr>
          <p:spPr bwMode="auto">
            <a:xfrm>
              <a:off x="619" y="3275"/>
              <a:ext cx="160" cy="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grpSp>
      <p:sp>
        <p:nvSpPr>
          <p:cNvPr id="93192" name="Text Box 8"/>
          <p:cNvSpPr txBox="1">
            <a:spLocks noChangeArrowheads="1"/>
          </p:cNvSpPr>
          <p:nvPr/>
        </p:nvSpPr>
        <p:spPr bwMode="auto">
          <a:xfrm>
            <a:off x="2330450" y="963613"/>
            <a:ext cx="101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2400">
                <a:solidFill>
                  <a:srgbClr val="004080"/>
                </a:solidFill>
                <a:latin typeface="Arial" panose="020B0604020202020204" pitchFamily="34" charset="0"/>
              </a:rPr>
              <a:t>COPII</a:t>
            </a:r>
          </a:p>
        </p:txBody>
      </p:sp>
      <p:sp>
        <p:nvSpPr>
          <p:cNvPr id="27654" name="Text Box 9"/>
          <p:cNvSpPr txBox="1">
            <a:spLocks noChangeArrowheads="1"/>
          </p:cNvSpPr>
          <p:nvPr/>
        </p:nvSpPr>
        <p:spPr bwMode="auto">
          <a:xfrm>
            <a:off x="5087938" y="5670550"/>
            <a:ext cx="1041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a:solidFill>
                  <a:srgbClr val="FF0000"/>
                </a:solidFill>
                <a:latin typeface="Arial" panose="020B0604020202020204" pitchFamily="34" charset="0"/>
              </a:rPr>
              <a:t>OUT</a:t>
            </a:r>
          </a:p>
        </p:txBody>
      </p:sp>
      <p:sp>
        <p:nvSpPr>
          <p:cNvPr id="27655" name="Text Box 10"/>
          <p:cNvSpPr txBox="1">
            <a:spLocks noChangeArrowheads="1"/>
          </p:cNvSpPr>
          <p:nvPr/>
        </p:nvSpPr>
        <p:spPr bwMode="auto">
          <a:xfrm>
            <a:off x="3735388" y="522288"/>
            <a:ext cx="1447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dirty="0">
                <a:solidFill>
                  <a:srgbClr val="FF0000"/>
                </a:solidFill>
                <a:latin typeface="Arial" panose="020B0604020202020204" pitchFamily="34" charset="0"/>
              </a:rPr>
              <a:t>cytosol</a:t>
            </a:r>
          </a:p>
        </p:txBody>
      </p:sp>
      <p:pic>
        <p:nvPicPr>
          <p:cNvPr id="27656"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5357813"/>
            <a:ext cx="60833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7" name="Group 12"/>
          <p:cNvGrpSpPr/>
          <p:nvPr/>
        </p:nvGrpSpPr>
        <p:grpSpPr bwMode="auto">
          <a:xfrm>
            <a:off x="6343650" y="5146675"/>
            <a:ext cx="381000" cy="1411288"/>
            <a:chOff x="594" y="3253"/>
            <a:chExt cx="240" cy="889"/>
          </a:xfrm>
        </p:grpSpPr>
        <p:pic>
          <p:nvPicPr>
            <p:cNvPr id="2767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 y="3406"/>
              <a:ext cx="240" cy="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4" name="Rectangle 14"/>
            <p:cNvSpPr>
              <a:spLocks noChangeArrowheads="1"/>
            </p:cNvSpPr>
            <p:nvPr/>
          </p:nvSpPr>
          <p:spPr bwMode="auto">
            <a:xfrm>
              <a:off x="597" y="3253"/>
              <a:ext cx="22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grpSp>
      <p:pic>
        <p:nvPicPr>
          <p:cNvPr id="27658"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4711700"/>
            <a:ext cx="28829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6"/>
          <p:cNvGrpSpPr/>
          <p:nvPr/>
        </p:nvGrpSpPr>
        <p:grpSpPr bwMode="auto">
          <a:xfrm>
            <a:off x="1246188" y="1704975"/>
            <a:ext cx="3597275" cy="1128713"/>
            <a:chOff x="850" y="1074"/>
            <a:chExt cx="2454" cy="711"/>
          </a:xfrm>
        </p:grpSpPr>
        <p:pic>
          <p:nvPicPr>
            <p:cNvPr id="27670"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7" y="1074"/>
              <a:ext cx="617"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1"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 y="1127"/>
              <a:ext cx="632"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2"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28" y="1220"/>
              <a:ext cx="576" cy="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60" name="Text Box 20"/>
          <p:cNvSpPr txBox="1">
            <a:spLocks noChangeArrowheads="1"/>
          </p:cNvSpPr>
          <p:nvPr/>
        </p:nvSpPr>
        <p:spPr bwMode="auto">
          <a:xfrm>
            <a:off x="5087938" y="5670550"/>
            <a:ext cx="19669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a:solidFill>
                  <a:srgbClr val="FF0000"/>
                </a:solidFill>
                <a:latin typeface="Arial" panose="020B0604020202020204" pitchFamily="34" charset="0"/>
              </a:rPr>
              <a:t>ER lumen</a:t>
            </a:r>
          </a:p>
        </p:txBody>
      </p:sp>
      <p:sp>
        <p:nvSpPr>
          <p:cNvPr id="27661" name="Rectangle 21"/>
          <p:cNvSpPr>
            <a:spLocks noChangeArrowheads="1"/>
          </p:cNvSpPr>
          <p:nvPr/>
        </p:nvSpPr>
        <p:spPr bwMode="auto">
          <a:xfrm>
            <a:off x="1985963" y="5873750"/>
            <a:ext cx="1878012"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spcBef>
                <a:spcPct val="20000"/>
              </a:spcBef>
              <a:buChar char="•"/>
              <a:defRPr sz="3200">
                <a:solidFill>
                  <a:schemeClr val="tx1"/>
                </a:solidFill>
                <a:latin typeface="Times" panose="02020603060405020304" pitchFamily="18" charset="0"/>
              </a:defRPr>
            </a:lvl1pPr>
            <a:lvl2pPr marL="742950" indent="-285750" defTabSz="762000">
              <a:spcBef>
                <a:spcPct val="20000"/>
              </a:spcBef>
              <a:buChar char="–"/>
              <a:defRPr sz="2800">
                <a:solidFill>
                  <a:schemeClr val="tx1"/>
                </a:solidFill>
                <a:latin typeface="Times" panose="02020603060405020304" pitchFamily="18" charset="0"/>
              </a:defRPr>
            </a:lvl2pPr>
            <a:lvl3pPr marL="1143000" indent="-228600" defTabSz="762000">
              <a:spcBef>
                <a:spcPct val="20000"/>
              </a:spcBef>
              <a:buChar char="•"/>
              <a:defRPr sz="2400">
                <a:solidFill>
                  <a:schemeClr val="tx1"/>
                </a:solidFill>
                <a:latin typeface="Times" panose="02020603060405020304" pitchFamily="18" charset="0"/>
              </a:defRPr>
            </a:lvl3pPr>
            <a:lvl4pPr marL="1600200" indent="-228600" defTabSz="762000">
              <a:spcBef>
                <a:spcPct val="20000"/>
              </a:spcBef>
              <a:buChar char="–"/>
              <a:defRPr sz="2000">
                <a:solidFill>
                  <a:schemeClr val="tx1"/>
                </a:solidFill>
                <a:latin typeface="Times" panose="02020603060405020304" pitchFamily="18" charset="0"/>
              </a:defRPr>
            </a:lvl4pPr>
            <a:lvl5pPr marL="2057400" indent="-228600" defTabSz="762000">
              <a:spcBef>
                <a:spcPct val="20000"/>
              </a:spcBef>
              <a:buChar char="»"/>
              <a:defRPr sz="2000">
                <a:solidFill>
                  <a:schemeClr val="tx1"/>
                </a:solidFill>
                <a:latin typeface="Times" panose="0202060306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9pPr>
          </a:lstStyle>
          <a:p>
            <a:pPr>
              <a:lnSpc>
                <a:spcPct val="90000"/>
              </a:lnSpc>
              <a:spcBef>
                <a:spcPct val="0"/>
              </a:spcBef>
              <a:buFontTx/>
              <a:buNone/>
            </a:pPr>
            <a:r>
              <a:rPr lang="en-US" altLang="it-IT" sz="2400">
                <a:solidFill>
                  <a:srgbClr val="004080"/>
                </a:solidFill>
                <a:latin typeface="Arial" panose="020B0604020202020204" pitchFamily="34" charset="0"/>
              </a:rPr>
              <a:t>ER exit sites</a:t>
            </a:r>
          </a:p>
        </p:txBody>
      </p:sp>
      <p:sp>
        <p:nvSpPr>
          <p:cNvPr id="93206" name="AutoShape 22"/>
          <p:cNvSpPr>
            <a:spLocks noChangeArrowheads="1"/>
          </p:cNvSpPr>
          <p:nvPr/>
        </p:nvSpPr>
        <p:spPr bwMode="auto">
          <a:xfrm>
            <a:off x="1055688" y="4902200"/>
            <a:ext cx="93662" cy="762000"/>
          </a:xfrm>
          <a:prstGeom prst="roundRect">
            <a:avLst>
              <a:gd name="adj" fmla="val 16667"/>
            </a:avLst>
          </a:prstGeom>
          <a:solidFill>
            <a:srgbClr val="33CC33"/>
          </a:solidFill>
          <a:ln w="12700">
            <a:solidFill>
              <a:srgbClr val="33CC33"/>
            </a:solidFill>
            <a:round/>
          </a:ln>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93207" name="Oval 23"/>
          <p:cNvSpPr>
            <a:spLocks noChangeArrowheads="1"/>
          </p:cNvSpPr>
          <p:nvPr/>
        </p:nvSpPr>
        <p:spPr bwMode="auto">
          <a:xfrm>
            <a:off x="1149350" y="4864100"/>
            <a:ext cx="363538" cy="381000"/>
          </a:xfrm>
          <a:prstGeom prst="ellipse">
            <a:avLst/>
          </a:prstGeom>
          <a:solidFill>
            <a:srgbClr val="000000"/>
          </a:solidFill>
          <a:ln w="12700">
            <a:solidFill>
              <a:schemeClr val="tx1"/>
            </a:solidFill>
            <a:round/>
          </a:ln>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93208" name="Text Box 24"/>
          <p:cNvSpPr txBox="1">
            <a:spLocks noChangeArrowheads="1"/>
          </p:cNvSpPr>
          <p:nvPr/>
        </p:nvSpPr>
        <p:spPr bwMode="auto">
          <a:xfrm>
            <a:off x="0" y="4724400"/>
            <a:ext cx="8382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2400">
                <a:solidFill>
                  <a:schemeClr val="bg1"/>
                </a:solidFill>
                <a:latin typeface="Arial" panose="020B0604020202020204" pitchFamily="34" charset="0"/>
              </a:rPr>
              <a:t>GTP</a:t>
            </a:r>
          </a:p>
        </p:txBody>
      </p:sp>
      <p:sp>
        <p:nvSpPr>
          <p:cNvPr id="93209" name="Arc 25"/>
          <p:cNvSpPr/>
          <p:nvPr/>
        </p:nvSpPr>
        <p:spPr bwMode="auto">
          <a:xfrm rot="16200000" flipV="1">
            <a:off x="825500" y="4525963"/>
            <a:ext cx="368300" cy="292100"/>
          </a:xfrm>
          <a:custGeom>
            <a:avLst/>
            <a:gdLst>
              <a:gd name="T0" fmla="*/ 0 w 21505"/>
              <a:gd name="T1" fmla="*/ 2147483646 h 20884"/>
              <a:gd name="T2" fmla="*/ 2147483646 w 21505"/>
              <a:gd name="T3" fmla="*/ 0 h 20884"/>
              <a:gd name="T4" fmla="*/ 2147483646 w 21505"/>
              <a:gd name="T5" fmla="*/ 2147483646 h 20884"/>
              <a:gd name="T6" fmla="*/ 0 60000 65536"/>
              <a:gd name="T7" fmla="*/ 0 60000 65536"/>
              <a:gd name="T8" fmla="*/ 0 60000 65536"/>
              <a:gd name="T9" fmla="*/ 0 w 21505"/>
              <a:gd name="T10" fmla="*/ 0 h 20884"/>
              <a:gd name="T11" fmla="*/ 21505 w 21505"/>
              <a:gd name="T12" fmla="*/ 20884 h 20884"/>
            </a:gdLst>
            <a:ahLst/>
            <a:cxnLst>
              <a:cxn ang="T6">
                <a:pos x="T0" y="T1"/>
              </a:cxn>
              <a:cxn ang="T7">
                <a:pos x="T2" y="T3"/>
              </a:cxn>
              <a:cxn ang="T8">
                <a:pos x="T4" y="T5"/>
              </a:cxn>
            </a:cxnLst>
            <a:rect l="T9" t="T10" r="T11" b="T12"/>
            <a:pathLst>
              <a:path w="21505" h="20884" fill="none" extrusionOk="0">
                <a:moveTo>
                  <a:pt x="-1" y="18868"/>
                </a:moveTo>
                <a:cubicBezTo>
                  <a:pt x="844" y="9847"/>
                  <a:pt x="7229" y="2313"/>
                  <a:pt x="15989" y="-1"/>
                </a:cubicBezTo>
              </a:path>
              <a:path w="21505" h="20884" stroke="0" extrusionOk="0">
                <a:moveTo>
                  <a:pt x="-1" y="18868"/>
                </a:moveTo>
                <a:cubicBezTo>
                  <a:pt x="844" y="9847"/>
                  <a:pt x="7229" y="2313"/>
                  <a:pt x="15989" y="-1"/>
                </a:cubicBezTo>
                <a:lnTo>
                  <a:pt x="21505" y="20884"/>
                </a:lnTo>
                <a:lnTo>
                  <a:pt x="-1" y="18868"/>
                </a:lnTo>
                <a:close/>
              </a:path>
            </a:pathLst>
          </a:custGeom>
          <a:noFill/>
          <a:ln w="38100">
            <a:solidFill>
              <a:srgbClr val="FF0000"/>
            </a:solidFill>
            <a:rou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93211" name="Rectangle 27"/>
          <p:cNvSpPr>
            <a:spLocks noChangeArrowheads="1"/>
          </p:cNvSpPr>
          <p:nvPr/>
        </p:nvSpPr>
        <p:spPr bwMode="auto">
          <a:xfrm>
            <a:off x="1082675" y="4311650"/>
            <a:ext cx="16605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Char char="•"/>
              <a:defRPr sz="3200">
                <a:solidFill>
                  <a:schemeClr val="tx1"/>
                </a:solidFill>
                <a:latin typeface="Times" panose="02020603060405020304" pitchFamily="18" charset="0"/>
              </a:defRPr>
            </a:lvl1pPr>
            <a:lvl2pPr marL="742950" indent="-285750" defTabSz="762000">
              <a:spcBef>
                <a:spcPct val="20000"/>
              </a:spcBef>
              <a:buChar char="–"/>
              <a:defRPr sz="2800">
                <a:solidFill>
                  <a:schemeClr val="tx1"/>
                </a:solidFill>
                <a:latin typeface="Times" panose="02020603060405020304" pitchFamily="18" charset="0"/>
              </a:defRPr>
            </a:lvl2pPr>
            <a:lvl3pPr marL="1143000" indent="-228600" defTabSz="762000">
              <a:spcBef>
                <a:spcPct val="20000"/>
              </a:spcBef>
              <a:buChar char="•"/>
              <a:defRPr sz="2400">
                <a:solidFill>
                  <a:schemeClr val="tx1"/>
                </a:solidFill>
                <a:latin typeface="Times" panose="02020603060405020304" pitchFamily="18" charset="0"/>
              </a:defRPr>
            </a:lvl3pPr>
            <a:lvl4pPr marL="1600200" indent="-228600" defTabSz="762000">
              <a:spcBef>
                <a:spcPct val="20000"/>
              </a:spcBef>
              <a:buChar char="–"/>
              <a:defRPr sz="2000">
                <a:solidFill>
                  <a:schemeClr val="tx1"/>
                </a:solidFill>
                <a:latin typeface="Times" panose="02020603060405020304" pitchFamily="18" charset="0"/>
              </a:defRPr>
            </a:lvl4pPr>
            <a:lvl5pPr marL="2057400" indent="-228600" defTabSz="762000">
              <a:spcBef>
                <a:spcPct val="20000"/>
              </a:spcBef>
              <a:buChar char="»"/>
              <a:defRPr sz="2000">
                <a:solidFill>
                  <a:schemeClr val="tx1"/>
                </a:solidFill>
                <a:latin typeface="Times" panose="0202060306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9pPr>
          </a:lstStyle>
          <a:p>
            <a:pPr>
              <a:lnSpc>
                <a:spcPct val="90000"/>
              </a:lnSpc>
              <a:spcBef>
                <a:spcPct val="0"/>
              </a:spcBef>
              <a:buFontTx/>
              <a:buNone/>
            </a:pPr>
            <a:r>
              <a:rPr lang="en-US" altLang="it-IT" sz="2400">
                <a:solidFill>
                  <a:srgbClr val="000000"/>
                </a:solidFill>
                <a:latin typeface="Arial" panose="020B0604020202020204" pitchFamily="34" charset="0"/>
              </a:rPr>
              <a:t>Sar1-GDP</a:t>
            </a:r>
          </a:p>
        </p:txBody>
      </p:sp>
      <p:sp>
        <p:nvSpPr>
          <p:cNvPr id="93212" name="Rectangle 28"/>
          <p:cNvSpPr>
            <a:spLocks noChangeArrowheads="1"/>
          </p:cNvSpPr>
          <p:nvPr/>
        </p:nvSpPr>
        <p:spPr bwMode="auto">
          <a:xfrm>
            <a:off x="1828800" y="4267200"/>
            <a:ext cx="914400" cy="420688"/>
          </a:xfrm>
          <a:prstGeom prst="rect">
            <a:avLst/>
          </a:prstGeom>
          <a:solidFill>
            <a:srgbClr val="FF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Char char="•"/>
              <a:defRPr sz="3200">
                <a:solidFill>
                  <a:schemeClr val="tx1"/>
                </a:solidFill>
                <a:latin typeface="Times" panose="02020603060405020304" pitchFamily="18" charset="0"/>
              </a:defRPr>
            </a:lvl1pPr>
            <a:lvl2pPr marL="742950" indent="-285750" defTabSz="762000">
              <a:spcBef>
                <a:spcPct val="20000"/>
              </a:spcBef>
              <a:buChar char="–"/>
              <a:defRPr sz="2800">
                <a:solidFill>
                  <a:schemeClr val="tx1"/>
                </a:solidFill>
                <a:latin typeface="Times" panose="02020603060405020304" pitchFamily="18" charset="0"/>
              </a:defRPr>
            </a:lvl2pPr>
            <a:lvl3pPr marL="1143000" indent="-228600" defTabSz="762000">
              <a:spcBef>
                <a:spcPct val="20000"/>
              </a:spcBef>
              <a:buChar char="•"/>
              <a:defRPr sz="2400">
                <a:solidFill>
                  <a:schemeClr val="tx1"/>
                </a:solidFill>
                <a:latin typeface="Times" panose="02020603060405020304" pitchFamily="18" charset="0"/>
              </a:defRPr>
            </a:lvl3pPr>
            <a:lvl4pPr marL="1600200" indent="-228600" defTabSz="762000">
              <a:spcBef>
                <a:spcPct val="20000"/>
              </a:spcBef>
              <a:buChar char="–"/>
              <a:defRPr sz="2000">
                <a:solidFill>
                  <a:schemeClr val="tx1"/>
                </a:solidFill>
                <a:latin typeface="Times" panose="02020603060405020304" pitchFamily="18" charset="0"/>
              </a:defRPr>
            </a:lvl4pPr>
            <a:lvl5pPr marL="2057400" indent="-228600" defTabSz="762000">
              <a:spcBef>
                <a:spcPct val="20000"/>
              </a:spcBef>
              <a:buChar char="»"/>
              <a:defRPr sz="2000">
                <a:solidFill>
                  <a:schemeClr val="tx1"/>
                </a:solidFill>
                <a:latin typeface="Times" panose="0202060306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9pPr>
          </a:lstStyle>
          <a:p>
            <a:pPr>
              <a:lnSpc>
                <a:spcPct val="90000"/>
              </a:lnSpc>
              <a:spcBef>
                <a:spcPct val="0"/>
              </a:spcBef>
              <a:buFontTx/>
              <a:buNone/>
            </a:pPr>
            <a:r>
              <a:rPr lang="en-US" altLang="it-IT" sz="2400">
                <a:solidFill>
                  <a:schemeClr val="bg1"/>
                </a:solidFill>
                <a:latin typeface="Arial" panose="020B0604020202020204" pitchFamily="34" charset="0"/>
              </a:rPr>
              <a:t>-GTP</a:t>
            </a:r>
          </a:p>
        </p:txBody>
      </p:sp>
      <p:sp>
        <p:nvSpPr>
          <p:cNvPr id="93213" name="Rectangle 29"/>
          <p:cNvSpPr>
            <a:spLocks noChangeArrowheads="1"/>
          </p:cNvSpPr>
          <p:nvPr/>
        </p:nvSpPr>
        <p:spPr bwMode="auto">
          <a:xfrm>
            <a:off x="990600" y="3429000"/>
            <a:ext cx="9906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Char char="•"/>
              <a:defRPr sz="3200">
                <a:solidFill>
                  <a:schemeClr val="tx1"/>
                </a:solidFill>
                <a:latin typeface="Times" panose="02020603060405020304" pitchFamily="18" charset="0"/>
              </a:defRPr>
            </a:lvl1pPr>
            <a:lvl2pPr marL="742950" indent="-285750" defTabSz="762000">
              <a:spcBef>
                <a:spcPct val="20000"/>
              </a:spcBef>
              <a:buChar char="–"/>
              <a:defRPr sz="2800">
                <a:solidFill>
                  <a:schemeClr val="tx1"/>
                </a:solidFill>
                <a:latin typeface="Times" panose="02020603060405020304" pitchFamily="18" charset="0"/>
              </a:defRPr>
            </a:lvl2pPr>
            <a:lvl3pPr marL="1143000" indent="-228600" defTabSz="762000">
              <a:spcBef>
                <a:spcPct val="20000"/>
              </a:spcBef>
              <a:buChar char="•"/>
              <a:defRPr sz="2400">
                <a:solidFill>
                  <a:schemeClr val="tx1"/>
                </a:solidFill>
                <a:latin typeface="Times" panose="02020603060405020304" pitchFamily="18" charset="0"/>
              </a:defRPr>
            </a:lvl3pPr>
            <a:lvl4pPr marL="1600200" indent="-228600" defTabSz="762000">
              <a:spcBef>
                <a:spcPct val="20000"/>
              </a:spcBef>
              <a:buChar char="–"/>
              <a:defRPr sz="2000">
                <a:solidFill>
                  <a:schemeClr val="tx1"/>
                </a:solidFill>
                <a:latin typeface="Times" panose="02020603060405020304" pitchFamily="18" charset="0"/>
              </a:defRPr>
            </a:lvl4pPr>
            <a:lvl5pPr marL="2057400" indent="-228600" defTabSz="762000">
              <a:spcBef>
                <a:spcPct val="20000"/>
              </a:spcBef>
              <a:buChar char="»"/>
              <a:defRPr sz="2000">
                <a:solidFill>
                  <a:schemeClr val="tx1"/>
                </a:solidFill>
                <a:latin typeface="Times" panose="0202060306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9pPr>
          </a:lstStyle>
          <a:p>
            <a:pPr>
              <a:lnSpc>
                <a:spcPct val="90000"/>
              </a:lnSpc>
              <a:spcBef>
                <a:spcPct val="0"/>
              </a:spcBef>
              <a:buFontTx/>
              <a:buNone/>
            </a:pPr>
            <a:r>
              <a:rPr lang="en-US" altLang="it-IT" sz="2400">
                <a:solidFill>
                  <a:srgbClr val="000000"/>
                </a:solidFill>
                <a:latin typeface="Arial" panose="020B0604020202020204" pitchFamily="34" charset="0"/>
              </a:rPr>
              <a:t>GDP</a:t>
            </a:r>
          </a:p>
        </p:txBody>
      </p:sp>
      <p:sp>
        <p:nvSpPr>
          <p:cNvPr id="93214" name="Arc 30"/>
          <p:cNvSpPr/>
          <p:nvPr/>
        </p:nvSpPr>
        <p:spPr bwMode="auto">
          <a:xfrm rot="11614096" flipV="1">
            <a:off x="1562100" y="3848100"/>
            <a:ext cx="368300" cy="292100"/>
          </a:xfrm>
          <a:custGeom>
            <a:avLst/>
            <a:gdLst>
              <a:gd name="T0" fmla="*/ 0 w 21505"/>
              <a:gd name="T1" fmla="*/ 2147483646 h 20884"/>
              <a:gd name="T2" fmla="*/ 2147483646 w 21505"/>
              <a:gd name="T3" fmla="*/ 0 h 20884"/>
              <a:gd name="T4" fmla="*/ 2147483646 w 21505"/>
              <a:gd name="T5" fmla="*/ 2147483646 h 20884"/>
              <a:gd name="T6" fmla="*/ 0 60000 65536"/>
              <a:gd name="T7" fmla="*/ 0 60000 65536"/>
              <a:gd name="T8" fmla="*/ 0 60000 65536"/>
              <a:gd name="T9" fmla="*/ 0 w 21505"/>
              <a:gd name="T10" fmla="*/ 0 h 20884"/>
              <a:gd name="T11" fmla="*/ 21505 w 21505"/>
              <a:gd name="T12" fmla="*/ 20884 h 20884"/>
            </a:gdLst>
            <a:ahLst/>
            <a:cxnLst>
              <a:cxn ang="T6">
                <a:pos x="T0" y="T1"/>
              </a:cxn>
              <a:cxn ang="T7">
                <a:pos x="T2" y="T3"/>
              </a:cxn>
              <a:cxn ang="T8">
                <a:pos x="T4" y="T5"/>
              </a:cxn>
            </a:cxnLst>
            <a:rect l="T9" t="T10" r="T11" b="T12"/>
            <a:pathLst>
              <a:path w="21505" h="20884" fill="none" extrusionOk="0">
                <a:moveTo>
                  <a:pt x="-1" y="18868"/>
                </a:moveTo>
                <a:cubicBezTo>
                  <a:pt x="844" y="9847"/>
                  <a:pt x="7229" y="2313"/>
                  <a:pt x="15989" y="-1"/>
                </a:cubicBezTo>
              </a:path>
              <a:path w="21505" h="20884" stroke="0" extrusionOk="0">
                <a:moveTo>
                  <a:pt x="-1" y="18868"/>
                </a:moveTo>
                <a:cubicBezTo>
                  <a:pt x="844" y="9847"/>
                  <a:pt x="7229" y="2313"/>
                  <a:pt x="15989" y="-1"/>
                </a:cubicBezTo>
                <a:lnTo>
                  <a:pt x="21505" y="20884"/>
                </a:lnTo>
                <a:lnTo>
                  <a:pt x="-1" y="18868"/>
                </a:lnTo>
                <a:close/>
              </a:path>
            </a:pathLst>
          </a:custGeom>
          <a:noFill/>
          <a:ln w="38100">
            <a:solidFill>
              <a:schemeClr val="tx1"/>
            </a:solidFill>
            <a:rou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3206"/>
                                        </p:tgtEl>
                                        <p:attrNameLst>
                                          <p:attrName>style.visibility</p:attrName>
                                        </p:attrNameLst>
                                      </p:cBhvr>
                                      <p:to>
                                        <p:strVal val="visible"/>
                                      </p:to>
                                    </p:set>
                                    <p:anim calcmode="lin" valueType="num">
                                      <p:cBhvr additive="base">
                                        <p:cTn id="7" dur="500" fill="hold"/>
                                        <p:tgtEl>
                                          <p:spTgt spid="93206"/>
                                        </p:tgtEl>
                                        <p:attrNameLst>
                                          <p:attrName>ppt_x</p:attrName>
                                        </p:attrNameLst>
                                      </p:cBhvr>
                                      <p:tavLst>
                                        <p:tav tm="0">
                                          <p:val>
                                            <p:strVal val="0-#ppt_w/2"/>
                                          </p:val>
                                        </p:tav>
                                        <p:tav tm="100000">
                                          <p:val>
                                            <p:strVal val="#ppt_x"/>
                                          </p:val>
                                        </p:tav>
                                      </p:tavLst>
                                    </p:anim>
                                    <p:anim calcmode="lin" valueType="num">
                                      <p:cBhvr additive="base">
                                        <p:cTn id="8" dur="500" fill="hold"/>
                                        <p:tgtEl>
                                          <p:spTgt spid="9320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93207"/>
                                        </p:tgtEl>
                                        <p:attrNameLst>
                                          <p:attrName>style.visibility</p:attrName>
                                        </p:attrNameLst>
                                      </p:cBhvr>
                                      <p:to>
                                        <p:strVal val="visible"/>
                                      </p:to>
                                    </p:set>
                                    <p:anim calcmode="lin" valueType="num">
                                      <p:cBhvr additive="base">
                                        <p:cTn id="12" dur="500" fill="hold"/>
                                        <p:tgtEl>
                                          <p:spTgt spid="93207"/>
                                        </p:tgtEl>
                                        <p:attrNameLst>
                                          <p:attrName>ppt_x</p:attrName>
                                        </p:attrNameLst>
                                      </p:cBhvr>
                                      <p:tavLst>
                                        <p:tav tm="0">
                                          <p:val>
                                            <p:strVal val="0-#ppt_w/2"/>
                                          </p:val>
                                        </p:tav>
                                        <p:tav tm="100000">
                                          <p:val>
                                            <p:strVal val="#ppt_x"/>
                                          </p:val>
                                        </p:tav>
                                      </p:tavLst>
                                    </p:anim>
                                    <p:anim calcmode="lin" valueType="num">
                                      <p:cBhvr additive="base">
                                        <p:cTn id="13" dur="500" fill="hold"/>
                                        <p:tgtEl>
                                          <p:spTgt spid="9320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932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entr" presetSubtype="0" fill="hold" grpId="0" nodeType="clickEffect">
                                  <p:stCondLst>
                                    <p:cond delay="0"/>
                                  </p:stCondLst>
                                  <p:childTnLst>
                                    <p:set>
                                      <p:cBhvr>
                                        <p:cTn id="20" dur="1" fill="hold">
                                          <p:stCondLst>
                                            <p:cond delay="499"/>
                                          </p:stCondLst>
                                        </p:cTn>
                                        <p:tgtEl>
                                          <p:spTgt spid="93208"/>
                                        </p:tgtEl>
                                        <p:attrNameLst>
                                          <p:attrName>style.visibility</p:attrName>
                                        </p:attrNameLst>
                                      </p:cBhvr>
                                      <p:to>
                                        <p:strVal val="visible"/>
                                      </p:to>
                                    </p:se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93209"/>
                                        </p:tgtEl>
                                        <p:attrNameLst>
                                          <p:attrName>style.visibility</p:attrName>
                                        </p:attrNameLst>
                                      </p:cBhvr>
                                      <p:to>
                                        <p:strVal val="visible"/>
                                      </p:to>
                                    </p:set>
                                    <p:animEffect transition="in" filter="wipe(left)">
                                      <p:cBhvr>
                                        <p:cTn id="24" dur="500"/>
                                        <p:tgtEl>
                                          <p:spTgt spid="93209"/>
                                        </p:tgtEl>
                                      </p:cBhvr>
                                    </p:animEffect>
                                  </p:childTnLst>
                                </p:cTn>
                              </p:par>
                            </p:childTnLst>
                          </p:cTn>
                        </p:par>
                        <p:par>
                          <p:cTn id="25" fill="hold">
                            <p:stCondLst>
                              <p:cond delay="1000"/>
                            </p:stCondLst>
                            <p:childTnLst>
                              <p:par>
                                <p:cTn id="26" presetID="0" presetClass="entr" presetSubtype="0" fill="hold" grpId="0" nodeType="afterEffect">
                                  <p:stCondLst>
                                    <p:cond delay="0"/>
                                  </p:stCondLst>
                                  <p:childTnLst>
                                    <p:set>
                                      <p:cBhvr>
                                        <p:cTn id="27" dur="1" fill="hold">
                                          <p:stCondLst>
                                            <p:cond delay="499"/>
                                          </p:stCondLst>
                                        </p:cTn>
                                        <p:tgtEl>
                                          <p:spTgt spid="93212"/>
                                        </p:tgtEl>
                                        <p:attrNameLst>
                                          <p:attrName>style.visibility</p:attrName>
                                        </p:attrNameLst>
                                      </p:cBhvr>
                                      <p:to>
                                        <p:strVal val="visible"/>
                                      </p:to>
                                    </p:se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93214"/>
                                        </p:tgtEl>
                                        <p:attrNameLst>
                                          <p:attrName>style.visibility</p:attrName>
                                        </p:attrNameLst>
                                      </p:cBhvr>
                                      <p:to>
                                        <p:strVal val="visible"/>
                                      </p:to>
                                    </p:set>
                                    <p:animEffect transition="in" filter="wipe(left)">
                                      <p:cBhvr>
                                        <p:cTn id="31" dur="500"/>
                                        <p:tgtEl>
                                          <p:spTgt spid="93214"/>
                                        </p:tgtEl>
                                      </p:cBhvr>
                                    </p:animEffect>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932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4"/>
                                        </p:tgtEl>
                                        <p:attrNameLst>
                                          <p:attrName>style.visibility</p:attrName>
                                        </p:attrNameLst>
                                      </p:cBhvr>
                                      <p:to>
                                        <p:strVal val="visible"/>
                                      </p:to>
                                    </p:set>
                                  </p:childTnLst>
                                </p:cTn>
                              </p:par>
                            </p:childTnLst>
                          </p:cTn>
                        </p:par>
                        <p:par>
                          <p:cTn id="39" fill="hold">
                            <p:stCondLst>
                              <p:cond delay="500"/>
                            </p:stCondLst>
                            <p:childTnLst>
                              <p:par>
                                <p:cTn id="40" presetID="0" presetClass="entr" presetSubtype="0" fill="hold" grpId="0" nodeType="afterEffect">
                                  <p:stCondLst>
                                    <p:cond delay="0"/>
                                  </p:stCondLst>
                                  <p:childTnLst>
                                    <p:set>
                                      <p:cBhvr>
                                        <p:cTn id="41" dur="1" fill="hold">
                                          <p:stCondLst>
                                            <p:cond delay="499"/>
                                          </p:stCondLst>
                                        </p:cTn>
                                        <p:tgtEl>
                                          <p:spTgt spid="93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2" grpId="0" autoUpdateAnimBg="0"/>
      <p:bldP spid="93206" grpId="0" animBg="1"/>
      <p:bldP spid="93207" grpId="0" animBg="1"/>
      <p:bldP spid="93208" grpId="0" animBg="1" autoUpdateAnimBg="0"/>
      <p:bldP spid="93211" grpId="0" autoUpdateAnimBg="0"/>
      <p:bldP spid="93212" grpId="0" animBg="1" autoUpdateAnimBg="0"/>
      <p:bldP spid="93213"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213" y="5356225"/>
            <a:ext cx="60833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5" name="Group 3"/>
          <p:cNvGrpSpPr/>
          <p:nvPr/>
        </p:nvGrpSpPr>
        <p:grpSpPr bwMode="auto">
          <a:xfrm>
            <a:off x="946150" y="5199063"/>
            <a:ext cx="866775" cy="1354137"/>
            <a:chOff x="596" y="3275"/>
            <a:chExt cx="546" cy="853"/>
          </a:xfrm>
        </p:grpSpPr>
        <p:pic>
          <p:nvPicPr>
            <p:cNvPr id="287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 y="3392"/>
              <a:ext cx="240" cy="7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7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 y="3555"/>
              <a:ext cx="408" cy="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710" name="Rectangle 6"/>
            <p:cNvSpPr>
              <a:spLocks noChangeArrowheads="1"/>
            </p:cNvSpPr>
            <p:nvPr/>
          </p:nvSpPr>
          <p:spPr bwMode="auto">
            <a:xfrm>
              <a:off x="619" y="3275"/>
              <a:ext cx="160" cy="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grpSp>
      <p:grpSp>
        <p:nvGrpSpPr>
          <p:cNvPr id="28676" name="Group 7"/>
          <p:cNvGrpSpPr/>
          <p:nvPr/>
        </p:nvGrpSpPr>
        <p:grpSpPr bwMode="auto">
          <a:xfrm>
            <a:off x="638175" y="5140325"/>
            <a:ext cx="381000" cy="1411288"/>
            <a:chOff x="594" y="3253"/>
            <a:chExt cx="240" cy="889"/>
          </a:xfrm>
        </p:grpSpPr>
        <p:pic>
          <p:nvPicPr>
            <p:cNvPr id="2870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 y="3406"/>
              <a:ext cx="240" cy="7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707" name="Rectangle 9"/>
            <p:cNvSpPr>
              <a:spLocks noChangeArrowheads="1"/>
            </p:cNvSpPr>
            <p:nvPr/>
          </p:nvSpPr>
          <p:spPr bwMode="auto">
            <a:xfrm>
              <a:off x="597" y="3253"/>
              <a:ext cx="224" cy="1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grpSp>
      <p:sp>
        <p:nvSpPr>
          <p:cNvPr id="28677" name="Text Box 10"/>
          <p:cNvSpPr txBox="1">
            <a:spLocks noChangeArrowheads="1"/>
          </p:cNvSpPr>
          <p:nvPr/>
        </p:nvSpPr>
        <p:spPr bwMode="auto">
          <a:xfrm>
            <a:off x="3735388" y="522288"/>
            <a:ext cx="1447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a:solidFill>
                  <a:srgbClr val="FF0000"/>
                </a:solidFill>
                <a:latin typeface="Arial" panose="020B0604020202020204" pitchFamily="34" charset="0"/>
              </a:rPr>
              <a:t>cytosol</a:t>
            </a:r>
          </a:p>
        </p:txBody>
      </p:sp>
      <p:grpSp>
        <p:nvGrpSpPr>
          <p:cNvPr id="28678" name="Group 11"/>
          <p:cNvGrpSpPr/>
          <p:nvPr/>
        </p:nvGrpSpPr>
        <p:grpSpPr bwMode="auto">
          <a:xfrm>
            <a:off x="428625" y="4711700"/>
            <a:ext cx="6083300" cy="1778000"/>
            <a:chOff x="292" y="2968"/>
            <a:chExt cx="4150" cy="1120"/>
          </a:xfrm>
        </p:grpSpPr>
        <p:pic>
          <p:nvPicPr>
            <p:cNvPr id="2870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 y="3375"/>
              <a:ext cx="4150"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0" y="2968"/>
              <a:ext cx="1966"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4"/>
          <p:cNvGrpSpPr/>
          <p:nvPr/>
        </p:nvGrpSpPr>
        <p:grpSpPr bwMode="auto">
          <a:xfrm>
            <a:off x="1433513" y="4549775"/>
            <a:ext cx="2894012" cy="1039813"/>
            <a:chOff x="978" y="2866"/>
            <a:chExt cx="1974" cy="655"/>
          </a:xfrm>
        </p:grpSpPr>
        <p:pic>
          <p:nvPicPr>
            <p:cNvPr id="28701"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7" y="2866"/>
              <a:ext cx="617"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2"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 y="2983"/>
              <a:ext cx="632"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3" name="Picture 1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6" y="2956"/>
              <a:ext cx="576" cy="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680" name="Group 18"/>
          <p:cNvGrpSpPr/>
          <p:nvPr/>
        </p:nvGrpSpPr>
        <p:grpSpPr bwMode="auto">
          <a:xfrm>
            <a:off x="6343650" y="5146675"/>
            <a:ext cx="381000" cy="1411288"/>
            <a:chOff x="594" y="3253"/>
            <a:chExt cx="240" cy="889"/>
          </a:xfrm>
        </p:grpSpPr>
        <p:pic>
          <p:nvPicPr>
            <p:cNvPr id="2869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 y="3406"/>
              <a:ext cx="240" cy="7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700" name="Rectangle 20"/>
            <p:cNvSpPr>
              <a:spLocks noChangeArrowheads="1"/>
            </p:cNvSpPr>
            <p:nvPr/>
          </p:nvSpPr>
          <p:spPr bwMode="auto">
            <a:xfrm>
              <a:off x="597" y="3253"/>
              <a:ext cx="224" cy="1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grpSp>
      <p:sp>
        <p:nvSpPr>
          <p:cNvPr id="28681" name="Text Box 21"/>
          <p:cNvSpPr txBox="1">
            <a:spLocks noChangeArrowheads="1"/>
          </p:cNvSpPr>
          <p:nvPr/>
        </p:nvSpPr>
        <p:spPr bwMode="auto">
          <a:xfrm>
            <a:off x="5087938" y="5670550"/>
            <a:ext cx="19669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a:solidFill>
                  <a:srgbClr val="FF0000"/>
                </a:solidFill>
                <a:latin typeface="Arial" panose="020B0604020202020204" pitchFamily="34" charset="0"/>
              </a:rPr>
              <a:t>ER lumen</a:t>
            </a:r>
          </a:p>
        </p:txBody>
      </p:sp>
      <p:grpSp>
        <p:nvGrpSpPr>
          <p:cNvPr id="7" name="Group 40"/>
          <p:cNvGrpSpPr/>
          <p:nvPr/>
        </p:nvGrpSpPr>
        <p:grpSpPr bwMode="auto">
          <a:xfrm>
            <a:off x="1427163" y="2759075"/>
            <a:ext cx="2949575" cy="3695700"/>
            <a:chOff x="899" y="1738"/>
            <a:chExt cx="1858" cy="2328"/>
          </a:xfrm>
        </p:grpSpPr>
        <p:pic>
          <p:nvPicPr>
            <p:cNvPr id="28686"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9" y="1850"/>
              <a:ext cx="1858" cy="22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pic>
        <p:grpSp>
          <p:nvGrpSpPr>
            <p:cNvPr id="28687" name="Group 39"/>
            <p:cNvGrpSpPr/>
            <p:nvPr/>
          </p:nvGrpSpPr>
          <p:grpSpPr bwMode="auto">
            <a:xfrm>
              <a:off x="975" y="1738"/>
              <a:ext cx="1551" cy="1457"/>
              <a:chOff x="975" y="1738"/>
              <a:chExt cx="1551" cy="1457"/>
            </a:xfrm>
          </p:grpSpPr>
          <p:sp>
            <p:nvSpPr>
              <p:cNvPr id="28688" name="Oval 25"/>
              <p:cNvSpPr>
                <a:spLocks noChangeAspect="1" noChangeArrowheads="1"/>
              </p:cNvSpPr>
              <p:nvPr/>
            </p:nvSpPr>
            <p:spPr bwMode="auto">
              <a:xfrm>
                <a:off x="1087" y="2151"/>
                <a:ext cx="132"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28689" name="Oval 26"/>
              <p:cNvSpPr>
                <a:spLocks noChangeAspect="1" noChangeArrowheads="1"/>
              </p:cNvSpPr>
              <p:nvPr/>
            </p:nvSpPr>
            <p:spPr bwMode="auto">
              <a:xfrm>
                <a:off x="1051" y="2714"/>
                <a:ext cx="133" cy="131"/>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28690" name="Oval 27"/>
              <p:cNvSpPr>
                <a:spLocks noChangeAspect="1" noChangeArrowheads="1"/>
              </p:cNvSpPr>
              <p:nvPr/>
            </p:nvSpPr>
            <p:spPr bwMode="auto">
              <a:xfrm>
                <a:off x="1562" y="1820"/>
                <a:ext cx="133" cy="131"/>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28691" name="Oval 28"/>
              <p:cNvSpPr>
                <a:spLocks noChangeAspect="1" noChangeArrowheads="1"/>
              </p:cNvSpPr>
              <p:nvPr/>
            </p:nvSpPr>
            <p:spPr bwMode="auto">
              <a:xfrm>
                <a:off x="2121" y="1979"/>
                <a:ext cx="133"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28692" name="Oval 29"/>
              <p:cNvSpPr>
                <a:spLocks noChangeAspect="1" noChangeArrowheads="1"/>
              </p:cNvSpPr>
              <p:nvPr/>
            </p:nvSpPr>
            <p:spPr bwMode="auto">
              <a:xfrm>
                <a:off x="2058" y="3024"/>
                <a:ext cx="132"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pic>
            <p:nvPicPr>
              <p:cNvPr id="28693" name="Picture 3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8" y="2728"/>
                <a:ext cx="460" cy="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4"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4" y="1738"/>
                <a:ext cx="49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5"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1" y="1808"/>
                <a:ext cx="50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6" name="Picture 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8" y="2604"/>
                <a:ext cx="444" cy="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7" name="Picture 3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2" y="2068"/>
                <a:ext cx="40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8" name="Picture 3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5" y="2267"/>
                <a:ext cx="299"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8683" name="Rectangle 36"/>
          <p:cNvSpPr>
            <a:spLocks noChangeArrowheads="1"/>
          </p:cNvSpPr>
          <p:nvPr/>
        </p:nvSpPr>
        <p:spPr bwMode="auto">
          <a:xfrm>
            <a:off x="1985963" y="5873750"/>
            <a:ext cx="1878012"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spcBef>
                <a:spcPct val="20000"/>
              </a:spcBef>
              <a:buChar char="•"/>
              <a:defRPr sz="3200">
                <a:solidFill>
                  <a:schemeClr val="tx1"/>
                </a:solidFill>
                <a:latin typeface="Times" panose="02020603060405020304" pitchFamily="18" charset="0"/>
              </a:defRPr>
            </a:lvl1pPr>
            <a:lvl2pPr marL="742950" indent="-285750" defTabSz="762000">
              <a:spcBef>
                <a:spcPct val="20000"/>
              </a:spcBef>
              <a:buChar char="–"/>
              <a:defRPr sz="2800">
                <a:solidFill>
                  <a:schemeClr val="tx1"/>
                </a:solidFill>
                <a:latin typeface="Times" panose="02020603060405020304" pitchFamily="18" charset="0"/>
              </a:defRPr>
            </a:lvl2pPr>
            <a:lvl3pPr marL="1143000" indent="-228600" defTabSz="762000">
              <a:spcBef>
                <a:spcPct val="20000"/>
              </a:spcBef>
              <a:buChar char="•"/>
              <a:defRPr sz="2400">
                <a:solidFill>
                  <a:schemeClr val="tx1"/>
                </a:solidFill>
                <a:latin typeface="Times" panose="02020603060405020304" pitchFamily="18" charset="0"/>
              </a:defRPr>
            </a:lvl3pPr>
            <a:lvl4pPr marL="1600200" indent="-228600" defTabSz="762000">
              <a:spcBef>
                <a:spcPct val="20000"/>
              </a:spcBef>
              <a:buChar char="–"/>
              <a:defRPr sz="2000">
                <a:solidFill>
                  <a:schemeClr val="tx1"/>
                </a:solidFill>
                <a:latin typeface="Times" panose="02020603060405020304" pitchFamily="18" charset="0"/>
              </a:defRPr>
            </a:lvl4pPr>
            <a:lvl5pPr marL="2057400" indent="-228600" defTabSz="762000">
              <a:spcBef>
                <a:spcPct val="20000"/>
              </a:spcBef>
              <a:buChar char="»"/>
              <a:defRPr sz="2000">
                <a:solidFill>
                  <a:schemeClr val="tx1"/>
                </a:solidFill>
                <a:latin typeface="Times" panose="0202060306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9pPr>
          </a:lstStyle>
          <a:p>
            <a:pPr>
              <a:lnSpc>
                <a:spcPct val="90000"/>
              </a:lnSpc>
              <a:spcBef>
                <a:spcPct val="0"/>
              </a:spcBef>
              <a:buFontTx/>
              <a:buNone/>
            </a:pPr>
            <a:r>
              <a:rPr lang="en-US" altLang="it-IT" sz="2400">
                <a:solidFill>
                  <a:srgbClr val="004080"/>
                </a:solidFill>
                <a:latin typeface="Arial" panose="020B0604020202020204" pitchFamily="34" charset="0"/>
              </a:rPr>
              <a:t>ER exit sites</a:t>
            </a:r>
          </a:p>
        </p:txBody>
      </p:sp>
      <p:sp>
        <p:nvSpPr>
          <p:cNvPr id="28684" name="AutoShape 37"/>
          <p:cNvSpPr>
            <a:spLocks noChangeArrowheads="1"/>
          </p:cNvSpPr>
          <p:nvPr/>
        </p:nvSpPr>
        <p:spPr bwMode="auto">
          <a:xfrm>
            <a:off x="1055688" y="4902200"/>
            <a:ext cx="93662" cy="762000"/>
          </a:xfrm>
          <a:prstGeom prst="roundRect">
            <a:avLst>
              <a:gd name="adj" fmla="val 16667"/>
            </a:avLst>
          </a:prstGeom>
          <a:solidFill>
            <a:srgbClr val="33CC33"/>
          </a:solidFill>
          <a:ln w="12700">
            <a:solidFill>
              <a:srgbClr val="33CC33"/>
            </a:solidFill>
            <a:round/>
          </a:ln>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28685" name="Oval 38"/>
          <p:cNvSpPr>
            <a:spLocks noChangeArrowheads="1"/>
          </p:cNvSpPr>
          <p:nvPr/>
        </p:nvSpPr>
        <p:spPr bwMode="auto">
          <a:xfrm>
            <a:off x="1149350" y="4864100"/>
            <a:ext cx="363538" cy="381000"/>
          </a:xfrm>
          <a:prstGeom prst="ellipse">
            <a:avLst/>
          </a:prstGeom>
          <a:solidFill>
            <a:srgbClr val="000000"/>
          </a:solidFill>
          <a:ln w="12700">
            <a:solidFill>
              <a:schemeClr val="tx1"/>
            </a:solidFill>
            <a:round/>
          </a:ln>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81"/>
          <p:cNvGrpSpPr/>
          <p:nvPr/>
        </p:nvGrpSpPr>
        <p:grpSpPr bwMode="auto">
          <a:xfrm>
            <a:off x="1416050" y="3048000"/>
            <a:ext cx="2949575" cy="3695700"/>
            <a:chOff x="892" y="1920"/>
            <a:chExt cx="1858" cy="2328"/>
          </a:xfrm>
        </p:grpSpPr>
        <p:pic>
          <p:nvPicPr>
            <p:cNvPr id="297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 y="2032"/>
              <a:ext cx="1858" cy="22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pic>
        <p:grpSp>
          <p:nvGrpSpPr>
            <p:cNvPr id="29771" name="Group 80"/>
            <p:cNvGrpSpPr/>
            <p:nvPr/>
          </p:nvGrpSpPr>
          <p:grpSpPr bwMode="auto">
            <a:xfrm>
              <a:off x="968" y="1920"/>
              <a:ext cx="1551" cy="1457"/>
              <a:chOff x="968" y="1920"/>
              <a:chExt cx="1551" cy="1457"/>
            </a:xfrm>
          </p:grpSpPr>
          <p:pic>
            <p:nvPicPr>
              <p:cNvPr id="2977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 y="2910"/>
                <a:ext cx="460" cy="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7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 y="1920"/>
                <a:ext cx="49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7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 y="1990"/>
                <a:ext cx="50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7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1" y="2786"/>
                <a:ext cx="444" cy="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7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5" y="2250"/>
                <a:ext cx="40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77"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8" y="2449"/>
                <a:ext cx="299"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78" name="Oval 5"/>
              <p:cNvSpPr>
                <a:spLocks noChangeAspect="1" noChangeArrowheads="1"/>
              </p:cNvSpPr>
              <p:nvPr/>
            </p:nvSpPr>
            <p:spPr bwMode="auto">
              <a:xfrm>
                <a:off x="1080" y="2333"/>
                <a:ext cx="132"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29779" name="Oval 6"/>
              <p:cNvSpPr>
                <a:spLocks noChangeAspect="1" noChangeArrowheads="1"/>
              </p:cNvSpPr>
              <p:nvPr/>
            </p:nvSpPr>
            <p:spPr bwMode="auto">
              <a:xfrm>
                <a:off x="1044" y="2896"/>
                <a:ext cx="133" cy="131"/>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29780" name="Oval 7"/>
              <p:cNvSpPr>
                <a:spLocks noChangeAspect="1" noChangeArrowheads="1"/>
              </p:cNvSpPr>
              <p:nvPr/>
            </p:nvSpPr>
            <p:spPr bwMode="auto">
              <a:xfrm>
                <a:off x="1555" y="2002"/>
                <a:ext cx="133" cy="131"/>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29781" name="Oval 8"/>
              <p:cNvSpPr>
                <a:spLocks noChangeAspect="1" noChangeArrowheads="1"/>
              </p:cNvSpPr>
              <p:nvPr/>
            </p:nvSpPr>
            <p:spPr bwMode="auto">
              <a:xfrm>
                <a:off x="2114" y="2161"/>
                <a:ext cx="133"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29782" name="Oval 9"/>
              <p:cNvSpPr>
                <a:spLocks noChangeAspect="1" noChangeArrowheads="1"/>
              </p:cNvSpPr>
              <p:nvPr/>
            </p:nvSpPr>
            <p:spPr bwMode="auto">
              <a:xfrm>
                <a:off x="2051" y="3206"/>
                <a:ext cx="132"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grpSp>
      </p:grpSp>
      <p:grpSp>
        <p:nvGrpSpPr>
          <p:cNvPr id="4" name="Group 78"/>
          <p:cNvGrpSpPr/>
          <p:nvPr/>
        </p:nvGrpSpPr>
        <p:grpSpPr bwMode="auto">
          <a:xfrm>
            <a:off x="1055688" y="2425700"/>
            <a:ext cx="3279775" cy="4381500"/>
            <a:chOff x="665" y="1528"/>
            <a:chExt cx="2066" cy="2760"/>
          </a:xfrm>
        </p:grpSpPr>
        <p:grpSp>
          <p:nvGrpSpPr>
            <p:cNvPr id="29754" name="Group 77"/>
            <p:cNvGrpSpPr/>
            <p:nvPr/>
          </p:nvGrpSpPr>
          <p:grpSpPr bwMode="auto">
            <a:xfrm>
              <a:off x="665" y="1528"/>
              <a:ext cx="2066" cy="2760"/>
              <a:chOff x="665" y="1528"/>
              <a:chExt cx="2066" cy="2760"/>
            </a:xfrm>
          </p:grpSpPr>
          <p:pic>
            <p:nvPicPr>
              <p:cNvPr id="29762"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 y="1528"/>
                <a:ext cx="2066" cy="276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pic>
          <p:pic>
            <p:nvPicPr>
              <p:cNvPr id="29763"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 y="2610"/>
                <a:ext cx="455"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64"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3" y="1626"/>
                <a:ext cx="487"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65"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 y="1695"/>
                <a:ext cx="50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66"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3" y="2487"/>
                <a:ext cx="440"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67"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7" y="1954"/>
                <a:ext cx="40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68" name="Picture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 y="2152"/>
                <a:ext cx="295"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69"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9" y="2863"/>
                <a:ext cx="516"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55" name="Oval 35"/>
            <p:cNvSpPr>
              <a:spLocks noChangeAspect="1" noChangeArrowheads="1"/>
            </p:cNvSpPr>
            <p:nvPr/>
          </p:nvSpPr>
          <p:spPr bwMode="auto">
            <a:xfrm>
              <a:off x="1042" y="2036"/>
              <a:ext cx="131"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29756" name="Oval 36"/>
            <p:cNvSpPr>
              <a:spLocks noChangeAspect="1" noChangeArrowheads="1"/>
            </p:cNvSpPr>
            <p:nvPr/>
          </p:nvSpPr>
          <p:spPr bwMode="auto">
            <a:xfrm>
              <a:off x="1007" y="2597"/>
              <a:ext cx="132"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29757" name="Oval 37"/>
            <p:cNvSpPr>
              <a:spLocks noChangeAspect="1" noChangeArrowheads="1"/>
            </p:cNvSpPr>
            <p:nvPr/>
          </p:nvSpPr>
          <p:spPr bwMode="auto">
            <a:xfrm>
              <a:off x="1512" y="1708"/>
              <a:ext cx="132"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29758" name="Oval 38"/>
            <p:cNvSpPr>
              <a:spLocks noChangeAspect="1" noChangeArrowheads="1"/>
            </p:cNvSpPr>
            <p:nvPr/>
          </p:nvSpPr>
          <p:spPr bwMode="auto">
            <a:xfrm>
              <a:off x="2066" y="1865"/>
              <a:ext cx="131"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29759" name="Oval 39"/>
            <p:cNvSpPr>
              <a:spLocks noChangeAspect="1" noChangeArrowheads="1"/>
            </p:cNvSpPr>
            <p:nvPr/>
          </p:nvSpPr>
          <p:spPr bwMode="auto">
            <a:xfrm>
              <a:off x="2287" y="2398"/>
              <a:ext cx="132"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29760" name="Oval 40"/>
            <p:cNvSpPr>
              <a:spLocks noChangeAspect="1" noChangeArrowheads="1"/>
            </p:cNvSpPr>
            <p:nvPr/>
          </p:nvSpPr>
          <p:spPr bwMode="auto">
            <a:xfrm>
              <a:off x="2004" y="2904"/>
              <a:ext cx="131"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29761" name="Oval 41"/>
            <p:cNvSpPr>
              <a:spLocks noChangeAspect="1" noChangeArrowheads="1"/>
            </p:cNvSpPr>
            <p:nvPr/>
          </p:nvSpPr>
          <p:spPr bwMode="auto">
            <a:xfrm>
              <a:off x="1436" y="2980"/>
              <a:ext cx="132" cy="129"/>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grpSp>
      <p:sp>
        <p:nvSpPr>
          <p:cNvPr id="95275" name="Text Box 43"/>
          <p:cNvSpPr txBox="1">
            <a:spLocks noChangeArrowheads="1"/>
          </p:cNvSpPr>
          <p:nvPr/>
        </p:nvSpPr>
        <p:spPr bwMode="auto">
          <a:xfrm>
            <a:off x="1295400" y="2151063"/>
            <a:ext cx="2551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2400">
                <a:solidFill>
                  <a:srgbClr val="004080"/>
                </a:solidFill>
                <a:latin typeface="Arial Narrow" panose="020B0606020202030204" pitchFamily="34" charset="0"/>
              </a:rPr>
              <a:t>COPII coated vesicle</a:t>
            </a:r>
          </a:p>
        </p:txBody>
      </p:sp>
      <p:grpSp>
        <p:nvGrpSpPr>
          <p:cNvPr id="6" name="Group 108"/>
          <p:cNvGrpSpPr/>
          <p:nvPr/>
        </p:nvGrpSpPr>
        <p:grpSpPr bwMode="auto">
          <a:xfrm>
            <a:off x="1055688" y="990600"/>
            <a:ext cx="3279775" cy="4381500"/>
            <a:chOff x="430" y="624"/>
            <a:chExt cx="2066" cy="2760"/>
          </a:xfrm>
        </p:grpSpPr>
        <p:grpSp>
          <p:nvGrpSpPr>
            <p:cNvPr id="29736" name="Group 90"/>
            <p:cNvGrpSpPr/>
            <p:nvPr/>
          </p:nvGrpSpPr>
          <p:grpSpPr bwMode="auto">
            <a:xfrm>
              <a:off x="430" y="624"/>
              <a:ext cx="2066" cy="2760"/>
              <a:chOff x="665" y="1528"/>
              <a:chExt cx="2066" cy="2760"/>
            </a:xfrm>
          </p:grpSpPr>
          <p:grpSp>
            <p:nvGrpSpPr>
              <p:cNvPr id="29738" name="Group 91"/>
              <p:cNvGrpSpPr/>
              <p:nvPr/>
            </p:nvGrpSpPr>
            <p:grpSpPr bwMode="auto">
              <a:xfrm>
                <a:off x="665" y="1528"/>
                <a:ext cx="2066" cy="2760"/>
                <a:chOff x="665" y="1528"/>
                <a:chExt cx="2066" cy="2760"/>
              </a:xfrm>
            </p:grpSpPr>
            <p:pic>
              <p:nvPicPr>
                <p:cNvPr id="29746" name="Picture 9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 y="1528"/>
                  <a:ext cx="2066" cy="276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pic>
            <p:pic>
              <p:nvPicPr>
                <p:cNvPr id="29747" name="Picture 9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 y="2610"/>
                  <a:ext cx="455"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8" name="Picture 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3" y="1626"/>
                  <a:ext cx="487"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9" name="Picture 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 y="1695"/>
                  <a:ext cx="500"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50" name="Picture 9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3" y="2487"/>
                  <a:ext cx="440"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51" name="Picture 9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7" y="1954"/>
                  <a:ext cx="40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52" name="Picture 9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 y="2152"/>
                  <a:ext cx="295"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53" name="Picture 9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9" y="2863"/>
                  <a:ext cx="516"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39" name="Oval 100"/>
              <p:cNvSpPr>
                <a:spLocks noChangeAspect="1" noChangeArrowheads="1"/>
              </p:cNvSpPr>
              <p:nvPr/>
            </p:nvSpPr>
            <p:spPr bwMode="auto">
              <a:xfrm>
                <a:off x="1042" y="2036"/>
                <a:ext cx="131"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29740" name="Oval 101"/>
              <p:cNvSpPr>
                <a:spLocks noChangeAspect="1" noChangeArrowheads="1"/>
              </p:cNvSpPr>
              <p:nvPr/>
            </p:nvSpPr>
            <p:spPr bwMode="auto">
              <a:xfrm>
                <a:off x="1007" y="2597"/>
                <a:ext cx="132"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29741" name="Oval 102"/>
              <p:cNvSpPr>
                <a:spLocks noChangeAspect="1" noChangeArrowheads="1"/>
              </p:cNvSpPr>
              <p:nvPr/>
            </p:nvSpPr>
            <p:spPr bwMode="auto">
              <a:xfrm>
                <a:off x="1512" y="1708"/>
                <a:ext cx="132"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29742" name="Oval 103"/>
              <p:cNvSpPr>
                <a:spLocks noChangeAspect="1" noChangeArrowheads="1"/>
              </p:cNvSpPr>
              <p:nvPr/>
            </p:nvSpPr>
            <p:spPr bwMode="auto">
              <a:xfrm>
                <a:off x="2066" y="1865"/>
                <a:ext cx="131"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29743" name="Oval 104"/>
              <p:cNvSpPr>
                <a:spLocks noChangeAspect="1" noChangeArrowheads="1"/>
              </p:cNvSpPr>
              <p:nvPr/>
            </p:nvSpPr>
            <p:spPr bwMode="auto">
              <a:xfrm>
                <a:off x="2287" y="2398"/>
                <a:ext cx="132"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29744" name="Oval 105"/>
              <p:cNvSpPr>
                <a:spLocks noChangeAspect="1" noChangeArrowheads="1"/>
              </p:cNvSpPr>
              <p:nvPr/>
            </p:nvSpPr>
            <p:spPr bwMode="auto">
              <a:xfrm>
                <a:off x="2004" y="2904"/>
                <a:ext cx="131" cy="130"/>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29745" name="Oval 106"/>
              <p:cNvSpPr>
                <a:spLocks noChangeAspect="1" noChangeArrowheads="1"/>
              </p:cNvSpPr>
              <p:nvPr/>
            </p:nvSpPr>
            <p:spPr bwMode="auto">
              <a:xfrm>
                <a:off x="1436" y="2980"/>
                <a:ext cx="132" cy="129"/>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grpSp>
        <p:sp>
          <p:nvSpPr>
            <p:cNvPr id="29737" name="Rectangle 107"/>
            <p:cNvSpPr>
              <a:spLocks noChangeArrowheads="1"/>
            </p:cNvSpPr>
            <p:nvPr/>
          </p:nvSpPr>
          <p:spPr bwMode="auto">
            <a:xfrm>
              <a:off x="432" y="2640"/>
              <a:ext cx="2064" cy="720"/>
            </a:xfrm>
            <a:prstGeom prst="rect">
              <a:avLst/>
            </a:prstGeom>
            <a:solidFill>
              <a:schemeClr val="bg1"/>
            </a:solidFill>
            <a:ln w="9525">
              <a:solidFill>
                <a:schemeClr val="bg1"/>
              </a:solidFill>
              <a:miter lim="800000"/>
            </a:ln>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grpSp>
      <p:pic>
        <p:nvPicPr>
          <p:cNvPr id="29702"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0700" y="5641975"/>
            <a:ext cx="60833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3" name="Group 17"/>
          <p:cNvGrpSpPr/>
          <p:nvPr/>
        </p:nvGrpSpPr>
        <p:grpSpPr bwMode="auto">
          <a:xfrm>
            <a:off x="1036638" y="5503863"/>
            <a:ext cx="866775" cy="1354137"/>
            <a:chOff x="596" y="3275"/>
            <a:chExt cx="546" cy="853"/>
          </a:xfrm>
        </p:grpSpPr>
        <p:pic>
          <p:nvPicPr>
            <p:cNvPr id="29733"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6" y="3392"/>
              <a:ext cx="240" cy="7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734"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4" y="3555"/>
              <a:ext cx="408" cy="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735" name="Rectangle 20"/>
            <p:cNvSpPr>
              <a:spLocks noChangeArrowheads="1"/>
            </p:cNvSpPr>
            <p:nvPr/>
          </p:nvSpPr>
          <p:spPr bwMode="auto">
            <a:xfrm>
              <a:off x="619" y="3275"/>
              <a:ext cx="160" cy="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grpSp>
      <p:grpSp>
        <p:nvGrpSpPr>
          <p:cNvPr id="29704" name="Group 21"/>
          <p:cNvGrpSpPr/>
          <p:nvPr/>
        </p:nvGrpSpPr>
        <p:grpSpPr bwMode="auto">
          <a:xfrm>
            <a:off x="693738" y="5446713"/>
            <a:ext cx="381000" cy="1411287"/>
            <a:chOff x="594" y="3253"/>
            <a:chExt cx="240" cy="889"/>
          </a:xfrm>
        </p:grpSpPr>
        <p:pic>
          <p:nvPicPr>
            <p:cNvPr id="29731"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 y="3406"/>
              <a:ext cx="240" cy="7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732" name="Rectangle 23"/>
            <p:cNvSpPr>
              <a:spLocks noChangeArrowheads="1"/>
            </p:cNvSpPr>
            <p:nvPr/>
          </p:nvSpPr>
          <p:spPr bwMode="auto">
            <a:xfrm>
              <a:off x="597" y="3253"/>
              <a:ext cx="224" cy="1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grpSp>
      <p:sp>
        <p:nvSpPr>
          <p:cNvPr id="95276" name="Text Box 44"/>
          <p:cNvSpPr txBox="1">
            <a:spLocks noChangeArrowheads="1"/>
          </p:cNvSpPr>
          <p:nvPr/>
        </p:nvSpPr>
        <p:spPr bwMode="auto">
          <a:xfrm>
            <a:off x="3749675" y="3276600"/>
            <a:ext cx="1284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2400">
                <a:solidFill>
                  <a:srgbClr val="FF0000"/>
                </a:solidFill>
                <a:latin typeface="Arial Narrow" panose="020B0606020202030204" pitchFamily="34" charset="0"/>
              </a:rPr>
              <a:t>uncoating</a:t>
            </a:r>
          </a:p>
        </p:txBody>
      </p:sp>
      <p:sp>
        <p:nvSpPr>
          <p:cNvPr id="29706" name="Text Box 45"/>
          <p:cNvSpPr txBox="1">
            <a:spLocks noChangeArrowheads="1"/>
          </p:cNvSpPr>
          <p:nvPr/>
        </p:nvSpPr>
        <p:spPr bwMode="auto">
          <a:xfrm>
            <a:off x="3825875" y="1173163"/>
            <a:ext cx="1233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a:solidFill>
                  <a:srgbClr val="FF0000"/>
                </a:solidFill>
                <a:latin typeface="Arial Narrow" panose="020B0606020202030204" pitchFamily="34" charset="0"/>
              </a:rPr>
              <a:t>cytosol</a:t>
            </a:r>
          </a:p>
        </p:txBody>
      </p:sp>
      <p:grpSp>
        <p:nvGrpSpPr>
          <p:cNvPr id="11" name="Group 82"/>
          <p:cNvGrpSpPr/>
          <p:nvPr/>
        </p:nvGrpSpPr>
        <p:grpSpPr bwMode="auto">
          <a:xfrm>
            <a:off x="3797300" y="4521200"/>
            <a:ext cx="1477963" cy="461963"/>
            <a:chOff x="2392" y="2848"/>
            <a:chExt cx="931" cy="291"/>
          </a:xfrm>
        </p:grpSpPr>
        <p:sp>
          <p:nvSpPr>
            <p:cNvPr id="29729" name="Text Box 47"/>
            <p:cNvSpPr txBox="1">
              <a:spLocks noChangeArrowheads="1"/>
            </p:cNvSpPr>
            <p:nvPr/>
          </p:nvSpPr>
          <p:spPr bwMode="auto">
            <a:xfrm>
              <a:off x="2880" y="2848"/>
              <a:ext cx="443" cy="29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2400">
                  <a:solidFill>
                    <a:schemeClr val="bg1"/>
                  </a:solidFill>
                  <a:latin typeface="Arial Narrow" panose="020B0606020202030204" pitchFamily="34" charset="0"/>
                </a:rPr>
                <a:t>GTP</a:t>
              </a:r>
            </a:p>
          </p:txBody>
        </p:sp>
        <p:sp>
          <p:nvSpPr>
            <p:cNvPr id="29730" name="Text Box 48"/>
            <p:cNvSpPr txBox="1">
              <a:spLocks noChangeArrowheads="1"/>
            </p:cNvSpPr>
            <p:nvPr/>
          </p:nvSpPr>
          <p:spPr bwMode="auto">
            <a:xfrm>
              <a:off x="2392" y="2848"/>
              <a:ext cx="50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2400">
                  <a:solidFill>
                    <a:srgbClr val="FF0000"/>
                  </a:solidFill>
                  <a:latin typeface="Arial Narrow" panose="020B0606020202030204" pitchFamily="34" charset="0"/>
                </a:rPr>
                <a:t>Sar1-</a:t>
              </a:r>
            </a:p>
          </p:txBody>
        </p:sp>
      </p:grpSp>
      <p:sp>
        <p:nvSpPr>
          <p:cNvPr id="95281" name="Text Box 49"/>
          <p:cNvSpPr txBox="1">
            <a:spLocks noChangeArrowheads="1"/>
          </p:cNvSpPr>
          <p:nvPr/>
        </p:nvSpPr>
        <p:spPr bwMode="auto">
          <a:xfrm>
            <a:off x="5648325" y="4521200"/>
            <a:ext cx="1858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2400">
                <a:solidFill>
                  <a:srgbClr val="FF0000"/>
                </a:solidFill>
                <a:latin typeface="Arial Narrow" panose="020B0606020202030204" pitchFamily="34" charset="0"/>
              </a:rPr>
              <a:t>Sar1-GDP + Pi</a:t>
            </a:r>
          </a:p>
        </p:txBody>
      </p:sp>
      <p:grpSp>
        <p:nvGrpSpPr>
          <p:cNvPr id="29709" name="Group 50"/>
          <p:cNvGrpSpPr/>
          <p:nvPr/>
        </p:nvGrpSpPr>
        <p:grpSpPr bwMode="auto">
          <a:xfrm>
            <a:off x="6434138" y="5432425"/>
            <a:ext cx="381000" cy="1411288"/>
            <a:chOff x="594" y="3253"/>
            <a:chExt cx="240" cy="889"/>
          </a:xfrm>
        </p:grpSpPr>
        <p:pic>
          <p:nvPicPr>
            <p:cNvPr id="29727" name="Picture 5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 y="3406"/>
              <a:ext cx="240" cy="7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728" name="Rectangle 52"/>
            <p:cNvSpPr>
              <a:spLocks noChangeArrowheads="1"/>
            </p:cNvSpPr>
            <p:nvPr/>
          </p:nvSpPr>
          <p:spPr bwMode="auto">
            <a:xfrm>
              <a:off x="597" y="3253"/>
              <a:ext cx="224" cy="1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grpSp>
      <p:sp>
        <p:nvSpPr>
          <p:cNvPr id="95285" name="Arc 53"/>
          <p:cNvSpPr/>
          <p:nvPr/>
        </p:nvSpPr>
        <p:spPr bwMode="auto">
          <a:xfrm>
            <a:off x="4378325" y="4216400"/>
            <a:ext cx="1320800" cy="381000"/>
          </a:xfrm>
          <a:custGeom>
            <a:avLst/>
            <a:gdLst>
              <a:gd name="T0" fmla="*/ 0 w 42750"/>
              <a:gd name="T1" fmla="*/ 2147483646 h 25139"/>
              <a:gd name="T2" fmla="*/ 2147483646 w 42750"/>
              <a:gd name="T3" fmla="*/ 2147483646 h 25139"/>
              <a:gd name="T4" fmla="*/ 2147483646 w 42750"/>
              <a:gd name="T5" fmla="*/ 2147483646 h 25139"/>
              <a:gd name="T6" fmla="*/ 0 60000 65536"/>
              <a:gd name="T7" fmla="*/ 0 60000 65536"/>
              <a:gd name="T8" fmla="*/ 0 60000 65536"/>
              <a:gd name="T9" fmla="*/ 0 w 42750"/>
              <a:gd name="T10" fmla="*/ 0 h 25139"/>
              <a:gd name="T11" fmla="*/ 42750 w 42750"/>
              <a:gd name="T12" fmla="*/ 25139 h 25139"/>
            </a:gdLst>
            <a:ahLst/>
            <a:cxnLst>
              <a:cxn ang="T6">
                <a:pos x="T0" y="T1"/>
              </a:cxn>
              <a:cxn ang="T7">
                <a:pos x="T2" y="T3"/>
              </a:cxn>
              <a:cxn ang="T8">
                <a:pos x="T4" y="T5"/>
              </a:cxn>
            </a:cxnLst>
            <a:rect l="T9" t="T10" r="T11" b="T12"/>
            <a:pathLst>
              <a:path w="42750" h="25139" fill="none" extrusionOk="0">
                <a:moveTo>
                  <a:pt x="-1" y="17215"/>
                </a:moveTo>
                <a:cubicBezTo>
                  <a:pt x="2077" y="7189"/>
                  <a:pt x="10910" y="-1"/>
                  <a:pt x="21150" y="0"/>
                </a:cubicBezTo>
                <a:cubicBezTo>
                  <a:pt x="33079" y="0"/>
                  <a:pt x="42750" y="9670"/>
                  <a:pt x="42750" y="21600"/>
                </a:cubicBezTo>
                <a:cubicBezTo>
                  <a:pt x="42750" y="22785"/>
                  <a:pt x="42652" y="23969"/>
                  <a:pt x="42458" y="25139"/>
                </a:cubicBezTo>
              </a:path>
              <a:path w="42750" h="25139" stroke="0" extrusionOk="0">
                <a:moveTo>
                  <a:pt x="-1" y="17215"/>
                </a:moveTo>
                <a:cubicBezTo>
                  <a:pt x="2077" y="7189"/>
                  <a:pt x="10910" y="-1"/>
                  <a:pt x="21150" y="0"/>
                </a:cubicBezTo>
                <a:cubicBezTo>
                  <a:pt x="33079" y="0"/>
                  <a:pt x="42750" y="9670"/>
                  <a:pt x="42750" y="21600"/>
                </a:cubicBezTo>
                <a:cubicBezTo>
                  <a:pt x="42750" y="22785"/>
                  <a:pt x="42652" y="23969"/>
                  <a:pt x="42458" y="25139"/>
                </a:cubicBezTo>
                <a:lnTo>
                  <a:pt x="21150" y="21600"/>
                </a:lnTo>
                <a:lnTo>
                  <a:pt x="-1" y="17215"/>
                </a:lnTo>
                <a:close/>
              </a:path>
            </a:pathLst>
          </a:custGeom>
          <a:noFill/>
          <a:ln w="38100">
            <a:solidFill>
              <a:srgbClr val="FF0000"/>
            </a:solidFill>
            <a:rou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nvGrpSpPr>
          <p:cNvPr id="13" name="Group 54"/>
          <p:cNvGrpSpPr/>
          <p:nvPr/>
        </p:nvGrpSpPr>
        <p:grpSpPr bwMode="auto">
          <a:xfrm>
            <a:off x="3949700" y="1905000"/>
            <a:ext cx="1333500" cy="1100138"/>
            <a:chOff x="2607" y="1710"/>
            <a:chExt cx="909" cy="782"/>
          </a:xfrm>
        </p:grpSpPr>
        <p:sp>
          <p:nvSpPr>
            <p:cNvPr id="29725" name="Line 55"/>
            <p:cNvSpPr>
              <a:spLocks noChangeShapeType="1"/>
            </p:cNvSpPr>
            <p:nvPr/>
          </p:nvSpPr>
          <p:spPr bwMode="auto">
            <a:xfrm>
              <a:off x="2607" y="2492"/>
              <a:ext cx="857" cy="0"/>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9726" name="Arc 56"/>
            <p:cNvSpPr/>
            <p:nvPr/>
          </p:nvSpPr>
          <p:spPr bwMode="auto">
            <a:xfrm flipV="1">
              <a:off x="2759" y="1710"/>
              <a:ext cx="757" cy="771"/>
            </a:xfrm>
            <a:custGeom>
              <a:avLst/>
              <a:gdLst>
                <a:gd name="T0" fmla="*/ 0 w 19475"/>
                <a:gd name="T1" fmla="*/ 0 h 21600"/>
                <a:gd name="T2" fmla="*/ 0 w 19475"/>
                <a:gd name="T3" fmla="*/ 0 h 21600"/>
                <a:gd name="T4" fmla="*/ 0 w 19475"/>
                <a:gd name="T5" fmla="*/ 0 h 21600"/>
                <a:gd name="T6" fmla="*/ 0 60000 65536"/>
                <a:gd name="T7" fmla="*/ 0 60000 65536"/>
                <a:gd name="T8" fmla="*/ 0 60000 65536"/>
                <a:gd name="T9" fmla="*/ 0 w 19475"/>
                <a:gd name="T10" fmla="*/ 0 h 21600"/>
                <a:gd name="T11" fmla="*/ 19475 w 19475"/>
                <a:gd name="T12" fmla="*/ 21600 h 21600"/>
              </a:gdLst>
              <a:ahLst/>
              <a:cxnLst>
                <a:cxn ang="T6">
                  <a:pos x="T0" y="T1"/>
                </a:cxn>
                <a:cxn ang="T7">
                  <a:pos x="T2" y="T3"/>
                </a:cxn>
                <a:cxn ang="T8">
                  <a:pos x="T4" y="T5"/>
                </a:cxn>
              </a:cxnLst>
              <a:rect l="T9" t="T10" r="T11" b="T12"/>
              <a:pathLst>
                <a:path w="19475" h="21600" fill="none" extrusionOk="0">
                  <a:moveTo>
                    <a:pt x="-1" y="0"/>
                  </a:moveTo>
                  <a:cubicBezTo>
                    <a:pt x="8309" y="0"/>
                    <a:pt x="15882" y="4766"/>
                    <a:pt x="19475" y="12258"/>
                  </a:cubicBezTo>
                </a:path>
                <a:path w="19475" h="21600" stroke="0" extrusionOk="0">
                  <a:moveTo>
                    <a:pt x="-1" y="0"/>
                  </a:moveTo>
                  <a:cubicBezTo>
                    <a:pt x="8309" y="0"/>
                    <a:pt x="15882" y="4766"/>
                    <a:pt x="19475" y="12258"/>
                  </a:cubicBezTo>
                  <a:lnTo>
                    <a:pt x="0" y="21600"/>
                  </a:lnTo>
                  <a:lnTo>
                    <a:pt x="-1" y="0"/>
                  </a:lnTo>
                  <a:close/>
                </a:path>
              </a:pathLst>
            </a:custGeom>
            <a:noFill/>
            <a:ln w="38100">
              <a:solidFill>
                <a:srgbClr val="FF0000"/>
              </a:solidFill>
              <a:rou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29712" name="Text Box 62"/>
          <p:cNvSpPr txBox="1">
            <a:spLocks noChangeArrowheads="1"/>
          </p:cNvSpPr>
          <p:nvPr/>
        </p:nvSpPr>
        <p:spPr bwMode="auto">
          <a:xfrm>
            <a:off x="5178425" y="5956300"/>
            <a:ext cx="166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a:solidFill>
                  <a:srgbClr val="FF0000"/>
                </a:solidFill>
                <a:latin typeface="Arial Narrow" panose="020B0606020202030204" pitchFamily="34" charset="0"/>
              </a:rPr>
              <a:t>ER lumen</a:t>
            </a:r>
          </a:p>
        </p:txBody>
      </p:sp>
      <p:pic>
        <p:nvPicPr>
          <p:cNvPr id="95317" name="Picture 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32538" y="1320800"/>
            <a:ext cx="17653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86"/>
          <p:cNvGrpSpPr/>
          <p:nvPr/>
        </p:nvGrpSpPr>
        <p:grpSpPr bwMode="auto">
          <a:xfrm>
            <a:off x="5338763" y="3127375"/>
            <a:ext cx="3597275" cy="1128713"/>
            <a:chOff x="850" y="1074"/>
            <a:chExt cx="2454" cy="711"/>
          </a:xfrm>
        </p:grpSpPr>
        <p:pic>
          <p:nvPicPr>
            <p:cNvPr id="29722" name="Picture 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7" y="1074"/>
              <a:ext cx="617"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3" name="Picture 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 y="1127"/>
              <a:ext cx="632"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4" name="Picture 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8" y="1220"/>
              <a:ext cx="576" cy="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341" name="Text Box 109"/>
          <p:cNvSpPr txBox="1">
            <a:spLocks noChangeArrowheads="1"/>
          </p:cNvSpPr>
          <p:nvPr/>
        </p:nvSpPr>
        <p:spPr bwMode="auto">
          <a:xfrm>
            <a:off x="1797050" y="3657600"/>
            <a:ext cx="17764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lgn="ctr">
              <a:spcBef>
                <a:spcPct val="0"/>
              </a:spcBef>
              <a:buFontTx/>
              <a:buNone/>
            </a:pPr>
            <a:r>
              <a:rPr lang="en-US" altLang="it-IT" sz="2400">
                <a:solidFill>
                  <a:srgbClr val="004080"/>
                </a:solidFill>
                <a:latin typeface="Arial Narrow" panose="020B0606020202030204" pitchFamily="34" charset="0"/>
              </a:rPr>
              <a:t>COPII coated </a:t>
            </a:r>
          </a:p>
          <a:p>
            <a:pPr algn="ctr">
              <a:lnSpc>
                <a:spcPct val="70000"/>
              </a:lnSpc>
              <a:spcBef>
                <a:spcPct val="0"/>
              </a:spcBef>
              <a:buFontTx/>
              <a:buNone/>
            </a:pPr>
            <a:r>
              <a:rPr lang="en-US" altLang="it-IT" sz="2400">
                <a:solidFill>
                  <a:srgbClr val="004080"/>
                </a:solidFill>
                <a:latin typeface="Arial Narrow" panose="020B0606020202030204" pitchFamily="34" charset="0"/>
              </a:rPr>
              <a:t>vesicle</a:t>
            </a:r>
          </a:p>
        </p:txBody>
      </p:sp>
      <p:grpSp>
        <p:nvGrpSpPr>
          <p:cNvPr id="15" name="Group 110"/>
          <p:cNvGrpSpPr/>
          <p:nvPr/>
        </p:nvGrpSpPr>
        <p:grpSpPr bwMode="auto">
          <a:xfrm>
            <a:off x="34925" y="12700"/>
            <a:ext cx="9074150" cy="1109663"/>
            <a:chOff x="24" y="8"/>
            <a:chExt cx="6190" cy="699"/>
          </a:xfrm>
        </p:grpSpPr>
        <p:pic>
          <p:nvPicPr>
            <p:cNvPr id="29719" name="Picture 1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 y="8"/>
              <a:ext cx="3733"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20" name="Picture 1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81" y="8"/>
              <a:ext cx="3733"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9721" name="Text Box 113"/>
            <p:cNvSpPr txBox="1">
              <a:spLocks noChangeArrowheads="1"/>
            </p:cNvSpPr>
            <p:nvPr/>
          </p:nvSpPr>
          <p:spPr bwMode="auto">
            <a:xfrm>
              <a:off x="2093" y="120"/>
              <a:ext cx="135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a:solidFill>
                    <a:srgbClr val="FF0000"/>
                  </a:solidFill>
                  <a:latin typeface="Arial Narrow" panose="020B0606020202030204" pitchFamily="34" charset="0"/>
                </a:rPr>
                <a:t>Golgi lumen</a:t>
              </a:r>
            </a:p>
          </p:txBody>
        </p:sp>
      </p:grpSp>
      <p:sp>
        <p:nvSpPr>
          <p:cNvPr id="95346" name="AutoShape 114"/>
          <p:cNvSpPr>
            <a:spLocks noChangeArrowheads="1"/>
          </p:cNvSpPr>
          <p:nvPr/>
        </p:nvSpPr>
        <p:spPr bwMode="auto">
          <a:xfrm>
            <a:off x="1371600" y="1981200"/>
            <a:ext cx="76200" cy="3200400"/>
          </a:xfrm>
          <a:prstGeom prst="can">
            <a:avLst>
              <a:gd name="adj" fmla="val 202611"/>
            </a:avLst>
          </a:prstGeom>
          <a:solidFill>
            <a:schemeClr val="accent1"/>
          </a:solidFill>
          <a:ln w="9525">
            <a:solidFill>
              <a:schemeClr val="tx1"/>
            </a:solidFill>
            <a:round/>
          </a:ln>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95347" name="Text Box 115"/>
          <p:cNvSpPr txBox="1">
            <a:spLocks noChangeArrowheads="1"/>
          </p:cNvSpPr>
          <p:nvPr/>
        </p:nvSpPr>
        <p:spPr bwMode="auto">
          <a:xfrm>
            <a:off x="363538" y="5105400"/>
            <a:ext cx="1492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lgn="ctr">
              <a:spcBef>
                <a:spcPct val="0"/>
              </a:spcBef>
              <a:buFontTx/>
              <a:buNone/>
            </a:pPr>
            <a:r>
              <a:rPr lang="en-US" altLang="it-IT" sz="2400">
                <a:solidFill>
                  <a:srgbClr val="004080"/>
                </a:solidFill>
                <a:latin typeface="Arial Narrow" panose="020B0606020202030204" pitchFamily="34" charset="0"/>
              </a:rPr>
              <a:t>microtubule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0" presetClass="entr" presetSubtype="0" fill="hold" grpId="0" nodeType="afterEffect">
                                  <p:stCondLst>
                                    <p:cond delay="0"/>
                                  </p:stCondLst>
                                  <p:childTnLst>
                                    <p:set>
                                      <p:cBhvr>
                                        <p:cTn id="10" dur="1" fill="hold">
                                          <p:stCondLst>
                                            <p:cond delay="499"/>
                                          </p:stCondLst>
                                        </p:cTn>
                                        <p:tgtEl>
                                          <p:spTgt spid="952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95341"/>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499"/>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953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953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childTnLst>
                                    <p:set>
                                      <p:cBhvr>
                                        <p:cTn id="32" dur="1" fill="hold">
                                          <p:stCondLst>
                                            <p:cond delay="499"/>
                                          </p:stCondLst>
                                        </p:cTn>
                                        <p:tgtEl>
                                          <p:spTgt spid="95276"/>
                                        </p:tgtEl>
                                        <p:attrNameLst>
                                          <p:attrName>style.visibility</p:attrName>
                                        </p:attrNameLst>
                                      </p:cBhvr>
                                      <p:to>
                                        <p:strVal val="visible"/>
                                      </p:to>
                                    </p:set>
                                  </p:childTnLst>
                                </p:cTn>
                              </p:par>
                            </p:childTnLst>
                          </p:cTn>
                        </p:par>
                        <p:par>
                          <p:cTn id="33" fill="hold">
                            <p:stCondLst>
                              <p:cond delay="500"/>
                            </p:stCondLst>
                            <p:childTnLst>
                              <p:par>
                                <p:cTn id="34" presetID="0" presetClass="entr" presetSubtype="0" fill="hold" nodeType="afterEffect">
                                  <p:stCondLst>
                                    <p:cond delay="0"/>
                                  </p:stCondLst>
                                  <p:childTnLst>
                                    <p:set>
                                      <p:cBhvr>
                                        <p:cTn id="35" dur="1" fill="hold">
                                          <p:stCondLst>
                                            <p:cond delay="499"/>
                                          </p:stCondLst>
                                        </p:cTn>
                                        <p:tgtEl>
                                          <p:spTgt spid="14"/>
                                        </p:tgtEl>
                                        <p:attrNameLst>
                                          <p:attrName>style.visibility</p:attrName>
                                        </p:attrNameLst>
                                      </p:cBhvr>
                                      <p:to>
                                        <p:strVal val="visible"/>
                                      </p:to>
                                    </p:se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1500"/>
                            </p:stCondLst>
                            <p:childTnLst>
                              <p:par>
                                <p:cTn id="41" presetID="0" presetClass="entr" presetSubtype="0" fill="hold" nodeType="afterEffect">
                                  <p:stCondLst>
                                    <p:cond delay="0"/>
                                  </p:stCondLst>
                                  <p:childTnLst>
                                    <p:set>
                                      <p:cBhvr>
                                        <p:cTn id="42" dur="1" fill="hold">
                                          <p:stCondLst>
                                            <p:cond delay="499"/>
                                          </p:stCondLst>
                                        </p:cTn>
                                        <p:tgtEl>
                                          <p:spTgt spid="953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0" presetClass="entr" presetSubtype="0" fill="hold" nodeType="clickEffect">
                                  <p:stCondLst>
                                    <p:cond delay="0"/>
                                  </p:stCondLst>
                                  <p:childTnLst>
                                    <p:set>
                                      <p:cBhvr>
                                        <p:cTn id="46" dur="1" fill="hold">
                                          <p:stCondLst>
                                            <p:cond delay="499"/>
                                          </p:stCondLst>
                                        </p:cTn>
                                        <p:tgtEl>
                                          <p:spTgt spid="11"/>
                                        </p:tgtEl>
                                        <p:attrNameLst>
                                          <p:attrName>style.visibility</p:attrName>
                                        </p:attrNameLst>
                                      </p:cBhvr>
                                      <p:to>
                                        <p:strVal val="visible"/>
                                      </p:to>
                                    </p:se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95285"/>
                                        </p:tgtEl>
                                        <p:attrNameLst>
                                          <p:attrName>style.visibility</p:attrName>
                                        </p:attrNameLst>
                                      </p:cBhvr>
                                      <p:to>
                                        <p:strVal val="visible"/>
                                      </p:to>
                                    </p:set>
                                    <p:animEffect transition="in" filter="wipe(left)">
                                      <p:cBhvr>
                                        <p:cTn id="50" dur="500"/>
                                        <p:tgtEl>
                                          <p:spTgt spid="95285"/>
                                        </p:tgtEl>
                                      </p:cBhvr>
                                    </p:animEffect>
                                  </p:childTnLst>
                                </p:cTn>
                              </p:par>
                            </p:childTnLst>
                          </p:cTn>
                        </p:par>
                        <p:par>
                          <p:cTn id="51" fill="hold">
                            <p:stCondLst>
                              <p:cond delay="1000"/>
                            </p:stCondLst>
                            <p:childTnLst>
                              <p:par>
                                <p:cTn id="52" presetID="0" presetClass="entr" presetSubtype="0" fill="hold" grpId="0" nodeType="afterEffect">
                                  <p:stCondLst>
                                    <p:cond delay="0"/>
                                  </p:stCondLst>
                                  <p:childTnLst>
                                    <p:set>
                                      <p:cBhvr>
                                        <p:cTn id="53" dur="1" fill="hold">
                                          <p:stCondLst>
                                            <p:cond delay="499"/>
                                          </p:stCondLst>
                                        </p:cTn>
                                        <p:tgtEl>
                                          <p:spTgt spid="95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75" grpId="0" autoUpdateAnimBg="0"/>
      <p:bldP spid="95276" grpId="0" autoUpdateAnimBg="0"/>
      <p:bldP spid="95281" grpId="0" autoUpdateAnimBg="0"/>
      <p:bldP spid="95341" grpId="0" autoUpdateAnimBg="0"/>
      <p:bldP spid="95346" grpId="0" animBg="1"/>
      <p:bldP spid="9534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538" y="1320800"/>
            <a:ext cx="17653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3" name="Group 9"/>
          <p:cNvGrpSpPr/>
          <p:nvPr/>
        </p:nvGrpSpPr>
        <p:grpSpPr bwMode="auto">
          <a:xfrm>
            <a:off x="34925" y="12700"/>
            <a:ext cx="9074150" cy="1109663"/>
            <a:chOff x="24" y="8"/>
            <a:chExt cx="6190" cy="699"/>
          </a:xfrm>
        </p:grpSpPr>
        <p:pic>
          <p:nvPicPr>
            <p:cNvPr id="3074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 y="8"/>
              <a:ext cx="3733"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74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 y="8"/>
              <a:ext cx="3733"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42" name="Text Box 12"/>
            <p:cNvSpPr txBox="1">
              <a:spLocks noChangeArrowheads="1"/>
            </p:cNvSpPr>
            <p:nvPr/>
          </p:nvSpPr>
          <p:spPr bwMode="auto">
            <a:xfrm>
              <a:off x="2093" y="120"/>
              <a:ext cx="135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a:solidFill>
                    <a:srgbClr val="FF0000"/>
                  </a:solidFill>
                  <a:latin typeface="Arial Narrow" panose="020B0606020202030204" pitchFamily="34" charset="0"/>
                </a:rPr>
                <a:t>Golgi lumen</a:t>
              </a:r>
            </a:p>
          </p:txBody>
        </p:sp>
      </p:grpSp>
      <p:grpSp>
        <p:nvGrpSpPr>
          <p:cNvPr id="3" name="Group 13"/>
          <p:cNvGrpSpPr/>
          <p:nvPr/>
        </p:nvGrpSpPr>
        <p:grpSpPr bwMode="auto">
          <a:xfrm>
            <a:off x="5915025" y="768350"/>
            <a:ext cx="2289175" cy="984250"/>
            <a:chOff x="3726" y="484"/>
            <a:chExt cx="1442" cy="620"/>
          </a:xfrm>
        </p:grpSpPr>
        <p:sp>
          <p:nvSpPr>
            <p:cNvPr id="30736" name="AutoShape 14"/>
            <p:cNvSpPr>
              <a:spLocks noChangeArrowheads="1"/>
            </p:cNvSpPr>
            <p:nvPr/>
          </p:nvSpPr>
          <p:spPr bwMode="auto">
            <a:xfrm>
              <a:off x="4402" y="832"/>
              <a:ext cx="67" cy="272"/>
            </a:xfrm>
            <a:prstGeom prst="roundRect">
              <a:avLst>
                <a:gd name="adj" fmla="val 16667"/>
              </a:avLst>
            </a:prstGeom>
            <a:solidFill>
              <a:srgbClr val="66FF66"/>
            </a:solidFill>
            <a:ln w="12700">
              <a:solidFill>
                <a:srgbClr val="66FF66"/>
              </a:solidFill>
              <a:round/>
            </a:ln>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30737" name="AutoShape 15"/>
            <p:cNvSpPr>
              <a:spLocks noChangeArrowheads="1"/>
            </p:cNvSpPr>
            <p:nvPr/>
          </p:nvSpPr>
          <p:spPr bwMode="auto">
            <a:xfrm>
              <a:off x="4443" y="484"/>
              <a:ext cx="126" cy="376"/>
            </a:xfrm>
            <a:prstGeom prst="plus">
              <a:avLst>
                <a:gd name="adj" fmla="val 26472"/>
              </a:avLst>
            </a:prstGeom>
            <a:solidFill>
              <a:srgbClr val="804000"/>
            </a:solidFill>
            <a:ln w="12700">
              <a:solidFill>
                <a:schemeClr val="hlink"/>
              </a:solidFill>
              <a:miter lim="800000"/>
            </a:ln>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
          <p:nvSpPr>
            <p:cNvPr id="30738" name="Rectangle 16"/>
            <p:cNvSpPr>
              <a:spLocks noChangeArrowheads="1"/>
            </p:cNvSpPr>
            <p:nvPr/>
          </p:nvSpPr>
          <p:spPr bwMode="auto">
            <a:xfrm>
              <a:off x="3726" y="794"/>
              <a:ext cx="62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spcBef>
                  <a:spcPct val="20000"/>
                </a:spcBef>
                <a:buChar char="•"/>
                <a:defRPr sz="3200">
                  <a:solidFill>
                    <a:schemeClr val="tx1"/>
                  </a:solidFill>
                  <a:latin typeface="Times" panose="02020603060405020304" pitchFamily="18" charset="0"/>
                </a:defRPr>
              </a:lvl1pPr>
              <a:lvl2pPr marL="742950" indent="-285750" defTabSz="762000">
                <a:spcBef>
                  <a:spcPct val="20000"/>
                </a:spcBef>
                <a:buChar char="–"/>
                <a:defRPr sz="2800">
                  <a:solidFill>
                    <a:schemeClr val="tx1"/>
                  </a:solidFill>
                  <a:latin typeface="Times" panose="02020603060405020304" pitchFamily="18" charset="0"/>
                </a:defRPr>
              </a:lvl2pPr>
              <a:lvl3pPr marL="1143000" indent="-228600" defTabSz="762000">
                <a:spcBef>
                  <a:spcPct val="20000"/>
                </a:spcBef>
                <a:buChar char="•"/>
                <a:defRPr sz="2400">
                  <a:solidFill>
                    <a:schemeClr val="tx1"/>
                  </a:solidFill>
                  <a:latin typeface="Times" panose="02020603060405020304" pitchFamily="18" charset="0"/>
                </a:defRPr>
              </a:lvl3pPr>
              <a:lvl4pPr marL="1600200" indent="-228600" defTabSz="762000">
                <a:spcBef>
                  <a:spcPct val="20000"/>
                </a:spcBef>
                <a:buChar char="–"/>
                <a:defRPr sz="2000">
                  <a:solidFill>
                    <a:schemeClr val="tx1"/>
                  </a:solidFill>
                  <a:latin typeface="Times" panose="02020603060405020304" pitchFamily="18" charset="0"/>
                </a:defRPr>
              </a:lvl4pPr>
              <a:lvl5pPr marL="2057400" indent="-228600" defTabSz="762000">
                <a:spcBef>
                  <a:spcPct val="20000"/>
                </a:spcBef>
                <a:buChar char="»"/>
                <a:defRPr sz="2000">
                  <a:solidFill>
                    <a:schemeClr val="tx1"/>
                  </a:solidFill>
                  <a:latin typeface="Times" panose="0202060306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9pPr>
            </a:lstStyle>
            <a:p>
              <a:pPr>
                <a:lnSpc>
                  <a:spcPct val="90000"/>
                </a:lnSpc>
                <a:spcBef>
                  <a:spcPct val="0"/>
                </a:spcBef>
                <a:buFontTx/>
                <a:buNone/>
              </a:pPr>
              <a:r>
                <a:rPr lang="en-US" altLang="it-IT" sz="1800">
                  <a:solidFill>
                    <a:srgbClr val="004080"/>
                  </a:solidFill>
                  <a:latin typeface="Arial Narrow" panose="020B0606020202030204" pitchFamily="34" charset="0"/>
                </a:rPr>
                <a:t>v-SNARE</a:t>
              </a:r>
            </a:p>
          </p:txBody>
        </p:sp>
        <p:sp>
          <p:nvSpPr>
            <p:cNvPr id="30739" name="Rectangle 17"/>
            <p:cNvSpPr>
              <a:spLocks noChangeArrowheads="1"/>
            </p:cNvSpPr>
            <p:nvPr/>
          </p:nvSpPr>
          <p:spPr bwMode="auto">
            <a:xfrm>
              <a:off x="4568" y="650"/>
              <a:ext cx="600"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spcBef>
                  <a:spcPct val="20000"/>
                </a:spcBef>
                <a:buChar char="•"/>
                <a:defRPr sz="3200">
                  <a:solidFill>
                    <a:schemeClr val="tx1"/>
                  </a:solidFill>
                  <a:latin typeface="Times" panose="02020603060405020304" pitchFamily="18" charset="0"/>
                </a:defRPr>
              </a:lvl1pPr>
              <a:lvl2pPr marL="742950" indent="-285750" defTabSz="762000">
                <a:spcBef>
                  <a:spcPct val="20000"/>
                </a:spcBef>
                <a:buChar char="–"/>
                <a:defRPr sz="2800">
                  <a:solidFill>
                    <a:schemeClr val="tx1"/>
                  </a:solidFill>
                  <a:latin typeface="Times" panose="02020603060405020304" pitchFamily="18" charset="0"/>
                </a:defRPr>
              </a:lvl2pPr>
              <a:lvl3pPr marL="1143000" indent="-228600" defTabSz="762000">
                <a:spcBef>
                  <a:spcPct val="20000"/>
                </a:spcBef>
                <a:buChar char="•"/>
                <a:defRPr sz="2400">
                  <a:solidFill>
                    <a:schemeClr val="tx1"/>
                  </a:solidFill>
                  <a:latin typeface="Times" panose="02020603060405020304" pitchFamily="18" charset="0"/>
                </a:defRPr>
              </a:lvl3pPr>
              <a:lvl4pPr marL="1600200" indent="-228600" defTabSz="762000">
                <a:spcBef>
                  <a:spcPct val="20000"/>
                </a:spcBef>
                <a:buChar char="–"/>
                <a:defRPr sz="2000">
                  <a:solidFill>
                    <a:schemeClr val="tx1"/>
                  </a:solidFill>
                  <a:latin typeface="Times" panose="02020603060405020304" pitchFamily="18" charset="0"/>
                </a:defRPr>
              </a:lvl4pPr>
              <a:lvl5pPr marL="2057400" indent="-228600" defTabSz="762000">
                <a:spcBef>
                  <a:spcPct val="20000"/>
                </a:spcBef>
                <a:buChar char="»"/>
                <a:defRPr sz="2000">
                  <a:solidFill>
                    <a:schemeClr val="tx1"/>
                  </a:solidFill>
                  <a:latin typeface="Times" panose="0202060306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9pPr>
            </a:lstStyle>
            <a:p>
              <a:pPr>
                <a:lnSpc>
                  <a:spcPct val="90000"/>
                </a:lnSpc>
                <a:spcBef>
                  <a:spcPct val="0"/>
                </a:spcBef>
                <a:buFontTx/>
                <a:buNone/>
              </a:pPr>
              <a:r>
                <a:rPr lang="en-US" altLang="it-IT" sz="1800">
                  <a:solidFill>
                    <a:srgbClr val="004080"/>
                  </a:solidFill>
                  <a:latin typeface="Arial Narrow" panose="020B0606020202030204" pitchFamily="34" charset="0"/>
                </a:rPr>
                <a:t>t-SNARE</a:t>
              </a:r>
            </a:p>
          </p:txBody>
        </p:sp>
      </p:grpSp>
      <p:sp>
        <p:nvSpPr>
          <p:cNvPr id="106514" name="Rectangle 18"/>
          <p:cNvSpPr>
            <a:spLocks noChangeArrowheads="1"/>
          </p:cNvSpPr>
          <p:nvPr/>
        </p:nvSpPr>
        <p:spPr bwMode="auto">
          <a:xfrm>
            <a:off x="7831138" y="1352550"/>
            <a:ext cx="105886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spcBef>
                <a:spcPct val="20000"/>
              </a:spcBef>
              <a:buChar char="•"/>
              <a:defRPr sz="3200">
                <a:solidFill>
                  <a:schemeClr val="tx1"/>
                </a:solidFill>
                <a:latin typeface="Times" panose="02020603060405020304" pitchFamily="18" charset="0"/>
              </a:defRPr>
            </a:lvl1pPr>
            <a:lvl2pPr marL="742950" indent="-285750" defTabSz="762000">
              <a:spcBef>
                <a:spcPct val="20000"/>
              </a:spcBef>
              <a:buChar char="–"/>
              <a:defRPr sz="2800">
                <a:solidFill>
                  <a:schemeClr val="tx1"/>
                </a:solidFill>
                <a:latin typeface="Times" panose="02020603060405020304" pitchFamily="18" charset="0"/>
              </a:defRPr>
            </a:lvl2pPr>
            <a:lvl3pPr marL="1143000" indent="-228600" defTabSz="762000">
              <a:spcBef>
                <a:spcPct val="20000"/>
              </a:spcBef>
              <a:buChar char="•"/>
              <a:defRPr sz="2400">
                <a:solidFill>
                  <a:schemeClr val="tx1"/>
                </a:solidFill>
                <a:latin typeface="Times" panose="02020603060405020304" pitchFamily="18" charset="0"/>
              </a:defRPr>
            </a:lvl3pPr>
            <a:lvl4pPr marL="1600200" indent="-228600" defTabSz="762000">
              <a:spcBef>
                <a:spcPct val="20000"/>
              </a:spcBef>
              <a:buChar char="–"/>
              <a:defRPr sz="2000">
                <a:solidFill>
                  <a:schemeClr val="tx1"/>
                </a:solidFill>
                <a:latin typeface="Times" panose="02020603060405020304" pitchFamily="18" charset="0"/>
              </a:defRPr>
            </a:lvl4pPr>
            <a:lvl5pPr marL="2057400" indent="-228600" defTabSz="762000">
              <a:spcBef>
                <a:spcPct val="20000"/>
              </a:spcBef>
              <a:buChar char="»"/>
              <a:defRPr sz="2000">
                <a:solidFill>
                  <a:schemeClr val="tx1"/>
                </a:solidFill>
                <a:latin typeface="Times" panose="0202060306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9pPr>
          </a:lstStyle>
          <a:p>
            <a:pPr>
              <a:lnSpc>
                <a:spcPct val="90000"/>
              </a:lnSpc>
              <a:spcBef>
                <a:spcPct val="0"/>
              </a:spcBef>
              <a:buFontTx/>
              <a:buNone/>
            </a:pPr>
            <a:r>
              <a:rPr lang="en-US" altLang="it-IT" sz="2400">
                <a:solidFill>
                  <a:srgbClr val="FF0000"/>
                </a:solidFill>
                <a:latin typeface="Arial Narrow" panose="020B0606020202030204" pitchFamily="34" charset="0"/>
              </a:rPr>
              <a:t>docking</a:t>
            </a:r>
          </a:p>
        </p:txBody>
      </p:sp>
      <p:pic>
        <p:nvPicPr>
          <p:cNvPr id="30726"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0700" y="5641975"/>
            <a:ext cx="60833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21"/>
          <p:cNvSpPr txBox="1">
            <a:spLocks noChangeArrowheads="1"/>
          </p:cNvSpPr>
          <p:nvPr/>
        </p:nvSpPr>
        <p:spPr bwMode="auto">
          <a:xfrm>
            <a:off x="5178425" y="5956300"/>
            <a:ext cx="19669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a:solidFill>
                  <a:srgbClr val="FF0000"/>
                </a:solidFill>
                <a:latin typeface="Arial" panose="020B0604020202020204" pitchFamily="34" charset="0"/>
              </a:rPr>
              <a:t>ER lumen</a:t>
            </a:r>
          </a:p>
        </p:txBody>
      </p:sp>
      <p:grpSp>
        <p:nvGrpSpPr>
          <p:cNvPr id="30728" name="Group 44"/>
          <p:cNvGrpSpPr/>
          <p:nvPr/>
        </p:nvGrpSpPr>
        <p:grpSpPr bwMode="auto">
          <a:xfrm>
            <a:off x="0" y="5434013"/>
            <a:ext cx="3124200" cy="1411287"/>
            <a:chOff x="594" y="3253"/>
            <a:chExt cx="240" cy="889"/>
          </a:xfrm>
        </p:grpSpPr>
        <p:pic>
          <p:nvPicPr>
            <p:cNvPr id="30734"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 y="3406"/>
              <a:ext cx="240" cy="7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735" name="Rectangle 46"/>
            <p:cNvSpPr>
              <a:spLocks noChangeArrowheads="1"/>
            </p:cNvSpPr>
            <p:nvPr/>
          </p:nvSpPr>
          <p:spPr bwMode="auto">
            <a:xfrm>
              <a:off x="597" y="3253"/>
              <a:ext cx="224" cy="1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grpSp>
      <p:grpSp>
        <p:nvGrpSpPr>
          <p:cNvPr id="30729" name="Group 48"/>
          <p:cNvGrpSpPr/>
          <p:nvPr/>
        </p:nvGrpSpPr>
        <p:grpSpPr bwMode="auto">
          <a:xfrm>
            <a:off x="5338763" y="3127375"/>
            <a:ext cx="3597275" cy="1128713"/>
            <a:chOff x="850" y="1074"/>
            <a:chExt cx="2454" cy="711"/>
          </a:xfrm>
        </p:grpSpPr>
        <p:pic>
          <p:nvPicPr>
            <p:cNvPr id="30731" name="Picture 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7" y="1074"/>
              <a:ext cx="617"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 y="1127"/>
              <a:ext cx="632"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5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28" y="1220"/>
              <a:ext cx="576" cy="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30" name="Text Box 52"/>
          <p:cNvSpPr txBox="1">
            <a:spLocks noChangeArrowheads="1"/>
          </p:cNvSpPr>
          <p:nvPr/>
        </p:nvSpPr>
        <p:spPr bwMode="auto">
          <a:xfrm>
            <a:off x="3825875" y="1535113"/>
            <a:ext cx="1233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a:solidFill>
                  <a:srgbClr val="FF0000"/>
                </a:solidFill>
                <a:latin typeface="Arial Narrow" panose="020B0606020202030204" pitchFamily="34" charset="0"/>
              </a:rPr>
              <a:t>cytosol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14"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5638800"/>
            <a:ext cx="60833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700" y="5641975"/>
            <a:ext cx="60833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3825875" y="1535113"/>
            <a:ext cx="1233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a:solidFill>
                  <a:srgbClr val="FF0000"/>
                </a:solidFill>
                <a:latin typeface="Arial Narrow" panose="020B0606020202030204" pitchFamily="34" charset="0"/>
              </a:rPr>
              <a:t>cytosol</a:t>
            </a:r>
          </a:p>
        </p:txBody>
      </p:sp>
      <p:sp>
        <p:nvSpPr>
          <p:cNvPr id="31749" name="Text Box 5"/>
          <p:cNvSpPr txBox="1">
            <a:spLocks noChangeArrowheads="1"/>
          </p:cNvSpPr>
          <p:nvPr/>
        </p:nvSpPr>
        <p:spPr bwMode="auto">
          <a:xfrm>
            <a:off x="5178425" y="5956300"/>
            <a:ext cx="166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a:solidFill>
                  <a:srgbClr val="FF0000"/>
                </a:solidFill>
                <a:latin typeface="Arial Narrow" panose="020B0606020202030204" pitchFamily="34" charset="0"/>
              </a:rPr>
              <a:t>ER lumen</a:t>
            </a:r>
          </a:p>
        </p:txBody>
      </p:sp>
      <p:pic>
        <p:nvPicPr>
          <p:cNvPr id="317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2700"/>
            <a:ext cx="547211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17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963" y="12700"/>
            <a:ext cx="5472112"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62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0"/>
            <a:ext cx="2601912"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753" name="Text Box 9"/>
          <p:cNvSpPr txBox="1">
            <a:spLocks noChangeArrowheads="1"/>
          </p:cNvSpPr>
          <p:nvPr/>
        </p:nvSpPr>
        <p:spPr bwMode="auto">
          <a:xfrm>
            <a:off x="3068638" y="190500"/>
            <a:ext cx="1982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a:solidFill>
                  <a:srgbClr val="FF0000"/>
                </a:solidFill>
                <a:latin typeface="Arial Narrow" panose="020B0606020202030204" pitchFamily="34" charset="0"/>
              </a:rPr>
              <a:t>Golgi lumen</a:t>
            </a:r>
          </a:p>
        </p:txBody>
      </p:sp>
      <p:sp>
        <p:nvSpPr>
          <p:cNvPr id="96266" name="Rectangle 10"/>
          <p:cNvSpPr>
            <a:spLocks noChangeArrowheads="1"/>
          </p:cNvSpPr>
          <p:nvPr/>
        </p:nvSpPr>
        <p:spPr bwMode="auto">
          <a:xfrm>
            <a:off x="7831138" y="1352550"/>
            <a:ext cx="8604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spcBef>
                <a:spcPct val="20000"/>
              </a:spcBef>
              <a:buChar char="•"/>
              <a:defRPr sz="3200">
                <a:solidFill>
                  <a:schemeClr val="tx1"/>
                </a:solidFill>
                <a:latin typeface="Times" panose="02020603060405020304" pitchFamily="18" charset="0"/>
              </a:defRPr>
            </a:lvl1pPr>
            <a:lvl2pPr marL="742950" indent="-285750" defTabSz="762000">
              <a:spcBef>
                <a:spcPct val="20000"/>
              </a:spcBef>
              <a:buChar char="–"/>
              <a:defRPr sz="2800">
                <a:solidFill>
                  <a:schemeClr val="tx1"/>
                </a:solidFill>
                <a:latin typeface="Times" panose="02020603060405020304" pitchFamily="18" charset="0"/>
              </a:defRPr>
            </a:lvl2pPr>
            <a:lvl3pPr marL="1143000" indent="-228600" defTabSz="762000">
              <a:spcBef>
                <a:spcPct val="20000"/>
              </a:spcBef>
              <a:buChar char="•"/>
              <a:defRPr sz="2400">
                <a:solidFill>
                  <a:schemeClr val="tx1"/>
                </a:solidFill>
                <a:latin typeface="Times" panose="02020603060405020304" pitchFamily="18" charset="0"/>
              </a:defRPr>
            </a:lvl3pPr>
            <a:lvl4pPr marL="1600200" indent="-228600" defTabSz="762000">
              <a:spcBef>
                <a:spcPct val="20000"/>
              </a:spcBef>
              <a:buChar char="–"/>
              <a:defRPr sz="2000">
                <a:solidFill>
                  <a:schemeClr val="tx1"/>
                </a:solidFill>
                <a:latin typeface="Times" panose="02020603060405020304" pitchFamily="18" charset="0"/>
              </a:defRPr>
            </a:lvl4pPr>
            <a:lvl5pPr marL="2057400" indent="-228600" defTabSz="762000">
              <a:spcBef>
                <a:spcPct val="20000"/>
              </a:spcBef>
              <a:buChar char="»"/>
              <a:defRPr sz="2000">
                <a:solidFill>
                  <a:schemeClr val="tx1"/>
                </a:solidFill>
                <a:latin typeface="Times" panose="0202060306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panose="02020603060405020304" pitchFamily="18" charset="0"/>
              </a:defRPr>
            </a:lvl9pPr>
          </a:lstStyle>
          <a:p>
            <a:pPr>
              <a:lnSpc>
                <a:spcPct val="90000"/>
              </a:lnSpc>
              <a:spcBef>
                <a:spcPct val="0"/>
              </a:spcBef>
              <a:buFontTx/>
              <a:buNone/>
            </a:pPr>
            <a:r>
              <a:rPr lang="en-US" altLang="it-IT" sz="2400">
                <a:solidFill>
                  <a:srgbClr val="FF0000"/>
                </a:solidFill>
                <a:latin typeface="Arial Narrow" panose="020B0606020202030204" pitchFamily="34" charset="0"/>
              </a:rPr>
              <a:t>fusion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70720" presetClass="entr" presetSubtype="82659588" fill="hold" nodeType="afterEffect">
                                  <p:stCondLst>
                                    <p:cond delay="0"/>
                                  </p:stCondLst>
                                  <p:childTnLst>
                                    <p:set>
                                      <p:cBhvr>
                                        <p:cTn id="6" dur="1" fill="hold">
                                          <p:stCondLst>
                                            <p:cond delay="499"/>
                                          </p:stCondLst>
                                        </p:cTn>
                                        <p:tgtEl>
                                          <p:spTgt spid="96264"/>
                                        </p:tgtEl>
                                        <p:attrNameLst>
                                          <p:attrName>style.visibility</p:attrName>
                                        </p:attrNameLst>
                                      </p:cBhvr>
                                      <p:to>
                                        <p:strVal val="visible"/>
                                      </p:to>
                                    </p:set>
                                  </p:childTnLst>
                                </p:cTn>
                              </p:par>
                            </p:childTnLst>
                          </p:cTn>
                        </p:par>
                        <p:par>
                          <p:cTn id="7" fill="hold">
                            <p:stCondLst>
                              <p:cond delay="500"/>
                            </p:stCondLst>
                            <p:childTnLst>
                              <p:par>
                                <p:cTn id="8" presetID="0" presetClass="entr" presetSubtype="0" fill="hold" grpId="0" nodeType="afterEffect">
                                  <p:stCondLst>
                                    <p:cond delay="0"/>
                                  </p:stCondLst>
                                  <p:childTnLst>
                                    <p:set>
                                      <p:cBhvr>
                                        <p:cTn id="9" dur="1" fill="hold">
                                          <p:stCondLst>
                                            <p:cond delay="499"/>
                                          </p:stCondLst>
                                        </p:cTn>
                                        <p:tgtEl>
                                          <p:spTgt spid="96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6"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magine 1"/>
          <p:cNvPicPr>
            <a:picLocks noChangeAspect="1"/>
          </p:cNvPicPr>
          <p:nvPr/>
        </p:nvPicPr>
        <p:blipFill>
          <a:blip r:embed="rId2">
            <a:extLst>
              <a:ext uri="{28A0092B-C50C-407E-A947-70E740481C1C}">
                <a14:useLocalDpi xmlns:a14="http://schemas.microsoft.com/office/drawing/2010/main" val="0"/>
              </a:ext>
            </a:extLst>
          </a:blip>
          <a:srcRect l="17741" t="23122" r="17601" b="22281"/>
          <a:stretch>
            <a:fillRect/>
          </a:stretch>
        </p:blipFill>
        <p:spPr bwMode="auto">
          <a:xfrm>
            <a:off x="196850" y="476250"/>
            <a:ext cx="894238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47554" y="389126"/>
            <a:ext cx="8163078" cy="4597210"/>
          </a:xfrm>
          <a:prstGeom prst="rect">
            <a:avLst/>
          </a:prstGeom>
        </p:spPr>
      </p:pic>
      <p:sp>
        <p:nvSpPr>
          <p:cNvPr id="4" name="Rettangolo 3"/>
          <p:cNvSpPr/>
          <p:nvPr/>
        </p:nvSpPr>
        <p:spPr bwMode="auto">
          <a:xfrm>
            <a:off x="238941" y="229926"/>
            <a:ext cx="4275968" cy="2352992"/>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Times" panose="02020603060405020304" pitchFamily="18" charset="0"/>
            </a:endParaRPr>
          </a:p>
        </p:txBody>
      </p:sp>
      <p:pic>
        <p:nvPicPr>
          <p:cNvPr id="18433" name="Immagine 1" descr="13.14.png"/>
          <p:cNvPicPr>
            <a:picLocks noChangeAspect="1"/>
          </p:cNvPicPr>
          <p:nvPr/>
        </p:nvPicPr>
        <p:blipFill rotWithShape="1">
          <a:blip r:embed="rId3"/>
          <a:srcRect t="49046" r="55556"/>
          <a:stretch>
            <a:fillRect/>
          </a:stretch>
        </p:blipFill>
        <p:spPr>
          <a:xfrm>
            <a:off x="2123728" y="361692"/>
            <a:ext cx="1960799" cy="2221226"/>
          </a:xfrm>
          <a:prstGeom prst="rect">
            <a:avLst/>
          </a:prstGeom>
          <a:noFill/>
          <a:ln w="9525">
            <a:noFill/>
          </a:ln>
        </p:spPr>
      </p:pic>
      <p:sp>
        <p:nvSpPr>
          <p:cNvPr id="6" name="CasellaDiTesto 5"/>
          <p:cNvSpPr txBox="1"/>
          <p:nvPr/>
        </p:nvSpPr>
        <p:spPr>
          <a:xfrm>
            <a:off x="23374" y="5632803"/>
            <a:ext cx="8784976" cy="1169551"/>
          </a:xfrm>
          <a:prstGeom prst="rect">
            <a:avLst/>
          </a:prstGeom>
          <a:noFill/>
        </p:spPr>
        <p:txBody>
          <a:bodyPr wrap="square">
            <a:spAutoFit/>
          </a:bodyPr>
          <a:lstStyle/>
          <a:p>
            <a:r>
              <a:rPr lang="en-US" sz="1400" b="1" i="0" dirty="0">
                <a:solidFill>
                  <a:srgbClr val="2E2E2E"/>
                </a:solidFill>
                <a:effectLst/>
                <a:latin typeface="Arial" panose="020B0604020202020204" pitchFamily="34" charset="0"/>
                <a:cs typeface="Arial" panose="020B0604020202020204" pitchFamily="34" charset="0"/>
              </a:rPr>
              <a:t>COPII assembly at the ER and regulation by cytosolic factors. </a:t>
            </a:r>
            <a:r>
              <a:rPr lang="en-US" sz="1400" b="0" i="0" dirty="0">
                <a:solidFill>
                  <a:srgbClr val="2E2E2E"/>
                </a:solidFill>
                <a:effectLst/>
                <a:latin typeface="Arial" panose="020B0604020202020204" pitchFamily="34" charset="0"/>
                <a:cs typeface="Arial" panose="020B0604020202020204" pitchFamily="34" charset="0"/>
              </a:rPr>
              <a:t>COPII coat formation at the ER is initiated by recruitment </a:t>
            </a:r>
            <a:r>
              <a:rPr lang="en-US" sz="1400" b="0" i="0" dirty="0">
                <a:solidFill>
                  <a:srgbClr val="92D050"/>
                </a:solidFill>
                <a:effectLst/>
                <a:latin typeface="Arial" panose="020B0604020202020204" pitchFamily="34" charset="0"/>
                <a:cs typeface="Arial" panose="020B0604020202020204" pitchFamily="34" charset="0"/>
              </a:rPr>
              <a:t>of </a:t>
            </a:r>
            <a:r>
              <a:rPr lang="en-US" sz="1400" b="1" i="0" dirty="0">
                <a:solidFill>
                  <a:srgbClr val="92D050"/>
                </a:solidFill>
                <a:effectLst/>
                <a:latin typeface="Arial" panose="020B0604020202020204" pitchFamily="34" charset="0"/>
                <a:cs typeface="Arial" panose="020B0604020202020204" pitchFamily="34" charset="0"/>
              </a:rPr>
              <a:t>Sar to the membrane </a:t>
            </a:r>
            <a:r>
              <a:rPr lang="en-US" sz="1400" b="0" i="0" dirty="0">
                <a:solidFill>
                  <a:srgbClr val="2E2E2E"/>
                </a:solidFill>
                <a:effectLst/>
                <a:latin typeface="Arial" panose="020B0604020202020204" pitchFamily="34" charset="0"/>
                <a:cs typeface="Arial" panose="020B0604020202020204" pitchFamily="34" charset="0"/>
              </a:rPr>
              <a:t>in the GTP-bound state, enhanced by </a:t>
            </a:r>
            <a:r>
              <a:rPr lang="en-US" sz="1400" b="1" i="0" dirty="0">
                <a:solidFill>
                  <a:srgbClr val="2E2E2E"/>
                </a:solidFill>
                <a:effectLst/>
                <a:latin typeface="Arial" panose="020B0604020202020204" pitchFamily="34" charset="0"/>
                <a:cs typeface="Arial" panose="020B0604020202020204" pitchFamily="34" charset="0"/>
              </a:rPr>
              <a:t>Sec12</a:t>
            </a:r>
            <a:r>
              <a:rPr lang="en-US" sz="1400" b="0" i="0" dirty="0">
                <a:solidFill>
                  <a:srgbClr val="2E2E2E"/>
                </a:solidFill>
                <a:effectLst/>
                <a:latin typeface="Arial" panose="020B0604020202020204" pitchFamily="34" charset="0"/>
                <a:cs typeface="Arial" panose="020B0604020202020204" pitchFamily="34" charset="0"/>
              </a:rPr>
              <a:t> GEF activity. </a:t>
            </a:r>
            <a:r>
              <a:rPr lang="en-US" sz="1400" b="1" i="0" dirty="0">
                <a:solidFill>
                  <a:srgbClr val="FF0000"/>
                </a:solidFill>
                <a:effectLst/>
                <a:latin typeface="Arial" panose="020B0604020202020204" pitchFamily="34" charset="0"/>
                <a:cs typeface="Arial" panose="020B0604020202020204" pitchFamily="34" charset="0"/>
              </a:rPr>
              <a:t>Sar1-GTP recruits Sec23/24 heterodimer</a:t>
            </a:r>
            <a:r>
              <a:rPr lang="en-US" sz="1400" b="0" i="0" dirty="0">
                <a:solidFill>
                  <a:srgbClr val="FF0000"/>
                </a:solidFill>
                <a:effectLst/>
                <a:latin typeface="Arial" panose="020B0604020202020204" pitchFamily="34" charset="0"/>
                <a:cs typeface="Arial" panose="020B0604020202020204" pitchFamily="34" charset="0"/>
              </a:rPr>
              <a:t> </a:t>
            </a:r>
            <a:r>
              <a:rPr lang="en-US" sz="1400" b="0" i="0" dirty="0">
                <a:solidFill>
                  <a:srgbClr val="2E2E2E"/>
                </a:solidFill>
                <a:effectLst/>
                <a:latin typeface="Arial" panose="020B0604020202020204" pitchFamily="34" charset="0"/>
                <a:cs typeface="Arial" panose="020B0604020202020204" pitchFamily="34" charset="0"/>
              </a:rPr>
              <a:t>through interaction with Sec23. At the ER, Sec24 recruits cargo into pre-budding complexes</a:t>
            </a:r>
            <a:r>
              <a:rPr lang="en-US" sz="1400" b="1" i="0" dirty="0">
                <a:solidFill>
                  <a:srgbClr val="0070C0"/>
                </a:solidFill>
                <a:effectLst/>
                <a:latin typeface="Arial" panose="020B0604020202020204" pitchFamily="34" charset="0"/>
                <a:cs typeface="Arial" panose="020B0604020202020204" pitchFamily="34" charset="0"/>
              </a:rPr>
              <a:t>. Sec13/31 complex is recruited</a:t>
            </a:r>
            <a:r>
              <a:rPr lang="en-US" sz="1400" b="0" i="0" dirty="0">
                <a:solidFill>
                  <a:srgbClr val="2E2E2E"/>
                </a:solidFill>
                <a:effectLst/>
                <a:latin typeface="Arial" panose="020B0604020202020204" pitchFamily="34" charset="0"/>
                <a:cs typeface="Arial" panose="020B0604020202020204" pitchFamily="34" charset="0"/>
              </a:rPr>
              <a:t> to the inner coat layer through interactions with Sec23. Sec13/31 assembly into the coat drives membrane curvature, facilitating membrane deformation. </a:t>
            </a:r>
            <a:endParaRPr lang="it-IT" sz="1400" dirty="0">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34" y="-21064"/>
            <a:ext cx="5574950" cy="5989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2"/>
          <p:cNvSpPr txBox="1"/>
          <p:nvPr/>
        </p:nvSpPr>
        <p:spPr>
          <a:xfrm>
            <a:off x="6516216" y="3356992"/>
            <a:ext cx="2527295" cy="461665"/>
          </a:xfrm>
          <a:prstGeom prst="rect">
            <a:avLst/>
          </a:prstGeom>
          <a:noFill/>
        </p:spPr>
        <p:txBody>
          <a:bodyPr wrap="none" rtlCol="0">
            <a:spAutoFit/>
          </a:bodyPr>
          <a:lstStyle/>
          <a:p>
            <a:r>
              <a:rPr lang="it-IT" altLang="en-US" b="1" dirty="0">
                <a:solidFill>
                  <a:srgbClr val="FF0000"/>
                </a:solidFill>
              </a:rPr>
              <a:t>video 15.8 COP II</a:t>
            </a:r>
          </a:p>
        </p:txBody>
      </p:sp>
      <p:sp>
        <p:nvSpPr>
          <p:cNvPr id="4" name="CasellaDiTesto 3"/>
          <p:cNvSpPr txBox="1"/>
          <p:nvPr/>
        </p:nvSpPr>
        <p:spPr>
          <a:xfrm>
            <a:off x="107504" y="6093645"/>
            <a:ext cx="7395891" cy="692497"/>
          </a:xfrm>
          <a:prstGeom prst="rect">
            <a:avLst/>
          </a:prstGeom>
          <a:noFill/>
        </p:spPr>
        <p:txBody>
          <a:bodyPr wrap="square">
            <a:spAutoFit/>
          </a:bodyPr>
          <a:lstStyle/>
          <a:p>
            <a:pPr algn="l"/>
            <a:r>
              <a:rPr lang="it-IT" sz="1300" b="1" i="0" dirty="0">
                <a:solidFill>
                  <a:srgbClr val="0B0B0B"/>
                </a:solidFill>
                <a:effectLst/>
                <a:latin typeface="Arial" panose="020B0604020202020204" pitchFamily="34" charset="0"/>
                <a:cs typeface="Arial" panose="020B0604020202020204" pitchFamily="34" charset="0"/>
              </a:rPr>
              <a:t>Surface </a:t>
            </a:r>
            <a:r>
              <a:rPr lang="it-IT" sz="1300" b="1" i="0" dirty="0" err="1">
                <a:solidFill>
                  <a:srgbClr val="0B0B0B"/>
                </a:solidFill>
                <a:effectLst/>
                <a:latin typeface="Arial" panose="020B0604020202020204" pitchFamily="34" charset="0"/>
                <a:cs typeface="Arial" panose="020B0604020202020204" pitchFamily="34" charset="0"/>
              </a:rPr>
              <a:t>structure</a:t>
            </a:r>
            <a:r>
              <a:rPr lang="it-IT" sz="1300" b="1" i="0" dirty="0">
                <a:solidFill>
                  <a:srgbClr val="0B0B0B"/>
                </a:solidFill>
                <a:effectLst/>
                <a:latin typeface="Arial" panose="020B0604020202020204" pitchFamily="34" charset="0"/>
                <a:cs typeface="Arial" panose="020B0604020202020204" pitchFamily="34" charset="0"/>
              </a:rPr>
              <a:t> of the COPII-</a:t>
            </a:r>
            <a:r>
              <a:rPr lang="it-IT" sz="1300" b="1" i="0" dirty="0" err="1">
                <a:solidFill>
                  <a:srgbClr val="0B0B0B"/>
                </a:solidFill>
                <a:effectLst/>
                <a:latin typeface="Arial" panose="020B0604020202020204" pitchFamily="34" charset="0"/>
                <a:cs typeface="Arial" panose="020B0604020202020204" pitchFamily="34" charset="0"/>
              </a:rPr>
              <a:t>coated</a:t>
            </a:r>
            <a:r>
              <a:rPr lang="it-IT" sz="1300" b="1" i="0" dirty="0">
                <a:solidFill>
                  <a:srgbClr val="0B0B0B"/>
                </a:solidFill>
                <a:effectLst/>
                <a:latin typeface="Arial" panose="020B0604020202020204" pitchFamily="34" charset="0"/>
                <a:cs typeface="Arial" panose="020B0604020202020204" pitchFamily="34" charset="0"/>
              </a:rPr>
              <a:t> </a:t>
            </a:r>
            <a:r>
              <a:rPr lang="it-IT" sz="1300" b="1" i="0" dirty="0" err="1">
                <a:solidFill>
                  <a:srgbClr val="0B0B0B"/>
                </a:solidFill>
                <a:effectLst/>
                <a:latin typeface="Arial" panose="020B0604020202020204" pitchFamily="34" charset="0"/>
                <a:cs typeface="Arial" panose="020B0604020202020204" pitchFamily="34" charset="0"/>
              </a:rPr>
              <a:t>vesicle</a:t>
            </a:r>
            <a:endParaRPr lang="it-IT" sz="1300" b="1" i="0" dirty="0">
              <a:solidFill>
                <a:srgbClr val="0B0B0B"/>
              </a:solidFill>
              <a:effectLst/>
              <a:latin typeface="Arial" panose="020B0604020202020204" pitchFamily="34" charset="0"/>
              <a:cs typeface="Arial" panose="020B0604020202020204" pitchFamily="34" charset="0"/>
            </a:endParaRPr>
          </a:p>
          <a:p>
            <a:pPr algn="l"/>
            <a:r>
              <a:rPr lang="it-IT" sz="1300" b="0" i="0" u="sng" strike="noStrike" dirty="0" err="1">
                <a:solidFill>
                  <a:srgbClr val="666666"/>
                </a:solidFill>
                <a:effectLst/>
                <a:latin typeface="Arial" panose="020B0604020202020204" pitchFamily="34" charset="0"/>
                <a:cs typeface="Arial" panose="020B0604020202020204" pitchFamily="34" charset="0"/>
                <a:hlinkClick r:id="rId3"/>
              </a:rPr>
              <a:t>Ken</a:t>
            </a:r>
            <a:r>
              <a:rPr lang="it-IT" sz="1300" b="0" i="0" u="sng" strike="noStrike" dirty="0">
                <a:solidFill>
                  <a:srgbClr val="666666"/>
                </a:solidFill>
                <a:effectLst/>
                <a:latin typeface="Arial" panose="020B0604020202020204" pitchFamily="34" charset="0"/>
                <a:cs typeface="Arial" panose="020B0604020202020204" pitchFamily="34" charset="0"/>
                <a:hlinkClick r:id="rId3"/>
              </a:rPr>
              <a:t> </a:t>
            </a:r>
            <a:r>
              <a:rPr lang="it-IT" sz="1300" b="0" i="0" u="sng" strike="noStrike" dirty="0" err="1">
                <a:solidFill>
                  <a:srgbClr val="666666"/>
                </a:solidFill>
                <a:effectLst/>
                <a:latin typeface="Arial" panose="020B0604020202020204" pitchFamily="34" charset="0"/>
                <a:cs typeface="Arial" panose="020B0604020202020204" pitchFamily="34" charset="0"/>
                <a:hlinkClick r:id="rId3"/>
              </a:rPr>
              <a:t>Matsuoka</a:t>
            </a:r>
            <a:r>
              <a:rPr lang="it-IT" sz="1300" b="0" i="0" dirty="0">
                <a:solidFill>
                  <a:srgbClr val="262626"/>
                </a:solidFill>
                <a:effectLst/>
                <a:latin typeface="Arial" panose="020B0604020202020204" pitchFamily="34" charset="0"/>
                <a:cs typeface="Arial" panose="020B0604020202020204" pitchFamily="34" charset="0"/>
              </a:rPr>
              <a:t>, </a:t>
            </a:r>
            <a:r>
              <a:rPr lang="it-IT" sz="1300" b="0" i="0" u="sng" strike="noStrike" dirty="0">
                <a:solidFill>
                  <a:srgbClr val="666666"/>
                </a:solidFill>
                <a:effectLst/>
                <a:latin typeface="Arial" panose="020B0604020202020204" pitchFamily="34" charset="0"/>
                <a:cs typeface="Arial" panose="020B0604020202020204" pitchFamily="34" charset="0"/>
                <a:hlinkClick r:id="rId4"/>
              </a:rPr>
              <a:t>Randy </a:t>
            </a:r>
            <a:r>
              <a:rPr lang="it-IT" sz="1300" b="0" i="0" u="sng" strike="noStrike" dirty="0" err="1">
                <a:solidFill>
                  <a:srgbClr val="666666"/>
                </a:solidFill>
                <a:effectLst/>
                <a:latin typeface="Arial" panose="020B0604020202020204" pitchFamily="34" charset="0"/>
                <a:cs typeface="Arial" panose="020B0604020202020204" pitchFamily="34" charset="0"/>
                <a:hlinkClick r:id="rId4"/>
              </a:rPr>
              <a:t>Schekman</a:t>
            </a:r>
            <a:r>
              <a:rPr lang="it-IT" sz="1300" b="0" i="0" dirty="0">
                <a:solidFill>
                  <a:srgbClr val="262626"/>
                </a:solidFill>
                <a:effectLst/>
                <a:latin typeface="Arial" panose="020B0604020202020204" pitchFamily="34" charset="0"/>
                <a:cs typeface="Arial" panose="020B0604020202020204" pitchFamily="34" charset="0"/>
              </a:rPr>
              <a:t>, </a:t>
            </a:r>
            <a:r>
              <a:rPr lang="it-IT" sz="1300" b="0" i="0" u="sng" strike="noStrike" dirty="0">
                <a:solidFill>
                  <a:srgbClr val="666666"/>
                </a:solidFill>
                <a:effectLst/>
                <a:latin typeface="Arial" panose="020B0604020202020204" pitchFamily="34" charset="0"/>
                <a:cs typeface="Arial" panose="020B0604020202020204" pitchFamily="34" charset="0"/>
                <a:hlinkClick r:id="rId5"/>
              </a:rPr>
              <a:t>Lelio Orci</a:t>
            </a:r>
            <a:r>
              <a:rPr lang="it-IT" sz="1300" b="0" i="0" dirty="0">
                <a:solidFill>
                  <a:srgbClr val="262626"/>
                </a:solidFill>
                <a:effectLst/>
                <a:latin typeface="Arial" panose="020B0604020202020204" pitchFamily="34" charset="0"/>
                <a:cs typeface="Arial" panose="020B0604020202020204" pitchFamily="34" charset="0"/>
              </a:rPr>
              <a:t>, and </a:t>
            </a:r>
            <a:r>
              <a:rPr lang="it-IT" sz="1300" b="0" i="0" u="sng" strike="noStrike" dirty="0">
                <a:solidFill>
                  <a:srgbClr val="666666"/>
                </a:solidFill>
                <a:effectLst/>
                <a:latin typeface="Arial" panose="020B0604020202020204" pitchFamily="34" charset="0"/>
                <a:cs typeface="Arial" panose="020B0604020202020204" pitchFamily="34" charset="0"/>
                <a:hlinkClick r:id="rId6"/>
              </a:rPr>
              <a:t>John E. </a:t>
            </a:r>
            <a:r>
              <a:rPr lang="it-IT" sz="1300" b="0" i="0" u="sng" strike="noStrike" dirty="0" err="1">
                <a:solidFill>
                  <a:srgbClr val="666666"/>
                </a:solidFill>
                <a:effectLst/>
                <a:latin typeface="Arial" panose="020B0604020202020204" pitchFamily="34" charset="0"/>
                <a:cs typeface="Arial" panose="020B0604020202020204" pitchFamily="34" charset="0"/>
                <a:hlinkClick r:id="rId6"/>
              </a:rPr>
              <a:t>Heuser</a:t>
            </a:r>
            <a:r>
              <a:rPr lang="it-IT" sz="1300" b="0" i="0" u="sng" dirty="0" err="1">
                <a:solidFill>
                  <a:srgbClr val="262626"/>
                </a:solidFill>
                <a:effectLst/>
                <a:latin typeface="Arial" panose="020B0604020202020204" pitchFamily="34" charset="0"/>
                <a:cs typeface="Arial" panose="020B0604020202020204" pitchFamily="34" charset="0"/>
                <a:hlinkClick r:id="rId7"/>
              </a:rPr>
              <a:t>Authors</a:t>
            </a:r>
            <a:r>
              <a:rPr lang="it-IT" sz="1300" b="0" i="0" u="sng" dirty="0">
                <a:solidFill>
                  <a:srgbClr val="262626"/>
                </a:solidFill>
                <a:effectLst/>
                <a:latin typeface="Arial" panose="020B0604020202020204" pitchFamily="34" charset="0"/>
                <a:cs typeface="Arial" panose="020B0604020202020204" pitchFamily="34" charset="0"/>
                <a:hlinkClick r:id="rId7"/>
              </a:rPr>
              <a:t> Info &amp; </a:t>
            </a:r>
            <a:r>
              <a:rPr lang="it-IT" sz="1300" b="0" i="0" u="sng" dirty="0" err="1">
                <a:solidFill>
                  <a:srgbClr val="262626"/>
                </a:solidFill>
                <a:effectLst/>
                <a:latin typeface="Arial" panose="020B0604020202020204" pitchFamily="34" charset="0"/>
                <a:cs typeface="Arial" panose="020B0604020202020204" pitchFamily="34" charset="0"/>
                <a:hlinkClick r:id="rId7"/>
              </a:rPr>
              <a:t>Affiliations</a:t>
            </a:r>
            <a:endParaRPr lang="it-IT" sz="1300" b="0" i="0" dirty="0">
              <a:solidFill>
                <a:srgbClr val="262626"/>
              </a:solidFill>
              <a:effectLst/>
              <a:latin typeface="Arial" panose="020B0604020202020204" pitchFamily="34" charset="0"/>
              <a:cs typeface="Arial" panose="020B0604020202020204" pitchFamily="34" charset="0"/>
            </a:endParaRPr>
          </a:p>
          <a:p>
            <a:pPr algn="l"/>
            <a:r>
              <a:rPr lang="it-IT" sz="1300" b="1" i="0" dirty="0">
                <a:solidFill>
                  <a:srgbClr val="0B0B0B"/>
                </a:solidFill>
                <a:effectLst/>
                <a:latin typeface="Arial" panose="020B0604020202020204" pitchFamily="34" charset="0"/>
                <a:cs typeface="Arial" panose="020B0604020202020204" pitchFamily="34" charset="0"/>
              </a:rPr>
              <a:t>November 20, 2001 </a:t>
            </a:r>
            <a:r>
              <a:rPr lang="it-IT" sz="1300" b="0" i="0" dirty="0">
                <a:solidFill>
                  <a:srgbClr val="0B0B0B"/>
                </a:solidFill>
                <a:effectLst/>
                <a:latin typeface="Arial" panose="020B0604020202020204" pitchFamily="34" charset="0"/>
                <a:cs typeface="Arial" panose="020B0604020202020204" pitchFamily="34" charset="0"/>
              </a:rPr>
              <a:t>98 (24) 13705-13709 </a:t>
            </a:r>
            <a:r>
              <a:rPr lang="it-IT" sz="1300" b="0" i="0" u="sng" dirty="0">
                <a:solidFill>
                  <a:srgbClr val="0B0B0B"/>
                </a:solidFill>
                <a:effectLst/>
                <a:latin typeface="Arial" panose="020B0604020202020204" pitchFamily="34" charset="0"/>
                <a:cs typeface="Arial" panose="020B0604020202020204" pitchFamily="34" charset="0"/>
                <a:hlinkClick r:id="rId8"/>
              </a:rPr>
              <a:t>https://doi.org/10.1073/pnas.241522198</a:t>
            </a:r>
            <a:endParaRPr lang="it-IT" sz="1300" b="0" i="0" dirty="0">
              <a:solidFill>
                <a:srgbClr val="0B0B0B"/>
              </a:solidFill>
              <a:effectLst/>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a:spLocks noGrp="1" noChangeArrowheads="1"/>
          </p:cNvSpPr>
          <p:nvPr>
            <p:ph type="title"/>
          </p:nvPr>
        </p:nvSpPr>
        <p:spPr>
          <a:xfrm>
            <a:off x="395288" y="63500"/>
            <a:ext cx="8610600" cy="1143000"/>
          </a:xfrm>
          <a:noFill/>
        </p:spPr>
        <p:txBody>
          <a:bodyPr/>
          <a:lstStyle/>
          <a:p>
            <a:pPr algn="l"/>
            <a:r>
              <a:rPr lang="en-US" altLang="it-IT" sz="2600" b="1">
                <a:solidFill>
                  <a:schemeClr val="tx1"/>
                </a:solidFill>
                <a:latin typeface="Arial" panose="020B0604020202020204" pitchFamily="34" charset="0"/>
                <a:cs typeface="Arial" panose="020B0604020202020204" pitchFamily="34" charset="0"/>
              </a:rPr>
              <a:t>Le vescicole </a:t>
            </a:r>
            <a:r>
              <a:rPr lang="en-US" altLang="it-IT" sz="2600" b="1">
                <a:solidFill>
                  <a:srgbClr val="FF0000"/>
                </a:solidFill>
                <a:latin typeface="Arial" panose="020B0604020202020204" pitchFamily="34" charset="0"/>
                <a:cs typeface="Arial" panose="020B0604020202020204" pitchFamily="34" charset="0"/>
              </a:rPr>
              <a:t>RIVESTITE</a:t>
            </a:r>
            <a:r>
              <a:rPr lang="en-US" altLang="it-IT" sz="2600" b="1">
                <a:solidFill>
                  <a:schemeClr val="tx1"/>
                </a:solidFill>
                <a:latin typeface="Arial" panose="020B0604020202020204" pitchFamily="34" charset="0"/>
                <a:cs typeface="Arial" panose="020B0604020202020204" pitchFamily="34" charset="0"/>
              </a:rPr>
              <a:t> sono necessarie per il trasporto</a:t>
            </a:r>
            <a:endParaRPr lang="en-US" altLang="it-IT" sz="2600" b="1">
              <a:solidFill>
                <a:srgbClr val="FF0000"/>
              </a:solidFill>
              <a:latin typeface="Arial" panose="020B0604020202020204" pitchFamily="34" charset="0"/>
              <a:cs typeface="Arial" panose="020B0604020202020204" pitchFamily="34" charset="0"/>
            </a:endParaRPr>
          </a:p>
        </p:txBody>
      </p:sp>
      <p:pic>
        <p:nvPicPr>
          <p:cNvPr id="24579" name="Picture 1" descr="figure_13_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341438"/>
            <a:ext cx="85344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figure_13_05.jpg"/>
          <p:cNvPicPr>
            <a:picLocks noChangeAspect="1"/>
          </p:cNvPicPr>
          <p:nvPr/>
        </p:nvPicPr>
        <p:blipFill rotWithShape="1">
          <a:blip r:embed="rId3" cstate="print">
            <a:extLst>
              <a:ext uri="{28A0092B-C50C-407E-A947-70E740481C1C}">
                <a14:useLocalDpi xmlns:a14="http://schemas.microsoft.com/office/drawing/2010/main" val="0"/>
              </a:ext>
            </a:extLst>
          </a:blip>
          <a:srcRect r="37569" b="2716"/>
          <a:stretch>
            <a:fillRect/>
          </a:stretch>
        </p:blipFill>
        <p:spPr bwMode="auto">
          <a:xfrm>
            <a:off x="260673" y="331333"/>
            <a:ext cx="3400026" cy="289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p:cNvPicPr>
            <a:picLocks noChangeAspect="1"/>
          </p:cNvPicPr>
          <p:nvPr/>
        </p:nvPicPr>
        <p:blipFill>
          <a:blip r:embed="rId4"/>
          <a:stretch>
            <a:fillRect/>
          </a:stretch>
        </p:blipFill>
        <p:spPr>
          <a:xfrm>
            <a:off x="3535660" y="3087316"/>
            <a:ext cx="5229668" cy="3445428"/>
          </a:xfrm>
          <a:prstGeom prst="rect">
            <a:avLst/>
          </a:prstGeom>
        </p:spPr>
      </p:pic>
      <p:sp>
        <p:nvSpPr>
          <p:cNvPr id="37892" name="Rettangolo 3"/>
          <p:cNvSpPr>
            <a:spLocks noChangeArrowheads="1"/>
          </p:cNvSpPr>
          <p:nvPr/>
        </p:nvSpPr>
        <p:spPr bwMode="auto">
          <a:xfrm>
            <a:off x="1799692" y="116632"/>
            <a:ext cx="1512168" cy="1844824"/>
          </a:xfrm>
          <a:prstGeom prst="rect">
            <a:avLst/>
          </a:prstGeom>
          <a:noFill/>
          <a:ln w="571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6" name="CasellaDiTesto 5"/>
          <p:cNvSpPr txBox="1"/>
          <p:nvPr/>
        </p:nvSpPr>
        <p:spPr>
          <a:xfrm>
            <a:off x="378672" y="4293096"/>
            <a:ext cx="2430016" cy="830997"/>
          </a:xfrm>
          <a:prstGeom prst="rect">
            <a:avLst/>
          </a:prstGeom>
          <a:noFill/>
        </p:spPr>
        <p:txBody>
          <a:bodyPr wrap="square">
            <a:spAutoFit/>
          </a:bodyPr>
          <a:lstStyle/>
          <a:p>
            <a:pPr algn="l"/>
            <a:r>
              <a:rPr lang="it-IT" b="0" i="0" dirty="0" err="1">
                <a:solidFill>
                  <a:srgbClr val="111111"/>
                </a:solidFill>
                <a:effectLst/>
                <a:latin typeface="Roboto" panose="020F0502020204030204" pitchFamily="2" charset="0"/>
              </a:rPr>
              <a:t>Mechanism</a:t>
            </a:r>
            <a:r>
              <a:rPr lang="it-IT" b="0" i="0" dirty="0">
                <a:solidFill>
                  <a:srgbClr val="111111"/>
                </a:solidFill>
                <a:effectLst/>
                <a:latin typeface="Roboto" panose="020F0502020204030204" pitchFamily="2" charset="0"/>
              </a:rPr>
              <a:t> of</a:t>
            </a:r>
          </a:p>
          <a:p>
            <a:pPr algn="l"/>
            <a:r>
              <a:rPr lang="it-IT" b="0" i="0" dirty="0">
                <a:solidFill>
                  <a:srgbClr val="111111"/>
                </a:solidFill>
                <a:effectLst/>
                <a:latin typeface="Roboto" panose="020F0502020204030204" pitchFamily="2" charset="0"/>
              </a:rPr>
              <a:t> COPI </a:t>
            </a:r>
            <a:r>
              <a:rPr lang="it-IT" b="0" i="0" dirty="0" err="1">
                <a:solidFill>
                  <a:srgbClr val="111111"/>
                </a:solidFill>
                <a:effectLst/>
                <a:latin typeface="Roboto" panose="020F0502020204030204" pitchFamily="2" charset="0"/>
              </a:rPr>
              <a:t>transport</a:t>
            </a:r>
            <a:r>
              <a:rPr lang="it-IT" b="0" i="0" dirty="0">
                <a:solidFill>
                  <a:srgbClr val="111111"/>
                </a:solidFill>
                <a:effectLst/>
                <a:latin typeface="Roboto" panose="020F0502020204030204" pitchFamily="2" charset="0"/>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figure 13-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1143000"/>
            <a:ext cx="9155113"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13_0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32656"/>
            <a:ext cx="4824536" cy="169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ttangolo 3"/>
          <p:cNvSpPr>
            <a:spLocks noChangeArrowheads="1"/>
          </p:cNvSpPr>
          <p:nvPr/>
        </p:nvSpPr>
        <p:spPr bwMode="auto">
          <a:xfrm>
            <a:off x="899592" y="728897"/>
            <a:ext cx="1224136" cy="899156"/>
          </a:xfrm>
          <a:prstGeom prst="rect">
            <a:avLst/>
          </a:prstGeom>
          <a:noFill/>
          <a:ln w="571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pic>
        <p:nvPicPr>
          <p:cNvPr id="3" name="Picture 1" descr="figure_13_05.jpg"/>
          <p:cNvPicPr>
            <a:picLocks noChangeAspect="1"/>
          </p:cNvPicPr>
          <p:nvPr/>
        </p:nvPicPr>
        <p:blipFill rotWithShape="1">
          <a:blip r:embed="rId4">
            <a:extLst>
              <a:ext uri="{28A0092B-C50C-407E-A947-70E740481C1C}">
                <a14:useLocalDpi xmlns:a14="http://schemas.microsoft.com/office/drawing/2010/main" val="0"/>
              </a:ext>
            </a:extLst>
          </a:blip>
          <a:srcRect l="1" r="82881" b="39175"/>
          <a:stretch>
            <a:fillRect/>
          </a:stretch>
        </p:blipFill>
        <p:spPr bwMode="auto">
          <a:xfrm>
            <a:off x="276001" y="2636912"/>
            <a:ext cx="1512168" cy="293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figure_13_05.jpg"/>
          <p:cNvPicPr>
            <a:picLocks noChangeAspect="1"/>
          </p:cNvPicPr>
          <p:nvPr/>
        </p:nvPicPr>
        <p:blipFill rotWithShape="1">
          <a:blip r:embed="rId4">
            <a:extLst>
              <a:ext uri="{28A0092B-C50C-407E-A947-70E740481C1C}">
                <a14:useLocalDpi xmlns:a14="http://schemas.microsoft.com/office/drawing/2010/main" val="0"/>
              </a:ext>
            </a:extLst>
          </a:blip>
          <a:srcRect l="51237" r="935" b="2716"/>
          <a:stretch>
            <a:fillRect/>
          </a:stretch>
        </p:blipFill>
        <p:spPr bwMode="auto">
          <a:xfrm>
            <a:off x="1691680" y="2402507"/>
            <a:ext cx="3960440" cy="440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a:picLocks noChangeAspect="1"/>
          </p:cNvPicPr>
          <p:nvPr/>
        </p:nvPicPr>
        <p:blipFill>
          <a:blip r:embed="rId5"/>
          <a:stretch>
            <a:fillRect/>
          </a:stretch>
        </p:blipFill>
        <p:spPr>
          <a:xfrm>
            <a:off x="6222728" y="2924944"/>
            <a:ext cx="2645271" cy="354353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figure_13_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92150"/>
            <a:ext cx="85344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f1307_ISBN88-08-078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44675"/>
            <a:ext cx="8064500"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
          <p:cNvSpPr txBox="1">
            <a:spLocks noChangeArrowheads="1"/>
          </p:cNvSpPr>
          <p:nvPr/>
        </p:nvSpPr>
        <p:spPr bwMode="auto">
          <a:xfrm>
            <a:off x="2268538" y="404813"/>
            <a:ext cx="47228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it-IT" altLang="it-IT" sz="2800" b="1">
                <a:latin typeface="Arial Narrow" panose="020B0606020202030204" pitchFamily="34" charset="0"/>
              </a:rPr>
              <a:t>Struttura rivestimento di </a:t>
            </a:r>
            <a:r>
              <a:rPr lang="it-IT" altLang="it-IT" sz="2800" b="1">
                <a:solidFill>
                  <a:srgbClr val="FF0000"/>
                </a:solidFill>
                <a:latin typeface="Arial Narrow" panose="020B0606020202030204" pitchFamily="34" charset="0"/>
              </a:rPr>
              <a:t>clatrina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figure 13-07c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42938"/>
            <a:ext cx="8531225"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nvSpPr>
        <p:spPr bwMode="auto">
          <a:xfrm>
            <a:off x="0" y="6553200"/>
            <a:ext cx="9067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1100">
                <a:latin typeface="Arial" panose="020B0604020202020204" pitchFamily="34" charset="0"/>
              </a:rPr>
              <a:t>Figure 13-7c, d </a:t>
            </a:r>
            <a:r>
              <a:rPr lang="en-US" altLang="it-IT" sz="1100" i="1">
                <a:latin typeface="Arial" panose="020B0604020202020204" pitchFamily="34" charset="0"/>
              </a:rPr>
              <a:t> Molecular Biology of the Cell</a:t>
            </a:r>
            <a:r>
              <a:rPr lang="en-US" altLang="it-IT" sz="1100">
                <a:latin typeface="Arial" panose="020B0604020202020204" pitchFamily="34" charset="0"/>
              </a:rPr>
              <a:t> (© Garland Science 2008)</a:t>
            </a:r>
          </a:p>
        </p:txBody>
      </p:sp>
      <p:sp>
        <p:nvSpPr>
          <p:cNvPr id="45060" name="AutoShape 4">
            <a:hlinkClick r:id="rId4" action="ppaction://program" highlightClick="1"/>
          </p:cNvPr>
          <p:cNvSpPr>
            <a:spLocks noChangeArrowheads="1"/>
          </p:cNvSpPr>
          <p:nvPr/>
        </p:nvSpPr>
        <p:spPr bwMode="auto">
          <a:xfrm>
            <a:off x="3204210" y="5588953"/>
            <a:ext cx="1727200" cy="647700"/>
          </a:xfrm>
          <a:prstGeom prst="actionButtonMovi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45061" name="CasellaDiTesto 1"/>
          <p:cNvSpPr txBox="1">
            <a:spLocks noChangeArrowheads="1"/>
          </p:cNvSpPr>
          <p:nvPr/>
        </p:nvSpPr>
        <p:spPr bwMode="auto">
          <a:xfrm>
            <a:off x="5292090" y="5776595"/>
            <a:ext cx="1724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it-IT" altLang="it-IT" sz="2400"/>
              <a:t>15.8 x2  BIS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magine 2" descr="13.13.png"/>
          <p:cNvPicPr>
            <a:picLocks noChangeAspect="1"/>
          </p:cNvPicPr>
          <p:nvPr/>
        </p:nvPicPr>
        <p:blipFill>
          <a:blip r:embed="rId2"/>
          <a:stretch>
            <a:fillRect/>
          </a:stretch>
        </p:blipFill>
        <p:spPr>
          <a:xfrm>
            <a:off x="319405" y="189865"/>
            <a:ext cx="8595995" cy="4853305"/>
          </a:xfrm>
          <a:prstGeom prst="rect">
            <a:avLst/>
          </a:prstGeom>
          <a:noFill/>
          <a:ln w="9525">
            <a:noFill/>
          </a:ln>
        </p:spPr>
      </p:pic>
      <p:pic>
        <p:nvPicPr>
          <p:cNvPr id="36866" name="Picture 4" descr="f1309_ISBN88-08-07891-4"/>
          <p:cNvPicPr>
            <a:picLocks noChangeAspect="1" noChangeArrowheads="1"/>
          </p:cNvPicPr>
          <p:nvPr/>
        </p:nvPicPr>
        <p:blipFill>
          <a:blip r:embed="rId3">
            <a:extLst>
              <a:ext uri="{28A0092B-C50C-407E-A947-70E740481C1C}">
                <a14:useLocalDpi xmlns:a14="http://schemas.microsoft.com/office/drawing/2010/main" val="0"/>
              </a:ext>
            </a:extLst>
          </a:blip>
          <a:srcRect l="41286" t="9269" r="914" b="55659"/>
          <a:stretch>
            <a:fillRect/>
          </a:stretch>
        </p:blipFill>
        <p:spPr bwMode="auto">
          <a:xfrm>
            <a:off x="2944495" y="5152390"/>
            <a:ext cx="3255010" cy="149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igure 13-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900" y="381000"/>
            <a:ext cx="6678613"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0" y="6553200"/>
            <a:ext cx="9067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1100">
                <a:latin typeface="Arial" panose="020B0604020202020204" pitchFamily="34" charset="0"/>
              </a:rPr>
              <a:t>Figure 13-74 </a:t>
            </a:r>
            <a:r>
              <a:rPr lang="en-US" altLang="it-IT" sz="1100" i="1">
                <a:latin typeface="Arial" panose="020B0604020202020204" pitchFamily="34" charset="0"/>
              </a:rPr>
              <a:t> Molecular Biology of the Cell</a:t>
            </a:r>
            <a:r>
              <a:rPr lang="en-US" altLang="it-IT" sz="1100">
                <a:latin typeface="Arial" panose="020B0604020202020204" pitchFamily="34" charset="0"/>
              </a:rPr>
              <a:t> (© Garland Science 2008)</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38580" t="25506" r="29132" b="11500"/>
          <a:stretch>
            <a:fillRect/>
          </a:stretch>
        </p:blipFill>
        <p:spPr>
          <a:xfrm>
            <a:off x="1763395" y="188595"/>
            <a:ext cx="5904865" cy="648017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figure_13_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45490"/>
            <a:ext cx="85344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2"/>
          <p:cNvSpPr>
            <a:spLocks noGrp="1" noChangeArrowheads="1"/>
          </p:cNvSpPr>
          <p:nvPr>
            <p:ph type="title"/>
          </p:nvPr>
        </p:nvSpPr>
        <p:spPr/>
        <p:txBody>
          <a:bodyPr/>
          <a:lstStyle/>
          <a:p>
            <a:r>
              <a:rPr lang="en-US" altLang="it-IT"/>
              <a:t>Rab Proteins Guide Transport Vesicles to Their Target Membrane</a:t>
            </a:r>
          </a:p>
        </p:txBody>
      </p:sp>
      <p:sp>
        <p:nvSpPr>
          <p:cNvPr id="3" name="Rectangles 2"/>
          <p:cNvSpPr/>
          <p:nvPr/>
        </p:nvSpPr>
        <p:spPr>
          <a:xfrm>
            <a:off x="3399790" y="3438525"/>
            <a:ext cx="3240405" cy="2952115"/>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2400" b="0" i="0" u="none" strike="noStrike" cap="none" normalizeH="0" baseline="0">
              <a:ln>
                <a:noFill/>
              </a:ln>
              <a:solidFill>
                <a:schemeClr val="tx1"/>
              </a:solidFill>
              <a:effectLst/>
              <a:latin typeface="Times" panose="02020603060405020304" pitchFamily="18" charset="0"/>
            </a:endParaRPr>
          </a:p>
        </p:txBody>
      </p:sp>
      <p:sp>
        <p:nvSpPr>
          <p:cNvPr id="2" name="Freeform 1"/>
          <p:cNvSpPr/>
          <p:nvPr/>
        </p:nvSpPr>
        <p:spPr>
          <a:xfrm>
            <a:off x="5320030" y="3108960"/>
            <a:ext cx="3758565" cy="3413760"/>
          </a:xfrm>
          <a:custGeom>
            <a:avLst/>
            <a:gdLst>
              <a:gd name="connisteX0" fmla="*/ 471170 w 3758565"/>
              <a:gd name="connsiteY0" fmla="*/ 125730 h 3413760"/>
              <a:gd name="connisteX1" fmla="*/ 397510 w 3758565"/>
              <a:gd name="connsiteY1" fmla="*/ 94615 h 3413760"/>
              <a:gd name="connisteX2" fmla="*/ 324485 w 3758565"/>
              <a:gd name="connsiteY2" fmla="*/ 94615 h 3413760"/>
              <a:gd name="connisteX3" fmla="*/ 251460 w 3758565"/>
              <a:gd name="connsiteY3" fmla="*/ 94615 h 3413760"/>
              <a:gd name="connisteX4" fmla="*/ 177800 w 3758565"/>
              <a:gd name="connsiteY4" fmla="*/ 115570 h 3413760"/>
              <a:gd name="connisteX5" fmla="*/ 104775 w 3758565"/>
              <a:gd name="connsiteY5" fmla="*/ 157480 h 3413760"/>
              <a:gd name="connisteX6" fmla="*/ 52070 w 3758565"/>
              <a:gd name="connsiteY6" fmla="*/ 230505 h 3413760"/>
              <a:gd name="connisteX7" fmla="*/ 20955 w 3758565"/>
              <a:gd name="connsiteY7" fmla="*/ 304165 h 3413760"/>
              <a:gd name="connisteX8" fmla="*/ 0 w 3758565"/>
              <a:gd name="connsiteY8" fmla="*/ 377190 h 3413760"/>
              <a:gd name="connisteX9" fmla="*/ 0 w 3758565"/>
              <a:gd name="connsiteY9" fmla="*/ 450215 h 3413760"/>
              <a:gd name="connisteX10" fmla="*/ 0 w 3758565"/>
              <a:gd name="connsiteY10" fmla="*/ 523875 h 3413760"/>
              <a:gd name="connisteX11" fmla="*/ 31115 w 3758565"/>
              <a:gd name="connsiteY11" fmla="*/ 596900 h 3413760"/>
              <a:gd name="connisteX12" fmla="*/ 52070 w 3758565"/>
              <a:gd name="connsiteY12" fmla="*/ 670560 h 3413760"/>
              <a:gd name="connisteX13" fmla="*/ 73025 w 3758565"/>
              <a:gd name="connsiteY13" fmla="*/ 743585 h 3413760"/>
              <a:gd name="connisteX14" fmla="*/ 93980 w 3758565"/>
              <a:gd name="connsiteY14" fmla="*/ 816610 h 3413760"/>
              <a:gd name="connisteX15" fmla="*/ 114935 w 3758565"/>
              <a:gd name="connsiteY15" fmla="*/ 890270 h 3413760"/>
              <a:gd name="connisteX16" fmla="*/ 156845 w 3758565"/>
              <a:gd name="connsiteY16" fmla="*/ 963295 h 3413760"/>
              <a:gd name="connisteX17" fmla="*/ 177800 w 3758565"/>
              <a:gd name="connsiteY17" fmla="*/ 1036955 h 3413760"/>
              <a:gd name="connisteX18" fmla="*/ 167640 w 3758565"/>
              <a:gd name="connsiteY18" fmla="*/ 1109980 h 3413760"/>
              <a:gd name="connisteX19" fmla="*/ 93980 w 3758565"/>
              <a:gd name="connsiteY19" fmla="*/ 1172845 h 3413760"/>
              <a:gd name="connisteX20" fmla="*/ 62865 w 3758565"/>
              <a:gd name="connsiteY20" fmla="*/ 1245870 h 3413760"/>
              <a:gd name="connisteX21" fmla="*/ 41910 w 3758565"/>
              <a:gd name="connsiteY21" fmla="*/ 1319530 h 3413760"/>
              <a:gd name="connisteX22" fmla="*/ 41910 w 3758565"/>
              <a:gd name="connsiteY22" fmla="*/ 1392555 h 3413760"/>
              <a:gd name="connisteX23" fmla="*/ 41910 w 3758565"/>
              <a:gd name="connsiteY23" fmla="*/ 1466215 h 3413760"/>
              <a:gd name="connisteX24" fmla="*/ 114935 w 3758565"/>
              <a:gd name="connsiteY24" fmla="*/ 1508125 h 3413760"/>
              <a:gd name="connisteX25" fmla="*/ 188595 w 3758565"/>
              <a:gd name="connsiteY25" fmla="*/ 1581150 h 3413760"/>
              <a:gd name="connisteX26" fmla="*/ 261620 w 3758565"/>
              <a:gd name="connsiteY26" fmla="*/ 1612900 h 3413760"/>
              <a:gd name="connisteX27" fmla="*/ 335280 w 3758565"/>
              <a:gd name="connsiteY27" fmla="*/ 1633855 h 3413760"/>
              <a:gd name="connisteX28" fmla="*/ 408305 w 3758565"/>
              <a:gd name="connsiteY28" fmla="*/ 1644015 h 3413760"/>
              <a:gd name="connisteX29" fmla="*/ 481330 w 3758565"/>
              <a:gd name="connsiteY29" fmla="*/ 1654810 h 3413760"/>
              <a:gd name="connisteX30" fmla="*/ 554990 w 3758565"/>
              <a:gd name="connsiteY30" fmla="*/ 1664970 h 3413760"/>
              <a:gd name="connisteX31" fmla="*/ 628015 w 3758565"/>
              <a:gd name="connsiteY31" fmla="*/ 1706880 h 3413760"/>
              <a:gd name="connisteX32" fmla="*/ 701675 w 3758565"/>
              <a:gd name="connsiteY32" fmla="*/ 1737995 h 3413760"/>
              <a:gd name="connisteX33" fmla="*/ 774700 w 3758565"/>
              <a:gd name="connsiteY33" fmla="*/ 1779905 h 3413760"/>
              <a:gd name="connisteX34" fmla="*/ 847725 w 3758565"/>
              <a:gd name="connsiteY34" fmla="*/ 1821815 h 3413760"/>
              <a:gd name="connisteX35" fmla="*/ 921385 w 3758565"/>
              <a:gd name="connsiteY35" fmla="*/ 1874520 h 3413760"/>
              <a:gd name="connisteX36" fmla="*/ 994410 w 3758565"/>
              <a:gd name="connsiteY36" fmla="*/ 1937385 h 3413760"/>
              <a:gd name="connisteX37" fmla="*/ 1026160 w 3758565"/>
              <a:gd name="connsiteY37" fmla="*/ 2010410 h 3413760"/>
              <a:gd name="connisteX38" fmla="*/ 1026160 w 3758565"/>
              <a:gd name="connsiteY38" fmla="*/ 2084070 h 3413760"/>
              <a:gd name="connisteX39" fmla="*/ 1036320 w 3758565"/>
              <a:gd name="connsiteY39" fmla="*/ 2157095 h 3413760"/>
              <a:gd name="connisteX40" fmla="*/ 1036320 w 3758565"/>
              <a:gd name="connsiteY40" fmla="*/ 2230120 h 3413760"/>
              <a:gd name="connisteX41" fmla="*/ 1036320 w 3758565"/>
              <a:gd name="connsiteY41" fmla="*/ 2303780 h 3413760"/>
              <a:gd name="connisteX42" fmla="*/ 1036320 w 3758565"/>
              <a:gd name="connsiteY42" fmla="*/ 2376805 h 3413760"/>
              <a:gd name="connisteX43" fmla="*/ 1036320 w 3758565"/>
              <a:gd name="connsiteY43" fmla="*/ 2450465 h 3413760"/>
              <a:gd name="connisteX44" fmla="*/ 1015365 w 3758565"/>
              <a:gd name="connsiteY44" fmla="*/ 2523490 h 3413760"/>
              <a:gd name="connisteX45" fmla="*/ 1005205 w 3758565"/>
              <a:gd name="connsiteY45" fmla="*/ 2597150 h 3413760"/>
              <a:gd name="connisteX46" fmla="*/ 1005205 w 3758565"/>
              <a:gd name="connsiteY46" fmla="*/ 2670175 h 3413760"/>
              <a:gd name="connisteX47" fmla="*/ 1005205 w 3758565"/>
              <a:gd name="connsiteY47" fmla="*/ 2743200 h 3413760"/>
              <a:gd name="connisteX48" fmla="*/ 963295 w 3758565"/>
              <a:gd name="connsiteY48" fmla="*/ 2816860 h 3413760"/>
              <a:gd name="connisteX49" fmla="*/ 963295 w 3758565"/>
              <a:gd name="connsiteY49" fmla="*/ 2889885 h 3413760"/>
              <a:gd name="connisteX50" fmla="*/ 952500 w 3758565"/>
              <a:gd name="connsiteY50" fmla="*/ 2963545 h 3413760"/>
              <a:gd name="connisteX51" fmla="*/ 942340 w 3758565"/>
              <a:gd name="connsiteY51" fmla="*/ 3036570 h 3413760"/>
              <a:gd name="connisteX52" fmla="*/ 942340 w 3758565"/>
              <a:gd name="connsiteY52" fmla="*/ 3109595 h 3413760"/>
              <a:gd name="connisteX53" fmla="*/ 952500 w 3758565"/>
              <a:gd name="connsiteY53" fmla="*/ 3183255 h 3413760"/>
              <a:gd name="connisteX54" fmla="*/ 963295 w 3758565"/>
              <a:gd name="connsiteY54" fmla="*/ 3256280 h 3413760"/>
              <a:gd name="connisteX55" fmla="*/ 1015365 w 3758565"/>
              <a:gd name="connsiteY55" fmla="*/ 3329940 h 3413760"/>
              <a:gd name="connisteX56" fmla="*/ 1089025 w 3758565"/>
              <a:gd name="connsiteY56" fmla="*/ 3340100 h 3413760"/>
              <a:gd name="connisteX57" fmla="*/ 1162050 w 3758565"/>
              <a:gd name="connsiteY57" fmla="*/ 3361055 h 3413760"/>
              <a:gd name="connisteX58" fmla="*/ 1235710 w 3758565"/>
              <a:gd name="connsiteY58" fmla="*/ 3371850 h 3413760"/>
              <a:gd name="connisteX59" fmla="*/ 1308735 w 3758565"/>
              <a:gd name="connsiteY59" fmla="*/ 3382010 h 3413760"/>
              <a:gd name="connisteX60" fmla="*/ 1392555 w 3758565"/>
              <a:gd name="connsiteY60" fmla="*/ 3402965 h 3413760"/>
              <a:gd name="connisteX61" fmla="*/ 1476375 w 3758565"/>
              <a:gd name="connsiteY61" fmla="*/ 3413760 h 3413760"/>
              <a:gd name="connisteX62" fmla="*/ 1560195 w 3758565"/>
              <a:gd name="connsiteY62" fmla="*/ 3413760 h 3413760"/>
              <a:gd name="connisteX63" fmla="*/ 1644015 w 3758565"/>
              <a:gd name="connsiteY63" fmla="*/ 3371850 h 3413760"/>
              <a:gd name="connisteX64" fmla="*/ 1727200 w 3758565"/>
              <a:gd name="connsiteY64" fmla="*/ 3340100 h 3413760"/>
              <a:gd name="connisteX65" fmla="*/ 1800860 w 3758565"/>
              <a:gd name="connsiteY65" fmla="*/ 3340100 h 3413760"/>
              <a:gd name="connisteX66" fmla="*/ 1884680 w 3758565"/>
              <a:gd name="connsiteY66" fmla="*/ 3308985 h 3413760"/>
              <a:gd name="connisteX67" fmla="*/ 1957705 w 3758565"/>
              <a:gd name="connsiteY67" fmla="*/ 3298190 h 3413760"/>
              <a:gd name="connisteX68" fmla="*/ 2031365 w 3758565"/>
              <a:gd name="connsiteY68" fmla="*/ 3288030 h 3413760"/>
              <a:gd name="connisteX69" fmla="*/ 2104390 w 3758565"/>
              <a:gd name="connsiteY69" fmla="*/ 3288030 h 3413760"/>
              <a:gd name="connisteX70" fmla="*/ 2177415 w 3758565"/>
              <a:gd name="connsiteY70" fmla="*/ 3288030 h 3413760"/>
              <a:gd name="connisteX71" fmla="*/ 2261235 w 3758565"/>
              <a:gd name="connsiteY71" fmla="*/ 3288030 h 3413760"/>
              <a:gd name="connisteX72" fmla="*/ 2345055 w 3758565"/>
              <a:gd name="connsiteY72" fmla="*/ 3298190 h 3413760"/>
              <a:gd name="connisteX73" fmla="*/ 2418715 w 3758565"/>
              <a:gd name="connsiteY73" fmla="*/ 3308985 h 3413760"/>
              <a:gd name="connisteX74" fmla="*/ 2491740 w 3758565"/>
              <a:gd name="connsiteY74" fmla="*/ 3308985 h 3413760"/>
              <a:gd name="connisteX75" fmla="*/ 2586355 w 3758565"/>
              <a:gd name="connsiteY75" fmla="*/ 3308985 h 3413760"/>
              <a:gd name="connisteX76" fmla="*/ 2680335 w 3758565"/>
              <a:gd name="connsiteY76" fmla="*/ 3308985 h 3413760"/>
              <a:gd name="connisteX77" fmla="*/ 2764155 w 3758565"/>
              <a:gd name="connsiteY77" fmla="*/ 3298190 h 3413760"/>
              <a:gd name="connisteX78" fmla="*/ 2858135 w 3758565"/>
              <a:gd name="connsiteY78" fmla="*/ 3277235 h 3413760"/>
              <a:gd name="connisteX79" fmla="*/ 2931795 w 3758565"/>
              <a:gd name="connsiteY79" fmla="*/ 3277235 h 3413760"/>
              <a:gd name="connisteX80" fmla="*/ 3015615 w 3758565"/>
              <a:gd name="connsiteY80" fmla="*/ 3277235 h 3413760"/>
              <a:gd name="connisteX81" fmla="*/ 3088640 w 3758565"/>
              <a:gd name="connsiteY81" fmla="*/ 3267075 h 3413760"/>
              <a:gd name="connisteX82" fmla="*/ 3161665 w 3758565"/>
              <a:gd name="connsiteY82" fmla="*/ 3256280 h 3413760"/>
              <a:gd name="connisteX83" fmla="*/ 3235325 w 3758565"/>
              <a:gd name="connsiteY83" fmla="*/ 3256280 h 3413760"/>
              <a:gd name="connisteX84" fmla="*/ 3308350 w 3758565"/>
              <a:gd name="connsiteY84" fmla="*/ 3246120 h 3413760"/>
              <a:gd name="connisteX85" fmla="*/ 3382010 w 3758565"/>
              <a:gd name="connsiteY85" fmla="*/ 3246120 h 3413760"/>
              <a:gd name="connisteX86" fmla="*/ 3455035 w 3758565"/>
              <a:gd name="connsiteY86" fmla="*/ 3235325 h 3413760"/>
              <a:gd name="connisteX87" fmla="*/ 3528695 w 3758565"/>
              <a:gd name="connsiteY87" fmla="*/ 3214370 h 3413760"/>
              <a:gd name="connisteX88" fmla="*/ 3601720 w 3758565"/>
              <a:gd name="connsiteY88" fmla="*/ 3204210 h 3413760"/>
              <a:gd name="connisteX89" fmla="*/ 3674745 w 3758565"/>
              <a:gd name="connsiteY89" fmla="*/ 3172460 h 3413760"/>
              <a:gd name="connisteX90" fmla="*/ 3737610 w 3758565"/>
              <a:gd name="connsiteY90" fmla="*/ 3099435 h 3413760"/>
              <a:gd name="connisteX91" fmla="*/ 3737610 w 3758565"/>
              <a:gd name="connsiteY91" fmla="*/ 3026410 h 3413760"/>
              <a:gd name="connisteX92" fmla="*/ 3737610 w 3758565"/>
              <a:gd name="connsiteY92" fmla="*/ 2952750 h 3413760"/>
              <a:gd name="connisteX93" fmla="*/ 3737610 w 3758565"/>
              <a:gd name="connsiteY93" fmla="*/ 2879725 h 3413760"/>
              <a:gd name="connisteX94" fmla="*/ 3727450 w 3758565"/>
              <a:gd name="connsiteY94" fmla="*/ 2806065 h 3413760"/>
              <a:gd name="connisteX95" fmla="*/ 3716655 w 3758565"/>
              <a:gd name="connsiteY95" fmla="*/ 2722245 h 3413760"/>
              <a:gd name="connisteX96" fmla="*/ 3706495 w 3758565"/>
              <a:gd name="connsiteY96" fmla="*/ 2638425 h 3413760"/>
              <a:gd name="connisteX97" fmla="*/ 3695700 w 3758565"/>
              <a:gd name="connsiteY97" fmla="*/ 2555240 h 3413760"/>
              <a:gd name="connisteX98" fmla="*/ 3695700 w 3758565"/>
              <a:gd name="connsiteY98" fmla="*/ 2481580 h 3413760"/>
              <a:gd name="connisteX99" fmla="*/ 3695700 w 3758565"/>
              <a:gd name="connsiteY99" fmla="*/ 2408555 h 3413760"/>
              <a:gd name="connisteX100" fmla="*/ 3695700 w 3758565"/>
              <a:gd name="connsiteY100" fmla="*/ 2334895 h 3413760"/>
              <a:gd name="connisteX101" fmla="*/ 3695700 w 3758565"/>
              <a:gd name="connsiteY101" fmla="*/ 2261870 h 3413760"/>
              <a:gd name="connisteX102" fmla="*/ 3716655 w 3758565"/>
              <a:gd name="connsiteY102" fmla="*/ 2188210 h 3413760"/>
              <a:gd name="connisteX103" fmla="*/ 3727450 w 3758565"/>
              <a:gd name="connsiteY103" fmla="*/ 2115185 h 3413760"/>
              <a:gd name="connisteX104" fmla="*/ 3737610 w 3758565"/>
              <a:gd name="connsiteY104" fmla="*/ 2042160 h 3413760"/>
              <a:gd name="connisteX105" fmla="*/ 3748405 w 3758565"/>
              <a:gd name="connsiteY105" fmla="*/ 1968500 h 3413760"/>
              <a:gd name="connisteX106" fmla="*/ 3758565 w 3758565"/>
              <a:gd name="connsiteY106" fmla="*/ 1895475 h 3413760"/>
              <a:gd name="connisteX107" fmla="*/ 3758565 w 3758565"/>
              <a:gd name="connsiteY107" fmla="*/ 1821815 h 3413760"/>
              <a:gd name="connisteX108" fmla="*/ 3758565 w 3758565"/>
              <a:gd name="connsiteY108" fmla="*/ 1737995 h 3413760"/>
              <a:gd name="connisteX109" fmla="*/ 3758565 w 3758565"/>
              <a:gd name="connsiteY109" fmla="*/ 1664970 h 3413760"/>
              <a:gd name="connisteX110" fmla="*/ 3758565 w 3758565"/>
              <a:gd name="connsiteY110" fmla="*/ 1581150 h 3413760"/>
              <a:gd name="connisteX111" fmla="*/ 3758565 w 3758565"/>
              <a:gd name="connsiteY111" fmla="*/ 1508125 h 3413760"/>
              <a:gd name="connisteX112" fmla="*/ 3737610 w 3758565"/>
              <a:gd name="connsiteY112" fmla="*/ 1434465 h 3413760"/>
              <a:gd name="connisteX113" fmla="*/ 3727450 w 3758565"/>
              <a:gd name="connsiteY113" fmla="*/ 1361440 h 3413760"/>
              <a:gd name="connisteX114" fmla="*/ 3695700 w 3758565"/>
              <a:gd name="connsiteY114" fmla="*/ 1277620 h 3413760"/>
              <a:gd name="connisteX115" fmla="*/ 3664585 w 3758565"/>
              <a:gd name="connsiteY115" fmla="*/ 1193800 h 3413760"/>
              <a:gd name="connisteX116" fmla="*/ 3653790 w 3758565"/>
              <a:gd name="connsiteY116" fmla="*/ 1120775 h 3413760"/>
              <a:gd name="connisteX117" fmla="*/ 3611880 w 3758565"/>
              <a:gd name="connsiteY117" fmla="*/ 1036955 h 3413760"/>
              <a:gd name="connisteX118" fmla="*/ 3559810 w 3758565"/>
              <a:gd name="connsiteY118" fmla="*/ 963295 h 3413760"/>
              <a:gd name="connisteX119" fmla="*/ 3486785 w 3758565"/>
              <a:gd name="connsiteY119" fmla="*/ 890270 h 3413760"/>
              <a:gd name="connisteX120" fmla="*/ 3455035 w 3758565"/>
              <a:gd name="connsiteY120" fmla="*/ 816610 h 3413760"/>
              <a:gd name="connisteX121" fmla="*/ 3413125 w 3758565"/>
              <a:gd name="connsiteY121" fmla="*/ 743585 h 3413760"/>
              <a:gd name="connisteX122" fmla="*/ 3382010 w 3758565"/>
              <a:gd name="connsiteY122" fmla="*/ 670560 h 3413760"/>
              <a:gd name="connisteX123" fmla="*/ 3319145 w 3758565"/>
              <a:gd name="connsiteY123" fmla="*/ 596900 h 3413760"/>
              <a:gd name="connisteX124" fmla="*/ 3287395 w 3758565"/>
              <a:gd name="connsiteY124" fmla="*/ 523875 h 3413760"/>
              <a:gd name="connisteX125" fmla="*/ 3214370 w 3758565"/>
              <a:gd name="connsiteY125" fmla="*/ 481965 h 3413760"/>
              <a:gd name="connisteX126" fmla="*/ 3172460 w 3758565"/>
              <a:gd name="connsiteY126" fmla="*/ 408305 h 3413760"/>
              <a:gd name="connisteX127" fmla="*/ 3098800 w 3758565"/>
              <a:gd name="connsiteY127" fmla="*/ 345440 h 3413760"/>
              <a:gd name="connisteX128" fmla="*/ 3025775 w 3758565"/>
              <a:gd name="connsiteY128" fmla="*/ 283210 h 3413760"/>
              <a:gd name="connisteX129" fmla="*/ 2952750 w 3758565"/>
              <a:gd name="connsiteY129" fmla="*/ 241300 h 3413760"/>
              <a:gd name="connisteX130" fmla="*/ 2879090 w 3758565"/>
              <a:gd name="connsiteY130" fmla="*/ 188595 h 3413760"/>
              <a:gd name="connisteX131" fmla="*/ 2806065 w 3758565"/>
              <a:gd name="connsiteY131" fmla="*/ 125730 h 3413760"/>
              <a:gd name="connisteX132" fmla="*/ 2722245 w 3758565"/>
              <a:gd name="connsiteY132" fmla="*/ 73660 h 3413760"/>
              <a:gd name="connisteX133" fmla="*/ 2638425 w 3758565"/>
              <a:gd name="connsiteY133" fmla="*/ 41910 h 3413760"/>
              <a:gd name="connisteX134" fmla="*/ 2554605 w 3758565"/>
              <a:gd name="connsiteY134" fmla="*/ 0 h 3413760"/>
              <a:gd name="connisteX135" fmla="*/ 2481580 w 3758565"/>
              <a:gd name="connsiteY135" fmla="*/ 0 h 3413760"/>
              <a:gd name="connisteX136" fmla="*/ 2407920 w 3758565"/>
              <a:gd name="connsiteY136" fmla="*/ 0 h 3413760"/>
              <a:gd name="connisteX137" fmla="*/ 2334895 w 3758565"/>
              <a:gd name="connsiteY137" fmla="*/ 31750 h 3413760"/>
              <a:gd name="connisteX138" fmla="*/ 2251075 w 3758565"/>
              <a:gd name="connsiteY138" fmla="*/ 31750 h 3413760"/>
              <a:gd name="connisteX139" fmla="*/ 2177415 w 3758565"/>
              <a:gd name="connsiteY139" fmla="*/ 41910 h 3413760"/>
              <a:gd name="connisteX140" fmla="*/ 2094230 w 3758565"/>
              <a:gd name="connsiteY140" fmla="*/ 52705 h 3413760"/>
              <a:gd name="connisteX141" fmla="*/ 2010410 w 3758565"/>
              <a:gd name="connsiteY141" fmla="*/ 73660 h 3413760"/>
              <a:gd name="connisteX142" fmla="*/ 1936750 w 3758565"/>
              <a:gd name="connsiteY142" fmla="*/ 73660 h 3413760"/>
              <a:gd name="connisteX143" fmla="*/ 1863725 w 3758565"/>
              <a:gd name="connsiteY143" fmla="*/ 83820 h 3413760"/>
              <a:gd name="connisteX144" fmla="*/ 1790065 w 3758565"/>
              <a:gd name="connsiteY144" fmla="*/ 83820 h 3413760"/>
              <a:gd name="connisteX145" fmla="*/ 1717040 w 3758565"/>
              <a:gd name="connsiteY145" fmla="*/ 83820 h 3413760"/>
              <a:gd name="connisteX146" fmla="*/ 1633220 w 3758565"/>
              <a:gd name="connsiteY146" fmla="*/ 83820 h 3413760"/>
              <a:gd name="connisteX147" fmla="*/ 1549400 w 3758565"/>
              <a:gd name="connsiteY147" fmla="*/ 62865 h 3413760"/>
              <a:gd name="connisteX148" fmla="*/ 1476375 w 3758565"/>
              <a:gd name="connsiteY148" fmla="*/ 52705 h 3413760"/>
              <a:gd name="connisteX149" fmla="*/ 1402715 w 3758565"/>
              <a:gd name="connsiteY149" fmla="*/ 41910 h 3413760"/>
              <a:gd name="connisteX150" fmla="*/ 1318895 w 3758565"/>
              <a:gd name="connsiteY150" fmla="*/ 31750 h 3413760"/>
              <a:gd name="connisteX151" fmla="*/ 1245870 w 3758565"/>
              <a:gd name="connsiteY151" fmla="*/ 31750 h 3413760"/>
              <a:gd name="connisteX152" fmla="*/ 1172845 w 3758565"/>
              <a:gd name="connsiteY152" fmla="*/ 31750 h 3413760"/>
              <a:gd name="connisteX153" fmla="*/ 1099185 w 3758565"/>
              <a:gd name="connsiteY153" fmla="*/ 31750 h 3413760"/>
              <a:gd name="connisteX154" fmla="*/ 1026160 w 3758565"/>
              <a:gd name="connsiteY154" fmla="*/ 31750 h 3413760"/>
              <a:gd name="connisteX155" fmla="*/ 952500 w 3758565"/>
              <a:gd name="connsiteY155" fmla="*/ 31750 h 3413760"/>
              <a:gd name="connisteX156" fmla="*/ 879475 w 3758565"/>
              <a:gd name="connsiteY156" fmla="*/ 41910 h 3413760"/>
              <a:gd name="connisteX157" fmla="*/ 785495 w 3758565"/>
              <a:gd name="connsiteY157" fmla="*/ 73660 h 3413760"/>
              <a:gd name="connisteX158" fmla="*/ 711835 w 3758565"/>
              <a:gd name="connsiteY158" fmla="*/ 115570 h 3413760"/>
              <a:gd name="connisteX159" fmla="*/ 638810 w 3758565"/>
              <a:gd name="connsiteY159" fmla="*/ 136525 h 3413760"/>
              <a:gd name="connisteX160" fmla="*/ 565150 w 3758565"/>
              <a:gd name="connsiteY160" fmla="*/ 136525 h 3413760"/>
              <a:gd name="connisteX161" fmla="*/ 492125 w 3758565"/>
              <a:gd name="connsiteY161" fmla="*/ 136525 h 3413760"/>
              <a:gd name="connisteX162" fmla="*/ 471170 w 3758565"/>
              <a:gd name="connsiteY162" fmla="*/ 125730 h 34137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 ang="0">
                <a:pos x="connisteX97" y="connsiteY97"/>
              </a:cxn>
              <a:cxn ang="0">
                <a:pos x="connisteX98" y="connsiteY98"/>
              </a:cxn>
              <a:cxn ang="0">
                <a:pos x="connisteX99" y="connsiteY99"/>
              </a:cxn>
              <a:cxn ang="0">
                <a:pos x="connisteX100" y="connsiteY100"/>
              </a:cxn>
              <a:cxn ang="0">
                <a:pos x="connisteX101" y="connsiteY101"/>
              </a:cxn>
              <a:cxn ang="0">
                <a:pos x="connisteX102" y="connsiteY102"/>
              </a:cxn>
              <a:cxn ang="0">
                <a:pos x="connisteX103" y="connsiteY103"/>
              </a:cxn>
              <a:cxn ang="0">
                <a:pos x="connisteX104" y="connsiteY104"/>
              </a:cxn>
              <a:cxn ang="0">
                <a:pos x="connisteX105" y="connsiteY105"/>
              </a:cxn>
              <a:cxn ang="0">
                <a:pos x="connisteX106" y="connsiteY106"/>
              </a:cxn>
              <a:cxn ang="0">
                <a:pos x="connisteX107" y="connsiteY107"/>
              </a:cxn>
              <a:cxn ang="0">
                <a:pos x="connisteX108" y="connsiteY108"/>
              </a:cxn>
              <a:cxn ang="0">
                <a:pos x="connisteX109" y="connsiteY109"/>
              </a:cxn>
              <a:cxn ang="0">
                <a:pos x="connisteX110" y="connsiteY110"/>
              </a:cxn>
              <a:cxn ang="0">
                <a:pos x="connisteX111" y="connsiteY111"/>
              </a:cxn>
              <a:cxn ang="0">
                <a:pos x="connisteX112" y="connsiteY112"/>
              </a:cxn>
              <a:cxn ang="0">
                <a:pos x="connisteX113" y="connsiteY113"/>
              </a:cxn>
              <a:cxn ang="0">
                <a:pos x="connisteX114" y="connsiteY114"/>
              </a:cxn>
              <a:cxn ang="0">
                <a:pos x="connisteX115" y="connsiteY115"/>
              </a:cxn>
              <a:cxn ang="0">
                <a:pos x="connisteX116" y="connsiteY116"/>
              </a:cxn>
              <a:cxn ang="0">
                <a:pos x="connisteX117" y="connsiteY117"/>
              </a:cxn>
              <a:cxn ang="0">
                <a:pos x="connisteX118" y="connsiteY118"/>
              </a:cxn>
              <a:cxn ang="0">
                <a:pos x="connisteX119" y="connsiteY119"/>
              </a:cxn>
              <a:cxn ang="0">
                <a:pos x="connisteX120" y="connsiteY120"/>
              </a:cxn>
              <a:cxn ang="0">
                <a:pos x="connisteX121" y="connsiteY121"/>
              </a:cxn>
              <a:cxn ang="0">
                <a:pos x="connisteX122" y="connsiteY122"/>
              </a:cxn>
              <a:cxn ang="0">
                <a:pos x="connisteX123" y="connsiteY123"/>
              </a:cxn>
              <a:cxn ang="0">
                <a:pos x="connisteX124" y="connsiteY124"/>
              </a:cxn>
              <a:cxn ang="0">
                <a:pos x="connisteX125" y="connsiteY125"/>
              </a:cxn>
              <a:cxn ang="0">
                <a:pos x="connisteX126" y="connsiteY126"/>
              </a:cxn>
              <a:cxn ang="0">
                <a:pos x="connisteX127" y="connsiteY127"/>
              </a:cxn>
              <a:cxn ang="0">
                <a:pos x="connisteX128" y="connsiteY128"/>
              </a:cxn>
              <a:cxn ang="0">
                <a:pos x="connisteX129" y="connsiteY129"/>
              </a:cxn>
              <a:cxn ang="0">
                <a:pos x="connisteX130" y="connsiteY130"/>
              </a:cxn>
              <a:cxn ang="0">
                <a:pos x="connisteX131" y="connsiteY131"/>
              </a:cxn>
              <a:cxn ang="0">
                <a:pos x="connisteX132" y="connsiteY132"/>
              </a:cxn>
              <a:cxn ang="0">
                <a:pos x="connisteX133" y="connsiteY133"/>
              </a:cxn>
              <a:cxn ang="0">
                <a:pos x="connisteX134" y="connsiteY134"/>
              </a:cxn>
              <a:cxn ang="0">
                <a:pos x="connisteX135" y="connsiteY135"/>
              </a:cxn>
              <a:cxn ang="0">
                <a:pos x="connisteX136" y="connsiteY136"/>
              </a:cxn>
              <a:cxn ang="0">
                <a:pos x="connisteX137" y="connsiteY137"/>
              </a:cxn>
              <a:cxn ang="0">
                <a:pos x="connisteX138" y="connsiteY138"/>
              </a:cxn>
              <a:cxn ang="0">
                <a:pos x="connisteX139" y="connsiteY139"/>
              </a:cxn>
              <a:cxn ang="0">
                <a:pos x="connisteX140" y="connsiteY140"/>
              </a:cxn>
              <a:cxn ang="0">
                <a:pos x="connisteX141" y="connsiteY141"/>
              </a:cxn>
              <a:cxn ang="0">
                <a:pos x="connisteX142" y="connsiteY142"/>
              </a:cxn>
              <a:cxn ang="0">
                <a:pos x="connisteX143" y="connsiteY143"/>
              </a:cxn>
              <a:cxn ang="0">
                <a:pos x="connisteX144" y="connsiteY144"/>
              </a:cxn>
              <a:cxn ang="0">
                <a:pos x="connisteX145" y="connsiteY145"/>
              </a:cxn>
              <a:cxn ang="0">
                <a:pos x="connisteX146" y="connsiteY146"/>
              </a:cxn>
              <a:cxn ang="0">
                <a:pos x="connisteX147" y="connsiteY147"/>
              </a:cxn>
              <a:cxn ang="0">
                <a:pos x="connisteX148" y="connsiteY148"/>
              </a:cxn>
              <a:cxn ang="0">
                <a:pos x="connisteX149" y="connsiteY149"/>
              </a:cxn>
              <a:cxn ang="0">
                <a:pos x="connisteX150" y="connsiteY150"/>
              </a:cxn>
              <a:cxn ang="0">
                <a:pos x="connisteX151" y="connsiteY151"/>
              </a:cxn>
              <a:cxn ang="0">
                <a:pos x="connisteX152" y="connsiteY152"/>
              </a:cxn>
              <a:cxn ang="0">
                <a:pos x="connisteX153" y="connsiteY153"/>
              </a:cxn>
              <a:cxn ang="0">
                <a:pos x="connisteX154" y="connsiteY154"/>
              </a:cxn>
              <a:cxn ang="0">
                <a:pos x="connisteX155" y="connsiteY155"/>
              </a:cxn>
              <a:cxn ang="0">
                <a:pos x="connisteX156" y="connsiteY156"/>
              </a:cxn>
              <a:cxn ang="0">
                <a:pos x="connisteX157" y="connsiteY157"/>
              </a:cxn>
              <a:cxn ang="0">
                <a:pos x="connisteX158" y="connsiteY158"/>
              </a:cxn>
              <a:cxn ang="0">
                <a:pos x="connisteX159" y="connsiteY159"/>
              </a:cxn>
              <a:cxn ang="0">
                <a:pos x="connisteX160" y="connsiteY160"/>
              </a:cxn>
              <a:cxn ang="0">
                <a:pos x="connisteX161" y="connsiteY161"/>
              </a:cxn>
              <a:cxn ang="0">
                <a:pos x="connisteX162" y="connsiteY162"/>
              </a:cxn>
            </a:cxnLst>
            <a:rect l="l" t="t" r="r" b="b"/>
            <a:pathLst>
              <a:path w="3758565" h="3413760">
                <a:moveTo>
                  <a:pt x="471170" y="125730"/>
                </a:moveTo>
                <a:lnTo>
                  <a:pt x="397510" y="94615"/>
                </a:lnTo>
                <a:lnTo>
                  <a:pt x="324485" y="94615"/>
                </a:lnTo>
                <a:lnTo>
                  <a:pt x="251460" y="94615"/>
                </a:lnTo>
                <a:lnTo>
                  <a:pt x="177800" y="115570"/>
                </a:lnTo>
                <a:lnTo>
                  <a:pt x="104775" y="157480"/>
                </a:lnTo>
                <a:lnTo>
                  <a:pt x="52070" y="230505"/>
                </a:lnTo>
                <a:lnTo>
                  <a:pt x="20955" y="304165"/>
                </a:lnTo>
                <a:lnTo>
                  <a:pt x="0" y="377190"/>
                </a:lnTo>
                <a:lnTo>
                  <a:pt x="0" y="450215"/>
                </a:lnTo>
                <a:lnTo>
                  <a:pt x="0" y="523875"/>
                </a:lnTo>
                <a:lnTo>
                  <a:pt x="31115" y="596900"/>
                </a:lnTo>
                <a:lnTo>
                  <a:pt x="52070" y="670560"/>
                </a:lnTo>
                <a:lnTo>
                  <a:pt x="73025" y="743585"/>
                </a:lnTo>
                <a:lnTo>
                  <a:pt x="93980" y="816610"/>
                </a:lnTo>
                <a:lnTo>
                  <a:pt x="114935" y="890270"/>
                </a:lnTo>
                <a:lnTo>
                  <a:pt x="156845" y="963295"/>
                </a:lnTo>
                <a:lnTo>
                  <a:pt x="177800" y="1036955"/>
                </a:lnTo>
                <a:lnTo>
                  <a:pt x="167640" y="1109980"/>
                </a:lnTo>
                <a:lnTo>
                  <a:pt x="93980" y="1172845"/>
                </a:lnTo>
                <a:lnTo>
                  <a:pt x="62865" y="1245870"/>
                </a:lnTo>
                <a:lnTo>
                  <a:pt x="41910" y="1319530"/>
                </a:lnTo>
                <a:lnTo>
                  <a:pt x="41910" y="1392555"/>
                </a:lnTo>
                <a:lnTo>
                  <a:pt x="41910" y="1466215"/>
                </a:lnTo>
                <a:lnTo>
                  <a:pt x="114935" y="1508125"/>
                </a:lnTo>
                <a:lnTo>
                  <a:pt x="188595" y="1581150"/>
                </a:lnTo>
                <a:lnTo>
                  <a:pt x="261620" y="1612900"/>
                </a:lnTo>
                <a:lnTo>
                  <a:pt x="335280" y="1633855"/>
                </a:lnTo>
                <a:lnTo>
                  <a:pt x="408305" y="1644015"/>
                </a:lnTo>
                <a:lnTo>
                  <a:pt x="481330" y="1654810"/>
                </a:lnTo>
                <a:lnTo>
                  <a:pt x="554990" y="1664970"/>
                </a:lnTo>
                <a:lnTo>
                  <a:pt x="628015" y="1706880"/>
                </a:lnTo>
                <a:lnTo>
                  <a:pt x="701675" y="1737995"/>
                </a:lnTo>
                <a:lnTo>
                  <a:pt x="774700" y="1779905"/>
                </a:lnTo>
                <a:lnTo>
                  <a:pt x="847725" y="1821815"/>
                </a:lnTo>
                <a:lnTo>
                  <a:pt x="921385" y="1874520"/>
                </a:lnTo>
                <a:lnTo>
                  <a:pt x="994410" y="1937385"/>
                </a:lnTo>
                <a:lnTo>
                  <a:pt x="1026160" y="2010410"/>
                </a:lnTo>
                <a:lnTo>
                  <a:pt x="1026160" y="2084070"/>
                </a:lnTo>
                <a:lnTo>
                  <a:pt x="1036320" y="2157095"/>
                </a:lnTo>
                <a:lnTo>
                  <a:pt x="1036320" y="2230120"/>
                </a:lnTo>
                <a:lnTo>
                  <a:pt x="1036320" y="2303780"/>
                </a:lnTo>
                <a:lnTo>
                  <a:pt x="1036320" y="2376805"/>
                </a:lnTo>
                <a:lnTo>
                  <a:pt x="1036320" y="2450465"/>
                </a:lnTo>
                <a:lnTo>
                  <a:pt x="1015365" y="2523490"/>
                </a:lnTo>
                <a:lnTo>
                  <a:pt x="1005205" y="2597150"/>
                </a:lnTo>
                <a:lnTo>
                  <a:pt x="1005205" y="2670175"/>
                </a:lnTo>
                <a:lnTo>
                  <a:pt x="1005205" y="2743200"/>
                </a:lnTo>
                <a:lnTo>
                  <a:pt x="963295" y="2816860"/>
                </a:lnTo>
                <a:lnTo>
                  <a:pt x="963295" y="2889885"/>
                </a:lnTo>
                <a:lnTo>
                  <a:pt x="952500" y="2963545"/>
                </a:lnTo>
                <a:lnTo>
                  <a:pt x="942340" y="3036570"/>
                </a:lnTo>
                <a:lnTo>
                  <a:pt x="942340" y="3109595"/>
                </a:lnTo>
                <a:lnTo>
                  <a:pt x="952500" y="3183255"/>
                </a:lnTo>
                <a:lnTo>
                  <a:pt x="963295" y="3256280"/>
                </a:lnTo>
                <a:lnTo>
                  <a:pt x="1015365" y="3329940"/>
                </a:lnTo>
                <a:lnTo>
                  <a:pt x="1089025" y="3340100"/>
                </a:lnTo>
                <a:lnTo>
                  <a:pt x="1162050" y="3361055"/>
                </a:lnTo>
                <a:lnTo>
                  <a:pt x="1235710" y="3371850"/>
                </a:lnTo>
                <a:lnTo>
                  <a:pt x="1308735" y="3382010"/>
                </a:lnTo>
                <a:lnTo>
                  <a:pt x="1392555" y="3402965"/>
                </a:lnTo>
                <a:lnTo>
                  <a:pt x="1476375" y="3413760"/>
                </a:lnTo>
                <a:lnTo>
                  <a:pt x="1560195" y="3413760"/>
                </a:lnTo>
                <a:lnTo>
                  <a:pt x="1644015" y="3371850"/>
                </a:lnTo>
                <a:lnTo>
                  <a:pt x="1727200" y="3340100"/>
                </a:lnTo>
                <a:lnTo>
                  <a:pt x="1800860" y="3340100"/>
                </a:lnTo>
                <a:lnTo>
                  <a:pt x="1884680" y="3308985"/>
                </a:lnTo>
                <a:lnTo>
                  <a:pt x="1957705" y="3298190"/>
                </a:lnTo>
                <a:lnTo>
                  <a:pt x="2031365" y="3288030"/>
                </a:lnTo>
                <a:lnTo>
                  <a:pt x="2104390" y="3288030"/>
                </a:lnTo>
                <a:lnTo>
                  <a:pt x="2177415" y="3288030"/>
                </a:lnTo>
                <a:lnTo>
                  <a:pt x="2261235" y="3288030"/>
                </a:lnTo>
                <a:lnTo>
                  <a:pt x="2345055" y="3298190"/>
                </a:lnTo>
                <a:lnTo>
                  <a:pt x="2418715" y="3308985"/>
                </a:lnTo>
                <a:lnTo>
                  <a:pt x="2491740" y="3308985"/>
                </a:lnTo>
                <a:lnTo>
                  <a:pt x="2586355" y="3308985"/>
                </a:lnTo>
                <a:lnTo>
                  <a:pt x="2680335" y="3308985"/>
                </a:lnTo>
                <a:lnTo>
                  <a:pt x="2764155" y="3298190"/>
                </a:lnTo>
                <a:lnTo>
                  <a:pt x="2858135" y="3277235"/>
                </a:lnTo>
                <a:lnTo>
                  <a:pt x="2931795" y="3277235"/>
                </a:lnTo>
                <a:lnTo>
                  <a:pt x="3015615" y="3277235"/>
                </a:lnTo>
                <a:lnTo>
                  <a:pt x="3088640" y="3267075"/>
                </a:lnTo>
                <a:lnTo>
                  <a:pt x="3161665" y="3256280"/>
                </a:lnTo>
                <a:lnTo>
                  <a:pt x="3235325" y="3256280"/>
                </a:lnTo>
                <a:lnTo>
                  <a:pt x="3308350" y="3246120"/>
                </a:lnTo>
                <a:lnTo>
                  <a:pt x="3382010" y="3246120"/>
                </a:lnTo>
                <a:lnTo>
                  <a:pt x="3455035" y="3235325"/>
                </a:lnTo>
                <a:lnTo>
                  <a:pt x="3528695" y="3214370"/>
                </a:lnTo>
                <a:lnTo>
                  <a:pt x="3601720" y="3204210"/>
                </a:lnTo>
                <a:lnTo>
                  <a:pt x="3674745" y="3172460"/>
                </a:lnTo>
                <a:lnTo>
                  <a:pt x="3737610" y="3099435"/>
                </a:lnTo>
                <a:lnTo>
                  <a:pt x="3737610" y="3026410"/>
                </a:lnTo>
                <a:lnTo>
                  <a:pt x="3737610" y="2952750"/>
                </a:lnTo>
                <a:lnTo>
                  <a:pt x="3737610" y="2879725"/>
                </a:lnTo>
                <a:lnTo>
                  <a:pt x="3727450" y="2806065"/>
                </a:lnTo>
                <a:lnTo>
                  <a:pt x="3716655" y="2722245"/>
                </a:lnTo>
                <a:lnTo>
                  <a:pt x="3706495" y="2638425"/>
                </a:lnTo>
                <a:lnTo>
                  <a:pt x="3695700" y="2555240"/>
                </a:lnTo>
                <a:lnTo>
                  <a:pt x="3695700" y="2481580"/>
                </a:lnTo>
                <a:lnTo>
                  <a:pt x="3695700" y="2408555"/>
                </a:lnTo>
                <a:lnTo>
                  <a:pt x="3695700" y="2334895"/>
                </a:lnTo>
                <a:lnTo>
                  <a:pt x="3695700" y="2261870"/>
                </a:lnTo>
                <a:lnTo>
                  <a:pt x="3716655" y="2188210"/>
                </a:lnTo>
                <a:lnTo>
                  <a:pt x="3727450" y="2115185"/>
                </a:lnTo>
                <a:lnTo>
                  <a:pt x="3737610" y="2042160"/>
                </a:lnTo>
                <a:lnTo>
                  <a:pt x="3748405" y="1968500"/>
                </a:lnTo>
                <a:lnTo>
                  <a:pt x="3758565" y="1895475"/>
                </a:lnTo>
                <a:lnTo>
                  <a:pt x="3758565" y="1821815"/>
                </a:lnTo>
                <a:lnTo>
                  <a:pt x="3758565" y="1737995"/>
                </a:lnTo>
                <a:lnTo>
                  <a:pt x="3758565" y="1664970"/>
                </a:lnTo>
                <a:lnTo>
                  <a:pt x="3758565" y="1581150"/>
                </a:lnTo>
                <a:lnTo>
                  <a:pt x="3758565" y="1508125"/>
                </a:lnTo>
                <a:lnTo>
                  <a:pt x="3737610" y="1434465"/>
                </a:lnTo>
                <a:lnTo>
                  <a:pt x="3727450" y="1361440"/>
                </a:lnTo>
                <a:lnTo>
                  <a:pt x="3695700" y="1277620"/>
                </a:lnTo>
                <a:lnTo>
                  <a:pt x="3664585" y="1193800"/>
                </a:lnTo>
                <a:lnTo>
                  <a:pt x="3653790" y="1120775"/>
                </a:lnTo>
                <a:lnTo>
                  <a:pt x="3611880" y="1036955"/>
                </a:lnTo>
                <a:lnTo>
                  <a:pt x="3559810" y="963295"/>
                </a:lnTo>
                <a:lnTo>
                  <a:pt x="3486785" y="890270"/>
                </a:lnTo>
                <a:lnTo>
                  <a:pt x="3455035" y="816610"/>
                </a:lnTo>
                <a:lnTo>
                  <a:pt x="3413125" y="743585"/>
                </a:lnTo>
                <a:lnTo>
                  <a:pt x="3382010" y="670560"/>
                </a:lnTo>
                <a:lnTo>
                  <a:pt x="3319145" y="596900"/>
                </a:lnTo>
                <a:lnTo>
                  <a:pt x="3287395" y="523875"/>
                </a:lnTo>
                <a:lnTo>
                  <a:pt x="3214370" y="481965"/>
                </a:lnTo>
                <a:lnTo>
                  <a:pt x="3172460" y="408305"/>
                </a:lnTo>
                <a:lnTo>
                  <a:pt x="3098800" y="345440"/>
                </a:lnTo>
                <a:lnTo>
                  <a:pt x="3025775" y="283210"/>
                </a:lnTo>
                <a:lnTo>
                  <a:pt x="2952750" y="241300"/>
                </a:lnTo>
                <a:lnTo>
                  <a:pt x="2879090" y="188595"/>
                </a:lnTo>
                <a:lnTo>
                  <a:pt x="2806065" y="125730"/>
                </a:lnTo>
                <a:lnTo>
                  <a:pt x="2722245" y="73660"/>
                </a:lnTo>
                <a:lnTo>
                  <a:pt x="2638425" y="41910"/>
                </a:lnTo>
                <a:lnTo>
                  <a:pt x="2554605" y="0"/>
                </a:lnTo>
                <a:lnTo>
                  <a:pt x="2481580" y="0"/>
                </a:lnTo>
                <a:lnTo>
                  <a:pt x="2407920" y="0"/>
                </a:lnTo>
                <a:lnTo>
                  <a:pt x="2334895" y="31750"/>
                </a:lnTo>
                <a:lnTo>
                  <a:pt x="2251075" y="31750"/>
                </a:lnTo>
                <a:lnTo>
                  <a:pt x="2177415" y="41910"/>
                </a:lnTo>
                <a:lnTo>
                  <a:pt x="2094230" y="52705"/>
                </a:lnTo>
                <a:lnTo>
                  <a:pt x="2010410" y="73660"/>
                </a:lnTo>
                <a:lnTo>
                  <a:pt x="1936750" y="73660"/>
                </a:lnTo>
                <a:lnTo>
                  <a:pt x="1863725" y="83820"/>
                </a:lnTo>
                <a:lnTo>
                  <a:pt x="1790065" y="83820"/>
                </a:lnTo>
                <a:lnTo>
                  <a:pt x="1717040" y="83820"/>
                </a:lnTo>
                <a:lnTo>
                  <a:pt x="1633220" y="83820"/>
                </a:lnTo>
                <a:lnTo>
                  <a:pt x="1549400" y="62865"/>
                </a:lnTo>
                <a:lnTo>
                  <a:pt x="1476375" y="52705"/>
                </a:lnTo>
                <a:lnTo>
                  <a:pt x="1402715" y="41910"/>
                </a:lnTo>
                <a:lnTo>
                  <a:pt x="1318895" y="31750"/>
                </a:lnTo>
                <a:lnTo>
                  <a:pt x="1245870" y="31750"/>
                </a:lnTo>
                <a:lnTo>
                  <a:pt x="1172845" y="31750"/>
                </a:lnTo>
                <a:lnTo>
                  <a:pt x="1099185" y="31750"/>
                </a:lnTo>
                <a:lnTo>
                  <a:pt x="1026160" y="31750"/>
                </a:lnTo>
                <a:lnTo>
                  <a:pt x="952500" y="31750"/>
                </a:lnTo>
                <a:lnTo>
                  <a:pt x="879475" y="41910"/>
                </a:lnTo>
                <a:lnTo>
                  <a:pt x="785495" y="73660"/>
                </a:lnTo>
                <a:lnTo>
                  <a:pt x="711835" y="115570"/>
                </a:lnTo>
                <a:lnTo>
                  <a:pt x="638810" y="136525"/>
                </a:lnTo>
                <a:lnTo>
                  <a:pt x="565150" y="136525"/>
                </a:lnTo>
                <a:lnTo>
                  <a:pt x="492125" y="136525"/>
                </a:lnTo>
                <a:lnTo>
                  <a:pt x="471170" y="125730"/>
                </a:lnTo>
                <a:close/>
              </a:path>
            </a:pathLst>
          </a:cu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2400" b="0" i="0" u="none" strike="noStrike" cap="none" normalizeH="0" baseline="0">
              <a:ln>
                <a:noFill/>
              </a:ln>
              <a:solidFill>
                <a:schemeClr val="tx1"/>
              </a:solidFill>
              <a:effectLst/>
              <a:latin typeface="Times" panose="0202060306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2" grpId="0" animBg="1"/>
      <p:bldP spid="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table_13_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22325"/>
            <a:ext cx="85344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itle 2"/>
          <p:cNvSpPr>
            <a:spLocks noGrp="1" noChangeArrowheads="1"/>
          </p:cNvSpPr>
          <p:nvPr>
            <p:ph type="title"/>
          </p:nvPr>
        </p:nvSpPr>
        <p:spPr/>
        <p:txBody>
          <a:bodyPr/>
          <a:lstStyle/>
          <a:p>
            <a:r>
              <a:rPr lang="en-US" altLang="it-IT"/>
              <a:t>Rab Proteins Guide Transport Vesicles to Their Target Membrane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25"/>
          <p:cNvGrpSpPr/>
          <p:nvPr/>
        </p:nvGrpSpPr>
        <p:grpSpPr bwMode="auto">
          <a:xfrm>
            <a:off x="1422400" y="1143000"/>
            <a:ext cx="2743200" cy="5029200"/>
            <a:chOff x="240" y="768"/>
            <a:chExt cx="1728" cy="3168"/>
          </a:xfrm>
        </p:grpSpPr>
        <p:pic>
          <p:nvPicPr>
            <p:cNvPr id="49160" name="Picture 15"/>
            <p:cNvPicPr>
              <a:picLocks noChangeAspect="1" noChangeArrowheads="1"/>
            </p:cNvPicPr>
            <p:nvPr/>
          </p:nvPicPr>
          <p:blipFill>
            <a:blip r:embed="rId2">
              <a:extLst>
                <a:ext uri="{28A0092B-C50C-407E-A947-70E740481C1C}">
                  <a14:useLocalDpi xmlns:a14="http://schemas.microsoft.com/office/drawing/2010/main" val="0"/>
                </a:ext>
              </a:extLst>
            </a:blip>
            <a:srcRect r="56158" b="10367"/>
            <a:stretch>
              <a:fillRect/>
            </a:stretch>
          </p:blipFill>
          <p:spPr bwMode="auto">
            <a:xfrm>
              <a:off x="240" y="768"/>
              <a:ext cx="1693"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Rectangle 20"/>
            <p:cNvSpPr>
              <a:spLocks noChangeArrowheads="1"/>
            </p:cNvSpPr>
            <p:nvPr/>
          </p:nvSpPr>
          <p:spPr bwMode="auto">
            <a:xfrm>
              <a:off x="1296" y="3552"/>
              <a:ext cx="672"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49162" name="Rectangle 21"/>
            <p:cNvSpPr>
              <a:spLocks noChangeArrowheads="1"/>
            </p:cNvSpPr>
            <p:nvPr/>
          </p:nvSpPr>
          <p:spPr bwMode="auto">
            <a:xfrm>
              <a:off x="1248" y="960"/>
              <a:ext cx="720"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49163" name="Rectangle 22"/>
            <p:cNvSpPr>
              <a:spLocks noChangeArrowheads="1"/>
            </p:cNvSpPr>
            <p:nvPr/>
          </p:nvSpPr>
          <p:spPr bwMode="auto">
            <a:xfrm>
              <a:off x="1728" y="2256"/>
              <a:ext cx="24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grpSp>
      <p:grpSp>
        <p:nvGrpSpPr>
          <p:cNvPr id="3" name="Group 26"/>
          <p:cNvGrpSpPr/>
          <p:nvPr/>
        </p:nvGrpSpPr>
        <p:grpSpPr bwMode="auto">
          <a:xfrm>
            <a:off x="3162300" y="1143000"/>
            <a:ext cx="3505200" cy="5116513"/>
            <a:chOff x="1920" y="720"/>
            <a:chExt cx="2208" cy="3223"/>
          </a:xfrm>
        </p:grpSpPr>
        <p:pic>
          <p:nvPicPr>
            <p:cNvPr id="49157" name="Picture 16"/>
            <p:cNvPicPr>
              <a:picLocks noChangeAspect="1" noChangeArrowheads="1"/>
            </p:cNvPicPr>
            <p:nvPr/>
          </p:nvPicPr>
          <p:blipFill>
            <a:blip r:embed="rId2">
              <a:extLst>
                <a:ext uri="{28A0092B-C50C-407E-A947-70E740481C1C}">
                  <a14:useLocalDpi xmlns:a14="http://schemas.microsoft.com/office/drawing/2010/main" val="0"/>
                </a:ext>
              </a:extLst>
            </a:blip>
            <a:srcRect l="28415" r="15144" b="8821"/>
            <a:stretch>
              <a:fillRect/>
            </a:stretch>
          </p:blipFill>
          <p:spPr bwMode="auto">
            <a:xfrm>
              <a:off x="1920" y="720"/>
              <a:ext cx="2180" cy="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23"/>
            <p:cNvSpPr>
              <a:spLocks noChangeArrowheads="1"/>
            </p:cNvSpPr>
            <p:nvPr/>
          </p:nvSpPr>
          <p:spPr bwMode="auto">
            <a:xfrm>
              <a:off x="3432" y="864"/>
              <a:ext cx="696" cy="29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49159" name="Rectangle 24"/>
            <p:cNvSpPr>
              <a:spLocks noChangeArrowheads="1"/>
            </p:cNvSpPr>
            <p:nvPr/>
          </p:nvSpPr>
          <p:spPr bwMode="auto">
            <a:xfrm>
              <a:off x="3312" y="2160"/>
              <a:ext cx="432"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grpSp>
      <p:pic>
        <p:nvPicPr>
          <p:cNvPr id="69649" name="Picture 17"/>
          <p:cNvPicPr>
            <a:picLocks noChangeAspect="1" noChangeArrowheads="1"/>
          </p:cNvPicPr>
          <p:nvPr/>
        </p:nvPicPr>
        <p:blipFill>
          <a:blip r:embed="rId2">
            <a:extLst>
              <a:ext uri="{28A0092B-C50C-407E-A947-70E740481C1C}">
                <a14:useLocalDpi xmlns:a14="http://schemas.microsoft.com/office/drawing/2010/main" val="0"/>
              </a:ext>
            </a:extLst>
          </a:blip>
          <a:srcRect l="65056" b="7277"/>
          <a:stretch>
            <a:fillRect/>
          </a:stretch>
        </p:blipFill>
        <p:spPr bwMode="auto">
          <a:xfrm>
            <a:off x="5410200" y="1143000"/>
            <a:ext cx="2141538"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9649"/>
                                        </p:tgtEl>
                                        <p:attrNameLst>
                                          <p:attrName>style.visibility</p:attrName>
                                        </p:attrNameLst>
                                      </p:cBhvr>
                                      <p:to>
                                        <p:strVal val="visible"/>
                                      </p:to>
                                    </p:set>
                                    <p:animEffect transition="in" filter="wipe(left)">
                                      <p:cBhvr>
                                        <p:cTn id="12" dur="500"/>
                                        <p:tgtEl>
                                          <p:spTgt spid="69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gure 13-01"/>
          <p:cNvPicPr>
            <a:picLocks noChangeAspect="1" noChangeArrowheads="1"/>
          </p:cNvPicPr>
          <p:nvPr/>
        </p:nvPicPr>
        <p:blipFill rotWithShape="1">
          <a:blip r:embed="rId3">
            <a:extLst>
              <a:ext uri="{28A0092B-C50C-407E-A947-70E740481C1C}">
                <a14:useLocalDpi xmlns:a14="http://schemas.microsoft.com/office/drawing/2010/main" val="0"/>
              </a:ext>
            </a:extLst>
          </a:blip>
          <a:srcRect b="54946"/>
          <a:stretch>
            <a:fillRect/>
          </a:stretch>
        </p:blipFill>
        <p:spPr bwMode="auto">
          <a:xfrm>
            <a:off x="680519" y="141342"/>
            <a:ext cx="7649989" cy="200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descr="http://worms.zoology.wisc.edu/urchins/fusion.gif"/>
          <p:cNvPicPr>
            <a:picLocks noChangeAspect="1" noChangeArrowheads="1" noCrop="1"/>
          </p:cNvPicPr>
          <p:nvPr/>
        </p:nvPicPr>
        <p:blipFill>
          <a:blip r:embed="rId4"/>
          <a:srcRect/>
          <a:stretch>
            <a:fillRect/>
          </a:stretch>
        </p:blipFill>
        <p:spPr bwMode="auto">
          <a:xfrm rot="-5400000">
            <a:off x="3153663" y="2257671"/>
            <a:ext cx="2703704" cy="202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figure 13-01"/>
          <p:cNvPicPr>
            <a:picLocks noChangeAspect="1" noChangeArrowheads="1"/>
          </p:cNvPicPr>
          <p:nvPr/>
        </p:nvPicPr>
        <p:blipFill rotWithShape="1">
          <a:blip r:embed="rId3">
            <a:extLst>
              <a:ext uri="{28A0092B-C50C-407E-A947-70E740481C1C}">
                <a14:useLocalDpi xmlns:a14="http://schemas.microsoft.com/office/drawing/2010/main" val="0"/>
              </a:ext>
            </a:extLst>
          </a:blip>
          <a:srcRect t="51172"/>
          <a:stretch>
            <a:fillRect/>
          </a:stretch>
        </p:blipFill>
        <p:spPr bwMode="auto">
          <a:xfrm>
            <a:off x="395536" y="4368228"/>
            <a:ext cx="7920880" cy="22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f1312_ISBN88-08-078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56248"/>
            <a:ext cx="3816424" cy="2053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3"/>
          <a:stretch>
            <a:fillRect/>
          </a:stretch>
        </p:blipFill>
        <p:spPr>
          <a:xfrm>
            <a:off x="2267744" y="2468477"/>
            <a:ext cx="6336704" cy="429990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f1312_ISBN88-08-078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76672"/>
            <a:ext cx="3077974"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1" descr="figure_13_19.jpg"/>
          <p:cNvPicPr>
            <a:picLocks noChangeAspect="1"/>
          </p:cNvPicPr>
          <p:nvPr/>
        </p:nvPicPr>
        <p:blipFill rotWithShape="1">
          <a:blip r:embed="rId3">
            <a:extLst>
              <a:ext uri="{28A0092B-C50C-407E-A947-70E740481C1C}">
                <a14:useLocalDpi xmlns:a14="http://schemas.microsoft.com/office/drawing/2010/main" val="0"/>
              </a:ext>
            </a:extLst>
          </a:blip>
          <a:srcRect b="3572"/>
          <a:stretch>
            <a:fillRect/>
          </a:stretch>
        </p:blipFill>
        <p:spPr bwMode="auto">
          <a:xfrm>
            <a:off x="5496272" y="110613"/>
            <a:ext cx="3468216" cy="663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a:picLocks noChangeAspect="1"/>
          </p:cNvPicPr>
          <p:nvPr/>
        </p:nvPicPr>
        <p:blipFill>
          <a:blip r:embed="rId4"/>
          <a:stretch>
            <a:fillRect/>
          </a:stretch>
        </p:blipFill>
        <p:spPr>
          <a:xfrm>
            <a:off x="179512" y="2420888"/>
            <a:ext cx="4901995" cy="320898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88913"/>
            <a:ext cx="7620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3"/>
          <a:stretch>
            <a:fillRect/>
          </a:stretch>
        </p:blipFill>
        <p:spPr>
          <a:xfrm>
            <a:off x="2627784" y="2039816"/>
            <a:ext cx="4762500" cy="47625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23528" y="463316"/>
            <a:ext cx="3657752" cy="2952328"/>
          </a:xfrm>
          <a:prstGeom prst="rect">
            <a:avLst/>
          </a:prstGeom>
        </p:spPr>
      </p:pic>
      <p:pic>
        <p:nvPicPr>
          <p:cNvPr id="3" name="Immagine 2"/>
          <p:cNvPicPr>
            <a:picLocks noChangeAspect="1"/>
          </p:cNvPicPr>
          <p:nvPr/>
        </p:nvPicPr>
        <p:blipFill>
          <a:blip r:embed="rId3"/>
          <a:stretch>
            <a:fillRect/>
          </a:stretch>
        </p:blipFill>
        <p:spPr>
          <a:xfrm>
            <a:off x="4716016" y="116632"/>
            <a:ext cx="3789040" cy="3789040"/>
          </a:xfrm>
          <a:prstGeom prst="rect">
            <a:avLst/>
          </a:prstGeom>
        </p:spPr>
      </p:pic>
      <p:pic>
        <p:nvPicPr>
          <p:cNvPr id="4" name="Immagine 3"/>
          <p:cNvPicPr>
            <a:picLocks noChangeAspect="1"/>
          </p:cNvPicPr>
          <p:nvPr/>
        </p:nvPicPr>
        <p:blipFill>
          <a:blip r:embed="rId4"/>
          <a:stretch>
            <a:fillRect/>
          </a:stretch>
        </p:blipFill>
        <p:spPr>
          <a:xfrm>
            <a:off x="623582" y="3801552"/>
            <a:ext cx="3168030" cy="2883902"/>
          </a:xfrm>
          <a:prstGeom prst="rect">
            <a:avLst/>
          </a:prstGeom>
        </p:spPr>
      </p:pic>
      <p:pic>
        <p:nvPicPr>
          <p:cNvPr id="5" name="Immagine 4"/>
          <p:cNvPicPr>
            <a:picLocks noChangeAspect="1"/>
          </p:cNvPicPr>
          <p:nvPr/>
        </p:nvPicPr>
        <p:blipFill>
          <a:blip r:embed="rId5"/>
          <a:stretch>
            <a:fillRect/>
          </a:stretch>
        </p:blipFill>
        <p:spPr>
          <a:xfrm>
            <a:off x="5150974" y="4005064"/>
            <a:ext cx="2518664" cy="251866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28813" y="285750"/>
            <a:ext cx="4929187" cy="785813"/>
          </a:xfrm>
        </p:spPr>
        <p:txBody>
          <a:bodyPr rtlCol="0">
            <a:normAutofit/>
          </a:bodyPr>
          <a:lstStyle/>
          <a:p>
            <a:pPr eaLnBrk="1" fontAlgn="auto" hangingPunct="1">
              <a:spcAft>
                <a:spcPts val="0"/>
              </a:spcAft>
              <a:defRPr/>
            </a:pPr>
            <a:r>
              <a:rPr lang="it-IT" sz="3200" dirty="0">
                <a:solidFill>
                  <a:schemeClr val="accent2">
                    <a:lumMod val="75000"/>
                  </a:schemeClr>
                </a:solidFill>
                <a:effectLst>
                  <a:outerShdw blurRad="38100" dist="38100" dir="2700000" algn="tl">
                    <a:srgbClr val="000000">
                      <a:alpha val="43137"/>
                    </a:srgbClr>
                  </a:outerShdw>
                </a:effectLst>
                <a:latin typeface="Arial Narrow" panose="020B0606020202030204" pitchFamily="34" charset="0"/>
              </a:rPr>
              <a:t>La tossina botulinica</a:t>
            </a:r>
          </a:p>
        </p:txBody>
      </p:sp>
      <p:sp>
        <p:nvSpPr>
          <p:cNvPr id="53251" name="Segnaposto contenuto 2"/>
          <p:cNvSpPr>
            <a:spLocks noGrp="1"/>
          </p:cNvSpPr>
          <p:nvPr>
            <p:ph idx="1"/>
          </p:nvPr>
        </p:nvSpPr>
        <p:spPr>
          <a:xfrm>
            <a:off x="179388" y="1250950"/>
            <a:ext cx="8786812" cy="1143000"/>
          </a:xfrm>
        </p:spPr>
        <p:txBody>
          <a:bodyPr/>
          <a:lstStyle/>
          <a:p>
            <a:pPr eaLnBrk="1" hangingPunct="1">
              <a:buFont typeface="Wingdings" panose="05000000000000000000" pitchFamily="2" charset="2"/>
              <a:buChar char="ü"/>
              <a:defRPr/>
            </a:pPr>
            <a:r>
              <a:rPr lang="it-IT" altLang="it-IT" sz="1800" dirty="0">
                <a:latin typeface="Arial Narrow" panose="020B0606020202030204" pitchFamily="34" charset="0"/>
              </a:rPr>
              <a:t>La tossina botulinica è uno dei </a:t>
            </a:r>
            <a:r>
              <a:rPr lang="it-IT" altLang="it-IT" sz="1800" dirty="0" err="1">
                <a:latin typeface="Arial Narrow" panose="020B0606020202030204" pitchFamily="34" charset="0"/>
              </a:rPr>
              <a:t>piu</a:t>
            </a:r>
            <a:r>
              <a:rPr lang="it-IT" altLang="it-IT" sz="1800" dirty="0">
                <a:latin typeface="Arial Narrow" panose="020B0606020202030204" pitchFamily="34" charset="0"/>
              </a:rPr>
              <a:t> potenti  veleni naturali esistenti al mondo, basti pensare che </a:t>
            </a:r>
          </a:p>
          <a:p>
            <a:pPr marL="0" indent="0" eaLnBrk="1" hangingPunct="1">
              <a:buFontTx/>
              <a:buNone/>
              <a:defRPr/>
            </a:pPr>
            <a:r>
              <a:rPr lang="it-IT" altLang="it-IT" sz="1800" b="1" dirty="0">
                <a:solidFill>
                  <a:srgbClr val="FF0000"/>
                </a:solidFill>
                <a:latin typeface="Arial Narrow" panose="020B0606020202030204" pitchFamily="34" charset="0"/>
              </a:rPr>
              <a:t>75 </a:t>
            </a:r>
            <a:r>
              <a:rPr lang="it-IT" altLang="it-IT" sz="1800" b="1" dirty="0" err="1">
                <a:solidFill>
                  <a:srgbClr val="FF0000"/>
                </a:solidFill>
                <a:latin typeface="Arial Narrow" panose="020B0606020202030204" pitchFamily="34" charset="0"/>
              </a:rPr>
              <a:t>ng</a:t>
            </a:r>
            <a:r>
              <a:rPr lang="it-IT" altLang="it-IT" sz="1800" b="1" dirty="0">
                <a:solidFill>
                  <a:srgbClr val="FF0000"/>
                </a:solidFill>
                <a:latin typeface="Arial Narrow" panose="020B0606020202030204" pitchFamily="34" charset="0"/>
              </a:rPr>
              <a:t> di tossina pura sono in grado di uccidere un essere umano</a:t>
            </a:r>
            <a:r>
              <a:rPr lang="it-IT" altLang="it-IT" sz="1800" dirty="0">
                <a:latin typeface="Arial Narrow" panose="020B0606020202030204" pitchFamily="34" charset="0"/>
              </a:rPr>
              <a:t>, mentre 450 grammi sarebbero più che sufficienti a sterminare ogni essere umano vivente sul pianeta. </a:t>
            </a:r>
          </a:p>
          <a:p>
            <a:pPr eaLnBrk="1" hangingPunct="1">
              <a:buFontTx/>
              <a:buNone/>
              <a:defRPr/>
            </a:pPr>
            <a:endParaRPr lang="it-IT" altLang="it-IT" sz="1800" dirty="0">
              <a:latin typeface="Arial Narrow" panose="020B0606020202030204" pitchFamily="34" charset="0"/>
            </a:endParaRPr>
          </a:p>
          <a:p>
            <a:pPr eaLnBrk="1" hangingPunct="1">
              <a:buFontTx/>
              <a:buNone/>
              <a:defRPr/>
            </a:pPr>
            <a:endParaRPr lang="it-IT" altLang="it-IT" sz="1800" dirty="0">
              <a:latin typeface="Arial Narrow" panose="020B0606020202030204" pitchFamily="34" charset="0"/>
            </a:endParaRPr>
          </a:p>
          <a:p>
            <a:pPr eaLnBrk="1" hangingPunct="1">
              <a:buFontTx/>
              <a:buNone/>
              <a:defRPr/>
            </a:pPr>
            <a:endParaRPr lang="it-IT" altLang="it-IT" sz="1800" i="1" dirty="0">
              <a:latin typeface="Arial Narrow" panose="020B0606020202030204" pitchFamily="34" charset="0"/>
            </a:endParaRPr>
          </a:p>
          <a:p>
            <a:pPr eaLnBrk="1" hangingPunct="1">
              <a:buFontTx/>
              <a:buNone/>
              <a:defRPr/>
            </a:pPr>
            <a:endParaRPr lang="it-IT" altLang="it-IT" sz="1800" dirty="0">
              <a:latin typeface="Arial Narrow" panose="020B0606020202030204" pitchFamily="34" charset="0"/>
            </a:endParaRPr>
          </a:p>
          <a:p>
            <a:pPr eaLnBrk="1" hangingPunct="1">
              <a:buFont typeface="Wingdings" panose="05000000000000000000" pitchFamily="2" charset="2"/>
              <a:buChar char="ü"/>
              <a:defRPr/>
            </a:pPr>
            <a:endParaRPr lang="it-IT" altLang="it-IT" sz="1800" dirty="0">
              <a:latin typeface="Arial Narrow" panose="020B0606020202030204" pitchFamily="34" charset="0"/>
            </a:endParaRPr>
          </a:p>
          <a:p>
            <a:pPr eaLnBrk="1" hangingPunct="1">
              <a:buFont typeface="Wingdings" panose="05000000000000000000" pitchFamily="2" charset="2"/>
              <a:buChar char="ü"/>
              <a:defRPr/>
            </a:pPr>
            <a:endParaRPr lang="it-IT" altLang="it-IT" sz="1800" dirty="0">
              <a:latin typeface="Arial Narrow" panose="020B0606020202030204" pitchFamily="34" charset="0"/>
            </a:endParaRPr>
          </a:p>
          <a:p>
            <a:pPr eaLnBrk="1" hangingPunct="1">
              <a:buFontTx/>
              <a:buNone/>
              <a:defRPr/>
            </a:pPr>
            <a:endParaRPr lang="it-IT" altLang="it-IT" sz="1800" dirty="0">
              <a:latin typeface="Arial Narrow" panose="020B0606020202030204" pitchFamily="34" charset="0"/>
            </a:endParaRPr>
          </a:p>
        </p:txBody>
      </p:sp>
      <p:sp>
        <p:nvSpPr>
          <p:cNvPr id="4" name="Rettangolo 3"/>
          <p:cNvSpPr/>
          <p:nvPr/>
        </p:nvSpPr>
        <p:spPr>
          <a:xfrm>
            <a:off x="285750" y="2714625"/>
            <a:ext cx="4714875" cy="2862263"/>
          </a:xfrm>
          <a:prstGeom prst="rect">
            <a:avLst/>
          </a:prstGeom>
        </p:spPr>
        <p:txBody>
          <a:bodyPr>
            <a:spAutoFit/>
          </a:bodyPr>
          <a:lstStyle/>
          <a:p>
            <a:pPr algn="just">
              <a:buFont typeface="Wingdings" panose="05000000000000000000" pitchFamily="2" charset="2"/>
              <a:buChar char="ü"/>
              <a:defRPr/>
            </a:pPr>
            <a:r>
              <a:rPr lang="it-IT" sz="2000" dirty="0">
                <a:latin typeface="Arial Narrow" panose="020B0606020202030204" pitchFamily="34" charset="0"/>
              </a:rPr>
              <a:t> È una neurotossina prodotta da </a:t>
            </a:r>
            <a:r>
              <a:rPr lang="it-IT" sz="2000" b="1" i="1" dirty="0" err="1">
                <a:solidFill>
                  <a:schemeClr val="accent2">
                    <a:lumMod val="75000"/>
                  </a:schemeClr>
                </a:solidFill>
                <a:latin typeface="Arial Narrow" panose="020B0606020202030204" pitchFamily="34" charset="0"/>
              </a:rPr>
              <a:t>Clostridium</a:t>
            </a:r>
            <a:r>
              <a:rPr lang="it-IT" sz="2000" b="1" i="1" dirty="0">
                <a:solidFill>
                  <a:schemeClr val="accent2">
                    <a:lumMod val="75000"/>
                  </a:schemeClr>
                </a:solidFill>
                <a:latin typeface="Arial Narrow" panose="020B0606020202030204" pitchFamily="34" charset="0"/>
              </a:rPr>
              <a:t> </a:t>
            </a:r>
            <a:r>
              <a:rPr lang="it-IT" sz="2000" b="1" i="1" dirty="0" err="1">
                <a:solidFill>
                  <a:schemeClr val="accent2">
                    <a:lumMod val="75000"/>
                  </a:schemeClr>
                </a:solidFill>
                <a:latin typeface="Arial Narrow" panose="020B0606020202030204" pitchFamily="34" charset="0"/>
              </a:rPr>
              <a:t>botulinum</a:t>
            </a:r>
            <a:r>
              <a:rPr lang="it-IT" sz="2000" i="1" dirty="0">
                <a:solidFill>
                  <a:schemeClr val="accent2">
                    <a:lumMod val="75000"/>
                  </a:schemeClr>
                </a:solidFill>
                <a:latin typeface="Arial Narrow" panose="020B0606020202030204" pitchFamily="34" charset="0"/>
              </a:rPr>
              <a:t>. </a:t>
            </a:r>
            <a:r>
              <a:rPr lang="it-IT" sz="2000" dirty="0">
                <a:latin typeface="Arial Narrow" panose="020B0606020202030204" pitchFamily="34" charset="0"/>
              </a:rPr>
              <a:t>È presente  nel suolo in tutto il mondo, nelle acque costiere e nei laghi e talvolta nelle feci degli animali.</a:t>
            </a:r>
          </a:p>
          <a:p>
            <a:pPr algn="just">
              <a:buFont typeface="Wingdings" panose="05000000000000000000" pitchFamily="2" charset="2"/>
              <a:buChar char="ü"/>
              <a:defRPr/>
            </a:pPr>
            <a:endParaRPr lang="it-IT" sz="2000" dirty="0">
              <a:latin typeface="Arial Narrow" panose="020B0606020202030204" pitchFamily="34" charset="0"/>
            </a:endParaRPr>
          </a:p>
          <a:p>
            <a:pPr algn="just">
              <a:buFont typeface="Wingdings" panose="05000000000000000000" pitchFamily="2" charset="2"/>
              <a:buChar char="ü"/>
              <a:defRPr/>
            </a:pPr>
            <a:r>
              <a:rPr lang="it-IT" sz="2000" dirty="0">
                <a:latin typeface="Arial Narrow" panose="020B0606020202030204" pitchFamily="34" charset="0"/>
              </a:rPr>
              <a:t> Durante lo crescita del microrganismo la tossina si mantiene nel terreno in scarsa quantità fino a quando in fase avanzata è rilasciata in seguito a lisi cellulare.</a:t>
            </a:r>
          </a:p>
        </p:txBody>
      </p:sp>
      <p:pic>
        <p:nvPicPr>
          <p:cNvPr id="56325" name="Immagine 7" descr="clostirium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7813" y="2857500"/>
            <a:ext cx="3429000" cy="2955925"/>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Immagine 3"/>
          <p:cNvPicPr>
            <a:picLocks noChangeAspect="1"/>
          </p:cNvPicPr>
          <p:nvPr/>
        </p:nvPicPr>
        <p:blipFill rotWithShape="1">
          <a:blip r:embed="rId2"/>
          <a:srcRect l="-1550" t="15400" r="37001" b="10007"/>
          <a:stretch>
            <a:fillRect/>
          </a:stretch>
        </p:blipFill>
        <p:spPr>
          <a:xfrm>
            <a:off x="3573" y="331926"/>
            <a:ext cx="4814101" cy="3129219"/>
          </a:xfrm>
          <a:prstGeom prst="rect">
            <a:avLst/>
          </a:prstGeom>
        </p:spPr>
      </p:pic>
      <p:sp>
        <p:nvSpPr>
          <p:cNvPr id="6" name="CasellaDiTesto 5"/>
          <p:cNvSpPr txBox="1"/>
          <p:nvPr/>
        </p:nvSpPr>
        <p:spPr>
          <a:xfrm>
            <a:off x="611560" y="3940076"/>
            <a:ext cx="7704856" cy="2308324"/>
          </a:xfrm>
          <a:prstGeom prst="rect">
            <a:avLst/>
          </a:prstGeom>
          <a:noFill/>
        </p:spPr>
        <p:txBody>
          <a:bodyPr wrap="square">
            <a:spAutoFit/>
          </a:bodyPr>
          <a:lstStyle/>
          <a:p>
            <a:r>
              <a:rPr lang="it-IT" sz="1800" dirty="0">
                <a:latin typeface="Arial" panose="020B0604020202020204" pitchFamily="34" charset="0"/>
                <a:cs typeface="Arial" panose="020B0604020202020204" pitchFamily="34" charset="0"/>
              </a:rPr>
              <a:t>Nel periodo 2001-2020, al sistema di sorveglianza nazionale del botulismo sono stati segnalati </a:t>
            </a:r>
            <a:r>
              <a:rPr lang="it-IT" sz="1800" b="1" dirty="0">
                <a:latin typeface="Arial" panose="020B0604020202020204" pitchFamily="34" charset="0"/>
                <a:cs typeface="Arial" panose="020B0604020202020204" pitchFamily="34" charset="0"/>
              </a:rPr>
              <a:t>1.039 casi clinici sospetti </a:t>
            </a:r>
            <a:r>
              <a:rPr lang="it-IT" sz="1800" dirty="0">
                <a:latin typeface="Arial" panose="020B0604020202020204" pitchFamily="34" charset="0"/>
                <a:cs typeface="Arial" panose="020B0604020202020204" pitchFamily="34" charset="0"/>
              </a:rPr>
              <a:t>e ne sono stati confermati in laboratorio 452. </a:t>
            </a:r>
          </a:p>
          <a:p>
            <a:r>
              <a:rPr lang="it-IT" sz="1800" dirty="0">
                <a:latin typeface="Arial" panose="020B0604020202020204" pitchFamily="34" charset="0"/>
                <a:cs typeface="Arial" panose="020B0604020202020204" pitchFamily="34" charset="0"/>
              </a:rPr>
              <a:t>Di questi, 412 (91%) erano casi di botulismo alimentare, 36 (8%) si riferivano a casi di botulismo infantile e 4 (1%) a casi di botulismo da ferita. </a:t>
            </a:r>
          </a:p>
          <a:p>
            <a:endParaRPr lang="it-IT" sz="1800" dirty="0">
              <a:latin typeface="Arial" panose="020B0604020202020204" pitchFamily="34" charset="0"/>
              <a:cs typeface="Arial" panose="020B0604020202020204" pitchFamily="34" charset="0"/>
            </a:endParaRPr>
          </a:p>
          <a:p>
            <a:r>
              <a:rPr lang="it-IT" sz="1800" b="1" dirty="0">
                <a:latin typeface="Arial" panose="020B0604020202020204" pitchFamily="34" charset="0"/>
                <a:cs typeface="Arial" panose="020B0604020202020204" pitchFamily="34" charset="0"/>
              </a:rPr>
              <a:t>Il numero di decessi è stato di 14 </a:t>
            </a:r>
          </a:p>
        </p:txBody>
      </p:sp>
      <p:pic>
        <p:nvPicPr>
          <p:cNvPr id="7" name="Immagine 6"/>
          <p:cNvPicPr>
            <a:picLocks noChangeAspect="1"/>
          </p:cNvPicPr>
          <p:nvPr/>
        </p:nvPicPr>
        <p:blipFill rotWithShape="1">
          <a:blip r:embed="rId3"/>
          <a:srcRect l="10237" t="18416" r="37789" b="10185"/>
          <a:stretch>
            <a:fillRect/>
          </a:stretch>
        </p:blipFill>
        <p:spPr>
          <a:xfrm>
            <a:off x="5148064" y="442000"/>
            <a:ext cx="3893520" cy="300862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384" name="Rectangle 58383"/>
          <p:cNvSpPr>
            <a:spLocks noGrp="1" noRot="1" noChangeAspect="1" noMove="1" noResize="1" noEditPoints="1" noAdjustHandles="1" noChangeArrowheads="1" noChangeShapeType="1" noTextEdit="1"/>
          </p:cNvSpPr>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251520" y="385029"/>
            <a:ext cx="8280920" cy="504056"/>
          </a:xfrm>
        </p:spPr>
        <p:txBody>
          <a:bodyPr>
            <a:normAutofit fontScale="90000"/>
          </a:bodyPr>
          <a:lstStyle/>
          <a:p>
            <a:pPr eaLnBrk="1" hangingPunct="1">
              <a:defRPr/>
            </a:pPr>
            <a:r>
              <a:rPr lang="it-IT"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Sierotipi della tossina</a:t>
            </a:r>
          </a:p>
        </p:txBody>
      </p:sp>
      <p:sp>
        <p:nvSpPr>
          <p:cNvPr id="58371" name="Segnaposto contenuto 3"/>
          <p:cNvSpPr>
            <a:spLocks noGrp="1" noChangeArrowheads="1"/>
          </p:cNvSpPr>
          <p:nvPr>
            <p:ph idx="1"/>
          </p:nvPr>
        </p:nvSpPr>
        <p:spPr>
          <a:xfrm>
            <a:off x="156692" y="1274114"/>
            <a:ext cx="6647556" cy="3843666"/>
          </a:xfrm>
        </p:spPr>
        <p:txBody>
          <a:bodyPr>
            <a:noAutofit/>
          </a:bodyPr>
          <a:lstStyle/>
          <a:p>
            <a:pPr eaLnBrk="1" hangingPunct="1">
              <a:lnSpc>
                <a:spcPct val="90000"/>
              </a:lnSpc>
            </a:pPr>
            <a:r>
              <a:rPr lang="it-IT" altLang="it-IT" sz="1800" dirty="0">
                <a:latin typeface="Arial" panose="020B0604020202020204" pitchFamily="34" charset="0"/>
                <a:cs typeface="Arial" panose="020B0604020202020204" pitchFamily="34" charset="0"/>
              </a:rPr>
              <a:t> Esistono </a:t>
            </a:r>
            <a:r>
              <a:rPr lang="it-IT" altLang="it-IT" sz="1800" b="1" dirty="0">
                <a:latin typeface="Arial" panose="020B0604020202020204" pitchFamily="34" charset="0"/>
                <a:cs typeface="Arial" panose="020B0604020202020204" pitchFamily="34" charset="0"/>
              </a:rPr>
              <a:t>7 sierotipi </a:t>
            </a:r>
            <a:r>
              <a:rPr lang="it-IT" altLang="it-IT" sz="1800" dirty="0">
                <a:latin typeface="Arial" panose="020B0604020202020204" pitchFamily="34" charset="0"/>
                <a:cs typeface="Arial" panose="020B0604020202020204" pitchFamily="34" charset="0"/>
              </a:rPr>
              <a:t>di tossina denominati </a:t>
            </a:r>
            <a:r>
              <a:rPr lang="it-IT" altLang="it-IT" sz="1800" b="1" dirty="0" err="1">
                <a:latin typeface="Arial" panose="020B0604020202020204" pitchFamily="34" charset="0"/>
                <a:cs typeface="Arial" panose="020B0604020202020204" pitchFamily="34" charset="0"/>
              </a:rPr>
              <a:t>BoNT</a:t>
            </a:r>
            <a:r>
              <a:rPr lang="it-IT" altLang="it-IT" sz="1800" b="1" dirty="0">
                <a:latin typeface="Arial" panose="020B0604020202020204" pitchFamily="34" charset="0"/>
                <a:cs typeface="Arial" panose="020B0604020202020204" pitchFamily="34" charset="0"/>
              </a:rPr>
              <a:t>/A     G</a:t>
            </a:r>
            <a:r>
              <a:rPr lang="it-IT" altLang="it-IT" sz="1800" dirty="0">
                <a:latin typeface="Arial" panose="020B0604020202020204" pitchFamily="34" charset="0"/>
                <a:cs typeface="Arial" panose="020B0604020202020204" pitchFamily="34" charset="0"/>
              </a:rPr>
              <a:t>. </a:t>
            </a:r>
          </a:p>
          <a:p>
            <a:pPr eaLnBrk="1" hangingPunct="1">
              <a:lnSpc>
                <a:spcPct val="90000"/>
              </a:lnSpc>
              <a:buFontTx/>
              <a:buNone/>
            </a:pPr>
            <a:r>
              <a:rPr lang="it-IT" altLang="it-IT" sz="1800" dirty="0">
                <a:latin typeface="Arial" panose="020B0604020202020204" pitchFamily="34" charset="0"/>
                <a:cs typeface="Arial" panose="020B0604020202020204" pitchFamily="34" charset="0"/>
              </a:rPr>
              <a:t>      Causano una patologia  detta  </a:t>
            </a:r>
            <a:r>
              <a:rPr lang="it-IT" altLang="it-IT" sz="1800" b="1" i="1" dirty="0">
                <a:latin typeface="Arial" panose="020B0604020202020204" pitchFamily="34" charset="0"/>
                <a:cs typeface="Arial" panose="020B0604020202020204" pitchFamily="34" charset="0"/>
              </a:rPr>
              <a:t>Botulismo</a:t>
            </a:r>
          </a:p>
          <a:p>
            <a:pPr eaLnBrk="1" hangingPunct="1">
              <a:lnSpc>
                <a:spcPct val="90000"/>
              </a:lnSpc>
              <a:buFontTx/>
              <a:buNone/>
            </a:pPr>
            <a:endParaRPr lang="it-IT" altLang="it-IT" sz="1800" dirty="0">
              <a:latin typeface="Arial" panose="020B0604020202020204" pitchFamily="34" charset="0"/>
              <a:cs typeface="Arial" panose="020B0604020202020204" pitchFamily="34" charset="0"/>
            </a:endParaRPr>
          </a:p>
          <a:p>
            <a:pPr eaLnBrk="1" hangingPunct="1">
              <a:lnSpc>
                <a:spcPct val="90000"/>
              </a:lnSpc>
            </a:pPr>
            <a:r>
              <a:rPr lang="it-IT" altLang="it-IT" sz="1800" dirty="0">
                <a:latin typeface="Arial" panose="020B0604020202020204" pitchFamily="34" charset="0"/>
                <a:cs typeface="Arial" panose="020B0604020202020204" pitchFamily="34" charset="0"/>
              </a:rPr>
              <a:t>I tipi A, B ed E (talvolta F) risultano più frequentemente associati con la </a:t>
            </a:r>
            <a:r>
              <a:rPr lang="it-IT" altLang="it-IT" sz="1800" u="sng" dirty="0">
                <a:latin typeface="Arial" panose="020B0604020202020204" pitchFamily="34" charset="0"/>
                <a:cs typeface="Arial" panose="020B0604020202020204" pitchFamily="34" charset="0"/>
              </a:rPr>
              <a:t>malattia umana.</a:t>
            </a:r>
          </a:p>
          <a:p>
            <a:pPr eaLnBrk="1" hangingPunct="1">
              <a:lnSpc>
                <a:spcPct val="90000"/>
              </a:lnSpc>
            </a:pPr>
            <a:endParaRPr lang="it-IT" altLang="it-IT" sz="1800" u="sng" dirty="0">
              <a:latin typeface="Arial" panose="020B0604020202020204" pitchFamily="34" charset="0"/>
              <a:cs typeface="Arial" panose="020B0604020202020204" pitchFamily="34" charset="0"/>
            </a:endParaRPr>
          </a:p>
          <a:p>
            <a:pPr eaLnBrk="1" hangingPunct="1">
              <a:lnSpc>
                <a:spcPct val="90000"/>
              </a:lnSpc>
              <a:buFontTx/>
              <a:buNone/>
            </a:pPr>
            <a:r>
              <a:rPr lang="it-IT" altLang="it-IT" sz="1800" dirty="0">
                <a:latin typeface="Arial" panose="020B0604020202020204" pitchFamily="34" charset="0"/>
                <a:cs typeface="Arial" panose="020B0604020202020204" pitchFamily="34" charset="0"/>
              </a:rPr>
              <a:t>     I tipi A e B sono stati associati con una varietà di alimenti; il tipo E prevalentemente con prodotti ittici. </a:t>
            </a:r>
          </a:p>
          <a:p>
            <a:pPr eaLnBrk="1" hangingPunct="1">
              <a:lnSpc>
                <a:spcPct val="90000"/>
              </a:lnSpc>
              <a:buFontTx/>
              <a:buNone/>
            </a:pPr>
            <a:endParaRPr lang="it-IT" altLang="it-IT" sz="1800" dirty="0">
              <a:latin typeface="Arial" panose="020B0604020202020204" pitchFamily="34" charset="0"/>
              <a:cs typeface="Arial" panose="020B0604020202020204" pitchFamily="34" charset="0"/>
            </a:endParaRPr>
          </a:p>
          <a:p>
            <a:pPr eaLnBrk="1" hangingPunct="1">
              <a:lnSpc>
                <a:spcPct val="90000"/>
              </a:lnSpc>
              <a:buFontTx/>
              <a:buNone/>
            </a:pPr>
            <a:r>
              <a:rPr lang="it-IT" altLang="it-IT" sz="1800" dirty="0">
                <a:latin typeface="Arial" panose="020B0604020202020204" pitchFamily="34" charset="0"/>
                <a:cs typeface="Arial" panose="020B0604020202020204" pitchFamily="34" charset="0"/>
              </a:rPr>
              <a:t>     Il tipo C provoca </a:t>
            </a:r>
            <a:r>
              <a:rPr lang="it-IT" altLang="it-IT" sz="1800" u="sng" dirty="0">
                <a:latin typeface="Arial" panose="020B0604020202020204" pitchFamily="34" charset="0"/>
                <a:cs typeface="Arial" panose="020B0604020202020204" pitchFamily="34" charset="0"/>
              </a:rPr>
              <a:t>botulismo aviario</a:t>
            </a:r>
            <a:r>
              <a:rPr lang="it-IT" altLang="it-IT" sz="1800" dirty="0">
                <a:latin typeface="Arial" panose="020B0604020202020204" pitchFamily="34" charset="0"/>
                <a:cs typeface="Arial" panose="020B0604020202020204" pitchFamily="34" charset="0"/>
              </a:rPr>
              <a:t>; e il tipo D </a:t>
            </a:r>
            <a:r>
              <a:rPr lang="it-IT" altLang="it-IT" sz="1800" u="sng" dirty="0">
                <a:latin typeface="Arial" panose="020B0604020202020204" pitchFamily="34" charset="0"/>
                <a:cs typeface="Arial" panose="020B0604020202020204" pitchFamily="34" charset="0"/>
              </a:rPr>
              <a:t>botulismo nei mammiferi</a:t>
            </a:r>
            <a:r>
              <a:rPr lang="it-IT" altLang="it-IT" sz="1800" dirty="0">
                <a:latin typeface="Arial" panose="020B0604020202020204" pitchFamily="34" charset="0"/>
                <a:cs typeface="Arial" panose="020B0604020202020204" pitchFamily="34" charset="0"/>
              </a:rPr>
              <a:t>. </a:t>
            </a:r>
          </a:p>
          <a:p>
            <a:pPr eaLnBrk="1" hangingPunct="1">
              <a:lnSpc>
                <a:spcPct val="90000"/>
              </a:lnSpc>
              <a:buFontTx/>
              <a:buNone/>
            </a:pPr>
            <a:r>
              <a:rPr lang="it-IT" altLang="it-IT" sz="1800" dirty="0">
                <a:latin typeface="Arial" panose="020B0604020202020204" pitchFamily="34" charset="0"/>
                <a:cs typeface="Arial" panose="020B0604020202020204" pitchFamily="34" charset="0"/>
              </a:rPr>
              <a:t>     Il </a:t>
            </a:r>
            <a:r>
              <a:rPr lang="it-IT" altLang="it-IT" sz="1800" dirty="0" err="1">
                <a:latin typeface="Arial" panose="020B0604020202020204" pitchFamily="34" charset="0"/>
                <a:cs typeface="Arial" panose="020B0604020202020204" pitchFamily="34" charset="0"/>
              </a:rPr>
              <a:t>seriotipo</a:t>
            </a:r>
            <a:r>
              <a:rPr lang="it-IT" altLang="it-IT" sz="1800" dirty="0">
                <a:latin typeface="Arial" panose="020B0604020202020204" pitchFamily="34" charset="0"/>
                <a:cs typeface="Arial" panose="020B0604020202020204" pitchFamily="34" charset="0"/>
              </a:rPr>
              <a:t> G </a:t>
            </a:r>
            <a:r>
              <a:rPr lang="it-IT" altLang="it-IT" sz="1800" u="sng" dirty="0">
                <a:latin typeface="Arial" panose="020B0604020202020204" pitchFamily="34" charset="0"/>
                <a:cs typeface="Arial" panose="020B0604020202020204" pitchFamily="34" charset="0"/>
              </a:rPr>
              <a:t>non</a:t>
            </a:r>
            <a:r>
              <a:rPr lang="it-IT" altLang="it-IT" sz="1800" dirty="0">
                <a:latin typeface="Arial" panose="020B0604020202020204" pitchFamily="34" charset="0"/>
                <a:cs typeface="Arial" panose="020B0604020202020204" pitchFamily="34" charset="0"/>
              </a:rPr>
              <a:t> è associato a </a:t>
            </a:r>
            <a:r>
              <a:rPr lang="it-IT" altLang="it-IT" sz="1800" u="sng" dirty="0">
                <a:latin typeface="Arial" panose="020B0604020202020204" pitchFamily="34" charset="0"/>
                <a:cs typeface="Arial" panose="020B0604020202020204" pitchFamily="34" charset="0"/>
              </a:rPr>
              <a:t>patologie nell’uomo. </a:t>
            </a:r>
          </a:p>
          <a:p>
            <a:pPr eaLnBrk="1" hangingPunct="1">
              <a:lnSpc>
                <a:spcPct val="90000"/>
              </a:lnSpc>
              <a:buFontTx/>
              <a:buNone/>
            </a:pPr>
            <a:endParaRPr lang="it-IT" altLang="it-IT" sz="1800" dirty="0">
              <a:latin typeface="Arial" panose="020B0604020202020204" pitchFamily="34" charset="0"/>
              <a:cs typeface="Arial" panose="020B0604020202020204" pitchFamily="34" charset="0"/>
            </a:endParaRPr>
          </a:p>
          <a:p>
            <a:pPr eaLnBrk="1" hangingPunct="1">
              <a:lnSpc>
                <a:spcPct val="90000"/>
              </a:lnSpc>
            </a:pPr>
            <a:r>
              <a:rPr lang="it-IT" altLang="it-IT" sz="1800" dirty="0">
                <a:latin typeface="Arial" panose="020B0604020202020204" pitchFamily="34" charset="0"/>
                <a:cs typeface="Arial" panose="020B0604020202020204" pitchFamily="34" charset="0"/>
              </a:rPr>
              <a:t>Esiste anche una particolare  distribuzione geografica dei sierotipi: il tipo A è quello più diffuso negli USA, mentre il tipo B è maggiormente diffuso in Europa.</a:t>
            </a:r>
          </a:p>
        </p:txBody>
      </p:sp>
      <p:pic>
        <p:nvPicPr>
          <p:cNvPr id="58374" name="Picture 58372" descr="Una fila di campioni per test medico"/>
          <p:cNvPicPr>
            <a:picLocks noChangeAspect="1"/>
          </p:cNvPicPr>
          <p:nvPr/>
        </p:nvPicPr>
        <p:blipFill rotWithShape="1">
          <a:blip r:embed="rId2"/>
          <a:srcRect l="48968" r="2125"/>
          <a:stretch>
            <a:fillRect/>
          </a:stretch>
        </p:blipFill>
        <p:spPr>
          <a:xfrm>
            <a:off x="7217214" y="3906316"/>
            <a:ext cx="1924500" cy="29512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63" y="0"/>
            <a:ext cx="8229600" cy="1143000"/>
          </a:xfrm>
        </p:spPr>
        <p:txBody>
          <a:bodyPr/>
          <a:lstStyle/>
          <a:p>
            <a:pPr eaLnBrk="1" hangingPunct="1">
              <a:defRPr/>
            </a:pPr>
            <a:r>
              <a:rPr lang="it-IT" sz="4000" dirty="0">
                <a:solidFill>
                  <a:schemeClr val="accent2">
                    <a:lumMod val="75000"/>
                  </a:schemeClr>
                </a:solidFill>
                <a:effectLst>
                  <a:outerShdw blurRad="38100" dist="38100" dir="2700000" algn="tl">
                    <a:srgbClr val="000000">
                      <a:alpha val="43137"/>
                    </a:srgbClr>
                  </a:outerShdw>
                </a:effectLst>
                <a:latin typeface="Arial Narrow" panose="020B0606020202030204" pitchFamily="34" charset="0"/>
              </a:rPr>
              <a:t>Struttura della tossina</a:t>
            </a:r>
          </a:p>
        </p:txBody>
      </p:sp>
      <p:sp>
        <p:nvSpPr>
          <p:cNvPr id="38915" name="Segnaposto contenuto 2"/>
          <p:cNvSpPr>
            <a:spLocks noGrp="1"/>
          </p:cNvSpPr>
          <p:nvPr>
            <p:ph idx="1"/>
          </p:nvPr>
        </p:nvSpPr>
        <p:spPr>
          <a:xfrm>
            <a:off x="179512" y="1412776"/>
            <a:ext cx="5472113" cy="4900613"/>
          </a:xfrm>
        </p:spPr>
        <p:txBody>
          <a:bodyPr/>
          <a:lstStyle/>
          <a:p>
            <a:pPr algn="just" eaLnBrk="1" hangingPunct="1">
              <a:buFont typeface="Wingdings" panose="05000000000000000000" pitchFamily="2" charset="2"/>
              <a:buChar char="v"/>
              <a:defRPr/>
            </a:pPr>
            <a:r>
              <a:rPr lang="it-IT" altLang="it-IT" sz="1800" dirty="0">
                <a:latin typeface="Arial" panose="020B0604020202020204" pitchFamily="34" charset="0"/>
                <a:cs typeface="Arial" panose="020B0604020202020204" pitchFamily="34" charset="0"/>
              </a:rPr>
              <a:t>La tossina è prodotta come una singola catena polipeptidica di 150 </a:t>
            </a:r>
            <a:r>
              <a:rPr lang="it-IT" altLang="it-IT" sz="1800" dirty="0" err="1">
                <a:latin typeface="Arial" panose="020B0604020202020204" pitchFamily="34" charset="0"/>
                <a:cs typeface="Arial" panose="020B0604020202020204" pitchFamily="34" charset="0"/>
              </a:rPr>
              <a:t>kDa</a:t>
            </a:r>
            <a:r>
              <a:rPr lang="it-IT" altLang="it-IT" sz="1800" dirty="0">
                <a:latin typeface="Arial" panose="020B0604020202020204" pitchFamily="34" charset="0"/>
                <a:cs typeface="Arial" panose="020B0604020202020204" pitchFamily="34" charset="0"/>
              </a:rPr>
              <a:t>.</a:t>
            </a:r>
          </a:p>
          <a:p>
            <a:pPr algn="just" eaLnBrk="1" hangingPunct="1">
              <a:buFont typeface="Wingdings" panose="05000000000000000000" pitchFamily="2" charset="2"/>
              <a:buChar char="v"/>
              <a:defRPr/>
            </a:pPr>
            <a:endParaRPr lang="it-IT" altLang="it-IT" sz="18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v"/>
              <a:defRPr/>
            </a:pPr>
            <a:r>
              <a:rPr lang="it-IT" altLang="it-IT" sz="1800" dirty="0">
                <a:latin typeface="Arial" panose="020B0604020202020204" pitchFamily="34" charset="0"/>
                <a:cs typeface="Arial" panose="020B0604020202020204" pitchFamily="34" charset="0"/>
              </a:rPr>
              <a:t>Un successivo taglio proteolitico da parte di una proteasi rilascia la </a:t>
            </a:r>
            <a:r>
              <a:rPr lang="it-IT" altLang="it-IT" sz="1800" u="sng" dirty="0">
                <a:latin typeface="Arial" panose="020B0604020202020204" pitchFamily="34" charset="0"/>
                <a:cs typeface="Arial" panose="020B0604020202020204" pitchFamily="34" charset="0"/>
              </a:rPr>
              <a:t>forma attiva</a:t>
            </a:r>
            <a:r>
              <a:rPr lang="it-IT" altLang="it-IT" sz="1800" dirty="0">
                <a:latin typeface="Arial" panose="020B0604020202020204" pitchFamily="34" charset="0"/>
                <a:cs typeface="Arial" panose="020B0604020202020204" pitchFamily="34" charset="0"/>
              </a:rPr>
              <a:t> della tossina costituita da una </a:t>
            </a:r>
            <a:r>
              <a:rPr lang="it-IT" altLang="it-IT" sz="1800" b="1" dirty="0">
                <a:solidFill>
                  <a:srgbClr val="C00000"/>
                </a:solidFill>
                <a:latin typeface="Arial" panose="020B0604020202020204" pitchFamily="34" charset="0"/>
                <a:cs typeface="Arial" panose="020B0604020202020204" pitchFamily="34" charset="0"/>
              </a:rPr>
              <a:t>catena pesante</a:t>
            </a:r>
            <a:r>
              <a:rPr lang="it-IT" altLang="it-IT" sz="1800" dirty="0">
                <a:solidFill>
                  <a:srgbClr val="C00000"/>
                </a:solidFill>
                <a:latin typeface="Arial" panose="020B0604020202020204" pitchFamily="34" charset="0"/>
                <a:cs typeface="Arial" panose="020B0604020202020204" pitchFamily="34" charset="0"/>
              </a:rPr>
              <a:t> </a:t>
            </a:r>
            <a:r>
              <a:rPr lang="it-IT" altLang="it-IT" sz="1800" dirty="0">
                <a:latin typeface="Arial" panose="020B0604020202020204" pitchFamily="34" charset="0"/>
                <a:cs typeface="Arial" panose="020B0604020202020204" pitchFamily="34" charset="0"/>
              </a:rPr>
              <a:t>di 100 </a:t>
            </a:r>
            <a:r>
              <a:rPr lang="it-IT" altLang="it-IT" sz="1800" dirty="0" err="1">
                <a:latin typeface="Arial" panose="020B0604020202020204" pitchFamily="34" charset="0"/>
                <a:cs typeface="Arial" panose="020B0604020202020204" pitchFamily="34" charset="0"/>
              </a:rPr>
              <a:t>kDa</a:t>
            </a:r>
            <a:r>
              <a:rPr lang="it-IT" altLang="it-IT" sz="1800" dirty="0">
                <a:latin typeface="Arial" panose="020B0604020202020204" pitchFamily="34" charset="0"/>
                <a:cs typeface="Arial" panose="020B0604020202020204" pitchFamily="34" charset="0"/>
              </a:rPr>
              <a:t> e una </a:t>
            </a:r>
            <a:r>
              <a:rPr lang="it-IT" altLang="it-IT" sz="1800" b="1" dirty="0">
                <a:solidFill>
                  <a:srgbClr val="00B050"/>
                </a:solidFill>
                <a:latin typeface="Arial" panose="020B0604020202020204" pitchFamily="34" charset="0"/>
                <a:cs typeface="Arial" panose="020B0604020202020204" pitchFamily="34" charset="0"/>
              </a:rPr>
              <a:t>catena leggera</a:t>
            </a:r>
            <a:r>
              <a:rPr lang="it-IT" altLang="it-IT" sz="1800" dirty="0">
                <a:solidFill>
                  <a:srgbClr val="00B050"/>
                </a:solidFill>
                <a:latin typeface="Arial" panose="020B0604020202020204" pitchFamily="34" charset="0"/>
                <a:cs typeface="Arial" panose="020B0604020202020204" pitchFamily="34" charset="0"/>
              </a:rPr>
              <a:t> </a:t>
            </a:r>
            <a:r>
              <a:rPr lang="it-IT" altLang="it-IT" sz="1800" dirty="0">
                <a:latin typeface="Arial" panose="020B0604020202020204" pitchFamily="34" charset="0"/>
                <a:cs typeface="Arial" panose="020B0604020202020204" pitchFamily="34" charset="0"/>
              </a:rPr>
              <a:t>di 50 </a:t>
            </a:r>
            <a:r>
              <a:rPr lang="it-IT" altLang="it-IT" sz="1800" dirty="0" err="1">
                <a:latin typeface="Arial" panose="020B0604020202020204" pitchFamily="34" charset="0"/>
                <a:cs typeface="Arial" panose="020B0604020202020204" pitchFamily="34" charset="0"/>
              </a:rPr>
              <a:t>kDa</a:t>
            </a:r>
            <a:r>
              <a:rPr lang="it-IT" altLang="it-IT" sz="1800" dirty="0">
                <a:latin typeface="Arial" panose="020B0604020202020204" pitchFamily="34" charset="0"/>
                <a:cs typeface="Arial" panose="020B0604020202020204" pitchFamily="34" charset="0"/>
              </a:rPr>
              <a:t> unite da ponti disolfuro.</a:t>
            </a:r>
          </a:p>
          <a:p>
            <a:pPr algn="just" eaLnBrk="1" hangingPunct="1">
              <a:buFontTx/>
              <a:buNone/>
              <a:defRPr/>
            </a:pPr>
            <a:endParaRPr lang="it-IT" altLang="it-IT" sz="18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v"/>
              <a:defRPr/>
            </a:pPr>
            <a:r>
              <a:rPr lang="it-IT" altLang="it-IT" sz="1800" b="1" dirty="0">
                <a:solidFill>
                  <a:srgbClr val="FF0000"/>
                </a:solidFill>
                <a:latin typeface="Arial" panose="020B0604020202020204" pitchFamily="34" charset="0"/>
                <a:cs typeface="Arial" panose="020B0604020202020204" pitchFamily="34" charset="0"/>
              </a:rPr>
              <a:t>La catena pesante</a:t>
            </a:r>
            <a:r>
              <a:rPr lang="it-IT" altLang="it-IT" sz="1800" dirty="0">
                <a:solidFill>
                  <a:srgbClr val="FF0000"/>
                </a:solidFill>
                <a:latin typeface="Arial" panose="020B0604020202020204" pitchFamily="34" charset="0"/>
                <a:cs typeface="Arial" panose="020B0604020202020204" pitchFamily="34" charset="0"/>
              </a:rPr>
              <a:t> </a:t>
            </a:r>
            <a:r>
              <a:rPr lang="it-IT" altLang="it-IT" sz="1800" dirty="0">
                <a:latin typeface="Arial" panose="020B0604020202020204" pitchFamily="34" charset="0"/>
                <a:cs typeface="Arial" panose="020B0604020202020204" pitchFamily="34" charset="0"/>
              </a:rPr>
              <a:t>lega in maniera specifica la superficie di cellule target e </a:t>
            </a:r>
            <a:r>
              <a:rPr lang="it-IT" altLang="it-IT" sz="1800" b="1" dirty="0">
                <a:latin typeface="Arial" panose="020B0604020202020204" pitchFamily="34" charset="0"/>
                <a:cs typeface="Arial" panose="020B0604020202020204" pitchFamily="34" charset="0"/>
              </a:rPr>
              <a:t>permette l’internalizzazione della tossina</a:t>
            </a:r>
          </a:p>
          <a:p>
            <a:pPr marL="0" indent="0" algn="just" eaLnBrk="1" hangingPunct="1">
              <a:buFontTx/>
              <a:buNone/>
              <a:defRPr/>
            </a:pPr>
            <a:endParaRPr lang="it-IT" altLang="it-IT" sz="18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v"/>
              <a:defRPr/>
            </a:pPr>
            <a:r>
              <a:rPr lang="it-IT" altLang="it-IT" sz="1800" b="1" dirty="0">
                <a:solidFill>
                  <a:srgbClr val="00B050"/>
                </a:solidFill>
                <a:latin typeface="Arial" panose="020B0604020202020204" pitchFamily="34" charset="0"/>
                <a:cs typeface="Arial" panose="020B0604020202020204" pitchFamily="34" charset="0"/>
              </a:rPr>
              <a:t>la catena leggera  </a:t>
            </a:r>
            <a:r>
              <a:rPr lang="it-IT" altLang="it-IT" sz="1800" dirty="0">
                <a:latin typeface="Arial" panose="020B0604020202020204" pitchFamily="34" charset="0"/>
                <a:cs typeface="Arial" panose="020B0604020202020204" pitchFamily="34" charset="0"/>
              </a:rPr>
              <a:t>è responsabile </a:t>
            </a:r>
            <a:r>
              <a:rPr lang="it-IT" altLang="it-IT" sz="1800" b="1" dirty="0">
                <a:latin typeface="Arial" panose="020B0604020202020204" pitchFamily="34" charset="0"/>
                <a:cs typeface="Arial" panose="020B0604020202020204" pitchFamily="34" charset="0"/>
              </a:rPr>
              <a:t>dell’azione tossica  </a:t>
            </a:r>
            <a:r>
              <a:rPr lang="it-IT" altLang="it-IT" sz="1800" dirty="0">
                <a:latin typeface="Arial" panose="020B0604020202020204" pitchFamily="34" charset="0"/>
                <a:cs typeface="Arial" panose="020B0604020202020204" pitchFamily="34" charset="0"/>
              </a:rPr>
              <a:t>vera e propria della tossina          </a:t>
            </a:r>
          </a:p>
          <a:p>
            <a:pPr algn="just" eaLnBrk="1" hangingPunct="1">
              <a:buFontTx/>
              <a:buNone/>
              <a:defRPr/>
            </a:pPr>
            <a:r>
              <a:rPr lang="it-IT" altLang="it-IT" sz="1800" dirty="0">
                <a:latin typeface="Arial" panose="020B0604020202020204" pitchFamily="34" charset="0"/>
                <a:cs typeface="Arial" panose="020B0604020202020204" pitchFamily="34" charset="0"/>
              </a:rPr>
              <a:t>             </a:t>
            </a:r>
          </a:p>
        </p:txBody>
      </p:sp>
      <p:pic>
        <p:nvPicPr>
          <p:cNvPr id="59396" name="Immagine 9" descr="botox structure.jpg"/>
          <p:cNvPicPr>
            <a:picLocks noChangeAspect="1"/>
          </p:cNvPicPr>
          <p:nvPr/>
        </p:nvPicPr>
        <p:blipFill>
          <a:blip r:embed="rId2">
            <a:extLst>
              <a:ext uri="{28A0092B-C50C-407E-A947-70E740481C1C}">
                <a14:useLocalDpi xmlns:a14="http://schemas.microsoft.com/office/drawing/2010/main" val="0"/>
              </a:ext>
            </a:extLst>
          </a:blip>
          <a:srcRect l="19041" t="1538" r="13577" b="16167"/>
          <a:stretch>
            <a:fillRect/>
          </a:stretch>
        </p:blipFill>
        <p:spPr bwMode="auto">
          <a:xfrm>
            <a:off x="6555781" y="1772816"/>
            <a:ext cx="2588219" cy="3742268"/>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srcRect/>
          <a:stretch>
            <a:fillRect/>
          </a:stretch>
        </p:blipFill>
        <p:spPr bwMode="auto">
          <a:xfrm>
            <a:off x="3887788" y="603250"/>
            <a:ext cx="5133975" cy="6105525"/>
          </a:xfrm>
          <a:prstGeom prst="rect">
            <a:avLst/>
          </a:prstGeom>
          <a:noFill/>
          <a:ln w="28575">
            <a:solidFill>
              <a:schemeClr val="bg2">
                <a:lumMod val="60000"/>
                <a:lumOff val="40000"/>
              </a:schemeClr>
            </a:solidFill>
            <a:miter lim="800000"/>
            <a:headEnd/>
            <a:tailEnd/>
          </a:ln>
        </p:spPr>
      </p:pic>
      <p:sp>
        <p:nvSpPr>
          <p:cNvPr id="2" name="Titolo 1"/>
          <p:cNvSpPr>
            <a:spLocks noGrp="1"/>
          </p:cNvSpPr>
          <p:nvPr>
            <p:ph type="title"/>
          </p:nvPr>
        </p:nvSpPr>
        <p:spPr>
          <a:xfrm>
            <a:off x="26988" y="-38100"/>
            <a:ext cx="4632325" cy="928688"/>
          </a:xfrm>
        </p:spPr>
        <p:txBody>
          <a:bodyPr/>
          <a:lstStyle/>
          <a:p>
            <a:pPr eaLnBrk="1" hangingPunct="1">
              <a:defRPr/>
            </a:pPr>
            <a:r>
              <a:rPr lang="it-IT" sz="4000" dirty="0">
                <a:solidFill>
                  <a:schemeClr val="accent2">
                    <a:lumMod val="75000"/>
                  </a:schemeClr>
                </a:solidFill>
                <a:effectLst>
                  <a:outerShdw blurRad="38100" dist="38100" dir="2700000" algn="tl">
                    <a:srgbClr val="000000">
                      <a:alpha val="43137"/>
                    </a:srgbClr>
                  </a:outerShdw>
                </a:effectLst>
                <a:latin typeface="Arial Narrow" panose="020B0606020202030204" pitchFamily="34" charset="0"/>
              </a:rPr>
              <a:t>Meccanismo d’azione </a:t>
            </a:r>
          </a:p>
        </p:txBody>
      </p:sp>
      <p:sp>
        <p:nvSpPr>
          <p:cNvPr id="6147" name="Segnaposto contenuto 2"/>
          <p:cNvSpPr>
            <a:spLocks noGrp="1"/>
          </p:cNvSpPr>
          <p:nvPr>
            <p:ph idx="1"/>
          </p:nvPr>
        </p:nvSpPr>
        <p:spPr>
          <a:xfrm>
            <a:off x="42863" y="1325563"/>
            <a:ext cx="3563937" cy="4387850"/>
          </a:xfrm>
        </p:spPr>
        <p:txBody>
          <a:bodyPr/>
          <a:lstStyle/>
          <a:p>
            <a:pPr algn="just" eaLnBrk="1" hangingPunct="1">
              <a:buFont typeface="Wingdings" panose="05000000000000000000" pitchFamily="2" charset="2"/>
              <a:buChar char="Ø"/>
              <a:defRPr/>
            </a:pPr>
            <a:r>
              <a:rPr lang="it-IT" altLang="it-IT" sz="1400" dirty="0">
                <a:latin typeface="Arial" panose="020B0604020202020204" pitchFamily="34" charset="0"/>
                <a:cs typeface="Arial" panose="020B0604020202020204" pitchFamily="34" charset="0"/>
              </a:rPr>
              <a:t>La tossina una volta nell’organismo </a:t>
            </a:r>
            <a:r>
              <a:rPr lang="it-IT" altLang="it-IT" sz="1400" b="1" dirty="0">
                <a:latin typeface="Arial" panose="020B0604020202020204" pitchFamily="34" charset="0"/>
                <a:cs typeface="Arial" panose="020B0604020202020204" pitchFamily="34" charset="0"/>
              </a:rPr>
              <a:t>non è inattivata da acidità gastrica</a:t>
            </a:r>
            <a:r>
              <a:rPr lang="it-IT" altLang="it-IT" sz="1400" dirty="0">
                <a:latin typeface="Arial" panose="020B0604020202020204" pitchFamily="34" charset="0"/>
                <a:cs typeface="Arial" panose="020B0604020202020204" pitchFamily="34" charset="0"/>
              </a:rPr>
              <a:t> o enzimi di stomaco e  duodeno. </a:t>
            </a:r>
          </a:p>
          <a:p>
            <a:pPr algn="just" eaLnBrk="1" hangingPunct="1">
              <a:buFont typeface="Wingdings" panose="05000000000000000000" pitchFamily="2" charset="2"/>
              <a:buChar char="Ø"/>
              <a:defRPr/>
            </a:pPr>
            <a:r>
              <a:rPr lang="it-IT" altLang="it-IT" sz="1400" dirty="0">
                <a:latin typeface="Arial" panose="020B0604020202020204" pitchFamily="34" charset="0"/>
                <a:cs typeface="Arial" panose="020B0604020202020204" pitchFamily="34" charset="0"/>
              </a:rPr>
              <a:t>Nel lume dell’intestino si lega alla superficie apicale delle cellule epiteliali (</a:t>
            </a:r>
            <a:r>
              <a:rPr lang="it-IT" altLang="it-IT" sz="1400" b="1" u="sng" dirty="0" err="1">
                <a:solidFill>
                  <a:schemeClr val="accent1">
                    <a:lumMod val="75000"/>
                  </a:schemeClr>
                </a:solidFill>
                <a:latin typeface="Arial" panose="020B0604020202020204" pitchFamily="34" charset="0"/>
                <a:cs typeface="Arial" panose="020B0604020202020204" pitchFamily="34" charset="0"/>
              </a:rPr>
              <a:t>transport</a:t>
            </a:r>
            <a:r>
              <a:rPr lang="it-IT" altLang="it-IT" sz="1400" b="1" u="sng" dirty="0">
                <a:solidFill>
                  <a:schemeClr val="accent1">
                    <a:lumMod val="75000"/>
                  </a:schemeClr>
                </a:solidFill>
                <a:latin typeface="Arial" panose="020B0604020202020204" pitchFamily="34" charset="0"/>
                <a:cs typeface="Arial" panose="020B0604020202020204" pitchFamily="34" charset="0"/>
              </a:rPr>
              <a:t> </a:t>
            </a:r>
            <a:r>
              <a:rPr lang="it-IT" altLang="it-IT" sz="1400" b="1" u="sng" dirty="0" err="1">
                <a:solidFill>
                  <a:schemeClr val="accent1">
                    <a:lumMod val="75000"/>
                  </a:schemeClr>
                </a:solidFill>
                <a:latin typeface="Arial" panose="020B0604020202020204" pitchFamily="34" charset="0"/>
                <a:cs typeface="Arial" panose="020B0604020202020204" pitchFamily="34" charset="0"/>
              </a:rPr>
              <a:t>cell</a:t>
            </a:r>
            <a:r>
              <a:rPr lang="it-IT" altLang="it-IT" sz="1400" dirty="0">
                <a:latin typeface="Arial" panose="020B0604020202020204" pitchFamily="34" charset="0"/>
                <a:cs typeface="Arial" panose="020B0604020202020204" pitchFamily="34" charset="0"/>
              </a:rPr>
              <a:t>)  e mediante un processo di endocitosi e </a:t>
            </a:r>
            <a:r>
              <a:rPr lang="it-IT" altLang="it-IT" sz="1400" dirty="0" err="1">
                <a:latin typeface="Arial" panose="020B0604020202020204" pitchFamily="34" charset="0"/>
                <a:cs typeface="Arial" panose="020B0604020202020204" pitchFamily="34" charset="0"/>
              </a:rPr>
              <a:t>transcitosi</a:t>
            </a:r>
            <a:r>
              <a:rPr lang="it-IT" altLang="it-IT" sz="1400" dirty="0">
                <a:latin typeface="Arial" panose="020B0604020202020204" pitchFamily="34" charset="0"/>
                <a:cs typeface="Arial" panose="020B0604020202020204" pitchFamily="34" charset="0"/>
              </a:rPr>
              <a:t> è trasportata e rilasciata dalla superficie </a:t>
            </a:r>
            <a:r>
              <a:rPr lang="it-IT" altLang="it-IT" sz="1400" dirty="0" err="1">
                <a:latin typeface="Arial" panose="020B0604020202020204" pitchFamily="34" charset="0"/>
                <a:cs typeface="Arial" panose="020B0604020202020204" pitchFamily="34" charset="0"/>
              </a:rPr>
              <a:t>basolaterale</a:t>
            </a:r>
            <a:r>
              <a:rPr lang="it-IT" altLang="it-IT" sz="1400" dirty="0">
                <a:latin typeface="Arial" panose="020B0604020202020204" pitchFamily="34" charset="0"/>
                <a:cs typeface="Arial" panose="020B0604020202020204" pitchFamily="34" charset="0"/>
              </a:rPr>
              <a:t> delle cellule stesse.</a:t>
            </a:r>
          </a:p>
          <a:p>
            <a:pPr algn="just" eaLnBrk="1" hangingPunct="1">
              <a:buFont typeface="Wingdings" panose="05000000000000000000" pitchFamily="2" charset="2"/>
              <a:buChar char="Ø"/>
              <a:defRPr/>
            </a:pPr>
            <a:endParaRPr lang="it-IT" altLang="it-IT"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Ø"/>
              <a:defRPr/>
            </a:pPr>
            <a:r>
              <a:rPr lang="it-IT" altLang="it-IT" sz="1400" dirty="0">
                <a:latin typeface="Arial" panose="020B0604020202020204" pitchFamily="34" charset="0"/>
                <a:cs typeface="Arial" panose="020B0604020202020204" pitchFamily="34" charset="0"/>
              </a:rPr>
              <a:t>Questo permette alla tossina di raggiungere la circolazione generale e le </a:t>
            </a:r>
            <a:r>
              <a:rPr lang="it-IT" altLang="it-IT" sz="1400" b="1" u="sng" dirty="0">
                <a:solidFill>
                  <a:srgbClr val="FF0000"/>
                </a:solidFill>
                <a:latin typeface="Arial" panose="020B0604020202020204" pitchFamily="34" charset="0"/>
                <a:cs typeface="Arial" panose="020B0604020202020204" pitchFamily="34" charset="0"/>
              </a:rPr>
              <a:t>cellule target</a:t>
            </a:r>
          </a:p>
        </p:txBody>
      </p:sp>
      <p:sp>
        <p:nvSpPr>
          <p:cNvPr id="7" name="Freccia in giù 6"/>
          <p:cNvSpPr/>
          <p:nvPr/>
        </p:nvSpPr>
        <p:spPr>
          <a:xfrm rot="15537894">
            <a:off x="3671095" y="5828506"/>
            <a:ext cx="500062" cy="714375"/>
          </a:xfrm>
          <a:prstGeom prst="downArrow">
            <a:avLst/>
          </a:prstGeom>
          <a:solidFill>
            <a:srgbClr val="C000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
        <p:nvSpPr>
          <p:cNvPr id="9" name="Ovale 8"/>
          <p:cNvSpPr/>
          <p:nvPr/>
        </p:nvSpPr>
        <p:spPr>
          <a:xfrm>
            <a:off x="3887788" y="1116013"/>
            <a:ext cx="1785937" cy="3500437"/>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
        <p:nvSpPr>
          <p:cNvPr id="6154" name="CasellaDiTesto 9"/>
          <p:cNvSpPr txBox="1">
            <a:spLocks noChangeArrowheads="1"/>
          </p:cNvSpPr>
          <p:nvPr/>
        </p:nvSpPr>
        <p:spPr bwMode="auto">
          <a:xfrm>
            <a:off x="315913" y="5980113"/>
            <a:ext cx="2855912" cy="604837"/>
          </a:xfrm>
          <a:prstGeom prst="rect">
            <a:avLst/>
          </a:prstGeom>
          <a:solidFill>
            <a:srgbClr val="FFFF00"/>
          </a:solidFill>
          <a:ln w="28575">
            <a:solidFill>
              <a:schemeClr val="accent6">
                <a:lumMod val="50000"/>
              </a:schemeClr>
            </a:solidFill>
            <a:miter lim="800000"/>
          </a:ln>
        </p:spPr>
        <p:txBody>
          <a:bodyPr>
            <a:spAutoFit/>
          </a:bodyPr>
          <a:lstStyle/>
          <a:p>
            <a:pPr algn="ctr">
              <a:defRPr/>
            </a:pPr>
            <a:r>
              <a:rPr lang="it-IT" sz="1600" b="1" dirty="0">
                <a:solidFill>
                  <a:srgbClr val="FF0000"/>
                </a:solidFill>
                <a:latin typeface="Arial Narrow" panose="020B0606020202030204" pitchFamily="34" charset="0"/>
              </a:rPr>
              <a:t>Neuroni colinergici presinaptici nelle giunzioni neuromuscolari</a:t>
            </a:r>
          </a:p>
        </p:txBody>
      </p:sp>
      <p:sp>
        <p:nvSpPr>
          <p:cNvPr id="12" name="Ovale 11"/>
          <p:cNvSpPr/>
          <p:nvPr/>
        </p:nvSpPr>
        <p:spPr>
          <a:xfrm>
            <a:off x="5316538" y="5000625"/>
            <a:ext cx="1801812" cy="12811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6147">
                                            <p:txEl>
                                              <p:pRg st="3" end="3"/>
                                            </p:txEl>
                                          </p:spTgt>
                                        </p:tgtEl>
                                        <p:attrNameLst>
                                          <p:attrName>style.visibility</p:attrName>
                                        </p:attrNameLst>
                                      </p:cBhvr>
                                      <p:to>
                                        <p:strVal val="visible"/>
                                      </p:to>
                                    </p:set>
                                    <p:animEffect transition="in" filter="checkerboard(across)">
                                      <p:cBhvr>
                                        <p:cTn id="15" dur="500"/>
                                        <p:tgtEl>
                                          <p:spTgt spid="6147">
                                            <p:txEl>
                                              <p:pRg st="3" end="3"/>
                                            </p:txEl>
                                          </p:spTgt>
                                        </p:tgtEl>
                                      </p:cBhvr>
                                    </p:animEffect>
                                  </p:childTnLst>
                                </p:cTn>
                              </p:par>
                              <p:par>
                                <p:cTn id="16" presetID="43" presetClass="exit" presetSubtype="0" fill="hold" grpId="1" nodeType="withEffect">
                                  <p:stCondLst>
                                    <p:cond delay="0"/>
                                  </p:stCondLst>
                                  <p:childTnLst>
                                    <p:anim calcmode="lin" valueType="num">
                                      <p:cBhvr>
                                        <p:cTn id="17" dur="600" decel="50000">
                                          <p:stCondLst>
                                            <p:cond delay="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400">
                                          <p:stCondLst>
                                            <p:cond delay="600"/>
                                          </p:stCondLst>
                                        </p:cTn>
                                        <p:tgtEl>
                                          <p:spTgt spid="9"/>
                                        </p:tgtEl>
                                        <p:attrNameLst>
                                          <p:attrName>ppt_x</p:attrName>
                                        </p:attrNameLst>
                                      </p:cBhvr>
                                      <p:tavLst>
                                        <p:tav tm="0">
                                          <p:val>
                                            <p:strVal val="ppt_x"/>
                                          </p:val>
                                        </p:tav>
                                        <p:tav tm="100000">
                                          <p:val>
                                            <p:strVal val="ppt_x"/>
                                          </p:val>
                                        </p:tav>
                                      </p:tavLst>
                                    </p:anim>
                                    <p:anim calcmode="lin" valueType="num">
                                      <p:cBhvr>
                                        <p:cTn id="19" dur="600" decel="50000">
                                          <p:stCondLst>
                                            <p:cond delay="0"/>
                                          </p:stCondLst>
                                        </p:cTn>
                                        <p:tgtEl>
                                          <p:spTgt spid="9"/>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20" dur="400">
                                          <p:stCondLst>
                                            <p:cond delay="600"/>
                                          </p:stCondLst>
                                        </p:cTn>
                                        <p:tgtEl>
                                          <p:spTgt spid="9"/>
                                        </p:tgtEl>
                                        <p:attrNameLst>
                                          <p:attrName>ppt_y</p:attrName>
                                        </p:attrNameLst>
                                      </p:cBhvr>
                                      <p:tavLst>
                                        <p:tav tm="0">
                                          <p:val>
                                            <p:strVal val="ppt_y"/>
                                          </p:val>
                                        </p:tav>
                                        <p:tav tm="100000">
                                          <p:val>
                                            <p:strVal val="ppt_y"/>
                                          </p:val>
                                        </p:tav>
                                      </p:tavLst>
                                    </p:anim>
                                    <p:animEffect transition="out" filter="fade">
                                      <p:cBhvr>
                                        <p:cTn id="21" dur="100">
                                          <p:stCondLst>
                                            <p:cond delay="900"/>
                                          </p:stCondLst>
                                        </p:cTn>
                                        <p:tgtEl>
                                          <p:spTgt spid="9"/>
                                        </p:tgtEl>
                                      </p:cBhvr>
                                    </p:animEffect>
                                    <p:set>
                                      <p:cBhvr>
                                        <p:cTn id="22" dur="1" fill="hold">
                                          <p:stCondLst>
                                            <p:cond delay="9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900" decel="100000" fill="hold"/>
                                        <p:tgtEl>
                                          <p:spTgt spid="7"/>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31" presetID="49" presetClass="entr" presetSubtype="0" decel="10000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5600" y="84138"/>
            <a:ext cx="5076825" cy="3160712"/>
          </a:xfrm>
          <a:noFill/>
        </p:spPr>
      </p:pic>
      <p:pic>
        <p:nvPicPr>
          <p:cNvPr id="71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488" y="3513138"/>
            <a:ext cx="5394325"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CasellaDiTesto 3"/>
          <p:cNvSpPr txBox="1">
            <a:spLocks noChangeArrowheads="1"/>
          </p:cNvSpPr>
          <p:nvPr/>
        </p:nvSpPr>
        <p:spPr bwMode="auto">
          <a:xfrm>
            <a:off x="285750" y="5143500"/>
            <a:ext cx="3214688" cy="708025"/>
          </a:xfrm>
          <a:prstGeom prst="rect">
            <a:avLst/>
          </a:prstGeom>
          <a:noFill/>
          <a:ln w="9525">
            <a:noFill/>
            <a:miter lim="800000"/>
          </a:ln>
        </p:spPr>
        <p:txBody>
          <a:bodyPr>
            <a:spAutoFit/>
          </a:bodyPr>
          <a:lstStyle/>
          <a:p>
            <a:pPr algn="ctr">
              <a:defRPr/>
            </a:pPr>
            <a:r>
              <a:rPr lang="it-IT" sz="2000" b="1" dirty="0">
                <a:solidFill>
                  <a:schemeClr val="accent2">
                    <a:lumMod val="75000"/>
                  </a:schemeClr>
                </a:solidFill>
                <a:latin typeface="Cambria" panose="02040503050406030204" pitchFamily="18" charset="0"/>
              </a:rPr>
              <a:t>Azione della tossina botulinica</a:t>
            </a:r>
          </a:p>
        </p:txBody>
      </p:sp>
      <p:sp>
        <p:nvSpPr>
          <p:cNvPr id="29701" name="CasellaDiTesto 4"/>
          <p:cNvSpPr txBox="1">
            <a:spLocks noChangeArrowheads="1"/>
          </p:cNvSpPr>
          <p:nvPr/>
        </p:nvSpPr>
        <p:spPr bwMode="auto">
          <a:xfrm>
            <a:off x="5572125" y="285750"/>
            <a:ext cx="3214688" cy="708025"/>
          </a:xfrm>
          <a:prstGeom prst="rect">
            <a:avLst/>
          </a:prstGeom>
          <a:noFill/>
          <a:ln w="9525">
            <a:noFill/>
            <a:miter lim="800000"/>
          </a:ln>
        </p:spPr>
        <p:txBody>
          <a:bodyPr>
            <a:spAutoFit/>
          </a:bodyPr>
          <a:lstStyle/>
          <a:p>
            <a:pPr algn="ctr">
              <a:defRPr/>
            </a:pPr>
            <a:r>
              <a:rPr lang="it-IT" sz="2000" b="1" dirty="0">
                <a:solidFill>
                  <a:schemeClr val="accent2">
                    <a:lumMod val="75000"/>
                  </a:schemeClr>
                </a:solidFill>
                <a:latin typeface="Cambria" panose="02040503050406030204" pitchFamily="18" charset="0"/>
              </a:rPr>
              <a:t>Giunzione neuromuscolare normale</a:t>
            </a:r>
          </a:p>
        </p:txBody>
      </p:sp>
      <p:sp>
        <p:nvSpPr>
          <p:cNvPr id="7" name="Freccia curva 6"/>
          <p:cNvSpPr/>
          <p:nvPr/>
        </p:nvSpPr>
        <p:spPr>
          <a:xfrm rot="10800000">
            <a:off x="5929313" y="1071563"/>
            <a:ext cx="857250" cy="1000125"/>
          </a:xfrm>
          <a:prstGeom prst="bentArrow">
            <a:avLst/>
          </a:prstGeom>
          <a:solidFill>
            <a:srgbClr val="FFCC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8" name="Freccia curva 7"/>
          <p:cNvSpPr/>
          <p:nvPr/>
        </p:nvSpPr>
        <p:spPr>
          <a:xfrm>
            <a:off x="2357438" y="4000500"/>
            <a:ext cx="857250" cy="1000125"/>
          </a:xfrm>
          <a:prstGeom prst="bentArrow">
            <a:avLst/>
          </a:prstGeom>
          <a:solidFill>
            <a:srgbClr val="FFCC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fade">
                                      <p:cBhvr>
                                        <p:cTn id="15" dur="800" decel="100000"/>
                                        <p:tgtEl>
                                          <p:spTgt spid="7172"/>
                                        </p:tgtEl>
                                      </p:cBhvr>
                                    </p:animEffect>
                                    <p:anim calcmode="lin" valueType="num">
                                      <p:cBhvr>
                                        <p:cTn id="16" dur="800" decel="100000" fill="hold"/>
                                        <p:tgtEl>
                                          <p:spTgt spid="7172"/>
                                        </p:tgtEl>
                                        <p:attrNameLst>
                                          <p:attrName>style.rotation</p:attrName>
                                        </p:attrNameLst>
                                      </p:cBhvr>
                                      <p:tavLst>
                                        <p:tav tm="0">
                                          <p:val>
                                            <p:fltVal val="-90"/>
                                          </p:val>
                                        </p:tav>
                                        <p:tav tm="100000">
                                          <p:val>
                                            <p:fltVal val="0"/>
                                          </p:val>
                                        </p:tav>
                                      </p:tavLst>
                                    </p:anim>
                                    <p:anim calcmode="lin" valueType="num">
                                      <p:cBhvr>
                                        <p:cTn id="17" dur="800" decel="100000" fill="hold"/>
                                        <p:tgtEl>
                                          <p:spTgt spid="7172"/>
                                        </p:tgtEl>
                                        <p:attrNameLst>
                                          <p:attrName>ppt_x</p:attrName>
                                        </p:attrNameLst>
                                      </p:cBhvr>
                                      <p:tavLst>
                                        <p:tav tm="0">
                                          <p:val>
                                            <p:strVal val="#ppt_x+0.4"/>
                                          </p:val>
                                        </p:tav>
                                        <p:tav tm="100000">
                                          <p:val>
                                            <p:strVal val="#ppt_x-0.05"/>
                                          </p:val>
                                        </p:tav>
                                      </p:tavLst>
                                    </p:anim>
                                    <p:anim calcmode="lin" valueType="num">
                                      <p:cBhvr>
                                        <p:cTn id="18" dur="800" decel="100000" fill="hold"/>
                                        <p:tgtEl>
                                          <p:spTgt spid="717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17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172"/>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7171"/>
                                        </p:tgtEl>
                                        <p:attrNameLst>
                                          <p:attrName>style.visibility</p:attrName>
                                        </p:attrNameLst>
                                      </p:cBhvr>
                                      <p:to>
                                        <p:strVal val="visible"/>
                                      </p:to>
                                    </p:set>
                                    <p:animEffect transition="in" filter="fade">
                                      <p:cBhvr>
                                        <p:cTn id="23" dur="800" decel="100000"/>
                                        <p:tgtEl>
                                          <p:spTgt spid="7171"/>
                                        </p:tgtEl>
                                      </p:cBhvr>
                                    </p:animEffect>
                                    <p:anim calcmode="lin" valueType="num">
                                      <p:cBhvr>
                                        <p:cTn id="24" dur="800" decel="100000" fill="hold"/>
                                        <p:tgtEl>
                                          <p:spTgt spid="7171"/>
                                        </p:tgtEl>
                                        <p:attrNameLst>
                                          <p:attrName>style.rotation</p:attrName>
                                        </p:attrNameLst>
                                      </p:cBhvr>
                                      <p:tavLst>
                                        <p:tav tm="0">
                                          <p:val>
                                            <p:fltVal val="-90"/>
                                          </p:val>
                                        </p:tav>
                                        <p:tav tm="100000">
                                          <p:val>
                                            <p:fltVal val="0"/>
                                          </p:val>
                                        </p:tav>
                                      </p:tavLst>
                                    </p:anim>
                                    <p:anim calcmode="lin" valueType="num">
                                      <p:cBhvr>
                                        <p:cTn id="25" dur="800" decel="100000" fill="hold"/>
                                        <p:tgtEl>
                                          <p:spTgt spid="7171"/>
                                        </p:tgtEl>
                                        <p:attrNameLst>
                                          <p:attrName>ppt_x</p:attrName>
                                        </p:attrNameLst>
                                      </p:cBhvr>
                                      <p:tavLst>
                                        <p:tav tm="0">
                                          <p:val>
                                            <p:strVal val="#ppt_x+0.4"/>
                                          </p:val>
                                        </p:tav>
                                        <p:tav tm="100000">
                                          <p:val>
                                            <p:strVal val="#ppt_x-0.05"/>
                                          </p:val>
                                        </p:tav>
                                      </p:tavLst>
                                    </p:anim>
                                    <p:anim calcmode="lin" valueType="num">
                                      <p:cBhvr>
                                        <p:cTn id="26" dur="800" decel="100000" fill="hold"/>
                                        <p:tgtEl>
                                          <p:spTgt spid="7171"/>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7171"/>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717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98" y="155050"/>
            <a:ext cx="5193377" cy="179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Text Box 10"/>
          <p:cNvSpPr txBox="1">
            <a:spLocks noChangeArrowheads="1"/>
          </p:cNvSpPr>
          <p:nvPr/>
        </p:nvSpPr>
        <p:spPr bwMode="auto">
          <a:xfrm>
            <a:off x="6119397" y="506777"/>
            <a:ext cx="280779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dirty="0">
                <a:latin typeface="Arial Narrow" panose="020B0606020202030204" pitchFamily="34" charset="0"/>
              </a:rPr>
              <a:t>•More secretion correlates with more ER</a:t>
            </a:r>
          </a:p>
        </p:txBody>
      </p:sp>
      <p:sp>
        <p:nvSpPr>
          <p:cNvPr id="46091" name="Text Box 11"/>
          <p:cNvSpPr txBox="1">
            <a:spLocks noChangeArrowheads="1"/>
          </p:cNvSpPr>
          <p:nvPr/>
        </p:nvSpPr>
        <p:spPr bwMode="auto">
          <a:xfrm>
            <a:off x="448387" y="2088283"/>
            <a:ext cx="5059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dirty="0">
                <a:latin typeface="Arial Narrow" panose="020B0606020202030204" pitchFamily="34" charset="0"/>
              </a:rPr>
              <a:t>•There are ER bound polysomes</a:t>
            </a:r>
          </a:p>
        </p:txBody>
      </p:sp>
      <p:pic>
        <p:nvPicPr>
          <p:cNvPr id="2" name="Picture 1"/>
          <p:cNvPicPr>
            <a:picLocks noChangeAspect="1"/>
          </p:cNvPicPr>
          <p:nvPr/>
        </p:nvPicPr>
        <p:blipFill>
          <a:blip r:embed="rId3"/>
          <a:stretch>
            <a:fillRect/>
          </a:stretch>
        </p:blipFill>
        <p:spPr>
          <a:xfrm>
            <a:off x="4427984" y="3218786"/>
            <a:ext cx="3405697" cy="3038555"/>
          </a:xfrm>
          <a:prstGeom prst="rect">
            <a:avLst/>
          </a:prstGeom>
        </p:spPr>
      </p:pic>
      <p:pic>
        <p:nvPicPr>
          <p:cNvPr id="3" name="Picture 2"/>
          <p:cNvPicPr>
            <a:picLocks noChangeAspect="1"/>
          </p:cNvPicPr>
          <p:nvPr/>
        </p:nvPicPr>
        <p:blipFill>
          <a:blip r:embed="rId4"/>
          <a:srcRect r="45201" b="862"/>
          <a:stretch>
            <a:fillRect/>
          </a:stretch>
        </p:blipFill>
        <p:spPr>
          <a:xfrm>
            <a:off x="586056" y="3209207"/>
            <a:ext cx="3028569" cy="3038555"/>
          </a:xfrm>
          <a:prstGeom prst="rect">
            <a:avLst/>
          </a:prstGeom>
        </p:spPr>
      </p:pic>
      <p:sp>
        <p:nvSpPr>
          <p:cNvPr id="4" name="Text Box 3"/>
          <p:cNvSpPr txBox="1"/>
          <p:nvPr/>
        </p:nvSpPr>
        <p:spPr>
          <a:xfrm>
            <a:off x="1361201" y="6293313"/>
            <a:ext cx="1478280" cy="460375"/>
          </a:xfrm>
          <a:prstGeom prst="rect">
            <a:avLst/>
          </a:prstGeom>
          <a:noFill/>
        </p:spPr>
        <p:txBody>
          <a:bodyPr wrap="square" rtlCol="0">
            <a:spAutoFit/>
          </a:bodyPr>
          <a:lstStyle/>
          <a:p>
            <a:r>
              <a:rPr lang="it-IT" altLang="en-US" b="1" dirty="0">
                <a:latin typeface="Arial" panose="020B0604020202020204" pitchFamily="34" charset="0"/>
                <a:cs typeface="Arial" panose="020B0604020202020204" pitchFamily="34" charset="0"/>
              </a:rPr>
              <a:t>B </a:t>
            </a:r>
            <a:r>
              <a:rPr lang="it-IT" altLang="en-US" b="1" dirty="0" err="1">
                <a:latin typeface="Arial" panose="020B0604020202020204" pitchFamily="34" charset="0"/>
                <a:cs typeface="Arial" panose="020B0604020202020204" pitchFamily="34" charset="0"/>
              </a:rPr>
              <a:t>cell</a:t>
            </a:r>
            <a:endParaRPr lang="it-IT" altLang="en-US" b="1" dirty="0">
              <a:latin typeface="Arial" panose="020B0604020202020204" pitchFamily="34" charset="0"/>
              <a:cs typeface="Arial" panose="020B0604020202020204" pitchFamily="34" charset="0"/>
            </a:endParaRPr>
          </a:p>
        </p:txBody>
      </p:sp>
      <p:sp>
        <p:nvSpPr>
          <p:cNvPr id="5" name="Text Box 4"/>
          <p:cNvSpPr txBox="1"/>
          <p:nvPr/>
        </p:nvSpPr>
        <p:spPr>
          <a:xfrm>
            <a:off x="4932040" y="6363119"/>
            <a:ext cx="1995170" cy="460375"/>
          </a:xfrm>
          <a:prstGeom prst="rect">
            <a:avLst/>
          </a:prstGeom>
          <a:noFill/>
        </p:spPr>
        <p:txBody>
          <a:bodyPr wrap="square" rtlCol="0">
            <a:spAutoFit/>
          </a:bodyPr>
          <a:lstStyle/>
          <a:p>
            <a:r>
              <a:rPr lang="it-IT" altLang="en-US" b="1" dirty="0">
                <a:latin typeface="Arial" panose="020B0604020202020204" pitchFamily="34" charset="0"/>
                <a:cs typeface="Arial" panose="020B0604020202020204" pitchFamily="34" charset="0"/>
              </a:rPr>
              <a:t>Plasma Cell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03250" y="188913"/>
            <a:ext cx="8077200" cy="1143000"/>
          </a:xfrm>
        </p:spPr>
        <p:txBody>
          <a:bodyPr/>
          <a:lstStyle/>
          <a:p>
            <a:pPr eaLnBrk="1" hangingPunct="1"/>
            <a:r>
              <a:rPr lang="en-US" altLang="it-IT" sz="2800" b="1">
                <a:latin typeface="Arial" panose="020B0604020202020204" pitchFamily="34" charset="0"/>
                <a:cs typeface="Arial" panose="020B0604020202020204" pitchFamily="34" charset="0"/>
              </a:rPr>
              <a:t>Transmission of Botulinum Toxin</a:t>
            </a:r>
          </a:p>
        </p:txBody>
      </p:sp>
      <p:sp>
        <p:nvSpPr>
          <p:cNvPr id="5" name="Rectangle 3"/>
          <p:cNvSpPr txBox="1">
            <a:spLocks noChangeArrowheads="1"/>
          </p:cNvSpPr>
          <p:nvPr/>
        </p:nvSpPr>
        <p:spPr bwMode="auto">
          <a:xfrm>
            <a:off x="685800" y="1844675"/>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eaLnBrk="1" hangingPunct="1">
              <a:lnSpc>
                <a:spcPct val="90000"/>
              </a:lnSpc>
              <a:defRPr/>
            </a:pPr>
            <a:r>
              <a:rPr lang="en-US" altLang="it-IT" sz="1800" kern="0" dirty="0">
                <a:latin typeface="Arial" panose="020B0604020202020204" pitchFamily="34" charset="0"/>
                <a:cs typeface="Arial" panose="020B0604020202020204" pitchFamily="34" charset="0"/>
              </a:rPr>
              <a:t>Mostly via improperly cooked food</a:t>
            </a:r>
          </a:p>
          <a:p>
            <a:pPr eaLnBrk="1" hangingPunct="1">
              <a:lnSpc>
                <a:spcPct val="90000"/>
              </a:lnSpc>
              <a:buFontTx/>
              <a:buNone/>
              <a:defRPr/>
            </a:pPr>
            <a:endParaRPr lang="en-US" altLang="it-IT" sz="1800" kern="0" dirty="0">
              <a:latin typeface="Arial" panose="020B0604020202020204" pitchFamily="34" charset="0"/>
              <a:cs typeface="Arial" panose="020B0604020202020204" pitchFamily="34" charset="0"/>
            </a:endParaRPr>
          </a:p>
          <a:p>
            <a:pPr eaLnBrk="1" hangingPunct="1">
              <a:lnSpc>
                <a:spcPct val="90000"/>
              </a:lnSpc>
              <a:defRPr/>
            </a:pPr>
            <a:r>
              <a:rPr lang="en-US" altLang="it-IT" sz="1800" kern="0" dirty="0">
                <a:latin typeface="Arial" panose="020B0604020202020204" pitchFamily="34" charset="0"/>
                <a:cs typeface="Arial" panose="020B0604020202020204" pitchFamily="34" charset="0"/>
              </a:rPr>
              <a:t>Conditions to produce toxin not completely understood</a:t>
            </a:r>
          </a:p>
          <a:p>
            <a:pPr eaLnBrk="1" hangingPunct="1">
              <a:lnSpc>
                <a:spcPct val="90000"/>
              </a:lnSpc>
              <a:buFontTx/>
              <a:buNone/>
              <a:defRPr/>
            </a:pPr>
            <a:endParaRPr lang="en-US" altLang="it-IT" sz="1800" kern="0" dirty="0">
              <a:latin typeface="Arial" panose="020B0604020202020204" pitchFamily="34" charset="0"/>
              <a:cs typeface="Arial" panose="020B0604020202020204" pitchFamily="34" charset="0"/>
            </a:endParaRPr>
          </a:p>
          <a:p>
            <a:pPr eaLnBrk="1" hangingPunct="1">
              <a:lnSpc>
                <a:spcPct val="90000"/>
              </a:lnSpc>
              <a:defRPr/>
            </a:pPr>
            <a:r>
              <a:rPr lang="en-US" altLang="it-IT" sz="1800" kern="0" dirty="0">
                <a:latin typeface="Arial" panose="020B0604020202020204" pitchFamily="34" charset="0"/>
                <a:cs typeface="Arial" panose="020B0604020202020204" pitchFamily="34" charset="0"/>
              </a:rPr>
              <a:t>Complex route of transmission</a:t>
            </a:r>
          </a:p>
          <a:p>
            <a:pPr lvl="1" eaLnBrk="1" hangingPunct="1">
              <a:lnSpc>
                <a:spcPct val="90000"/>
              </a:lnSpc>
              <a:defRPr/>
            </a:pPr>
            <a:r>
              <a:rPr lang="en-US" altLang="it-IT" sz="1800" kern="0" dirty="0">
                <a:latin typeface="Arial" panose="020B0604020202020204" pitchFamily="34" charset="0"/>
                <a:cs typeface="Arial" panose="020B0604020202020204" pitchFamily="34" charset="0"/>
              </a:rPr>
              <a:t>Ingestion/injection</a:t>
            </a:r>
          </a:p>
          <a:p>
            <a:pPr lvl="1" eaLnBrk="1" hangingPunct="1">
              <a:lnSpc>
                <a:spcPct val="90000"/>
              </a:lnSpc>
              <a:defRPr/>
            </a:pPr>
            <a:r>
              <a:rPr lang="en-US" altLang="it-IT" sz="1800" kern="0" dirty="0">
                <a:latin typeface="Arial" panose="020B0604020202020204" pitchFamily="34" charset="0"/>
                <a:cs typeface="Arial" panose="020B0604020202020204" pitchFamily="34" charset="0"/>
                <a:sym typeface="Wingdings" panose="05000000000000000000" pitchFamily="2" charset="2"/>
              </a:rPr>
              <a:t>Progenitor toxin complex</a:t>
            </a:r>
          </a:p>
          <a:p>
            <a:pPr lvl="1" eaLnBrk="1" hangingPunct="1">
              <a:lnSpc>
                <a:spcPct val="90000"/>
              </a:lnSpc>
              <a:defRPr/>
            </a:pPr>
            <a:r>
              <a:rPr lang="en-US" altLang="it-IT" sz="1800" kern="0" dirty="0">
                <a:latin typeface="Arial" panose="020B0604020202020204" pitchFamily="34" charset="0"/>
                <a:cs typeface="Arial" panose="020B0604020202020204" pitchFamily="34" charset="0"/>
                <a:sym typeface="Wingdings" panose="05000000000000000000" pitchFamily="2" charset="2"/>
              </a:rPr>
              <a:t>Absorbed into tissue  circulated in blood</a:t>
            </a:r>
          </a:p>
          <a:p>
            <a:pPr lvl="1" eaLnBrk="1" hangingPunct="1">
              <a:lnSpc>
                <a:spcPct val="90000"/>
              </a:lnSpc>
              <a:defRPr/>
            </a:pPr>
            <a:r>
              <a:rPr lang="en-US" altLang="it-IT" sz="1800" kern="0" dirty="0">
                <a:latin typeface="Arial" panose="020B0604020202020204" pitchFamily="34" charset="0"/>
                <a:cs typeface="Arial" panose="020B0604020202020204" pitchFamily="34" charset="0"/>
                <a:sym typeface="Wingdings" panose="05000000000000000000" pitchFamily="2" charset="2"/>
              </a:rPr>
              <a:t>Dock onto receptors of neuron  transcytosis  binds up acetylcholine  paralysis</a:t>
            </a:r>
            <a:endParaRPr lang="en-US" altLang="it-IT" sz="1800" kern="0" dirty="0">
              <a:latin typeface="Arial" panose="020B0604020202020204" pitchFamily="34"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botulinum toxin action - JAMA"/>
          <p:cNvPicPr>
            <a:picLocks noChangeAspect="1" noChangeArrowheads="1"/>
          </p:cNvPicPr>
          <p:nvPr/>
        </p:nvPicPr>
        <p:blipFill>
          <a:blip r:embed="rId2">
            <a:extLst>
              <a:ext uri="{28A0092B-C50C-407E-A947-70E740481C1C}">
                <a14:useLocalDpi xmlns:a14="http://schemas.microsoft.com/office/drawing/2010/main" val="0"/>
              </a:ext>
            </a:extLst>
          </a:blip>
          <a:srcRect t="50345"/>
          <a:stretch>
            <a:fillRect/>
          </a:stretch>
        </p:blipFill>
        <p:spPr bwMode="auto">
          <a:xfrm>
            <a:off x="179388" y="620713"/>
            <a:ext cx="8675687"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349250"/>
            <a:ext cx="9093200" cy="1143000"/>
          </a:xfrm>
        </p:spPr>
        <p:txBody>
          <a:bodyPr/>
          <a:lstStyle/>
          <a:p>
            <a:r>
              <a:rPr lang="en-US" altLang="it-IT" sz="3100">
                <a:latin typeface="Arial Narrow" panose="020B0606020202030204" pitchFamily="34" charset="0"/>
              </a:rPr>
              <a:t>Results Occur Within Days and</a:t>
            </a:r>
            <a:br>
              <a:rPr lang="en-US" altLang="it-IT" sz="3100">
                <a:latin typeface="Arial Narrow" panose="020B0606020202030204" pitchFamily="34" charset="0"/>
              </a:rPr>
            </a:br>
            <a:r>
              <a:rPr lang="en-US" altLang="it-IT" sz="3100" b="1">
                <a:latin typeface="Arial Narrow" panose="020B0606020202030204" pitchFamily="34" charset="0"/>
              </a:rPr>
              <a:t>Last Up to 4 Months</a:t>
            </a:r>
          </a:p>
        </p:txBody>
      </p:sp>
      <p:sp>
        <p:nvSpPr>
          <p:cNvPr id="5" name="Rectangle 3"/>
          <p:cNvSpPr txBox="1">
            <a:spLocks noChangeArrowheads="1"/>
          </p:cNvSpPr>
          <p:nvPr/>
        </p:nvSpPr>
        <p:spPr bwMode="auto">
          <a:xfrm>
            <a:off x="428625" y="4929188"/>
            <a:ext cx="82486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nSpc>
                <a:spcPct val="85000"/>
              </a:lnSpc>
              <a:defRPr/>
            </a:pPr>
            <a:r>
              <a:rPr lang="en-US" altLang="it-IT" sz="2000" kern="0" dirty="0">
                <a:latin typeface="Arial Narrow" panose="020B0606020202030204" pitchFamily="34" charset="0"/>
              </a:rPr>
              <a:t>Patients typically see improvement within days that may continue to improve during the first week after treatment</a:t>
            </a:r>
          </a:p>
          <a:p>
            <a:pPr lvl="1">
              <a:lnSpc>
                <a:spcPct val="85000"/>
              </a:lnSpc>
              <a:defRPr/>
            </a:pPr>
            <a:r>
              <a:rPr lang="en-US" altLang="it-IT" sz="2000" kern="0" dirty="0">
                <a:latin typeface="Arial Narrow" panose="020B0606020202030204" pitchFamily="34" charset="0"/>
              </a:rPr>
              <a:t>With proper dosing of 20 units in the glabellar region, the effects of BOTOX</a:t>
            </a:r>
            <a:r>
              <a:rPr lang="en-US" altLang="it-IT" sz="2000" kern="0" baseline="30000" dirty="0">
                <a:latin typeface="Arial Narrow" panose="020B0606020202030204" pitchFamily="34" charset="0"/>
                <a:cs typeface="Arial" panose="020B0604020202020204" pitchFamily="34" charset="0"/>
              </a:rPr>
              <a:t>®</a:t>
            </a:r>
            <a:r>
              <a:rPr lang="en-US" altLang="it-IT" sz="2000" kern="0" dirty="0">
                <a:latin typeface="Arial Narrow" panose="020B0606020202030204" pitchFamily="34" charset="0"/>
              </a:rPr>
              <a:t> Cosmetic can last up to 4 months</a:t>
            </a:r>
          </a:p>
          <a:p>
            <a:pPr>
              <a:lnSpc>
                <a:spcPct val="85000"/>
              </a:lnSpc>
              <a:spcBef>
                <a:spcPct val="30000"/>
              </a:spcBef>
              <a:defRPr/>
            </a:pPr>
            <a:endParaRPr lang="en-US" altLang="it-IT" sz="2200" kern="0" dirty="0">
              <a:latin typeface="Arial Narrow" panose="020B0606020202030204" pitchFamily="34" charset="0"/>
            </a:endParaRPr>
          </a:p>
        </p:txBody>
      </p:sp>
      <p:grpSp>
        <p:nvGrpSpPr>
          <p:cNvPr id="67588" name="Group 4"/>
          <p:cNvGrpSpPr/>
          <p:nvPr/>
        </p:nvGrpSpPr>
        <p:grpSpPr bwMode="auto">
          <a:xfrm>
            <a:off x="214313" y="1643063"/>
            <a:ext cx="4214812" cy="2786062"/>
            <a:chOff x="505" y="1004"/>
            <a:chExt cx="2195" cy="1188"/>
          </a:xfrm>
        </p:grpSpPr>
        <p:pic>
          <p:nvPicPr>
            <p:cNvPr id="67592" name="Picture 5" descr="Before cropp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 y="1230"/>
              <a:ext cx="2195" cy="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Text Box 6"/>
            <p:cNvSpPr txBox="1">
              <a:spLocks noChangeArrowheads="1"/>
            </p:cNvSpPr>
            <p:nvPr/>
          </p:nvSpPr>
          <p:spPr bwMode="auto">
            <a:xfrm>
              <a:off x="1312" y="1004"/>
              <a:ext cx="549"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2400" b="1">
                  <a:latin typeface="Arial Narrow" panose="020B0606020202030204" pitchFamily="34" charset="0"/>
                  <a:cs typeface="Times New Roman" panose="02020603050405020304" charset="0"/>
                </a:rPr>
                <a:t>Before </a:t>
              </a:r>
            </a:p>
          </p:txBody>
        </p:sp>
      </p:grpSp>
      <p:grpSp>
        <p:nvGrpSpPr>
          <p:cNvPr id="9" name="Group 7"/>
          <p:cNvGrpSpPr/>
          <p:nvPr/>
        </p:nvGrpSpPr>
        <p:grpSpPr bwMode="auto">
          <a:xfrm>
            <a:off x="4714875" y="1757363"/>
            <a:ext cx="4325938" cy="2671762"/>
            <a:chOff x="3035" y="1004"/>
            <a:chExt cx="2203" cy="1188"/>
          </a:xfrm>
        </p:grpSpPr>
        <p:pic>
          <p:nvPicPr>
            <p:cNvPr id="67590" name="Picture 8" descr="after 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 y="1226"/>
              <a:ext cx="2203" cy="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 Box 9"/>
            <p:cNvSpPr txBox="1">
              <a:spLocks noChangeArrowheads="1"/>
            </p:cNvSpPr>
            <p:nvPr/>
          </p:nvSpPr>
          <p:spPr bwMode="auto">
            <a:xfrm>
              <a:off x="3940" y="1004"/>
              <a:ext cx="394"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lgn="ctr">
                <a:spcBef>
                  <a:spcPct val="0"/>
                </a:spcBef>
                <a:buFontTx/>
                <a:buNone/>
              </a:pPr>
              <a:r>
                <a:rPr lang="en-US" altLang="it-IT" sz="2400" b="1">
                  <a:latin typeface="Arial Narrow" panose="020B0606020202030204" pitchFamily="34" charset="0"/>
                  <a:cs typeface="Times New Roman" panose="02020603050405020304" charset="0"/>
                </a:rPr>
                <a:t>After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Risultati immagini per botox probl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981075"/>
            <a:ext cx="6353175"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152400"/>
            <a:ext cx="7772400" cy="1143000"/>
          </a:xfrm>
        </p:spPr>
        <p:txBody>
          <a:bodyPr/>
          <a:lstStyle/>
          <a:p>
            <a:pPr eaLnBrk="1" hangingPunct="1"/>
            <a:r>
              <a:rPr lang="en-US" altLang="it-IT">
                <a:latin typeface="Arial Narrow" panose="020B0606020202030204" pitchFamily="34" charset="0"/>
              </a:rPr>
              <a:t>BoNT as Local Paralytic Agent</a:t>
            </a:r>
          </a:p>
        </p:txBody>
      </p:sp>
      <p:sp>
        <p:nvSpPr>
          <p:cNvPr id="5" name="Rectangle 3"/>
          <p:cNvSpPr txBox="1">
            <a:spLocks noChangeArrowheads="1"/>
          </p:cNvSpPr>
          <p:nvPr/>
        </p:nvSpPr>
        <p:spPr bwMode="auto">
          <a:xfrm>
            <a:off x="685800" y="1371600"/>
            <a:ext cx="7772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eaLnBrk="1" hangingPunct="1">
              <a:lnSpc>
                <a:spcPct val="90000"/>
              </a:lnSpc>
              <a:defRPr/>
            </a:pPr>
            <a:r>
              <a:rPr lang="en-US" altLang="it-IT" sz="2800" kern="0" dirty="0">
                <a:latin typeface="Arial Narrow" panose="020B0606020202030204" pitchFamily="34" charset="0"/>
              </a:rPr>
              <a:t>Use Botulinum toxin type A (Botox®)</a:t>
            </a:r>
          </a:p>
          <a:p>
            <a:pPr eaLnBrk="1" hangingPunct="1">
              <a:lnSpc>
                <a:spcPct val="90000"/>
              </a:lnSpc>
              <a:defRPr/>
            </a:pPr>
            <a:endParaRPr lang="en-US" altLang="it-IT" sz="2800" kern="0" dirty="0">
              <a:latin typeface="Arial Narrow" panose="020B0606020202030204" pitchFamily="34" charset="0"/>
            </a:endParaRPr>
          </a:p>
          <a:p>
            <a:pPr eaLnBrk="1" hangingPunct="1">
              <a:lnSpc>
                <a:spcPct val="90000"/>
              </a:lnSpc>
              <a:defRPr/>
            </a:pPr>
            <a:r>
              <a:rPr lang="en-US" altLang="it-IT" sz="2800" kern="0" dirty="0">
                <a:latin typeface="Arial Narrow" panose="020B0606020202030204" pitchFamily="34" charset="0"/>
              </a:rPr>
              <a:t>Many cosmetic uses</a:t>
            </a:r>
          </a:p>
          <a:p>
            <a:pPr eaLnBrk="1" hangingPunct="1">
              <a:lnSpc>
                <a:spcPct val="90000"/>
              </a:lnSpc>
              <a:defRPr/>
            </a:pPr>
            <a:endParaRPr lang="en-US" altLang="it-IT" sz="2800" kern="0" dirty="0">
              <a:latin typeface="Arial Narrow" panose="020B0606020202030204" pitchFamily="34" charset="0"/>
            </a:endParaRPr>
          </a:p>
          <a:p>
            <a:pPr eaLnBrk="1" hangingPunct="1">
              <a:lnSpc>
                <a:spcPct val="90000"/>
              </a:lnSpc>
              <a:defRPr/>
            </a:pPr>
            <a:r>
              <a:rPr lang="en-US" altLang="it-IT" sz="2800" kern="0" dirty="0">
                <a:latin typeface="Arial Narrow" panose="020B0606020202030204" pitchFamily="34" charset="0"/>
              </a:rPr>
              <a:t>Few clinical side effects</a:t>
            </a:r>
          </a:p>
          <a:p>
            <a:pPr eaLnBrk="1" hangingPunct="1">
              <a:lnSpc>
                <a:spcPct val="90000"/>
              </a:lnSpc>
              <a:defRPr/>
            </a:pPr>
            <a:endParaRPr lang="en-US" altLang="it-IT" sz="2800" kern="0" dirty="0">
              <a:latin typeface="Arial Narrow" panose="020B0606020202030204" pitchFamily="34" charset="0"/>
            </a:endParaRPr>
          </a:p>
          <a:p>
            <a:pPr eaLnBrk="1" hangingPunct="1">
              <a:lnSpc>
                <a:spcPct val="90000"/>
              </a:lnSpc>
              <a:defRPr/>
            </a:pPr>
            <a:r>
              <a:rPr lang="en-US" altLang="it-IT" sz="2800" kern="0" dirty="0">
                <a:latin typeface="Arial Narrow" panose="020B0606020202030204" pitchFamily="34" charset="0"/>
              </a:rPr>
              <a:t>Fast acting – 6 hours post injection</a:t>
            </a:r>
          </a:p>
          <a:p>
            <a:pPr eaLnBrk="1" hangingPunct="1">
              <a:lnSpc>
                <a:spcPct val="90000"/>
              </a:lnSpc>
              <a:defRPr/>
            </a:pPr>
            <a:endParaRPr lang="en-US" altLang="it-IT" sz="2800" kern="0" dirty="0">
              <a:latin typeface="Arial Narrow" panose="020B0606020202030204" pitchFamily="34" charset="0"/>
            </a:endParaRPr>
          </a:p>
          <a:p>
            <a:pPr eaLnBrk="1" hangingPunct="1">
              <a:lnSpc>
                <a:spcPct val="90000"/>
              </a:lnSpc>
              <a:defRPr/>
            </a:pPr>
            <a:r>
              <a:rPr lang="en-US" altLang="it-IT" sz="2800" kern="0" dirty="0">
                <a:latin typeface="Arial Narrow" panose="020B0606020202030204" pitchFamily="34" charset="0"/>
              </a:rPr>
              <a:t>Effects last 3-6 months</a:t>
            </a:r>
          </a:p>
          <a:p>
            <a:pPr eaLnBrk="1" hangingPunct="1">
              <a:lnSpc>
                <a:spcPct val="90000"/>
              </a:lnSpc>
              <a:defRPr/>
            </a:pPr>
            <a:endParaRPr lang="en-US" altLang="it-IT" sz="2800" kern="0" dirty="0">
              <a:latin typeface="Arial Narrow" panose="020B0606020202030204" pitchFamily="34" charset="0"/>
            </a:endParaRPr>
          </a:p>
          <a:p>
            <a:pPr eaLnBrk="1" hangingPunct="1">
              <a:lnSpc>
                <a:spcPct val="90000"/>
              </a:lnSpc>
              <a:defRPr/>
            </a:pPr>
            <a:r>
              <a:rPr lang="en-US" altLang="it-IT" sz="2800" kern="0" dirty="0">
                <a:latin typeface="Arial Narrow" panose="020B0606020202030204" pitchFamily="34" charset="0"/>
              </a:rPr>
              <a:t>Serial injections required to maintain results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2. Digital ulcers on the left second digit before treatment (A) with complete resolution of ulcers 3 months after botulinum toxin-A injection (B). Five digital ulcers on the right hand before treatment (C) followed by complete resolution of ulcers on the first and third (distal ulcer) digit and partial resolution of the ulcers on the second and third (proximal ulcer) digits 3 months after botulinum toxin-A injection. No improvement of the digital ulcer on the fifth digit was noted; however, integrity of the nail plate was maintained with complete resolution of pain (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307669"/>
            <a:ext cx="4953000" cy="3228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ure 1. Notable improvement in digital blood flow following administration of botulinum toxin-A. A, Injection of botulinum toxin-A into the web spaces (red dots) and around neurovascular bundles (black dots). B, Doppler flow analysis of the left index finger before treatment with undetectable blood flow (arrowhead) and initial movement artifact (arrow). C, Marked improvement of blood flow with visible dicrotic notch (arrowheads) on Doppler flow analysis of the same finger 30 minutes after botulinum toxin-A injection."/>
          <p:cNvPicPr>
            <a:picLocks noChangeAspect="1" noChangeArrowheads="1"/>
          </p:cNvPicPr>
          <p:nvPr/>
        </p:nvPicPr>
        <p:blipFill rotWithShape="1">
          <a:blip r:embed="rId3">
            <a:extLst>
              <a:ext uri="{28A0092B-C50C-407E-A947-70E740481C1C}">
                <a14:useLocalDpi xmlns:a14="http://schemas.microsoft.com/office/drawing/2010/main" val="0"/>
              </a:ext>
            </a:extLst>
          </a:blip>
          <a:srcRect r="78193"/>
          <a:stretch>
            <a:fillRect/>
          </a:stretch>
        </p:blipFill>
        <p:spPr bwMode="auto">
          <a:xfrm>
            <a:off x="251520" y="633863"/>
            <a:ext cx="2016224" cy="279146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2411760" y="476672"/>
            <a:ext cx="4572000" cy="830997"/>
          </a:xfrm>
          <a:prstGeom prst="rect">
            <a:avLst/>
          </a:prstGeom>
        </p:spPr>
        <p:txBody>
          <a:bodyPr>
            <a:spAutoFit/>
          </a:bodyPr>
          <a:lstStyle/>
          <a:p>
            <a:r>
              <a:rPr lang="en-US" b="1" dirty="0">
                <a:solidFill>
                  <a:srgbClr val="333333"/>
                </a:solidFill>
                <a:latin typeface="Guardian TextSans Web"/>
              </a:rPr>
              <a:t>Botulinum Toxin-A for the Treatment of Raynaud Syndrome</a:t>
            </a:r>
            <a:endParaRPr lang="en-US" b="1" i="0" dirty="0">
              <a:solidFill>
                <a:srgbClr val="333333"/>
              </a:solidFill>
              <a:effectLst/>
              <a:latin typeface="Guardian TextSans Web"/>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946286" y="2297080"/>
            <a:ext cx="4179912" cy="4179912"/>
          </a:xfrm>
          <a:prstGeom prst="rect">
            <a:avLst/>
          </a:prstGeom>
        </p:spPr>
      </p:pic>
      <p:pic>
        <p:nvPicPr>
          <p:cNvPr id="5" name="Immagine 4"/>
          <p:cNvPicPr>
            <a:picLocks noChangeAspect="1"/>
          </p:cNvPicPr>
          <p:nvPr/>
        </p:nvPicPr>
        <p:blipFill>
          <a:blip r:embed="rId3"/>
          <a:stretch>
            <a:fillRect/>
          </a:stretch>
        </p:blipFill>
        <p:spPr>
          <a:xfrm>
            <a:off x="236790" y="1772816"/>
            <a:ext cx="4346561" cy="1883510"/>
          </a:xfrm>
          <a:prstGeom prst="rect">
            <a:avLst/>
          </a:prstGeom>
        </p:spPr>
      </p:pic>
      <p:sp>
        <p:nvSpPr>
          <p:cNvPr id="6" name="CasellaDiTesto 5"/>
          <p:cNvSpPr txBox="1"/>
          <p:nvPr/>
        </p:nvSpPr>
        <p:spPr>
          <a:xfrm>
            <a:off x="683568" y="381008"/>
            <a:ext cx="7776864" cy="461665"/>
          </a:xfrm>
          <a:prstGeom prst="rect">
            <a:avLst/>
          </a:prstGeom>
          <a:noFill/>
        </p:spPr>
        <p:txBody>
          <a:bodyPr wrap="square">
            <a:spAutoFit/>
          </a:bodyPr>
          <a:lstStyle/>
          <a:p>
            <a:r>
              <a:rPr lang="it-IT" dirty="0">
                <a:latin typeface="Arial" panose="020B0604020202020204" pitchFamily="34" charset="0"/>
                <a:cs typeface="Arial" panose="020B0604020202020204" pitchFamily="34" charset="0"/>
              </a:rPr>
              <a:t>trattamento con tossina botulinica per iperidrosi palmare</a:t>
            </a:r>
          </a:p>
        </p:txBody>
      </p:sp>
      <p:pic>
        <p:nvPicPr>
          <p:cNvPr id="7" name="Immagine 6"/>
          <p:cNvPicPr>
            <a:picLocks noChangeAspect="1"/>
          </p:cNvPicPr>
          <p:nvPr/>
        </p:nvPicPr>
        <p:blipFill>
          <a:blip r:embed="rId4"/>
          <a:stretch>
            <a:fillRect/>
          </a:stretch>
        </p:blipFill>
        <p:spPr>
          <a:xfrm>
            <a:off x="471446" y="4149080"/>
            <a:ext cx="2857500" cy="21336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9750" y="188913"/>
            <a:ext cx="8208963" cy="644525"/>
          </a:xfrm>
        </p:spPr>
        <p:txBody>
          <a:bodyPr/>
          <a:lstStyle/>
          <a:p>
            <a:r>
              <a:rPr lang="it-IT" altLang="it-IT" sz="4000">
                <a:latin typeface="Arial Narrow" panose="020B0606020202030204" pitchFamily="34" charset="0"/>
              </a:rPr>
              <a:t>Usi medici</a:t>
            </a:r>
          </a:p>
        </p:txBody>
      </p:sp>
      <p:graphicFrame>
        <p:nvGraphicFramePr>
          <p:cNvPr id="5" name="Group 3"/>
          <p:cNvGraphicFramePr>
            <a:graphicFrameLocks noGrp="1"/>
          </p:cNvGraphicFramePr>
          <p:nvPr>
            <p:ph idx="1"/>
          </p:nvPr>
        </p:nvGraphicFramePr>
        <p:xfrm>
          <a:off x="539750" y="908050"/>
          <a:ext cx="8440738" cy="5327648"/>
        </p:xfrm>
        <a:graphic>
          <a:graphicData uri="http://schemas.openxmlformats.org/drawingml/2006/table">
            <a:tbl>
              <a:tblPr/>
              <a:tblGrid>
                <a:gridCol w="3501893">
                  <a:extLst>
                    <a:ext uri="{9D8B030D-6E8A-4147-A177-3AD203B41FA5}">
                      <a16:colId xmlns:a16="http://schemas.microsoft.com/office/drawing/2014/main" val="20000"/>
                    </a:ext>
                  </a:extLst>
                </a:gridCol>
                <a:gridCol w="4730571">
                  <a:extLst>
                    <a:ext uri="{9D8B030D-6E8A-4147-A177-3AD203B41FA5}">
                      <a16:colId xmlns:a16="http://schemas.microsoft.com/office/drawing/2014/main" val="20001"/>
                    </a:ext>
                  </a:extLst>
                </a:gridCol>
                <a:gridCol w="208274">
                  <a:extLst>
                    <a:ext uri="{9D8B030D-6E8A-4147-A177-3AD203B41FA5}">
                      <a16:colId xmlns:a16="http://schemas.microsoft.com/office/drawing/2014/main" val="20002"/>
                    </a:ext>
                  </a:extLst>
                </a:gridCol>
              </a:tblGrid>
              <a:tr h="422325">
                <a:tc gridSpan="3">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it-IT" sz="1800" b="1" i="0" u="none" strike="noStrike" cap="none" normalizeH="0" baseline="0">
                          <a:ln>
                            <a:noFill/>
                          </a:ln>
                          <a:solidFill>
                            <a:schemeClr val="tx1"/>
                          </a:solidFill>
                          <a:effectLst/>
                          <a:latin typeface="Arial" panose="020B0604020202020204" pitchFamily="34" charset="0"/>
                        </a:rPr>
                        <a:t>Table: Recent medicinal use of botulinum neurotoxin</a:t>
                      </a:r>
                      <a:r>
                        <a:rPr kumimoji="0" lang="it-IT" sz="1800" b="1" i="0" u="none" strike="noStrike" cap="none" normalizeH="0" baseline="30000">
                          <a:ln>
                            <a:noFill/>
                          </a:ln>
                          <a:solidFill>
                            <a:schemeClr val="tx1"/>
                          </a:solidFill>
                          <a:effectLst/>
                          <a:latin typeface="Arial" panose="020B0604020202020204" pitchFamily="34" charset="0"/>
                        </a:rPr>
                        <a:t>16</a:t>
                      </a:r>
                      <a:r>
                        <a:rPr kumimoji="0" lang="it-IT" sz="1800" b="1" i="0" u="none" strike="noStrike" cap="none" normalizeH="0" baseline="0">
                          <a:ln>
                            <a:noFill/>
                          </a:ln>
                          <a:solidFill>
                            <a:schemeClr val="tx1"/>
                          </a:solidFill>
                          <a:effectLst/>
                          <a:latin typeface="Arial" panose="020B0604020202020204" pitchFamily="34" charset="0"/>
                        </a:rPr>
                        <a:t>.</a:t>
                      </a:r>
                      <a:endParaRPr kumimoji="0" lang="it-IT" sz="1800" b="0" i="0" u="none" strike="noStrike" cap="none" normalizeH="0" baseline="0">
                        <a:ln>
                          <a:noFill/>
                        </a:ln>
                        <a:solidFill>
                          <a:schemeClr val="tx1"/>
                        </a:solidFill>
                        <a:effectLst/>
                        <a:latin typeface="Arial" panose="020B0604020202020204" pitchFamily="34" charset="0"/>
                      </a:endParaRPr>
                    </a:p>
                  </a:txBody>
                  <a:tcPr marL="91437" marR="91437" marT="45725" marB="45725" anchor="ctr" horzOverflow="overflow">
                    <a:lnL cap="flat">
                      <a:noFill/>
                    </a:lnL>
                    <a:lnR cap="flat">
                      <a:noFill/>
                    </a:lnR>
                    <a:lnT cap="flat">
                      <a:noFill/>
                    </a:lnT>
                    <a:lnB>
                      <a:noFill/>
                    </a:lnB>
                    <a:lnTlToBr>
                      <a:noFill/>
                    </a:lnTlToBr>
                    <a:lnBlToTr>
                      <a:noFill/>
                    </a:lnBlToTr>
                    <a:no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596971">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it-IT" sz="1800" b="0" i="0" u="none" strike="noStrike" cap="none" normalizeH="0" baseline="0">
                          <a:ln>
                            <a:noFill/>
                          </a:ln>
                          <a:solidFill>
                            <a:schemeClr val="tx1"/>
                          </a:solidFill>
                          <a:effectLst/>
                          <a:latin typeface="Arial" panose="020B0604020202020204" pitchFamily="34" charset="0"/>
                        </a:rPr>
                        <a:t>Disorders</a:t>
                      </a:r>
                    </a:p>
                  </a:txBody>
                  <a:tcPr marL="91437" marR="91437" marT="45725" marB="45725"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it-IT" sz="1800" b="0" i="0" u="none" strike="noStrike" cap="none" normalizeH="0" baseline="0">
                          <a:ln>
                            <a:noFill/>
                          </a:ln>
                          <a:solidFill>
                            <a:schemeClr val="tx1"/>
                          </a:solidFill>
                          <a:effectLst/>
                          <a:latin typeface="Arial" panose="020B0604020202020204" pitchFamily="34" charset="0"/>
                        </a:rPr>
                        <a:t>Dysfunction</a:t>
                      </a:r>
                    </a:p>
                  </a:txBody>
                  <a:tcPr marL="91437" marR="91437" marT="45725" marB="457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pPr>
                      <a:endParaRPr kumimoji="0" lang="it-IT" sz="2800" b="0" i="0" u="none" strike="noStrike" cap="none" normalizeH="0" baseline="0">
                        <a:ln>
                          <a:noFill/>
                        </a:ln>
                        <a:solidFill>
                          <a:schemeClr val="tx1"/>
                        </a:solidFill>
                        <a:effectLst/>
                        <a:latin typeface="Comic Sans MS" panose="030F0702030302020204" pitchFamily="66" charset="0"/>
                      </a:endParaRPr>
                    </a:p>
                  </a:txBody>
                  <a:tcPr marL="91437" marR="91437" marT="45725" marB="4572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596971">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it-IT" sz="1800" b="0" i="0" u="none" strike="noStrike" cap="none" normalizeH="0" baseline="0">
                          <a:ln>
                            <a:noFill/>
                          </a:ln>
                          <a:solidFill>
                            <a:schemeClr val="tx1"/>
                          </a:solidFill>
                          <a:effectLst/>
                          <a:latin typeface="Arial" panose="020B0604020202020204" pitchFamily="34" charset="0"/>
                        </a:rPr>
                        <a:t>1. Chronic headache</a:t>
                      </a:r>
                    </a:p>
                  </a:txBody>
                  <a:tcPr marL="91437" marR="91437" marT="45725" marB="45725"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it-IT" sz="1800" b="0" i="0" u="none" strike="noStrike" cap="none" normalizeH="0" baseline="0">
                          <a:ln>
                            <a:noFill/>
                          </a:ln>
                          <a:solidFill>
                            <a:schemeClr val="tx1"/>
                          </a:solidFill>
                          <a:effectLst/>
                          <a:latin typeface="Arial" panose="020B0604020202020204" pitchFamily="34" charset="0"/>
                        </a:rPr>
                        <a:t>Tension-type headache</a:t>
                      </a:r>
                      <a:r>
                        <a:rPr kumimoji="0" lang="it-IT" sz="1800" b="0" i="0" u="none" strike="noStrike" cap="none" normalizeH="0" baseline="30000">
                          <a:ln>
                            <a:noFill/>
                          </a:ln>
                          <a:solidFill>
                            <a:schemeClr val="tx1"/>
                          </a:solidFill>
                          <a:effectLst/>
                          <a:latin typeface="Arial" panose="020B0604020202020204" pitchFamily="34" charset="0"/>
                        </a:rPr>
                        <a:t>50</a:t>
                      </a:r>
                      <a:endParaRPr kumimoji="0" lang="it-IT" sz="1800" b="0" i="0" u="none" strike="noStrike" cap="none" normalizeH="0" baseline="0">
                        <a:ln>
                          <a:noFill/>
                        </a:ln>
                        <a:solidFill>
                          <a:schemeClr val="tx1"/>
                        </a:solidFill>
                        <a:effectLst/>
                        <a:latin typeface="Arial" panose="020B0604020202020204" pitchFamily="34" charset="0"/>
                      </a:endParaRPr>
                    </a:p>
                  </a:txBody>
                  <a:tcPr marL="91437" marR="91437" marT="45725" marB="457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pPr>
                      <a:endParaRPr kumimoji="0" lang="it-IT" sz="2800" b="0" i="0" u="none" strike="noStrike" cap="none" normalizeH="0" baseline="0">
                        <a:ln>
                          <a:noFill/>
                        </a:ln>
                        <a:solidFill>
                          <a:schemeClr val="tx1"/>
                        </a:solidFill>
                        <a:effectLst/>
                        <a:latin typeface="Comic Sans MS" panose="030F0702030302020204" pitchFamily="66" charset="0"/>
                      </a:endParaRPr>
                    </a:p>
                  </a:txBody>
                  <a:tcPr marL="91437" marR="91437" marT="45725" marB="4572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40156">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it-IT" sz="1800" b="0" i="0" u="none" strike="noStrike" cap="none" normalizeH="0" baseline="0">
                          <a:ln>
                            <a:noFill/>
                          </a:ln>
                          <a:solidFill>
                            <a:schemeClr val="tx1"/>
                          </a:solidFill>
                          <a:effectLst/>
                          <a:latin typeface="Arial" panose="020B0604020202020204" pitchFamily="34" charset="0"/>
                        </a:rPr>
                        <a:t>2. Overactive bladder (OAB)</a:t>
                      </a:r>
                    </a:p>
                  </a:txBody>
                  <a:tcPr marL="91437" marR="91437" marT="45725" marB="45725"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it-IT" sz="1800" b="0" i="0" u="none" strike="noStrike" cap="none" normalizeH="0" baseline="0">
                          <a:ln>
                            <a:noFill/>
                          </a:ln>
                          <a:solidFill>
                            <a:schemeClr val="tx1"/>
                          </a:solidFill>
                          <a:effectLst/>
                          <a:latin typeface="Arial" panose="020B0604020202020204" pitchFamily="34" charset="0"/>
                        </a:rPr>
                        <a:t>Spastically contraction of detrusor bladder muscles</a:t>
                      </a:r>
                      <a:r>
                        <a:rPr kumimoji="0" lang="it-IT" sz="1800" b="0" i="0" u="none" strike="noStrike" cap="none" normalizeH="0" baseline="30000">
                          <a:ln>
                            <a:noFill/>
                          </a:ln>
                          <a:solidFill>
                            <a:schemeClr val="tx1"/>
                          </a:solidFill>
                          <a:effectLst/>
                          <a:latin typeface="Arial" panose="020B0604020202020204" pitchFamily="34" charset="0"/>
                        </a:rPr>
                        <a:t>51</a:t>
                      </a:r>
                      <a:endParaRPr kumimoji="0" lang="it-IT" sz="1800" b="0" i="0" u="none" strike="noStrike" cap="none" normalizeH="0" baseline="0">
                        <a:ln>
                          <a:noFill/>
                        </a:ln>
                        <a:solidFill>
                          <a:schemeClr val="tx1"/>
                        </a:solidFill>
                        <a:effectLst/>
                        <a:latin typeface="Arial" panose="020B0604020202020204" pitchFamily="34" charset="0"/>
                      </a:endParaRPr>
                    </a:p>
                  </a:txBody>
                  <a:tcPr marL="91437" marR="91437" marT="45725" marB="457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pPr>
                      <a:endParaRPr kumimoji="0" lang="it-IT" sz="2800" b="0" i="0" u="none" strike="noStrike" cap="none" normalizeH="0" baseline="0">
                        <a:ln>
                          <a:noFill/>
                        </a:ln>
                        <a:solidFill>
                          <a:schemeClr val="tx1"/>
                        </a:solidFill>
                        <a:effectLst/>
                        <a:latin typeface="Comic Sans MS" panose="030F0702030302020204" pitchFamily="66" charset="0"/>
                      </a:endParaRPr>
                    </a:p>
                  </a:txBody>
                  <a:tcPr marL="91437" marR="91437" marT="45725" marB="4572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596971">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it-IT" sz="1800" b="0" i="0" u="none" strike="noStrike" cap="none" normalizeH="0" baseline="0">
                          <a:ln>
                            <a:noFill/>
                          </a:ln>
                          <a:solidFill>
                            <a:schemeClr val="tx1"/>
                          </a:solidFill>
                          <a:effectLst/>
                          <a:latin typeface="Arial" panose="020B0604020202020204" pitchFamily="34" charset="0"/>
                        </a:rPr>
                        <a:t>3. Laryngeal dystonia</a:t>
                      </a:r>
                    </a:p>
                  </a:txBody>
                  <a:tcPr marL="91437" marR="91437" marT="45725" marB="45725"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it-IT" sz="1800" b="0" i="0" u="none" strike="noStrike" cap="none" normalizeH="0" baseline="0">
                          <a:ln>
                            <a:noFill/>
                          </a:ln>
                          <a:solidFill>
                            <a:schemeClr val="tx1"/>
                          </a:solidFill>
                          <a:effectLst/>
                          <a:latin typeface="Arial" panose="020B0604020202020204" pitchFamily="34" charset="0"/>
                        </a:rPr>
                        <a:t>Vocal cord dystonia</a:t>
                      </a:r>
                      <a:r>
                        <a:rPr kumimoji="0" lang="it-IT" sz="1800" b="0" i="0" u="none" strike="noStrike" cap="none" normalizeH="0" baseline="30000">
                          <a:ln>
                            <a:noFill/>
                          </a:ln>
                          <a:solidFill>
                            <a:schemeClr val="tx1"/>
                          </a:solidFill>
                          <a:effectLst/>
                          <a:latin typeface="Arial" panose="020B0604020202020204" pitchFamily="34" charset="0"/>
                        </a:rPr>
                        <a:t>52</a:t>
                      </a:r>
                      <a:endParaRPr kumimoji="0" lang="it-IT" sz="1800" b="0" i="0" u="none" strike="noStrike" cap="none" normalizeH="0" baseline="0">
                        <a:ln>
                          <a:noFill/>
                        </a:ln>
                        <a:solidFill>
                          <a:schemeClr val="tx1"/>
                        </a:solidFill>
                        <a:effectLst/>
                        <a:latin typeface="Arial" panose="020B0604020202020204" pitchFamily="34" charset="0"/>
                      </a:endParaRPr>
                    </a:p>
                  </a:txBody>
                  <a:tcPr marL="91437" marR="91437" marT="45725" marB="457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pPr>
                      <a:endParaRPr kumimoji="0" lang="it-IT" sz="2800" b="0" i="0" u="none" strike="noStrike" cap="none" normalizeH="0" baseline="0">
                        <a:ln>
                          <a:noFill/>
                        </a:ln>
                        <a:solidFill>
                          <a:schemeClr val="tx1"/>
                        </a:solidFill>
                        <a:effectLst/>
                        <a:latin typeface="Comic Sans MS" panose="030F0702030302020204" pitchFamily="66" charset="0"/>
                      </a:endParaRPr>
                    </a:p>
                  </a:txBody>
                  <a:tcPr marL="91437" marR="91437" marT="45725" marB="4572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640156">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it-IT" sz="1800" b="0" i="0" u="none" strike="noStrike" cap="none" normalizeH="0" baseline="0">
                          <a:ln>
                            <a:noFill/>
                          </a:ln>
                          <a:solidFill>
                            <a:schemeClr val="tx1"/>
                          </a:solidFill>
                          <a:effectLst/>
                          <a:latin typeface="Arial" panose="020B0604020202020204" pitchFamily="34" charset="0"/>
                        </a:rPr>
                        <a:t>4. Temporomandibular joint dislocation</a:t>
                      </a:r>
                    </a:p>
                  </a:txBody>
                  <a:tcPr marL="91437" marR="91437" marT="45725" marB="45725"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it-IT" sz="1800" b="0" i="0" u="none" strike="noStrike" cap="none" normalizeH="0" baseline="0">
                          <a:ln>
                            <a:noFill/>
                          </a:ln>
                          <a:solidFill>
                            <a:schemeClr val="tx1"/>
                          </a:solidFill>
                          <a:effectLst/>
                          <a:latin typeface="Arial" panose="020B0604020202020204" pitchFamily="34" charset="0"/>
                        </a:rPr>
                        <a:t>Dysfunction of the joint, muscles of the jaw</a:t>
                      </a:r>
                      <a:r>
                        <a:rPr kumimoji="0" lang="it-IT" sz="1800" b="0" i="0" u="none" strike="noStrike" cap="none" normalizeH="0" baseline="30000">
                          <a:ln>
                            <a:noFill/>
                          </a:ln>
                          <a:solidFill>
                            <a:schemeClr val="tx1"/>
                          </a:solidFill>
                          <a:effectLst/>
                          <a:latin typeface="Arial" panose="020B0604020202020204" pitchFamily="34" charset="0"/>
                        </a:rPr>
                        <a:t>53</a:t>
                      </a:r>
                      <a:endParaRPr kumimoji="0" lang="it-IT" sz="1800" b="0" i="0" u="none" strike="noStrike" cap="none" normalizeH="0" baseline="0">
                        <a:ln>
                          <a:noFill/>
                        </a:ln>
                        <a:solidFill>
                          <a:schemeClr val="tx1"/>
                        </a:solidFill>
                        <a:effectLst/>
                        <a:latin typeface="Arial" panose="020B0604020202020204" pitchFamily="34" charset="0"/>
                      </a:endParaRPr>
                    </a:p>
                  </a:txBody>
                  <a:tcPr marL="91437" marR="91437" marT="45725" marB="457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pPr>
                      <a:endParaRPr kumimoji="0" lang="it-IT" sz="2800" b="0" i="0" u="none" strike="noStrike" cap="none" normalizeH="0" baseline="0">
                        <a:ln>
                          <a:noFill/>
                        </a:ln>
                        <a:solidFill>
                          <a:schemeClr val="tx1"/>
                        </a:solidFill>
                        <a:effectLst/>
                        <a:latin typeface="Comic Sans MS" panose="030F0702030302020204" pitchFamily="66" charset="0"/>
                      </a:endParaRPr>
                    </a:p>
                  </a:txBody>
                  <a:tcPr marL="91437" marR="91437" marT="45725" marB="4572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596971">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it-IT" sz="1800" b="0" i="0" u="none" strike="noStrike" cap="none" normalizeH="0" baseline="0">
                          <a:ln>
                            <a:noFill/>
                          </a:ln>
                          <a:solidFill>
                            <a:schemeClr val="tx1"/>
                          </a:solidFill>
                          <a:effectLst/>
                          <a:latin typeface="Arial" panose="020B0604020202020204" pitchFamily="34" charset="0"/>
                        </a:rPr>
                        <a:t>5. Dysuria or urinary retention</a:t>
                      </a:r>
                    </a:p>
                  </a:txBody>
                  <a:tcPr marL="91437" marR="91437" marT="45725" marB="45725"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it-IT" sz="1800" b="0" i="0" u="none" strike="noStrike" cap="none" normalizeH="0" baseline="0">
                          <a:ln>
                            <a:noFill/>
                          </a:ln>
                          <a:solidFill>
                            <a:schemeClr val="tx1"/>
                          </a:solidFill>
                          <a:effectLst/>
                          <a:latin typeface="Arial" panose="020B0604020202020204" pitchFamily="34" charset="0"/>
                        </a:rPr>
                        <a:t>Non-relaxing urethral sphincter</a:t>
                      </a:r>
                      <a:r>
                        <a:rPr kumimoji="0" lang="it-IT" sz="1800" b="0" i="0" u="none" strike="noStrike" cap="none" normalizeH="0" baseline="30000">
                          <a:ln>
                            <a:noFill/>
                          </a:ln>
                          <a:solidFill>
                            <a:schemeClr val="tx1"/>
                          </a:solidFill>
                          <a:effectLst/>
                          <a:latin typeface="Arial" panose="020B0604020202020204" pitchFamily="34" charset="0"/>
                        </a:rPr>
                        <a:t>54</a:t>
                      </a:r>
                      <a:endParaRPr kumimoji="0" lang="it-IT" sz="1800" b="0" i="0" u="none" strike="noStrike" cap="none" normalizeH="0" baseline="0">
                        <a:ln>
                          <a:noFill/>
                        </a:ln>
                        <a:solidFill>
                          <a:schemeClr val="tx1"/>
                        </a:solidFill>
                        <a:effectLst/>
                        <a:latin typeface="Arial" panose="020B0604020202020204" pitchFamily="34" charset="0"/>
                      </a:endParaRPr>
                    </a:p>
                  </a:txBody>
                  <a:tcPr marL="91437" marR="91437" marT="45725" marB="457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pPr>
                      <a:endParaRPr kumimoji="0" lang="it-IT" sz="2800" b="0" i="0" u="none" strike="noStrike" cap="none" normalizeH="0" baseline="0">
                        <a:ln>
                          <a:noFill/>
                        </a:ln>
                        <a:solidFill>
                          <a:schemeClr val="tx1"/>
                        </a:solidFill>
                        <a:effectLst/>
                        <a:latin typeface="Comic Sans MS" panose="030F0702030302020204" pitchFamily="66" charset="0"/>
                      </a:endParaRPr>
                    </a:p>
                  </a:txBody>
                  <a:tcPr marL="91437" marR="91437" marT="45725" marB="4572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640156">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it-IT" sz="1800" b="0" i="0" u="none" strike="noStrike" cap="none" normalizeH="0" baseline="0">
                          <a:ln>
                            <a:noFill/>
                          </a:ln>
                          <a:solidFill>
                            <a:schemeClr val="tx1"/>
                          </a:solidFill>
                          <a:effectLst/>
                          <a:latin typeface="Arial" panose="020B0604020202020204" pitchFamily="34" charset="0"/>
                        </a:rPr>
                        <a:t>6. Tourette’s syndrome</a:t>
                      </a:r>
                    </a:p>
                  </a:txBody>
                  <a:tcPr marL="91437" marR="91437" marT="45725" marB="45725"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it-IT" sz="1800" b="0" i="0" u="none" strike="noStrike" cap="none" normalizeH="0" baseline="0">
                          <a:ln>
                            <a:noFill/>
                          </a:ln>
                          <a:solidFill>
                            <a:schemeClr val="tx1"/>
                          </a:solidFill>
                          <a:effectLst/>
                          <a:latin typeface="Arial" panose="020B0604020202020204" pitchFamily="34" charset="0"/>
                        </a:rPr>
                        <a:t>Involuntary, rapid, sudden movements of muscles</a:t>
                      </a:r>
                      <a:r>
                        <a:rPr kumimoji="0" lang="it-IT" sz="1800" b="0" i="0" u="none" strike="noStrike" cap="none" normalizeH="0" baseline="30000">
                          <a:ln>
                            <a:noFill/>
                          </a:ln>
                          <a:solidFill>
                            <a:schemeClr val="tx1"/>
                          </a:solidFill>
                          <a:effectLst/>
                          <a:latin typeface="Arial" panose="020B0604020202020204" pitchFamily="34" charset="0"/>
                        </a:rPr>
                        <a:t>5554</a:t>
                      </a:r>
                      <a:endParaRPr kumimoji="0" lang="it-IT" sz="1800" b="0" i="0" u="none" strike="noStrike" cap="none" normalizeH="0" baseline="0">
                        <a:ln>
                          <a:noFill/>
                        </a:ln>
                        <a:solidFill>
                          <a:schemeClr val="tx1"/>
                        </a:solidFill>
                        <a:effectLst/>
                        <a:latin typeface="Arial" panose="020B0604020202020204" pitchFamily="34" charset="0"/>
                      </a:endParaRPr>
                    </a:p>
                  </a:txBody>
                  <a:tcPr marL="91437" marR="91437" marT="45725" marB="4572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pPr>
                      <a:endParaRPr kumimoji="0" lang="it-IT" sz="2800" b="0" i="0" u="none" strike="noStrike" cap="none" normalizeH="0" baseline="0">
                        <a:ln>
                          <a:noFill/>
                        </a:ln>
                        <a:solidFill>
                          <a:schemeClr val="tx1"/>
                        </a:solidFill>
                        <a:effectLst/>
                        <a:latin typeface="Comic Sans MS" panose="030F0702030302020204" pitchFamily="66" charset="0"/>
                      </a:endParaRPr>
                    </a:p>
                  </a:txBody>
                  <a:tcPr marL="91437" marR="91437" marT="45725" marB="4572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596971">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it-IT" sz="1800" b="0" i="0" u="none" strike="noStrike" cap="none" normalizeH="0" baseline="0">
                          <a:ln>
                            <a:noFill/>
                          </a:ln>
                          <a:solidFill>
                            <a:schemeClr val="tx1"/>
                          </a:solidFill>
                          <a:effectLst/>
                          <a:latin typeface="Arial" panose="020B0604020202020204" pitchFamily="34" charset="0"/>
                        </a:rPr>
                        <a:t>7. Focal hyperhidrosis</a:t>
                      </a:r>
                    </a:p>
                  </a:txBody>
                  <a:tcPr marL="91437" marR="91437" marT="45725" marB="45725" anchor="ctr" horzOverflow="overflow">
                    <a:lnL cap="flat">
                      <a:noFill/>
                    </a:lnL>
                    <a:lnR>
                      <a:noFill/>
                    </a:lnR>
                    <a:lnT>
                      <a:noFill/>
                    </a:lnT>
                    <a:lnB cap="flat">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it-IT" sz="1800" b="0" i="0" u="none" strike="noStrike" cap="none" normalizeH="0" baseline="0">
                          <a:ln>
                            <a:noFill/>
                          </a:ln>
                          <a:solidFill>
                            <a:schemeClr val="tx1"/>
                          </a:solidFill>
                          <a:effectLst/>
                          <a:latin typeface="Arial" panose="020B0604020202020204" pitchFamily="34" charset="0"/>
                        </a:rPr>
                        <a:t>Excessive sweating</a:t>
                      </a:r>
                      <a:r>
                        <a:rPr kumimoji="0" lang="it-IT" sz="1800" b="0" i="0" u="none" strike="noStrike" cap="none" normalizeH="0" baseline="30000">
                          <a:ln>
                            <a:noFill/>
                          </a:ln>
                          <a:solidFill>
                            <a:schemeClr val="tx1"/>
                          </a:solidFill>
                          <a:effectLst/>
                          <a:latin typeface="Arial" panose="020B0604020202020204" pitchFamily="34" charset="0"/>
                        </a:rPr>
                        <a:t>56</a:t>
                      </a:r>
                      <a:endParaRPr kumimoji="0" lang="it-IT" sz="1800" b="0" i="0" u="none" strike="noStrike" cap="none" normalizeH="0" baseline="0">
                        <a:ln>
                          <a:noFill/>
                        </a:ln>
                        <a:solidFill>
                          <a:schemeClr val="tx1"/>
                        </a:solidFill>
                        <a:effectLst/>
                        <a:latin typeface="Arial" panose="020B0604020202020204" pitchFamily="34" charset="0"/>
                      </a:endParaRPr>
                    </a:p>
                  </a:txBody>
                  <a:tcPr marL="91437" marR="91437" marT="45725" marB="45725"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pPr>
                      <a:endParaRPr kumimoji="0" lang="it-IT" sz="2800" b="0" i="0" u="none" strike="noStrike" cap="none" normalizeH="0" baseline="0">
                        <a:ln>
                          <a:noFill/>
                        </a:ln>
                        <a:solidFill>
                          <a:schemeClr val="tx1"/>
                        </a:solidFill>
                        <a:effectLst/>
                        <a:latin typeface="Comic Sans MS" panose="030F0702030302020204" pitchFamily="66" charset="0"/>
                      </a:endParaRPr>
                    </a:p>
                  </a:txBody>
                  <a:tcPr marL="91437" marR="91437" marT="45725" marB="45725"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5" descr="f1303_ISBN88-08-078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92125"/>
            <a:ext cx="8280400" cy="552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19"/>
          <p:cNvSpPr>
            <a:spLocks noChangeArrowheads="1"/>
          </p:cNvSpPr>
          <p:nvPr/>
        </p:nvSpPr>
        <p:spPr bwMode="auto">
          <a:xfrm>
            <a:off x="998538" y="5862638"/>
            <a:ext cx="6778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2800" b="1">
                <a:solidFill>
                  <a:srgbClr val="FF0066"/>
                </a:solidFill>
                <a:latin typeface="Helvetica" panose="020B0504020202030204" pitchFamily="34" charset="0"/>
              </a:rPr>
              <a:t>ER</a:t>
            </a:r>
            <a:endParaRPr lang="en-US" altLang="it-IT" sz="2800">
              <a:solidFill>
                <a:srgbClr val="CC0000"/>
              </a:solidFill>
              <a:latin typeface="Helvetica" panose="020B0504020202030204" pitchFamily="34" charset="0"/>
            </a:endParaRPr>
          </a:p>
        </p:txBody>
      </p:sp>
      <p:sp>
        <p:nvSpPr>
          <p:cNvPr id="9238" name="Text Box 22"/>
          <p:cNvSpPr txBox="1">
            <a:spLocks noChangeArrowheads="1"/>
          </p:cNvSpPr>
          <p:nvPr/>
        </p:nvSpPr>
        <p:spPr bwMode="auto">
          <a:xfrm>
            <a:off x="2819400" y="0"/>
            <a:ext cx="4106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b="1">
                <a:solidFill>
                  <a:srgbClr val="FF0000"/>
                </a:solidFill>
                <a:latin typeface="Helvetica" panose="020B0504020202030204" pitchFamily="34" charset="0"/>
              </a:rPr>
              <a:t>Traffico vescicolare </a:t>
            </a:r>
          </a:p>
        </p:txBody>
      </p:sp>
      <p:sp>
        <p:nvSpPr>
          <p:cNvPr id="80901" name="Rectangle 24"/>
          <p:cNvSpPr>
            <a:spLocks noChangeArrowheads="1"/>
          </p:cNvSpPr>
          <p:nvPr/>
        </p:nvSpPr>
        <p:spPr bwMode="auto">
          <a:xfrm>
            <a:off x="2362200" y="5384800"/>
            <a:ext cx="243840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9236" name="Rectangle 20"/>
          <p:cNvSpPr>
            <a:spLocks noChangeArrowheads="1"/>
          </p:cNvSpPr>
          <p:nvPr/>
        </p:nvSpPr>
        <p:spPr bwMode="auto">
          <a:xfrm>
            <a:off x="2916238" y="5661025"/>
            <a:ext cx="16287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2800" b="1">
                <a:solidFill>
                  <a:srgbClr val="CC0000"/>
                </a:solidFill>
                <a:latin typeface="Helvetica" panose="020B0504020202030204" pitchFamily="34" charset="0"/>
              </a:rPr>
              <a:t>Golgi</a:t>
            </a:r>
          </a:p>
          <a:p>
            <a:pPr>
              <a:spcBef>
                <a:spcPct val="0"/>
              </a:spcBef>
              <a:buFontTx/>
              <a:buNone/>
            </a:pPr>
            <a:r>
              <a:rPr lang="en-US" altLang="it-IT" sz="2800" b="1">
                <a:solidFill>
                  <a:srgbClr val="CC0000"/>
                </a:solidFill>
                <a:latin typeface="Helvetica" panose="020B0504020202030204" pitchFamily="34" charset="0"/>
              </a:rPr>
              <a:t>complex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92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entr" presetSubtype="0" fill="hold" grpId="0" nodeType="clickEffect">
                                  <p:stCondLst>
                                    <p:cond delay="0"/>
                                  </p:stCondLst>
                                  <p:childTnLst>
                                    <p:set>
                                      <p:cBhvr>
                                        <p:cTn id="10" dur="1" fill="hold">
                                          <p:stCondLst>
                                            <p:cond delay="499"/>
                                          </p:stCondLst>
                                        </p:cTn>
                                        <p:tgtEl>
                                          <p:spTgt spid="9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8" grpId="0" autoUpdateAnimBg="0"/>
      <p:bldP spid="923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0"/>
          <p:cNvPicPr>
            <a:picLocks noChangeAspect="1" noChangeArrowheads="1"/>
          </p:cNvPicPr>
          <p:nvPr/>
        </p:nvPicPr>
        <p:blipFill>
          <a:blip r:embed="rId2">
            <a:extLst>
              <a:ext uri="{28A0092B-C50C-407E-A947-70E740481C1C}">
                <a14:useLocalDpi xmlns:a14="http://schemas.microsoft.com/office/drawing/2010/main" val="0"/>
              </a:ext>
            </a:extLst>
          </a:blip>
          <a:srcRect t="9151" b="22876"/>
          <a:stretch>
            <a:fillRect/>
          </a:stretch>
        </p:blipFill>
        <p:spPr bwMode="auto">
          <a:xfrm>
            <a:off x="958458" y="912020"/>
            <a:ext cx="6760887"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p:nvPr/>
        </p:nvGrpSpPr>
        <p:grpSpPr bwMode="auto">
          <a:xfrm>
            <a:off x="972344" y="4142716"/>
            <a:ext cx="5048251" cy="519113"/>
            <a:chOff x="1541" y="3429"/>
            <a:chExt cx="3180" cy="327"/>
          </a:xfrm>
        </p:grpSpPr>
        <p:sp>
          <p:nvSpPr>
            <p:cNvPr id="81947" name="Text Box 5"/>
            <p:cNvSpPr txBox="1">
              <a:spLocks noChangeArrowheads="1"/>
            </p:cNvSpPr>
            <p:nvPr/>
          </p:nvSpPr>
          <p:spPr bwMode="auto">
            <a:xfrm>
              <a:off x="2274" y="3429"/>
              <a:ext cx="24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2800" b="1" dirty="0">
                  <a:solidFill>
                    <a:schemeClr val="accent2"/>
                  </a:solidFill>
                  <a:latin typeface="Arial" panose="020B0604020202020204" pitchFamily="34" charset="0"/>
                </a:rPr>
                <a:t>COP I coated vesicles</a:t>
              </a:r>
            </a:p>
          </p:txBody>
        </p:sp>
        <p:sp>
          <p:nvSpPr>
            <p:cNvPr id="81948" name="Line 6"/>
            <p:cNvSpPr>
              <a:spLocks noChangeShapeType="1"/>
            </p:cNvSpPr>
            <p:nvPr/>
          </p:nvSpPr>
          <p:spPr bwMode="auto">
            <a:xfrm flipH="1">
              <a:off x="1541" y="3593"/>
              <a:ext cx="624" cy="0"/>
            </a:xfrm>
            <a:prstGeom prst="line">
              <a:avLst/>
            </a:prstGeom>
            <a:noFill/>
            <a:ln w="57150">
              <a:solidFill>
                <a:schemeClr val="accent2"/>
              </a:solidFill>
              <a:rou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3" name="Group 7"/>
          <p:cNvGrpSpPr/>
          <p:nvPr/>
        </p:nvGrpSpPr>
        <p:grpSpPr bwMode="auto">
          <a:xfrm>
            <a:off x="387350" y="208758"/>
            <a:ext cx="5062538" cy="519112"/>
            <a:chOff x="1000" y="240"/>
            <a:chExt cx="3189" cy="327"/>
          </a:xfrm>
        </p:grpSpPr>
        <p:sp>
          <p:nvSpPr>
            <p:cNvPr id="81945" name="Text Box 8"/>
            <p:cNvSpPr txBox="1">
              <a:spLocks noChangeArrowheads="1"/>
            </p:cNvSpPr>
            <p:nvPr/>
          </p:nvSpPr>
          <p:spPr bwMode="auto">
            <a:xfrm>
              <a:off x="1680" y="240"/>
              <a:ext cx="250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2800" b="1">
                  <a:solidFill>
                    <a:srgbClr val="FF0000"/>
                  </a:solidFill>
                  <a:latin typeface="Arial" panose="020B0604020202020204" pitchFamily="34" charset="0"/>
                </a:rPr>
                <a:t>COP II coated vesicles</a:t>
              </a:r>
            </a:p>
          </p:txBody>
        </p:sp>
        <p:sp>
          <p:nvSpPr>
            <p:cNvPr id="81946" name="Line 9"/>
            <p:cNvSpPr>
              <a:spLocks noChangeShapeType="1"/>
            </p:cNvSpPr>
            <p:nvPr/>
          </p:nvSpPr>
          <p:spPr bwMode="auto">
            <a:xfrm>
              <a:off x="1000" y="398"/>
              <a:ext cx="624" cy="0"/>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
        <p:nvSpPr>
          <p:cNvPr id="81925" name="Rectangle 14"/>
          <p:cNvSpPr>
            <a:spLocks noChangeArrowheads="1"/>
          </p:cNvSpPr>
          <p:nvPr/>
        </p:nvSpPr>
        <p:spPr bwMode="auto">
          <a:xfrm>
            <a:off x="7886700" y="5688807"/>
            <a:ext cx="1295400" cy="533400"/>
          </a:xfrm>
          <a:prstGeom prst="rect">
            <a:avLst/>
          </a:prstGeom>
          <a:solidFill>
            <a:schemeClr val="bg1"/>
          </a:solidFill>
          <a:ln w="9525">
            <a:solidFill>
              <a:schemeClr val="bg1"/>
            </a:solidFill>
            <a:miter lim="800000"/>
          </a:ln>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72721" name="Text Box 17"/>
          <p:cNvSpPr txBox="1">
            <a:spLocks noChangeArrowheads="1"/>
          </p:cNvSpPr>
          <p:nvPr/>
        </p:nvSpPr>
        <p:spPr bwMode="auto">
          <a:xfrm>
            <a:off x="5763541" y="288925"/>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50000"/>
              </a:spcBef>
              <a:buFontTx/>
              <a:buNone/>
            </a:pPr>
            <a:r>
              <a:rPr lang="en-US" altLang="it-IT" sz="2000" b="1" dirty="0">
                <a:latin typeface="Helvetica" panose="020B0504020202030204" pitchFamily="34" charset="0"/>
              </a:rPr>
              <a:t>(anterograde)</a:t>
            </a:r>
            <a:endParaRPr lang="en-US" altLang="it-IT" sz="2000" dirty="0"/>
          </a:p>
        </p:txBody>
      </p:sp>
      <p:sp>
        <p:nvSpPr>
          <p:cNvPr id="72722" name="Text Box 18"/>
          <p:cNvSpPr txBox="1">
            <a:spLocks noChangeArrowheads="1"/>
          </p:cNvSpPr>
          <p:nvPr/>
        </p:nvSpPr>
        <p:spPr bwMode="auto">
          <a:xfrm>
            <a:off x="6300192" y="42291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50000"/>
              </a:spcBef>
              <a:buFontTx/>
              <a:buNone/>
            </a:pPr>
            <a:r>
              <a:rPr lang="en-US" altLang="it-IT" sz="2000" b="1" dirty="0">
                <a:latin typeface="Helvetica" panose="020B0504020202030204" pitchFamily="34" charset="0"/>
              </a:rPr>
              <a:t>(retrograde)</a:t>
            </a:r>
            <a:endParaRPr lang="en-US" altLang="it-IT" sz="2000" dirty="0"/>
          </a:p>
        </p:txBody>
      </p:sp>
      <p:sp>
        <p:nvSpPr>
          <p:cNvPr id="81928" name="Rectangle 23"/>
          <p:cNvSpPr>
            <a:spLocks noChangeArrowheads="1"/>
          </p:cNvSpPr>
          <p:nvPr/>
        </p:nvSpPr>
        <p:spPr bwMode="auto">
          <a:xfrm>
            <a:off x="48418" y="2129632"/>
            <a:ext cx="6778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2800" b="1" dirty="0">
                <a:latin typeface="Arial" panose="020B0604020202020204" pitchFamily="34" charset="0"/>
              </a:rPr>
              <a:t>ER</a:t>
            </a:r>
          </a:p>
        </p:txBody>
      </p:sp>
      <p:sp>
        <p:nvSpPr>
          <p:cNvPr id="81929" name="Rectangle 24"/>
          <p:cNvSpPr>
            <a:spLocks noChangeArrowheads="1"/>
          </p:cNvSpPr>
          <p:nvPr/>
        </p:nvSpPr>
        <p:spPr bwMode="auto">
          <a:xfrm>
            <a:off x="7692643" y="2129632"/>
            <a:ext cx="1092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2800" b="1" dirty="0">
                <a:latin typeface="Arial" panose="020B0604020202020204" pitchFamily="34" charset="0"/>
              </a:rPr>
              <a:t>Golgi</a:t>
            </a:r>
          </a:p>
        </p:txBody>
      </p:sp>
      <p:grpSp>
        <p:nvGrpSpPr>
          <p:cNvPr id="4" name="Group 38"/>
          <p:cNvGrpSpPr/>
          <p:nvPr/>
        </p:nvGrpSpPr>
        <p:grpSpPr bwMode="auto">
          <a:xfrm>
            <a:off x="1341702" y="4925611"/>
            <a:ext cx="5829300" cy="1841500"/>
            <a:chOff x="792" y="3160"/>
            <a:chExt cx="3672" cy="1160"/>
          </a:xfrm>
        </p:grpSpPr>
        <p:grpSp>
          <p:nvGrpSpPr>
            <p:cNvPr id="81932" name="Group 36"/>
            <p:cNvGrpSpPr/>
            <p:nvPr/>
          </p:nvGrpSpPr>
          <p:grpSpPr bwMode="auto">
            <a:xfrm>
              <a:off x="792" y="3160"/>
              <a:ext cx="3672" cy="1160"/>
              <a:chOff x="792" y="3160"/>
              <a:chExt cx="3672" cy="1160"/>
            </a:xfrm>
          </p:grpSpPr>
          <p:grpSp>
            <p:nvGrpSpPr>
              <p:cNvPr id="81934" name="Group 34"/>
              <p:cNvGrpSpPr/>
              <p:nvPr/>
            </p:nvGrpSpPr>
            <p:grpSpPr bwMode="auto">
              <a:xfrm>
                <a:off x="792" y="3160"/>
                <a:ext cx="3672" cy="1160"/>
                <a:chOff x="792" y="3160"/>
                <a:chExt cx="3672" cy="1160"/>
              </a:xfrm>
            </p:grpSpPr>
            <p:grpSp>
              <p:nvGrpSpPr>
                <p:cNvPr id="81936" name="Group 30"/>
                <p:cNvGrpSpPr/>
                <p:nvPr/>
              </p:nvGrpSpPr>
              <p:grpSpPr bwMode="auto">
                <a:xfrm>
                  <a:off x="793" y="3160"/>
                  <a:ext cx="3671" cy="1160"/>
                  <a:chOff x="672" y="3160"/>
                  <a:chExt cx="3671" cy="1160"/>
                </a:xfrm>
              </p:grpSpPr>
              <p:pic>
                <p:nvPicPr>
                  <p:cNvPr id="81940" name="Picture 22"/>
                  <p:cNvPicPr>
                    <a:picLocks noChangeAspect="1" noChangeArrowheads="1"/>
                  </p:cNvPicPr>
                  <p:nvPr/>
                </p:nvPicPr>
                <p:blipFill>
                  <a:blip r:embed="rId3">
                    <a:extLst>
                      <a:ext uri="{28A0092B-C50C-407E-A947-70E740481C1C}">
                        <a14:useLocalDpi xmlns:a14="http://schemas.microsoft.com/office/drawing/2010/main" val="0"/>
                      </a:ext>
                    </a:extLst>
                  </a:blip>
                  <a:srcRect t="17258" r="39180" b="31641"/>
                  <a:stretch>
                    <a:fillRect/>
                  </a:stretch>
                </p:blipFill>
                <p:spPr bwMode="auto">
                  <a:xfrm>
                    <a:off x="1488" y="3183"/>
                    <a:ext cx="1824" cy="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1" name="Rectangle 26"/>
                  <p:cNvSpPr>
                    <a:spLocks noChangeArrowheads="1"/>
                  </p:cNvSpPr>
                  <p:nvPr/>
                </p:nvSpPr>
                <p:spPr bwMode="auto">
                  <a:xfrm>
                    <a:off x="672" y="3160"/>
                    <a:ext cx="124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1600">
                        <a:latin typeface="Helvetica" panose="020B0504020202030204" pitchFamily="34" charset="0"/>
                      </a:rPr>
                      <a:t>Soluble ER resident</a:t>
                    </a:r>
                  </a:p>
                  <a:p>
                    <a:pPr>
                      <a:spcBef>
                        <a:spcPct val="0"/>
                      </a:spcBef>
                      <a:buFontTx/>
                      <a:buNone/>
                    </a:pPr>
                    <a:r>
                      <a:rPr lang="en-US" altLang="it-IT" sz="1600">
                        <a:latin typeface="Helvetica" panose="020B0504020202030204" pitchFamily="34" charset="0"/>
                      </a:rPr>
                      <a:t>protein</a:t>
                    </a:r>
                  </a:p>
                </p:txBody>
              </p:sp>
              <p:sp>
                <p:nvSpPr>
                  <p:cNvPr id="81942" name="Line 27"/>
                  <p:cNvSpPr>
                    <a:spLocks noChangeShapeType="1"/>
                  </p:cNvSpPr>
                  <p:nvPr/>
                </p:nvSpPr>
                <p:spPr bwMode="auto">
                  <a:xfrm>
                    <a:off x="1880" y="3264"/>
                    <a:ext cx="288"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wrap="none" anchor="ctr"/>
                  <a:lstStyle/>
                  <a:p>
                    <a:endParaRPr lang="it-IT"/>
                  </a:p>
                </p:txBody>
              </p:sp>
              <p:sp>
                <p:nvSpPr>
                  <p:cNvPr id="81943" name="Line 28"/>
                  <p:cNvSpPr>
                    <a:spLocks noChangeShapeType="1"/>
                  </p:cNvSpPr>
                  <p:nvPr/>
                </p:nvSpPr>
                <p:spPr bwMode="auto">
                  <a:xfrm>
                    <a:off x="3312" y="3792"/>
                    <a:ext cx="288"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wrap="none" anchor="ctr"/>
                  <a:lstStyle/>
                  <a:p>
                    <a:endParaRPr lang="it-IT"/>
                  </a:p>
                </p:txBody>
              </p:sp>
              <p:sp>
                <p:nvSpPr>
                  <p:cNvPr id="81944" name="Rectangle 29"/>
                  <p:cNvSpPr>
                    <a:spLocks noChangeArrowheads="1"/>
                  </p:cNvSpPr>
                  <p:nvPr/>
                </p:nvSpPr>
                <p:spPr bwMode="auto">
                  <a:xfrm>
                    <a:off x="3600" y="3676"/>
                    <a:ext cx="7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1600">
                        <a:latin typeface="Helvetica" panose="020B0504020202030204" pitchFamily="34" charset="0"/>
                      </a:rPr>
                      <a:t>COP I coat</a:t>
                    </a:r>
                  </a:p>
                </p:txBody>
              </p:sp>
            </p:grpSp>
            <p:sp>
              <p:nvSpPr>
                <p:cNvPr id="81937" name="Rectangle 31"/>
                <p:cNvSpPr>
                  <a:spLocks noChangeArrowheads="1"/>
                </p:cNvSpPr>
                <p:nvPr/>
              </p:nvSpPr>
              <p:spPr bwMode="auto">
                <a:xfrm>
                  <a:off x="792" y="3168"/>
                  <a:ext cx="3664" cy="1144"/>
                </a:xfrm>
                <a:prstGeom prst="rect">
                  <a:avLst/>
                </a:prstGeom>
                <a:noFill/>
                <a:ln w="9525">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81938" name="Rectangle 33"/>
                <p:cNvSpPr>
                  <a:spLocks noChangeArrowheads="1"/>
                </p:cNvSpPr>
                <p:nvPr/>
              </p:nvSpPr>
              <p:spPr bwMode="auto">
                <a:xfrm>
                  <a:off x="2440" y="3360"/>
                  <a:ext cx="432" cy="144"/>
                </a:xfrm>
                <a:prstGeom prst="rect">
                  <a:avLst/>
                </a:prstGeom>
                <a:solidFill>
                  <a:srgbClr val="D5DA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sp>
              <p:nvSpPr>
                <p:cNvPr id="81939" name="Rectangle 32"/>
                <p:cNvSpPr>
                  <a:spLocks noChangeArrowheads="1"/>
                </p:cNvSpPr>
                <p:nvPr/>
              </p:nvSpPr>
              <p:spPr bwMode="auto">
                <a:xfrm>
                  <a:off x="2392" y="3312"/>
                  <a:ext cx="5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2000" b="1">
                      <a:solidFill>
                        <a:schemeClr val="accent2"/>
                      </a:solidFill>
                      <a:latin typeface="Helvetica" panose="020B0504020202030204" pitchFamily="34" charset="0"/>
                    </a:rPr>
                    <a:t>KDEL</a:t>
                  </a:r>
                  <a:endParaRPr lang="en-US" altLang="it-IT" sz="2000" b="1">
                    <a:latin typeface="Helvetica" panose="020B0504020202030204" pitchFamily="34" charset="0"/>
                  </a:endParaRPr>
                </a:p>
              </p:txBody>
            </p:sp>
          </p:grpSp>
          <p:sp>
            <p:nvSpPr>
              <p:cNvPr id="81935" name="Rectangle 35"/>
              <p:cNvSpPr>
                <a:spLocks noChangeArrowheads="1"/>
              </p:cNvSpPr>
              <p:nvPr/>
            </p:nvSpPr>
            <p:spPr bwMode="auto">
              <a:xfrm>
                <a:off x="1776" y="3792"/>
                <a:ext cx="336" cy="96"/>
              </a:xfrm>
              <a:prstGeom prst="rect">
                <a:avLst/>
              </a:prstGeom>
              <a:solidFill>
                <a:schemeClr val="bg1"/>
              </a:solidFill>
              <a:ln w="9525">
                <a:solidFill>
                  <a:schemeClr val="bg1"/>
                </a:solidFill>
                <a:miter lim="800000"/>
              </a:ln>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grpSp>
        <p:sp>
          <p:nvSpPr>
            <p:cNvPr id="81933" name="Line 37"/>
            <p:cNvSpPr>
              <a:spLocks noChangeShapeType="1"/>
            </p:cNvSpPr>
            <p:nvPr/>
          </p:nvSpPr>
          <p:spPr bwMode="auto">
            <a:xfrm flipH="1" flipV="1">
              <a:off x="1958" y="3769"/>
              <a:ext cx="0" cy="121"/>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wrap="none" anchor="ct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727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21" grpId="0" autoUpdateAnimBg="0"/>
      <p:bldP spid="7272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academic.brooklyn.cuny.edu/biology/bio4fv/page/endo_a.gif"/>
          <p:cNvPicPr>
            <a:picLocks noChangeAspect="1" noChangeArrowheads="1" noCrop="1"/>
          </p:cNvPicPr>
          <p:nvPr/>
        </p:nvPicPr>
        <p:blipFill>
          <a:blip r:embed="rId2"/>
          <a:srcRect/>
          <a:stretch>
            <a:fillRect/>
          </a:stretch>
        </p:blipFill>
        <p:spPr bwMode="auto">
          <a:xfrm>
            <a:off x="1043608" y="1124744"/>
            <a:ext cx="731520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figure 13-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922588"/>
            <a:ext cx="8531225"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0" y="6553200"/>
            <a:ext cx="9067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1100">
                <a:latin typeface="Arial" panose="020B0604020202020204" pitchFamily="34" charset="0"/>
              </a:rPr>
              <a:t>Figure 13-2 </a:t>
            </a:r>
            <a:r>
              <a:rPr lang="en-US" altLang="it-IT" sz="1100" i="1">
                <a:latin typeface="Arial" panose="020B0604020202020204" pitchFamily="34" charset="0"/>
              </a:rPr>
              <a:t> Molecular Biology of the Cell</a:t>
            </a:r>
            <a:r>
              <a:rPr lang="en-US" altLang="it-IT" sz="1100">
                <a:latin typeface="Arial" panose="020B0604020202020204" pitchFamily="34" charset="0"/>
              </a:rPr>
              <a:t> (© Garland Science 2008)</a:t>
            </a:r>
          </a:p>
        </p:txBody>
      </p:sp>
      <p:sp>
        <p:nvSpPr>
          <p:cNvPr id="82948" name="Rettangolo 3"/>
          <p:cNvSpPr>
            <a:spLocks noChangeArrowheads="1"/>
          </p:cNvSpPr>
          <p:nvPr/>
        </p:nvSpPr>
        <p:spPr bwMode="auto">
          <a:xfrm>
            <a:off x="3348038" y="4365625"/>
            <a:ext cx="1223962" cy="1223963"/>
          </a:xfrm>
          <a:prstGeom prst="rect">
            <a:avLst/>
          </a:prstGeom>
          <a:noFill/>
          <a:ln w="571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p>
        </p:txBody>
      </p:sp>
      <p:pic>
        <p:nvPicPr>
          <p:cNvPr id="82949" name="Picture 2" descr="figure 13-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0"/>
            <a:ext cx="3419475"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538" y="1393825"/>
            <a:ext cx="44831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419600"/>
            <a:ext cx="4532313"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6"/>
          <p:cNvSpPr txBox="1">
            <a:spLocks noChangeArrowheads="1"/>
          </p:cNvSpPr>
          <p:nvPr/>
        </p:nvSpPr>
        <p:spPr bwMode="auto">
          <a:xfrm>
            <a:off x="3108325" y="139700"/>
            <a:ext cx="399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3600" dirty="0">
                <a:solidFill>
                  <a:srgbClr val="FF0000"/>
                </a:solidFill>
                <a:latin typeface="Arial" panose="020B0604020202020204" pitchFamily="34" charset="0"/>
                <a:cs typeface="Arial" panose="020B0604020202020204" pitchFamily="34" charset="0"/>
              </a:rPr>
              <a:t>Vesicular transport</a:t>
            </a:r>
          </a:p>
        </p:txBody>
      </p:sp>
      <p:sp>
        <p:nvSpPr>
          <p:cNvPr id="16389" name="Rectangle 7"/>
          <p:cNvSpPr>
            <a:spLocks noChangeArrowheads="1"/>
          </p:cNvSpPr>
          <p:nvPr/>
        </p:nvSpPr>
        <p:spPr bwMode="auto">
          <a:xfrm>
            <a:off x="1907704" y="1649412"/>
            <a:ext cx="819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3600" dirty="0">
                <a:solidFill>
                  <a:srgbClr val="FF0000"/>
                </a:solidFill>
                <a:latin typeface="Arial" panose="020B0604020202020204" pitchFamily="34" charset="0"/>
                <a:cs typeface="Arial" panose="020B0604020202020204" pitchFamily="34" charset="0"/>
              </a:rPr>
              <a:t>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419600"/>
            <a:ext cx="4532313"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0538" y="1422400"/>
            <a:ext cx="45243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6"/>
          <p:cNvSpPr txBox="1">
            <a:spLocks noChangeArrowheads="1"/>
          </p:cNvSpPr>
          <p:nvPr/>
        </p:nvSpPr>
        <p:spPr bwMode="auto">
          <a:xfrm>
            <a:off x="3108325" y="139700"/>
            <a:ext cx="3317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3600">
                <a:solidFill>
                  <a:srgbClr val="FF0000"/>
                </a:solidFill>
                <a:latin typeface="Arial Narrow" panose="020B0606020202030204" pitchFamily="34" charset="0"/>
              </a:rPr>
              <a:t>Vesicular transport</a:t>
            </a:r>
          </a:p>
        </p:txBody>
      </p:sp>
      <p:sp>
        <p:nvSpPr>
          <p:cNvPr id="17413" name="Rectangle 7"/>
          <p:cNvSpPr>
            <a:spLocks noChangeArrowheads="1"/>
          </p:cNvSpPr>
          <p:nvPr/>
        </p:nvSpPr>
        <p:spPr bwMode="auto">
          <a:xfrm>
            <a:off x="2133600" y="1600200"/>
            <a:ext cx="71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3600">
                <a:solidFill>
                  <a:srgbClr val="FF0000"/>
                </a:solidFill>
                <a:latin typeface="Arial Narrow" panose="020B0606020202030204" pitchFamily="34" charset="0"/>
              </a:rPr>
              <a:t>ER</a:t>
            </a:r>
          </a:p>
        </p:txBody>
      </p:sp>
      <p:sp>
        <p:nvSpPr>
          <p:cNvPr id="17414" name="Rectangle 12"/>
          <p:cNvSpPr>
            <a:spLocks noChangeArrowheads="1"/>
          </p:cNvSpPr>
          <p:nvPr/>
        </p:nvSpPr>
        <p:spPr bwMode="auto">
          <a:xfrm>
            <a:off x="6300788" y="2781300"/>
            <a:ext cx="1366837" cy="1152525"/>
          </a:xfrm>
          <a:prstGeom prst="rect">
            <a:avLst/>
          </a:prstGeom>
          <a:solidFill>
            <a:schemeClr val="bg1"/>
          </a:solidFill>
          <a:ln w="9525">
            <a:solidFill>
              <a:schemeClr val="bg1"/>
            </a:solidFill>
            <a:miter lim="800000"/>
          </a:ln>
        </p:spPr>
        <p:txBody>
          <a:bodyPr wrap="none" anchor="ct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endParaRPr lang="it-IT" altLang="it-IT" sz="2400">
              <a:latin typeface="Arial Narrow" panose="020B0606020202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538" y="1397000"/>
            <a:ext cx="451802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419600"/>
            <a:ext cx="4532313"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1613" y="2971800"/>
            <a:ext cx="1055687"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7"/>
          <p:cNvSpPr txBox="1">
            <a:spLocks noChangeArrowheads="1"/>
          </p:cNvSpPr>
          <p:nvPr/>
        </p:nvSpPr>
        <p:spPr bwMode="auto">
          <a:xfrm>
            <a:off x="3108325" y="139700"/>
            <a:ext cx="40064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3600">
                <a:solidFill>
                  <a:srgbClr val="FF0000"/>
                </a:solidFill>
                <a:latin typeface="Arial" panose="020B0604020202020204" pitchFamily="34" charset="0"/>
                <a:cs typeface="Arial" panose="020B0604020202020204" pitchFamily="34" charset="0"/>
              </a:rPr>
              <a:t>Vesicular transport</a:t>
            </a:r>
          </a:p>
        </p:txBody>
      </p:sp>
      <p:sp>
        <p:nvSpPr>
          <p:cNvPr id="18438" name="Rectangle 8"/>
          <p:cNvSpPr>
            <a:spLocks noChangeArrowheads="1"/>
          </p:cNvSpPr>
          <p:nvPr/>
        </p:nvSpPr>
        <p:spPr bwMode="auto">
          <a:xfrm>
            <a:off x="1979712" y="1628800"/>
            <a:ext cx="8258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60405020304" pitchFamily="18" charset="0"/>
              </a:defRPr>
            </a:lvl1pPr>
            <a:lvl2pPr marL="742950" indent="-285750">
              <a:spcBef>
                <a:spcPct val="20000"/>
              </a:spcBef>
              <a:buChar char="–"/>
              <a:defRPr sz="2800">
                <a:solidFill>
                  <a:schemeClr val="tx1"/>
                </a:solidFill>
                <a:latin typeface="Times" panose="02020603060405020304" pitchFamily="18" charset="0"/>
              </a:defRPr>
            </a:lvl2pPr>
            <a:lvl3pPr marL="1143000" indent="-228600">
              <a:spcBef>
                <a:spcPct val="20000"/>
              </a:spcBef>
              <a:buChar char="•"/>
              <a:defRPr sz="2400">
                <a:solidFill>
                  <a:schemeClr val="tx1"/>
                </a:solidFill>
                <a:latin typeface="Times" panose="02020603060405020304" pitchFamily="18" charset="0"/>
              </a:defRPr>
            </a:lvl3pPr>
            <a:lvl4pPr marL="1600200" indent="-228600">
              <a:spcBef>
                <a:spcPct val="20000"/>
              </a:spcBef>
              <a:buChar char="–"/>
              <a:defRPr sz="2000">
                <a:solidFill>
                  <a:schemeClr val="tx1"/>
                </a:solidFill>
                <a:latin typeface="Times" panose="02020603060405020304" pitchFamily="18" charset="0"/>
              </a:defRPr>
            </a:lvl4pPr>
            <a:lvl5pPr marL="2057400" indent="-228600">
              <a:spcBef>
                <a:spcPct val="20000"/>
              </a:spcBef>
              <a:buChar char="»"/>
              <a:defRPr sz="2000">
                <a:solidFill>
                  <a:schemeClr val="tx1"/>
                </a:solidFill>
                <a:latin typeface="Times" panose="0202060306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6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6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6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60405020304" pitchFamily="18" charset="0"/>
              </a:defRPr>
            </a:lvl9pPr>
          </a:lstStyle>
          <a:p>
            <a:pPr>
              <a:spcBef>
                <a:spcPct val="0"/>
              </a:spcBef>
              <a:buFontTx/>
              <a:buNone/>
            </a:pPr>
            <a:r>
              <a:rPr lang="en-US" altLang="it-IT" sz="3600">
                <a:solidFill>
                  <a:srgbClr val="FF0000"/>
                </a:solidFill>
                <a:latin typeface="Arial" panose="020B0604020202020204" pitchFamily="34" charset="0"/>
                <a:cs typeface="Arial" panose="020B0604020202020204" pitchFamily="34" charset="0"/>
              </a:rPr>
              <a:t>ER</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smtClean="0">
            <a:ln>
              <a:noFill/>
            </a:ln>
            <a:solidFill>
              <a:schemeClr val="tx1"/>
            </a:solidFill>
            <a:effectLst/>
            <a:latin typeface="Times" panose="0202060306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smtClean="0">
            <a:ln>
              <a:noFill/>
            </a:ln>
            <a:solidFill>
              <a:schemeClr val="tx1"/>
            </a:solidFill>
            <a:effectLst/>
            <a:latin typeface="Times" panose="0202060306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1055</Words>
  <Application>Microsoft Office PowerPoint</Application>
  <PresentationFormat>Presentazione su schermo (4:3)</PresentationFormat>
  <Paragraphs>185</Paragraphs>
  <Slides>60</Slides>
  <Notes>7</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60</vt:i4>
      </vt:variant>
    </vt:vector>
  </HeadingPairs>
  <TitlesOfParts>
    <vt:vector size="71" baseType="lpstr">
      <vt:lpstr>Arial</vt:lpstr>
      <vt:lpstr>Arial Narrow</vt:lpstr>
      <vt:lpstr>Cambria</vt:lpstr>
      <vt:lpstr>Comic Sans MS</vt:lpstr>
      <vt:lpstr>Geneva</vt:lpstr>
      <vt:lpstr>Guardian TextSans Web</vt:lpstr>
      <vt:lpstr>Helvetica</vt:lpstr>
      <vt:lpstr>Roboto</vt:lpstr>
      <vt:lpstr>Times</vt:lpstr>
      <vt:lpstr>Wingdings</vt:lpstr>
      <vt:lpstr>Blank Presentation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vescicole RIVESTITE sono necessarie per il trasporto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vescicole RIVESTITE sono necessarie per il trasporto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Rab Proteins Guide Transport Vesicles to Their Target Membrane</vt:lpstr>
      <vt:lpstr>Rab Proteins Guide Transport Vesicles to Their Target Membrane</vt:lpstr>
      <vt:lpstr>Presentazione standard di PowerPoint</vt:lpstr>
      <vt:lpstr>Presentazione standard di PowerPoint</vt:lpstr>
      <vt:lpstr>Presentazione standard di PowerPoint</vt:lpstr>
      <vt:lpstr>Presentazione standard di PowerPoint</vt:lpstr>
      <vt:lpstr>Presentazione standard di PowerPoint</vt:lpstr>
      <vt:lpstr>La tossina botulinica</vt:lpstr>
      <vt:lpstr>Presentazione standard di PowerPoint</vt:lpstr>
      <vt:lpstr>Sierotipi della tossina</vt:lpstr>
      <vt:lpstr>Struttura della tossina</vt:lpstr>
      <vt:lpstr>Meccanismo d’azione </vt:lpstr>
      <vt:lpstr>Presentazione standard di PowerPoint</vt:lpstr>
      <vt:lpstr>Transmission of Botulinum Toxin</vt:lpstr>
      <vt:lpstr>Presentazione standard di PowerPoint</vt:lpstr>
      <vt:lpstr>Results Occur Within Days and Last Up to 4 Months</vt:lpstr>
      <vt:lpstr>Presentazione standard di PowerPoint</vt:lpstr>
      <vt:lpstr>BoNT as Local Paralytic Agent</vt:lpstr>
      <vt:lpstr>Presentazione standard di PowerPoint</vt:lpstr>
      <vt:lpstr>Presentazione standard di PowerPoint</vt:lpstr>
      <vt:lpstr>Usi medici</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Joni Gershoni</dc:creator>
  <cp:lastModifiedBy>daniele sblattero</cp:lastModifiedBy>
  <cp:revision>350</cp:revision>
  <dcterms:created xsi:type="dcterms:W3CDTF">2000-05-01T08:42:00Z</dcterms:created>
  <dcterms:modified xsi:type="dcterms:W3CDTF">2023-12-06T15:31:18Z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1033-12.2.0.13359</vt:lpwstr>
  </property>
  <property fmtid="{D5CDD505-2E9C-101B-9397-08002B2CF9AE}" pid="3" name="ICV">
    <vt:lpwstr>D37BA43D05A84C29B9456CB7103F1147</vt:lpwstr>
  </property>
</Properties>
</file>