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ink/ink27.xml" ContentType="application/inkml+xml"/>
  <Override PartName="/ppt/ink/ink29.xml" ContentType="application/inkml+xml"/>
  <Override PartName="/ppt/ink/ink3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16.xml" ContentType="application/inkml+xml"/>
  <Override PartName="/ppt/ink/ink25.xml" ContentType="application/inkml+xml"/>
  <Override PartName="/ppt/ink/ink3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ink/ink4.xml" ContentType="application/inkml+xml"/>
  <Override PartName="/ppt/ink/ink14.xml" ContentType="application/inkml+xml"/>
  <Override PartName="/ppt/ink/ink23.xml" ContentType="application/inkml+xml"/>
  <Override PartName="/ppt/ink/ink34.xml" ContentType="application/inkml+xml"/>
  <Override PartName="/ppt/ink/ink43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ink/ink21.xml" ContentType="application/inkml+xml"/>
  <Override PartName="/ppt/ink/ink32.xml" ContentType="application/inkml+xml"/>
  <Override PartName="/ppt/ink/ink41.xml" ContentType="application/inkml+xml"/>
  <Override PartName="/ppt/ink/ink10.xml" ContentType="application/inkml+xml"/>
  <Override PartName="/ppt/ink/ink30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ink/ink39.xml" ContentType="application/inkml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ink/ink9.xml" ContentType="application/inkml+xml"/>
  <Override PartName="/ppt/ink/ink19.xml" ContentType="application/inkml+xml"/>
  <Override PartName="/ppt/ink/ink28.xml" ContentType="application/inkml+xml"/>
  <Override PartName="/ppt/ink/ink37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ink/ink7.xml" ContentType="application/inkml+xml"/>
  <Override PartName="/ppt/ink/ink17.xml" ContentType="application/inkml+xml"/>
  <Override PartName="/ppt/ink/ink26.xml" ContentType="application/inkml+xml"/>
  <Override PartName="/ppt/ink/ink35.xml" ContentType="application/inkml+xml"/>
  <Override PartName="/ppt/ink/ink44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ink/ink24.xml" ContentType="application/inkml+xml"/>
  <Override PartName="/ppt/ink/ink33.xml" ContentType="application/inkml+xml"/>
  <Override PartName="/ppt/ink/ink42.xml" ContentType="application/inkml+xml"/>
  <Override PartName="/ppt/slides/slide11.xml" ContentType="application/vnd.openxmlformats-officedocument.presentationml.slide+xml"/>
  <Override PartName="/ppt/ink/ink1.xml" ContentType="application/inkml+xml"/>
  <Override PartName="/ppt/ink/ink13.xml" ContentType="application/inkml+xml"/>
  <Override PartName="/ppt/ink/ink22.xml" ContentType="application/inkml+xml"/>
  <Override PartName="/ppt/ink/ink31.xml" ContentType="application/inkml+xml"/>
  <Override PartName="/ppt/ink/ink40.xml" ContentType="application/inkml+xml"/>
  <Override PartName="/ppt/slideLayouts/slideLayout10.xml" ContentType="application/vnd.openxmlformats-officedocument.presentationml.slideLayout+xml"/>
  <Override PartName="/ppt/ink/ink11.xml" ContentType="application/inkml+xml"/>
  <Override PartName="/ppt/ink/ink2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75" r:id="rId3"/>
    <p:sldId id="276" r:id="rId4"/>
    <p:sldId id="278" r:id="rId5"/>
    <p:sldId id="277" r:id="rId6"/>
    <p:sldId id="280" r:id="rId7"/>
    <p:sldId id="257" r:id="rId8"/>
    <p:sldId id="260" r:id="rId9"/>
    <p:sldId id="271" r:id="rId10"/>
    <p:sldId id="261" r:id="rId11"/>
    <p:sldId id="263" r:id="rId12"/>
    <p:sldId id="274" r:id="rId13"/>
    <p:sldId id="264" r:id="rId14"/>
    <p:sldId id="265" r:id="rId15"/>
    <p:sldId id="281" r:id="rId16"/>
    <p:sldId id="27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D109"/>
    <a:srgbClr val="00FFFF"/>
    <a:srgbClr val="FF5050"/>
    <a:srgbClr val="FF99CC"/>
    <a:srgbClr val="336600"/>
    <a:srgbClr val="FF00FF"/>
    <a:srgbClr val="CC66FF"/>
    <a:srgbClr val="FFCC00"/>
    <a:srgbClr val="FF660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2T15:43:31.158"/>
    </inkml:context>
    <inkml:brush xml:id="br0">
      <inkml:brushProperty name="width" value="0.3" units="cm"/>
      <inkml:brushProperty name="height" value="0.6" units="cm"/>
      <inkml:brushProperty name="color" value="#66CC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1,'761'0,"-737"0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2T17:31:19.92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1,'1722'0,"-1693"0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2T17:31:48.471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0,'4'0,"10"0,16 0,16 0,12 0,6 0,0 0,-2 0,-3 0,-7 0,-8 0,-8 0,-5 0,-3 0,-7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2T17:32:22.484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0,'2109'0,"-2087"0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2T17:32:34.655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28,'1'-1,"-1"0,0 0,1 0,-1 0,1 0,-1 0,1 0,-1 0,1 1,0-1,-1 0,1 0,0 1,0-1,-1 0,1 1,0-1,0 1,0-1,0 1,0-1,0 1,0 0,0-1,0 1,0 0,0 0,1 0,35-5,-31 5,321-5,-182 7,160-2,-282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3T07:55:26.45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3068 115,'-85'1,"-94"-3,163 0,1-1,-1 0,-25-10,26 7,0 2,0 0,0 0,-16 0,2 1,0-1,0-1,1-2,0 0,-42-18,59 20,-1 2,0 0,1 0,-1 1,-22-1,-65 4,39 2,-1221-3,1277 0,-1 0,1 0,0 1,-1-1,1 1,0 0,0 0,0 1,0 0,0-1,0 1,0 0,0 1,-4 3,2-3,0 1,-1-1,1 0,-1-1,0 1,0-1,1-1,-1 1,0-1,-9 0,-13 0,-34-3,16 0,-527 1,556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3T07:55:46.63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1,'1287'0,"-1271"0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3T08:02:39.80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1,'1016'0,"-997"0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3T08:02:42.05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0,'4'0,"4"0,6 0,3 0,3 0,2 0,1 0,0 0,0 0,0 0,0 0,-5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3T08:02:57.34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22,'71'1,"80"-2,-91-10,-44 8,1 0,22-1,192 3,-108 2,-104-1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3T08:12:58.614"/>
    </inkml:context>
    <inkml:brush xml:id="br0">
      <inkml:brushProperty name="width" value="0.3" units="cm"/>
      <inkml:brushProperty name="height" value="0.6" units="cm"/>
      <inkml:brushProperty name="color" value="#66CC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0,'415'0,"-396"1,0 1,0 1,19 5,-16-3,38 4,143-7,-112-4,-66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2T15:44:35.543"/>
    </inkml:context>
    <inkml:brush xml:id="br0">
      <inkml:brushProperty name="width" value="0.3" units="cm"/>
      <inkml:brushProperty name="height" value="0.6" units="cm"/>
      <inkml:brushProperty name="color" value="#FF99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1,'5'0,"7"0,18 0,12 0,16 0,8 0,2 0,-4 0,-3 0,-2 0,-6 0,-1 0,-4 0,-6 0,-5 0,-8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3T08:17:39.149"/>
    </inkml:context>
    <inkml:brush xml:id="br0">
      <inkml:brushProperty name="width" value="0.3" units="cm"/>
      <inkml:brushProperty name="height" value="0.6" units="cm"/>
      <inkml:brushProperty name="color" value="#9FE6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0,'4757'0,"-4748"1,0-1,0 1,0 1,0-1,0 1,-1 1,1 0,-1 0,1 1,10 6,0 0,1-1,0-1,1-1,0-1,27 4,-12-5,-1-1,50-2,-59-3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3T08:18:06.803"/>
    </inkml:context>
    <inkml:brush xml:id="br0">
      <inkml:brushProperty name="width" value="0.3" units="cm"/>
      <inkml:brushProperty name="height" value="0.6" units="cm"/>
      <inkml:brushProperty name="color" value="#9FE6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1,'2747'0,"-2721"0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3T08:27:51.144"/>
    </inkml:context>
    <inkml:brush xml:id="br0">
      <inkml:brushProperty name="width" value="0.3" units="cm"/>
      <inkml:brushProperty name="height" value="0.6" units="cm"/>
      <inkml:brushProperty name="color" value="#9FE6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2,'70'-2,"62"3,-112 0,0 1,0 1,0 1,27 9,6 7,52 16,-77-30,1-2,0 0,1-3,-1 0,37-4,5 1,845 1,-890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3T09:42:57.639"/>
    </inkml:context>
    <inkml:brush xml:id="br0">
      <inkml:brushProperty name="width" value="0.3" units="cm"/>
      <inkml:brushProperty name="height" value="0.6" units="cm"/>
      <inkml:brushProperty name="color" value="#9FE6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1,'676'0,"-657"0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3T09:46:23.224"/>
    </inkml:context>
    <inkml:brush xml:id="br0">
      <inkml:brushProperty name="width" value="0.3" units="cm"/>
      <inkml:brushProperty name="height" value="0.6" units="cm"/>
      <inkml:brushProperty name="color" value="#9FE6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92,'87'1,"97"-3,-163-1,0 0,40-13,-42 10,0 1,0 1,38-4,-8 9,-37 0,0 0,-1-1,1-1,0 0,0 0,0-1,-1-1,1 0,-1 0,13-6,-14 4,0 1,1 0,-1 1,1 0,0 1,0 0,16-1,82 5,-45 0,332-2,-377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3T09:46:27.520"/>
    </inkml:context>
    <inkml:brush xml:id="br0">
      <inkml:brushProperty name="width" value="0.3" units="cm"/>
      <inkml:brushProperty name="height" value="0.6" units="cm"/>
      <inkml:brushProperty name="color" value="#9FE6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1,'796'0,"-775"1,1 1,26 6,-24-3,38 2,404-6,-225-2,111 1,-333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3T09:47:17.841"/>
    </inkml:context>
    <inkml:brush xml:id="br0">
      <inkml:brushProperty name="width" value="0.3" units="cm"/>
      <inkml:brushProperty name="height" value="0.6" units="cm"/>
      <inkml:brushProperty name="color" value="#9FE6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0,'0'3,"0"-1,0 1,1 0,-1-1,1 1,-1-1,1 1,0-1,0 1,0-1,0 0,1 1,-1-1,0 0,1 0,0 0,-1 0,1 0,0 0,3 1,3 3,0-2,1 1,-1-1,13 4,-12-5,-1 0,0 1,-1 0,1 0,10 8,-12-7,0 0,0 0,0 0,1-1,0 0,-1 0,2-1,-1 0,0 0,1-1,-1 0,1 0,-1 0,1-1,0 0,8-1,310-1,-120 0,2555 1,-2754-1,-1 1,1-1,0 0,0-1,-1 1,1-1,-1 0,0-1,1 0,-1 0,6-4,-4 3,-1 1,1-1,0 2,0-1,0 1,0 1,0-1,12 1,72 2,-42 1,-23-1,0-1,0-2,1-1,27-6,-23 4,0 1,1 1,-1 2,44 3,-3 0,1914-2,-1968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3T10:01:38.259"/>
    </inkml:context>
    <inkml:brush xml:id="br0">
      <inkml:brushProperty name="width" value="0.3" units="cm"/>
      <inkml:brushProperty name="height" value="0.6" units="cm"/>
      <inkml:brushProperty name="color" value="#9FE6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4,'357'0,"-343"1,0 0,0 2,0 0,-1 0,1 1,21 10,-17-7,0-1,35 8,1-4,-2-1,1-2,53 1,397-10,-477 1,0-2,34-7,-29 4,32-2,-56 8,6 0,0-1,0 0,0-1,0 0,0-1,-1 0,21-9,-16 4,1 1,-1 2,1-1,0 2,0 1,31-3,114 6,-79 3,890-3,-949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3:43:39.730"/>
    </inkml:context>
    <inkml:brush xml:id="br0">
      <inkml:brushProperty name="width" value="0.3" units="cm"/>
      <inkml:brushProperty name="height" value="0.6" units="cm"/>
      <inkml:brushProperty name="color" value="#9FE6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1,'998'0,"-971"0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3:44:47.605"/>
    </inkml:context>
    <inkml:brush xml:id="br0">
      <inkml:brushProperty name="width" value="0.3" units="cm"/>
      <inkml:brushProperty name="height" value="0.6" units="cm"/>
      <inkml:brushProperty name="color" value="#9FE6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0,'1755'0,"-1729"0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2T15:45:14.79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33,'12'0,"0"-2,0 0,15-4,16-2,81-3,183 7,-182 6,-100-1,0 1,0 1,42 10,-45-7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3:44:53.603"/>
    </inkml:context>
    <inkml:brush xml:id="br0">
      <inkml:brushProperty name="width" value="0.3" units="cm"/>
      <inkml:brushProperty name="height" value="0.6" units="cm"/>
      <inkml:brushProperty name="color" value="#9FE6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30,'769'0,"-732"-1,63-13,-61 8,46-2,230 7,-147 2,-143-1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3:49:37.39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0 110,'9'0,"0"1,0-1,0 0,0-1,0 0,0 0,0-1,0 0,-1-1,15-5,-6 0,1 0,0 2,0 0,1 1,-1 1,1 0,0 2,0 0,38 2,1758 4,-1028-6,-766 1,1-2,-1 0,32-10,-17 4,9-5,-26 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3:49:42.10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0,'908'0,"-882"0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3:49:56.69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1 122,'7'0,"14"1,0-2,0 0,-1-1,26-6,-9 1,1 1,-1 2,1 2,60 4,63-4,-140 0,31-10,-33 7,-1 1,25-2,-5 5,-29 2,1-1,-1-1,1 1,0-1,-1-1,0 0,1 0,-1-1,0 0,15-7,-15 4,1 1,0 1,0 0,0 0,0 1,0 0,20-3,0 4,44 0,-47 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3:49:59.99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31,'836'0,"-802"-1,65-13,-62 8,47-3,412 8,-237 3,194-2,-427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3:50:15.14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1,'908'0,"-882"0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4:28:53.8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34,'1'-1,"-1"-1,0 1,0 0,1 0,-1 0,1 0,-1 0,1 0,0 0,-1 1,1-1,0 0,-1 0,1 0,0 1,0-1,0 0,0 1,0-1,0 1,0-1,0 1,0-1,0 1,0 0,2-1,33-6,-33 7,72-6,104 7,-68 1,1944-2,-2029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4:49:11.607"/>
    </inkml:context>
    <inkml:brush xml:id="br0">
      <inkml:brushProperty name="width" value="0.3" units="cm"/>
      <inkml:brushProperty name="height" value="0.6" units="cm"/>
      <inkml:brushProperty name="color" value="#FF99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34,'58'0,"-17"2,0-3,1-1,49-9,-44 2,1 3,50-1,98 8,-70 1,84-2,-184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4:38:41.516"/>
    </inkml:context>
    <inkml:brush xml:id="br0">
      <inkml:brushProperty name="width" value="0.3" units="cm"/>
      <inkml:brushProperty name="height" value="0.6" units="cm"/>
      <inkml:brushProperty name="color" value="#9FE6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0,'0'1,"0"0,0 0,1 0,-1 1,1-1,-1 0,1-1,-1 1,1 0,-1 0,1 0,0 0,0 0,-1-1,1 1,0 0,0 0,0-1,0 1,0-1,0 1,0-1,0 1,0-1,0 0,2 1,32 6,-32-7,73 6,105-7,-71-1,99 2,-182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4:39:23.470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1,'0'1,"0"0,0 0,1 0,-1 0,1 0,-1 0,1 0,-1 0,1 0,0 0,-1-1,1 1,0 0,-1 0,1-1,0 1,0 0,0-1,0 1,0-1,0 1,0-1,0 0,0 1,0-1,0 0,1 1,33 5,-32-6,77 6,95-7,-65-1,222 2,-306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2T16:35:08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55,'16'0,"0"0,0 0,-1 2,1 0,0 1,-1 0,0 1,19 8,-17-4,-1-1,1-1,1 0,-1-2,1 0,0-1,0 0,22-1,419-4,-444 1,0 0,-1-1,1 0,0-1,-1-1,0 0,0-1,0-1,-1 0,16-9,83-47,-93 52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4:40:28.55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1 126,'0'0,"0"1,0-1,0 0,0 0,0 1,0-1,0 0,0 1,0-1,1 0,-1 0,0 1,0-1,0 0,1 0,-1 1,0-1,0 0,0 0,1 0,-1 1,0-1,1 0,-1 0,0 0,0 0,1 0,-1 0,0 1,1-1,-1 0,1 0,15-1,14-6,-8 0,1 1,0 1,-1 1,41-2,-28 3,56-10,-57 6,54-2,-81 9,-1 0,0-1,1 0,-1 0,0 0,0-1,0 0,0 0,0-1,0 0,0 0,-1 0,7-5,-4 3,0 1,1 0,-1 0,1 1,0 0,0 0,0 1,0 0,16-1,11 2,43 3,-26 0,1278 1,-695-5,-121 2,-490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4:40:45.73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0,'5'0,"12"0,19 0,8 0,7 0,5 0,-2 0,-5 0,-5 0,-6 0,-4 0,-2 0,-2 0,0 0,-6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4:43:00.368"/>
    </inkml:context>
    <inkml:brush xml:id="br0">
      <inkml:brushProperty name="width" value="0.3" units="cm"/>
      <inkml:brushProperty name="height" value="0.6" units="cm"/>
      <inkml:brushProperty name="color" value="#9FE6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56,'0'-1,"0"0,0 1,1-1,-1 0,0 0,0 0,1 1,-1-1,1 0,-1 0,1 1,-1-1,1 0,-1 1,1-1,-1 0,1 1,0-1,0 1,-1-1,1 1,0 0,0-1,-1 1,1 0,1-1,26-5,-23 5,57-6,1 4,84 4,-42 1,288-2,-372-1,0-1,-1-1,22-6,-26 6,10-3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4:43:27.147"/>
    </inkml:context>
    <inkml:brush xml:id="br0">
      <inkml:brushProperty name="width" value="0.3" units="cm"/>
      <inkml:brushProperty name="height" value="0.6" units="cm"/>
      <inkml:brushProperty name="color" value="#9FE6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1,'8528'0,"-8502"0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4:47:22.326"/>
    </inkml:context>
    <inkml:brush xml:id="br0">
      <inkml:brushProperty name="width" value="0.3" units="cm"/>
      <inkml:brushProperty name="height" value="0.6" units="cm"/>
      <inkml:brushProperty name="color" value="#FF99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1,'55'-1,"69"3,-114 0,0 0,1 0,-1 2,0-1,0 1,13 7,-12-5,1-1,-1 0,1-1,16 4,15-3,1-2,81-5,-38-1,366 3,-427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2T16:49:42.457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46,'0'-2,"0"0,1 0,-1 0,1 1,-1-1,1 0,0 0,-1 1,1-1,0 1,0-1,0 0,0 1,1 0,-1-1,0 1,1 0,-1 0,1-1,-1 1,1 0,-1 0,1 1,0-1,0 0,-1 1,1-1,0 1,0-1,3 1,8-3,0 1,0 1,18 1,-18 0,503-1,-231 3,-192-2,-74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3T07:59:11.75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0,'3'3,"0"-1,0 0,-1-1,1 1,1 0,-1-1,0 0,0 0,0 0,1 0,-1 0,4 0,44 2,-38-3,499 1,-247-2,-45 1,-201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2T17:19:57.035"/>
    </inkml:context>
    <inkml:brush xml:id="br0">
      <inkml:brushProperty name="width" value="0.3" units="cm"/>
      <inkml:brushProperty name="height" value="0.6" units="cm"/>
      <inkml:brushProperty name="color" value="#66CC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1,'13'0,"26"0,19 0,17 0,13 0,5 0,-5 0,-9 0,-13 0,-14 0,-12 0,-7 0,-10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2T17:21:15.61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0,'802'0,"-768"1,58 9,-61-5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2T17:22:11.07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1,'9'0,"11"0,6 0,8 0,7 0,9 0,5 0,1 0,-3 0,-4 0,-4 0,-2 0,-4 0,-5 0,-7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59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30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844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21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60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73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19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7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96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860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68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0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customXml" Target="../ink/ink20.xml"/><Relationship Id="rId12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customXml" Target="../ink/ink22.xml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customXml" Target="../ink/ink19.xml"/><Relationship Id="rId9" Type="http://schemas.openxmlformats.org/officeDocument/2006/relationships/customXml" Target="../ink/ink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customXml" Target="../ink/ink23.xml"/><Relationship Id="rId7" Type="http://schemas.openxmlformats.org/officeDocument/2006/relationships/customXml" Target="../ink/ink24.xml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image" Target="../media/image3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customXml" Target="../ink/ink26.xml"/><Relationship Id="rId5" Type="http://schemas.openxmlformats.org/officeDocument/2006/relationships/image" Target="../media/image38.png"/><Relationship Id="rId15" Type="http://schemas.openxmlformats.org/officeDocument/2006/relationships/customXml" Target="../ink/ink27.xm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customXml" Target="../ink/ink25.xml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54.png"/><Relationship Id="rId18" Type="http://schemas.openxmlformats.org/officeDocument/2006/relationships/customXml" Target="../ink/ink34.xml"/><Relationship Id="rId3" Type="http://schemas.openxmlformats.org/officeDocument/2006/relationships/image" Target="../media/image49.png"/><Relationship Id="rId21" Type="http://schemas.openxmlformats.org/officeDocument/2006/relationships/customXml" Target="../ink/ink36.xml"/><Relationship Id="rId7" Type="http://schemas.openxmlformats.org/officeDocument/2006/relationships/image" Target="../media/image51.png"/><Relationship Id="rId12" Type="http://schemas.openxmlformats.org/officeDocument/2006/relationships/customXml" Target="../ink/ink31.xml"/><Relationship Id="rId17" Type="http://schemas.openxmlformats.org/officeDocument/2006/relationships/image" Target="../media/image56.png"/><Relationship Id="rId2" Type="http://schemas.openxmlformats.org/officeDocument/2006/relationships/image" Target="../media/image48.png"/><Relationship Id="rId16" Type="http://schemas.openxmlformats.org/officeDocument/2006/relationships/customXml" Target="../ink/ink33.xml"/><Relationship Id="rId20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53.png"/><Relationship Id="rId24" Type="http://schemas.openxmlformats.org/officeDocument/2006/relationships/image" Target="../media/image59.png"/><Relationship Id="rId5" Type="http://schemas.openxmlformats.org/officeDocument/2006/relationships/image" Target="../media/image50.png"/><Relationship Id="rId15" Type="http://schemas.openxmlformats.org/officeDocument/2006/relationships/image" Target="../media/image55.png"/><Relationship Id="rId23" Type="http://schemas.openxmlformats.org/officeDocument/2006/relationships/customXml" Target="../ink/ink37.xml"/><Relationship Id="rId10" Type="http://schemas.openxmlformats.org/officeDocument/2006/relationships/image" Target="../media/image32.png"/><Relationship Id="rId19" Type="http://schemas.openxmlformats.org/officeDocument/2006/relationships/image" Target="../media/image57.png"/><Relationship Id="rId4" Type="http://schemas.openxmlformats.org/officeDocument/2006/relationships/customXml" Target="../ink/ink28.xml"/><Relationship Id="rId9" Type="http://schemas.openxmlformats.org/officeDocument/2006/relationships/image" Target="../media/image52.png"/><Relationship Id="rId14" Type="http://schemas.openxmlformats.org/officeDocument/2006/relationships/customXml" Target="../ink/ink32.xml"/><Relationship Id="rId22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customXml" Target="../ink/ink42.xml"/><Relationship Id="rId18" Type="http://schemas.openxmlformats.org/officeDocument/2006/relationships/image" Target="../media/image69.png"/><Relationship Id="rId3" Type="http://schemas.openxmlformats.org/officeDocument/2006/relationships/customXml" Target="../ink/ink38.xml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17" Type="http://schemas.openxmlformats.org/officeDocument/2006/relationships/customXml" Target="../ink/ink44.xml"/><Relationship Id="rId2" Type="http://schemas.openxmlformats.org/officeDocument/2006/relationships/image" Target="../media/image60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65.png"/><Relationship Id="rId5" Type="http://schemas.openxmlformats.org/officeDocument/2006/relationships/image" Target="../media/image62.png"/><Relationship Id="rId15" Type="http://schemas.openxmlformats.org/officeDocument/2006/relationships/customXml" Target="../ink/ink43.xml"/><Relationship Id="rId10" Type="http://schemas.openxmlformats.org/officeDocument/2006/relationships/customXml" Target="../ink/ink41.xml"/><Relationship Id="rId19" Type="http://schemas.openxmlformats.org/officeDocument/2006/relationships/image" Target="../media/image70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12.xml"/><Relationship Id="rId18" Type="http://schemas.openxmlformats.org/officeDocument/2006/relationships/image" Target="../media/image19.png"/><Relationship Id="rId26" Type="http://schemas.openxmlformats.org/officeDocument/2006/relationships/customXml" Target="../ink/ink17.xml"/><Relationship Id="rId3" Type="http://schemas.openxmlformats.org/officeDocument/2006/relationships/customXml" Target="../ink/ink7.xml"/><Relationship Id="rId21" Type="http://schemas.openxmlformats.org/officeDocument/2006/relationships/image" Target="../media/image21.png"/><Relationship Id="rId7" Type="http://schemas.openxmlformats.org/officeDocument/2006/relationships/customXml" Target="../ink/ink9.xml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5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customXml" Target="../ink/ink14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11.xml"/><Relationship Id="rId24" Type="http://schemas.openxmlformats.org/officeDocument/2006/relationships/customXml" Target="../ink/ink16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image" Target="../media/image22.png"/><Relationship Id="rId28" Type="http://schemas.openxmlformats.org/officeDocument/2006/relationships/customXml" Target="../ink/ink18.xml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customXml" Target="../ink/ink10.xml"/><Relationship Id="rId14" Type="http://schemas.openxmlformats.org/officeDocument/2006/relationships/image" Target="../media/image16.png"/><Relationship Id="rId22" Type="http://schemas.openxmlformats.org/officeDocument/2006/relationships/customXml" Target="../ink/ink15.xml"/><Relationship Id="rId27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8A95209C-5275-4E15-8EA7-7F42980AB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974469-A916-750A-0764-54A68533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61" r="-1" b="2412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87B4DF4-2C29-2355-DC73-3B82C8155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Autofit/>
          </a:bodyPr>
          <a:lstStyle/>
          <a:p>
            <a:pPr algn="ctr"/>
            <a:r>
              <a:rPr lang="it-IT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France </a:t>
            </a:r>
            <a:r>
              <a:rPr lang="it-IT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hexagonale</a:t>
            </a:r>
            <a:r>
              <a:rPr lang="it-IT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septentrionale</a:t>
            </a:r>
            <a:endParaRPr lang="it-IT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AC08A87-BD15-6C6A-B9FF-AB6E55E68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 Baron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Letizia Ponton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Année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académique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2023-2024</a:t>
            </a: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xmlns="" id="{4F2ED431-E304-4FF0-9F4E-032783C9D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xmlns="" id="{4E87FCFB-2CCE-460D-B3DD-557C8BD1B9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3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1DD1D8-CDD9-7F8A-9D48-C85C32F7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Conversation à 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Treize-Vents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Vendée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xmlns="" id="{570FC13F-4101-01DA-0C08-8ED6A7EFB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7294" y="-1"/>
            <a:ext cx="2078636" cy="2264229"/>
          </a:xfrm>
          <a:prstGeom prst="rect">
            <a:avLst/>
          </a:prstGeom>
        </p:spPr>
      </p:pic>
      <p:pic>
        <p:nvPicPr>
          <p:cNvPr id="7" name="Segnaposto contenuto 6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xmlns="" id="{C8C42443-90DE-8138-6746-FB5CBD918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3" t="19899" r="19390" b="15850"/>
          <a:stretch/>
        </p:blipFill>
        <p:spPr>
          <a:xfrm>
            <a:off x="2987746" y="2264228"/>
            <a:ext cx="6695905" cy="3902149"/>
          </a:xfr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3F0FDB75-10EC-D1A5-0AC5-BFFE9235F2EB}"/>
                  </a:ext>
                </a:extLst>
              </p14:cNvPr>
              <p14:cNvContentPartPr/>
              <p14:nvPr/>
            </p14:nvContentPartPr>
            <p14:xfrm>
              <a:off x="170113" y="6294692"/>
              <a:ext cx="328680" cy="1116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F0FDB75-10EC-D1A5-0AC5-BFFE9235F2E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6473" y="6186692"/>
                <a:ext cx="436320" cy="2268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AB3EA8D5-0676-0630-02C8-D317B5D8F931}"/>
              </a:ext>
            </a:extLst>
          </p:cNvPr>
          <p:cNvSpPr txBox="1"/>
          <p:nvPr/>
        </p:nvSpPr>
        <p:spPr>
          <a:xfrm>
            <a:off x="595422" y="6166377"/>
            <a:ext cx="2275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Marques de l’</a:t>
            </a:r>
            <a:r>
              <a:rPr lang="it-IT" sz="1400" dirty="0" err="1">
                <a:latin typeface="Georgia" panose="02040502050405020303" pitchFamily="18" charset="0"/>
              </a:rPr>
              <a:t>oral</a:t>
            </a:r>
            <a:endParaRPr lang="it-IT" sz="1400" dirty="0">
              <a:latin typeface="Georgia" panose="02040502050405020303" pitchFamily="18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6F1A21EC-9C2F-1F09-4358-575A7E75482F}"/>
              </a:ext>
            </a:extLst>
          </p:cNvPr>
          <p:cNvSpPr/>
          <p:nvPr/>
        </p:nvSpPr>
        <p:spPr>
          <a:xfrm>
            <a:off x="170113" y="5709684"/>
            <a:ext cx="328680" cy="329609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E8E8BEFC-E525-ECBC-1A00-8FCFA63DD08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8793" y="5709684"/>
            <a:ext cx="1542422" cy="377985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FB79D9DB-66C4-42C0-8FBB-B4100D44D510}"/>
              </a:ext>
            </a:extLst>
          </p:cNvPr>
          <p:cNvSpPr/>
          <p:nvPr/>
        </p:nvSpPr>
        <p:spPr>
          <a:xfrm>
            <a:off x="8708065" y="3070151"/>
            <a:ext cx="414670" cy="281763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128049BA-CE98-6250-26EA-E2B550613309}"/>
              </a:ext>
            </a:extLst>
          </p:cNvPr>
          <p:cNvSpPr/>
          <p:nvPr/>
        </p:nvSpPr>
        <p:spPr>
          <a:xfrm>
            <a:off x="8915400" y="4369981"/>
            <a:ext cx="414670" cy="281763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0953AB35-CFB8-82B3-5530-39E7F4A34DA2}"/>
              </a:ext>
            </a:extLst>
          </p:cNvPr>
          <p:cNvSpPr/>
          <p:nvPr/>
        </p:nvSpPr>
        <p:spPr>
          <a:xfrm>
            <a:off x="5178056" y="3796441"/>
            <a:ext cx="265814" cy="180136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xmlns="" id="{5CD85514-CDCF-EA7B-F2B2-2F2884FD3832}"/>
              </a:ext>
            </a:extLst>
          </p:cNvPr>
          <p:cNvSpPr/>
          <p:nvPr/>
        </p:nvSpPr>
        <p:spPr>
          <a:xfrm>
            <a:off x="5528930" y="5603358"/>
            <a:ext cx="255182" cy="212651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xmlns="" id="{6D2231F6-66D2-393D-B97C-4A4421C2B1F4}"/>
              </a:ext>
            </a:extLst>
          </p:cNvPr>
          <p:cNvSpPr/>
          <p:nvPr/>
        </p:nvSpPr>
        <p:spPr>
          <a:xfrm>
            <a:off x="4752753" y="5380074"/>
            <a:ext cx="350875" cy="32961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59795FF4-3BA8-93BD-25B0-5F114D23CFA5}"/>
                  </a:ext>
                </a:extLst>
              </p14:cNvPr>
              <p14:cNvContentPartPr/>
              <p14:nvPr/>
            </p14:nvContentPartPr>
            <p14:xfrm>
              <a:off x="3795765" y="4901492"/>
              <a:ext cx="1870560" cy="3276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9795FF4-3BA8-93BD-25B0-5F114D23CFA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741765" y="4793492"/>
                <a:ext cx="1978200" cy="2484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Ovale 23">
            <a:extLst>
              <a:ext uri="{FF2B5EF4-FFF2-40B4-BE49-F238E27FC236}">
                <a16:creationId xmlns:a16="http://schemas.microsoft.com/office/drawing/2014/main" xmlns="" id="{0604FE8B-3580-6DAC-3A1A-98318FBAB91D}"/>
              </a:ext>
            </a:extLst>
          </p:cNvPr>
          <p:cNvSpPr/>
          <p:nvPr/>
        </p:nvSpPr>
        <p:spPr>
          <a:xfrm>
            <a:off x="4167963" y="3976577"/>
            <a:ext cx="318977" cy="25456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78814F39-E5F2-FDBB-2372-83AD9823CD80}"/>
                  </a:ext>
                </a:extLst>
              </p14:cNvPr>
              <p14:cNvContentPartPr/>
              <p14:nvPr/>
            </p14:nvContentPartPr>
            <p14:xfrm>
              <a:off x="3466005" y="3051452"/>
              <a:ext cx="998640" cy="36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8814F39-E5F2-FDBB-2372-83AD9823CD8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412365" y="2943812"/>
                <a:ext cx="110628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EFD72DDC-3593-3029-71A6-F4B6D9899D33}"/>
              </a:ext>
            </a:extLst>
          </p:cNvPr>
          <p:cNvSpPr/>
          <p:nvPr/>
        </p:nvSpPr>
        <p:spPr>
          <a:xfrm>
            <a:off x="155477" y="3945204"/>
            <a:ext cx="2880597" cy="117696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Liaisons –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aux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lignes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7 et 21 ne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sont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pas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réalisées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  <a:r>
              <a:rPr lang="it-IT" sz="1400" i="1" dirty="0">
                <a:solidFill>
                  <a:schemeClr val="tx1"/>
                </a:solidFill>
                <a:latin typeface="Georgia" panose="02040502050405020303" pitchFamily="18" charset="0"/>
              </a:rPr>
              <a:t>tu es à </a:t>
            </a:r>
            <a:r>
              <a:rPr lang="it-IT" sz="1400" i="1" dirty="0" err="1">
                <a:solidFill>
                  <a:schemeClr val="tx1"/>
                </a:solidFill>
                <a:latin typeface="Georgia" panose="02040502050405020303" pitchFamily="18" charset="0"/>
              </a:rPr>
              <a:t>Treize-Vents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[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teatʁɛzvã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] et </a:t>
            </a:r>
            <a:r>
              <a:rPr lang="it-IT" sz="1400" i="1" dirty="0" err="1">
                <a:solidFill>
                  <a:schemeClr val="tx1"/>
                </a:solidFill>
                <a:latin typeface="Georgia" panose="02040502050405020303" pitchFamily="18" charset="0"/>
              </a:rPr>
              <a:t>bien</a:t>
            </a:r>
            <a:r>
              <a:rPr lang="it-IT" sz="1400" i="1" dirty="0">
                <a:solidFill>
                  <a:schemeClr val="tx1"/>
                </a:solidFill>
                <a:latin typeface="Georgia" panose="02040502050405020303" pitchFamily="18" charset="0"/>
              </a:rPr>
              <a:t> ensemble 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[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bjɛ̃ɑ̃sɑ̃bl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]</a:t>
            </a: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xmlns="" id="{F636C390-86B7-78FE-A313-FE79D3A3CDA8}"/>
              </a:ext>
            </a:extLst>
          </p:cNvPr>
          <p:cNvCxnSpPr/>
          <p:nvPr/>
        </p:nvCxnSpPr>
        <p:spPr>
          <a:xfrm>
            <a:off x="5830651" y="6039293"/>
            <a:ext cx="101009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xmlns="" id="{BDB6175D-9187-5FD5-CB67-D996D76C2F03}"/>
              </a:ext>
            </a:extLst>
          </p:cNvPr>
          <p:cNvCxnSpPr/>
          <p:nvPr/>
        </p:nvCxnSpPr>
        <p:spPr>
          <a:xfrm>
            <a:off x="6723785" y="2474214"/>
            <a:ext cx="1537712" cy="0"/>
          </a:xfrm>
          <a:prstGeom prst="line">
            <a:avLst/>
          </a:prstGeom>
          <a:ln w="381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xmlns="" id="{238E7857-9761-64BE-B907-546CC448F6BB}"/>
              </a:ext>
            </a:extLst>
          </p:cNvPr>
          <p:cNvCxnSpPr/>
          <p:nvPr/>
        </p:nvCxnSpPr>
        <p:spPr>
          <a:xfrm>
            <a:off x="4210493" y="4784651"/>
            <a:ext cx="1233377" cy="0"/>
          </a:xfrm>
          <a:prstGeom prst="line">
            <a:avLst/>
          </a:prstGeom>
          <a:ln w="381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>
            <a:extLst>
              <a:ext uri="{FF2B5EF4-FFF2-40B4-BE49-F238E27FC236}">
                <a16:creationId xmlns:a16="http://schemas.microsoft.com/office/drawing/2014/main" xmlns="" id="{4B9209D9-B137-873E-71D7-436655902D6A}"/>
              </a:ext>
            </a:extLst>
          </p:cNvPr>
          <p:cNvSpPr/>
          <p:nvPr/>
        </p:nvSpPr>
        <p:spPr>
          <a:xfrm>
            <a:off x="8261497" y="3583172"/>
            <a:ext cx="318977" cy="25456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xmlns="" id="{9967762A-32DE-0349-9A29-4FD79BBE7840}"/>
              </a:ext>
            </a:extLst>
          </p:cNvPr>
          <p:cNvSpPr/>
          <p:nvPr/>
        </p:nvSpPr>
        <p:spPr>
          <a:xfrm>
            <a:off x="7931888" y="2913321"/>
            <a:ext cx="318977" cy="25456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xmlns="" id="{282B2748-72E8-43F1-0EBB-B52CCDBD78BA}"/>
              </a:ext>
            </a:extLst>
          </p:cNvPr>
          <p:cNvSpPr/>
          <p:nvPr/>
        </p:nvSpPr>
        <p:spPr>
          <a:xfrm>
            <a:off x="5528930" y="2474214"/>
            <a:ext cx="446568" cy="30088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xmlns="" id="{B8C5EB77-C0C3-A91B-A69A-38996559F8E1}"/>
              </a:ext>
            </a:extLst>
          </p:cNvPr>
          <p:cNvSpPr/>
          <p:nvPr/>
        </p:nvSpPr>
        <p:spPr>
          <a:xfrm>
            <a:off x="4582633" y="3351914"/>
            <a:ext cx="318976" cy="200611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xmlns="" id="{EC8558AE-A8DA-8577-2567-3F4F85A309C1}"/>
              </a:ext>
            </a:extLst>
          </p:cNvPr>
          <p:cNvSpPr/>
          <p:nvPr/>
        </p:nvSpPr>
        <p:spPr>
          <a:xfrm>
            <a:off x="159486" y="1897711"/>
            <a:ext cx="1924493" cy="467836"/>
          </a:xfrm>
          <a:prstGeom prst="rect">
            <a:avLst/>
          </a:prstGeom>
          <a:noFill/>
          <a:ln w="28575">
            <a:solidFill>
              <a:srgbClr val="FF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Absence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du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«ne» de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négation</a:t>
            </a:r>
            <a:endParaRPr lang="it-IT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xmlns="" id="{4B5F0FB8-D1D7-4F60-A71C-84C871D31A74}"/>
              </a:ext>
            </a:extLst>
          </p:cNvPr>
          <p:cNvCxnSpPr/>
          <p:nvPr/>
        </p:nvCxnSpPr>
        <p:spPr>
          <a:xfrm>
            <a:off x="5528930" y="5821325"/>
            <a:ext cx="1194855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xmlns="" id="{289B44C1-2067-C9D0-E718-27451264EEC2}"/>
              </a:ext>
            </a:extLst>
          </p:cNvPr>
          <p:cNvCxnSpPr/>
          <p:nvPr/>
        </p:nvCxnSpPr>
        <p:spPr>
          <a:xfrm>
            <a:off x="7230140" y="4784651"/>
            <a:ext cx="1020725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xmlns="" id="{1AC30F8D-F3E2-B686-A960-D59FFD59DBB8}"/>
              </a:ext>
            </a:extLst>
          </p:cNvPr>
          <p:cNvCxnSpPr/>
          <p:nvPr/>
        </p:nvCxnSpPr>
        <p:spPr>
          <a:xfrm>
            <a:off x="4901609" y="3552525"/>
            <a:ext cx="1329070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e 45">
            <a:extLst>
              <a:ext uri="{FF2B5EF4-FFF2-40B4-BE49-F238E27FC236}">
                <a16:creationId xmlns:a16="http://schemas.microsoft.com/office/drawing/2014/main" xmlns="" id="{940B93F4-17F7-492F-85D7-1699616C1E2F}"/>
              </a:ext>
            </a:extLst>
          </p:cNvPr>
          <p:cNvSpPr/>
          <p:nvPr/>
        </p:nvSpPr>
        <p:spPr>
          <a:xfrm>
            <a:off x="5103628" y="2272195"/>
            <a:ext cx="297712" cy="30087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xmlns="" id="{E523D482-3985-01A5-7E82-F1B275C09015}"/>
              </a:ext>
            </a:extLst>
          </p:cNvPr>
          <p:cNvSpPr/>
          <p:nvPr/>
        </p:nvSpPr>
        <p:spPr>
          <a:xfrm>
            <a:off x="4486940" y="3976581"/>
            <a:ext cx="691116" cy="25456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53406B27-24B9-111A-5F25-2064DFCCC7F4}"/>
                  </a:ext>
                </a:extLst>
              </p14:cNvPr>
              <p14:cNvContentPartPr/>
              <p14:nvPr/>
            </p14:nvContentPartPr>
            <p14:xfrm>
              <a:off x="7644525" y="4497212"/>
              <a:ext cx="616320" cy="3492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3406B27-24B9-111A-5F25-2064DFCCC7F4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590885" y="4389212"/>
                <a:ext cx="723960" cy="25056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Ovale 48">
            <a:extLst>
              <a:ext uri="{FF2B5EF4-FFF2-40B4-BE49-F238E27FC236}">
                <a16:creationId xmlns:a16="http://schemas.microsoft.com/office/drawing/2014/main" xmlns="" id="{42A8253D-CAD9-CAF2-137D-55D480997204}"/>
              </a:ext>
            </a:extLst>
          </p:cNvPr>
          <p:cNvSpPr/>
          <p:nvPr/>
        </p:nvSpPr>
        <p:spPr>
          <a:xfrm>
            <a:off x="4518836" y="5831074"/>
            <a:ext cx="350875" cy="259129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xmlns="" id="{6E08F3F2-D1CC-52C8-2DE1-023262A2FFA3}"/>
              </a:ext>
            </a:extLst>
          </p:cNvPr>
          <p:cNvSpPr/>
          <p:nvPr/>
        </p:nvSpPr>
        <p:spPr>
          <a:xfrm>
            <a:off x="155477" y="2621593"/>
            <a:ext cx="1932509" cy="1068213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Opposition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peu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marquée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entre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/a/ et /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ɑ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mais les /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ɑ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sont plus nombreux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algn="ctr"/>
            <a:endParaRPr lang="it-IT" dirty="0"/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xmlns="" id="{FF98310D-1781-0BD9-9596-09FFC81FC9EC}"/>
              </a:ext>
            </a:extLst>
          </p:cNvPr>
          <p:cNvCxnSpPr>
            <a:cxnSpLocks/>
          </p:cNvCxnSpPr>
          <p:nvPr/>
        </p:nvCxnSpPr>
        <p:spPr>
          <a:xfrm>
            <a:off x="5528930" y="2700666"/>
            <a:ext cx="488269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xmlns="" id="{01D29A08-37B2-F5BD-C904-3F7873D37568}"/>
              </a:ext>
            </a:extLst>
          </p:cNvPr>
          <p:cNvCxnSpPr/>
          <p:nvPr/>
        </p:nvCxnSpPr>
        <p:spPr>
          <a:xfrm>
            <a:off x="4986670" y="5209953"/>
            <a:ext cx="797442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xmlns="" id="{9EFAE050-074A-6149-70E0-3B12A5EDB47A}"/>
              </a:ext>
            </a:extLst>
          </p:cNvPr>
          <p:cNvCxnSpPr/>
          <p:nvPr/>
        </p:nvCxnSpPr>
        <p:spPr>
          <a:xfrm>
            <a:off x="7777715" y="5454502"/>
            <a:ext cx="329609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xmlns="" id="{5C7C89E6-E5ED-A33E-8017-5929BABEBA70}"/>
              </a:ext>
            </a:extLst>
          </p:cNvPr>
          <p:cNvCxnSpPr/>
          <p:nvPr/>
        </p:nvCxnSpPr>
        <p:spPr>
          <a:xfrm>
            <a:off x="5906386" y="3552525"/>
            <a:ext cx="379228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xmlns="" id="{B1821AA5-64B2-5EA3-B7D6-F6207D29D1CB}"/>
              </a:ext>
            </a:extLst>
          </p:cNvPr>
          <p:cNvCxnSpPr>
            <a:cxnSpLocks/>
          </p:cNvCxnSpPr>
          <p:nvPr/>
        </p:nvCxnSpPr>
        <p:spPr>
          <a:xfrm>
            <a:off x="4614530" y="4977527"/>
            <a:ext cx="1169582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xmlns="" id="{C38415D6-441C-83F9-D016-6879E0914EA7}"/>
              </a:ext>
            </a:extLst>
          </p:cNvPr>
          <p:cNvCxnSpPr/>
          <p:nvPr/>
        </p:nvCxnSpPr>
        <p:spPr>
          <a:xfrm>
            <a:off x="3934047" y="4369981"/>
            <a:ext cx="276446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xmlns="" id="{DDA4ED13-D284-1E43-3FF0-899D17B2094E}"/>
              </a:ext>
            </a:extLst>
          </p:cNvPr>
          <p:cNvCxnSpPr/>
          <p:nvPr/>
        </p:nvCxnSpPr>
        <p:spPr>
          <a:xfrm>
            <a:off x="8604397" y="4146081"/>
            <a:ext cx="622005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xmlns="" id="{33C75D87-592F-34D3-B8EF-45FE3BE494C6}"/>
              </a:ext>
            </a:extLst>
          </p:cNvPr>
          <p:cNvCxnSpPr/>
          <p:nvPr/>
        </p:nvCxnSpPr>
        <p:spPr>
          <a:xfrm>
            <a:off x="9029699" y="2700662"/>
            <a:ext cx="393405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xmlns="" id="{11B621CC-9274-CF52-DB5A-BCCD5C9101A3}"/>
              </a:ext>
            </a:extLst>
          </p:cNvPr>
          <p:cNvCxnSpPr>
            <a:cxnSpLocks/>
          </p:cNvCxnSpPr>
          <p:nvPr/>
        </p:nvCxnSpPr>
        <p:spPr>
          <a:xfrm>
            <a:off x="7931888" y="4784651"/>
            <a:ext cx="318977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e 75">
            <a:extLst>
              <a:ext uri="{FF2B5EF4-FFF2-40B4-BE49-F238E27FC236}">
                <a16:creationId xmlns:a16="http://schemas.microsoft.com/office/drawing/2014/main" xmlns="" id="{5C004864-A952-8673-FC18-577C76B3B354}"/>
              </a:ext>
            </a:extLst>
          </p:cNvPr>
          <p:cNvSpPr/>
          <p:nvPr/>
        </p:nvSpPr>
        <p:spPr>
          <a:xfrm>
            <a:off x="9977294" y="2264228"/>
            <a:ext cx="357553" cy="295046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xmlns="" id="{86E57308-00A6-0C20-68ED-46C3E17E1C43}"/>
              </a:ext>
            </a:extLst>
          </p:cNvPr>
          <p:cNvSpPr txBox="1"/>
          <p:nvPr/>
        </p:nvSpPr>
        <p:spPr>
          <a:xfrm>
            <a:off x="10397239" y="2227085"/>
            <a:ext cx="136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/e/ </a:t>
            </a:r>
            <a:r>
              <a:rPr lang="it-IT" sz="1400" dirty="0" err="1">
                <a:latin typeface="Georgia" panose="02040502050405020303" pitchFamily="18" charset="0"/>
              </a:rPr>
              <a:t>fermé</a:t>
            </a:r>
            <a:endParaRPr lang="it-IT" sz="1400" dirty="0">
              <a:latin typeface="Georgia" panose="02040502050405020303" pitchFamily="18" charset="0"/>
            </a:endParaRPr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xmlns="" id="{ACFE3D4E-A5B8-269F-CE7A-86D7CC4A76B5}"/>
              </a:ext>
            </a:extLst>
          </p:cNvPr>
          <p:cNvSpPr/>
          <p:nvPr/>
        </p:nvSpPr>
        <p:spPr>
          <a:xfrm>
            <a:off x="8499400" y="2898242"/>
            <a:ext cx="311003" cy="222779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xmlns="" id="{F4CF3DC6-7D6F-3EAF-E042-990CC54DEFE2}"/>
              </a:ext>
            </a:extLst>
          </p:cNvPr>
          <p:cNvSpPr/>
          <p:nvPr/>
        </p:nvSpPr>
        <p:spPr>
          <a:xfrm>
            <a:off x="9144005" y="2923696"/>
            <a:ext cx="279099" cy="24418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xmlns="" id="{B06CEF0B-4FC7-6A4C-8B19-2DB4B051D761}"/>
              </a:ext>
            </a:extLst>
          </p:cNvPr>
          <p:cNvSpPr/>
          <p:nvPr/>
        </p:nvSpPr>
        <p:spPr>
          <a:xfrm>
            <a:off x="4167963" y="2272195"/>
            <a:ext cx="296682" cy="24774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xmlns="" id="{78543D1F-3069-979F-8FAC-86707E7EA574}"/>
              </a:ext>
            </a:extLst>
          </p:cNvPr>
          <p:cNvSpPr/>
          <p:nvPr/>
        </p:nvSpPr>
        <p:spPr>
          <a:xfrm>
            <a:off x="7005829" y="2272195"/>
            <a:ext cx="224311" cy="26266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xmlns="" id="{837BC790-E783-DDFE-AFC1-78286C093F52}"/>
              </a:ext>
            </a:extLst>
          </p:cNvPr>
          <p:cNvSpPr/>
          <p:nvPr/>
        </p:nvSpPr>
        <p:spPr>
          <a:xfrm>
            <a:off x="7523783" y="2700662"/>
            <a:ext cx="318977" cy="187858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Ovale 82">
            <a:extLst>
              <a:ext uri="{FF2B5EF4-FFF2-40B4-BE49-F238E27FC236}">
                <a16:creationId xmlns:a16="http://schemas.microsoft.com/office/drawing/2014/main" xmlns="" id="{E7FF4E0E-0EE7-FDA9-FEDC-C459C7119162}"/>
              </a:ext>
            </a:extLst>
          </p:cNvPr>
          <p:cNvSpPr/>
          <p:nvPr/>
        </p:nvSpPr>
        <p:spPr>
          <a:xfrm>
            <a:off x="6778116" y="3272977"/>
            <a:ext cx="317576" cy="262661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xmlns="" id="{38AD7A10-0094-3D90-D979-16E676D4680E}"/>
              </a:ext>
            </a:extLst>
          </p:cNvPr>
          <p:cNvSpPr/>
          <p:nvPr/>
        </p:nvSpPr>
        <p:spPr>
          <a:xfrm>
            <a:off x="8915399" y="3583172"/>
            <a:ext cx="414670" cy="213268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Doppia parentesi quadra 85">
            <a:extLst>
              <a:ext uri="{FF2B5EF4-FFF2-40B4-BE49-F238E27FC236}">
                <a16:creationId xmlns:a16="http://schemas.microsoft.com/office/drawing/2014/main" xmlns="" id="{F78221C1-025B-738D-D229-713EB7C638EC}"/>
              </a:ext>
            </a:extLst>
          </p:cNvPr>
          <p:cNvSpPr/>
          <p:nvPr/>
        </p:nvSpPr>
        <p:spPr>
          <a:xfrm>
            <a:off x="9977294" y="2806685"/>
            <a:ext cx="357553" cy="295046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xmlns="" id="{1D609938-9B55-C128-FF5C-15D734A88159}"/>
              </a:ext>
            </a:extLst>
          </p:cNvPr>
          <p:cNvSpPr txBox="1"/>
          <p:nvPr/>
        </p:nvSpPr>
        <p:spPr>
          <a:xfrm>
            <a:off x="10354243" y="2624654"/>
            <a:ext cx="17016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Schwa ne </a:t>
            </a:r>
            <a:r>
              <a:rPr lang="it-IT" sz="1400" dirty="0" err="1">
                <a:latin typeface="Georgia" panose="02040502050405020303" pitchFamily="18" charset="0"/>
              </a:rPr>
              <a:t>pas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réalisés</a:t>
            </a:r>
            <a:r>
              <a:rPr lang="it-IT" sz="1400" dirty="0">
                <a:latin typeface="Georgia" panose="02040502050405020303" pitchFamily="18" charset="0"/>
              </a:rPr>
              <a:t>: 9 </a:t>
            </a:r>
            <a:r>
              <a:rPr lang="it-IT" sz="1400" i="1" dirty="0" err="1">
                <a:latin typeface="Georgia" panose="02040502050405020303" pitchFamily="18" charset="0"/>
              </a:rPr>
              <a:t>ils</a:t>
            </a:r>
            <a:r>
              <a:rPr lang="it-IT" sz="1400" i="1" dirty="0">
                <a:latin typeface="Georgia" panose="02040502050405020303" pitchFamily="18" charset="0"/>
              </a:rPr>
              <a:t> se parleront </a:t>
            </a:r>
            <a:r>
              <a:rPr lang="it-IT" sz="1400" dirty="0">
                <a:latin typeface="Georgia" panose="02040502050405020303" pitchFamily="18" charset="0"/>
              </a:rPr>
              <a:t>[</a:t>
            </a:r>
            <a:r>
              <a:rPr lang="it-IT" sz="1400" dirty="0" err="1">
                <a:latin typeface="Georgia" panose="02040502050405020303" pitchFamily="18" charset="0"/>
              </a:rPr>
              <a:t>ispaʁlʁɔ̃pɑ</a:t>
            </a:r>
            <a:r>
              <a:rPr lang="it-IT" sz="1400" dirty="0">
                <a:latin typeface="Georgia" panose="02040502050405020303" pitchFamily="18" charset="0"/>
              </a:rPr>
              <a:t>]; 12 </a:t>
            </a:r>
            <a:r>
              <a:rPr lang="it-IT" sz="1400" i="1" dirty="0">
                <a:latin typeface="Georgia" panose="02040502050405020303" pitchFamily="18" charset="0"/>
              </a:rPr>
              <a:t>là-</a:t>
            </a:r>
            <a:r>
              <a:rPr lang="it-IT" sz="1400" i="1" dirty="0" err="1">
                <a:latin typeface="Georgia" panose="02040502050405020303" pitchFamily="18" charset="0"/>
              </a:rPr>
              <a:t>dessus</a:t>
            </a:r>
            <a:r>
              <a:rPr lang="it-IT" sz="1400" dirty="0">
                <a:latin typeface="Georgia" panose="02040502050405020303" pitchFamily="18" charset="0"/>
              </a:rPr>
              <a:t> [</a:t>
            </a:r>
            <a:r>
              <a:rPr lang="it-IT" sz="1400" dirty="0" err="1">
                <a:latin typeface="Georgia" panose="02040502050405020303" pitchFamily="18" charset="0"/>
              </a:rPr>
              <a:t>latsy</a:t>
            </a:r>
            <a:r>
              <a:rPr lang="it-IT" sz="1400" dirty="0">
                <a:latin typeface="Georgia" panose="02040502050405020303" pitchFamily="18" charset="0"/>
              </a:rPr>
              <a:t>]; 14 </a:t>
            </a:r>
            <a:r>
              <a:rPr lang="it-IT" sz="1400" i="1" dirty="0">
                <a:latin typeface="Georgia" panose="02040502050405020303" pitchFamily="18" charset="0"/>
              </a:rPr>
              <a:t>je </a:t>
            </a:r>
            <a:r>
              <a:rPr lang="it-IT" sz="1400" i="1" dirty="0" err="1">
                <a:latin typeface="Georgia" panose="02040502050405020303" pitchFamily="18" charset="0"/>
              </a:rPr>
              <a:t>les</a:t>
            </a:r>
            <a:r>
              <a:rPr lang="it-IT" sz="1400" i="1" dirty="0">
                <a:latin typeface="Georgia" panose="02040502050405020303" pitchFamily="18" charset="0"/>
              </a:rPr>
              <a:t> ai connu </a:t>
            </a:r>
            <a:r>
              <a:rPr lang="it-IT" sz="1400" dirty="0">
                <a:latin typeface="Georgia" panose="02040502050405020303" pitchFamily="18" charset="0"/>
              </a:rPr>
              <a:t>[</a:t>
            </a:r>
            <a:r>
              <a:rPr lang="it-IT" sz="1400" dirty="0" err="1">
                <a:latin typeface="Georgia" panose="02040502050405020303" pitchFamily="18" charset="0"/>
              </a:rPr>
              <a:t>ʒlezekony</a:t>
            </a:r>
            <a:r>
              <a:rPr lang="it-IT" sz="1400" dirty="0">
                <a:latin typeface="Georgia" panose="02040502050405020303" pitchFamily="18" charset="0"/>
              </a:rPr>
              <a:t>]; 16 </a:t>
            </a:r>
            <a:r>
              <a:rPr lang="it-IT" sz="1400" i="1" dirty="0">
                <a:latin typeface="Georgia" panose="02040502050405020303" pitchFamily="18" charset="0"/>
              </a:rPr>
              <a:t>je pense</a:t>
            </a:r>
            <a:r>
              <a:rPr lang="it-IT" sz="1400" dirty="0">
                <a:latin typeface="Georgia" panose="02040502050405020303" pitchFamily="18" charset="0"/>
              </a:rPr>
              <a:t> [</a:t>
            </a:r>
            <a:r>
              <a:rPr lang="it-IT" sz="1400" dirty="0" err="1">
                <a:latin typeface="Georgia" panose="02040502050405020303" pitchFamily="18" charset="0"/>
              </a:rPr>
              <a:t>ʃpãs</a:t>
            </a:r>
            <a:r>
              <a:rPr lang="it-IT" sz="1400" dirty="0">
                <a:latin typeface="Georgia" panose="02040502050405020303" pitchFamily="18" charset="0"/>
              </a:rPr>
              <a:t>]; 17 </a:t>
            </a:r>
            <a:r>
              <a:rPr lang="it-IT" sz="1400" i="1" dirty="0">
                <a:latin typeface="Georgia" panose="02040502050405020303" pitchFamily="18" charset="0"/>
              </a:rPr>
              <a:t>tout le monde </a:t>
            </a:r>
            <a:r>
              <a:rPr lang="it-IT" sz="1400" dirty="0">
                <a:latin typeface="Georgia" panose="02040502050405020303" pitchFamily="18" charset="0"/>
              </a:rPr>
              <a:t>[tulmɔ̃d]</a:t>
            </a:r>
          </a:p>
        </p:txBody>
      </p:sp>
      <p:sp>
        <p:nvSpPr>
          <p:cNvPr id="88" name="Doppia parentesi quadra 87">
            <a:extLst>
              <a:ext uri="{FF2B5EF4-FFF2-40B4-BE49-F238E27FC236}">
                <a16:creationId xmlns:a16="http://schemas.microsoft.com/office/drawing/2014/main" xmlns="" id="{D6BAD229-7F36-B2CB-180B-01BF79B909D4}"/>
              </a:ext>
            </a:extLst>
          </p:cNvPr>
          <p:cNvSpPr/>
          <p:nvPr/>
        </p:nvSpPr>
        <p:spPr>
          <a:xfrm>
            <a:off x="4922131" y="3275904"/>
            <a:ext cx="1105787" cy="300873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Doppia parentesi quadra 88">
            <a:extLst>
              <a:ext uri="{FF2B5EF4-FFF2-40B4-BE49-F238E27FC236}">
                <a16:creationId xmlns:a16="http://schemas.microsoft.com/office/drawing/2014/main" xmlns="" id="{2F2C360B-DCF2-BD87-4124-8F9BDA5E692A}"/>
              </a:ext>
            </a:extLst>
          </p:cNvPr>
          <p:cNvSpPr/>
          <p:nvPr/>
        </p:nvSpPr>
        <p:spPr>
          <a:xfrm>
            <a:off x="4986670" y="4977527"/>
            <a:ext cx="679655" cy="270258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Doppia parentesi quadra 89">
            <a:extLst>
              <a:ext uri="{FF2B5EF4-FFF2-40B4-BE49-F238E27FC236}">
                <a16:creationId xmlns:a16="http://schemas.microsoft.com/office/drawing/2014/main" xmlns="" id="{26677D90-0D70-8E5E-26CB-1FDB5E9DC745}"/>
              </a:ext>
            </a:extLst>
          </p:cNvPr>
          <p:cNvSpPr/>
          <p:nvPr/>
        </p:nvSpPr>
        <p:spPr>
          <a:xfrm>
            <a:off x="8604397" y="3952330"/>
            <a:ext cx="725672" cy="213268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Doppia parentesi quadra 90">
            <a:extLst>
              <a:ext uri="{FF2B5EF4-FFF2-40B4-BE49-F238E27FC236}">
                <a16:creationId xmlns:a16="http://schemas.microsoft.com/office/drawing/2014/main" xmlns="" id="{A9FD3BA5-F796-9FA3-BC88-192F89A3A919}"/>
              </a:ext>
            </a:extLst>
          </p:cNvPr>
          <p:cNvSpPr/>
          <p:nvPr/>
        </p:nvSpPr>
        <p:spPr>
          <a:xfrm>
            <a:off x="6840744" y="4996906"/>
            <a:ext cx="1193927" cy="270257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Doppia parentesi quadra 92">
            <a:extLst>
              <a:ext uri="{FF2B5EF4-FFF2-40B4-BE49-F238E27FC236}">
                <a16:creationId xmlns:a16="http://schemas.microsoft.com/office/drawing/2014/main" xmlns="" id="{634D745A-0B5F-0917-8624-6B066CACE469}"/>
              </a:ext>
            </a:extLst>
          </p:cNvPr>
          <p:cNvSpPr/>
          <p:nvPr/>
        </p:nvSpPr>
        <p:spPr>
          <a:xfrm>
            <a:off x="5252484" y="4369981"/>
            <a:ext cx="1033130" cy="251973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Doppia parentesi quadra 93">
            <a:extLst>
              <a:ext uri="{FF2B5EF4-FFF2-40B4-BE49-F238E27FC236}">
                <a16:creationId xmlns:a16="http://schemas.microsoft.com/office/drawing/2014/main" xmlns="" id="{CF0B0B16-AEE9-2F5A-B90E-F2249FE4DDE6}"/>
              </a:ext>
            </a:extLst>
          </p:cNvPr>
          <p:cNvSpPr/>
          <p:nvPr/>
        </p:nvSpPr>
        <p:spPr>
          <a:xfrm>
            <a:off x="8260845" y="4824785"/>
            <a:ext cx="679655" cy="213267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xmlns="" id="{29972927-A7C6-6904-29CD-3E496F332186}"/>
              </a:ext>
            </a:extLst>
          </p:cNvPr>
          <p:cNvSpPr txBox="1"/>
          <p:nvPr/>
        </p:nvSpPr>
        <p:spPr>
          <a:xfrm>
            <a:off x="2870786" y="1769396"/>
            <a:ext cx="367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eorgia" panose="02040502050405020303" pitchFamily="18" charset="0"/>
              </a:rPr>
              <a:t>Le /l/ de « ils » n’est pas réalisé [</a:t>
            </a:r>
            <a:r>
              <a:rPr lang="fr-FR" sz="1400" dirty="0" err="1">
                <a:latin typeface="Georgia" panose="02040502050405020303" pitchFamily="18" charset="0"/>
              </a:rPr>
              <a:t>ispaʁlʁɔ̃pɑ</a:t>
            </a:r>
            <a:r>
              <a:rPr lang="fr-FR" sz="1400" dirty="0">
                <a:latin typeface="Georgia" panose="02040502050405020303" pitchFamily="18" charset="0"/>
              </a:rPr>
              <a:t>]</a:t>
            </a:r>
            <a:endParaRPr lang="it-IT" sz="1400" dirty="0">
              <a:latin typeface="Georgia" panose="02040502050405020303" pitchFamily="18" charset="0"/>
            </a:endParaRPr>
          </a:p>
        </p:txBody>
      </p:sp>
      <p:cxnSp>
        <p:nvCxnSpPr>
          <p:cNvPr id="99" name="Connettore 2 98">
            <a:extLst>
              <a:ext uri="{FF2B5EF4-FFF2-40B4-BE49-F238E27FC236}">
                <a16:creationId xmlns:a16="http://schemas.microsoft.com/office/drawing/2014/main" xmlns="" id="{31CDEBEB-B3B9-3737-297F-B7B51BEC4E3A}"/>
              </a:ext>
            </a:extLst>
          </p:cNvPr>
          <p:cNvCxnSpPr>
            <a:cxnSpLocks/>
            <a:endCxn id="97" idx="2"/>
          </p:cNvCxnSpPr>
          <p:nvPr/>
        </p:nvCxnSpPr>
        <p:spPr>
          <a:xfrm flipH="1" flipV="1">
            <a:off x="4708945" y="2077173"/>
            <a:ext cx="394683" cy="12747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xmlns="" id="{0E1859C9-2FB9-AA77-F519-A66A6E49B239}"/>
              </a:ext>
            </a:extLst>
          </p:cNvPr>
          <p:cNvCxnSpPr/>
          <p:nvPr/>
        </p:nvCxnSpPr>
        <p:spPr>
          <a:xfrm flipV="1">
            <a:off x="4582633" y="3121021"/>
            <a:ext cx="1248018" cy="7449"/>
          </a:xfrm>
          <a:prstGeom prst="line">
            <a:avLst/>
          </a:prstGeom>
          <a:ln w="381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327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AC01B46-C678-B921-1077-6919B228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Conversation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Treize-Vents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Vendée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egnaposto contenuto 6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xmlns="" id="{E14690BA-9E76-B93C-4C19-319427BF9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46"/>
          <a:stretch/>
        </p:blipFill>
        <p:spPr>
          <a:xfrm>
            <a:off x="2893431" y="1928812"/>
            <a:ext cx="6843403" cy="4132943"/>
          </a:xfr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66B123BC-37E4-C367-299F-7A3C10CDC2B5}"/>
                  </a:ext>
                </a:extLst>
              </p14:cNvPr>
              <p14:cNvContentPartPr/>
              <p14:nvPr/>
            </p14:nvContentPartPr>
            <p14:xfrm>
              <a:off x="254805" y="6454005"/>
              <a:ext cx="250560" cy="36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6B123BC-37E4-C367-299F-7A3C10CDC2B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1165" y="6346365"/>
                <a:ext cx="3582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42F35AB5-E3F6-A694-B08E-7EEE3B47A6A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136" y="6303882"/>
            <a:ext cx="2292295" cy="377985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xmlns="" id="{DA1BF30B-4459-EFDF-0FEF-E0A2E059810E}"/>
              </a:ext>
            </a:extLst>
          </p:cNvPr>
          <p:cNvSpPr/>
          <p:nvPr/>
        </p:nvSpPr>
        <p:spPr>
          <a:xfrm>
            <a:off x="167245" y="5847907"/>
            <a:ext cx="425679" cy="37798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39A72B3A-7ED5-7DC3-AA6E-287ECAB86C3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24" y="5847906"/>
            <a:ext cx="1542422" cy="377985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93E5DC46-792E-453C-6061-5AB8639F1F7D}"/>
              </a:ext>
            </a:extLst>
          </p:cNvPr>
          <p:cNvSpPr/>
          <p:nvPr/>
        </p:nvSpPr>
        <p:spPr>
          <a:xfrm>
            <a:off x="7673009" y="1928812"/>
            <a:ext cx="524786" cy="28960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2891ECAA-89A0-2E93-A6F6-5540B855FD13}"/>
              </a:ext>
            </a:extLst>
          </p:cNvPr>
          <p:cNvSpPr/>
          <p:nvPr/>
        </p:nvSpPr>
        <p:spPr>
          <a:xfrm>
            <a:off x="5486400" y="3967701"/>
            <a:ext cx="222637" cy="310101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5218769D-9343-B7A6-CBD2-837D5B7C72C8}"/>
              </a:ext>
            </a:extLst>
          </p:cNvPr>
          <p:cNvSpPr/>
          <p:nvPr/>
        </p:nvSpPr>
        <p:spPr>
          <a:xfrm>
            <a:off x="3983603" y="2584174"/>
            <a:ext cx="214686" cy="21468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58C792D8-A89A-5FF0-4A13-42C76102DEC2}"/>
                  </a:ext>
                </a:extLst>
              </p14:cNvPr>
              <p14:cNvContentPartPr/>
              <p14:nvPr/>
            </p14:nvContentPartPr>
            <p14:xfrm>
              <a:off x="4850123" y="2233064"/>
              <a:ext cx="492480" cy="3348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8C792D8-A89A-5FF0-4A13-42C76102DEC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796123" y="2125064"/>
                <a:ext cx="6001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3C063B9D-80AA-DFA1-8BA5-44E5184745EC}"/>
                  </a:ext>
                </a:extLst>
              </p14:cNvPr>
              <p14:cNvContentPartPr/>
              <p14:nvPr/>
            </p14:nvContentPartPr>
            <p14:xfrm>
              <a:off x="4683083" y="2663264"/>
              <a:ext cx="738720" cy="900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C063B9D-80AA-DFA1-8BA5-44E5184745E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629443" y="2555624"/>
                <a:ext cx="846360" cy="22464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Ovale 17">
            <a:extLst>
              <a:ext uri="{FF2B5EF4-FFF2-40B4-BE49-F238E27FC236}">
                <a16:creationId xmlns:a16="http://schemas.microsoft.com/office/drawing/2014/main" xmlns="" id="{FF264F20-3C14-74C6-27B2-59A1843356BB}"/>
              </a:ext>
            </a:extLst>
          </p:cNvPr>
          <p:cNvSpPr/>
          <p:nvPr/>
        </p:nvSpPr>
        <p:spPr>
          <a:xfrm>
            <a:off x="4683083" y="5701085"/>
            <a:ext cx="167040" cy="17868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xmlns="" id="{7A74B70D-AA4E-4C69-ED60-23D3FAF1F31C}"/>
              </a:ext>
            </a:extLst>
          </p:cNvPr>
          <p:cNvSpPr/>
          <p:nvPr/>
        </p:nvSpPr>
        <p:spPr>
          <a:xfrm>
            <a:off x="3458817" y="4185737"/>
            <a:ext cx="222637" cy="24314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4967D32D-7A84-33ED-BAF3-8E020EE5D5F4}"/>
                  </a:ext>
                </a:extLst>
              </p14:cNvPr>
              <p14:cNvContentPartPr/>
              <p14:nvPr/>
            </p14:nvContentPartPr>
            <p14:xfrm>
              <a:off x="6408563" y="3911744"/>
              <a:ext cx="2273760" cy="5724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967D32D-7A84-33ED-BAF3-8E020EE5D5F4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354563" y="3803744"/>
                <a:ext cx="2381400" cy="2728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Ovale 22">
            <a:extLst>
              <a:ext uri="{FF2B5EF4-FFF2-40B4-BE49-F238E27FC236}">
                <a16:creationId xmlns:a16="http://schemas.microsoft.com/office/drawing/2014/main" xmlns="" id="{86C6CEB9-7704-64D9-B052-62C792E9F5BB}"/>
              </a:ext>
            </a:extLst>
          </p:cNvPr>
          <p:cNvSpPr/>
          <p:nvPr/>
        </p:nvSpPr>
        <p:spPr>
          <a:xfrm>
            <a:off x="5653377" y="3657600"/>
            <a:ext cx="151075" cy="174929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xmlns="" id="{F0D11B42-086F-1608-1934-B452E960D577}"/>
              </a:ext>
            </a:extLst>
          </p:cNvPr>
          <p:cNvSpPr/>
          <p:nvPr/>
        </p:nvSpPr>
        <p:spPr>
          <a:xfrm>
            <a:off x="6562537" y="3657600"/>
            <a:ext cx="151075" cy="19690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xmlns="" id="{B4165BEA-30F6-C7D5-D87A-612ED1BF1482}"/>
              </a:ext>
            </a:extLst>
          </p:cNvPr>
          <p:cNvSpPr/>
          <p:nvPr/>
        </p:nvSpPr>
        <p:spPr>
          <a:xfrm>
            <a:off x="6562537" y="3021496"/>
            <a:ext cx="386903" cy="19690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xmlns="" id="{26E77DC8-EEEB-746A-433B-B120D1887247}"/>
              </a:ext>
            </a:extLst>
          </p:cNvPr>
          <p:cNvSpPr/>
          <p:nvPr/>
        </p:nvSpPr>
        <p:spPr>
          <a:xfrm>
            <a:off x="6713613" y="3600360"/>
            <a:ext cx="482318" cy="232169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xmlns="" id="{77563D40-5E18-6CC5-3720-B1C09962C0B7}"/>
              </a:ext>
            </a:extLst>
          </p:cNvPr>
          <p:cNvSpPr/>
          <p:nvPr/>
        </p:nvSpPr>
        <p:spPr>
          <a:xfrm>
            <a:off x="5176299" y="3218400"/>
            <a:ext cx="310101" cy="236223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xmlns="" id="{A5846E26-9061-B2C2-2914-A69000FF84EE}"/>
              </a:ext>
            </a:extLst>
          </p:cNvPr>
          <p:cNvSpPr/>
          <p:nvPr/>
        </p:nvSpPr>
        <p:spPr>
          <a:xfrm>
            <a:off x="4293704" y="4651513"/>
            <a:ext cx="310101" cy="25444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xmlns="" id="{8F90F0CA-27EF-65E3-DD23-6043D4372B31}"/>
              </a:ext>
            </a:extLst>
          </p:cNvPr>
          <p:cNvSpPr/>
          <p:nvPr/>
        </p:nvSpPr>
        <p:spPr>
          <a:xfrm>
            <a:off x="6790413" y="5879770"/>
            <a:ext cx="234563" cy="21468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xmlns="" id="{DDC91D0F-D993-0795-8C55-A0BAD856660B}"/>
              </a:ext>
            </a:extLst>
          </p:cNvPr>
          <p:cNvSpPr/>
          <p:nvPr/>
        </p:nvSpPr>
        <p:spPr>
          <a:xfrm>
            <a:off x="3817655" y="5879769"/>
            <a:ext cx="273291" cy="21468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xmlns="" id="{9E0F8993-CEF5-09F9-B986-DBF63D20FD98}"/>
              </a:ext>
            </a:extLst>
          </p:cNvPr>
          <p:cNvSpPr/>
          <p:nvPr/>
        </p:nvSpPr>
        <p:spPr>
          <a:xfrm>
            <a:off x="6638074" y="2584174"/>
            <a:ext cx="386903" cy="232169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xmlns="" id="{B0869A5F-03AE-3B71-6F9B-A59F6D751111}"/>
              </a:ext>
            </a:extLst>
          </p:cNvPr>
          <p:cNvSpPr/>
          <p:nvPr/>
        </p:nvSpPr>
        <p:spPr>
          <a:xfrm>
            <a:off x="5088835" y="5504077"/>
            <a:ext cx="253768" cy="17868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xmlns="" id="{69327E7A-3816-89AC-2D8E-B3B7AE57418A}"/>
              </a:ext>
            </a:extLst>
          </p:cNvPr>
          <p:cNvSpPr/>
          <p:nvPr/>
        </p:nvSpPr>
        <p:spPr>
          <a:xfrm>
            <a:off x="7967207" y="5504077"/>
            <a:ext cx="230588" cy="19700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0B054FFB-D052-23AE-41A3-D27EDE3FF85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1574" y="1886281"/>
            <a:ext cx="2011854" cy="1182727"/>
          </a:xfrm>
          <a:prstGeom prst="rect">
            <a:avLst/>
          </a:prstGeom>
        </p:spPr>
      </p:pic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xmlns="" id="{688F6481-0B16-138F-F7DF-BEDF433CBEC7}"/>
              </a:ext>
            </a:extLst>
          </p:cNvPr>
          <p:cNvCxnSpPr>
            <a:cxnSpLocks/>
          </p:cNvCxnSpPr>
          <p:nvPr/>
        </p:nvCxnSpPr>
        <p:spPr>
          <a:xfrm flipV="1">
            <a:off x="7673009" y="2161207"/>
            <a:ext cx="527446" cy="13248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xmlns="" id="{D699EFBE-8AC2-08D4-7CEF-3AFD1528A086}"/>
              </a:ext>
            </a:extLst>
          </p:cNvPr>
          <p:cNvCxnSpPr/>
          <p:nvPr/>
        </p:nvCxnSpPr>
        <p:spPr>
          <a:xfrm>
            <a:off x="6638074" y="2798859"/>
            <a:ext cx="454489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xmlns="" id="{0A3636C5-C4FF-0F5E-C3D1-B6FDDF2739E5}"/>
              </a:ext>
            </a:extLst>
          </p:cNvPr>
          <p:cNvCxnSpPr>
            <a:cxnSpLocks/>
          </p:cNvCxnSpPr>
          <p:nvPr/>
        </p:nvCxnSpPr>
        <p:spPr>
          <a:xfrm flipV="1">
            <a:off x="4316410" y="4810539"/>
            <a:ext cx="264688" cy="18889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xmlns="" id="{DB4DC485-E1E6-C656-D04D-EE74D7E68D18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6784247" y="3775682"/>
            <a:ext cx="411684" cy="22847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xmlns="" id="{511E2AB1-945C-01DB-9DD6-E082452570B4}"/>
              </a:ext>
            </a:extLst>
          </p:cNvPr>
          <p:cNvCxnSpPr/>
          <p:nvPr/>
        </p:nvCxnSpPr>
        <p:spPr>
          <a:xfrm>
            <a:off x="7673009" y="5847906"/>
            <a:ext cx="652007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xmlns="" id="{6D9807A8-FBB7-3F40-7976-C735E0433540}"/>
              </a:ext>
            </a:extLst>
          </p:cNvPr>
          <p:cNvCxnSpPr/>
          <p:nvPr/>
        </p:nvCxnSpPr>
        <p:spPr>
          <a:xfrm>
            <a:off x="8682323" y="3616263"/>
            <a:ext cx="445274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oppia parentesi graffa 50">
            <a:extLst>
              <a:ext uri="{FF2B5EF4-FFF2-40B4-BE49-F238E27FC236}">
                <a16:creationId xmlns:a16="http://schemas.microsoft.com/office/drawing/2014/main" xmlns="" id="{1B07AF84-03E5-CC3E-1F05-A191C9829914}"/>
              </a:ext>
            </a:extLst>
          </p:cNvPr>
          <p:cNvSpPr/>
          <p:nvPr/>
        </p:nvSpPr>
        <p:spPr>
          <a:xfrm>
            <a:off x="254806" y="3218400"/>
            <a:ext cx="250560" cy="210600"/>
          </a:xfrm>
          <a:prstGeom prst="brace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xmlns="" id="{157CE485-DBCA-F90C-0AA1-7975C101EB5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3382" y="3163324"/>
            <a:ext cx="1383912" cy="377985"/>
          </a:xfrm>
          <a:prstGeom prst="rect">
            <a:avLst/>
          </a:prstGeom>
        </p:spPr>
      </p:pic>
      <p:sp>
        <p:nvSpPr>
          <p:cNvPr id="55" name="Doppia parentesi graffa 54">
            <a:extLst>
              <a:ext uri="{FF2B5EF4-FFF2-40B4-BE49-F238E27FC236}">
                <a16:creationId xmlns:a16="http://schemas.microsoft.com/office/drawing/2014/main" xmlns="" id="{18337850-1591-0FBD-18DE-47130B39B756}"/>
              </a:ext>
            </a:extLst>
          </p:cNvPr>
          <p:cNvSpPr/>
          <p:nvPr/>
        </p:nvSpPr>
        <p:spPr>
          <a:xfrm>
            <a:off x="4720978" y="5485754"/>
            <a:ext cx="412913" cy="142685"/>
          </a:xfrm>
          <a:prstGeom prst="bracePair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xmlns="" id="{A9877FB6-5362-4B03-490C-B38D3B76612A}"/>
              </a:ext>
            </a:extLst>
          </p:cNvPr>
          <p:cNvSpPr/>
          <p:nvPr/>
        </p:nvSpPr>
        <p:spPr>
          <a:xfrm>
            <a:off x="4766603" y="3967701"/>
            <a:ext cx="655200" cy="292101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xmlns="" id="{B634ADF8-8F53-754A-2D13-CCB7A1E3306B}"/>
              </a:ext>
            </a:extLst>
          </p:cNvPr>
          <p:cNvCxnSpPr>
            <a:cxnSpLocks/>
          </p:cNvCxnSpPr>
          <p:nvPr/>
        </p:nvCxnSpPr>
        <p:spPr>
          <a:xfrm>
            <a:off x="5035186" y="4192516"/>
            <a:ext cx="45121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19D26CB7-48C0-CFCC-032D-EA3FB1175E0B}"/>
                  </a:ext>
                </a:extLst>
              </p14:cNvPr>
              <p14:cNvContentPartPr/>
              <p14:nvPr/>
            </p14:nvContentPartPr>
            <p14:xfrm>
              <a:off x="3519092" y="3496797"/>
              <a:ext cx="1105200" cy="33840"/>
            </p14:xfrm>
          </p:contentPart>
        </mc:Choice>
        <mc:Fallback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9D26CB7-48C0-CFCC-032D-EA3FB1175E0B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465092" y="3388797"/>
                <a:ext cx="1212840" cy="24948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Doppia parentesi graffa 61">
            <a:extLst>
              <a:ext uri="{FF2B5EF4-FFF2-40B4-BE49-F238E27FC236}">
                <a16:creationId xmlns:a16="http://schemas.microsoft.com/office/drawing/2014/main" xmlns="" id="{CB2B3D11-99CB-D86B-7B24-B7A1C8470BC4}"/>
              </a:ext>
            </a:extLst>
          </p:cNvPr>
          <p:cNvSpPr/>
          <p:nvPr/>
        </p:nvSpPr>
        <p:spPr>
          <a:xfrm>
            <a:off x="5653377" y="3021496"/>
            <a:ext cx="381951" cy="196904"/>
          </a:xfrm>
          <a:prstGeom prst="bracePair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Doppia parentesi graffa 62">
            <a:extLst>
              <a:ext uri="{FF2B5EF4-FFF2-40B4-BE49-F238E27FC236}">
                <a16:creationId xmlns:a16="http://schemas.microsoft.com/office/drawing/2014/main" xmlns="" id="{5E21781F-D490-6074-1E5C-4167F18F5AB1}"/>
              </a:ext>
            </a:extLst>
          </p:cNvPr>
          <p:cNvSpPr/>
          <p:nvPr/>
        </p:nvSpPr>
        <p:spPr>
          <a:xfrm>
            <a:off x="7476649" y="3021496"/>
            <a:ext cx="386903" cy="154289"/>
          </a:xfrm>
          <a:prstGeom prst="bracePair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Doppia parentesi graffa 63">
            <a:extLst>
              <a:ext uri="{FF2B5EF4-FFF2-40B4-BE49-F238E27FC236}">
                <a16:creationId xmlns:a16="http://schemas.microsoft.com/office/drawing/2014/main" xmlns="" id="{A0CE2698-C00A-9ADF-EDDA-46C4F177E590}"/>
              </a:ext>
            </a:extLst>
          </p:cNvPr>
          <p:cNvSpPr/>
          <p:nvPr/>
        </p:nvSpPr>
        <p:spPr>
          <a:xfrm>
            <a:off x="4624292" y="4651513"/>
            <a:ext cx="410894" cy="247475"/>
          </a:xfrm>
          <a:prstGeom prst="bracePair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Doppia parentesi graffa 64">
            <a:extLst>
              <a:ext uri="{FF2B5EF4-FFF2-40B4-BE49-F238E27FC236}">
                <a16:creationId xmlns:a16="http://schemas.microsoft.com/office/drawing/2014/main" xmlns="" id="{511238BE-8F1D-8AB1-AF39-8DED9E67CBAA}"/>
              </a:ext>
            </a:extLst>
          </p:cNvPr>
          <p:cNvSpPr/>
          <p:nvPr/>
        </p:nvSpPr>
        <p:spPr>
          <a:xfrm>
            <a:off x="3382445" y="5049216"/>
            <a:ext cx="571855" cy="243140"/>
          </a:xfrm>
          <a:prstGeom prst="bracePair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Doppia parentesi graffa 65">
            <a:extLst>
              <a:ext uri="{FF2B5EF4-FFF2-40B4-BE49-F238E27FC236}">
                <a16:creationId xmlns:a16="http://schemas.microsoft.com/office/drawing/2014/main" xmlns="" id="{E2169E34-DA36-3757-4228-E0DCE6EF1B31}"/>
              </a:ext>
            </a:extLst>
          </p:cNvPr>
          <p:cNvSpPr/>
          <p:nvPr/>
        </p:nvSpPr>
        <p:spPr>
          <a:xfrm>
            <a:off x="6916588" y="4428877"/>
            <a:ext cx="410894" cy="222636"/>
          </a:xfrm>
          <a:prstGeom prst="bracePair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Doppia parentesi graffa 66">
            <a:extLst>
              <a:ext uri="{FF2B5EF4-FFF2-40B4-BE49-F238E27FC236}">
                <a16:creationId xmlns:a16="http://schemas.microsoft.com/office/drawing/2014/main" xmlns="" id="{55DB2640-D8E4-4753-BD50-B7869D93F4AB}"/>
              </a:ext>
            </a:extLst>
          </p:cNvPr>
          <p:cNvSpPr/>
          <p:nvPr/>
        </p:nvSpPr>
        <p:spPr>
          <a:xfrm>
            <a:off x="4889543" y="5851608"/>
            <a:ext cx="326176" cy="246543"/>
          </a:xfrm>
          <a:prstGeom prst="bracePair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Doppia parentesi quadra 67">
            <a:extLst>
              <a:ext uri="{FF2B5EF4-FFF2-40B4-BE49-F238E27FC236}">
                <a16:creationId xmlns:a16="http://schemas.microsoft.com/office/drawing/2014/main" xmlns="" id="{930D0CCF-5CF3-0881-83AB-440B7DB5AE86}"/>
              </a:ext>
            </a:extLst>
          </p:cNvPr>
          <p:cNvSpPr/>
          <p:nvPr/>
        </p:nvSpPr>
        <p:spPr>
          <a:xfrm>
            <a:off x="285238" y="4311975"/>
            <a:ext cx="250560" cy="232169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xmlns="" id="{8A16FB76-3957-5BE2-730D-6B7F464C4538}"/>
              </a:ext>
            </a:extLst>
          </p:cNvPr>
          <p:cNvSpPr/>
          <p:nvPr/>
        </p:nvSpPr>
        <p:spPr>
          <a:xfrm>
            <a:off x="3817655" y="3600360"/>
            <a:ext cx="786150" cy="243140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xmlns="" id="{FC6C284F-7022-B343-9519-5D012A57410F}"/>
              </a:ext>
            </a:extLst>
          </p:cNvPr>
          <p:cNvSpPr/>
          <p:nvPr/>
        </p:nvSpPr>
        <p:spPr>
          <a:xfrm>
            <a:off x="5133891" y="4236980"/>
            <a:ext cx="811033" cy="196904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xmlns="" id="{4FCA0BCC-6D80-FB31-6FAA-F93EAA44D898}"/>
              </a:ext>
            </a:extLst>
          </p:cNvPr>
          <p:cNvSpPr txBox="1"/>
          <p:nvPr/>
        </p:nvSpPr>
        <p:spPr>
          <a:xfrm>
            <a:off x="254804" y="3590531"/>
            <a:ext cx="2804765" cy="523220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Schwa </a:t>
            </a:r>
            <a:r>
              <a:rPr lang="it-IT" sz="1400" dirty="0" err="1">
                <a:latin typeface="Georgia" panose="02040502050405020303" pitchFamily="18" charset="0"/>
              </a:rPr>
              <a:t>réalisé</a:t>
            </a:r>
            <a:r>
              <a:rPr lang="it-IT" sz="1400" dirty="0">
                <a:latin typeface="Georgia" panose="02040502050405020303" pitchFamily="18" charset="0"/>
              </a:rPr>
              <a:t>: </a:t>
            </a:r>
            <a:r>
              <a:rPr lang="it-IT" sz="1400" i="1" dirty="0">
                <a:latin typeface="Georgia" panose="02040502050405020303" pitchFamily="18" charset="0"/>
              </a:rPr>
              <a:t>autrement</a:t>
            </a:r>
            <a:r>
              <a:rPr lang="it-IT" sz="1400" dirty="0">
                <a:latin typeface="Georgia" panose="02040502050405020303" pitchFamily="18" charset="0"/>
              </a:rPr>
              <a:t> [otʁəmɑ̃]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xmlns="" id="{ADB71BF2-BF2F-75ED-B464-462A5317EAB1}"/>
              </a:ext>
            </a:extLst>
          </p:cNvPr>
          <p:cNvSpPr txBox="1"/>
          <p:nvPr/>
        </p:nvSpPr>
        <p:spPr>
          <a:xfrm>
            <a:off x="9976543" y="1928812"/>
            <a:ext cx="167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latin typeface="Georgia" panose="02040502050405020303" pitchFamily="18" charset="0"/>
              </a:rPr>
              <a:t>Ouais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avec</a:t>
            </a:r>
            <a:r>
              <a:rPr lang="it-IT" sz="1400" dirty="0">
                <a:latin typeface="Georgia" panose="02040502050405020303" pitchFamily="18" charset="0"/>
              </a:rPr>
              <a:t> le /ɛ/ </a:t>
            </a:r>
            <a:r>
              <a:rPr lang="it-IT" sz="1400" dirty="0" err="1">
                <a:latin typeface="Georgia" panose="02040502050405020303" pitchFamily="18" charset="0"/>
              </a:rPr>
              <a:t>ouvert</a:t>
            </a:r>
            <a:r>
              <a:rPr lang="it-IT" sz="1400" dirty="0">
                <a:latin typeface="Georgia" panose="02040502050405020303" pitchFamily="18" charset="0"/>
              </a:rPr>
              <a:t> [wɛ] </a:t>
            </a:r>
            <a:endParaRPr lang="it-IT" dirty="0">
              <a:latin typeface="Georgia" panose="02040502050405020303" pitchFamily="18" charset="0"/>
            </a:endParaRPr>
          </a:p>
        </p:txBody>
      </p: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xmlns="" id="{55A06BFF-B8CF-643F-AA15-A31436E0EE33}"/>
              </a:ext>
            </a:extLst>
          </p:cNvPr>
          <p:cNvCxnSpPr>
            <a:cxnSpLocks/>
          </p:cNvCxnSpPr>
          <p:nvPr/>
        </p:nvCxnSpPr>
        <p:spPr>
          <a:xfrm>
            <a:off x="8197795" y="2073613"/>
            <a:ext cx="1689974" cy="6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Doppia parentesi quadra 76">
            <a:extLst>
              <a:ext uri="{FF2B5EF4-FFF2-40B4-BE49-F238E27FC236}">
                <a16:creationId xmlns:a16="http://schemas.microsoft.com/office/drawing/2014/main" xmlns="" id="{0C88F407-C2E4-8C16-EFEA-50BE3B47B67D}"/>
              </a:ext>
            </a:extLst>
          </p:cNvPr>
          <p:cNvSpPr/>
          <p:nvPr/>
        </p:nvSpPr>
        <p:spPr>
          <a:xfrm>
            <a:off x="8257707" y="4409462"/>
            <a:ext cx="860548" cy="242051"/>
          </a:xfrm>
          <a:prstGeom prst="bracketPair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Doppia parentesi quadra 77">
            <a:extLst>
              <a:ext uri="{FF2B5EF4-FFF2-40B4-BE49-F238E27FC236}">
                <a16:creationId xmlns:a16="http://schemas.microsoft.com/office/drawing/2014/main" xmlns="" id="{A01A83DD-2045-B744-7891-476DE73C4CA7}"/>
              </a:ext>
            </a:extLst>
          </p:cNvPr>
          <p:cNvSpPr/>
          <p:nvPr/>
        </p:nvSpPr>
        <p:spPr>
          <a:xfrm>
            <a:off x="7139160" y="3616263"/>
            <a:ext cx="1058635" cy="216255"/>
          </a:xfrm>
          <a:prstGeom prst="bracketPair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xmlns="" id="{BD919B21-DFFB-6E90-CAAE-F37B37BCC2ED}"/>
              </a:ext>
            </a:extLst>
          </p:cNvPr>
          <p:cNvSpPr txBox="1"/>
          <p:nvPr/>
        </p:nvSpPr>
        <p:spPr>
          <a:xfrm>
            <a:off x="501794" y="4275284"/>
            <a:ext cx="28047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Schwa non </a:t>
            </a:r>
            <a:r>
              <a:rPr lang="it-IT" sz="1400" dirty="0" err="1">
                <a:latin typeface="Georgia" panose="02040502050405020303" pitchFamily="18" charset="0"/>
              </a:rPr>
              <a:t>réalisés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aux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lignes</a:t>
            </a:r>
            <a:r>
              <a:rPr lang="it-IT" sz="1400" dirty="0">
                <a:latin typeface="Georgia" panose="02040502050405020303" pitchFamily="18" charset="0"/>
              </a:rPr>
              <a:t>: 36 et 40 </a:t>
            </a:r>
            <a:r>
              <a:rPr lang="it-IT" sz="1400" i="1" dirty="0">
                <a:latin typeface="Georgia" panose="02040502050405020303" pitchFamily="18" charset="0"/>
              </a:rPr>
              <a:t>tout le monde  </a:t>
            </a:r>
            <a:r>
              <a:rPr lang="it-IT" sz="1400" dirty="0">
                <a:latin typeface="Georgia" panose="02040502050405020303" pitchFamily="18" charset="0"/>
              </a:rPr>
              <a:t>[tulmɔ̃d]; 41 </a:t>
            </a:r>
            <a:r>
              <a:rPr lang="it-IT" sz="1400" i="1" dirty="0">
                <a:latin typeface="Georgia" panose="02040502050405020303" pitchFamily="18" charset="0"/>
              </a:rPr>
              <a:t>généralement</a:t>
            </a:r>
            <a:r>
              <a:rPr lang="it-IT" sz="1400" dirty="0">
                <a:latin typeface="Georgia" panose="02040502050405020303" pitchFamily="18" charset="0"/>
              </a:rPr>
              <a:t> [</a:t>
            </a:r>
            <a:r>
              <a:rPr lang="it-IT" sz="1400" dirty="0" err="1">
                <a:latin typeface="Georgia" panose="02040502050405020303" pitchFamily="18" charset="0"/>
              </a:rPr>
              <a:t>ʒeneʁalmɑ</a:t>
            </a:r>
            <a:r>
              <a:rPr lang="it-IT" sz="1400" dirty="0">
                <a:latin typeface="Georgia" panose="02040502050405020303" pitchFamily="18" charset="0"/>
              </a:rPr>
              <a:t>̃]; 42 </a:t>
            </a:r>
            <a:r>
              <a:rPr lang="it-IT" sz="1400" i="1" dirty="0" err="1">
                <a:latin typeface="Georgia" panose="02040502050405020303" pitchFamily="18" charset="0"/>
              </a:rPr>
              <a:t>dans</a:t>
            </a:r>
            <a:r>
              <a:rPr lang="it-IT" sz="1400" i="1" dirty="0">
                <a:latin typeface="Georgia" panose="02040502050405020303" pitchFamily="18" charset="0"/>
              </a:rPr>
              <a:t> le week-end </a:t>
            </a:r>
            <a:r>
              <a:rPr lang="it-IT" sz="1400" dirty="0">
                <a:latin typeface="Georgia" panose="02040502050405020303" pitchFamily="18" charset="0"/>
              </a:rPr>
              <a:t>[</a:t>
            </a:r>
            <a:r>
              <a:rPr lang="it-IT" sz="1400" dirty="0" err="1">
                <a:latin typeface="Georgia" panose="02040502050405020303" pitchFamily="18" charset="0"/>
              </a:rPr>
              <a:t>dɑ̃lwikɛnd</a:t>
            </a:r>
            <a:r>
              <a:rPr lang="it-IT" sz="1400" dirty="0">
                <a:latin typeface="Georgia" panose="02040502050405020303" pitchFamily="18" charset="0"/>
              </a:rPr>
              <a:t>]; 45 </a:t>
            </a:r>
            <a:r>
              <a:rPr lang="it-IT" sz="1400" i="1" dirty="0">
                <a:latin typeface="Georgia" panose="02040502050405020303" pitchFamily="18" charset="0"/>
              </a:rPr>
              <a:t>vachement </a:t>
            </a:r>
            <a:r>
              <a:rPr lang="it-IT" sz="1400" dirty="0">
                <a:latin typeface="Georgia" panose="02040502050405020303" pitchFamily="18" charset="0"/>
              </a:rPr>
              <a:t>[vaʃmɑ̃]. </a:t>
            </a:r>
          </a:p>
        </p:txBody>
      </p:sp>
      <p:sp>
        <p:nvSpPr>
          <p:cNvPr id="81" name="Doppia parentesi quadra 80">
            <a:extLst>
              <a:ext uri="{FF2B5EF4-FFF2-40B4-BE49-F238E27FC236}">
                <a16:creationId xmlns:a16="http://schemas.microsoft.com/office/drawing/2014/main" xmlns="" id="{E0995E78-97F0-99B8-156F-C87FAB0EA0A8}"/>
              </a:ext>
            </a:extLst>
          </p:cNvPr>
          <p:cNvSpPr/>
          <p:nvPr/>
        </p:nvSpPr>
        <p:spPr>
          <a:xfrm>
            <a:off x="7863552" y="2584174"/>
            <a:ext cx="1058635" cy="232169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Doppia parentesi quadra 81">
            <a:extLst>
              <a:ext uri="{FF2B5EF4-FFF2-40B4-BE49-F238E27FC236}">
                <a16:creationId xmlns:a16="http://schemas.microsoft.com/office/drawing/2014/main" xmlns="" id="{2EBCFAAE-8CD0-DE75-EB39-68F4FC50B7B6}"/>
              </a:ext>
            </a:extLst>
          </p:cNvPr>
          <p:cNvSpPr/>
          <p:nvPr/>
        </p:nvSpPr>
        <p:spPr>
          <a:xfrm>
            <a:off x="6035328" y="3429000"/>
            <a:ext cx="1057235" cy="216255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Parentesi quadra aperta 82">
            <a:extLst>
              <a:ext uri="{FF2B5EF4-FFF2-40B4-BE49-F238E27FC236}">
                <a16:creationId xmlns:a16="http://schemas.microsoft.com/office/drawing/2014/main" xmlns="" id="{48D7E687-79FB-199A-B2B5-393BBDCD6108}"/>
              </a:ext>
            </a:extLst>
          </p:cNvPr>
          <p:cNvSpPr/>
          <p:nvPr/>
        </p:nvSpPr>
        <p:spPr>
          <a:xfrm>
            <a:off x="8746435" y="3832518"/>
            <a:ext cx="76985" cy="216252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Parentesi quadra chiusa 83">
            <a:extLst>
              <a:ext uri="{FF2B5EF4-FFF2-40B4-BE49-F238E27FC236}">
                <a16:creationId xmlns:a16="http://schemas.microsoft.com/office/drawing/2014/main" xmlns="" id="{35C1DD9D-C9B3-6D04-61F1-5D7E04926549}"/>
              </a:ext>
            </a:extLst>
          </p:cNvPr>
          <p:cNvSpPr/>
          <p:nvPr/>
        </p:nvSpPr>
        <p:spPr>
          <a:xfrm>
            <a:off x="4166985" y="3991530"/>
            <a:ext cx="45719" cy="245450"/>
          </a:xfrm>
          <a:prstGeom prst="righ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xmlns="" id="{9DD04141-A16A-560F-E841-4E9150FB048B}"/>
              </a:ext>
            </a:extLst>
          </p:cNvPr>
          <p:cNvSpPr/>
          <p:nvPr/>
        </p:nvSpPr>
        <p:spPr>
          <a:xfrm>
            <a:off x="9699105" y="2963194"/>
            <a:ext cx="2338236" cy="134878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Liaisons –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aux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lignes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38, 45 et 46 ne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sont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pas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réalisées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cubis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à taille [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kybiataj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]; </a:t>
            </a:r>
            <a:r>
              <a:rPr lang="it-IT" sz="1400" i="1" dirty="0" err="1">
                <a:solidFill>
                  <a:schemeClr val="tx1"/>
                </a:solidFill>
                <a:latin typeface="Georgia" panose="02040502050405020303" pitchFamily="18" charset="0"/>
              </a:rPr>
              <a:t>chez</a:t>
            </a:r>
            <a:r>
              <a:rPr lang="it-IT" sz="1400" i="1" dirty="0">
                <a:solidFill>
                  <a:schemeClr val="tx1"/>
                </a:solidFill>
                <a:latin typeface="Georgia" panose="02040502050405020303" pitchFamily="18" charset="0"/>
              </a:rPr>
              <a:t> un copain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[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ʃeɛk̃opɛ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] et </a:t>
            </a:r>
            <a:r>
              <a:rPr lang="it-IT" sz="1400" i="1" dirty="0" err="1">
                <a:solidFill>
                  <a:schemeClr val="tx1"/>
                </a:solidFill>
                <a:latin typeface="Georgia" panose="02040502050405020303" pitchFamily="18" charset="0"/>
              </a:rPr>
              <a:t>chez</a:t>
            </a:r>
            <a:r>
              <a:rPr lang="it-IT" sz="1400" i="1" dirty="0">
                <a:solidFill>
                  <a:schemeClr val="tx1"/>
                </a:solidFill>
                <a:latin typeface="Georgia" panose="02040502050405020303" pitchFamily="18" charset="0"/>
              </a:rPr>
              <a:t> un collègue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[ʃeɛ̃kolɛg]</a:t>
            </a:r>
          </a:p>
        </p:txBody>
      </p: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xmlns="" id="{B706C4D1-E580-4F31-8CB3-39F04A6CFC61}"/>
              </a:ext>
            </a:extLst>
          </p:cNvPr>
          <p:cNvCxnSpPr/>
          <p:nvPr/>
        </p:nvCxnSpPr>
        <p:spPr>
          <a:xfrm>
            <a:off x="4751180" y="3163324"/>
            <a:ext cx="765422" cy="0"/>
          </a:xfrm>
          <a:prstGeom prst="line">
            <a:avLst/>
          </a:prstGeom>
          <a:ln w="381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xmlns="" id="{5285804F-A837-B2D2-5E03-594931FDDE3E}"/>
              </a:ext>
            </a:extLst>
          </p:cNvPr>
          <p:cNvCxnSpPr/>
          <p:nvPr/>
        </p:nvCxnSpPr>
        <p:spPr>
          <a:xfrm>
            <a:off x="3519092" y="4651513"/>
            <a:ext cx="957215" cy="0"/>
          </a:xfrm>
          <a:prstGeom prst="line">
            <a:avLst/>
          </a:prstGeom>
          <a:ln w="381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xmlns="" id="{640E4EA7-E877-785A-72BA-833397C7FC25}"/>
              </a:ext>
            </a:extLst>
          </p:cNvPr>
          <p:cNvCxnSpPr/>
          <p:nvPr/>
        </p:nvCxnSpPr>
        <p:spPr>
          <a:xfrm>
            <a:off x="6562537" y="4829428"/>
            <a:ext cx="1018477" cy="0"/>
          </a:xfrm>
          <a:prstGeom prst="line">
            <a:avLst/>
          </a:prstGeom>
          <a:ln w="381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xmlns="" id="{8D868B25-F524-BAAE-B041-C38234EE26BD}"/>
              </a:ext>
            </a:extLst>
          </p:cNvPr>
          <p:cNvCxnSpPr/>
          <p:nvPr/>
        </p:nvCxnSpPr>
        <p:spPr>
          <a:xfrm>
            <a:off x="6784247" y="2574004"/>
            <a:ext cx="966888" cy="0"/>
          </a:xfrm>
          <a:prstGeom prst="line">
            <a:avLst/>
          </a:prstGeom>
          <a:ln w="381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xmlns="" id="{E1254578-619A-0C5A-C1B7-A67CF32558D0}"/>
              </a:ext>
            </a:extLst>
          </p:cNvPr>
          <p:cNvCxnSpPr/>
          <p:nvPr/>
        </p:nvCxnSpPr>
        <p:spPr>
          <a:xfrm>
            <a:off x="6562537" y="2963194"/>
            <a:ext cx="914112" cy="0"/>
          </a:xfrm>
          <a:prstGeom prst="line">
            <a:avLst/>
          </a:prstGeom>
          <a:ln w="381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xmlns="" id="{64C61A0C-222B-C026-D8BC-DD530E1D6B24}"/>
              </a:ext>
            </a:extLst>
          </p:cNvPr>
          <p:cNvCxnSpPr/>
          <p:nvPr/>
        </p:nvCxnSpPr>
        <p:spPr>
          <a:xfrm>
            <a:off x="7967207" y="4192516"/>
            <a:ext cx="1410709" cy="0"/>
          </a:xfrm>
          <a:prstGeom prst="line">
            <a:avLst/>
          </a:prstGeom>
          <a:ln w="28575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Doppia parentesi graffa 97">
            <a:extLst>
              <a:ext uri="{FF2B5EF4-FFF2-40B4-BE49-F238E27FC236}">
                <a16:creationId xmlns:a16="http://schemas.microsoft.com/office/drawing/2014/main" xmlns="" id="{8AB8CDBC-1FB6-0808-AD88-C4F8AA9DC70F}"/>
              </a:ext>
            </a:extLst>
          </p:cNvPr>
          <p:cNvSpPr/>
          <p:nvPr/>
        </p:nvSpPr>
        <p:spPr>
          <a:xfrm>
            <a:off x="7195931" y="4893931"/>
            <a:ext cx="555204" cy="113414"/>
          </a:xfrm>
          <a:prstGeom prst="brace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9" name="Immagine 98">
            <a:extLst>
              <a:ext uri="{FF2B5EF4-FFF2-40B4-BE49-F238E27FC236}">
                <a16:creationId xmlns:a16="http://schemas.microsoft.com/office/drawing/2014/main" xmlns="" id="{A554DD91-9FD5-D073-EE99-8FBC244CA7FE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075804" y="4667600"/>
            <a:ext cx="2011854" cy="597460"/>
          </a:xfrm>
          <a:prstGeom prst="rect">
            <a:avLst/>
          </a:prstGeom>
        </p:spPr>
      </p:pic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xmlns="" id="{DD3640AA-FC5C-5397-2F7A-48A873F66992}"/>
              </a:ext>
            </a:extLst>
          </p:cNvPr>
          <p:cNvCxnSpPr/>
          <p:nvPr/>
        </p:nvCxnSpPr>
        <p:spPr>
          <a:xfrm>
            <a:off x="7267691" y="5037334"/>
            <a:ext cx="814810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xmlns="" id="{73F39752-F66C-C3A3-D106-DB9CF03205C9}"/>
              </a:ext>
            </a:extLst>
          </p:cNvPr>
          <p:cNvCxnSpPr/>
          <p:nvPr/>
        </p:nvCxnSpPr>
        <p:spPr>
          <a:xfrm>
            <a:off x="3519092" y="5265060"/>
            <a:ext cx="647893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xmlns="" id="{3F60E3EB-3F57-5CF5-B3BA-6176AE78ABE8}"/>
              </a:ext>
            </a:extLst>
          </p:cNvPr>
          <p:cNvCxnSpPr/>
          <p:nvPr/>
        </p:nvCxnSpPr>
        <p:spPr>
          <a:xfrm>
            <a:off x="3954300" y="5245739"/>
            <a:ext cx="31010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xmlns="" id="{02940A1E-9CD8-F0F2-E0E2-1FA6CE539E15}"/>
              </a:ext>
            </a:extLst>
          </p:cNvPr>
          <p:cNvCxnSpPr/>
          <p:nvPr/>
        </p:nvCxnSpPr>
        <p:spPr>
          <a:xfrm>
            <a:off x="7673009" y="5007345"/>
            <a:ext cx="29419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xmlns="" id="{DF240876-3FDA-184D-76A4-811C2BB86913}"/>
              </a:ext>
            </a:extLst>
          </p:cNvPr>
          <p:cNvCxnSpPr/>
          <p:nvPr/>
        </p:nvCxnSpPr>
        <p:spPr>
          <a:xfrm>
            <a:off x="7099531" y="5890366"/>
            <a:ext cx="990016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01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78C21B1-E4EF-3708-20F5-313B1F8C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Conversation à </a:t>
            </a:r>
            <a:r>
              <a:rPr lang="it-I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Roanne</a:t>
            </a: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Loire</a:t>
            </a: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Segnaposto contenuto 5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xmlns="" id="{B6480888-2B0D-F9C3-E7CF-C661D61FC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832" y="2055813"/>
            <a:ext cx="8937760" cy="4252912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64359D8-9090-2C5B-3237-7286807867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2030" y="0"/>
            <a:ext cx="2073014" cy="2258104"/>
          </a:xfrm>
          <a:prstGeom prst="rect">
            <a:avLst/>
          </a:prstGeom>
        </p:spPr>
      </p:pic>
      <p:pic>
        <p:nvPicPr>
          <p:cNvPr id="7" name="Immagine 6" descr="Immagine che contiene testo, Carattere, schermata, tipografia&#10;&#10;Descrizione generata automaticamente">
            <a:extLst>
              <a:ext uri="{FF2B5EF4-FFF2-40B4-BE49-F238E27FC236}">
                <a16:creationId xmlns:a16="http://schemas.microsoft.com/office/drawing/2014/main" xmlns="" id="{5DE1D0F5-B550-0EEE-A58A-BF61A045ED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7855" y="2930254"/>
            <a:ext cx="2524313" cy="200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41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D501542-4BF7-B377-54C3-EBB2A8B0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5. Conversation à 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Ogéviller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Meurthe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-et-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Moselle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 descr="Immagine che contiene World, mappa, testo&#10;&#10;Descrizione generata automaticamente">
            <a:extLst>
              <a:ext uri="{FF2B5EF4-FFF2-40B4-BE49-F238E27FC236}">
                <a16:creationId xmlns:a16="http://schemas.microsoft.com/office/drawing/2014/main" xmlns="" id="{C0B92B20-2864-6EDE-8B70-DD6C10652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8340" y="0"/>
            <a:ext cx="2128604" cy="2318657"/>
          </a:xfrm>
        </p:spPr>
      </p:pic>
      <p:pic>
        <p:nvPicPr>
          <p:cNvPr id="4" name="Immagine 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xmlns="" id="{2718D9D7-62BF-27EB-B244-9BDEA61C4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5329" y="2525486"/>
            <a:ext cx="8581341" cy="30262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BB28872F-6DF1-6F0F-71CB-9BBD5EC3BD09}"/>
                  </a:ext>
                </a:extLst>
              </p14:cNvPr>
              <p14:cNvContentPartPr/>
              <p14:nvPr/>
            </p14:nvContentPartPr>
            <p14:xfrm>
              <a:off x="348497" y="6498240"/>
              <a:ext cx="369360" cy="36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B28872F-6DF1-6F0F-71CB-9BBD5EC3BD0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94497" y="6390600"/>
                <a:ext cx="477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B7D2E46B-9B86-26BC-32E0-D94DB074AABC}"/>
              </a:ext>
            </a:extLst>
          </p:cNvPr>
          <p:cNvSpPr txBox="1"/>
          <p:nvPr/>
        </p:nvSpPr>
        <p:spPr>
          <a:xfrm>
            <a:off x="717857" y="6338986"/>
            <a:ext cx="225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Marques de l’</a:t>
            </a:r>
            <a:r>
              <a:rPr lang="it-IT" sz="1400" dirty="0" err="1">
                <a:latin typeface="Georgia" panose="02040502050405020303" pitchFamily="18" charset="0"/>
              </a:rPr>
              <a:t>oral</a:t>
            </a:r>
            <a:endParaRPr lang="it-IT" sz="14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DCAE5D6C-657C-BBBC-EA28-1D5B891CC6E8}"/>
                  </a:ext>
                </a:extLst>
              </p14:cNvPr>
              <p14:cNvContentPartPr/>
              <p14:nvPr/>
            </p14:nvContentPartPr>
            <p14:xfrm>
              <a:off x="3222017" y="4996320"/>
              <a:ext cx="641520" cy="36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CAE5D6C-657C-BBBC-EA28-1D5B891CC6E8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168017" y="4888320"/>
                <a:ext cx="749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84F260A3-22FF-8CE5-BF46-262B13684169}"/>
                  </a:ext>
                </a:extLst>
              </p14:cNvPr>
              <p14:cNvContentPartPr/>
              <p14:nvPr/>
            </p14:nvContentPartPr>
            <p14:xfrm>
              <a:off x="6792857" y="4985520"/>
              <a:ext cx="554040" cy="1116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4F260A3-22FF-8CE5-BF46-262B1368416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738857" y="4877520"/>
                <a:ext cx="661680" cy="2268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Ovale 11">
            <a:extLst>
              <a:ext uri="{FF2B5EF4-FFF2-40B4-BE49-F238E27FC236}">
                <a16:creationId xmlns:a16="http://schemas.microsoft.com/office/drawing/2014/main" xmlns="" id="{32A9B85E-8732-9D43-ADF9-FE0424F45A76}"/>
              </a:ext>
            </a:extLst>
          </p:cNvPr>
          <p:cNvSpPr/>
          <p:nvPr/>
        </p:nvSpPr>
        <p:spPr>
          <a:xfrm>
            <a:off x="8501743" y="4626429"/>
            <a:ext cx="424543" cy="2286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61DF3080-7261-9F82-25AC-3C33D486124F}"/>
              </a:ext>
            </a:extLst>
          </p:cNvPr>
          <p:cNvSpPr/>
          <p:nvPr/>
        </p:nvSpPr>
        <p:spPr>
          <a:xfrm>
            <a:off x="7346897" y="4093029"/>
            <a:ext cx="554040" cy="337456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D0B7C5B6-C9E6-518F-310B-C59031C373A6}"/>
              </a:ext>
            </a:extLst>
          </p:cNvPr>
          <p:cNvSpPr/>
          <p:nvPr/>
        </p:nvSpPr>
        <p:spPr>
          <a:xfrm>
            <a:off x="5562600" y="5265283"/>
            <a:ext cx="381000" cy="28643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6DB4030D-CC88-E951-BE2B-729D54239360}"/>
              </a:ext>
            </a:extLst>
          </p:cNvPr>
          <p:cNvSpPr/>
          <p:nvPr/>
        </p:nvSpPr>
        <p:spPr>
          <a:xfrm>
            <a:off x="8654143" y="4855029"/>
            <a:ext cx="424543" cy="326571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93E1CF7D-EA45-2B8E-8562-CF0DC17B71F6}"/>
              </a:ext>
            </a:extLst>
          </p:cNvPr>
          <p:cNvSpPr/>
          <p:nvPr/>
        </p:nvSpPr>
        <p:spPr>
          <a:xfrm>
            <a:off x="6901543" y="3048000"/>
            <a:ext cx="718457" cy="25775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4D17BED6-FF67-3977-948E-A91F91B591C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7857" y="5577214"/>
            <a:ext cx="1542422" cy="377985"/>
          </a:xfrm>
          <a:prstGeom prst="rect">
            <a:avLst/>
          </a:pr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xmlns="" id="{DC22D210-7925-03B4-283D-D05D641328AD}"/>
              </a:ext>
            </a:extLst>
          </p:cNvPr>
          <p:cNvSpPr/>
          <p:nvPr/>
        </p:nvSpPr>
        <p:spPr>
          <a:xfrm>
            <a:off x="277491" y="5602667"/>
            <a:ext cx="369360" cy="30741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547720DA-91E8-C707-EFE1-777AD317D72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95090" y="5982980"/>
            <a:ext cx="2011854" cy="597460"/>
          </a:xfrm>
          <a:prstGeom prst="rect">
            <a:avLst/>
          </a:prstGeom>
        </p:spPr>
      </p:pic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xmlns="" id="{64A9A0B8-0058-8FF4-5E3F-AFA054457A32}"/>
              </a:ext>
            </a:extLst>
          </p:cNvPr>
          <p:cNvCxnSpPr/>
          <p:nvPr/>
        </p:nvCxnSpPr>
        <p:spPr>
          <a:xfrm>
            <a:off x="4550229" y="2743200"/>
            <a:ext cx="1099457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xmlns="" id="{DF4BD2BC-3051-0833-0773-6D5649359EC8}"/>
              </a:ext>
            </a:extLst>
          </p:cNvPr>
          <p:cNvCxnSpPr/>
          <p:nvPr/>
        </p:nvCxnSpPr>
        <p:spPr>
          <a:xfrm>
            <a:off x="3863537" y="3305758"/>
            <a:ext cx="1089463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xmlns="" id="{38EFBBC1-4928-D9CD-E965-CE144BFFC3A6}"/>
              </a:ext>
            </a:extLst>
          </p:cNvPr>
          <p:cNvCxnSpPr/>
          <p:nvPr/>
        </p:nvCxnSpPr>
        <p:spPr>
          <a:xfrm>
            <a:off x="2525486" y="5551715"/>
            <a:ext cx="1850571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e 25">
            <a:extLst>
              <a:ext uri="{FF2B5EF4-FFF2-40B4-BE49-F238E27FC236}">
                <a16:creationId xmlns:a16="http://schemas.microsoft.com/office/drawing/2014/main" xmlns="" id="{C6354CEA-969B-3409-EBBB-10075464B37B}"/>
              </a:ext>
            </a:extLst>
          </p:cNvPr>
          <p:cNvSpPr/>
          <p:nvPr/>
        </p:nvSpPr>
        <p:spPr>
          <a:xfrm>
            <a:off x="8305800" y="3305758"/>
            <a:ext cx="424543" cy="25775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xmlns="" id="{2BE82F78-5B67-BFDC-B2BD-C14C89E800C2}"/>
              </a:ext>
            </a:extLst>
          </p:cNvPr>
          <p:cNvCxnSpPr/>
          <p:nvPr/>
        </p:nvCxnSpPr>
        <p:spPr>
          <a:xfrm>
            <a:off x="3135086" y="3842657"/>
            <a:ext cx="903514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xmlns="" id="{BA071C15-88D1-4780-CA67-A953B6FA3641}"/>
              </a:ext>
            </a:extLst>
          </p:cNvPr>
          <p:cNvCxnSpPr/>
          <p:nvPr/>
        </p:nvCxnSpPr>
        <p:spPr>
          <a:xfrm>
            <a:off x="4550229" y="4855029"/>
            <a:ext cx="881742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9B22F4CC-CF2D-089B-A56B-CC051C914305}"/>
                  </a:ext>
                </a:extLst>
              </p14:cNvPr>
              <p14:cNvContentPartPr/>
              <p14:nvPr/>
            </p14:nvContentPartPr>
            <p14:xfrm>
              <a:off x="8730017" y="3933600"/>
              <a:ext cx="1135080" cy="40320"/>
            </p14:xfrm>
          </p:contentPart>
        </mc:Choice>
        <mc:Fallback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B22F4CC-CF2D-089B-A56B-CC051C914305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676017" y="3825600"/>
                <a:ext cx="12427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C2610D7B-6292-C3EF-5FEC-AE6DFB0B62CD}"/>
                  </a:ext>
                </a:extLst>
              </p14:cNvPr>
              <p14:cNvContentPartPr/>
              <p14:nvPr/>
            </p14:nvContentPartPr>
            <p14:xfrm>
              <a:off x="6356897" y="5017920"/>
              <a:ext cx="336960" cy="36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2610D7B-6292-C3EF-5FEC-AE6DFB0B62CD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303257" y="4909920"/>
                <a:ext cx="444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F8DD555B-7C0D-B0B8-C758-653E34CA7E62}"/>
                  </a:ext>
                </a:extLst>
              </p14:cNvPr>
              <p14:cNvContentPartPr/>
              <p14:nvPr/>
            </p14:nvContentPartPr>
            <p14:xfrm>
              <a:off x="7445537" y="4974000"/>
              <a:ext cx="390600" cy="4464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8DD555B-7C0D-B0B8-C758-653E34CA7E62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391897" y="4866000"/>
                <a:ext cx="4982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5AE2D4FB-A74C-0489-A56B-9915A951C8E4}"/>
                  </a:ext>
                </a:extLst>
              </p14:cNvPr>
              <p14:cNvContentPartPr/>
              <p14:nvPr/>
            </p14:nvContentPartPr>
            <p14:xfrm>
              <a:off x="6313697" y="4223040"/>
              <a:ext cx="837000" cy="1152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AE2D4FB-A74C-0489-A56B-9915A951C8E4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260057" y="4115040"/>
                <a:ext cx="9446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5AF5161B-55EE-50FB-5AA6-280E15787E7F}"/>
                  </a:ext>
                </a:extLst>
              </p14:cNvPr>
              <p14:cNvContentPartPr/>
              <p14:nvPr/>
            </p14:nvContentPartPr>
            <p14:xfrm>
              <a:off x="364697" y="6127128"/>
              <a:ext cx="336960" cy="36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AF5161B-55EE-50FB-5AA6-280E15787E7F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11057" y="6019488"/>
                <a:ext cx="4446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3C928017-C707-1ED0-F09D-D9E6E87CD459}"/>
              </a:ext>
            </a:extLst>
          </p:cNvPr>
          <p:cNvSpPr txBox="1"/>
          <p:nvPr/>
        </p:nvSpPr>
        <p:spPr>
          <a:xfrm>
            <a:off x="717857" y="5951582"/>
            <a:ext cx="195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Georgia" panose="02040502050405020303" pitchFamily="18" charset="0"/>
              </a:rPr>
              <a:t>Registre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soutenu</a:t>
            </a:r>
            <a:endParaRPr lang="it-IT" sz="1400" dirty="0">
              <a:latin typeface="Georgia" panose="02040502050405020303" pitchFamily="18" charset="0"/>
            </a:endParaRP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xmlns="" id="{E2F7473B-197C-7A3E-4FF8-5B333AD8E8D1}"/>
              </a:ext>
            </a:extLst>
          </p:cNvPr>
          <p:cNvSpPr/>
          <p:nvPr/>
        </p:nvSpPr>
        <p:spPr>
          <a:xfrm>
            <a:off x="7640837" y="3048000"/>
            <a:ext cx="338392" cy="25775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xmlns="" id="{F74DC0D0-8752-5620-D260-B8D2E3B7BB67}"/>
              </a:ext>
            </a:extLst>
          </p:cNvPr>
          <p:cNvCxnSpPr/>
          <p:nvPr/>
        </p:nvCxnSpPr>
        <p:spPr>
          <a:xfrm>
            <a:off x="3536966" y="5148943"/>
            <a:ext cx="141603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xmlns="" id="{1A45E3C1-08E3-7ECC-22EA-C3F16C1D1ED9}"/>
              </a:ext>
            </a:extLst>
          </p:cNvPr>
          <p:cNvCxnSpPr/>
          <p:nvPr/>
        </p:nvCxnSpPr>
        <p:spPr>
          <a:xfrm>
            <a:off x="7163126" y="3015343"/>
            <a:ext cx="149101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xmlns="" id="{AF942F33-FD07-8507-0F5B-50DE24F92E62}"/>
              </a:ext>
            </a:extLst>
          </p:cNvPr>
          <p:cNvSpPr txBox="1"/>
          <p:nvPr/>
        </p:nvSpPr>
        <p:spPr>
          <a:xfrm>
            <a:off x="9539419" y="5354749"/>
            <a:ext cx="2375090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Georgia" panose="02040502050405020303" pitchFamily="18" charset="0"/>
              </a:rPr>
              <a:t>Réalisation</a:t>
            </a:r>
            <a:r>
              <a:rPr lang="it-IT" sz="1400" dirty="0">
                <a:latin typeface="Georgia" panose="02040502050405020303" pitchFamily="18" charset="0"/>
              </a:rPr>
              <a:t> de </a:t>
            </a:r>
            <a:r>
              <a:rPr lang="it-IT" sz="1400" dirty="0" err="1">
                <a:latin typeface="Georgia" panose="02040502050405020303" pitchFamily="18" charset="0"/>
              </a:rPr>
              <a:t>pauses</a:t>
            </a:r>
            <a:r>
              <a:rPr lang="it-IT" sz="1400" dirty="0">
                <a:latin typeface="Georgia" panose="02040502050405020303" pitchFamily="18" charset="0"/>
              </a:rPr>
              <a:t> à </a:t>
            </a:r>
            <a:r>
              <a:rPr lang="it-IT" sz="1400" dirty="0" err="1">
                <a:latin typeface="Georgia" panose="02040502050405020303" pitchFamily="18" charset="0"/>
              </a:rPr>
              <a:t>des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endroits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inattendus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xmlns="" id="{65E5D969-1554-CEC3-7E48-2E69A55468B8}"/>
              </a:ext>
            </a:extLst>
          </p:cNvPr>
          <p:cNvSpPr/>
          <p:nvPr/>
        </p:nvSpPr>
        <p:spPr>
          <a:xfrm>
            <a:off x="7900937" y="2743200"/>
            <a:ext cx="338392" cy="304797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xmlns="" id="{1E63E31F-A446-C382-9749-0D66231547F7}"/>
              </a:ext>
            </a:extLst>
          </p:cNvPr>
          <p:cNvSpPr txBox="1"/>
          <p:nvPr/>
        </p:nvSpPr>
        <p:spPr>
          <a:xfrm>
            <a:off x="127095" y="1740335"/>
            <a:ext cx="4825905" cy="738664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Georgia" panose="02040502050405020303" pitchFamily="18" charset="0"/>
              </a:rPr>
              <a:t>Réalisation</a:t>
            </a:r>
            <a:r>
              <a:rPr lang="it-IT" sz="1400" dirty="0">
                <a:latin typeface="Georgia" panose="02040502050405020303" pitchFamily="18" charset="0"/>
              </a:rPr>
              <a:t> de la </a:t>
            </a:r>
            <a:r>
              <a:rPr lang="it-IT" sz="1400" dirty="0" err="1">
                <a:latin typeface="Georgia" panose="02040502050405020303" pitchFamily="18" charset="0"/>
              </a:rPr>
              <a:t>voyelle</a:t>
            </a:r>
            <a:r>
              <a:rPr lang="it-IT" sz="1400" dirty="0">
                <a:latin typeface="Georgia" panose="02040502050405020303" pitchFamily="18" charset="0"/>
              </a:rPr>
              <a:t> mi-</a:t>
            </a:r>
            <a:r>
              <a:rPr lang="it-IT" sz="1400" dirty="0" err="1">
                <a:latin typeface="Georgia" panose="02040502050405020303" pitchFamily="18" charset="0"/>
              </a:rPr>
              <a:t>fermée</a:t>
            </a:r>
            <a:r>
              <a:rPr lang="it-IT" sz="1400" dirty="0">
                <a:latin typeface="Georgia" panose="02040502050405020303" pitchFamily="18" charset="0"/>
              </a:rPr>
              <a:t> /e/ </a:t>
            </a:r>
            <a:r>
              <a:rPr lang="it-IT" sz="1400" dirty="0" err="1">
                <a:latin typeface="Georgia" panose="02040502050405020303" pitchFamily="18" charset="0"/>
              </a:rPr>
              <a:t>au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lieu</a:t>
            </a:r>
            <a:r>
              <a:rPr lang="it-IT" sz="1400" dirty="0">
                <a:latin typeface="Georgia" panose="02040502050405020303" pitchFamily="18" charset="0"/>
              </a:rPr>
              <a:t> de /ɛ/: </a:t>
            </a:r>
            <a:r>
              <a:rPr lang="it-IT" sz="1400" i="1" dirty="0" err="1">
                <a:latin typeface="Georgia" panose="02040502050405020303" pitchFamily="18" charset="0"/>
              </a:rPr>
              <a:t>très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b="0" i="0" u="none" strike="noStrike" baseline="0" dirty="0">
                <a:latin typeface="Georgia" panose="02040502050405020303" pitchFamily="18" charset="0"/>
              </a:rPr>
              <a:t>[t</a:t>
            </a:r>
            <a:r>
              <a:rPr lang="el-GR" sz="1400" b="0" i="0" u="none" strike="noStrike" baseline="0" dirty="0">
                <a:latin typeface="Georgia" panose="02040502050405020303" pitchFamily="18" charset="0"/>
              </a:rPr>
              <a:t>χ</a:t>
            </a:r>
            <a:r>
              <a:rPr lang="it-IT" sz="1400" b="0" i="0" u="none" strike="noStrike" baseline="0" dirty="0">
                <a:latin typeface="Georgia" panose="02040502050405020303" pitchFamily="18" charset="0"/>
              </a:rPr>
              <a:t>e]; </a:t>
            </a:r>
            <a:r>
              <a:rPr lang="it-IT" sz="1400" b="0" i="1" u="none" strike="noStrike" baseline="0" dirty="0">
                <a:latin typeface="Georgia" panose="02040502050405020303" pitchFamily="18" charset="0"/>
              </a:rPr>
              <a:t>tu </a:t>
            </a:r>
            <a:r>
              <a:rPr lang="it-IT" sz="1400" b="0" i="1" u="none" strike="noStrike" baseline="0" dirty="0" err="1">
                <a:latin typeface="Georgia" panose="02040502050405020303" pitchFamily="18" charset="0"/>
              </a:rPr>
              <a:t>sais</a:t>
            </a:r>
            <a:r>
              <a:rPr lang="it-IT" sz="1400" b="0" i="1" u="none" strike="noStrike" baseline="0" dirty="0">
                <a:latin typeface="Georgia" panose="02040502050405020303" pitchFamily="18" charset="0"/>
              </a:rPr>
              <a:t> </a:t>
            </a:r>
            <a:r>
              <a:rPr lang="it-IT" sz="1400" b="0" i="0" u="none" strike="noStrike" baseline="0" dirty="0">
                <a:latin typeface="Georgia" panose="02040502050405020303" pitchFamily="18" charset="0"/>
              </a:rPr>
              <a:t>[</a:t>
            </a:r>
            <a:r>
              <a:rPr lang="it-IT" sz="1400" b="0" i="0" u="none" strike="noStrike" baseline="0" dirty="0" err="1">
                <a:latin typeface="Georgia" panose="02040502050405020303" pitchFamily="18" charset="0"/>
              </a:rPr>
              <a:t>tyse</a:t>
            </a:r>
            <a:r>
              <a:rPr lang="it-IT" sz="1400" b="0" i="0" u="none" strike="noStrike" baseline="0" dirty="0">
                <a:latin typeface="Georgia" panose="02040502050405020303" pitchFamily="18" charset="0"/>
              </a:rPr>
              <a:t>]; </a:t>
            </a:r>
            <a:r>
              <a:rPr lang="it-IT" sz="1400" b="0" i="1" u="none" strike="noStrike" baseline="0" dirty="0">
                <a:latin typeface="Georgia" panose="02040502050405020303" pitchFamily="18" charset="0"/>
              </a:rPr>
              <a:t>maitresse</a:t>
            </a:r>
            <a:r>
              <a:rPr lang="it-IT" sz="1400" b="0" i="0" u="none" strike="noStrike" baseline="0" dirty="0">
                <a:latin typeface="Georgia" panose="02040502050405020303" pitchFamily="18" charset="0"/>
              </a:rPr>
              <a:t> [</a:t>
            </a:r>
            <a:r>
              <a:rPr lang="it-IT" sz="1400" b="0" i="0" u="none" strike="noStrike" baseline="0" dirty="0" err="1">
                <a:latin typeface="Georgia" panose="02040502050405020303" pitchFamily="18" charset="0"/>
              </a:rPr>
              <a:t>met</a:t>
            </a:r>
            <a:r>
              <a:rPr lang="el-GR" sz="1400" b="0" i="0" u="none" strike="noStrike" baseline="0" dirty="0">
                <a:latin typeface="Georgia" panose="02040502050405020303" pitchFamily="18" charset="0"/>
              </a:rPr>
              <a:t>χ</a:t>
            </a:r>
            <a:r>
              <a:rPr lang="it-IT" sz="1400" b="0" i="0" u="none" strike="noStrike" baseline="0" dirty="0">
                <a:latin typeface="Georgia" panose="02040502050405020303" pitchFamily="18" charset="0"/>
              </a:rPr>
              <a:t>es]  et </a:t>
            </a:r>
            <a:r>
              <a:rPr lang="it-IT" sz="1400" i="1" dirty="0">
                <a:latin typeface="Georgia" panose="02040502050405020303" pitchFamily="18" charset="0"/>
              </a:rPr>
              <a:t>derrière</a:t>
            </a:r>
            <a:r>
              <a:rPr lang="it-IT" sz="1400" dirty="0">
                <a:latin typeface="Georgia" panose="02040502050405020303" pitchFamily="18" charset="0"/>
              </a:rPr>
              <a:t> [</a:t>
            </a:r>
            <a:r>
              <a:rPr lang="it-IT" sz="1400" dirty="0" err="1">
                <a:latin typeface="Georgia" panose="02040502050405020303" pitchFamily="18" charset="0"/>
              </a:rPr>
              <a:t>deʁjeʁ</a:t>
            </a:r>
            <a:r>
              <a:rPr lang="it-IT" sz="1400" dirty="0">
                <a:latin typeface="Georgia" panose="02040502050405020303" pitchFamily="18" charset="0"/>
              </a:rPr>
              <a:t>]</a:t>
            </a: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xmlns="" id="{2624208A-9F66-3535-37C4-5F5EA1DC1868}"/>
              </a:ext>
            </a:extLst>
          </p:cNvPr>
          <p:cNvSpPr/>
          <p:nvPr/>
        </p:nvSpPr>
        <p:spPr>
          <a:xfrm>
            <a:off x="2525487" y="4855029"/>
            <a:ext cx="564358" cy="410254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xmlns="" id="{04F23F9E-BFB7-4806-5DA1-153C48DF670E}"/>
              </a:ext>
            </a:extLst>
          </p:cNvPr>
          <p:cNvSpPr/>
          <p:nvPr/>
        </p:nvSpPr>
        <p:spPr>
          <a:xfrm>
            <a:off x="2525486" y="3276602"/>
            <a:ext cx="609600" cy="295067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xmlns="" id="{6F669C55-C8EF-BCE9-BFE2-65C8185F6B2B}"/>
              </a:ext>
            </a:extLst>
          </p:cNvPr>
          <p:cNvSpPr txBox="1"/>
          <p:nvPr/>
        </p:nvSpPr>
        <p:spPr>
          <a:xfrm>
            <a:off x="185056" y="2743200"/>
            <a:ext cx="1729938" cy="800219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/o/ </a:t>
            </a:r>
            <a:r>
              <a:rPr lang="it-IT" sz="1400" i="1" dirty="0">
                <a:latin typeface="Georgia" panose="02040502050405020303" pitchFamily="18" charset="0"/>
              </a:rPr>
              <a:t>Fredo</a:t>
            </a:r>
            <a:r>
              <a:rPr lang="it-IT" sz="1400" dirty="0">
                <a:latin typeface="Georgia" panose="02040502050405020303" pitchFamily="18" charset="0"/>
              </a:rPr>
              <a:t> [</a:t>
            </a:r>
            <a:r>
              <a:rPr lang="it-IT" sz="1400" dirty="0" err="1">
                <a:latin typeface="Georgia" panose="02040502050405020303" pitchFamily="18" charset="0"/>
              </a:rPr>
              <a:t>frʁedo</a:t>
            </a:r>
            <a:r>
              <a:rPr lang="it-IT" sz="1400" dirty="0">
                <a:latin typeface="Georgia" panose="02040502050405020303" pitchFamily="18" charset="0"/>
              </a:rPr>
              <a:t>]</a:t>
            </a:r>
          </a:p>
          <a:p>
            <a:r>
              <a:rPr lang="it-IT" sz="1400" dirty="0">
                <a:latin typeface="Georgia" panose="02040502050405020303" pitchFamily="18" charset="0"/>
              </a:rPr>
              <a:t>/ɔ/</a:t>
            </a:r>
            <a:r>
              <a:rPr lang="it-IT" sz="1400" i="1" dirty="0">
                <a:latin typeface="Georgia" panose="02040502050405020303" pitchFamily="18" charset="0"/>
              </a:rPr>
              <a:t> l’école </a:t>
            </a:r>
            <a:r>
              <a:rPr lang="it-IT" sz="1400" b="0" i="0" dirty="0">
                <a:solidFill>
                  <a:srgbClr val="4D5156"/>
                </a:solidFill>
                <a:effectLst/>
                <a:latin typeface="Georgia" panose="02040502050405020303" pitchFamily="18" charset="0"/>
              </a:rPr>
              <a:t>[</a:t>
            </a:r>
            <a:r>
              <a:rPr lang="it-IT" sz="1400" dirty="0" err="1">
                <a:latin typeface="Georgia" panose="02040502050405020303" pitchFamily="18" charset="0"/>
              </a:rPr>
              <a:t>l</a:t>
            </a:r>
            <a:r>
              <a:rPr lang="it-IT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ekɔl</a:t>
            </a:r>
            <a:r>
              <a:rPr lang="it-IT" sz="1400" b="0" i="0" dirty="0">
                <a:solidFill>
                  <a:srgbClr val="4D5156"/>
                </a:solidFill>
                <a:effectLst/>
                <a:latin typeface="Georgia" panose="02040502050405020303" pitchFamily="18" charset="0"/>
              </a:rPr>
              <a:t>]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</a:p>
          <a:p>
            <a:endParaRPr lang="it-IT" dirty="0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xmlns="" id="{6AB7004F-EEA9-3131-5AAE-1466651A5208}"/>
              </a:ext>
            </a:extLst>
          </p:cNvPr>
          <p:cNvSpPr/>
          <p:nvPr/>
        </p:nvSpPr>
        <p:spPr>
          <a:xfrm>
            <a:off x="3089844" y="2536372"/>
            <a:ext cx="609600" cy="272144"/>
          </a:xfrm>
          <a:prstGeom prst="ellipse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xmlns="" id="{609A6947-D4CE-75BF-ACA0-68425BC2AB24}"/>
              </a:ext>
            </a:extLst>
          </p:cNvPr>
          <p:cNvSpPr/>
          <p:nvPr/>
        </p:nvSpPr>
        <p:spPr>
          <a:xfrm>
            <a:off x="3876524" y="2544639"/>
            <a:ext cx="586619" cy="224221"/>
          </a:xfrm>
          <a:prstGeom prst="ellipse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xmlns="" id="{B2565B4B-ADD3-F191-488C-8CC66E259AC1}"/>
              </a:ext>
            </a:extLst>
          </p:cNvPr>
          <p:cNvSpPr/>
          <p:nvPr/>
        </p:nvSpPr>
        <p:spPr>
          <a:xfrm>
            <a:off x="8926286" y="3305758"/>
            <a:ext cx="938811" cy="265911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xmlns="" id="{676AA3E9-0BAC-B2E2-D2AD-D6ED7EDEA4A7}"/>
              </a:ext>
            </a:extLst>
          </p:cNvPr>
          <p:cNvSpPr/>
          <p:nvPr/>
        </p:nvSpPr>
        <p:spPr>
          <a:xfrm>
            <a:off x="8175172" y="4104196"/>
            <a:ext cx="903514" cy="302268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xmlns="" id="{6276D894-53BC-AE3B-991A-DF8F7BA26D03}"/>
              </a:ext>
            </a:extLst>
          </p:cNvPr>
          <p:cNvSpPr/>
          <p:nvPr/>
        </p:nvSpPr>
        <p:spPr>
          <a:xfrm>
            <a:off x="7943606" y="4855028"/>
            <a:ext cx="644211" cy="326571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xmlns="" id="{BBFC0707-0C43-154E-D0B5-1CA841EAA549}"/>
              </a:ext>
            </a:extLst>
          </p:cNvPr>
          <p:cNvSpPr/>
          <p:nvPr/>
        </p:nvSpPr>
        <p:spPr>
          <a:xfrm>
            <a:off x="4038600" y="3571669"/>
            <a:ext cx="1393371" cy="231332"/>
          </a:xfrm>
          <a:prstGeom prst="rect">
            <a:avLst/>
          </a:prstGeom>
          <a:noFill/>
          <a:ln w="28575">
            <a:solidFill>
              <a:srgbClr val="CC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xmlns="" id="{7538E281-39E0-B55A-C31C-FD10DACB9DF7}"/>
              </a:ext>
            </a:extLst>
          </p:cNvPr>
          <p:cNvSpPr txBox="1"/>
          <p:nvPr/>
        </p:nvSpPr>
        <p:spPr>
          <a:xfrm>
            <a:off x="127095" y="3933600"/>
            <a:ext cx="2199808" cy="523220"/>
          </a:xfrm>
          <a:prstGeom prst="rect">
            <a:avLst/>
          </a:prstGeom>
          <a:noFill/>
          <a:ln w="28575"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Georgia" panose="02040502050405020303" pitchFamily="18" charset="0"/>
              </a:rPr>
              <a:t>Omission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du</a:t>
            </a:r>
            <a:r>
              <a:rPr lang="it-IT" sz="1400" dirty="0">
                <a:latin typeface="Georgia" panose="02040502050405020303" pitchFamily="18" charset="0"/>
              </a:rPr>
              <a:t> /R/ </a:t>
            </a:r>
            <a:r>
              <a:rPr lang="it-IT" sz="1400" dirty="0" err="1">
                <a:latin typeface="Georgia" panose="02040502050405020303" pitchFamily="18" charset="0"/>
              </a:rPr>
              <a:t>final</a:t>
            </a:r>
            <a:r>
              <a:rPr lang="it-IT" sz="1400" dirty="0">
                <a:latin typeface="Georgia" panose="02040502050405020303" pitchFamily="18" charset="0"/>
              </a:rPr>
              <a:t>: </a:t>
            </a:r>
            <a:r>
              <a:rPr lang="it-IT" sz="1400" i="1" dirty="0">
                <a:latin typeface="Georgia" panose="02040502050405020303" pitchFamily="18" charset="0"/>
              </a:rPr>
              <a:t>il a d</a:t>
            </a:r>
            <a:r>
              <a:rPr lang="fr-FR" sz="1400" i="1" dirty="0">
                <a:latin typeface="Georgia" panose="02040502050405020303" pitchFamily="18" charset="0"/>
              </a:rPr>
              <a:t>û</a:t>
            </a:r>
            <a:r>
              <a:rPr lang="it-IT" sz="1400" i="1" dirty="0">
                <a:latin typeface="Georgia" panose="02040502050405020303" pitchFamily="18" charset="0"/>
              </a:rPr>
              <a:t> se battre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fr-FR" sz="1400" dirty="0">
                <a:latin typeface="Georgia" panose="02040502050405020303" pitchFamily="18" charset="0"/>
              </a:rPr>
              <a:t>[</a:t>
            </a:r>
            <a:r>
              <a:rPr lang="fr-FR" sz="1400" dirty="0" err="1">
                <a:latin typeface="Georgia" panose="02040502050405020303" pitchFamily="18" charset="0"/>
              </a:rPr>
              <a:t>iladysbat</a:t>
            </a:r>
            <a:r>
              <a:rPr lang="fr-FR" sz="1400" dirty="0">
                <a:latin typeface="Georgia" panose="02040502050405020303" pitchFamily="18" charset="0"/>
              </a:rPr>
              <a:t>]</a:t>
            </a:r>
          </a:p>
        </p:txBody>
      </p: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xmlns="" id="{D256D863-152B-3DF8-2647-20FA3AB55E34}"/>
              </a:ext>
            </a:extLst>
          </p:cNvPr>
          <p:cNvCxnSpPr>
            <a:cxnSpLocks/>
          </p:cNvCxnSpPr>
          <p:nvPr/>
        </p:nvCxnSpPr>
        <p:spPr>
          <a:xfrm flipH="1">
            <a:off x="2416629" y="3803001"/>
            <a:ext cx="1621971" cy="246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10ADD467-DD04-72F3-398E-43DF4F41ADA5}"/>
              </a:ext>
            </a:extLst>
          </p:cNvPr>
          <p:cNvSpPr txBox="1"/>
          <p:nvPr/>
        </p:nvSpPr>
        <p:spPr>
          <a:xfrm>
            <a:off x="6858738" y="1904956"/>
            <a:ext cx="3527932" cy="523220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Georgia" panose="02040502050405020303" pitchFamily="18" charset="0"/>
              </a:rPr>
              <a:t>Assimilation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du</a:t>
            </a:r>
            <a:r>
              <a:rPr lang="it-IT" sz="1400" dirty="0">
                <a:latin typeface="Georgia" panose="02040502050405020303" pitchFamily="18" charset="0"/>
              </a:rPr>
              <a:t> /R/ par /l/: </a:t>
            </a:r>
            <a:r>
              <a:rPr lang="it-IT" sz="1400" i="1" dirty="0">
                <a:latin typeface="Georgia" panose="02040502050405020303" pitchFamily="18" charset="0"/>
              </a:rPr>
              <a:t>parce </a:t>
            </a:r>
            <a:r>
              <a:rPr lang="it-IT" sz="1400" i="1" dirty="0" err="1">
                <a:latin typeface="Georgia" panose="02040502050405020303" pitchFamily="18" charset="0"/>
              </a:rPr>
              <a:t>qu’il</a:t>
            </a:r>
            <a:r>
              <a:rPr lang="it-IT" sz="1400" i="1" dirty="0">
                <a:latin typeface="Georgia" panose="02040502050405020303" pitchFamily="18" charset="0"/>
              </a:rPr>
              <a:t> </a:t>
            </a:r>
            <a:r>
              <a:rPr lang="it-IT" sz="1400" dirty="0">
                <a:latin typeface="Georgia" panose="02040502050405020303" pitchFamily="18" charset="0"/>
              </a:rPr>
              <a:t>[paskil] </a:t>
            </a: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xmlns="" id="{318C1B3E-E237-CFAD-E911-6574503AA34F}"/>
              </a:ext>
            </a:extLst>
          </p:cNvPr>
          <p:cNvSpPr/>
          <p:nvPr/>
        </p:nvSpPr>
        <p:spPr>
          <a:xfrm>
            <a:off x="5485663" y="3563516"/>
            <a:ext cx="973046" cy="268253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xmlns="" id="{60B89D0F-8395-91A6-C538-CB548B624351}"/>
              </a:ext>
            </a:extLst>
          </p:cNvPr>
          <p:cNvCxnSpPr>
            <a:cxnSpLocks/>
          </p:cNvCxnSpPr>
          <p:nvPr/>
        </p:nvCxnSpPr>
        <p:spPr>
          <a:xfrm flipV="1">
            <a:off x="6313697" y="2428176"/>
            <a:ext cx="545041" cy="11423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Ovale 70">
            <a:extLst>
              <a:ext uri="{FF2B5EF4-FFF2-40B4-BE49-F238E27FC236}">
                <a16:creationId xmlns:a16="http://schemas.microsoft.com/office/drawing/2014/main" xmlns="" id="{67D25147-6642-8496-415A-46595E5AC352}"/>
              </a:ext>
            </a:extLst>
          </p:cNvPr>
          <p:cNvSpPr/>
          <p:nvPr/>
        </p:nvSpPr>
        <p:spPr>
          <a:xfrm>
            <a:off x="5431971" y="3842657"/>
            <a:ext cx="881726" cy="246485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1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EC2AD604-4059-EACF-C15F-2B15F0146813}"/>
                  </a:ext>
                </a:extLst>
              </p14:cNvPr>
              <p14:cNvContentPartPr/>
              <p14:nvPr/>
            </p14:nvContentPartPr>
            <p14:xfrm>
              <a:off x="6531137" y="2676840"/>
              <a:ext cx="902880" cy="12240"/>
            </p14:xfrm>
          </p:contentPart>
        </mc:Choice>
        <mc:Fallback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C2AD604-4059-EACF-C15F-2B15F0146813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6477137" y="2568840"/>
                <a:ext cx="1010520" cy="227880"/>
              </a:xfrm>
              <a:prstGeom prst="rect">
                <a:avLst/>
              </a:prstGeom>
            </p:spPr>
          </p:pic>
        </mc:Fallback>
      </mc:AlternateContent>
      <p:sp>
        <p:nvSpPr>
          <p:cNvPr id="73" name="CasellaDiTesto 72">
            <a:extLst>
              <a:ext uri="{FF2B5EF4-FFF2-40B4-BE49-F238E27FC236}">
                <a16:creationId xmlns:a16="http://schemas.microsoft.com/office/drawing/2014/main" xmlns="" id="{D2059326-E05A-4CC6-72E9-99E90C4DFEC3}"/>
              </a:ext>
            </a:extLst>
          </p:cNvPr>
          <p:cNvSpPr txBox="1"/>
          <p:nvPr/>
        </p:nvSpPr>
        <p:spPr>
          <a:xfrm>
            <a:off x="10451161" y="2567094"/>
            <a:ext cx="1618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Georgia" panose="02040502050405020303" pitchFamily="18" charset="0"/>
              </a:rPr>
              <a:t>Allongement</a:t>
            </a:r>
            <a:r>
              <a:rPr lang="it-IT" sz="1400" dirty="0">
                <a:latin typeface="Georgia" panose="02040502050405020303" pitchFamily="18" charset="0"/>
              </a:rPr>
              <a:t> de la </a:t>
            </a:r>
            <a:r>
              <a:rPr lang="it-IT" sz="1400" dirty="0" err="1">
                <a:latin typeface="Georgia" panose="02040502050405020303" pitchFamily="18" charset="0"/>
              </a:rPr>
              <a:t>syllabe</a:t>
            </a:r>
            <a:r>
              <a:rPr lang="it-IT" sz="1400" dirty="0">
                <a:latin typeface="Georgia" panose="02040502050405020303" pitchFamily="18" charset="0"/>
              </a:rPr>
              <a:t> –Mont– [mɔ̃: ]</a:t>
            </a:r>
          </a:p>
        </p:txBody>
      </p: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xmlns="" id="{A4E4AA78-2111-5EFA-036B-C673CD52981D}"/>
              </a:ext>
            </a:extLst>
          </p:cNvPr>
          <p:cNvCxnSpPr>
            <a:cxnSpLocks/>
          </p:cNvCxnSpPr>
          <p:nvPr/>
        </p:nvCxnSpPr>
        <p:spPr>
          <a:xfrm>
            <a:off x="7434017" y="2707044"/>
            <a:ext cx="2974560" cy="101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78" name="Input penna 77">
                <a:extLst>
                  <a:ext uri="{FF2B5EF4-FFF2-40B4-BE49-F238E27FC236}">
                    <a16:creationId xmlns:a16="http://schemas.microsoft.com/office/drawing/2014/main" id="{668DDFFB-B799-81D6-18BE-6557147B1ED4}"/>
                  </a:ext>
                </a:extLst>
              </p14:cNvPr>
              <p14:cNvContentPartPr/>
              <p14:nvPr/>
            </p14:nvContentPartPr>
            <p14:xfrm>
              <a:off x="5061617" y="5387280"/>
              <a:ext cx="369360" cy="13320"/>
            </p14:xfrm>
          </p:contentPart>
        </mc:Choice>
        <mc:Fallback>
          <p:pic>
            <p:nvPicPr>
              <p:cNvPr id="78" name="Input penna 7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68DDFFB-B799-81D6-18BE-6557147B1ED4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5007977" y="5279280"/>
                <a:ext cx="477000" cy="22896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CasellaDiTesto 78">
            <a:extLst>
              <a:ext uri="{FF2B5EF4-FFF2-40B4-BE49-F238E27FC236}">
                <a16:creationId xmlns:a16="http://schemas.microsoft.com/office/drawing/2014/main" xmlns="" id="{9F146BF1-0379-51D2-7FD0-27C4EA74B30E}"/>
              </a:ext>
            </a:extLst>
          </p:cNvPr>
          <p:cNvSpPr txBox="1"/>
          <p:nvPr/>
        </p:nvSpPr>
        <p:spPr>
          <a:xfrm>
            <a:off x="4256897" y="5919550"/>
            <a:ext cx="287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/R/ fricative </a:t>
            </a:r>
            <a:r>
              <a:rPr lang="it-IT" sz="1400" dirty="0" err="1">
                <a:latin typeface="Georgia" panose="02040502050405020303" pitchFamily="18" charset="0"/>
              </a:rPr>
              <a:t>sourde</a:t>
            </a:r>
            <a:r>
              <a:rPr lang="it-IT" sz="1400" dirty="0">
                <a:latin typeface="Georgia" panose="02040502050405020303" pitchFamily="18" charset="0"/>
              </a:rPr>
              <a:t> en finale </a:t>
            </a:r>
            <a:r>
              <a:rPr lang="it-IT" sz="1400" i="1" dirty="0">
                <a:latin typeface="Georgia" panose="02040502050405020303" pitchFamily="18" charset="0"/>
              </a:rPr>
              <a:t>dire</a:t>
            </a:r>
            <a:r>
              <a:rPr lang="it-IT" sz="1400" dirty="0">
                <a:latin typeface="Georgia" panose="02040502050405020303" pitchFamily="18" charset="0"/>
              </a:rPr>
              <a:t> [di</a:t>
            </a:r>
            <a:r>
              <a:rPr lang="el-GR" sz="1400" dirty="0">
                <a:latin typeface="Georgia" panose="02040502050405020303" pitchFamily="18" charset="0"/>
              </a:rPr>
              <a:t>χ]</a:t>
            </a:r>
            <a:endParaRPr lang="it-IT" sz="1400" dirty="0">
              <a:latin typeface="Georgia" panose="02040502050405020303" pitchFamily="18" charset="0"/>
            </a:endParaRPr>
          </a:p>
        </p:txBody>
      </p:sp>
      <p:cxnSp>
        <p:nvCxnSpPr>
          <p:cNvPr id="81" name="Connettore 2 80">
            <a:extLst>
              <a:ext uri="{FF2B5EF4-FFF2-40B4-BE49-F238E27FC236}">
                <a16:creationId xmlns:a16="http://schemas.microsoft.com/office/drawing/2014/main" xmlns="" id="{E6F8B543-1FB5-BF50-51FF-09C9ECDECB22}"/>
              </a:ext>
            </a:extLst>
          </p:cNvPr>
          <p:cNvCxnSpPr>
            <a:cxnSpLocks/>
          </p:cNvCxnSpPr>
          <p:nvPr/>
        </p:nvCxnSpPr>
        <p:spPr>
          <a:xfrm flipH="1">
            <a:off x="4953000" y="5561452"/>
            <a:ext cx="197041" cy="390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4808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E9373F-C8D7-AAFB-F937-54B2C4E6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à 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Ogéviller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Meurthe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-et-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Moselle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xmlns="" id="{2F0181A0-BF00-1CD1-B993-BF00CBC84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3782" y="2921342"/>
            <a:ext cx="9564435" cy="2181529"/>
          </a:xfr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D86D70B4-8536-5E22-2E6D-1D7144E82E34}"/>
                  </a:ext>
                </a:extLst>
              </p14:cNvPr>
              <p14:cNvContentPartPr/>
              <p14:nvPr/>
            </p14:nvContentPartPr>
            <p14:xfrm>
              <a:off x="271817" y="5750261"/>
              <a:ext cx="238680" cy="1224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86D70B4-8536-5E22-2E6D-1D7144E82E3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8177" y="5642261"/>
                <a:ext cx="346320" cy="2278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7330919-F799-7612-D1BA-EA2B139996C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5561269"/>
            <a:ext cx="2267909" cy="3779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07F263DC-E2A7-4D4D-660F-65DAF46D62C5}"/>
                  </a:ext>
                </a:extLst>
              </p14:cNvPr>
              <p14:cNvContentPartPr/>
              <p14:nvPr/>
            </p14:nvContentPartPr>
            <p14:xfrm>
              <a:off x="228617" y="6455040"/>
              <a:ext cx="281880" cy="1188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7F263DC-E2A7-4D4D-660F-65DAF46D62C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74977" y="6347400"/>
                <a:ext cx="389520" cy="2275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FDFB245A-D092-1E7A-D6E1-78384616C72D}"/>
              </a:ext>
            </a:extLst>
          </p:cNvPr>
          <p:cNvSpPr txBox="1"/>
          <p:nvPr/>
        </p:nvSpPr>
        <p:spPr>
          <a:xfrm>
            <a:off x="685800" y="6278733"/>
            <a:ext cx="1785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Georgia" panose="02040502050405020303" pitchFamily="18" charset="0"/>
              </a:rPr>
              <a:t>Registre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familier</a:t>
            </a:r>
            <a:endParaRPr lang="it-IT" sz="14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FE87A9ED-560A-DB0C-196B-25810DD3AB07}"/>
                  </a:ext>
                </a:extLst>
              </p14:cNvPr>
              <p14:cNvContentPartPr/>
              <p14:nvPr/>
            </p14:nvContentPartPr>
            <p14:xfrm>
              <a:off x="1915937" y="4526520"/>
              <a:ext cx="1196640" cy="4788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E87A9ED-560A-DB0C-196B-25810DD3AB0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62297" y="4418880"/>
                <a:ext cx="13042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504A67EF-3F2C-764B-854D-F4B4329673A4}"/>
                  </a:ext>
                </a:extLst>
              </p14:cNvPr>
              <p14:cNvContentPartPr/>
              <p14:nvPr/>
            </p14:nvContentPartPr>
            <p14:xfrm>
              <a:off x="265816" y="6108590"/>
              <a:ext cx="195840" cy="36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04A67EF-3F2C-764B-854D-F4B4329673A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11816" y="6000590"/>
                <a:ext cx="30348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1C80D406-B025-5BE0-EED4-C1C57E5A145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1085" y="5920001"/>
            <a:ext cx="1975275" cy="377985"/>
          </a:xfrm>
          <a:prstGeom prst="rect">
            <a:avLst/>
          </a:pr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xmlns="" id="{EEA4BCB3-0240-6AAF-12B9-129C431FB37B}"/>
              </a:ext>
            </a:extLst>
          </p:cNvPr>
          <p:cNvSpPr/>
          <p:nvPr/>
        </p:nvSpPr>
        <p:spPr>
          <a:xfrm>
            <a:off x="1915937" y="2921342"/>
            <a:ext cx="555120" cy="32664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xmlns="" id="{28897288-3692-8211-FEF7-BBD91FDADBC5}"/>
              </a:ext>
            </a:extLst>
          </p:cNvPr>
          <p:cNvSpPr/>
          <p:nvPr/>
        </p:nvSpPr>
        <p:spPr>
          <a:xfrm>
            <a:off x="3886200" y="4713514"/>
            <a:ext cx="315686" cy="283029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xmlns="" id="{7D58398E-729A-22D9-0669-07852AC673CB}"/>
              </a:ext>
            </a:extLst>
          </p:cNvPr>
          <p:cNvSpPr/>
          <p:nvPr/>
        </p:nvSpPr>
        <p:spPr>
          <a:xfrm>
            <a:off x="5682343" y="2921342"/>
            <a:ext cx="555120" cy="32664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1A61AA34-1AE2-98E0-7A82-20C893341A2E}"/>
                  </a:ext>
                </a:extLst>
              </p14:cNvPr>
              <p14:cNvContentPartPr/>
              <p14:nvPr/>
            </p14:nvContentPartPr>
            <p14:xfrm>
              <a:off x="4082057" y="3365520"/>
              <a:ext cx="347400" cy="2016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A61AA34-1AE2-98E0-7A82-20C893341A2E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028417" y="3257880"/>
                <a:ext cx="455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F53675B6-89C4-0484-3942-2EE1BA8C58CD}"/>
                  </a:ext>
                </a:extLst>
              </p14:cNvPr>
              <p14:cNvContentPartPr/>
              <p14:nvPr/>
            </p14:nvContentPartPr>
            <p14:xfrm>
              <a:off x="4179617" y="4561080"/>
              <a:ext cx="3080160" cy="36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53675B6-89C4-0484-3942-2EE1BA8C58CD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125977" y="4453440"/>
                <a:ext cx="31878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Ovale 22">
            <a:extLst>
              <a:ext uri="{FF2B5EF4-FFF2-40B4-BE49-F238E27FC236}">
                <a16:creationId xmlns:a16="http://schemas.microsoft.com/office/drawing/2014/main" xmlns="" id="{F62AD96C-6F6C-80A3-07E5-5B95E5A7FC1D}"/>
              </a:ext>
            </a:extLst>
          </p:cNvPr>
          <p:cNvSpPr/>
          <p:nvPr/>
        </p:nvSpPr>
        <p:spPr>
          <a:xfrm>
            <a:off x="2355388" y="3476090"/>
            <a:ext cx="1389297" cy="326644"/>
          </a:xfrm>
          <a:prstGeom prst="ellipse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xmlns="" id="{3EDF8EA8-A5C6-D3BF-D500-4657947507D2}"/>
              </a:ext>
            </a:extLst>
          </p:cNvPr>
          <p:cNvSpPr/>
          <p:nvPr/>
        </p:nvSpPr>
        <p:spPr>
          <a:xfrm>
            <a:off x="5682343" y="3802734"/>
            <a:ext cx="1034143" cy="326644"/>
          </a:xfrm>
          <a:prstGeom prst="ellipse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xmlns="" id="{1CA0E0A3-C15A-4C83-05BE-7E9547E05F9E}"/>
              </a:ext>
            </a:extLst>
          </p:cNvPr>
          <p:cNvSpPr/>
          <p:nvPr/>
        </p:nvSpPr>
        <p:spPr>
          <a:xfrm>
            <a:off x="5497286" y="4129018"/>
            <a:ext cx="1132114" cy="279268"/>
          </a:xfrm>
          <a:prstGeom prst="ellipse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xmlns="" id="{39414177-57A2-0155-1738-20A2D1249FA6}"/>
              </a:ext>
            </a:extLst>
          </p:cNvPr>
          <p:cNvSpPr/>
          <p:nvPr/>
        </p:nvSpPr>
        <p:spPr>
          <a:xfrm>
            <a:off x="4778829" y="4713514"/>
            <a:ext cx="903514" cy="296536"/>
          </a:xfrm>
          <a:prstGeom prst="ellipse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xmlns="" id="{51154932-2FFE-09B1-C1C6-94281F1702A3}"/>
              </a:ext>
            </a:extLst>
          </p:cNvPr>
          <p:cNvSpPr/>
          <p:nvPr/>
        </p:nvSpPr>
        <p:spPr>
          <a:xfrm>
            <a:off x="265815" y="1959429"/>
            <a:ext cx="3271921" cy="669345"/>
          </a:xfrm>
          <a:prstGeom prst="rect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Allongement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de la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syllabe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pénultième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–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mon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–  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076291DD-6B2D-ED2A-6D9C-C66E1A48B11D}"/>
                  </a:ext>
                </a:extLst>
              </p14:cNvPr>
              <p14:cNvContentPartPr/>
              <p14:nvPr/>
            </p14:nvContentPartPr>
            <p14:xfrm>
              <a:off x="3537737" y="3352560"/>
              <a:ext cx="401760" cy="2376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76291DD-6B2D-ED2A-6D9C-C66E1A48B11D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484097" y="3244560"/>
                <a:ext cx="509400" cy="2394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7AE7A991-874F-713F-22B8-5E76DC7A1106}"/>
              </a:ext>
            </a:extLst>
          </p:cNvPr>
          <p:cNvSpPr txBox="1"/>
          <p:nvPr/>
        </p:nvSpPr>
        <p:spPr>
          <a:xfrm>
            <a:off x="4746171" y="1973370"/>
            <a:ext cx="29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/R/ fricative </a:t>
            </a:r>
            <a:r>
              <a:rPr lang="it-IT" sz="1400" dirty="0" err="1">
                <a:latin typeface="Georgia" panose="02040502050405020303" pitchFamily="18" charset="0"/>
              </a:rPr>
              <a:t>sourde</a:t>
            </a:r>
            <a:r>
              <a:rPr lang="it-IT" sz="1400" dirty="0">
                <a:latin typeface="Georgia" panose="02040502050405020303" pitchFamily="18" charset="0"/>
              </a:rPr>
              <a:t> en finale </a:t>
            </a:r>
            <a:r>
              <a:rPr lang="it-IT" sz="1400" b="0" i="1" u="none" strike="noStrike" baseline="0" dirty="0" err="1">
                <a:latin typeface="Georgia" panose="02040502050405020303" pitchFamily="18" charset="0"/>
              </a:rPr>
              <a:t>père</a:t>
            </a:r>
            <a:r>
              <a:rPr lang="it-IT" sz="1400" b="0" i="1" u="none" strike="noStrike" baseline="0" dirty="0">
                <a:latin typeface="Georgia" panose="02040502050405020303" pitchFamily="18" charset="0"/>
              </a:rPr>
              <a:t> </a:t>
            </a:r>
            <a:r>
              <a:rPr lang="it-IT" sz="1400" b="0" i="0" u="none" strike="noStrike" baseline="0" dirty="0">
                <a:latin typeface="Georgia" panose="02040502050405020303" pitchFamily="18" charset="0"/>
              </a:rPr>
              <a:t>[</a:t>
            </a:r>
            <a:r>
              <a:rPr lang="it-IT" sz="1400" b="0" i="0" u="none" strike="noStrike" baseline="0" dirty="0" err="1">
                <a:latin typeface="Georgia" panose="02040502050405020303" pitchFamily="18" charset="0"/>
              </a:rPr>
              <a:t>pɛ</a:t>
            </a:r>
            <a:r>
              <a:rPr lang="el-GR" sz="1400" b="0" i="0" u="none" strike="noStrike" baseline="0" dirty="0">
                <a:latin typeface="Georgia" panose="02040502050405020303" pitchFamily="18" charset="0"/>
              </a:rPr>
              <a:t>χ]</a:t>
            </a:r>
            <a:endParaRPr lang="it-IT" sz="1400" dirty="0">
              <a:latin typeface="Georgia" panose="02040502050405020303" pitchFamily="18" charset="0"/>
            </a:endParaRP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xmlns="" id="{079B5118-BCF6-9DB8-9095-0D2A45D632CA}"/>
              </a:ext>
            </a:extLst>
          </p:cNvPr>
          <p:cNvCxnSpPr>
            <a:cxnSpLocks/>
          </p:cNvCxnSpPr>
          <p:nvPr/>
        </p:nvCxnSpPr>
        <p:spPr>
          <a:xfrm flipV="1">
            <a:off x="3886200" y="2387745"/>
            <a:ext cx="859971" cy="860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E38AD0C8-8A86-9109-A2DD-85E5C67704ED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310258" y="6056743"/>
            <a:ext cx="2011854" cy="597460"/>
          </a:xfrm>
          <a:prstGeom prst="rect">
            <a:avLst/>
          </a:prstGeom>
        </p:spPr>
      </p:pic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xmlns="" id="{1482F33D-5632-5840-6BCE-4AD77D472083}"/>
              </a:ext>
            </a:extLst>
          </p:cNvPr>
          <p:cNvCxnSpPr/>
          <p:nvPr/>
        </p:nvCxnSpPr>
        <p:spPr>
          <a:xfrm>
            <a:off x="3109282" y="4300881"/>
            <a:ext cx="994007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e 38">
            <a:extLst>
              <a:ext uri="{FF2B5EF4-FFF2-40B4-BE49-F238E27FC236}">
                <a16:creationId xmlns:a16="http://schemas.microsoft.com/office/drawing/2014/main" xmlns="" id="{B63FDE18-F43B-6ADB-F961-BC49EDEF3633}"/>
              </a:ext>
            </a:extLst>
          </p:cNvPr>
          <p:cNvSpPr/>
          <p:nvPr/>
        </p:nvSpPr>
        <p:spPr>
          <a:xfrm>
            <a:off x="4429457" y="4408286"/>
            <a:ext cx="1024286" cy="278908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xmlns="" id="{81C3EEBA-36B0-7596-F570-93BF1555B941}"/>
              </a:ext>
            </a:extLst>
          </p:cNvPr>
          <p:cNvSpPr/>
          <p:nvPr/>
        </p:nvSpPr>
        <p:spPr>
          <a:xfrm>
            <a:off x="6401040" y="3177632"/>
            <a:ext cx="1034143" cy="346194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xmlns="" id="{78CDE5A1-D384-4D8A-01A0-5FCCB75D4EA2}"/>
              </a:ext>
            </a:extLst>
          </p:cNvPr>
          <p:cNvSpPr/>
          <p:nvPr/>
        </p:nvSpPr>
        <p:spPr>
          <a:xfrm>
            <a:off x="6237463" y="4408286"/>
            <a:ext cx="1132114" cy="326284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479D4281-5492-FF6E-2527-27984E2951D4}"/>
              </a:ext>
            </a:extLst>
          </p:cNvPr>
          <p:cNvSpPr txBox="1"/>
          <p:nvPr/>
        </p:nvSpPr>
        <p:spPr>
          <a:xfrm>
            <a:off x="9193869" y="2012750"/>
            <a:ext cx="2732315" cy="523220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r>
              <a:rPr kumimoji="0" lang="it-IT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Réalisation</a:t>
            </a:r>
            <a:r>
              <a:rPr kumimoji="0" lang="it-IT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de la </a:t>
            </a:r>
            <a:r>
              <a:rPr kumimoji="0" lang="it-IT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voyelle</a:t>
            </a:r>
            <a:r>
              <a:rPr kumimoji="0" lang="it-IT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mi-</a:t>
            </a:r>
            <a:r>
              <a:rPr kumimoji="0" lang="it-IT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fermée</a:t>
            </a:r>
            <a:r>
              <a:rPr kumimoji="0" lang="it-IT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/e/: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maitresse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[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met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χ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es]</a:t>
            </a:r>
            <a:endParaRPr lang="it-IT" dirty="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xmlns="" id="{D2DD2EF8-8959-E9AF-CA9B-F3E2CD5B0804}"/>
              </a:ext>
            </a:extLst>
          </p:cNvPr>
          <p:cNvSpPr txBox="1"/>
          <p:nvPr/>
        </p:nvSpPr>
        <p:spPr>
          <a:xfrm>
            <a:off x="143559" y="3984852"/>
            <a:ext cx="1562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Georgia" panose="02040502050405020303" pitchFamily="18" charset="0"/>
              </a:rPr>
              <a:t>Groupe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consonnantique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simplifié</a:t>
            </a:r>
            <a:r>
              <a:rPr lang="it-IT" sz="1400" dirty="0">
                <a:latin typeface="Georgia" panose="02040502050405020303" pitchFamily="18" charset="0"/>
              </a:rPr>
              <a:t>: </a:t>
            </a:r>
            <a:r>
              <a:rPr lang="it-IT" sz="1400" i="1" dirty="0" err="1">
                <a:latin typeface="Georgia" panose="02040502050405020303" pitchFamily="18" charset="0"/>
              </a:rPr>
              <a:t>jamais</a:t>
            </a:r>
            <a:r>
              <a:rPr lang="it-IT" sz="1400" i="1" dirty="0">
                <a:latin typeface="Georgia" panose="02040502050405020303" pitchFamily="18" charset="0"/>
              </a:rPr>
              <a:t> plus</a:t>
            </a:r>
            <a:r>
              <a:rPr lang="it-IT" sz="1400" dirty="0">
                <a:latin typeface="Georgia" panose="02040502050405020303" pitchFamily="18" charset="0"/>
              </a:rPr>
              <a:t> [</a:t>
            </a:r>
            <a:r>
              <a:rPr lang="it-IT" sz="1400" dirty="0" err="1">
                <a:latin typeface="Georgia" panose="02040502050405020303" pitchFamily="18" charset="0"/>
              </a:rPr>
              <a:t>ʒamɛpy</a:t>
            </a:r>
            <a:r>
              <a:rPr lang="it-IT" sz="1400" dirty="0">
                <a:latin typeface="Georgia" panose="02040502050405020303" pitchFamily="18" charset="0"/>
              </a:rPr>
              <a:t>]</a:t>
            </a:r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xmlns="" id="{B2BC38E1-99A4-B317-BA13-8ED86BA803A4}"/>
              </a:ext>
            </a:extLst>
          </p:cNvPr>
          <p:cNvCxnSpPr>
            <a:cxnSpLocks/>
          </p:cNvCxnSpPr>
          <p:nvPr/>
        </p:nvCxnSpPr>
        <p:spPr>
          <a:xfrm flipH="1">
            <a:off x="1599671" y="4571428"/>
            <a:ext cx="3162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Ovale 48">
            <a:extLst>
              <a:ext uri="{FF2B5EF4-FFF2-40B4-BE49-F238E27FC236}">
                <a16:creationId xmlns:a16="http://schemas.microsoft.com/office/drawing/2014/main" xmlns="" id="{5EE4297A-A276-2911-82A3-3FE0E3E0DFA9}"/>
              </a:ext>
            </a:extLst>
          </p:cNvPr>
          <p:cNvSpPr/>
          <p:nvPr/>
        </p:nvSpPr>
        <p:spPr>
          <a:xfrm>
            <a:off x="9696616" y="2956519"/>
            <a:ext cx="327052" cy="256290"/>
          </a:xfrm>
          <a:prstGeom prst="ellipse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xmlns="" id="{A0FF4F54-CCD4-C32E-391C-240D33FF85DF}"/>
              </a:ext>
            </a:extLst>
          </p:cNvPr>
          <p:cNvSpPr/>
          <p:nvPr/>
        </p:nvSpPr>
        <p:spPr>
          <a:xfrm>
            <a:off x="5050971" y="3247986"/>
            <a:ext cx="303669" cy="228104"/>
          </a:xfrm>
          <a:prstGeom prst="ellipse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xmlns="" id="{B37996B9-0922-0E17-55D6-855A35B50143}"/>
              </a:ext>
            </a:extLst>
          </p:cNvPr>
          <p:cNvSpPr/>
          <p:nvPr/>
        </p:nvSpPr>
        <p:spPr>
          <a:xfrm>
            <a:off x="8632371" y="5148924"/>
            <a:ext cx="3412099" cy="1437585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Montée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mélodique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localisée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sur un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mot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précis</a:t>
            </a:r>
            <a:r>
              <a:rPr lang="it-IT" sz="1400" dirty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  <a:r>
              <a:rPr lang="fr-FR" sz="1400" dirty="0">
                <a:solidFill>
                  <a:schemeClr val="tx1"/>
                </a:solidFill>
                <a:latin typeface="Georgia" panose="02040502050405020303" pitchFamily="18" charset="0"/>
              </a:rPr>
              <a:t>il </a:t>
            </a:r>
            <a:r>
              <a:rPr lang="fr-FR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va</a:t>
            </a:r>
            <a:r>
              <a:rPr lang="fr-FR" sz="1400" dirty="0">
                <a:solidFill>
                  <a:schemeClr val="tx1"/>
                </a:solidFill>
                <a:latin typeface="Georgia" panose="02040502050405020303" pitchFamily="18" charset="0"/>
              </a:rPr>
              <a:t> se plaindre (l. 12-13), Alors </a:t>
            </a:r>
            <a:r>
              <a:rPr lang="fr-FR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il</a:t>
            </a:r>
            <a:r>
              <a:rPr lang="fr-FR" sz="1400" dirty="0">
                <a:solidFill>
                  <a:schemeClr val="tx1"/>
                </a:solidFill>
                <a:latin typeface="Georgia" panose="02040502050405020303" pitchFamily="18" charset="0"/>
              </a:rPr>
              <a:t> parle de la maîtresse (l. 13), </a:t>
            </a:r>
            <a:r>
              <a:rPr lang="fr-FR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jamais </a:t>
            </a:r>
            <a:r>
              <a:rPr lang="fr-FR" sz="1400" dirty="0">
                <a:solidFill>
                  <a:schemeClr val="tx1"/>
                </a:solidFill>
                <a:latin typeface="Georgia" panose="02040502050405020303" pitchFamily="18" charset="0"/>
              </a:rPr>
              <a:t>plus il a dit (l.17) et</a:t>
            </a:r>
            <a:r>
              <a:rPr lang="fr-FR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 il </a:t>
            </a:r>
            <a:r>
              <a:rPr lang="fr-FR" sz="1400" dirty="0">
                <a:solidFill>
                  <a:schemeClr val="tx1"/>
                </a:solidFill>
                <a:latin typeface="Georgia" panose="02040502050405020303" pitchFamily="18" charset="0"/>
              </a:rPr>
              <a:t>a compris (l. 18). </a:t>
            </a:r>
            <a:endParaRPr lang="it-IT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xmlns="" id="{9CEE2954-18BC-5DB5-C17E-01B216CF7607}"/>
              </a:ext>
            </a:extLst>
          </p:cNvPr>
          <p:cNvSpPr/>
          <p:nvPr/>
        </p:nvSpPr>
        <p:spPr>
          <a:xfrm>
            <a:off x="1915937" y="4408286"/>
            <a:ext cx="730423" cy="296536"/>
          </a:xfrm>
          <a:prstGeom prst="ellipse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xmlns="" id="{773BCC66-CFDD-160D-F759-582AEF2886C4}"/>
              </a:ext>
            </a:extLst>
          </p:cNvPr>
          <p:cNvSpPr/>
          <p:nvPr/>
        </p:nvSpPr>
        <p:spPr>
          <a:xfrm>
            <a:off x="4410823" y="4683039"/>
            <a:ext cx="271114" cy="242107"/>
          </a:xfrm>
          <a:prstGeom prst="ellipse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A41029E8-8755-7C21-0351-69C3B78F9A05}"/>
              </a:ext>
            </a:extLst>
          </p:cNvPr>
          <p:cNvSpPr/>
          <p:nvPr/>
        </p:nvSpPr>
        <p:spPr>
          <a:xfrm>
            <a:off x="9275109" y="3523826"/>
            <a:ext cx="957943" cy="278908"/>
          </a:xfrm>
          <a:prstGeom prst="rect">
            <a:avLst/>
          </a:prstGeom>
          <a:noFill/>
          <a:ln w="28575">
            <a:solidFill>
              <a:srgbClr val="2AD1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B9B6F0C-2B58-14AF-5275-4152991BBF66}"/>
              </a:ext>
            </a:extLst>
          </p:cNvPr>
          <p:cNvSpPr txBox="1"/>
          <p:nvPr/>
        </p:nvSpPr>
        <p:spPr>
          <a:xfrm>
            <a:off x="10769410" y="3089119"/>
            <a:ext cx="14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Georgia" panose="02040502050405020303" pitchFamily="18" charset="0"/>
              </a:rPr>
              <a:t>Chute</a:t>
            </a:r>
            <a:r>
              <a:rPr lang="it-IT" sz="1400" dirty="0">
                <a:latin typeface="Georgia" panose="02040502050405020303" pitchFamily="18" charset="0"/>
              </a:rPr>
              <a:t> totale </a:t>
            </a:r>
            <a:r>
              <a:rPr lang="it-IT" sz="1400" dirty="0" err="1">
                <a:latin typeface="Georgia" panose="02040502050405020303" pitchFamily="18" charset="0"/>
              </a:rPr>
              <a:t>du</a:t>
            </a:r>
            <a:r>
              <a:rPr lang="it-IT" sz="1400" dirty="0">
                <a:latin typeface="Georgia" panose="02040502050405020303" pitchFamily="18" charset="0"/>
              </a:rPr>
              <a:t> /R/ [</a:t>
            </a:r>
            <a:r>
              <a:rPr lang="it-IT" sz="1400" dirty="0" err="1">
                <a:latin typeface="Georgia" panose="02040502050405020303" pitchFamily="18" charset="0"/>
              </a:rPr>
              <a:t>syllky</a:t>
            </a:r>
            <a:r>
              <a:rPr lang="it-IT" sz="1400" dirty="0">
                <a:latin typeface="Georgia" panose="02040502050405020303" pitchFamily="18" charset="0"/>
              </a:rPr>
              <a:t>] 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46B321E5-2EFD-E7F4-EED5-C52F2F6B266E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10233052" y="3350729"/>
            <a:ext cx="536358" cy="3125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330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03D5CD0-F9A2-51E7-1316-FC5B2D50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6. Conversation à Magland (Haute-Savoie)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xmlns="" id="{2B1C25D0-67BC-A016-19C9-F1E691899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784" y="0"/>
            <a:ext cx="2156216" cy="2352073"/>
          </a:xfrm>
        </p:spPr>
      </p:pic>
      <p:pic>
        <p:nvPicPr>
          <p:cNvPr id="4" name="Immagine 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xmlns="" id="{D7851159-6108-AD5A-2A63-836B0D785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4835"/>
            <a:ext cx="7772400" cy="4438040"/>
          </a:xfrm>
          <a:prstGeom prst="rect">
            <a:avLst/>
          </a:prstGeom>
        </p:spPr>
      </p:pic>
      <p:pic>
        <p:nvPicPr>
          <p:cNvPr id="6" name="Immagine 5" descr="Immagine che contiene testo, Carattere, schermata, tipografia&#10;&#10;Descrizione generata automaticamente">
            <a:extLst>
              <a:ext uri="{FF2B5EF4-FFF2-40B4-BE49-F238E27FC236}">
                <a16:creationId xmlns:a16="http://schemas.microsoft.com/office/drawing/2014/main" xmlns="" id="{FE84F778-F6E6-19BF-C3D1-A2F72B4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487" y="3073129"/>
            <a:ext cx="2524313" cy="200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232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xmlns="" id="{32D45EE4-C4F0-4F72-B1C6-39F596D13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xmlns="" id="{8C459BAD-4279-4A9D-B0C5-662C5F5ED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5C874828-F842-8B70-FAC6-B3107C56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Comic Sans MS" panose="030F0702030302020204" pitchFamily="66" charset="0"/>
              </a:rPr>
              <a:t>Merci de </a:t>
            </a:r>
            <a:r>
              <a:rPr lang="en-US" sz="6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votre</a:t>
            </a:r>
            <a:r>
              <a:rPr lang="en-US" sz="6000" dirty="0">
                <a:solidFill>
                  <a:srgbClr val="FFFFFF"/>
                </a:solidFill>
                <a:latin typeface="Comic Sans MS" panose="030F0702030302020204" pitchFamily="66" charset="0"/>
              </a:rPr>
              <a:t> attention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0953BC39-9D68-40BE-BF3C-5C4EB782AF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78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8A10175-F435-AB17-4EEC-7216BEF8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CHAPITRE 1</a:t>
            </a:r>
            <a:r>
              <a:rPr lang="fr-FR" sz="4100">
                <a:latin typeface="Times New Roman" panose="02020603050405020304" pitchFamily="18" charset="0"/>
                <a:cs typeface="Times New Roman" panose="02020603050405020304" pitchFamily="18" charset="0"/>
              </a:rPr>
              <a:t> – Le français de référence – éléments de synthèse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69BEF4D-50A9-E2BA-B58A-66C94546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929384"/>
            <a:ext cx="11474414" cy="4490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Dialectes du nord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ne concurrencent plus le français standard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Aujourd’hui, le français standard est considéré celui de Paris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de la Constitution « 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langue de la République est le français 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recherche du monolinguisme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Langue légitime (Bourdieu)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circonscrite à l’Ile de France et représente le « bon usage » -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Épiphanie parisienne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Quel groupe social prendre comme référence?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formes qui finissent pour triompher = usages des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groupes dominantes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NORME: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Langue que l’on attribue aux Parisiens cultivés dans un registre soigné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ouvrages d’orthoépie et le français de référence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46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45DEEED-BE3A-4307-800A-45F555B51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5C73706-35AD-4797-B796-D806B8FE5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648084-FE9F-A869-82DD-49ED44AB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it-I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vocalique</a:t>
            </a:r>
            <a:r>
              <a:rPr lang="it-I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0F346D1-2CEE-B586-36E2-54EDE1C35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943" y="794656"/>
            <a:ext cx="7424057" cy="541869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voyelles orales : /i, y, u, e, ø, o, ə, ɛ, œ, ɔ, a, ɑ/.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voyelles nasales : /ɔ̃/ = on; /ɑ̃/ = an; /ɛ̃/ = in; /œ̃/ = un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 Nord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nasales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[œ̃] et [ɛ̃]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été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assimilées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LOI DE POSITION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800100" lvl="1" indent="-342900">
              <a:lnSpc>
                <a:spcPct val="100000"/>
              </a:lnSpc>
              <a:spcBef>
                <a:spcPts val="300"/>
              </a:spcBef>
              <a:buFont typeface="Georgia" panose="02040502050405020303" pitchFamily="18" charset="0"/>
              <a:buChar char="-"/>
            </a:pPr>
            <a:r>
              <a:rPr lang="fr-F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syllabe ouverte 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(se termine par une voyelle) = voyelle fermée. Ex: sot [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 peu [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pø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 fosse [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it-I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Font typeface="Georgia" panose="02040502050405020303" pitchFamily="18" charset="0"/>
              <a:buChar char="-"/>
            </a:pPr>
            <a:r>
              <a:rPr lang="fr-F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syllabe fermée 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(se termine par une consonne) = voyelle précédente ouverte. Ex : sotte [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sɔt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 peur [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pœʁ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 bosse [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bɔs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Affaiblissement de l’opposition /e - ɛ/ &gt; épée /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epe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et épais /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epɛ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Disparition du contraste /a - ɑ/ &gt; valise /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valiz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et âme /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ɑm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Disparition du contraste /ɛ̃ – œ̃/ &gt; brin /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bʁɛ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̃/ et brun /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bʁœ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̃/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</a:pP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Postériorisation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schwa au contact du /R/ : </a:t>
            </a:r>
            <a:r>
              <a:rPr lang="fr-FR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revanche 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ɑ̃ʁɔɑ̃ʃ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fr-FR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religion 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laʁoliʒjɔ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̃]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L’opposition de la longueur tende à disparaitre dans de nombreuses </a:t>
            </a:r>
            <a:r>
              <a:rPr lang="fr-F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régions du nord de la France 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fête (/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fɛ:t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/) et faites (/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fɛt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/)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</a:pPr>
            <a:r>
              <a:rPr lang="fr-FR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ɑ̃</a:t>
            </a:r>
            <a:r>
              <a:rPr lang="fr-FR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rapproche à /ɔ̃/ : </a:t>
            </a:r>
            <a:r>
              <a:rPr lang="fr-FR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 enfant 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mɔ̃nɔ̃fɔ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̃] – tendance parisienne plutôt populaire à l’origine </a:t>
            </a:r>
          </a:p>
        </p:txBody>
      </p:sp>
    </p:spTree>
    <p:extLst>
      <p:ext uri="{BB962C8B-B14F-4D97-AF65-F5344CB8AC3E}">
        <p14:creationId xmlns:p14="http://schemas.microsoft.com/office/powerpoint/2010/main" xmlns="" val="38584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45DEEED-BE3A-4307-800A-45F555B51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5C73706-35AD-4797-B796-D806B8FE5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0D583F7-2674-4AD7-9808-7BC986FE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3" y="1099457"/>
            <a:ext cx="5006297" cy="422365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it-I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consonnantique</a:t>
            </a:r>
            <a:endParaRPr lang="it-IT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9B3D57C-F333-F8A0-4120-BEC936312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296" y="644652"/>
            <a:ext cx="6957104" cy="5568696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FR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phonèmes consonantiques + trois glissantes  /j w ɥ/ </a:t>
            </a:r>
            <a:endParaRPr lang="it-IT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-FR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Occlusives et fricatives sourdes /p, t, k, f, s, ʃ/ </a:t>
            </a:r>
            <a:endParaRPr lang="it-IT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Occlusives et fricatives sonores /b, d, g, v, z, ʒ/ </a:t>
            </a:r>
            <a:endParaRPr lang="it-IT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E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Nasales /m, n, ɲ, ŋ/ </a:t>
            </a:r>
            <a:endParaRPr lang="it-IT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E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Fricative /ʁ/ </a:t>
            </a:r>
            <a:endParaRPr lang="it-IT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E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Latèrale /l/  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s-ES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Paris</a:t>
            </a:r>
            <a:r>
              <a:rPr lang="es-ES" sz="2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grande différenciation selon les classes d’âges: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Tendance à prononcer certaines consonnes finales: quand [t], exact [t], coût [t]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Chute de la liquide : parce que [</a:t>
            </a:r>
            <a:r>
              <a:rPr lang="fr-FR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paskø</a:t>
            </a:r>
            <a:r>
              <a:rPr lang="fr-FR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Chute de l’occlusive dans le groupe /</a:t>
            </a:r>
            <a:r>
              <a:rPr lang="fr-FR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ɛks</a:t>
            </a:r>
            <a:r>
              <a:rPr lang="fr-FR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: exprès [</a:t>
            </a:r>
            <a:r>
              <a:rPr lang="fr-FR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ɛsprɛ</a:t>
            </a:r>
            <a:r>
              <a:rPr lang="fr-FR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xmlns="" val="387476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xmlns="" id="{745DEEED-BE3A-4307-800A-45F555B51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F5C73706-35AD-4797-B796-D806B8FE5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3CDC30-2995-884D-D4CB-C3245A37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" y="2383971"/>
            <a:ext cx="4579949" cy="23295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schwa, la liaison et la prosodie </a:t>
            </a:r>
            <a:endParaRPr lang="it-IT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xmlns="" id="{ABA29A14-3104-4DCE-7F38-D65F863A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343" y="179614"/>
            <a:ext cx="8411609" cy="649877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 FR cette variété est plus proche de [ø]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Pour tomber : 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eorgia" panose="02040502050405020303" pitchFamily="18" charset="0"/>
              <a:buChar char="-"/>
            </a:pPr>
            <a:r>
              <a:rPr lang="fr-F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schwa se trouvera dans un contexte </a:t>
            </a:r>
            <a:r>
              <a:rPr lang="fr-FR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VCə</a:t>
            </a:r>
            <a:r>
              <a:rPr lang="fr-F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fr-FR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</a:t>
            </a:r>
            <a:r>
              <a:rPr lang="fr-FR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fr-F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fr-FR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samdi</a:t>
            </a:r>
            <a:r>
              <a:rPr lang="fr-F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eorgia" panose="02040502050405020303" pitchFamily="18" charset="0"/>
              <a:buChar char="-"/>
            </a:pPr>
            <a:r>
              <a:rPr lang="fr-F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présence d’un /R/ comme première consonne du groupe = </a:t>
            </a:r>
            <a:r>
              <a:rPr lang="fr-FR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départ</a:t>
            </a:r>
            <a:r>
              <a:rPr lang="fr-FR" sz="1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 </a:t>
            </a:r>
            <a:r>
              <a:rPr lang="fr-F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fr-FR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depaʁt</a:t>
            </a:r>
            <a:r>
              <a:rPr lang="fr-F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(ə)</a:t>
            </a:r>
            <a:r>
              <a:rPr lang="fr-FR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mɑ</a:t>
            </a:r>
            <a:r>
              <a:rPr lang="fr-F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̃/ 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eorgia" panose="02040502050405020303" pitchFamily="18" charset="0"/>
              <a:buChar char="-"/>
            </a:pPr>
            <a:r>
              <a:rPr lang="fr-F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schwa interne n’est prononcé que sous emphase = douc</a:t>
            </a:r>
            <a:r>
              <a:rPr lang="fr-FR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 /dus(ə)</a:t>
            </a:r>
            <a:r>
              <a:rPr lang="fr-FR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mɑ</a:t>
            </a:r>
            <a:r>
              <a:rPr lang="fr-F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̃/ 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eorgia" panose="02040502050405020303" pitchFamily="18" charset="0"/>
              <a:buChar char="-"/>
            </a:pPr>
            <a:r>
              <a:rPr lang="fr-FR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1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 </a:t>
            </a:r>
            <a:r>
              <a:rPr lang="fr-F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maine</a:t>
            </a:r>
            <a:r>
              <a:rPr lang="fr-F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sont les plus souvent prononcés sans schwa = /p(ə)ti/ et /s(ə)</a:t>
            </a:r>
            <a:r>
              <a:rPr lang="fr-FR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mɛn</a:t>
            </a:r>
            <a:r>
              <a:rPr lang="fr-F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it-IT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1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Schwa </a:t>
            </a:r>
            <a:r>
              <a:rPr lang="it-IT" sz="1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prépausal</a:t>
            </a:r>
            <a:r>
              <a:rPr lang="it-IT" sz="1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it-IT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français</a:t>
            </a: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parisien</a:t>
            </a: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6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bonjour</a:t>
            </a:r>
            <a:r>
              <a:rPr lang="it-IT" sz="16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-e! </a:t>
            </a:r>
            <a:endParaRPr lang="it-IT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LIAISON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large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écart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descriptions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l’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usage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Obligatoire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déterminant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substantif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proclitique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proclitique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clitique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locutions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Facultative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attestée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adjectifs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substantif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Interdite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Dans la France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affaiblissement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liaison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après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«c’est», «c’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était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et «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PROSODIE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rythme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mélodie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parole –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mouvements montants-descendants  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place de l’accent (démarcatif) dépend de trois principes fondamentaux :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Seuls les mots pleins sont accentuables (pronoms personnels, déterminants ne le sont pas)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groupe rythmique ou groupe accentuel est constitué d’un mot accentuable et de tous les clitiques qu’il gouverne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L’accent primaire est assigné à la dernière syllabe d’un groupe accentuel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De nombreuses syllabes fermées sont allongées: 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ʁu:ʒ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et 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joyeuse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ʒwajø:z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xmlns="" val="414639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4">
            <a:extLst>
              <a:ext uri="{FF2B5EF4-FFF2-40B4-BE49-F238E27FC236}">
                <a16:creationId xmlns:a16="http://schemas.microsoft.com/office/drawing/2014/main" xmlns="" id="{AC17DE74-01C9-4859-B65A-85CF999E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0" name="Freeform: Shape 16">
            <a:extLst>
              <a:ext uri="{FF2B5EF4-FFF2-40B4-BE49-F238E27FC236}">
                <a16:creationId xmlns:a16="http://schemas.microsoft.com/office/drawing/2014/main" xmlns="" id="{068C0432-0E90-4CC1-8CD3-D44A90DF0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8A10175-F435-AB17-4EEC-7216BEF8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CHAPITRE 2</a:t>
            </a:r>
            <a:r>
              <a:rPr lang="fr-FR" sz="3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Le français de référence – </a:t>
            </a:r>
            <a:br>
              <a:rPr lang="fr-FR" sz="3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Quels locuteurs sont susceptibles de le représenter? 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xmlns="" id="{469BEF4D-50A9-E2BA-B58A-66C94546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Français de Paris 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r>
              <a:rPr lang="fr-FR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journalistes radiophoniques (= ils éliminent ce critère géographique) 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L’ébranlement de l’adossement parisien de la norme est également accentué par la reconnaissance de </a:t>
            </a:r>
            <a:r>
              <a:rPr lang="fr-FR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diversité des origines des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Parisiens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résidence </a:t>
            </a:r>
            <a:r>
              <a:rPr lang="fr-F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mobilité géographique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élimine les bizarreries et les « localismes »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Professionne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ls de la parole publique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(avocats, journalistes, politiciens)? Ou enseignants universitaires,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formateurs de futurs enseignants de FLE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?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Qui assigne à ces loc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uteurs le Statut de « référence »? Sur la base de quels critères?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Etudes récents de DIALECTOLOGIE = N’INTERROGER PAS LA NORME MAIS LA PERCEPTION DES AUDITEURS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Expérience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avec deux enseignants L1 (sud de la France, forte mobilité) et L2 (fortement ancré dans l’île de France) + 58 auditeurs (28 dialecte oïl, 8 dialecte méridional de Marseille, 6 dialecte méridional de Toulouse)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Il est apparu que ce français de référence n’était pas une pure chimère: les locuteurs du français ont bien en effet certaines représentations « de référence », qui peuvent être plus ou moins réalisées chez tel ou tel locuteur.  </a:t>
            </a:r>
            <a:endParaRPr lang="fr-FR" sz="2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15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87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32C37F4-ACB3-C42E-3A4B-0E6102F4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1"/>
            <a:ext cx="10515600" cy="1325563"/>
          </a:xfrm>
        </p:spPr>
        <p:txBody>
          <a:bodyPr>
            <a:noAutofit/>
          </a:bodyPr>
          <a:lstStyle/>
          <a:p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Conversation à Paris </a:t>
            </a:r>
            <a:r>
              <a:rPr lang="it-I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haute </a:t>
            </a:r>
            <a:r>
              <a:rPr lang="it-I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bourgeoisie</a:t>
            </a:r>
            <a:endParaRPr lang="it-I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195DC80-9C82-B53F-905C-38FE7AFA15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6957" y="0"/>
            <a:ext cx="2185043" cy="2383292"/>
          </a:xfrm>
          <a:prstGeom prst="rect">
            <a:avLst/>
          </a:prstGeom>
        </p:spPr>
      </p:pic>
      <p:pic>
        <p:nvPicPr>
          <p:cNvPr id="12" name="Segnaposto contenuto 11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xmlns="" id="{19E8B056-8D3D-BEE4-40A6-F6566BCE2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04" t="14542" r="13286" b="15070"/>
          <a:stretch/>
        </p:blipFill>
        <p:spPr>
          <a:xfrm>
            <a:off x="3233057" y="2197081"/>
            <a:ext cx="6809468" cy="3935322"/>
          </a:xfr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A68C8041-B695-8916-EBD8-ABF5F9C5B99D}"/>
                  </a:ext>
                </a:extLst>
              </p14:cNvPr>
              <p14:cNvContentPartPr/>
              <p14:nvPr/>
            </p14:nvContentPartPr>
            <p14:xfrm>
              <a:off x="457080" y="5747280"/>
              <a:ext cx="282960" cy="36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68C8041-B695-8916-EBD8-ABF5F9C5B99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3080" y="5639640"/>
                <a:ext cx="390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2B517AB4-2709-4808-B023-3ADF64BB8C3F}"/>
                  </a:ext>
                </a:extLst>
              </p14:cNvPr>
              <p14:cNvContentPartPr/>
              <p14:nvPr/>
            </p14:nvContentPartPr>
            <p14:xfrm>
              <a:off x="478680" y="6531000"/>
              <a:ext cx="261720" cy="36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B517AB4-2709-4808-B023-3ADF64BB8C3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24680" y="6423360"/>
                <a:ext cx="369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577BE340-5BE2-0967-31E6-9452C9194802}"/>
                  </a:ext>
                </a:extLst>
              </p14:cNvPr>
              <p14:cNvContentPartPr/>
              <p14:nvPr/>
            </p14:nvContentPartPr>
            <p14:xfrm>
              <a:off x="467657" y="6105840"/>
              <a:ext cx="297720" cy="1224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77BE340-5BE2-0967-31E6-9452C919480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14017" y="5997840"/>
                <a:ext cx="405360" cy="22788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DB2E03A5-DBE7-B79E-A7B8-CC5251A16353}"/>
              </a:ext>
            </a:extLst>
          </p:cNvPr>
          <p:cNvSpPr txBox="1"/>
          <p:nvPr/>
        </p:nvSpPr>
        <p:spPr>
          <a:xfrm>
            <a:off x="838200" y="5557148"/>
            <a:ext cx="1741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Marques de l’</a:t>
            </a:r>
            <a:r>
              <a:rPr lang="it-IT" sz="1400" dirty="0" err="1">
                <a:latin typeface="Georgia" panose="02040502050405020303" pitchFamily="18" charset="0"/>
              </a:rPr>
              <a:t>oral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DE01AD85-55F9-E93E-2055-8ACDD0C9FB85}"/>
              </a:ext>
            </a:extLst>
          </p:cNvPr>
          <p:cNvSpPr txBox="1"/>
          <p:nvPr/>
        </p:nvSpPr>
        <p:spPr>
          <a:xfrm>
            <a:off x="838200" y="6377111"/>
            <a:ext cx="33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[</a:t>
            </a:r>
            <a:r>
              <a:rPr lang="it-IT" sz="1400" dirty="0" err="1">
                <a:latin typeface="Georgia" panose="02040502050405020303" pitchFamily="18" charset="0"/>
              </a:rPr>
              <a:t>pɛʁme</a:t>
            </a:r>
            <a:r>
              <a:rPr lang="it-IT" sz="1400" dirty="0">
                <a:latin typeface="Georgia" panose="02040502050405020303" pitchFamily="18" charset="0"/>
              </a:rPr>
              <a:t>] [me] </a:t>
            </a:r>
            <a:r>
              <a:rPr lang="it-IT" sz="1400" dirty="0" err="1">
                <a:latin typeface="Georgia" panose="02040502050405020303" pitchFamily="18" charset="0"/>
              </a:rPr>
              <a:t>avec</a:t>
            </a:r>
            <a:r>
              <a:rPr lang="it-IT" sz="1400" dirty="0">
                <a:latin typeface="Georgia" panose="02040502050405020303" pitchFamily="18" charset="0"/>
              </a:rPr>
              <a:t> /e/ </a:t>
            </a:r>
            <a:r>
              <a:rPr lang="it-IT" sz="1400" dirty="0" err="1">
                <a:latin typeface="Georgia" panose="02040502050405020303" pitchFamily="18" charset="0"/>
              </a:rPr>
              <a:t>fermé</a:t>
            </a:r>
            <a:r>
              <a:rPr lang="it-IT" sz="1400" dirty="0">
                <a:latin typeface="Georgia" panose="02040502050405020303" pitchFamily="18" charset="0"/>
              </a:rPr>
              <a:t> 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0B85FB95-EECB-C65B-5949-787C863DF026}"/>
              </a:ext>
            </a:extLst>
          </p:cNvPr>
          <p:cNvSpPr txBox="1"/>
          <p:nvPr/>
        </p:nvSpPr>
        <p:spPr>
          <a:xfrm>
            <a:off x="838200" y="5879557"/>
            <a:ext cx="268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Liaisons – </a:t>
            </a:r>
            <a:r>
              <a:rPr lang="it-IT" sz="1400" dirty="0" err="1">
                <a:latin typeface="Georgia" panose="02040502050405020303" pitchFamily="18" charset="0"/>
              </a:rPr>
              <a:t>aux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lignes</a:t>
            </a:r>
            <a:r>
              <a:rPr lang="it-IT" sz="1400" dirty="0">
                <a:latin typeface="Georgia" panose="02040502050405020303" pitchFamily="18" charset="0"/>
              </a:rPr>
              <a:t> 10 et 13 ne </a:t>
            </a:r>
            <a:r>
              <a:rPr lang="it-IT" sz="1400" dirty="0" err="1">
                <a:latin typeface="Georgia" panose="02040502050405020303" pitchFamily="18" charset="0"/>
              </a:rPr>
              <a:t>sont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pas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réalisées</a:t>
            </a:r>
            <a:r>
              <a:rPr lang="it-IT" sz="1400" dirty="0">
                <a:latin typeface="Georgia" panose="02040502050405020303" pitchFamily="18" charset="0"/>
              </a:rPr>
              <a:t>  </a:t>
            </a:r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xmlns="" id="{A3C08BE3-B45D-2CCC-694A-50A75C7B718C}"/>
              </a:ext>
            </a:extLst>
          </p:cNvPr>
          <p:cNvSpPr/>
          <p:nvPr/>
        </p:nvSpPr>
        <p:spPr>
          <a:xfrm>
            <a:off x="7076661" y="2383292"/>
            <a:ext cx="588396" cy="26449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xmlns="" id="{DB2029AE-DEEF-4DB9-49BD-235682733214}"/>
              </a:ext>
            </a:extLst>
          </p:cNvPr>
          <p:cNvSpPr/>
          <p:nvPr/>
        </p:nvSpPr>
        <p:spPr>
          <a:xfrm>
            <a:off x="9146428" y="3267373"/>
            <a:ext cx="532738" cy="23058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xmlns="" id="{2595D053-91D9-33CC-DD68-6F67F9BCE517}"/>
              </a:ext>
            </a:extLst>
          </p:cNvPr>
          <p:cNvSpPr/>
          <p:nvPr/>
        </p:nvSpPr>
        <p:spPr>
          <a:xfrm>
            <a:off x="8332967" y="2592125"/>
            <a:ext cx="405516" cy="320151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xmlns="" id="{3DA82B67-7B1E-6F9C-9431-810C5256A08B}"/>
              </a:ext>
            </a:extLst>
          </p:cNvPr>
          <p:cNvSpPr/>
          <p:nvPr/>
        </p:nvSpPr>
        <p:spPr>
          <a:xfrm>
            <a:off x="6591631" y="5192202"/>
            <a:ext cx="230588" cy="18288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xmlns="" id="{E119864D-CCFA-3073-28D7-23514F246310}"/>
              </a:ext>
            </a:extLst>
          </p:cNvPr>
          <p:cNvSpPr/>
          <p:nvPr/>
        </p:nvSpPr>
        <p:spPr>
          <a:xfrm>
            <a:off x="4786685" y="3902349"/>
            <a:ext cx="707666" cy="262393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xmlns="" id="{B6C175B8-F2F8-2EEF-9665-05A5343D355A}"/>
              </a:ext>
            </a:extLst>
          </p:cNvPr>
          <p:cNvSpPr/>
          <p:nvPr/>
        </p:nvSpPr>
        <p:spPr>
          <a:xfrm>
            <a:off x="8420431" y="3673503"/>
            <a:ext cx="405516" cy="320151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xmlns="" id="{592A4BD0-F7B1-14D0-04EB-51F367F3DCF6}"/>
              </a:ext>
            </a:extLst>
          </p:cNvPr>
          <p:cNvSpPr/>
          <p:nvPr/>
        </p:nvSpPr>
        <p:spPr>
          <a:xfrm>
            <a:off x="6361043" y="4295733"/>
            <a:ext cx="461176" cy="278296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xmlns="" id="{A1404B93-BD37-21AC-FB8E-5FB02BA70BA6}"/>
              </a:ext>
            </a:extLst>
          </p:cNvPr>
          <p:cNvSpPr/>
          <p:nvPr/>
        </p:nvSpPr>
        <p:spPr>
          <a:xfrm>
            <a:off x="4786685" y="4102873"/>
            <a:ext cx="461176" cy="262393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xmlns="" id="{6E7B2E3F-3A10-1743-C890-CA8CFFC16EEB}"/>
              </a:ext>
            </a:extLst>
          </p:cNvPr>
          <p:cNvSpPr/>
          <p:nvPr/>
        </p:nvSpPr>
        <p:spPr>
          <a:xfrm>
            <a:off x="5040370" y="4535933"/>
            <a:ext cx="246490" cy="23862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xmlns="" id="{D0B464FF-5C46-E835-DF6F-60E5F583860B}"/>
              </a:ext>
            </a:extLst>
          </p:cNvPr>
          <p:cNvSpPr/>
          <p:nvPr/>
        </p:nvSpPr>
        <p:spPr>
          <a:xfrm>
            <a:off x="4590554" y="4712684"/>
            <a:ext cx="246490" cy="262393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xmlns="" id="{3C6D3046-11C4-E4E6-4FE1-E8F18B1DC0D4}"/>
              </a:ext>
            </a:extLst>
          </p:cNvPr>
          <p:cNvSpPr/>
          <p:nvPr/>
        </p:nvSpPr>
        <p:spPr>
          <a:xfrm>
            <a:off x="10543430" y="2781508"/>
            <a:ext cx="262393" cy="225616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xmlns="" id="{BD87EA38-E822-E772-925F-C479FFB9060F}"/>
              </a:ext>
            </a:extLst>
          </p:cNvPr>
          <p:cNvSpPr txBox="1"/>
          <p:nvPr/>
        </p:nvSpPr>
        <p:spPr>
          <a:xfrm>
            <a:off x="10805823" y="2740428"/>
            <a:ext cx="1526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Style </a:t>
            </a:r>
            <a:r>
              <a:rPr lang="it-IT" sz="1400" dirty="0" err="1">
                <a:latin typeface="Georgia" panose="02040502050405020303" pitchFamily="18" charset="0"/>
              </a:rPr>
              <a:t>informel</a:t>
            </a:r>
            <a:endParaRPr lang="it-IT" sz="1400" dirty="0">
              <a:latin typeface="Georgia" panose="02040502050405020303" pitchFamily="18" charset="0"/>
            </a:endParaRPr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xmlns="" id="{8FD6388C-6FC6-A3D4-E3E6-14F5EB63B8E2}"/>
              </a:ext>
            </a:extLst>
          </p:cNvPr>
          <p:cNvSpPr/>
          <p:nvPr/>
        </p:nvSpPr>
        <p:spPr>
          <a:xfrm>
            <a:off x="3641697" y="2197081"/>
            <a:ext cx="381663" cy="26449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xmlns="" id="{28FA61FD-8D97-9B55-F66D-E8DFF56A1E83}"/>
              </a:ext>
            </a:extLst>
          </p:cNvPr>
          <p:cNvSpPr/>
          <p:nvPr/>
        </p:nvSpPr>
        <p:spPr>
          <a:xfrm>
            <a:off x="5040370" y="5375082"/>
            <a:ext cx="374468" cy="262393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xmlns="" id="{933808C0-9FF0-B01C-D0AC-7C7112E4A681}"/>
              </a:ext>
            </a:extLst>
          </p:cNvPr>
          <p:cNvSpPr/>
          <p:nvPr/>
        </p:nvSpPr>
        <p:spPr>
          <a:xfrm>
            <a:off x="5931673" y="4774553"/>
            <a:ext cx="262868" cy="20052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xmlns="" id="{AABB3BC3-567E-4820-81F9-0AAD75434151}"/>
              </a:ext>
            </a:extLst>
          </p:cNvPr>
          <p:cNvSpPr/>
          <p:nvPr/>
        </p:nvSpPr>
        <p:spPr>
          <a:xfrm>
            <a:off x="6400800" y="2375340"/>
            <a:ext cx="659958" cy="2644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xmlns="" id="{6B8FFCFA-0ACB-8037-4668-718579103F58}"/>
              </a:ext>
            </a:extLst>
          </p:cNvPr>
          <p:cNvSpPr txBox="1"/>
          <p:nvPr/>
        </p:nvSpPr>
        <p:spPr>
          <a:xfrm>
            <a:off x="5699759" y="1700026"/>
            <a:ext cx="275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Georgia" panose="02040502050405020303" pitchFamily="18" charset="0"/>
              </a:rPr>
              <a:t>Absence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du</a:t>
            </a:r>
            <a:r>
              <a:rPr lang="it-IT" sz="1400" dirty="0">
                <a:latin typeface="Georgia" panose="02040502050405020303" pitchFamily="18" charset="0"/>
              </a:rPr>
              <a:t> «ne» de </a:t>
            </a:r>
            <a:r>
              <a:rPr lang="it-IT" sz="1400" dirty="0" err="1">
                <a:latin typeface="Georgia" panose="02040502050405020303" pitchFamily="18" charset="0"/>
              </a:rPr>
              <a:t>négation</a:t>
            </a:r>
            <a:endParaRPr lang="it-IT" sz="1400" dirty="0">
              <a:latin typeface="Georgia" panose="02040502050405020303" pitchFamily="18" charset="0"/>
            </a:endParaRP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xmlns="" id="{3518A3E1-AB9E-030F-DCB8-D070C5D55408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6730779" y="1952373"/>
            <a:ext cx="0" cy="422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Doppia parentesi quadra 52">
            <a:extLst>
              <a:ext uri="{FF2B5EF4-FFF2-40B4-BE49-F238E27FC236}">
                <a16:creationId xmlns:a16="http://schemas.microsoft.com/office/drawing/2014/main" xmlns="" id="{AB756356-B761-DCCE-7819-52D9045C4B8E}"/>
              </a:ext>
            </a:extLst>
          </p:cNvPr>
          <p:cNvSpPr/>
          <p:nvPr/>
        </p:nvSpPr>
        <p:spPr>
          <a:xfrm>
            <a:off x="4023360" y="5192202"/>
            <a:ext cx="659958" cy="182880"/>
          </a:xfrm>
          <a:prstGeom prst="bracketPair">
            <a:avLst/>
          </a:prstGeom>
          <a:noFill/>
          <a:ln w="28575">
            <a:solidFill>
              <a:srgbClr val="990033"/>
            </a:solidFill>
          </a:ln>
        </p:spPr>
        <p:style>
          <a:lnRef idx="3">
            <a:schemeClr val="dk1"/>
          </a:lnRef>
          <a:fillRef idx="1001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Doppia parentesi quadra 55">
            <a:extLst>
              <a:ext uri="{FF2B5EF4-FFF2-40B4-BE49-F238E27FC236}">
                <a16:creationId xmlns:a16="http://schemas.microsoft.com/office/drawing/2014/main" xmlns="" id="{EA6C8BB5-5159-31DA-73C1-98BC907CB1FE}"/>
              </a:ext>
            </a:extLst>
          </p:cNvPr>
          <p:cNvSpPr/>
          <p:nvPr/>
        </p:nvSpPr>
        <p:spPr>
          <a:xfrm>
            <a:off x="4325510" y="4975077"/>
            <a:ext cx="511534" cy="200524"/>
          </a:xfrm>
          <a:prstGeom prst="bracketPair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Doppia parentesi quadra 56">
            <a:extLst>
              <a:ext uri="{FF2B5EF4-FFF2-40B4-BE49-F238E27FC236}">
                <a16:creationId xmlns:a16="http://schemas.microsoft.com/office/drawing/2014/main" xmlns="" id="{68206598-EA9F-D7BE-BBB0-45B2B28BEFFA}"/>
              </a:ext>
            </a:extLst>
          </p:cNvPr>
          <p:cNvSpPr/>
          <p:nvPr/>
        </p:nvSpPr>
        <p:spPr>
          <a:xfrm>
            <a:off x="4397071" y="5430741"/>
            <a:ext cx="659958" cy="192243"/>
          </a:xfrm>
          <a:prstGeom prst="bracketPair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Doppia parentesi quadra 57">
            <a:extLst>
              <a:ext uri="{FF2B5EF4-FFF2-40B4-BE49-F238E27FC236}">
                <a16:creationId xmlns:a16="http://schemas.microsoft.com/office/drawing/2014/main" xmlns="" id="{A4A9FAD1-6305-4FB7-0D66-B75EA8258103}"/>
              </a:ext>
            </a:extLst>
          </p:cNvPr>
          <p:cNvSpPr/>
          <p:nvPr/>
        </p:nvSpPr>
        <p:spPr>
          <a:xfrm>
            <a:off x="5699759" y="5637475"/>
            <a:ext cx="836213" cy="200524"/>
          </a:xfrm>
          <a:prstGeom prst="bracketPair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Doppia parentesi quadra 58">
            <a:extLst>
              <a:ext uri="{FF2B5EF4-FFF2-40B4-BE49-F238E27FC236}">
                <a16:creationId xmlns:a16="http://schemas.microsoft.com/office/drawing/2014/main" xmlns="" id="{FD5C06E7-DF81-5CC7-B1D2-7C9A836066B4}"/>
              </a:ext>
            </a:extLst>
          </p:cNvPr>
          <p:cNvSpPr/>
          <p:nvPr/>
        </p:nvSpPr>
        <p:spPr>
          <a:xfrm>
            <a:off x="6194541" y="4774553"/>
            <a:ext cx="644813" cy="172941"/>
          </a:xfrm>
          <a:prstGeom prst="bracketPair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Doppia parentesi quadra 59">
            <a:extLst>
              <a:ext uri="{FF2B5EF4-FFF2-40B4-BE49-F238E27FC236}">
                <a16:creationId xmlns:a16="http://schemas.microsoft.com/office/drawing/2014/main" xmlns="" id="{A898AC32-1FA6-F63A-5B62-149D80D2F780}"/>
              </a:ext>
            </a:extLst>
          </p:cNvPr>
          <p:cNvSpPr/>
          <p:nvPr/>
        </p:nvSpPr>
        <p:spPr>
          <a:xfrm>
            <a:off x="8913412" y="4774553"/>
            <a:ext cx="747423" cy="172941"/>
          </a:xfrm>
          <a:prstGeom prst="bracketPair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Doppia parentesi quadra 60">
            <a:extLst>
              <a:ext uri="{FF2B5EF4-FFF2-40B4-BE49-F238E27FC236}">
                <a16:creationId xmlns:a16="http://schemas.microsoft.com/office/drawing/2014/main" xmlns="" id="{AC734A58-828B-35D0-8674-ECAAFBE7AD9E}"/>
              </a:ext>
            </a:extLst>
          </p:cNvPr>
          <p:cNvSpPr/>
          <p:nvPr/>
        </p:nvSpPr>
        <p:spPr>
          <a:xfrm>
            <a:off x="8289235" y="4314781"/>
            <a:ext cx="492980" cy="240200"/>
          </a:xfrm>
          <a:prstGeom prst="bracketPair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Doppia parentesi quadra 61">
            <a:extLst>
              <a:ext uri="{FF2B5EF4-FFF2-40B4-BE49-F238E27FC236}">
                <a16:creationId xmlns:a16="http://schemas.microsoft.com/office/drawing/2014/main" xmlns="" id="{6DBD092A-0B37-5FBD-24EE-B3DEDD4773CF}"/>
              </a:ext>
            </a:extLst>
          </p:cNvPr>
          <p:cNvSpPr/>
          <p:nvPr/>
        </p:nvSpPr>
        <p:spPr>
          <a:xfrm>
            <a:off x="5812403" y="4102873"/>
            <a:ext cx="492980" cy="262393"/>
          </a:xfrm>
          <a:prstGeom prst="bracketPair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Doppia parentesi quadra 63">
            <a:extLst>
              <a:ext uri="{FF2B5EF4-FFF2-40B4-BE49-F238E27FC236}">
                <a16:creationId xmlns:a16="http://schemas.microsoft.com/office/drawing/2014/main" xmlns="" id="{B3BF9136-2210-9F1F-DEBE-40D312719946}"/>
              </a:ext>
            </a:extLst>
          </p:cNvPr>
          <p:cNvSpPr/>
          <p:nvPr/>
        </p:nvSpPr>
        <p:spPr>
          <a:xfrm>
            <a:off x="7879743" y="4102873"/>
            <a:ext cx="453224" cy="240200"/>
          </a:xfrm>
          <a:prstGeom prst="bracketPair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Doppia parentesi quadra 64">
            <a:extLst>
              <a:ext uri="{FF2B5EF4-FFF2-40B4-BE49-F238E27FC236}">
                <a16:creationId xmlns:a16="http://schemas.microsoft.com/office/drawing/2014/main" xmlns="" id="{1A2CFFA7-7426-4F4A-7337-7044E69461DF}"/>
              </a:ext>
            </a:extLst>
          </p:cNvPr>
          <p:cNvSpPr/>
          <p:nvPr/>
        </p:nvSpPr>
        <p:spPr>
          <a:xfrm>
            <a:off x="6663193" y="3902349"/>
            <a:ext cx="707666" cy="224297"/>
          </a:xfrm>
          <a:prstGeom prst="bracketPair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Doppia parentesi quadra 65">
            <a:extLst>
              <a:ext uri="{FF2B5EF4-FFF2-40B4-BE49-F238E27FC236}">
                <a16:creationId xmlns:a16="http://schemas.microsoft.com/office/drawing/2014/main" xmlns="" id="{ED6CB2BF-103C-06C6-45D8-7DCC004CCADD}"/>
              </a:ext>
            </a:extLst>
          </p:cNvPr>
          <p:cNvSpPr/>
          <p:nvPr/>
        </p:nvSpPr>
        <p:spPr>
          <a:xfrm>
            <a:off x="8118282" y="3275937"/>
            <a:ext cx="954156" cy="185658"/>
          </a:xfrm>
          <a:prstGeom prst="bracketPair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Doppia parentesi quadra 66">
            <a:extLst>
              <a:ext uri="{FF2B5EF4-FFF2-40B4-BE49-F238E27FC236}">
                <a16:creationId xmlns:a16="http://schemas.microsoft.com/office/drawing/2014/main" xmlns="" id="{CB5C6D09-11F2-31C9-0031-1623DE0D16B2}"/>
              </a:ext>
            </a:extLst>
          </p:cNvPr>
          <p:cNvSpPr/>
          <p:nvPr/>
        </p:nvSpPr>
        <p:spPr>
          <a:xfrm>
            <a:off x="6933537" y="3069203"/>
            <a:ext cx="1248355" cy="185239"/>
          </a:xfrm>
          <a:prstGeom prst="bracketPair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Doppia parentesi quadra 67">
            <a:extLst>
              <a:ext uri="{FF2B5EF4-FFF2-40B4-BE49-F238E27FC236}">
                <a16:creationId xmlns:a16="http://schemas.microsoft.com/office/drawing/2014/main" xmlns="" id="{83DFDF53-3A50-43FF-286E-6092B2D79602}"/>
              </a:ext>
            </a:extLst>
          </p:cNvPr>
          <p:cNvSpPr/>
          <p:nvPr/>
        </p:nvSpPr>
        <p:spPr>
          <a:xfrm>
            <a:off x="5286860" y="2838616"/>
            <a:ext cx="1074183" cy="262393"/>
          </a:xfrm>
          <a:prstGeom prst="bracketPair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Doppia parentesi quadra 68">
            <a:extLst>
              <a:ext uri="{FF2B5EF4-FFF2-40B4-BE49-F238E27FC236}">
                <a16:creationId xmlns:a16="http://schemas.microsoft.com/office/drawing/2014/main" xmlns="" id="{AEBE8B19-ADF3-A9DB-6BF5-50E2B9074A7B}"/>
              </a:ext>
            </a:extLst>
          </p:cNvPr>
          <p:cNvSpPr/>
          <p:nvPr/>
        </p:nvSpPr>
        <p:spPr>
          <a:xfrm>
            <a:off x="4397071" y="2197081"/>
            <a:ext cx="657309" cy="262393"/>
          </a:xfrm>
          <a:prstGeom prst="bracketPair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Doppia parentesi quadra 69">
            <a:extLst>
              <a:ext uri="{FF2B5EF4-FFF2-40B4-BE49-F238E27FC236}">
                <a16:creationId xmlns:a16="http://schemas.microsoft.com/office/drawing/2014/main" xmlns="" id="{30379442-AFCB-9008-FA68-E6FDE8BD6C96}"/>
              </a:ext>
            </a:extLst>
          </p:cNvPr>
          <p:cNvSpPr/>
          <p:nvPr/>
        </p:nvSpPr>
        <p:spPr>
          <a:xfrm>
            <a:off x="5286860" y="2647784"/>
            <a:ext cx="1018523" cy="190832"/>
          </a:xfrm>
          <a:prstGeom prst="bracketPair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Doppia parentesi quadra 70">
            <a:extLst>
              <a:ext uri="{FF2B5EF4-FFF2-40B4-BE49-F238E27FC236}">
                <a16:creationId xmlns:a16="http://schemas.microsoft.com/office/drawing/2014/main" xmlns="" id="{70C12ED4-36C6-D677-854B-E6C7F7A9B8FF}"/>
              </a:ext>
            </a:extLst>
          </p:cNvPr>
          <p:cNvSpPr/>
          <p:nvPr/>
        </p:nvSpPr>
        <p:spPr>
          <a:xfrm>
            <a:off x="9613494" y="5976659"/>
            <a:ext cx="348880" cy="233007"/>
          </a:xfrm>
          <a:prstGeom prst="bracketPair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xmlns="" id="{7A75AD6F-7BC4-5BE5-2213-672C63E0E70F}"/>
              </a:ext>
            </a:extLst>
          </p:cNvPr>
          <p:cNvSpPr txBox="1"/>
          <p:nvPr/>
        </p:nvSpPr>
        <p:spPr>
          <a:xfrm>
            <a:off x="10006957" y="5444961"/>
            <a:ext cx="2077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Georgia" panose="02040502050405020303" pitchFamily="18" charset="0"/>
              </a:rPr>
              <a:t>Schwa – ne </a:t>
            </a:r>
            <a:r>
              <a:rPr lang="it-IT" sz="1400" dirty="0" err="1">
                <a:latin typeface="Georgia" panose="02040502050405020303" pitchFamily="18" charset="0"/>
              </a:rPr>
              <a:t>pas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réalisé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aux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lignes</a:t>
            </a:r>
            <a:r>
              <a:rPr lang="it-IT" sz="1400" dirty="0">
                <a:latin typeface="Georgia" panose="02040502050405020303" pitchFamily="18" charset="0"/>
              </a:rPr>
              <a:t>: 1 </a:t>
            </a:r>
            <a:r>
              <a:rPr lang="it-IT" sz="1400" i="1" dirty="0">
                <a:latin typeface="Georgia" panose="02040502050405020303" pitchFamily="18" charset="0"/>
              </a:rPr>
              <a:t>ce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i="1" dirty="0" err="1">
                <a:latin typeface="Georgia" panose="02040502050405020303" pitchFamily="18" charset="0"/>
              </a:rPr>
              <a:t>qu’ils</a:t>
            </a:r>
            <a:r>
              <a:rPr lang="it-IT" sz="1400" i="1" dirty="0">
                <a:latin typeface="Georgia" panose="02040502050405020303" pitchFamily="18" charset="0"/>
              </a:rPr>
              <a:t> font </a:t>
            </a:r>
            <a:r>
              <a:rPr lang="it-IT" sz="1400" dirty="0">
                <a:latin typeface="Georgia" panose="02040502050405020303" pitchFamily="18" charset="0"/>
              </a:rPr>
              <a:t>[ski]; 6 </a:t>
            </a:r>
            <a:r>
              <a:rPr lang="it-IT" sz="1400" i="1" dirty="0" err="1">
                <a:latin typeface="Georgia" panose="02040502050405020303" pitchFamily="18" charset="0"/>
              </a:rPr>
              <a:t>six</a:t>
            </a:r>
            <a:r>
              <a:rPr lang="it-IT" sz="1400" i="1" dirty="0">
                <a:latin typeface="Georgia" panose="02040502050405020303" pitchFamily="18" charset="0"/>
              </a:rPr>
              <a:t> </a:t>
            </a:r>
            <a:r>
              <a:rPr lang="it-IT" sz="1400" i="1" dirty="0" err="1">
                <a:latin typeface="Georgia" panose="02040502050405020303" pitchFamily="18" charset="0"/>
              </a:rPr>
              <a:t>semaines</a:t>
            </a:r>
            <a:r>
              <a:rPr lang="it-IT" sz="1400" i="1" dirty="0">
                <a:latin typeface="Georgia" panose="02040502050405020303" pitchFamily="18" charset="0"/>
              </a:rPr>
              <a:t> </a:t>
            </a:r>
            <a:r>
              <a:rPr lang="it-IT" sz="1400" dirty="0">
                <a:latin typeface="Georgia" panose="02040502050405020303" pitchFamily="18" charset="0"/>
              </a:rPr>
              <a:t>[</a:t>
            </a:r>
            <a:r>
              <a:rPr lang="it-IT" sz="1400" dirty="0" err="1">
                <a:latin typeface="Georgia" panose="02040502050405020303" pitchFamily="18" charset="0"/>
              </a:rPr>
              <a:t>sismɛn</a:t>
            </a:r>
            <a:r>
              <a:rPr lang="it-IT" sz="1400" dirty="0">
                <a:latin typeface="Georgia" panose="02040502050405020303" pitchFamily="18" charset="0"/>
              </a:rPr>
              <a:t>]; 10 </a:t>
            </a:r>
            <a:r>
              <a:rPr lang="it-IT" sz="1400" i="1" dirty="0">
                <a:latin typeface="Georgia" panose="02040502050405020303" pitchFamily="18" charset="0"/>
              </a:rPr>
              <a:t>ce qui </a:t>
            </a:r>
            <a:r>
              <a:rPr lang="it-IT" sz="1400" dirty="0">
                <a:latin typeface="Georgia" panose="02040502050405020303" pitchFamily="18" charset="0"/>
              </a:rPr>
              <a:t>[ski]; 13-14 </a:t>
            </a:r>
            <a:r>
              <a:rPr lang="it-IT" sz="1400" i="1" dirty="0">
                <a:latin typeface="Georgia" panose="02040502050405020303" pitchFamily="18" charset="0"/>
              </a:rPr>
              <a:t>je peux </a:t>
            </a:r>
            <a:r>
              <a:rPr lang="it-IT" sz="1400" dirty="0">
                <a:latin typeface="Georgia" panose="02040502050405020303" pitchFamily="18" charset="0"/>
              </a:rPr>
              <a:t>[</a:t>
            </a:r>
            <a:r>
              <a:rPr lang="it-IT" sz="1400" dirty="0" err="1">
                <a:latin typeface="Georgia" panose="02040502050405020303" pitchFamily="18" charset="0"/>
              </a:rPr>
              <a:t>ʒpø</a:t>
            </a:r>
            <a:r>
              <a:rPr lang="it-IT" sz="1400" dirty="0">
                <a:latin typeface="Georgia" panose="02040502050405020303" pitchFamily="18" charset="0"/>
              </a:rPr>
              <a:t>].  </a:t>
            </a: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xmlns="" id="{712B9D69-4CF4-43DD-26AA-54BB3B7DD669}"/>
              </a:ext>
            </a:extLst>
          </p:cNvPr>
          <p:cNvCxnSpPr/>
          <p:nvPr/>
        </p:nvCxnSpPr>
        <p:spPr>
          <a:xfrm>
            <a:off x="4590554" y="2383292"/>
            <a:ext cx="824284" cy="0"/>
          </a:xfrm>
          <a:prstGeom prst="line">
            <a:avLst/>
          </a:prstGeom>
          <a:ln w="38100">
            <a:solidFill>
              <a:srgbClr val="99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xmlns="" id="{D1D2211B-50F6-B741-7C8E-7E3AA021ADBC}"/>
              </a:ext>
            </a:extLst>
          </p:cNvPr>
          <p:cNvCxnSpPr/>
          <p:nvPr/>
        </p:nvCxnSpPr>
        <p:spPr>
          <a:xfrm>
            <a:off x="5286860" y="3013544"/>
            <a:ext cx="1113940" cy="0"/>
          </a:xfrm>
          <a:prstGeom prst="line">
            <a:avLst/>
          </a:prstGeom>
          <a:ln w="38100">
            <a:solidFill>
              <a:srgbClr val="99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>
            <a:extLst>
              <a:ext uri="{FF2B5EF4-FFF2-40B4-BE49-F238E27FC236}">
                <a16:creationId xmlns:a16="http://schemas.microsoft.com/office/drawing/2014/main" xmlns="" id="{3CD50C03-89CD-EFE3-255F-446BA99EE2DD}"/>
              </a:ext>
            </a:extLst>
          </p:cNvPr>
          <p:cNvSpPr txBox="1"/>
          <p:nvPr/>
        </p:nvSpPr>
        <p:spPr>
          <a:xfrm>
            <a:off x="119882" y="1962094"/>
            <a:ext cx="2933792" cy="738664"/>
          </a:xfrm>
          <a:prstGeom prst="rect">
            <a:avLst/>
          </a:prstGeom>
          <a:noFill/>
          <a:ln w="38100" cmpd="sng">
            <a:solidFill>
              <a:srgbClr val="99FF66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eorgia" panose="02040502050405020303" pitchFamily="18" charset="0"/>
              </a:rPr>
              <a:t>Le /l/ de « ils » n’est pas réalisé: </a:t>
            </a:r>
            <a:r>
              <a:rPr lang="fr-FR" sz="1400" i="1" dirty="0">
                <a:latin typeface="Georgia" panose="02040502050405020303" pitchFamily="18" charset="0"/>
              </a:rPr>
              <a:t>ce qu’ils font </a:t>
            </a:r>
            <a:r>
              <a:rPr lang="fr-FR" sz="1400" dirty="0">
                <a:latin typeface="Georgia" panose="02040502050405020303" pitchFamily="18" charset="0"/>
              </a:rPr>
              <a:t>[</a:t>
            </a:r>
            <a:r>
              <a:rPr lang="fr-FR" sz="1400" dirty="0" err="1">
                <a:latin typeface="Georgia" panose="02040502050405020303" pitchFamily="18" charset="0"/>
              </a:rPr>
              <a:t>skifõ</a:t>
            </a:r>
            <a:r>
              <a:rPr lang="fr-FR" sz="1400" dirty="0">
                <a:latin typeface="Georgia" panose="02040502050405020303" pitchFamily="18" charset="0"/>
              </a:rPr>
              <a:t>] et </a:t>
            </a:r>
            <a:r>
              <a:rPr lang="fr-FR" sz="1400" i="1" dirty="0">
                <a:latin typeface="Georgia" panose="02040502050405020303" pitchFamily="18" charset="0"/>
              </a:rPr>
              <a:t>ils regroupent </a:t>
            </a:r>
            <a:r>
              <a:rPr lang="fr-FR" sz="1400" dirty="0">
                <a:latin typeface="Georgia" panose="02040502050405020303" pitchFamily="18" charset="0"/>
              </a:rPr>
              <a:t>[iʁəgʁup]  </a:t>
            </a:r>
            <a:endParaRPr lang="it-IT" sz="1400" dirty="0">
              <a:latin typeface="Georgia" panose="02040502050405020303" pitchFamily="18" charset="0"/>
            </a:endParaRPr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xmlns="" id="{2C3F292E-513D-C769-AB69-FD0A0B4F2910}"/>
              </a:ext>
            </a:extLst>
          </p:cNvPr>
          <p:cNvSpPr/>
          <p:nvPr/>
        </p:nvSpPr>
        <p:spPr>
          <a:xfrm>
            <a:off x="198783" y="2912276"/>
            <a:ext cx="381662" cy="292483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xmlns="" id="{3B59A930-AAB6-2552-9C37-09CEF4E13325}"/>
              </a:ext>
            </a:extLst>
          </p:cNvPr>
          <p:cNvSpPr txBox="1"/>
          <p:nvPr/>
        </p:nvSpPr>
        <p:spPr>
          <a:xfrm>
            <a:off x="573636" y="2854045"/>
            <a:ext cx="1741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/ɛ:/ </a:t>
            </a:r>
            <a:r>
              <a:rPr lang="it-IT" sz="1400" dirty="0" err="1">
                <a:latin typeface="Georgia" panose="02040502050405020303" pitchFamily="18" charset="0"/>
              </a:rPr>
              <a:t>allongée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xmlns="" id="{590CA794-419C-E370-133B-C1B5B49DB9EA}"/>
              </a:ext>
            </a:extLst>
          </p:cNvPr>
          <p:cNvSpPr/>
          <p:nvPr/>
        </p:nvSpPr>
        <p:spPr>
          <a:xfrm>
            <a:off x="7792279" y="3396665"/>
            <a:ext cx="453224" cy="320151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90">
            <a:extLst>
              <a:ext uri="{FF2B5EF4-FFF2-40B4-BE49-F238E27FC236}">
                <a16:creationId xmlns:a16="http://schemas.microsoft.com/office/drawing/2014/main" xmlns="" id="{A304E274-08F6-4C83-0FC9-5C11509F9A1A}"/>
              </a:ext>
            </a:extLst>
          </p:cNvPr>
          <p:cNvSpPr/>
          <p:nvPr/>
        </p:nvSpPr>
        <p:spPr>
          <a:xfrm>
            <a:off x="7289170" y="5430741"/>
            <a:ext cx="1164393" cy="234063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xmlns="" id="{7F497D46-8DE4-A883-E776-61B80A2C97EE}"/>
              </a:ext>
            </a:extLst>
          </p:cNvPr>
          <p:cNvCxnSpPr/>
          <p:nvPr/>
        </p:nvCxnSpPr>
        <p:spPr>
          <a:xfrm>
            <a:off x="5931673" y="2375340"/>
            <a:ext cx="2628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xmlns="" id="{F243F435-2452-DB35-070A-14FC4613C098}"/>
              </a:ext>
            </a:extLst>
          </p:cNvPr>
          <p:cNvCxnSpPr/>
          <p:nvPr/>
        </p:nvCxnSpPr>
        <p:spPr>
          <a:xfrm>
            <a:off x="3641697" y="3013544"/>
            <a:ext cx="3180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xmlns="" id="{3EA92D15-00A1-56C8-03A4-711CD6AE851C}"/>
              </a:ext>
            </a:extLst>
          </p:cNvPr>
          <p:cNvCxnSpPr>
            <a:cxnSpLocks/>
          </p:cNvCxnSpPr>
          <p:nvPr/>
        </p:nvCxnSpPr>
        <p:spPr>
          <a:xfrm>
            <a:off x="5422789" y="4078938"/>
            <a:ext cx="6732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xmlns="" id="{FC1B05D1-7BF9-3AD1-A9C1-2DCA7628F601}"/>
              </a:ext>
            </a:extLst>
          </p:cNvPr>
          <p:cNvCxnSpPr>
            <a:cxnSpLocks/>
          </p:cNvCxnSpPr>
          <p:nvPr/>
        </p:nvCxnSpPr>
        <p:spPr>
          <a:xfrm>
            <a:off x="4860898" y="4947494"/>
            <a:ext cx="1934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xmlns="" id="{D6A77591-988E-74F7-5BDC-F84FF6ED244D}"/>
              </a:ext>
            </a:extLst>
          </p:cNvPr>
          <p:cNvCxnSpPr/>
          <p:nvPr/>
        </p:nvCxnSpPr>
        <p:spPr>
          <a:xfrm>
            <a:off x="7076661" y="4535933"/>
            <a:ext cx="4810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sellaDiTesto 106">
            <a:extLst>
              <a:ext uri="{FF2B5EF4-FFF2-40B4-BE49-F238E27FC236}">
                <a16:creationId xmlns:a16="http://schemas.microsoft.com/office/drawing/2014/main" xmlns="" id="{3945C551-31EA-09C0-9E4F-70BBADC6BCFE}"/>
              </a:ext>
            </a:extLst>
          </p:cNvPr>
          <p:cNvSpPr txBox="1"/>
          <p:nvPr/>
        </p:nvSpPr>
        <p:spPr>
          <a:xfrm>
            <a:off x="198783" y="3283910"/>
            <a:ext cx="1129085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/ɛ/ </a:t>
            </a:r>
            <a:r>
              <a:rPr lang="it-IT" sz="1400" dirty="0" err="1">
                <a:latin typeface="Georgia" panose="02040502050405020303" pitchFamily="18" charset="0"/>
              </a:rPr>
              <a:t>ouvert</a:t>
            </a:r>
            <a:endParaRPr lang="it-IT" sz="14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109" name="Input penna 108">
                <a:extLst>
                  <a:ext uri="{FF2B5EF4-FFF2-40B4-BE49-F238E27FC236}">
                    <a16:creationId xmlns:a16="http://schemas.microsoft.com/office/drawing/2014/main" id="{5F107C32-AAF8-C5F2-B95C-B106A966C546}"/>
                  </a:ext>
                </a:extLst>
              </p14:cNvPr>
              <p14:cNvContentPartPr/>
              <p14:nvPr/>
            </p14:nvContentPartPr>
            <p14:xfrm>
              <a:off x="6368603" y="4448755"/>
              <a:ext cx="396720" cy="44640"/>
            </p14:xfrm>
          </p:contentPart>
        </mc:Choice>
        <mc:Fallback>
          <p:pic>
            <p:nvPicPr>
              <p:cNvPr id="109" name="Input penna 10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F107C32-AAF8-C5F2-B95C-B106A966C54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314963" y="4341115"/>
                <a:ext cx="504360" cy="260280"/>
              </a:xfrm>
              <a:prstGeom prst="rect">
                <a:avLst/>
              </a:prstGeom>
            </p:spPr>
          </p:pic>
        </mc:Fallback>
      </mc:AlternateContent>
      <p:sp>
        <p:nvSpPr>
          <p:cNvPr id="110" name="CasellaDiTesto 109">
            <a:extLst>
              <a:ext uri="{FF2B5EF4-FFF2-40B4-BE49-F238E27FC236}">
                <a16:creationId xmlns:a16="http://schemas.microsoft.com/office/drawing/2014/main" xmlns="" id="{3A46C2D5-9D44-789C-693D-B225F9ABA27B}"/>
              </a:ext>
            </a:extLst>
          </p:cNvPr>
          <p:cNvSpPr txBox="1"/>
          <p:nvPr/>
        </p:nvSpPr>
        <p:spPr>
          <a:xfrm>
            <a:off x="10336696" y="3819853"/>
            <a:ext cx="161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Georgia" panose="02040502050405020303" pitchFamily="18" charset="0"/>
              </a:rPr>
              <a:t>Allongement</a:t>
            </a:r>
            <a:r>
              <a:rPr lang="it-IT" sz="1400" dirty="0">
                <a:latin typeface="Georgia" panose="02040502050405020303" pitchFamily="18" charset="0"/>
              </a:rPr>
              <a:t> de la </a:t>
            </a:r>
            <a:r>
              <a:rPr lang="it-IT" sz="1400" dirty="0" err="1">
                <a:latin typeface="Georgia" panose="02040502050405020303" pitchFamily="18" charset="0"/>
              </a:rPr>
              <a:t>voyelle</a:t>
            </a:r>
            <a:r>
              <a:rPr lang="it-IT" sz="1400" dirty="0">
                <a:latin typeface="Georgia" panose="02040502050405020303" pitchFamily="18" charset="0"/>
              </a:rPr>
              <a:t> [</a:t>
            </a:r>
            <a:r>
              <a:rPr lang="it-IT" sz="1400" dirty="0" err="1">
                <a:latin typeface="Georgia" panose="02040502050405020303" pitchFamily="18" charset="0"/>
              </a:rPr>
              <a:t>ʃo:z</a:t>
            </a:r>
            <a:r>
              <a:rPr lang="it-IT" sz="1400" dirty="0">
                <a:latin typeface="Georgia" panose="02040502050405020303" pitchFamily="18" charset="0"/>
              </a:rPr>
              <a:t>] </a:t>
            </a:r>
          </a:p>
        </p:txBody>
      </p: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xmlns="" id="{EB07A500-0FF7-6822-47F2-2D958AFD0D42}"/>
              </a:ext>
            </a:extLst>
          </p:cNvPr>
          <p:cNvCxnSpPr/>
          <p:nvPr/>
        </p:nvCxnSpPr>
        <p:spPr>
          <a:xfrm>
            <a:off x="9007311" y="4078938"/>
            <a:ext cx="709183" cy="23773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xmlns="" id="{4D0D48B5-9036-027E-E9EC-0D45551CA0B2}"/>
              </a:ext>
            </a:extLst>
          </p:cNvPr>
          <p:cNvCxnSpPr/>
          <p:nvPr/>
        </p:nvCxnSpPr>
        <p:spPr>
          <a:xfrm>
            <a:off x="5494351" y="4516874"/>
            <a:ext cx="70019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xmlns="" id="{6395B720-7514-BCBC-2E5D-433099BA2862}"/>
              </a:ext>
            </a:extLst>
          </p:cNvPr>
          <p:cNvCxnSpPr/>
          <p:nvPr/>
        </p:nvCxnSpPr>
        <p:spPr>
          <a:xfrm>
            <a:off x="4397071" y="4723483"/>
            <a:ext cx="560568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asellaDiTesto 120">
            <a:extLst>
              <a:ext uri="{FF2B5EF4-FFF2-40B4-BE49-F238E27FC236}">
                <a16:creationId xmlns:a16="http://schemas.microsoft.com/office/drawing/2014/main" xmlns="" id="{503BA08E-186F-4822-DA35-E44B8C71DDD1}"/>
              </a:ext>
            </a:extLst>
          </p:cNvPr>
          <p:cNvSpPr txBox="1"/>
          <p:nvPr/>
        </p:nvSpPr>
        <p:spPr>
          <a:xfrm>
            <a:off x="1584932" y="3283910"/>
            <a:ext cx="1129085" cy="30777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/e/ </a:t>
            </a:r>
            <a:r>
              <a:rPr lang="it-IT" sz="1400" dirty="0" err="1">
                <a:latin typeface="Georgia" panose="02040502050405020303" pitchFamily="18" charset="0"/>
              </a:rPr>
              <a:t>fermé</a:t>
            </a:r>
            <a:endParaRPr lang="it-IT" sz="1400" dirty="0">
              <a:latin typeface="Georgia" panose="02040502050405020303" pitchFamily="18" charset="0"/>
            </a:endParaRPr>
          </a:p>
        </p:txBody>
      </p:sp>
      <p:sp>
        <p:nvSpPr>
          <p:cNvPr id="122" name="CasellaDiTesto 121">
            <a:extLst>
              <a:ext uri="{FF2B5EF4-FFF2-40B4-BE49-F238E27FC236}">
                <a16:creationId xmlns:a16="http://schemas.microsoft.com/office/drawing/2014/main" xmlns="" id="{EE4E0E40-2C9E-51AC-DA37-657EC18BE4CE}"/>
              </a:ext>
            </a:extLst>
          </p:cNvPr>
          <p:cNvSpPr txBox="1"/>
          <p:nvPr/>
        </p:nvSpPr>
        <p:spPr>
          <a:xfrm>
            <a:off x="204530" y="3728557"/>
            <a:ext cx="1144707" cy="307777"/>
          </a:xfrm>
          <a:prstGeom prst="rect">
            <a:avLst/>
          </a:prstGeom>
          <a:noFill/>
          <a:ln w="38100"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/œ/ </a:t>
            </a:r>
            <a:r>
              <a:rPr lang="it-IT" sz="1400" dirty="0" err="1">
                <a:latin typeface="Georgia" panose="02040502050405020303" pitchFamily="18" charset="0"/>
              </a:rPr>
              <a:t>ouvert</a:t>
            </a:r>
            <a:endParaRPr lang="it-IT" sz="1400" dirty="0">
              <a:latin typeface="Georgia" panose="02040502050405020303" pitchFamily="18" charset="0"/>
            </a:endParaRPr>
          </a:p>
        </p:txBody>
      </p: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xmlns="" id="{C054A256-8C76-FF23-AF0A-56FCA41C9D30}"/>
              </a:ext>
            </a:extLst>
          </p:cNvPr>
          <p:cNvCxnSpPr>
            <a:endCxn id="39" idx="0"/>
          </p:cNvCxnSpPr>
          <p:nvPr/>
        </p:nvCxnSpPr>
        <p:spPr>
          <a:xfrm>
            <a:off x="6361043" y="4284974"/>
            <a:ext cx="230588" cy="10759"/>
          </a:xfrm>
          <a:prstGeom prst="line">
            <a:avLst/>
          </a:prstGeom>
          <a:ln w="3810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xmlns="" id="{1BD5AE48-4A85-B58A-1CB7-246732105A8A}"/>
              </a:ext>
            </a:extLst>
          </p:cNvPr>
          <p:cNvCxnSpPr/>
          <p:nvPr/>
        </p:nvCxnSpPr>
        <p:spPr>
          <a:xfrm>
            <a:off x="5286860" y="5766072"/>
            <a:ext cx="412899" cy="0"/>
          </a:xfrm>
          <a:prstGeom prst="line">
            <a:avLst/>
          </a:prstGeom>
          <a:ln w="3810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xmlns="" id="{A6CBA552-3FF5-08CE-729F-87ABA345316E}"/>
              </a:ext>
            </a:extLst>
          </p:cNvPr>
          <p:cNvCxnSpPr/>
          <p:nvPr/>
        </p:nvCxnSpPr>
        <p:spPr>
          <a:xfrm>
            <a:off x="7665057" y="2820051"/>
            <a:ext cx="441298" cy="0"/>
          </a:xfrm>
          <a:prstGeom prst="line">
            <a:avLst/>
          </a:prstGeom>
          <a:ln w="3810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xmlns="" id="{8EB1F595-6D6A-2E95-63FA-EF025BCD3316}"/>
              </a:ext>
            </a:extLst>
          </p:cNvPr>
          <p:cNvCxnSpPr>
            <a:cxnSpLocks/>
          </p:cNvCxnSpPr>
          <p:nvPr/>
        </p:nvCxnSpPr>
        <p:spPr>
          <a:xfrm>
            <a:off x="4733803" y="4514481"/>
            <a:ext cx="350743" cy="15897"/>
          </a:xfrm>
          <a:prstGeom prst="line">
            <a:avLst/>
          </a:prstGeom>
          <a:ln w="3810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134" name="Input penna 133">
                <a:extLst>
                  <a:ext uri="{FF2B5EF4-FFF2-40B4-BE49-F238E27FC236}">
                    <a16:creationId xmlns:a16="http://schemas.microsoft.com/office/drawing/2014/main" id="{D4DA329C-4922-5009-1DED-C2A4DF099D97}"/>
                  </a:ext>
                </a:extLst>
              </p14:cNvPr>
              <p14:cNvContentPartPr/>
              <p14:nvPr/>
            </p14:nvContentPartPr>
            <p14:xfrm>
              <a:off x="6942185" y="5026110"/>
              <a:ext cx="373320" cy="16920"/>
            </p14:xfrm>
          </p:contentPart>
        </mc:Choice>
        <mc:Fallback>
          <p:pic>
            <p:nvPicPr>
              <p:cNvPr id="134" name="Input penna 1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4DA329C-4922-5009-1DED-C2A4DF099D97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888185" y="4918110"/>
                <a:ext cx="480960" cy="232560"/>
              </a:xfrm>
              <a:prstGeom prst="rect">
                <a:avLst/>
              </a:prstGeom>
            </p:spPr>
          </p:pic>
        </mc:Fallback>
      </mc:AlternateContent>
      <p:sp>
        <p:nvSpPr>
          <p:cNvPr id="135" name="CasellaDiTesto 134">
            <a:extLst>
              <a:ext uri="{FF2B5EF4-FFF2-40B4-BE49-F238E27FC236}">
                <a16:creationId xmlns:a16="http://schemas.microsoft.com/office/drawing/2014/main" xmlns="" id="{8EC6F52F-C304-50B7-AE83-B37F0FCB1360}"/>
              </a:ext>
            </a:extLst>
          </p:cNvPr>
          <p:cNvSpPr txBox="1"/>
          <p:nvPr/>
        </p:nvSpPr>
        <p:spPr>
          <a:xfrm>
            <a:off x="10087108" y="4397172"/>
            <a:ext cx="2074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eorgia" panose="02040502050405020303" pitchFamily="18" charset="0"/>
              </a:rPr>
              <a:t>Chute de </a:t>
            </a:r>
            <a:r>
              <a:rPr lang="fr-FR" sz="1400" dirty="0" err="1">
                <a:latin typeface="Georgia" panose="02040502050405020303" pitchFamily="18" charset="0"/>
              </a:rPr>
              <a:t>obstruante+liquide</a:t>
            </a:r>
            <a:r>
              <a:rPr lang="fr-FR" sz="1400" dirty="0">
                <a:latin typeface="Georgia" panose="02040502050405020303" pitchFamily="18" charset="0"/>
              </a:rPr>
              <a:t> /tr/ [</a:t>
            </a:r>
            <a:r>
              <a:rPr lang="fr-FR" sz="1400" dirty="0" err="1">
                <a:latin typeface="Georgia" panose="02040502050405020303" pitchFamily="18" charset="0"/>
              </a:rPr>
              <a:t>ot</a:t>
            </a:r>
            <a:r>
              <a:rPr lang="fr-FR" sz="1400" dirty="0">
                <a:latin typeface="Georgia" panose="02040502050405020303" pitchFamily="18" charset="0"/>
              </a:rPr>
              <a:t>]   </a:t>
            </a:r>
            <a:endParaRPr lang="it-IT" sz="1400" dirty="0">
              <a:latin typeface="Georgia" panose="02040502050405020303" pitchFamily="18" charset="0"/>
            </a:endParaRPr>
          </a:p>
        </p:txBody>
      </p:sp>
      <p:cxnSp>
        <p:nvCxnSpPr>
          <p:cNvPr id="137" name="Connettore 2 136">
            <a:extLst>
              <a:ext uri="{FF2B5EF4-FFF2-40B4-BE49-F238E27FC236}">
                <a16:creationId xmlns:a16="http://schemas.microsoft.com/office/drawing/2014/main" xmlns="" id="{B5B700ED-77A8-FAD7-7239-7ECEA57EC07E}"/>
              </a:ext>
            </a:extLst>
          </p:cNvPr>
          <p:cNvCxnSpPr>
            <a:cxnSpLocks/>
          </p:cNvCxnSpPr>
          <p:nvPr/>
        </p:nvCxnSpPr>
        <p:spPr>
          <a:xfrm flipV="1">
            <a:off x="7487061" y="4934474"/>
            <a:ext cx="2684797" cy="1229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9" name="CasellaDiTesto 138">
            <a:extLst>
              <a:ext uri="{FF2B5EF4-FFF2-40B4-BE49-F238E27FC236}">
                <a16:creationId xmlns:a16="http://schemas.microsoft.com/office/drawing/2014/main" xmlns="" id="{0810CF3F-9E70-7605-E472-451202B4121B}"/>
              </a:ext>
            </a:extLst>
          </p:cNvPr>
          <p:cNvSpPr txBox="1"/>
          <p:nvPr/>
        </p:nvSpPr>
        <p:spPr>
          <a:xfrm>
            <a:off x="198783" y="4202160"/>
            <a:ext cx="1142894" cy="307777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/o/ </a:t>
            </a:r>
            <a:r>
              <a:rPr lang="it-IT" sz="1400" dirty="0" err="1">
                <a:latin typeface="Georgia" panose="02040502050405020303" pitchFamily="18" charset="0"/>
              </a:rPr>
              <a:t>fermé</a:t>
            </a:r>
            <a:endParaRPr lang="it-IT" sz="1400" dirty="0">
              <a:latin typeface="Georgia" panose="02040502050405020303" pitchFamily="18" charset="0"/>
            </a:endParaRPr>
          </a:p>
        </p:txBody>
      </p: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xmlns="" id="{B9E2E9FC-79F7-0310-542F-56B6A051CEAE}"/>
              </a:ext>
            </a:extLst>
          </p:cNvPr>
          <p:cNvCxnSpPr/>
          <p:nvPr/>
        </p:nvCxnSpPr>
        <p:spPr>
          <a:xfrm>
            <a:off x="6566963" y="2393764"/>
            <a:ext cx="201563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xmlns="" id="{91D434F9-E17E-E098-022A-1E65AD109E57}"/>
              </a:ext>
            </a:extLst>
          </p:cNvPr>
          <p:cNvCxnSpPr/>
          <p:nvPr/>
        </p:nvCxnSpPr>
        <p:spPr>
          <a:xfrm>
            <a:off x="6400800" y="4516874"/>
            <a:ext cx="329979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xmlns="" id="{430A1BEC-32FF-D8DD-65F8-DAC337D6CBB3}"/>
              </a:ext>
            </a:extLst>
          </p:cNvPr>
          <p:cNvCxnSpPr>
            <a:cxnSpLocks/>
          </p:cNvCxnSpPr>
          <p:nvPr/>
        </p:nvCxnSpPr>
        <p:spPr>
          <a:xfrm flipV="1">
            <a:off x="6194541" y="3865000"/>
            <a:ext cx="166502" cy="17445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xmlns="" id="{BC1E15CC-EEE7-93E8-9A7B-A472AC7C3B6C}"/>
              </a:ext>
            </a:extLst>
          </p:cNvPr>
          <p:cNvCxnSpPr/>
          <p:nvPr/>
        </p:nvCxnSpPr>
        <p:spPr>
          <a:xfrm>
            <a:off x="5954615" y="3673503"/>
            <a:ext cx="320527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xmlns="" id="{A414C173-96EF-1D2D-964F-439FF7B20784}"/>
              </a:ext>
            </a:extLst>
          </p:cNvPr>
          <p:cNvCxnSpPr/>
          <p:nvPr/>
        </p:nvCxnSpPr>
        <p:spPr>
          <a:xfrm>
            <a:off x="6949283" y="3461595"/>
            <a:ext cx="501089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xmlns="" id="{DC804ECB-5B81-CBFE-50CA-EF69D0E8C06F}"/>
              </a:ext>
            </a:extLst>
          </p:cNvPr>
          <p:cNvCxnSpPr/>
          <p:nvPr/>
        </p:nvCxnSpPr>
        <p:spPr>
          <a:xfrm>
            <a:off x="5954615" y="5560181"/>
            <a:ext cx="446185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CasellaDiTesto 152">
            <a:extLst>
              <a:ext uri="{FF2B5EF4-FFF2-40B4-BE49-F238E27FC236}">
                <a16:creationId xmlns:a16="http://schemas.microsoft.com/office/drawing/2014/main" xmlns="" id="{13F80098-1787-1277-0E96-13EBDD556A2F}"/>
              </a:ext>
            </a:extLst>
          </p:cNvPr>
          <p:cNvSpPr txBox="1"/>
          <p:nvPr/>
        </p:nvSpPr>
        <p:spPr>
          <a:xfrm>
            <a:off x="1592492" y="4174839"/>
            <a:ext cx="1139660" cy="30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/ɔ/ </a:t>
            </a:r>
            <a:r>
              <a:rPr lang="it-IT" sz="1400" dirty="0" err="1">
                <a:latin typeface="Georgia" panose="02040502050405020303" pitchFamily="18" charset="0"/>
              </a:rPr>
              <a:t>ouvert</a:t>
            </a:r>
            <a:endParaRPr lang="it-IT" sz="1400" dirty="0">
              <a:latin typeface="Georgia" panose="02040502050405020303" pitchFamily="18" charset="0"/>
            </a:endParaRPr>
          </a:p>
        </p:txBody>
      </p: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xmlns="" id="{2F925D63-EF72-4B57-496C-B591F497AA45}"/>
              </a:ext>
            </a:extLst>
          </p:cNvPr>
          <p:cNvCxnSpPr>
            <a:cxnSpLocks/>
          </p:cNvCxnSpPr>
          <p:nvPr/>
        </p:nvCxnSpPr>
        <p:spPr>
          <a:xfrm>
            <a:off x="3641697" y="2393764"/>
            <a:ext cx="3816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xmlns="" id="{79A31298-B7DD-60D5-0D26-DD601F7EA8C6}"/>
              </a:ext>
            </a:extLst>
          </p:cNvPr>
          <p:cNvCxnSpPr/>
          <p:nvPr/>
        </p:nvCxnSpPr>
        <p:spPr>
          <a:xfrm>
            <a:off x="7241783" y="4314781"/>
            <a:ext cx="3159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e 158">
            <a:extLst>
              <a:ext uri="{FF2B5EF4-FFF2-40B4-BE49-F238E27FC236}">
                <a16:creationId xmlns:a16="http://schemas.microsoft.com/office/drawing/2014/main" xmlns="" id="{53CC8EC6-FBE4-A6A0-3C0D-3F52A7D54AC7}"/>
              </a:ext>
            </a:extLst>
          </p:cNvPr>
          <p:cNvSpPr/>
          <p:nvPr/>
        </p:nvSpPr>
        <p:spPr>
          <a:xfrm>
            <a:off x="5216277" y="3382667"/>
            <a:ext cx="673211" cy="346872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0" name="Ovale 159">
            <a:extLst>
              <a:ext uri="{FF2B5EF4-FFF2-40B4-BE49-F238E27FC236}">
                <a16:creationId xmlns:a16="http://schemas.microsoft.com/office/drawing/2014/main" xmlns="" id="{ACBFE350-3D54-7BF8-EAD9-D865DB221DEA}"/>
              </a:ext>
            </a:extLst>
          </p:cNvPr>
          <p:cNvSpPr/>
          <p:nvPr/>
        </p:nvSpPr>
        <p:spPr>
          <a:xfrm>
            <a:off x="6765323" y="5622984"/>
            <a:ext cx="703318" cy="256573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1" name="Ovale 160">
            <a:extLst>
              <a:ext uri="{FF2B5EF4-FFF2-40B4-BE49-F238E27FC236}">
                <a16:creationId xmlns:a16="http://schemas.microsoft.com/office/drawing/2014/main" xmlns="" id="{FCCF8A94-ADF6-36F4-E4B5-0835D8E0CB77}"/>
              </a:ext>
            </a:extLst>
          </p:cNvPr>
          <p:cNvSpPr/>
          <p:nvPr/>
        </p:nvSpPr>
        <p:spPr>
          <a:xfrm>
            <a:off x="8738483" y="4530378"/>
            <a:ext cx="268828" cy="240200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" name="Ovale 161">
            <a:extLst>
              <a:ext uri="{FF2B5EF4-FFF2-40B4-BE49-F238E27FC236}">
                <a16:creationId xmlns:a16="http://schemas.microsoft.com/office/drawing/2014/main" xmlns="" id="{99A2C39E-C01B-2D38-E359-3ED84D5DB254}"/>
              </a:ext>
            </a:extLst>
          </p:cNvPr>
          <p:cNvSpPr/>
          <p:nvPr/>
        </p:nvSpPr>
        <p:spPr>
          <a:xfrm>
            <a:off x="198783" y="4616689"/>
            <a:ext cx="381662" cy="307777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3" name="CasellaDiTesto 162">
            <a:extLst>
              <a:ext uri="{FF2B5EF4-FFF2-40B4-BE49-F238E27FC236}">
                <a16:creationId xmlns:a16="http://schemas.microsoft.com/office/drawing/2014/main" xmlns="" id="{EBC15471-8CC3-A4E5-79FF-5A06FBCC9685}"/>
              </a:ext>
            </a:extLst>
          </p:cNvPr>
          <p:cNvSpPr txBox="1"/>
          <p:nvPr/>
        </p:nvSpPr>
        <p:spPr>
          <a:xfrm>
            <a:off x="650112" y="4574179"/>
            <a:ext cx="275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Georgia" panose="02040502050405020303" pitchFamily="18" charset="0"/>
              </a:rPr>
              <a:t>Réalisation</a:t>
            </a:r>
            <a:r>
              <a:rPr lang="it-IT" sz="1400" dirty="0">
                <a:latin typeface="Georgia" panose="02040502050405020303" pitchFamily="18" charset="0"/>
              </a:rPr>
              <a:t> d’une variante </a:t>
            </a:r>
            <a:r>
              <a:rPr lang="it-IT" sz="1400" dirty="0" err="1">
                <a:latin typeface="Georgia" panose="02040502050405020303" pitchFamily="18" charset="0"/>
              </a:rPr>
              <a:t>intermédiaire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entre</a:t>
            </a:r>
            <a:r>
              <a:rPr lang="it-IT" sz="1400" dirty="0">
                <a:latin typeface="Georgia" panose="02040502050405020303" pitchFamily="18" charset="0"/>
              </a:rPr>
              <a:t> /œ̃/ et /ɛ̃/</a:t>
            </a:r>
          </a:p>
        </p:txBody>
      </p:sp>
      <p:sp>
        <p:nvSpPr>
          <p:cNvPr id="165" name="Ovale 164">
            <a:extLst>
              <a:ext uri="{FF2B5EF4-FFF2-40B4-BE49-F238E27FC236}">
                <a16:creationId xmlns:a16="http://schemas.microsoft.com/office/drawing/2014/main" xmlns="" id="{F9767AF6-FB8D-D5A3-07AB-8E4D0467A0EF}"/>
              </a:ext>
            </a:extLst>
          </p:cNvPr>
          <p:cNvSpPr/>
          <p:nvPr/>
        </p:nvSpPr>
        <p:spPr>
          <a:xfrm>
            <a:off x="5699759" y="2592125"/>
            <a:ext cx="494782" cy="237616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7" name="Connettore 2 166">
            <a:extLst>
              <a:ext uri="{FF2B5EF4-FFF2-40B4-BE49-F238E27FC236}">
                <a16:creationId xmlns:a16="http://schemas.microsoft.com/office/drawing/2014/main" xmlns="" id="{858BEEDE-D4E0-8008-4456-5FF22DB0B8D2}"/>
              </a:ext>
            </a:extLst>
          </p:cNvPr>
          <p:cNvCxnSpPr>
            <a:cxnSpLocks/>
            <a:endCxn id="110" idx="1"/>
          </p:cNvCxnSpPr>
          <p:nvPr/>
        </p:nvCxnSpPr>
        <p:spPr>
          <a:xfrm flipV="1">
            <a:off x="6822219" y="4081463"/>
            <a:ext cx="3514477" cy="227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0" name="Connettore diritto 169">
            <a:extLst>
              <a:ext uri="{FF2B5EF4-FFF2-40B4-BE49-F238E27FC236}">
                <a16:creationId xmlns:a16="http://schemas.microsoft.com/office/drawing/2014/main" xmlns="" id="{3E4AD6CF-E395-AB57-C6C6-296DE00C925A}"/>
              </a:ext>
            </a:extLst>
          </p:cNvPr>
          <p:cNvCxnSpPr/>
          <p:nvPr/>
        </p:nvCxnSpPr>
        <p:spPr>
          <a:xfrm>
            <a:off x="6476337" y="3902349"/>
            <a:ext cx="5406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diritto 171">
            <a:extLst>
              <a:ext uri="{FF2B5EF4-FFF2-40B4-BE49-F238E27FC236}">
                <a16:creationId xmlns:a16="http://schemas.microsoft.com/office/drawing/2014/main" xmlns="" id="{F7C2F9A2-F194-1A11-640D-6676DE87799F}"/>
              </a:ext>
            </a:extLst>
          </p:cNvPr>
          <p:cNvCxnSpPr/>
          <p:nvPr/>
        </p:nvCxnSpPr>
        <p:spPr>
          <a:xfrm>
            <a:off x="6400800" y="4770577"/>
            <a:ext cx="799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ttore diritto 173">
            <a:extLst>
              <a:ext uri="{FF2B5EF4-FFF2-40B4-BE49-F238E27FC236}">
                <a16:creationId xmlns:a16="http://schemas.microsoft.com/office/drawing/2014/main" xmlns="" id="{897E219F-CF3D-9C08-6894-6C62E224F09B}"/>
              </a:ext>
            </a:extLst>
          </p:cNvPr>
          <p:cNvCxnSpPr/>
          <p:nvPr/>
        </p:nvCxnSpPr>
        <p:spPr>
          <a:xfrm>
            <a:off x="6768526" y="4511804"/>
            <a:ext cx="377608" cy="19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diritto 175">
            <a:extLst>
              <a:ext uri="{FF2B5EF4-FFF2-40B4-BE49-F238E27FC236}">
                <a16:creationId xmlns:a16="http://schemas.microsoft.com/office/drawing/2014/main" xmlns="" id="{6B86DF4D-C597-DB75-EF90-DE0FB9EC2885}"/>
              </a:ext>
            </a:extLst>
          </p:cNvPr>
          <p:cNvCxnSpPr>
            <a:cxnSpLocks/>
          </p:cNvCxnSpPr>
          <p:nvPr/>
        </p:nvCxnSpPr>
        <p:spPr>
          <a:xfrm>
            <a:off x="9128097" y="3220606"/>
            <a:ext cx="588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ttore diritto 177">
            <a:extLst>
              <a:ext uri="{FF2B5EF4-FFF2-40B4-BE49-F238E27FC236}">
                <a16:creationId xmlns:a16="http://schemas.microsoft.com/office/drawing/2014/main" xmlns="" id="{9AE58DF9-325B-1FE8-A635-93ACF9D1517D}"/>
              </a:ext>
            </a:extLst>
          </p:cNvPr>
          <p:cNvCxnSpPr/>
          <p:nvPr/>
        </p:nvCxnSpPr>
        <p:spPr>
          <a:xfrm>
            <a:off x="7399748" y="4755989"/>
            <a:ext cx="3236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DEBF92C4-995E-3BA3-B059-D7E51BA3BF8D}"/>
              </a:ext>
            </a:extLst>
          </p:cNvPr>
          <p:cNvSpPr/>
          <p:nvPr/>
        </p:nvSpPr>
        <p:spPr>
          <a:xfrm>
            <a:off x="6807347" y="2165928"/>
            <a:ext cx="582315" cy="307777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2C34FEC0-9FB3-6386-626D-5D3766F909D2}"/>
              </a:ext>
            </a:extLst>
          </p:cNvPr>
          <p:cNvCxnSpPr/>
          <p:nvPr/>
        </p:nvCxnSpPr>
        <p:spPr>
          <a:xfrm>
            <a:off x="8460084" y="5557148"/>
            <a:ext cx="548640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1D82AC18-2143-3024-1AF5-AE1D10C86FB0}"/>
              </a:ext>
            </a:extLst>
          </p:cNvPr>
          <p:cNvCxnSpPr/>
          <p:nvPr/>
        </p:nvCxnSpPr>
        <p:spPr>
          <a:xfrm>
            <a:off x="6811519" y="5175601"/>
            <a:ext cx="624177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ED2D8071-94AF-3D98-148D-85E5D3AA637D}"/>
              </a:ext>
            </a:extLst>
          </p:cNvPr>
          <p:cNvCxnSpPr/>
          <p:nvPr/>
        </p:nvCxnSpPr>
        <p:spPr>
          <a:xfrm>
            <a:off x="8332967" y="3461595"/>
            <a:ext cx="674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12B18D59-AEDB-5596-3536-7C5650A1598C}"/>
              </a:ext>
            </a:extLst>
          </p:cNvPr>
          <p:cNvCxnSpPr>
            <a:cxnSpLocks/>
          </p:cNvCxnSpPr>
          <p:nvPr/>
        </p:nvCxnSpPr>
        <p:spPr>
          <a:xfrm flipV="1">
            <a:off x="7732893" y="3643106"/>
            <a:ext cx="687538" cy="8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C6E2D36F-5C5D-0A3C-76C4-544FA94A4A19}"/>
                  </a:ext>
                </a:extLst>
              </p14:cNvPr>
              <p14:cNvContentPartPr/>
              <p14:nvPr/>
            </p14:nvContentPartPr>
            <p14:xfrm>
              <a:off x="7100483" y="3808690"/>
              <a:ext cx="405000" cy="864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6E2D36F-5C5D-0A3C-76C4-544FA94A4A19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046483" y="3700690"/>
                <a:ext cx="512640" cy="2242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CB441848-95FC-4772-4921-3416240DA026}"/>
              </a:ext>
            </a:extLst>
          </p:cNvPr>
          <p:cNvSpPr/>
          <p:nvPr/>
        </p:nvSpPr>
        <p:spPr>
          <a:xfrm>
            <a:off x="7903831" y="5152458"/>
            <a:ext cx="548640" cy="23853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6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60EE3E6-2037-DA1A-6699-E25EB491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à Paris 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 haute 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bourgeoisie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egnaposto contenuto 6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xmlns="" id="{6A306D7C-722F-F18C-3542-59BD59EB3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79" t="29684" r="17184" b="20004"/>
          <a:stretch/>
        </p:blipFill>
        <p:spPr>
          <a:xfrm>
            <a:off x="2478023" y="2670047"/>
            <a:ext cx="6704427" cy="2752345"/>
          </a:xfr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E45A7577-9AD0-A167-E760-4F274B22A35B}"/>
                  </a:ext>
                </a:extLst>
              </p14:cNvPr>
              <p14:cNvContentPartPr/>
              <p14:nvPr/>
            </p14:nvContentPartPr>
            <p14:xfrm>
              <a:off x="228168" y="6318288"/>
              <a:ext cx="269280" cy="36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45A7577-9AD0-A167-E760-4F274B22A35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4528" y="6210648"/>
                <a:ext cx="37692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66B8A08-E95E-C706-600B-911288A7A0AD}"/>
              </a:ext>
            </a:extLst>
          </p:cNvPr>
          <p:cNvSpPr txBox="1"/>
          <p:nvPr/>
        </p:nvSpPr>
        <p:spPr>
          <a:xfrm>
            <a:off x="557352" y="6164399"/>
            <a:ext cx="159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Marques de l’</a:t>
            </a:r>
            <a:r>
              <a:rPr lang="it-IT" sz="1400" dirty="0" err="1">
                <a:latin typeface="Georgia" panose="02040502050405020303" pitchFamily="18" charset="0"/>
              </a:rPr>
              <a:t>oral</a:t>
            </a:r>
            <a:endParaRPr lang="it-IT" sz="14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24F1C0A0-22D7-51A9-E342-6AE17180DA6B}"/>
                  </a:ext>
                </a:extLst>
              </p14:cNvPr>
              <p14:cNvContentPartPr/>
              <p14:nvPr/>
            </p14:nvContentPartPr>
            <p14:xfrm>
              <a:off x="210168" y="6016608"/>
              <a:ext cx="345600" cy="612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4F1C0A0-22D7-51A9-E342-6AE17180DA6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6168" y="5908608"/>
                <a:ext cx="453240" cy="2217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E26E982A-C8BE-D5A3-70EA-A7C19826F579}"/>
              </a:ext>
            </a:extLst>
          </p:cNvPr>
          <p:cNvSpPr txBox="1"/>
          <p:nvPr/>
        </p:nvSpPr>
        <p:spPr>
          <a:xfrm>
            <a:off x="627888" y="5862719"/>
            <a:ext cx="2846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Georgia" panose="02040502050405020303" pitchFamily="18" charset="0"/>
              </a:rPr>
              <a:t>Absence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du</a:t>
            </a:r>
            <a:r>
              <a:rPr lang="it-IT" sz="1400" dirty="0">
                <a:latin typeface="Georgia" panose="02040502050405020303" pitchFamily="18" charset="0"/>
              </a:rPr>
              <a:t> «ne» de la </a:t>
            </a:r>
            <a:r>
              <a:rPr lang="it-IT" sz="1400" dirty="0" err="1">
                <a:latin typeface="Georgia" panose="02040502050405020303" pitchFamily="18" charset="0"/>
              </a:rPr>
              <a:t>négation</a:t>
            </a:r>
            <a:endParaRPr lang="it-IT" sz="14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E60C0F60-26F2-3687-45DA-8F5A15643AFE}"/>
                  </a:ext>
                </a:extLst>
              </p14:cNvPr>
              <p14:cNvContentPartPr/>
              <p14:nvPr/>
            </p14:nvContentPartPr>
            <p14:xfrm>
              <a:off x="219528" y="6583608"/>
              <a:ext cx="209520" cy="36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60C0F60-26F2-3687-45DA-8F5A15643AF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5528" y="6475968"/>
                <a:ext cx="31716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3E5FE14D-DA6E-CD39-0A01-500E82319724}"/>
              </a:ext>
            </a:extLst>
          </p:cNvPr>
          <p:cNvSpPr txBox="1"/>
          <p:nvPr/>
        </p:nvSpPr>
        <p:spPr>
          <a:xfrm>
            <a:off x="555768" y="6429719"/>
            <a:ext cx="5949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Liaisons – </a:t>
            </a:r>
            <a:r>
              <a:rPr lang="it-IT" sz="1400" dirty="0" err="1">
                <a:latin typeface="Georgia" panose="02040502050405020303" pitchFamily="18" charset="0"/>
              </a:rPr>
              <a:t>aux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lignes</a:t>
            </a:r>
            <a:r>
              <a:rPr lang="it-IT" sz="1400" dirty="0">
                <a:latin typeface="Georgia" panose="02040502050405020303" pitchFamily="18" charset="0"/>
              </a:rPr>
              <a:t> 64-65 n’est </a:t>
            </a:r>
            <a:r>
              <a:rPr lang="it-IT" sz="1400" dirty="0" err="1">
                <a:latin typeface="Georgia" panose="02040502050405020303" pitchFamily="18" charset="0"/>
              </a:rPr>
              <a:t>pas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it-IT" sz="1400" dirty="0" err="1">
                <a:latin typeface="Georgia" panose="02040502050405020303" pitchFamily="18" charset="0"/>
              </a:rPr>
              <a:t>réalisée</a:t>
            </a:r>
            <a:r>
              <a:rPr lang="it-IT" sz="1400" dirty="0">
                <a:latin typeface="Georgia" panose="02040502050405020303" pitchFamily="18" charset="0"/>
              </a:rPr>
              <a:t>: </a:t>
            </a:r>
            <a:r>
              <a:rPr lang="it-IT" sz="1400" i="1" dirty="0" err="1">
                <a:latin typeface="Georgia" panose="02040502050405020303" pitchFamily="18" charset="0"/>
              </a:rPr>
              <a:t>les</a:t>
            </a:r>
            <a:r>
              <a:rPr lang="it-IT" sz="1400" i="1" dirty="0">
                <a:latin typeface="Georgia" panose="02040502050405020303" pitchFamily="18" charset="0"/>
              </a:rPr>
              <a:t> </a:t>
            </a:r>
            <a:r>
              <a:rPr lang="it-IT" sz="1400" i="1" dirty="0" err="1">
                <a:latin typeface="Georgia" panose="02040502050405020303" pitchFamily="18" charset="0"/>
              </a:rPr>
              <a:t>idées</a:t>
            </a:r>
            <a:r>
              <a:rPr lang="it-IT" sz="1400" i="1" dirty="0">
                <a:latin typeface="Georgia" panose="02040502050405020303" pitchFamily="18" charset="0"/>
              </a:rPr>
              <a:t> étaient </a:t>
            </a:r>
            <a:r>
              <a:rPr lang="it-IT" sz="1400" dirty="0">
                <a:latin typeface="Georgia" panose="02040502050405020303" pitchFamily="18" charset="0"/>
              </a:rPr>
              <a:t>[</a:t>
            </a:r>
            <a:r>
              <a:rPr lang="it-IT" sz="1400" dirty="0" err="1">
                <a:latin typeface="Georgia" panose="02040502050405020303" pitchFamily="18" charset="0"/>
              </a:rPr>
              <a:t>leideetɛ</a:t>
            </a:r>
            <a:r>
              <a:rPr lang="it-IT" sz="1400" dirty="0">
                <a:latin typeface="Georgia" panose="02040502050405020303" pitchFamily="18" charset="0"/>
              </a:rPr>
              <a:t>]  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xmlns="" id="{A2D80F48-BB35-FFF9-D2FF-8E97BA8A5B34}"/>
              </a:ext>
            </a:extLst>
          </p:cNvPr>
          <p:cNvSpPr/>
          <p:nvPr/>
        </p:nvSpPr>
        <p:spPr>
          <a:xfrm>
            <a:off x="4590288" y="4590288"/>
            <a:ext cx="502920" cy="219456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xmlns="" id="{7BC3BE0A-A736-1015-7490-6CFF25836BD1}"/>
              </a:ext>
            </a:extLst>
          </p:cNvPr>
          <p:cNvSpPr/>
          <p:nvPr/>
        </p:nvSpPr>
        <p:spPr>
          <a:xfrm>
            <a:off x="4937760" y="2670047"/>
            <a:ext cx="630936" cy="28346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xmlns="" id="{DFE2511D-D90B-9767-4AE8-82BF5DE5CE08}"/>
              </a:ext>
            </a:extLst>
          </p:cNvPr>
          <p:cNvSpPr/>
          <p:nvPr/>
        </p:nvSpPr>
        <p:spPr>
          <a:xfrm>
            <a:off x="3675888" y="4745736"/>
            <a:ext cx="502920" cy="310896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xmlns="" id="{0F055EEC-1F22-50DD-D4C0-FB198618B755}"/>
              </a:ext>
            </a:extLst>
          </p:cNvPr>
          <p:cNvSpPr/>
          <p:nvPr/>
        </p:nvSpPr>
        <p:spPr>
          <a:xfrm>
            <a:off x="6163056" y="4960620"/>
            <a:ext cx="283464" cy="19202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xmlns="" id="{FCDCAC13-1833-7F63-DCC8-E42516E08438}"/>
              </a:ext>
            </a:extLst>
          </p:cNvPr>
          <p:cNvSpPr/>
          <p:nvPr/>
        </p:nvSpPr>
        <p:spPr>
          <a:xfrm>
            <a:off x="7013448" y="3328416"/>
            <a:ext cx="201168" cy="19202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xmlns="" id="{1E7BF54C-9BFB-909A-9465-42A96762A298}"/>
              </a:ext>
            </a:extLst>
          </p:cNvPr>
          <p:cNvSpPr/>
          <p:nvPr/>
        </p:nvSpPr>
        <p:spPr>
          <a:xfrm>
            <a:off x="7013448" y="3959352"/>
            <a:ext cx="201168" cy="19202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xmlns="" id="{668493A4-1E84-EACF-CE13-67A8976B6574}"/>
              </a:ext>
            </a:extLst>
          </p:cNvPr>
          <p:cNvSpPr/>
          <p:nvPr/>
        </p:nvSpPr>
        <p:spPr>
          <a:xfrm>
            <a:off x="6675120" y="3520440"/>
            <a:ext cx="265176" cy="29260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xmlns="" id="{00C512E1-286A-A00C-CE5E-51814B569EB6}"/>
              </a:ext>
            </a:extLst>
          </p:cNvPr>
          <p:cNvSpPr/>
          <p:nvPr/>
        </p:nvSpPr>
        <p:spPr>
          <a:xfrm>
            <a:off x="210168" y="2462760"/>
            <a:ext cx="327600" cy="30777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86118DFC-88F5-1A46-8520-3585F61CA60D}"/>
              </a:ext>
            </a:extLst>
          </p:cNvPr>
          <p:cNvSpPr txBox="1"/>
          <p:nvPr/>
        </p:nvSpPr>
        <p:spPr>
          <a:xfrm>
            <a:off x="548462" y="2451807"/>
            <a:ext cx="172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Style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informel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endParaRPr lang="it-IT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BC25B470-857E-6026-A765-368CD75F860E}"/>
                  </a:ext>
                </a:extLst>
              </p14:cNvPr>
              <p14:cNvContentPartPr/>
              <p14:nvPr/>
            </p14:nvContentPartPr>
            <p14:xfrm>
              <a:off x="5394528" y="5303304"/>
              <a:ext cx="630720" cy="36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C25B470-857E-6026-A765-368CD75F860E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340888" y="5195664"/>
                <a:ext cx="738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5E187D99-1D1F-1701-9FF3-A546B32A3D9B}"/>
                  </a:ext>
                </a:extLst>
              </p14:cNvPr>
              <p14:cNvContentPartPr/>
              <p14:nvPr/>
            </p14:nvContentPartPr>
            <p14:xfrm>
              <a:off x="5760648" y="4891824"/>
              <a:ext cx="221040" cy="36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E187D99-1D1F-1701-9FF3-A546B32A3D9B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707008" y="4783824"/>
                <a:ext cx="328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B9AFD211-EF51-EBAC-25CA-7700BCEBA265}"/>
                  </a:ext>
                </a:extLst>
              </p14:cNvPr>
              <p14:cNvContentPartPr/>
              <p14:nvPr/>
            </p14:nvContentPartPr>
            <p14:xfrm>
              <a:off x="8028288" y="2788704"/>
              <a:ext cx="767520" cy="36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9AFD211-EF51-EBAC-25CA-7700BCEBA265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974288" y="2680704"/>
                <a:ext cx="875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7099BF57-1D3D-3D1D-1566-1B31A8013282}"/>
                  </a:ext>
                </a:extLst>
              </p14:cNvPr>
              <p14:cNvContentPartPr/>
              <p14:nvPr/>
            </p14:nvContentPartPr>
            <p14:xfrm>
              <a:off x="9966528" y="2111544"/>
              <a:ext cx="312120" cy="1044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099BF57-1D3D-3D1D-1566-1B31A8013282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9912528" y="2003544"/>
                <a:ext cx="419760" cy="22608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5A040B3E-5C64-42E1-7D84-2911FF16210C}"/>
              </a:ext>
            </a:extLst>
          </p:cNvPr>
          <p:cNvSpPr txBox="1"/>
          <p:nvPr/>
        </p:nvSpPr>
        <p:spPr>
          <a:xfrm>
            <a:off x="10278648" y="1855355"/>
            <a:ext cx="1800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Chute de liquide dans les groupes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obstruante+liquide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</a:p>
          <a:p>
            <a:r>
              <a:rPr lang="fr-FR" sz="1400" dirty="0">
                <a:solidFill>
                  <a:prstClr val="black"/>
                </a:solidFill>
                <a:latin typeface="Georgia" panose="02040502050405020303" pitchFamily="18" charset="0"/>
              </a:rPr>
              <a:t>[ɛ̃pɔsib]; [</a:t>
            </a:r>
            <a:r>
              <a:rPr lang="fr-FR" sz="1400" dirty="0" err="1">
                <a:solidFill>
                  <a:prstClr val="black"/>
                </a:solidFill>
                <a:latin typeface="Georgia" panose="02040502050405020303" pitchFamily="18" charset="0"/>
              </a:rPr>
              <a:t>py</a:t>
            </a:r>
            <a:r>
              <a:rPr lang="fr-FR" sz="1400" dirty="0">
                <a:solidFill>
                  <a:prstClr val="black"/>
                </a:solidFill>
                <a:latin typeface="Georgia" panose="02040502050405020303" pitchFamily="18" charset="0"/>
              </a:rPr>
              <a:t>]; [ptɛt] </a:t>
            </a:r>
            <a:endParaRPr lang="it-IT" dirty="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xmlns="" id="{DDE929C8-9771-1D94-9895-32D3F84D2635}"/>
              </a:ext>
            </a:extLst>
          </p:cNvPr>
          <p:cNvSpPr/>
          <p:nvPr/>
        </p:nvSpPr>
        <p:spPr>
          <a:xfrm>
            <a:off x="6163056" y="4151376"/>
            <a:ext cx="777240" cy="21945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xmlns="" id="{B99A6C7C-1595-EAAD-AFA9-24AAC23D98E5}"/>
              </a:ext>
            </a:extLst>
          </p:cNvPr>
          <p:cNvSpPr txBox="1"/>
          <p:nvPr/>
        </p:nvSpPr>
        <p:spPr>
          <a:xfrm>
            <a:off x="9473609" y="4151376"/>
            <a:ext cx="2276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Georgia" panose="02040502050405020303" pitchFamily="18" charset="0"/>
              </a:rPr>
              <a:t>Changement</a:t>
            </a:r>
            <a:r>
              <a:rPr lang="it-IT" sz="1400" dirty="0">
                <a:latin typeface="Georgia" panose="02040502050405020303" pitchFamily="18" charset="0"/>
              </a:rPr>
              <a:t> de </a:t>
            </a:r>
            <a:r>
              <a:rPr lang="it-IT" sz="1400" dirty="0" err="1">
                <a:latin typeface="Georgia" panose="02040502050405020303" pitchFamily="18" charset="0"/>
              </a:rPr>
              <a:t>registre</a:t>
            </a:r>
            <a:endParaRPr lang="it-IT" sz="1400" dirty="0">
              <a:latin typeface="Georgia" panose="02040502050405020303" pitchFamily="18" charset="0"/>
            </a:endParaRP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xmlns="" id="{BFF04F4E-5C4C-0BE3-D317-AE3F332FC05E}"/>
              </a:ext>
            </a:extLst>
          </p:cNvPr>
          <p:cNvCxnSpPr>
            <a:cxnSpLocks/>
            <a:stCxn id="40" idx="3"/>
            <a:endCxn id="41" idx="1"/>
          </p:cNvCxnSpPr>
          <p:nvPr/>
        </p:nvCxnSpPr>
        <p:spPr>
          <a:xfrm>
            <a:off x="6940296" y="4261104"/>
            <a:ext cx="2533313" cy="44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ttangolo 44">
            <a:extLst>
              <a:ext uri="{FF2B5EF4-FFF2-40B4-BE49-F238E27FC236}">
                <a16:creationId xmlns:a16="http://schemas.microsoft.com/office/drawing/2014/main" xmlns="" id="{461DD7BF-D9E8-6EB8-78B2-06BBABFFB326}"/>
              </a:ext>
            </a:extLst>
          </p:cNvPr>
          <p:cNvSpPr/>
          <p:nvPr/>
        </p:nvSpPr>
        <p:spPr>
          <a:xfrm>
            <a:off x="5760648" y="3520440"/>
            <a:ext cx="402408" cy="219456"/>
          </a:xfrm>
          <a:prstGeom prst="rect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xmlns="" id="{E32A0E96-5ADE-E54D-D9AF-8AB35FE45C9C}"/>
              </a:ext>
            </a:extLst>
          </p:cNvPr>
          <p:cNvSpPr txBox="1"/>
          <p:nvPr/>
        </p:nvSpPr>
        <p:spPr>
          <a:xfrm>
            <a:off x="4091868" y="1828550"/>
            <a:ext cx="333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eorgia" panose="02040502050405020303" pitchFamily="18" charset="0"/>
              </a:rPr>
              <a:t>Opposition </a:t>
            </a:r>
            <a:r>
              <a:rPr lang="it-IT" sz="1400" dirty="0" err="1">
                <a:latin typeface="Georgia" panose="02040502050405020303" pitchFamily="18" charset="0"/>
              </a:rPr>
              <a:t>entre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es-ES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et </a:t>
            </a:r>
            <a:r>
              <a:rPr lang="es-ES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ɑ</a:t>
            </a:r>
            <a:r>
              <a:rPr lang="es-ES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neutralisée en faveur de /a/</a:t>
            </a:r>
            <a:endParaRPr lang="it-IT" sz="1400" dirty="0">
              <a:latin typeface="Georgia" panose="02040502050405020303" pitchFamily="18" charset="0"/>
            </a:endParaRP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xmlns="" id="{4F1B2776-D319-F082-8CBC-7E1BEFB9F0D1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5961852" y="2180844"/>
            <a:ext cx="0" cy="1339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ttangolo 49">
            <a:extLst>
              <a:ext uri="{FF2B5EF4-FFF2-40B4-BE49-F238E27FC236}">
                <a16:creationId xmlns:a16="http://schemas.microsoft.com/office/drawing/2014/main" xmlns="" id="{680FA52E-C85B-CD90-A936-7F97EDF4A78C}"/>
              </a:ext>
            </a:extLst>
          </p:cNvPr>
          <p:cNvSpPr/>
          <p:nvPr/>
        </p:nvSpPr>
        <p:spPr>
          <a:xfrm>
            <a:off x="2860434" y="2888552"/>
            <a:ext cx="1318374" cy="219456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5C70B921-4365-152E-269C-2E7D626EA92E}"/>
              </a:ext>
            </a:extLst>
          </p:cNvPr>
          <p:cNvSpPr txBox="1"/>
          <p:nvPr/>
        </p:nvSpPr>
        <p:spPr>
          <a:xfrm>
            <a:off x="182171" y="2963004"/>
            <a:ext cx="221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Chute de /R/ [s</a:t>
            </a:r>
            <a:r>
              <a:rPr lang="es-ES" sz="1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ɛtadikil</a:t>
            </a:r>
            <a:r>
              <a:rPr lang="es-ES" sz="1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it-IT" sz="1400" dirty="0">
              <a:latin typeface="Georgia" panose="02040502050405020303" pitchFamily="18" charset="0"/>
            </a:endParaRP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xmlns="" id="{A50512E2-701C-726B-66CC-B86A4813ED39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2148408" y="2998280"/>
            <a:ext cx="712026" cy="1097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xmlns="" id="{AAE9B7F3-3CC2-A2A3-6C69-093AECF33D00}"/>
              </a:ext>
            </a:extLst>
          </p:cNvPr>
          <p:cNvSpPr txBox="1"/>
          <p:nvPr/>
        </p:nvSpPr>
        <p:spPr>
          <a:xfrm>
            <a:off x="205737" y="3653149"/>
            <a:ext cx="1176088" cy="307777"/>
          </a:xfrm>
          <a:prstGeom prst="rect">
            <a:avLst/>
          </a:prstGeom>
          <a:noFill/>
          <a:ln w="38100"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/œ/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ouvert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xmlns="" id="{2FC401CF-45DA-FA8D-9F06-2754959E7D58}"/>
              </a:ext>
            </a:extLst>
          </p:cNvPr>
          <p:cNvSpPr/>
          <p:nvPr/>
        </p:nvSpPr>
        <p:spPr>
          <a:xfrm>
            <a:off x="4763386" y="4151376"/>
            <a:ext cx="704726" cy="246168"/>
          </a:xfrm>
          <a:prstGeom prst="ellipse">
            <a:avLst/>
          </a:prstGeom>
          <a:noFill/>
          <a:ln w="28575">
            <a:solidFill>
              <a:srgbClr val="CC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xmlns="" id="{97335D7F-A243-A18B-45C6-1D9E97D5AC05}"/>
              </a:ext>
            </a:extLst>
          </p:cNvPr>
          <p:cNvSpPr/>
          <p:nvPr/>
        </p:nvSpPr>
        <p:spPr>
          <a:xfrm>
            <a:off x="4193728" y="3663342"/>
            <a:ext cx="666874" cy="310896"/>
          </a:xfrm>
          <a:prstGeom prst="ellipse">
            <a:avLst/>
          </a:prstGeom>
          <a:noFill/>
          <a:ln w="28575">
            <a:solidFill>
              <a:srgbClr val="CC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xmlns="" id="{B6D48566-7D7D-124F-6A11-DEEB59D8DCB5}"/>
              </a:ext>
            </a:extLst>
          </p:cNvPr>
          <p:cNvCxnSpPr/>
          <p:nvPr/>
        </p:nvCxnSpPr>
        <p:spPr>
          <a:xfrm>
            <a:off x="2932460" y="3328416"/>
            <a:ext cx="861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xmlns="" id="{B9C70A57-2E0F-87BD-E935-534014FC059E}"/>
              </a:ext>
            </a:extLst>
          </p:cNvPr>
          <p:cNvCxnSpPr/>
          <p:nvPr/>
        </p:nvCxnSpPr>
        <p:spPr>
          <a:xfrm>
            <a:off x="5468112" y="4745736"/>
            <a:ext cx="292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xmlns="" id="{1549E5B4-B911-CB2F-F642-753D13B3D1EF}"/>
              </a:ext>
            </a:extLst>
          </p:cNvPr>
          <p:cNvCxnSpPr/>
          <p:nvPr/>
        </p:nvCxnSpPr>
        <p:spPr>
          <a:xfrm>
            <a:off x="6675120" y="3959352"/>
            <a:ext cx="8633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magine 68">
            <a:extLst>
              <a:ext uri="{FF2B5EF4-FFF2-40B4-BE49-F238E27FC236}">
                <a16:creationId xmlns:a16="http://schemas.microsoft.com/office/drawing/2014/main" xmlns="" id="{8C06A44F-E2C1-8A90-3149-5B43DDF89C28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99780" y="4566408"/>
            <a:ext cx="1164437" cy="384081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A43E445F-FE2C-8244-AEDF-2849DD024D5A}"/>
              </a:ext>
            </a:extLst>
          </p:cNvPr>
          <p:cNvCxnSpPr/>
          <p:nvPr/>
        </p:nvCxnSpPr>
        <p:spPr>
          <a:xfrm>
            <a:off x="7865286" y="5366733"/>
            <a:ext cx="3260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6910AC37-33DC-CBE8-E713-3E07F945C50E}"/>
              </a:ext>
            </a:extLst>
          </p:cNvPr>
          <p:cNvSpPr/>
          <p:nvPr/>
        </p:nvSpPr>
        <p:spPr>
          <a:xfrm>
            <a:off x="1555519" y="3662309"/>
            <a:ext cx="1142841" cy="311929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/ø/ fermé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89E432F4-76F4-214C-50BE-7E4140FAAABD}"/>
              </a:ext>
            </a:extLst>
          </p:cNvPr>
          <p:cNvCxnSpPr/>
          <p:nvPr/>
        </p:nvCxnSpPr>
        <p:spPr>
          <a:xfrm>
            <a:off x="5286752" y="4964277"/>
            <a:ext cx="494712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xmlns="" id="{61AD2648-25C5-E995-FFFA-ECF9EFA80394}"/>
              </a:ext>
            </a:extLst>
          </p:cNvPr>
          <p:cNvCxnSpPr/>
          <p:nvPr/>
        </p:nvCxnSpPr>
        <p:spPr>
          <a:xfrm>
            <a:off x="7266425" y="3520440"/>
            <a:ext cx="326003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1479DE17-2CED-EC8D-6DD2-12FCF9CBCB9B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19528" y="4093928"/>
            <a:ext cx="1176630" cy="384081"/>
          </a:xfrm>
          <a:prstGeom prst="rect">
            <a:avLst/>
          </a:prstGeom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xmlns="" id="{23D33482-4430-BFE1-E55A-2F1BA28C74F3}"/>
              </a:ext>
            </a:extLst>
          </p:cNvPr>
          <p:cNvCxnSpPr/>
          <p:nvPr/>
        </p:nvCxnSpPr>
        <p:spPr>
          <a:xfrm>
            <a:off x="8151100" y="3108008"/>
            <a:ext cx="435876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71977F1A-470C-7549-FBE2-7A88A39156BC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06859" y="5025572"/>
            <a:ext cx="1176630" cy="384081"/>
          </a:xfrm>
          <a:prstGeom prst="rect">
            <a:avLst/>
          </a:prstGeom>
        </p:spPr>
      </p:pic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xmlns="" id="{CA704816-AE8F-240D-A2F9-425204B8F790}"/>
              </a:ext>
            </a:extLst>
          </p:cNvPr>
          <p:cNvCxnSpPr/>
          <p:nvPr/>
        </p:nvCxnSpPr>
        <p:spPr>
          <a:xfrm>
            <a:off x="5394528" y="3108008"/>
            <a:ext cx="315360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xmlns="" id="{867BAFD9-5C2D-07E8-B3FC-35C9FD63F689}"/>
              </a:ext>
            </a:extLst>
          </p:cNvPr>
          <p:cNvCxnSpPr/>
          <p:nvPr/>
        </p:nvCxnSpPr>
        <p:spPr>
          <a:xfrm>
            <a:off x="2932460" y="5409653"/>
            <a:ext cx="5422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354C4702-3FAC-3620-8DA1-D568AC08945D}"/>
                  </a:ext>
                </a:extLst>
              </p14:cNvPr>
              <p14:cNvContentPartPr/>
              <p14:nvPr/>
            </p14:nvContentPartPr>
            <p14:xfrm>
              <a:off x="3706043" y="2765410"/>
              <a:ext cx="1104840" cy="41760"/>
            </p14:xfrm>
          </p:contentPart>
        </mc:Choice>
        <mc:Fallback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54C4702-3FAC-3620-8DA1-D568AC08945D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652403" y="2657770"/>
                <a:ext cx="12124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2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942661C6-3DB5-0635-4C38-ADDBE8FA4746}"/>
                  </a:ext>
                </a:extLst>
              </p14:cNvPr>
              <p14:cNvContentPartPr/>
              <p14:nvPr/>
            </p14:nvContentPartPr>
            <p14:xfrm>
              <a:off x="7688723" y="2997250"/>
              <a:ext cx="469440" cy="360"/>
            </p14:xfrm>
          </p:contentPart>
        </mc:Choice>
        <mc:Fallback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42661C6-3DB5-0635-4C38-ADDBE8FA4746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7634723" y="2889610"/>
                <a:ext cx="577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4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C14EB8AE-E0A0-32C6-CB7C-1EE267569E61}"/>
                  </a:ext>
                </a:extLst>
              </p14:cNvPr>
              <p14:cNvContentPartPr/>
              <p14:nvPr/>
            </p14:nvContentPartPr>
            <p14:xfrm>
              <a:off x="8491883" y="3195970"/>
              <a:ext cx="372960" cy="360"/>
            </p14:xfrm>
          </p:contentPart>
        </mc:Choice>
        <mc:Fallback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14EB8AE-E0A0-32C6-CB7C-1EE267569E61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8438243" y="3088330"/>
                <a:ext cx="480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6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1E9B202C-5CB5-938F-01B0-325A37D908CE}"/>
                  </a:ext>
                </a:extLst>
              </p14:cNvPr>
              <p14:cNvContentPartPr/>
              <p14:nvPr/>
            </p14:nvContentPartPr>
            <p14:xfrm>
              <a:off x="2981363" y="3418810"/>
              <a:ext cx="78840" cy="360"/>
            </p14:xfrm>
          </p:contentPart>
        </mc:Choice>
        <mc:Fallback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E9B202C-5CB5-938F-01B0-325A37D908CE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2927723" y="3310810"/>
                <a:ext cx="186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8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801263E1-E62A-A981-3128-0E425361370A}"/>
                  </a:ext>
                </a:extLst>
              </p14:cNvPr>
              <p14:cNvContentPartPr/>
              <p14:nvPr/>
            </p14:nvContentPartPr>
            <p14:xfrm>
              <a:off x="8213243" y="3410890"/>
              <a:ext cx="262080" cy="8640"/>
            </p14:xfrm>
          </p:contentPart>
        </mc:Choice>
        <mc:Fallback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01263E1-E62A-A981-3128-0E425361370A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8159603" y="3302890"/>
                <a:ext cx="369720" cy="2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47362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37A436-FA5E-7EB6-032E-967A79D5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14" y="333227"/>
            <a:ext cx="10515600" cy="1325563"/>
          </a:xfrm>
        </p:spPr>
        <p:txBody>
          <a:bodyPr>
            <a:noAutofit/>
          </a:bodyPr>
          <a:lstStyle/>
          <a:p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Conversation à </a:t>
            </a:r>
            <a:r>
              <a:rPr lang="it-I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Darnétal</a:t>
            </a: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(Seine-Maritime)</a:t>
            </a:r>
          </a:p>
        </p:txBody>
      </p:sp>
      <p:pic>
        <p:nvPicPr>
          <p:cNvPr id="5" name="Segnaposto contenuto 4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xmlns="" id="{999CB3F8-5531-2E47-9AD7-B520A3609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4448" y="0"/>
            <a:ext cx="2303338" cy="2512558"/>
          </a:xfrm>
        </p:spPr>
      </p:pic>
      <p:pic>
        <p:nvPicPr>
          <p:cNvPr id="4" name="Immagine 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xmlns="" id="{9D70FC47-785A-0E2F-3B91-9D69EEC16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750" y="2086733"/>
            <a:ext cx="7772400" cy="4438040"/>
          </a:xfrm>
          <a:prstGeom prst="rect">
            <a:avLst/>
          </a:prstGeom>
        </p:spPr>
      </p:pic>
      <p:pic>
        <p:nvPicPr>
          <p:cNvPr id="11" name="Immagine 10" descr="Immagine che contiene testo, Carattere, schermata, tipografia&#10;&#10;Descrizione generata automaticamente">
            <a:extLst>
              <a:ext uri="{FF2B5EF4-FFF2-40B4-BE49-F238E27FC236}">
                <a16:creationId xmlns:a16="http://schemas.microsoft.com/office/drawing/2014/main" xmlns="" id="{DE79AA9C-F5BE-F850-0332-CAC98422A2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2291" y="3344592"/>
            <a:ext cx="2524313" cy="200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42513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1043</Words>
  <Application>Microsoft Office PowerPoint</Application>
  <PresentationFormat>Personalizzato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SketchyVTI</vt:lpstr>
      <vt:lpstr>La France hexagonale septentrionale</vt:lpstr>
      <vt:lpstr>CHAPITRE 1 – Le français de référence – éléments de synthèse</vt:lpstr>
      <vt:lpstr>Le système vocalique </vt:lpstr>
      <vt:lpstr>Le système consonnantique</vt:lpstr>
      <vt:lpstr>Le schwa, la liaison et la prosodie </vt:lpstr>
      <vt:lpstr>CHAPITRE 2 – Le français de référence –  Quels locuteurs sont susceptibles de le représenter? </vt:lpstr>
      <vt:lpstr>1. Conversation à Paris dans la haute bourgeoisie</vt:lpstr>
      <vt:lpstr>Conversation à Paris dans la haute bourgeoisie</vt:lpstr>
      <vt:lpstr>2. Conversation à Darnétal (Seine-Maritime)</vt:lpstr>
      <vt:lpstr>3. Conversation à Treize-Vents (Vendée)</vt:lpstr>
      <vt:lpstr>Conversation à Treize-Vents (Vendée)</vt:lpstr>
      <vt:lpstr>4. Conversation à Roanne (Loire)</vt:lpstr>
      <vt:lpstr>5. Conversation à Ogéviller (Meurthe-et-Moselle)</vt:lpstr>
      <vt:lpstr>Conversation à Ogéviller (Meurthe-et-Moselle)</vt:lpstr>
      <vt:lpstr>6. Conversation à Magland (Haute-Savoie)</vt:lpstr>
      <vt:lpstr>Merci de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France hexagonale septentrionale</dc:title>
  <dc:creator>PONTON LETIZIA [LE6800148]</dc:creator>
  <cp:lastModifiedBy>Utente Windows</cp:lastModifiedBy>
  <cp:revision>67</cp:revision>
  <dcterms:created xsi:type="dcterms:W3CDTF">2023-11-30T08:42:56Z</dcterms:created>
  <dcterms:modified xsi:type="dcterms:W3CDTF">2023-12-06T17:22:30Z</dcterms:modified>
</cp:coreProperties>
</file>