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9" r:id="rId3"/>
    <p:sldId id="280" r:id="rId4"/>
    <p:sldId id="281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934"/>
    <p:restoredTop sz="95865"/>
  </p:normalViewPr>
  <p:slideViewPr>
    <p:cSldViewPr snapToGrid="0">
      <p:cViewPr varScale="1">
        <p:scale>
          <a:sx n="73" d="100"/>
          <a:sy n="73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415D08-CD5D-3F79-CCC4-70D8F1DB5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DCB5B3B4-4FD1-3D0F-1E82-07F2B3A2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FA22BE5-D1B5-6E8D-9DDB-F3B05A55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044C5DC-342E-7FAB-318D-34D5228B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1E2EA96-513F-2CC2-17C6-77D34CC4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336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3750DE-C4CF-2DDF-00EF-CC2CAE99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3908B25-89AC-49F4-8217-C81F6E219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2B5FC7C-32F9-4549-F72F-547AF6A9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A1BB9B8-C85B-8C3C-18B8-84C70744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9B01220-BCD6-EEEE-5AF1-9B42A664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744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F7665598-61EF-602F-856A-B9489F909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468334F-6FDE-B3D3-39AD-62DBA518D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3F8D4FF-5961-6693-0E3E-6DE7E6B9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7475A75-1CFE-DC81-5076-FBF31BEE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F939FF4-1079-D291-B384-DF5B917D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03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A18014-68D9-2CBE-39BB-BCA86604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E80B9CF-AA61-3E7E-0A2C-DC36AC923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EF322B6-2DE6-A889-CB0E-5392E83B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6E1DA91-7016-34B9-C96C-DF2C48AD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93632A3-8977-7B6F-435C-CD02287F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277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D03C4FD-06A3-9B8A-6ACF-E12304C7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BBE2D3F-0692-FA5D-5A5E-A46F4EA94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3C14C56-0C4C-BDEC-282E-367D22E1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3B83AF5-D4C6-31BA-46F6-766E1124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040C9BB-267F-6172-4F73-114014DC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557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960B948-0561-0295-4996-370CE05C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A0C48AA-E195-CE8C-ADFA-DF235E35D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4E2EEB7-D0D1-3166-3522-7E0135248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F0A6057-3093-7EF3-864A-C57BCE3F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2A29768-57A7-73D0-B6C2-5293E0C8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64BF607-1E54-77A1-F411-7E8C1558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688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793811-0FF8-36CE-9103-126B1BDB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AEA2D1F-0E43-8B7F-FBFA-CC0FEAEEF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A490C87C-E7EF-58FA-7385-A0D34A97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883C13C3-E293-86A4-0D67-173D8F498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546B4916-B3F4-667D-21CA-F81A9AD2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FFBB5BEF-023D-DB69-CA2B-2DFBFF7D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EE9F13E-3984-5172-86C2-AA41C935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6A8EC6B6-172C-68A7-F092-9B37DA93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597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FF6FD0E-2C34-5779-B450-445F54C5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D1C0AA8-A767-E4AC-CEC0-7CF59FF9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4A32716-AC4E-6812-40DE-19DE340A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9797EC1-9914-3B34-F3EC-D7D4F2F4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040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590FAB7-9FFA-EFBC-35CD-5FFA8D6B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B972B7A-D365-9152-4B38-B1280C35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4AD613F-47F8-475F-A1C9-D9EE29E3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625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5DF737-F5C3-1114-E2DA-77924658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60A4C4B-BCDB-2F9E-8BFF-8194987A1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60A86A0-7EDD-C50D-A5A5-F76CD722B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7401082-C873-B33B-0640-92DF3B82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17EE26B-8611-6E9C-DABE-9C62BAE2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A64DCFB-5756-929A-F472-50761AC2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75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A103707-E057-4083-3403-09BAE27D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9903A9D-061F-D9A4-F1BF-79B1A101D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D935D9B-B7EC-F6B2-6C2F-D61D5B35F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E8C326D-F7FD-B3D8-22FB-8223AD54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D714E8A-D2D5-40A8-73A9-B28BBD91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6CCEB72-77A7-C938-4C7E-38F0E26B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028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25BB031D-1452-DCFC-81A2-CED753C7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D73F1A8-9C7D-1715-AA83-EFC320A70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4B1966B-D004-6B56-C157-A35C03E6C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7480-061C-B944-9ACA-63E775436804}" type="datetimeFigureOut">
              <a:rPr lang="it-IT" smtClean="0"/>
              <a:pPr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0A953C0-7C75-4ED6-5C70-C0A9948B0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A8C640F-F533-75A7-8C85-792ED427B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C8C8-F983-574C-B60A-E5CB25FABA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113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P3"/><Relationship Id="rId5" Type="http://schemas.openxmlformats.org/officeDocument/2006/relationships/image" Target="../media/image4.png"/><Relationship Id="rId4" Type="http://schemas.microsoft.com/office/2007/relationships/media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P3"/><Relationship Id="rId5" Type="http://schemas.openxmlformats.org/officeDocument/2006/relationships/image" Target="../media/image4.png"/><Relationship Id="rId4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835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E48A27-F0CA-66AA-9CFB-CE8B597DB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9358"/>
            <a:ext cx="9144000" cy="1759284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</a:rPr>
              <a:t>Le français en Amérique du Nord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874839D-9FFD-6639-3813-0684CE1DEE5C}"/>
              </a:ext>
            </a:extLst>
          </p:cNvPr>
          <p:cNvSpPr txBox="1"/>
          <p:nvPr/>
        </p:nvSpPr>
        <p:spPr>
          <a:xfrm>
            <a:off x="505326" y="4308642"/>
            <a:ext cx="1118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Dubai" panose="020B0503030403030204" pitchFamily="34" charset="-78"/>
                <a:cs typeface="Dubai" panose="020B0503030403030204" pitchFamily="34" charset="-78"/>
              </a:rPr>
              <a:t>- Éléments de synthèse et analyse des conversations -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AB60274-AEED-BFB3-8F4C-6977164C5B43}"/>
              </a:ext>
            </a:extLst>
          </p:cNvPr>
          <p:cNvSpPr/>
          <p:nvPr/>
        </p:nvSpPr>
        <p:spPr>
          <a:xfrm>
            <a:off x="505326" y="323931"/>
            <a:ext cx="11189369" cy="6167336"/>
          </a:xfrm>
          <a:prstGeom prst="rect">
            <a:avLst/>
          </a:prstGeom>
          <a:noFill/>
          <a:ln w="98425" cmpd="tri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1842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835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4EEE56-8D4D-706E-FEFE-7BEB4EB5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</a:rPr>
              <a:t>Éléments de synthèse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9A14EDF-AC71-2AB5-081D-A4AE7310D5E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Après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premières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explorations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de Jacques Cartier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au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seizième siècle, la langue française s’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établit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le Nouveau Monde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au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tout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</a:rPr>
              <a:t>début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</a:rPr>
              <a:t> du XVII siècle. </a:t>
            </a:r>
          </a:p>
          <a:p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</a:rPr>
              <a:t>1759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- la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défaite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par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Anglais sur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les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</a:rPr>
              <a:t>Plaines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 d’Abraham à Québec 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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importation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du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régime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anglais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avec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des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conséquences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(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notamment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linguistiques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) qui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perdurent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encore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aujourd’hui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. </a:t>
            </a:r>
          </a:p>
          <a:p>
            <a:pPr marL="0" indent="0">
              <a:buNone/>
            </a:pP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L’un des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résultats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évidents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de la nouvelle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présence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anglophone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est l’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accélération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,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au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cours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du XIX siècle 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de l’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émigration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francophone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vers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la Nouvelle-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Angleterre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,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vers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le nord et l’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ouest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de l’Ontario et, de la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vers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les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territoires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du nord et de d’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ouest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canadien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et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américain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. </a:t>
            </a:r>
          </a:p>
          <a:p>
            <a:endParaRPr lang="it-IT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6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835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0214064-6FBF-65E4-A850-2E95EA4A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sz="3600" b="1" dirty="0">
                <a:latin typeface="Dubai" panose="020B0503030403030204" pitchFamily="34" charset="-78"/>
                <a:cs typeface="Dubai" panose="020B0503030403030204" pitchFamily="34" charset="-78"/>
              </a:rPr>
              <a:t>La situation </a:t>
            </a:r>
            <a:r>
              <a:rPr lang="it-IT" sz="3600" b="1" dirty="0" err="1">
                <a:latin typeface="Dubai" panose="020B0503030403030204" pitchFamily="34" charset="-78"/>
                <a:cs typeface="Dubai" panose="020B0503030403030204" pitchFamily="34" charset="-78"/>
              </a:rPr>
              <a:t>actuelle</a:t>
            </a:r>
            <a:r>
              <a:rPr lang="it-IT" sz="3600" b="1" dirty="0"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sz="3600" b="1" dirty="0" err="1">
                <a:latin typeface="Dubai" panose="020B0503030403030204" pitchFamily="34" charset="-78"/>
                <a:cs typeface="Dubai" panose="020B0503030403030204" pitchFamily="34" charset="-78"/>
              </a:rPr>
              <a:t>quatre</a:t>
            </a:r>
            <a:r>
              <a:rPr lang="it-IT" sz="3600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3600" b="1" dirty="0" err="1">
                <a:latin typeface="Dubai" panose="020B0503030403030204" pitchFamily="34" charset="-78"/>
                <a:cs typeface="Dubai" panose="020B0503030403030204" pitchFamily="34" charset="-78"/>
              </a:rPr>
              <a:t>grands</a:t>
            </a:r>
            <a:r>
              <a:rPr lang="it-IT" sz="3600" b="1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3600" b="1" dirty="0" err="1">
                <a:latin typeface="Dubai" panose="020B0503030403030204" pitchFamily="34" charset="-78"/>
                <a:cs typeface="Dubai" panose="020B0503030403030204" pitchFamily="34" charset="-78"/>
              </a:rPr>
              <a:t>domaines</a:t>
            </a:r>
            <a:endParaRPr lang="it-IT" sz="3600" b="1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</a:rPr>
              <a:t>Le Québec 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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seule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zone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où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les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francophones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sont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en position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majoritaire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. </a:t>
            </a:r>
          </a:p>
          <a:p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L’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Acadie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 la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réimportation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du français a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crée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une variété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distincte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. </a:t>
            </a:r>
          </a:p>
          <a:p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La </a:t>
            </a:r>
            <a:r>
              <a:rPr lang="it-IT" b="1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Louisiane</a:t>
            </a:r>
            <a:r>
              <a:rPr lang="it-IT" b="1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 situation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hautement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complexe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et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variable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où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les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Cadiens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(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descendants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des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survivants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du </a:t>
            </a:r>
            <a:r>
              <a:rPr lang="it-IT" u="sng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Grand </a:t>
            </a:r>
            <a:r>
              <a:rPr lang="it-IT" u="sng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Dérangement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*)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maintiennent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une culture et une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identité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à part. </a:t>
            </a:r>
          </a:p>
          <a:p>
            <a:r>
              <a:rPr lang="it-IT" u="sng" dirty="0">
                <a:latin typeface="Dubai" panose="020B0503030403030204" pitchFamily="34" charset="-78"/>
                <a:cs typeface="Dubai" panose="020B0503030403030204" pitchFamily="34" charset="-78"/>
              </a:rPr>
              <a:t>La grande diaspora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</a:rPr>
              <a:t>* 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 la langue française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exportée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à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travers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le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continent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et situation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minoritaire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 et de </a:t>
            </a:r>
            <a:r>
              <a:rPr lang="it-IT" dirty="0" err="1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bilinguisme</a:t>
            </a:r>
            <a:r>
              <a:rPr lang="it-IT" dirty="0">
                <a:latin typeface="Dubai" panose="020B0503030403030204" pitchFamily="34" charset="-78"/>
                <a:cs typeface="Dubai" panose="020B0503030403030204" pitchFamily="34" charset="-78"/>
                <a:sym typeface="Wingdings" pitchFamily="2" charset="2"/>
              </a:rPr>
              <a:t>.</a:t>
            </a:r>
            <a:endParaRPr lang="it-IT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endParaRPr lang="it-IT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90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835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CF543F-EC58-B930-C849-339F2D6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85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CONVERSATION DANS LA VILLE DE QUÉBEC (QUÉBEC, CANADA)</a:t>
            </a:r>
            <a:br>
              <a:rPr lang="it-IT" sz="2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it-IT" sz="1800" b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LA RELIGION POUR UN JEUNE QUÉBÉCOIS </a:t>
            </a:r>
            <a:endParaRPr lang="it-IT" sz="48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54DE54C-81CB-1819-F162-286A56D9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92"/>
            <a:ext cx="10515600" cy="3641320"/>
          </a:xfrm>
          <a:noFill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Lieu</a:t>
            </a:r>
            <a:r>
              <a:rPr lang="it-IT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de l’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enquête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ville de Québec (sud-est du Québec)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un bureau de l’Université Laval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Année</a:t>
            </a:r>
            <a:r>
              <a:rPr lang="it-IT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</a:t>
            </a:r>
            <a:r>
              <a:rPr lang="it-IT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2000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Locuteur</a:t>
            </a: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interviewé</a:t>
            </a:r>
            <a:r>
              <a:rPr lang="it-IT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l’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étudiant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d’histoire de l’art (GS) qui a 20 ans et qui est né et 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toujours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demeuré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à Sainte-Foy (intégrée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dans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la ville de Québec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depuis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janvier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2002)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L’</a:t>
            </a:r>
            <a:r>
              <a:rPr lang="it-IT" b="1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enquêteur</a:t>
            </a:r>
            <a:r>
              <a:rPr lang="it-IT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</a:t>
            </a:r>
            <a:r>
              <a:rPr lang="it-IT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professeur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de français (qui a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rencontré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le </a:t>
            </a:r>
            <a:r>
              <a:rPr lang="it-IT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locuteur</a:t>
            </a:r>
            <a:r>
              <a:rPr lang="it-IT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pour la première fois)</a:t>
            </a:r>
          </a:p>
        </p:txBody>
      </p:sp>
    </p:spTree>
    <p:extLst>
      <p:ext uri="{BB962C8B-B14F-4D97-AF65-F5344CB8AC3E}">
        <p14:creationId xmlns:p14="http://schemas.microsoft.com/office/powerpoint/2010/main" xmlns="" val="169918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0E3172E-3735-74EC-908C-A9A53904F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84706"/>
            <a:ext cx="10515600" cy="3688587"/>
          </a:xfrm>
        </p:spPr>
      </p:pic>
      <p:pic>
        <p:nvPicPr>
          <p:cNvPr id="2" name="1 conv 1">
            <a:hlinkClick r:id="" action="ppaction://media"/>
            <a:extLst>
              <a:ext uri="{FF2B5EF4-FFF2-40B4-BE49-F238E27FC236}">
                <a16:creationId xmlns:a16="http://schemas.microsoft.com/office/drawing/2014/main" xmlns="" id="{8DA581F0-AB02-62F5-0F94-E6EC033F34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56071"/>
            <a:ext cx="812800" cy="812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5EB28F4-737D-AA41-B700-565DFDC3A8EC}"/>
              </a:ext>
            </a:extLst>
          </p:cNvPr>
          <p:cNvSpPr/>
          <p:nvPr/>
        </p:nvSpPr>
        <p:spPr>
          <a:xfrm>
            <a:off x="4013200" y="1993900"/>
            <a:ext cx="3340100" cy="330200"/>
          </a:xfrm>
          <a:prstGeom prst="rect">
            <a:avLst/>
          </a:prstGeom>
          <a:solidFill>
            <a:srgbClr val="00B05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81400248-D4D5-5728-8D47-98CA61221C0E}"/>
              </a:ext>
            </a:extLst>
          </p:cNvPr>
          <p:cNvSpPr/>
          <p:nvPr/>
        </p:nvSpPr>
        <p:spPr>
          <a:xfrm>
            <a:off x="5045528" y="2307771"/>
            <a:ext cx="522514" cy="370114"/>
          </a:xfrm>
          <a:prstGeom prst="ellipse">
            <a:avLst/>
          </a:prstGeom>
          <a:solidFill>
            <a:srgbClr val="FFFF00">
              <a:alpha val="417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2F6E84A3-8413-C7C3-1703-A674F274F61C}"/>
              </a:ext>
            </a:extLst>
          </p:cNvPr>
          <p:cNvSpPr/>
          <p:nvPr/>
        </p:nvSpPr>
        <p:spPr>
          <a:xfrm>
            <a:off x="8365677" y="4239987"/>
            <a:ext cx="522514" cy="370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CE365C66-F74D-48E0-2E22-2C379551C802}"/>
              </a:ext>
            </a:extLst>
          </p:cNvPr>
          <p:cNvSpPr/>
          <p:nvPr/>
        </p:nvSpPr>
        <p:spPr>
          <a:xfrm>
            <a:off x="6063342" y="4593772"/>
            <a:ext cx="1415144" cy="3302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1C97636F-25AE-0D0F-DE65-66F6E018F155}"/>
              </a:ext>
            </a:extLst>
          </p:cNvPr>
          <p:cNvSpPr/>
          <p:nvPr/>
        </p:nvSpPr>
        <p:spPr>
          <a:xfrm>
            <a:off x="3419933" y="1645559"/>
            <a:ext cx="522514" cy="37011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xmlns="" id="{EAEDA76E-4758-FFAA-01BC-4399B30232D2}"/>
              </a:ext>
            </a:extLst>
          </p:cNvPr>
          <p:cNvSpPr/>
          <p:nvPr/>
        </p:nvSpPr>
        <p:spPr>
          <a:xfrm>
            <a:off x="5829300" y="1645559"/>
            <a:ext cx="234042" cy="348341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4FACE442-80BF-F023-13BA-30F215AD2211}"/>
              </a:ext>
            </a:extLst>
          </p:cNvPr>
          <p:cNvSpPr/>
          <p:nvPr/>
        </p:nvSpPr>
        <p:spPr>
          <a:xfrm>
            <a:off x="9312727" y="2628898"/>
            <a:ext cx="1371600" cy="348342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3EF5311B-0168-2BFB-2B66-957A77D5345E}"/>
              </a:ext>
            </a:extLst>
          </p:cNvPr>
          <p:cNvSpPr/>
          <p:nvPr/>
        </p:nvSpPr>
        <p:spPr>
          <a:xfrm>
            <a:off x="4359728" y="2936423"/>
            <a:ext cx="1877786" cy="370114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F64164DF-AB63-7678-0EBF-E35BF9E71706}"/>
              </a:ext>
            </a:extLst>
          </p:cNvPr>
          <p:cNvSpPr/>
          <p:nvPr/>
        </p:nvSpPr>
        <p:spPr>
          <a:xfrm>
            <a:off x="4178757" y="4239987"/>
            <a:ext cx="846364" cy="370114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D19F1934-100C-AD3D-9966-B4B5341934DE}"/>
              </a:ext>
            </a:extLst>
          </p:cNvPr>
          <p:cNvSpPr/>
          <p:nvPr/>
        </p:nvSpPr>
        <p:spPr>
          <a:xfrm>
            <a:off x="5585273" y="2002973"/>
            <a:ext cx="956138" cy="330200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B6AFF403-64DE-46BE-1AF5-965E9CF30556}"/>
              </a:ext>
            </a:extLst>
          </p:cNvPr>
          <p:cNvSpPr/>
          <p:nvPr/>
        </p:nvSpPr>
        <p:spPr>
          <a:xfrm>
            <a:off x="8357511" y="1667331"/>
            <a:ext cx="1371600" cy="348342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4 6">
            <a:extLst>
              <a:ext uri="{FF2B5EF4-FFF2-40B4-BE49-F238E27FC236}">
                <a16:creationId xmlns:a16="http://schemas.microsoft.com/office/drawing/2014/main" xmlns="" id="{1E2E6FB9-62AA-6D56-EA17-C82F9E8DCD6B}"/>
              </a:ext>
            </a:extLst>
          </p:cNvPr>
          <p:cNvCxnSpPr>
            <a:cxnSpLocks/>
            <a:stCxn id="13" idx="1"/>
            <a:endCxn id="18" idx="3"/>
          </p:cNvCxnSpPr>
          <p:nvPr/>
        </p:nvCxnSpPr>
        <p:spPr>
          <a:xfrm rot="16200000" flipV="1">
            <a:off x="2979765" y="1335667"/>
            <a:ext cx="54202" cy="3255714"/>
          </a:xfrm>
          <a:prstGeom prst="bentConnector4">
            <a:avLst>
              <a:gd name="adj1" fmla="val 89882"/>
              <a:gd name="adj2" fmla="val 54223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3F152D83-26B3-0413-2FB6-1A69CD24CC63}"/>
              </a:ext>
            </a:extLst>
          </p:cNvPr>
          <p:cNvSpPr txBox="1"/>
          <p:nvPr/>
        </p:nvSpPr>
        <p:spPr>
          <a:xfrm>
            <a:off x="147109" y="2151593"/>
            <a:ext cx="1231900" cy="15696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VÉLARISATION DE LA CONSONNE NASALE PALATALE EN FINALE DE SYLLABE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it-IT" sz="1200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ɛ̃sɛŋmɛ</a:t>
            </a:r>
            <a:r>
              <a:rPr lang="it-IT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]̃</a:t>
            </a:r>
          </a:p>
        </p:txBody>
      </p:sp>
      <p:cxnSp>
        <p:nvCxnSpPr>
          <p:cNvPr id="20" name="Connettore 4 19">
            <a:extLst>
              <a:ext uri="{FF2B5EF4-FFF2-40B4-BE49-F238E27FC236}">
                <a16:creationId xmlns:a16="http://schemas.microsoft.com/office/drawing/2014/main" xmlns="" id="{3E3CFF17-1A9C-8769-B45E-48E9A338745A}"/>
              </a:ext>
            </a:extLst>
          </p:cNvPr>
          <p:cNvCxnSpPr>
            <a:cxnSpLocks/>
            <a:stCxn id="11" idx="0"/>
            <a:endCxn id="22" idx="2"/>
          </p:cNvCxnSpPr>
          <p:nvPr/>
        </p:nvCxnSpPr>
        <p:spPr>
          <a:xfrm rot="16200000" flipV="1">
            <a:off x="5365603" y="1064840"/>
            <a:ext cx="530617" cy="630821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5BAFC4E0-3824-0A2E-AE36-6061017A0A68}"/>
              </a:ext>
            </a:extLst>
          </p:cNvPr>
          <p:cNvSpPr txBox="1"/>
          <p:nvPr/>
        </p:nvSpPr>
        <p:spPr>
          <a:xfrm>
            <a:off x="4684678" y="653277"/>
            <a:ext cx="1261643" cy="46166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/</a:t>
            </a:r>
            <a:r>
              <a:rPr lang="it-IT" sz="1200" dirty="0" err="1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</a:t>
            </a:r>
            <a:r>
              <a:rPr lang="it-IT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/ POSTÉRIEUR</a:t>
            </a:r>
          </a:p>
        </p:txBody>
      </p:sp>
      <p:cxnSp>
        <p:nvCxnSpPr>
          <p:cNvPr id="27" name="Connettore 4 26">
            <a:extLst>
              <a:ext uri="{FF2B5EF4-FFF2-40B4-BE49-F238E27FC236}">
                <a16:creationId xmlns:a16="http://schemas.microsoft.com/office/drawing/2014/main" xmlns="" id="{AA1E73E1-56E9-B430-1067-D7F337DB9232}"/>
              </a:ext>
            </a:extLst>
          </p:cNvPr>
          <p:cNvCxnSpPr>
            <a:stCxn id="10" idx="0"/>
          </p:cNvCxnSpPr>
          <p:nvPr/>
        </p:nvCxnSpPr>
        <p:spPr>
          <a:xfrm rot="16200000" flipV="1">
            <a:off x="2962363" y="926732"/>
            <a:ext cx="534389" cy="903266"/>
          </a:xfrm>
          <a:prstGeom prst="bentConnector2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74581A92-8F48-DB60-8BC5-C59A516BCA31}"/>
              </a:ext>
            </a:extLst>
          </p:cNvPr>
          <p:cNvSpPr txBox="1"/>
          <p:nvPr/>
        </p:nvSpPr>
        <p:spPr>
          <a:xfrm>
            <a:off x="1896532" y="888480"/>
            <a:ext cx="903267" cy="4616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MARQUE DISCURSIF </a:t>
            </a:r>
          </a:p>
        </p:txBody>
      </p:sp>
      <p:cxnSp>
        <p:nvCxnSpPr>
          <p:cNvPr id="30" name="Connettore 4 29">
            <a:extLst>
              <a:ext uri="{FF2B5EF4-FFF2-40B4-BE49-F238E27FC236}">
                <a16:creationId xmlns:a16="http://schemas.microsoft.com/office/drawing/2014/main" xmlns="" id="{ED9FD0E7-EB85-6FB2-17B9-1B74DC490DFC}"/>
              </a:ext>
            </a:extLst>
          </p:cNvPr>
          <p:cNvCxnSpPr>
            <a:cxnSpLocks/>
            <a:endCxn id="32" idx="2"/>
          </p:cNvCxnSpPr>
          <p:nvPr/>
        </p:nvCxnSpPr>
        <p:spPr>
          <a:xfrm rot="5400000" flipH="1" flipV="1">
            <a:off x="6998313" y="1296074"/>
            <a:ext cx="1074586" cy="364614"/>
          </a:xfrm>
          <a:prstGeom prst="bentConnector3">
            <a:avLst>
              <a:gd name="adj1" fmla="val 50000"/>
            </a:avLst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6AEC95B1-DACC-F99B-0712-CA31484C81F4}"/>
              </a:ext>
            </a:extLst>
          </p:cNvPr>
          <p:cNvSpPr txBox="1"/>
          <p:nvPr/>
        </p:nvSpPr>
        <p:spPr>
          <a:xfrm>
            <a:off x="6566411" y="479423"/>
            <a:ext cx="2303004" cy="461665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ÉQUIVALENT DES COLLÈGES ET LYCÉES EN FRANCE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3B5AD9A4-4645-7948-E1FD-E3AAB068C7AB}"/>
              </a:ext>
            </a:extLst>
          </p:cNvPr>
          <p:cNvSpPr txBox="1"/>
          <p:nvPr/>
        </p:nvSpPr>
        <p:spPr>
          <a:xfrm>
            <a:off x="8370077" y="5586436"/>
            <a:ext cx="3390123" cy="83099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ASSIBILATION DES OCCLUSIVES /T/ ET /D/ EN  “TS” ET “DZ” DEVANT UNE VOYELLE (OU SEMI-VOYELLE) FERMÉE ET ANTÉRIEURE</a:t>
            </a:r>
          </a:p>
          <a:p>
            <a:pPr algn="just"/>
            <a:r>
              <a:rPr lang="it-IT" sz="1200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[et͡͡</a:t>
            </a:r>
            <a:r>
              <a:rPr lang="it-IT" sz="1200" dirty="0" err="1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syd͡zjɑ</a:t>
            </a:r>
            <a:r>
              <a:rPr lang="it-IT" sz="1200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]̃ </a:t>
            </a:r>
          </a:p>
        </p:txBody>
      </p:sp>
      <p:cxnSp>
        <p:nvCxnSpPr>
          <p:cNvPr id="36" name="Connettore 4 35">
            <a:extLst>
              <a:ext uri="{FF2B5EF4-FFF2-40B4-BE49-F238E27FC236}">
                <a16:creationId xmlns:a16="http://schemas.microsoft.com/office/drawing/2014/main" xmlns="" id="{DFD22FA3-17AA-9898-D4B4-DF3CCF2A1751}"/>
              </a:ext>
            </a:extLst>
          </p:cNvPr>
          <p:cNvCxnSpPr>
            <a:stCxn id="12" idx="7"/>
          </p:cNvCxnSpPr>
          <p:nvPr/>
        </p:nvCxnSpPr>
        <p:spPr>
          <a:xfrm rot="16200000" flipH="1">
            <a:off x="9465368" y="3698005"/>
            <a:ext cx="2906524" cy="870339"/>
          </a:xfrm>
          <a:prstGeom prst="bentConnector3">
            <a:avLst>
              <a:gd name="adj1" fmla="val 211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>
            <a:extLst>
              <a:ext uri="{FF2B5EF4-FFF2-40B4-BE49-F238E27FC236}">
                <a16:creationId xmlns:a16="http://schemas.microsoft.com/office/drawing/2014/main" xmlns="" id="{10C6D2FC-C58A-AC7F-7319-209F72B8330D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6321713" y="5373172"/>
            <a:ext cx="898403" cy="1"/>
          </a:xfrm>
          <a:prstGeom prst="bentConnector3">
            <a:avLst>
              <a:gd name="adj1" fmla="val 61003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2C540DBF-9564-37CA-F1CE-E03ACFE53FC6}"/>
              </a:ext>
            </a:extLst>
          </p:cNvPr>
          <p:cNvSpPr txBox="1"/>
          <p:nvPr/>
        </p:nvSpPr>
        <p:spPr>
          <a:xfrm>
            <a:off x="5946321" y="5829406"/>
            <a:ext cx="2015052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MARQUEUR DISCURSIF DE REFORMULATION OU DE PRÉCISION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49" name="Connettore 4 48">
            <a:extLst>
              <a:ext uri="{FF2B5EF4-FFF2-40B4-BE49-F238E27FC236}">
                <a16:creationId xmlns:a16="http://schemas.microsoft.com/office/drawing/2014/main" xmlns="" id="{16D4B7A4-660B-CC89-2D51-5B6A23052EE5}"/>
              </a:ext>
            </a:extLst>
          </p:cNvPr>
          <p:cNvCxnSpPr>
            <a:cxnSpLocks/>
          </p:cNvCxnSpPr>
          <p:nvPr/>
        </p:nvCxnSpPr>
        <p:spPr>
          <a:xfrm rot="5400000">
            <a:off x="3229280" y="4709983"/>
            <a:ext cx="1190933" cy="882765"/>
          </a:xfrm>
          <a:prstGeom prst="bentConnector3">
            <a:avLst>
              <a:gd name="adj1" fmla="val 7457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xmlns="" id="{CE166CED-9611-AA45-FCC8-6519838EFAD5}"/>
              </a:ext>
            </a:extLst>
          </p:cNvPr>
          <p:cNvSpPr txBox="1"/>
          <p:nvPr/>
        </p:nvSpPr>
        <p:spPr>
          <a:xfrm>
            <a:off x="1773874" y="5738887"/>
            <a:ext cx="339787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EFFACEMENT DES CONSONNES LIQUIDES D’UNE SÉQUENCE OBSTRUANTE + LIQUIDE EN FINALE DE MOT </a:t>
            </a:r>
            <a:r>
              <a:rPr lang="it-IT" sz="12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autre</a:t>
            </a:r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[</a:t>
            </a:r>
            <a:r>
              <a:rPr lang="it-IT" sz="12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ot</a:t>
            </a:r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</a:p>
        </p:txBody>
      </p:sp>
      <p:cxnSp>
        <p:nvCxnSpPr>
          <p:cNvPr id="64" name="Connettore 1 63">
            <a:extLst>
              <a:ext uri="{FF2B5EF4-FFF2-40B4-BE49-F238E27FC236}">
                <a16:creationId xmlns:a16="http://schemas.microsoft.com/office/drawing/2014/main" xmlns="" id="{6E5DE391-F1A6-EDCD-A75D-085C7958DDE4}"/>
              </a:ext>
            </a:extLst>
          </p:cNvPr>
          <p:cNvCxnSpPr/>
          <p:nvPr/>
        </p:nvCxnSpPr>
        <p:spPr>
          <a:xfrm>
            <a:off x="9099030" y="4239987"/>
            <a:ext cx="1585297" cy="0"/>
          </a:xfrm>
          <a:prstGeom prst="line">
            <a:avLst/>
          </a:prstGeom>
          <a:ln w="3492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>
            <a:extLst>
              <a:ext uri="{FF2B5EF4-FFF2-40B4-BE49-F238E27FC236}">
                <a16:creationId xmlns:a16="http://schemas.microsoft.com/office/drawing/2014/main" xmlns="" id="{1EB69FFE-50B7-CEF2-C6E9-1F74371A66C5}"/>
              </a:ext>
            </a:extLst>
          </p:cNvPr>
          <p:cNvCxnSpPr/>
          <p:nvPr/>
        </p:nvCxnSpPr>
        <p:spPr>
          <a:xfrm>
            <a:off x="1449326" y="4593772"/>
            <a:ext cx="1585297" cy="0"/>
          </a:xfrm>
          <a:prstGeom prst="line">
            <a:avLst/>
          </a:prstGeom>
          <a:ln w="3492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4 66">
            <a:extLst>
              <a:ext uri="{FF2B5EF4-FFF2-40B4-BE49-F238E27FC236}">
                <a16:creationId xmlns:a16="http://schemas.microsoft.com/office/drawing/2014/main" xmlns="" id="{D501FA7B-BCEF-84A5-701E-A47F90EA9AB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8200" y="4425043"/>
            <a:ext cx="611126" cy="185057"/>
          </a:xfrm>
          <a:prstGeom prst="bentConnector3">
            <a:avLst>
              <a:gd name="adj1" fmla="val 99057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xmlns="" id="{E78A1077-9642-6F8B-05C0-FF149DF464B3}"/>
              </a:ext>
            </a:extLst>
          </p:cNvPr>
          <p:cNvSpPr txBox="1"/>
          <p:nvPr/>
        </p:nvSpPr>
        <p:spPr>
          <a:xfrm>
            <a:off x="154543" y="4601169"/>
            <a:ext cx="1154818" cy="52322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AGaramondPro"/>
              </a:rPr>
              <a:t>LIAISON INATTENDUE </a:t>
            </a:r>
            <a:endParaRPr lang="it-IT" sz="1400" dirty="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xmlns="" id="{6992AD44-B03F-4848-1392-F2B5E5118712}"/>
              </a:ext>
            </a:extLst>
          </p:cNvPr>
          <p:cNvSpPr txBox="1"/>
          <p:nvPr/>
        </p:nvSpPr>
        <p:spPr>
          <a:xfrm>
            <a:off x="9007870" y="736344"/>
            <a:ext cx="3136935" cy="49244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DIPHTONGAISON DES VOYELLES LONGUES</a:t>
            </a:r>
          </a:p>
          <a:p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problème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[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pʁoblɛjm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 </a:t>
            </a:r>
          </a:p>
        </p:txBody>
      </p:sp>
      <p:cxnSp>
        <p:nvCxnSpPr>
          <p:cNvPr id="77" name="Connettore 4 76">
            <a:extLst>
              <a:ext uri="{FF2B5EF4-FFF2-40B4-BE49-F238E27FC236}">
                <a16:creationId xmlns:a16="http://schemas.microsoft.com/office/drawing/2014/main" xmlns="" id="{88DE315B-0803-8C4F-4B54-370A7DC2C99F}"/>
              </a:ext>
            </a:extLst>
          </p:cNvPr>
          <p:cNvCxnSpPr>
            <a:cxnSpLocks/>
            <a:stCxn id="16" idx="0"/>
            <a:endCxn id="74" idx="2"/>
          </p:cNvCxnSpPr>
          <p:nvPr/>
        </p:nvCxnSpPr>
        <p:spPr>
          <a:xfrm rot="5400000" flipH="1" flipV="1">
            <a:off x="9590552" y="681546"/>
            <a:ext cx="438544" cy="1533027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96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7F2B79B-91D0-7741-30E2-AF90EA081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01079"/>
            <a:ext cx="10515600" cy="4055841"/>
          </a:xfrm>
        </p:spPr>
      </p:pic>
      <p:pic>
        <p:nvPicPr>
          <p:cNvPr id="3" name="1 conv 2">
            <a:hlinkClick r:id="" action="ppaction://media"/>
            <a:extLst>
              <a:ext uri="{FF2B5EF4-FFF2-40B4-BE49-F238E27FC236}">
                <a16:creationId xmlns:a16="http://schemas.microsoft.com/office/drawing/2014/main" xmlns="" id="{3A993BE1-B6F2-5023-DA28-92936E6A77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603" y="5693681"/>
            <a:ext cx="799194" cy="7991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C52A364-AA73-0331-97CF-1AF17ADB754F}"/>
              </a:ext>
            </a:extLst>
          </p:cNvPr>
          <p:cNvSpPr/>
          <p:nvPr/>
        </p:nvSpPr>
        <p:spPr>
          <a:xfrm>
            <a:off x="7952014" y="2987335"/>
            <a:ext cx="1812471" cy="326571"/>
          </a:xfrm>
          <a:prstGeom prst="rect">
            <a:avLst/>
          </a:prstGeom>
          <a:solidFill>
            <a:srgbClr val="CC5CB3">
              <a:alpha val="3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2603D273-E69A-35D6-4D32-B6CCD17D4A79}"/>
              </a:ext>
            </a:extLst>
          </p:cNvPr>
          <p:cNvSpPr/>
          <p:nvPr/>
        </p:nvSpPr>
        <p:spPr>
          <a:xfrm>
            <a:off x="7581899" y="3313906"/>
            <a:ext cx="1447801" cy="326571"/>
          </a:xfrm>
          <a:prstGeom prst="rect">
            <a:avLst/>
          </a:prstGeom>
          <a:solidFill>
            <a:srgbClr val="CC5CB3">
              <a:alpha val="3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79CB182-3756-6308-BCF9-754164C50DFF}"/>
              </a:ext>
            </a:extLst>
          </p:cNvPr>
          <p:cNvSpPr/>
          <p:nvPr/>
        </p:nvSpPr>
        <p:spPr>
          <a:xfrm>
            <a:off x="6123215" y="4287442"/>
            <a:ext cx="914400" cy="316421"/>
          </a:xfrm>
          <a:prstGeom prst="rect">
            <a:avLst/>
          </a:prstGeom>
          <a:solidFill>
            <a:srgbClr val="CC5CB3">
              <a:alpha val="3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FAA109BD-B47F-B976-ACB0-90636DF76039}"/>
              </a:ext>
            </a:extLst>
          </p:cNvPr>
          <p:cNvSpPr/>
          <p:nvPr/>
        </p:nvSpPr>
        <p:spPr>
          <a:xfrm>
            <a:off x="5129892" y="4603863"/>
            <a:ext cx="1107621" cy="316421"/>
          </a:xfrm>
          <a:prstGeom prst="rect">
            <a:avLst/>
          </a:prstGeom>
          <a:solidFill>
            <a:srgbClr val="CC5CB3">
              <a:alpha val="3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83337E07-C827-8C5E-BA07-95FC0E8D8171}"/>
              </a:ext>
            </a:extLst>
          </p:cNvPr>
          <p:cNvSpPr/>
          <p:nvPr/>
        </p:nvSpPr>
        <p:spPr>
          <a:xfrm>
            <a:off x="7728857" y="4920284"/>
            <a:ext cx="1812471" cy="326571"/>
          </a:xfrm>
          <a:prstGeom prst="rect">
            <a:avLst/>
          </a:prstGeom>
          <a:solidFill>
            <a:srgbClr val="CC5CB3">
              <a:alpha val="3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52F0015A-B3F2-40C9-EA8D-92C53753D64B}"/>
              </a:ext>
            </a:extLst>
          </p:cNvPr>
          <p:cNvSpPr/>
          <p:nvPr/>
        </p:nvSpPr>
        <p:spPr>
          <a:xfrm>
            <a:off x="9715497" y="2981892"/>
            <a:ext cx="370115" cy="348343"/>
          </a:xfrm>
          <a:prstGeom prst="ellipse">
            <a:avLst/>
          </a:prstGeom>
          <a:solidFill>
            <a:srgbClr val="FFFF00">
              <a:alpha val="417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xmlns="" id="{503A5666-7213-58B8-12D8-011377EDDF16}"/>
              </a:ext>
            </a:extLst>
          </p:cNvPr>
          <p:cNvCxnSpPr/>
          <p:nvPr/>
        </p:nvCxnSpPr>
        <p:spPr>
          <a:xfrm>
            <a:off x="2841171" y="4920284"/>
            <a:ext cx="1371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0DDC0706-DB6E-7E7B-C887-C93D2074BB40}"/>
              </a:ext>
            </a:extLst>
          </p:cNvPr>
          <p:cNvSpPr/>
          <p:nvPr/>
        </p:nvSpPr>
        <p:spPr>
          <a:xfrm>
            <a:off x="1556656" y="3330235"/>
            <a:ext cx="1415144" cy="3302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0DDE45F8-FB0E-617C-99F4-F5A1D8DE3898}"/>
              </a:ext>
            </a:extLst>
          </p:cNvPr>
          <p:cNvCxnSpPr/>
          <p:nvPr/>
        </p:nvCxnSpPr>
        <p:spPr>
          <a:xfrm>
            <a:off x="4561114" y="3660435"/>
            <a:ext cx="1371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AC4A1993-3B05-4AAB-8130-5CB43FEEDD7A}"/>
              </a:ext>
            </a:extLst>
          </p:cNvPr>
          <p:cNvSpPr/>
          <p:nvPr/>
        </p:nvSpPr>
        <p:spPr>
          <a:xfrm>
            <a:off x="6711040" y="3240403"/>
            <a:ext cx="938895" cy="509864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xmlns="" id="{1721D876-368B-6A43-070A-9C792F46414B}"/>
              </a:ext>
            </a:extLst>
          </p:cNvPr>
          <p:cNvCxnSpPr/>
          <p:nvPr/>
        </p:nvCxnSpPr>
        <p:spPr>
          <a:xfrm>
            <a:off x="2106386" y="4287442"/>
            <a:ext cx="3023506" cy="0"/>
          </a:xfrm>
          <a:prstGeom prst="line">
            <a:avLst/>
          </a:prstGeom>
          <a:ln w="44450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>
            <a:extLst>
              <a:ext uri="{FF2B5EF4-FFF2-40B4-BE49-F238E27FC236}">
                <a16:creationId xmlns:a16="http://schemas.microsoft.com/office/drawing/2014/main" xmlns="" id="{EB0E8398-A7D4-0211-9225-E954B12340B2}"/>
              </a:ext>
            </a:extLst>
          </p:cNvPr>
          <p:cNvCxnSpPr>
            <a:cxnSpLocks/>
            <a:stCxn id="10" idx="7"/>
          </p:cNvCxnSpPr>
          <p:nvPr/>
        </p:nvCxnSpPr>
        <p:spPr>
          <a:xfrm rot="16200000" flipH="1">
            <a:off x="9265237" y="3799078"/>
            <a:ext cx="2660775" cy="1128431"/>
          </a:xfrm>
          <a:prstGeom prst="bentConnector3">
            <a:avLst>
              <a:gd name="adj1" fmla="val 195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2E04C238-2A07-62CE-B4F0-0BFB10E0A5FF}"/>
              </a:ext>
            </a:extLst>
          </p:cNvPr>
          <p:cNvSpPr txBox="1"/>
          <p:nvPr/>
        </p:nvSpPr>
        <p:spPr>
          <a:xfrm>
            <a:off x="7246694" y="5693681"/>
            <a:ext cx="4827140" cy="73866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AGaramondPro"/>
              </a:rPr>
              <a:t>MARQUEUR DISCURSIF FAMILIER DU QUÉBÉCOIS EST LE « LÀ » DÉPOURVU DE VALEUR DÉICTIQUE ET QUI EST TYPIQUEMENT PRONONCÉ AVEC LA VOYELLE POSTÉRIEURE [</a:t>
            </a:r>
            <a:r>
              <a:rPr lang="it-IT" sz="1400" dirty="0" err="1">
                <a:effectLst/>
                <a:latin typeface="AGaramondPro"/>
              </a:rPr>
              <a:t>L</a:t>
            </a:r>
            <a:r>
              <a:rPr lang="it-IT" sz="1400" dirty="0" err="1">
                <a:effectLst/>
                <a:latin typeface="DoulosSIL"/>
              </a:rPr>
              <a:t>ɑ</a:t>
            </a:r>
            <a:r>
              <a:rPr lang="it-IT" sz="1400" dirty="0">
                <a:effectLst/>
                <a:latin typeface="AGaramondPro"/>
              </a:rPr>
              <a:t>]. </a:t>
            </a:r>
            <a:endParaRPr lang="it-IT" sz="1400" dirty="0"/>
          </a:p>
        </p:txBody>
      </p:sp>
      <p:cxnSp>
        <p:nvCxnSpPr>
          <p:cNvPr id="29" name="Connettore 4 28">
            <a:extLst>
              <a:ext uri="{FF2B5EF4-FFF2-40B4-BE49-F238E27FC236}">
                <a16:creationId xmlns:a16="http://schemas.microsoft.com/office/drawing/2014/main" xmlns="" id="{E6BC1785-0046-A604-7EA8-EE6050857E3D}"/>
              </a:ext>
            </a:extLst>
          </p:cNvPr>
          <p:cNvCxnSpPr>
            <a:cxnSpLocks/>
          </p:cNvCxnSpPr>
          <p:nvPr/>
        </p:nvCxnSpPr>
        <p:spPr>
          <a:xfrm rot="5400000">
            <a:off x="2668465" y="5127726"/>
            <a:ext cx="738661" cy="405946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8B7A0246-0920-4BBE-B5E2-12144DEB2A26}"/>
              </a:ext>
            </a:extLst>
          </p:cNvPr>
          <p:cNvSpPr txBox="1"/>
          <p:nvPr/>
        </p:nvSpPr>
        <p:spPr>
          <a:xfrm>
            <a:off x="1773838" y="5693681"/>
            <a:ext cx="3257855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NÉGATION SANS LA PARTICULE « NE » </a:t>
            </a:r>
            <a:endParaRPr lang="it-IT" sz="1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37" name="Connettore 4 36">
            <a:extLst>
              <a:ext uri="{FF2B5EF4-FFF2-40B4-BE49-F238E27FC236}">
                <a16:creationId xmlns:a16="http://schemas.microsoft.com/office/drawing/2014/main" xmlns="" id="{CB70895B-9A16-5E8B-4B55-C05B7CB05988}"/>
              </a:ext>
            </a:extLst>
          </p:cNvPr>
          <p:cNvCxnSpPr/>
          <p:nvPr/>
        </p:nvCxnSpPr>
        <p:spPr>
          <a:xfrm rot="10800000" flipV="1">
            <a:off x="1237797" y="4047344"/>
            <a:ext cx="1025718" cy="240098"/>
          </a:xfrm>
          <a:prstGeom prst="bentConnector3">
            <a:avLst>
              <a:gd name="adj1" fmla="val 79229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FD820508-8704-F84A-35AC-A150657E4248}"/>
              </a:ext>
            </a:extLst>
          </p:cNvPr>
          <p:cNvSpPr txBox="1"/>
          <p:nvPr/>
        </p:nvSpPr>
        <p:spPr>
          <a:xfrm>
            <a:off x="224084" y="4102777"/>
            <a:ext cx="1025718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LIAISON</a:t>
            </a:r>
          </a:p>
        </p:txBody>
      </p:sp>
      <p:cxnSp>
        <p:nvCxnSpPr>
          <p:cNvPr id="41" name="Connettore 4 40">
            <a:extLst>
              <a:ext uri="{FF2B5EF4-FFF2-40B4-BE49-F238E27FC236}">
                <a16:creationId xmlns:a16="http://schemas.microsoft.com/office/drawing/2014/main" xmlns="" id="{4CFD5A10-C5BA-E01B-2F8E-56ADC2465D20}"/>
              </a:ext>
            </a:extLst>
          </p:cNvPr>
          <p:cNvCxnSpPr>
            <a:cxnSpLocks/>
            <a:stCxn id="15" idx="0"/>
            <a:endCxn id="48" idx="1"/>
          </p:cNvCxnSpPr>
          <p:nvPr/>
        </p:nvCxnSpPr>
        <p:spPr>
          <a:xfrm rot="5400000" flipH="1" flipV="1">
            <a:off x="6846467" y="2597334"/>
            <a:ext cx="977091" cy="309048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xmlns="" id="{1F27A854-651A-2B64-1992-59A8E283B905}"/>
              </a:ext>
            </a:extLst>
          </p:cNvPr>
          <p:cNvSpPr txBox="1"/>
          <p:nvPr/>
        </p:nvSpPr>
        <p:spPr>
          <a:xfrm>
            <a:off x="7489536" y="2017090"/>
            <a:ext cx="3106088" cy="49244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DIPHTONGAISON DES VOYELLES LONGUES </a:t>
            </a:r>
          </a:p>
          <a:p>
            <a:r>
              <a:rPr lang="it-IT" sz="1400" dirty="0" err="1">
                <a:latin typeface="Dubai" panose="020B0503030403030204" pitchFamily="34" charset="-78"/>
                <a:cs typeface="Dubai" panose="020B0503030403030204" pitchFamily="34" charset="-78"/>
              </a:rPr>
              <a:t>valeurs</a:t>
            </a:r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 [</a:t>
            </a:r>
            <a:r>
              <a:rPr lang="it-IT" sz="1400" dirty="0" err="1">
                <a:latin typeface="Dubai" panose="020B0503030403030204" pitchFamily="34" charset="-78"/>
                <a:cs typeface="Dubai" panose="020B0503030403030204" pitchFamily="34" charset="-78"/>
              </a:rPr>
              <a:t>valœɥʁ</a:t>
            </a:r>
            <a:r>
              <a:rPr lang="it-IT" sz="1400" dirty="0"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xmlns="" val="33059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DE21F95D-A445-8E3C-3BE6-A40CABDF3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22415"/>
            <a:ext cx="10515600" cy="3013170"/>
          </a:xfrm>
        </p:spPr>
      </p:pic>
      <p:pic>
        <p:nvPicPr>
          <p:cNvPr id="4" name="1 conv 3 giusto">
            <a:hlinkClick r:id="" action="ppaction://media"/>
            <a:extLst>
              <a:ext uri="{FF2B5EF4-FFF2-40B4-BE49-F238E27FC236}">
                <a16:creationId xmlns:a16="http://schemas.microsoft.com/office/drawing/2014/main" xmlns="" id="{33E85FA0-9B50-C5C2-B989-633BDDF194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0075"/>
            <a:ext cx="812800" cy="812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54390FBF-F396-4AEB-C4EB-7DD40BAA0D6A}"/>
              </a:ext>
            </a:extLst>
          </p:cNvPr>
          <p:cNvSpPr/>
          <p:nvPr/>
        </p:nvSpPr>
        <p:spPr>
          <a:xfrm>
            <a:off x="9084134" y="2013062"/>
            <a:ext cx="647696" cy="304802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11A810B3-1555-76E5-DCA2-D41BF294C8F0}"/>
              </a:ext>
            </a:extLst>
          </p:cNvPr>
          <p:cNvSpPr/>
          <p:nvPr/>
        </p:nvSpPr>
        <p:spPr>
          <a:xfrm>
            <a:off x="3951515" y="2595449"/>
            <a:ext cx="538842" cy="446314"/>
          </a:xfrm>
          <a:prstGeom prst="ellipse">
            <a:avLst/>
          </a:prstGeom>
          <a:solidFill>
            <a:srgbClr val="FFFF00">
              <a:alpha val="417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6D7C042A-8992-4F94-952C-F07CBE033203}"/>
              </a:ext>
            </a:extLst>
          </p:cNvPr>
          <p:cNvSpPr/>
          <p:nvPr/>
        </p:nvSpPr>
        <p:spPr>
          <a:xfrm>
            <a:off x="7380514" y="4192023"/>
            <a:ext cx="332014" cy="330198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4D67177B-20D0-6AE9-8033-9BF01EE86D38}"/>
              </a:ext>
            </a:extLst>
          </p:cNvPr>
          <p:cNvSpPr/>
          <p:nvPr/>
        </p:nvSpPr>
        <p:spPr>
          <a:xfrm>
            <a:off x="6553198" y="3197058"/>
            <a:ext cx="3178632" cy="463884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19141D80-A28B-3905-F64F-82524E8B33B4}"/>
              </a:ext>
            </a:extLst>
          </p:cNvPr>
          <p:cNvSpPr/>
          <p:nvPr/>
        </p:nvSpPr>
        <p:spPr>
          <a:xfrm>
            <a:off x="8036382" y="3834379"/>
            <a:ext cx="1450518" cy="463884"/>
          </a:xfrm>
          <a:prstGeom prst="ellipse">
            <a:avLst/>
          </a:prstGeom>
          <a:solidFill>
            <a:schemeClr val="accent1">
              <a:alpha val="4975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8879FCF2-191C-3ED7-1F59-E12C2A4CEDD0}"/>
              </a:ext>
            </a:extLst>
          </p:cNvPr>
          <p:cNvSpPr txBox="1"/>
          <p:nvPr/>
        </p:nvSpPr>
        <p:spPr>
          <a:xfrm>
            <a:off x="5234511" y="1205819"/>
            <a:ext cx="2478017" cy="27699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LES CONVENTIONS DE POLITESSE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3" name="Connettore 4 12">
            <a:extLst>
              <a:ext uri="{FF2B5EF4-FFF2-40B4-BE49-F238E27FC236}">
                <a16:creationId xmlns:a16="http://schemas.microsoft.com/office/drawing/2014/main" xmlns="" id="{AA244FCB-0AD7-C1F1-EED0-3A0A183591A0}"/>
              </a:ext>
            </a:extLst>
          </p:cNvPr>
          <p:cNvCxnSpPr>
            <a:cxnSpLocks/>
            <a:stCxn id="6" idx="0"/>
            <a:endCxn id="11" idx="2"/>
          </p:cNvCxnSpPr>
          <p:nvPr/>
        </p:nvCxnSpPr>
        <p:spPr>
          <a:xfrm rot="16200000" flipV="1">
            <a:off x="7675629" y="280709"/>
            <a:ext cx="530244" cy="2934462"/>
          </a:xfrm>
          <a:prstGeom prst="bentConnector3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E5B0C9EF-08AE-9939-8301-D2E01900AE6C}"/>
              </a:ext>
            </a:extLst>
          </p:cNvPr>
          <p:cNvSpPr txBox="1"/>
          <p:nvPr/>
        </p:nvSpPr>
        <p:spPr>
          <a:xfrm>
            <a:off x="5534585" y="5177819"/>
            <a:ext cx="5947881" cy="49244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EFFETS DU CONTACT VOCALIQUE DANS LES CONTEXTES À LA JONCTION DES MOTS</a:t>
            </a:r>
            <a:r>
              <a:rPr lang="it-IT" sz="1200" dirty="0"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r>
              <a:rPr lang="it-IT" sz="1400" i="1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bâtiments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400" i="1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architecturaux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bɑtsi̥mɑ͡a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̃ 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ʃtɛkts</a:t>
            </a:r>
            <a:r>
              <a:rPr lang="az-Cyrl-AZ" sz="1400" dirty="0">
                <a:effectLst/>
                <a:latin typeface="DoulosSIL"/>
                <a:cs typeface="Dubai" panose="020B0503030403030204" pitchFamily="34" charset="-78"/>
              </a:rPr>
              <a:t>у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ʁo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  <a:endParaRPr lang="it-IT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7" name="Connettore 4 16">
            <a:extLst>
              <a:ext uri="{FF2B5EF4-FFF2-40B4-BE49-F238E27FC236}">
                <a16:creationId xmlns:a16="http://schemas.microsoft.com/office/drawing/2014/main" xmlns="" id="{4F0E05C4-0339-1AE6-A8F8-EBDDA304735B}"/>
              </a:ext>
            </a:extLst>
          </p:cNvPr>
          <p:cNvCxnSpPr>
            <a:stCxn id="9" idx="7"/>
          </p:cNvCxnSpPr>
          <p:nvPr/>
        </p:nvCxnSpPr>
        <p:spPr>
          <a:xfrm rot="16200000" flipH="1">
            <a:off x="9273257" y="3258064"/>
            <a:ext cx="1912827" cy="1926682"/>
          </a:xfrm>
          <a:prstGeom prst="bentConnector4">
            <a:avLst>
              <a:gd name="adj1" fmla="val -980"/>
              <a:gd name="adj2" fmla="val 93201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B3705B8F-0ECA-62E0-0435-F2A10AD4E3F2}"/>
              </a:ext>
            </a:extLst>
          </p:cNvPr>
          <p:cNvSpPr txBox="1"/>
          <p:nvPr/>
        </p:nvSpPr>
        <p:spPr>
          <a:xfrm>
            <a:off x="99934" y="3451197"/>
            <a:ext cx="1309141" cy="126188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LA CHUTE DU /</a:t>
            </a:r>
            <a:r>
              <a:rPr lang="it-IT" sz="12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R</a:t>
            </a:r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/, SURTOUT DANS LES MOTS DE FONCTION</a:t>
            </a:r>
          </a:p>
          <a:p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parce </a:t>
            </a:r>
            <a:r>
              <a:rPr lang="it-IT" sz="1400" i="1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que</a:t>
            </a:r>
            <a:r>
              <a:rPr lang="it-IT" sz="1400" i="1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[</a:t>
            </a:r>
            <a:r>
              <a:rPr lang="it-IT" sz="1400" dirty="0" err="1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pask</a:t>
            </a:r>
            <a:r>
              <a:rPr lang="it-IT" sz="14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] </a:t>
            </a:r>
          </a:p>
        </p:txBody>
      </p:sp>
      <p:cxnSp>
        <p:nvCxnSpPr>
          <p:cNvPr id="23" name="Connettore 4 22">
            <a:extLst>
              <a:ext uri="{FF2B5EF4-FFF2-40B4-BE49-F238E27FC236}">
                <a16:creationId xmlns:a16="http://schemas.microsoft.com/office/drawing/2014/main" xmlns="" id="{724301E9-8CCF-F782-DF09-BC4DAD1E76D6}"/>
              </a:ext>
            </a:extLst>
          </p:cNvPr>
          <p:cNvCxnSpPr>
            <a:cxnSpLocks/>
            <a:endCxn id="21" idx="3"/>
          </p:cNvCxnSpPr>
          <p:nvPr/>
        </p:nvCxnSpPr>
        <p:spPr>
          <a:xfrm rot="10800000" flipV="1">
            <a:off x="1409076" y="3949789"/>
            <a:ext cx="6733439" cy="132350"/>
          </a:xfrm>
          <a:prstGeom prst="bentConnector3">
            <a:avLst>
              <a:gd name="adj1" fmla="val 10009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6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24B1803C-0EE7-0B75-A081-93014A400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772" b="6214"/>
          <a:stretch/>
        </p:blipFill>
        <p:spPr>
          <a:xfrm>
            <a:off x="1085850" y="2614108"/>
            <a:ext cx="10020300" cy="1629784"/>
          </a:xfrm>
        </p:spPr>
      </p:pic>
      <p:pic>
        <p:nvPicPr>
          <p:cNvPr id="3" name="1 conv 4">
            <a:hlinkClick r:id="" action="ppaction://media"/>
            <a:extLst>
              <a:ext uri="{FF2B5EF4-FFF2-40B4-BE49-F238E27FC236}">
                <a16:creationId xmlns:a16="http://schemas.microsoft.com/office/drawing/2014/main" xmlns="" id="{4190D5BF-416D-78A6-17B9-E4C65F6159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5680075"/>
            <a:ext cx="812800" cy="812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41C63ACE-BFA0-B744-D8B6-184BF70039B1}"/>
              </a:ext>
            </a:extLst>
          </p:cNvPr>
          <p:cNvSpPr/>
          <p:nvPr/>
        </p:nvSpPr>
        <p:spPr>
          <a:xfrm>
            <a:off x="5992587" y="2581450"/>
            <a:ext cx="832756" cy="387724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037181FF-2F4E-E1E7-30E2-C56358341555}"/>
              </a:ext>
            </a:extLst>
          </p:cNvPr>
          <p:cNvSpPr/>
          <p:nvPr/>
        </p:nvSpPr>
        <p:spPr>
          <a:xfrm>
            <a:off x="5140646" y="2924204"/>
            <a:ext cx="645557" cy="387724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76C7648B-C70A-7322-C5AA-A4329779E5B5}"/>
              </a:ext>
            </a:extLst>
          </p:cNvPr>
          <p:cNvSpPr txBox="1"/>
          <p:nvPr/>
        </p:nvSpPr>
        <p:spPr>
          <a:xfrm>
            <a:off x="3045502" y="1303894"/>
            <a:ext cx="6100996" cy="83099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AU QUÉBEC, LES CONVENTIONS DE POLITESSE QUI INDIQUERAIENT LE NIVEAU DE FORMALITÉ D’UN REGISTRE (SURTOUT POUR CE QUI EST DE L’USAGE DES PRONOMS « TU » ET « VOUS ») ET DE FORMALITÉ ENTRE PROFESSEUR ET ÉTUDIANT NE SONT PAS OBSERVÉES DE LA MÊME FAÇON QU’EN FR. </a:t>
            </a:r>
            <a:endParaRPr lang="it-IT" sz="1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9" name="Connettore 4 8">
            <a:extLst>
              <a:ext uri="{FF2B5EF4-FFF2-40B4-BE49-F238E27FC236}">
                <a16:creationId xmlns:a16="http://schemas.microsoft.com/office/drawing/2014/main" xmlns="" id="{C81CC3A5-9D41-C43D-0D05-35B7A26F865F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09204" y="2237731"/>
            <a:ext cx="834281" cy="628605"/>
          </a:xfrm>
          <a:prstGeom prst="bentConnector3">
            <a:avLst>
              <a:gd name="adj1" fmla="val 3284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4 12">
            <a:extLst>
              <a:ext uri="{FF2B5EF4-FFF2-40B4-BE49-F238E27FC236}">
                <a16:creationId xmlns:a16="http://schemas.microsoft.com/office/drawing/2014/main" xmlns="" id="{4A09C4BA-F212-8E07-EEE5-159A66E3EDF8}"/>
              </a:ext>
            </a:extLst>
          </p:cNvPr>
          <p:cNvCxnSpPr>
            <a:cxnSpLocks/>
            <a:stCxn id="4" idx="0"/>
            <a:endCxn id="7" idx="2"/>
          </p:cNvCxnSpPr>
          <p:nvPr/>
        </p:nvCxnSpPr>
        <p:spPr>
          <a:xfrm rot="16200000" flipV="1">
            <a:off x="6029204" y="2201688"/>
            <a:ext cx="446559" cy="312965"/>
          </a:xfrm>
          <a:prstGeom prst="bentConnector3">
            <a:avLst>
              <a:gd name="adj1" fmla="val 500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23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498</Words>
  <Application>Microsoft Office PowerPoint</Application>
  <PresentationFormat>Personalizzato</PresentationFormat>
  <Paragraphs>38</Paragraphs>
  <Slides>8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Le français en Amérique du Nord</vt:lpstr>
      <vt:lpstr>Éléments de synthèse </vt:lpstr>
      <vt:lpstr>Diapositiva 3</vt:lpstr>
      <vt:lpstr>CONVERSATION DANS LA VILLE DE QUÉBEC (QUÉBEC, CANADA) LA RELIGION POUR UN JEUNE QUÉBÉCOIS 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français en Amérique du Nord</dc:title>
  <dc:creator>Microsoft Office User</dc:creator>
  <cp:lastModifiedBy>Utente Windows</cp:lastModifiedBy>
  <cp:revision>3</cp:revision>
  <dcterms:created xsi:type="dcterms:W3CDTF">2023-12-05T08:41:26Z</dcterms:created>
  <dcterms:modified xsi:type="dcterms:W3CDTF">2023-12-06T17:27:04Z</dcterms:modified>
</cp:coreProperties>
</file>