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3"/>
    <p:restoredTop sz="95865"/>
  </p:normalViewPr>
  <p:slideViewPr>
    <p:cSldViewPr snapToGrid="0">
      <p:cViewPr varScale="1">
        <p:scale>
          <a:sx n="73" d="100"/>
          <a:sy n="73" d="100"/>
        </p:scale>
        <p:origin x="-2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EB1C2C-1071-A0BF-5601-7136EF34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777D1FAD-84B6-B587-EEAB-45D24C7F9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4218572-BE26-06E6-5BF5-560F7AB1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D88-FDA8-8742-8278-72F2BCAF7448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DF6A9F9-A7A8-A996-3E59-4DEC7293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AB65D6B-670D-CBAA-0324-BD2BE084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AB57-0D1B-6C46-9DC7-9A525EE3CD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7797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150A71-9074-59EE-4A6C-93305624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9B4A6D0-1E48-BF14-642A-FAE63575C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CF965C6-74F0-1FC3-CD52-F99AB13A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D88-FDA8-8742-8278-72F2BCAF7448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0A1EFB7-FA7A-1E0D-1909-55631CB8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D8A955-9A09-4A8C-3932-7715488A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AB57-0D1B-6C46-9DC7-9A525EE3CD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4209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10558B85-803E-A184-E036-0D87E2E92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85985420-D775-67CB-2B42-ACFC14D2B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3560917-0170-DB8E-648B-EF4D88D0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D88-FDA8-8742-8278-72F2BCAF7448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D697801-E554-184D-C8B9-77A8A771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C0002E4-28E0-9CD2-7100-EB0034E6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AB57-0D1B-6C46-9DC7-9A525EE3CD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863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F549703-75B0-1B31-10B6-8C20F8D1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7D1C18A-0EFF-5BF8-2ADA-2A6643C06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23D3E97-5773-E851-C7D7-599F3CD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D88-FDA8-8742-8278-72F2BCAF7448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291FCD7-7E9F-9971-6458-42B811EF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8A6DBA8-93FE-7A47-3B8F-6883C683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AB57-0D1B-6C46-9DC7-9A525EE3CD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2865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5D1031C-7055-2722-0CE4-9AAADFD6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E312A05-6DB8-8BCA-B35C-A651DFF7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FF53CDE-8864-E700-A7DA-3BAFB208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D88-FDA8-8742-8278-72F2BCAF7448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90D22E3-6A8B-563F-523F-A463EC50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16D64C6-CB8D-C565-2D3C-753C0E37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AB57-0D1B-6C46-9DC7-9A525EE3CD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9892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61CEB4-A0E9-4C7D-751C-2348280C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C3A4EAA-BB16-8BDF-8558-0C695D9B0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D862CFA-EA6A-AA30-DFD7-F4F517C46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D454F02-5410-857F-AD72-F8F77BE1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D88-FDA8-8742-8278-72F2BCAF7448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06C3719-5874-8265-E2B9-C68D0219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F46D8A2-BF4D-CC7F-D4AA-B563F115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AB57-0D1B-6C46-9DC7-9A525EE3CD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1081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C1784A-3A72-57DB-EEF8-4FBC9F4B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3BD9759-B716-17EF-D5DE-9F4E8630C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5F4B7C7-E983-CC4F-6622-280F72BD1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40B8CA9C-A657-6E91-91DE-147E281AC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908EFD7-9841-7613-E8B2-F63EBAF72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BA9D0CAE-E091-F910-5FEC-E31DC55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D88-FDA8-8742-8278-72F2BCAF7448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39747026-B047-0D7C-1574-02BC7355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8458D148-EFC6-8221-54A7-4682AEC2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AB57-0D1B-6C46-9DC7-9A525EE3CD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5174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AA486DD-7368-B127-6884-96D448DE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E39AE84-B61D-200D-9CD7-27C588F1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D88-FDA8-8742-8278-72F2BCAF7448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F41948B8-2FB8-72B5-1C46-F32FB519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95614FC-FEAF-6EB3-E00D-64EAD215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AB57-0D1B-6C46-9DC7-9A525EE3CD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4233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2912286B-9C45-B878-3E52-FF3A45F4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D88-FDA8-8742-8278-72F2BCAF7448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D72D8FC4-318F-C2A1-7940-7E4F91D1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7BEFABD-5684-E954-89E8-D628B752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AB57-0D1B-6C46-9DC7-9A525EE3CD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7594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D01802F-C1AE-72D3-5C00-3868D9CD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226DE91-2C6D-C7E4-9364-35BEBFE3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74597B2-2FD5-1712-2FAE-51E2F68E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C874962-0397-9BB6-739B-8DFE2F3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D88-FDA8-8742-8278-72F2BCAF7448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9E03716-ECF5-E6B6-1FE4-33F7B782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FD6A6FB-2A5D-5EC9-6F8C-E506B61B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AB57-0D1B-6C46-9DC7-9A525EE3CD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295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81D3053-92C9-1938-5D40-4CF1B838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1DFFBBC-1BC4-F294-B022-671FF3DBA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FF559D7-2430-9D7E-89E9-F1C45E6AB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7FC6617-00F1-D15A-A7FB-28943982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0D88-FDA8-8742-8278-72F2BCAF7448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4873816-FFF2-3EFC-C0F1-682A215D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4E2E839-320F-7787-8220-F2A89013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AB57-0D1B-6C46-9DC7-9A525EE3CD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6909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6A5C115-EF5D-9DB6-5643-DBD470CC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3C7A3A9-E25A-8A35-9E94-656AD0C32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77CA8A7-F971-12E7-3FAA-51D6F91BA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60D88-FDA8-8742-8278-72F2BCAF7448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6F25D38-9523-E418-B035-1E688CCD5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E6B0198-F5EF-0EB3-DF1C-09E8B0785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9AB57-0D1B-6C46-9DC7-9A525EE3CD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69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audio" Target="../media/media4.MP3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openxmlformats.org/officeDocument/2006/relationships/audio" Target="../media/media2.MP3"/><Relationship Id="rId6" Type="http://schemas.openxmlformats.org/officeDocument/2006/relationships/image" Target="../media/image5.png"/><Relationship Id="rId11" Type="http://schemas.microsoft.com/office/2007/relationships/media" Target="../media/media4.MP3"/><Relationship Id="rId5" Type="http://schemas.openxmlformats.org/officeDocument/2006/relationships/image" Target="../media/image4.png"/><Relationship Id="rId10" Type="http://schemas.microsoft.com/office/2007/relationships/media" Target="../media/media3.MP3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7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5BEE2F7-9A49-F201-8C71-E3DC1536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100" b="1" i="0" u="none" strike="noStrike" dirty="0">
                <a:solidFill>
                  <a:srgbClr val="444444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CONVERSATION À BELLE-RIVIÈRE (ONTARIO, CANADA)</a:t>
            </a:r>
            <a:r>
              <a:rPr lang="it-IT" b="0" i="0" u="none" strike="noStrike" dirty="0">
                <a:solidFill>
                  <a:srgbClr val="444444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br>
              <a:rPr lang="it-IT" b="0" i="0" u="none" strike="noStrike" dirty="0">
                <a:solidFill>
                  <a:srgbClr val="444444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it-IT" sz="2000" b="1" i="0" u="none" strike="noStrike" dirty="0">
                <a:solidFill>
                  <a:srgbClr val="444444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LA TRANSMISSION DU FRANÇAIS EN MILIEU MINORITAIRE</a:t>
            </a:r>
            <a:r>
              <a:rPr lang="it-IT" sz="2000" b="0" i="0" u="none" strike="noStrike" dirty="0">
                <a:solidFill>
                  <a:srgbClr val="444444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/>
            </a:r>
            <a:br>
              <a:rPr lang="it-IT" sz="2000" b="0" i="0" u="none" strike="noStrike" dirty="0">
                <a:solidFill>
                  <a:srgbClr val="444444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</a:br>
            <a:endParaRPr lang="it-IT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E247139-3C3B-3BCB-7010-2E12CCBAE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Lieu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l’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enquête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: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Belle-Rivière, sud-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ouest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l’Ontario</a:t>
            </a:r>
          </a:p>
          <a:p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Locutrice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interviewée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DP,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âgée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43 ans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très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impliquée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socialement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dans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la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communauté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francophone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la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région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, en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particulier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au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sein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son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église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. </a:t>
            </a:r>
          </a:p>
          <a:p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Relation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entre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locuteurs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DP est une amie de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famille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d’une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étudiante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EQ.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Avant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l’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entretien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elle ne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connaissait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pas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EQ, qui a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été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présenté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comme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un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professeur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universitaire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effectuant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des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recherches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sur le monde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francophone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. </a:t>
            </a:r>
          </a:p>
          <a:p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Lieu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et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année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Chez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DP;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juin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2003</a:t>
            </a:r>
          </a:p>
          <a:p>
            <a:pPr marL="0" indent="0">
              <a:buNone/>
            </a:pPr>
            <a:endParaRPr lang="it-IT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21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2B38C123-14FE-C6B0-D4C7-E52BE560E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45050"/>
            <a:ext cx="10515600" cy="3367899"/>
          </a:xfrm>
        </p:spPr>
      </p:pic>
      <p:pic>
        <p:nvPicPr>
          <p:cNvPr id="3" name="2 conv 1">
            <a:hlinkClick r:id="" action="ppaction://media"/>
            <a:extLst>
              <a:ext uri="{FF2B5EF4-FFF2-40B4-BE49-F238E27FC236}">
                <a16:creationId xmlns:a16="http://schemas.microsoft.com/office/drawing/2014/main" xmlns="" id="{0B100B55-CBCA-6220-155B-8534738B57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730" y="387144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8E51266A-E021-3391-C5BC-EC5EA7A63955}"/>
              </a:ext>
            </a:extLst>
          </p:cNvPr>
          <p:cNvSpPr/>
          <p:nvPr/>
        </p:nvSpPr>
        <p:spPr>
          <a:xfrm>
            <a:off x="5404757" y="2856706"/>
            <a:ext cx="2563586" cy="342900"/>
          </a:xfrm>
          <a:prstGeom prst="rect">
            <a:avLst/>
          </a:prstGeom>
          <a:solidFill>
            <a:srgbClr val="00B05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6A77F2AF-E7A8-F8CA-E8C0-803D2DB4B5FE}"/>
              </a:ext>
            </a:extLst>
          </p:cNvPr>
          <p:cNvSpPr/>
          <p:nvPr/>
        </p:nvSpPr>
        <p:spPr>
          <a:xfrm>
            <a:off x="3128751" y="1957978"/>
            <a:ext cx="1458239" cy="320527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F844BD56-0B30-85D7-1366-AFA1EE2122B8}"/>
              </a:ext>
            </a:extLst>
          </p:cNvPr>
          <p:cNvSpPr/>
          <p:nvPr/>
        </p:nvSpPr>
        <p:spPr>
          <a:xfrm>
            <a:off x="8555189" y="1935605"/>
            <a:ext cx="1458239" cy="342900"/>
          </a:xfrm>
          <a:prstGeom prst="rect">
            <a:avLst/>
          </a:prstGeom>
          <a:solidFill>
            <a:srgbClr val="CC5CB3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D2D8ED11-DE39-E8C0-D4F8-9427B9525A50}"/>
              </a:ext>
            </a:extLst>
          </p:cNvPr>
          <p:cNvSpPr/>
          <p:nvPr/>
        </p:nvSpPr>
        <p:spPr>
          <a:xfrm>
            <a:off x="8555189" y="2297610"/>
            <a:ext cx="783683" cy="342900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51CE4E68-C4F2-E2B9-04A2-B9CEED52B1DE}"/>
              </a:ext>
            </a:extLst>
          </p:cNvPr>
          <p:cNvSpPr/>
          <p:nvPr/>
        </p:nvSpPr>
        <p:spPr>
          <a:xfrm>
            <a:off x="2709026" y="2893387"/>
            <a:ext cx="1997885" cy="342900"/>
          </a:xfrm>
          <a:prstGeom prst="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9EE9A918-865A-D629-2D43-8FD7BE0031B7}"/>
              </a:ext>
            </a:extLst>
          </p:cNvPr>
          <p:cNvSpPr/>
          <p:nvPr/>
        </p:nvSpPr>
        <p:spPr>
          <a:xfrm>
            <a:off x="9743607" y="3199606"/>
            <a:ext cx="929390" cy="342900"/>
          </a:xfrm>
          <a:prstGeom prst="rect">
            <a:avLst/>
          </a:prstGeom>
          <a:solidFill>
            <a:srgbClr val="CC5CB3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BC11C39F-7E6E-CF5B-437E-03A22B0E9E01}"/>
              </a:ext>
            </a:extLst>
          </p:cNvPr>
          <p:cNvSpPr/>
          <p:nvPr/>
        </p:nvSpPr>
        <p:spPr>
          <a:xfrm>
            <a:off x="1738859" y="3542506"/>
            <a:ext cx="569627" cy="342900"/>
          </a:xfrm>
          <a:prstGeom prst="rect">
            <a:avLst/>
          </a:prstGeom>
          <a:solidFill>
            <a:srgbClr val="CC5CB3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5C352530-A659-BE63-8963-8134B0D45A06}"/>
              </a:ext>
            </a:extLst>
          </p:cNvPr>
          <p:cNvSpPr/>
          <p:nvPr/>
        </p:nvSpPr>
        <p:spPr>
          <a:xfrm>
            <a:off x="2679046" y="3828399"/>
            <a:ext cx="3002226" cy="342900"/>
          </a:xfrm>
          <a:prstGeom prst="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87D00D51-BED7-8539-B139-8D38D21F50B7}"/>
              </a:ext>
            </a:extLst>
          </p:cNvPr>
          <p:cNvSpPr/>
          <p:nvPr/>
        </p:nvSpPr>
        <p:spPr>
          <a:xfrm>
            <a:off x="4452076" y="4756002"/>
            <a:ext cx="344774" cy="356948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503739F2-C7BD-16B2-1283-7315219F502B}"/>
              </a:ext>
            </a:extLst>
          </p:cNvPr>
          <p:cNvSpPr/>
          <p:nvPr/>
        </p:nvSpPr>
        <p:spPr>
          <a:xfrm>
            <a:off x="5781610" y="3507872"/>
            <a:ext cx="1458239" cy="320527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3388A9E4-71B9-262E-663C-1F5787EBBFC4}"/>
              </a:ext>
            </a:extLst>
          </p:cNvPr>
          <p:cNvSpPr/>
          <p:nvPr/>
        </p:nvSpPr>
        <p:spPr>
          <a:xfrm>
            <a:off x="9512954" y="4143080"/>
            <a:ext cx="1160043" cy="320527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DB8F400A-67BB-6990-0438-1468CC0CF5B3}"/>
              </a:ext>
            </a:extLst>
          </p:cNvPr>
          <p:cNvSpPr/>
          <p:nvPr/>
        </p:nvSpPr>
        <p:spPr>
          <a:xfrm>
            <a:off x="1738860" y="4463607"/>
            <a:ext cx="1160044" cy="362005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08CF682A-7725-6B53-21E6-444A4DD119D3}"/>
              </a:ext>
            </a:extLst>
          </p:cNvPr>
          <p:cNvSpPr/>
          <p:nvPr/>
        </p:nvSpPr>
        <p:spPr>
          <a:xfrm>
            <a:off x="1696389" y="1953095"/>
            <a:ext cx="689548" cy="36200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38CA427C-09BB-007D-27E0-F2D7ED03CE89}"/>
              </a:ext>
            </a:extLst>
          </p:cNvPr>
          <p:cNvSpPr txBox="1"/>
          <p:nvPr/>
        </p:nvSpPr>
        <p:spPr>
          <a:xfrm>
            <a:off x="166322" y="3167389"/>
            <a:ext cx="1122208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CALQUES DE L’ANGLAIS</a:t>
            </a:r>
            <a:endParaRPr lang="it-IT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25" name="Connettore 4 24">
            <a:extLst>
              <a:ext uri="{FF2B5EF4-FFF2-40B4-BE49-F238E27FC236}">
                <a16:creationId xmlns:a16="http://schemas.microsoft.com/office/drawing/2014/main" xmlns="" id="{1BE0766D-CCC6-D4C0-0EA8-20DD75E78393}"/>
              </a:ext>
            </a:extLst>
          </p:cNvPr>
          <p:cNvCxnSpPr/>
          <p:nvPr/>
        </p:nvCxnSpPr>
        <p:spPr>
          <a:xfrm rot="10800000" flipV="1">
            <a:off x="1288530" y="2893387"/>
            <a:ext cx="1420496" cy="504834"/>
          </a:xfrm>
          <a:prstGeom prst="bentConnector3">
            <a:avLst>
              <a:gd name="adj1" fmla="val 77437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>
            <a:extLst>
              <a:ext uri="{FF2B5EF4-FFF2-40B4-BE49-F238E27FC236}">
                <a16:creationId xmlns:a16="http://schemas.microsoft.com/office/drawing/2014/main" xmlns="" id="{B7244DA5-DC3E-E068-3B9E-4B79A5735D2B}"/>
              </a:ext>
            </a:extLst>
          </p:cNvPr>
          <p:cNvCxnSpPr>
            <a:cxnSpLocks/>
          </p:cNvCxnSpPr>
          <p:nvPr/>
        </p:nvCxnSpPr>
        <p:spPr>
          <a:xfrm rot="10800000">
            <a:off x="1288530" y="3507872"/>
            <a:ext cx="1390516" cy="377534"/>
          </a:xfrm>
          <a:prstGeom prst="bentConnector3">
            <a:avLst>
              <a:gd name="adj1" fmla="val 81263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DFFB60D2-BF29-B382-D183-7FD003535C8B}"/>
              </a:ext>
            </a:extLst>
          </p:cNvPr>
          <p:cNvSpPr txBox="1"/>
          <p:nvPr/>
        </p:nvSpPr>
        <p:spPr>
          <a:xfrm>
            <a:off x="5181195" y="1362550"/>
            <a:ext cx="3812903" cy="27699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CONTRACTION DE L’EXPRESSION « TU SAIS » EN [TSE] </a:t>
            </a:r>
            <a:endParaRPr lang="it-IT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5" name="Connettore 4 34">
            <a:extLst>
              <a:ext uri="{FF2B5EF4-FFF2-40B4-BE49-F238E27FC236}">
                <a16:creationId xmlns:a16="http://schemas.microsoft.com/office/drawing/2014/main" xmlns="" id="{97AA9F05-D7D2-4403-0111-53040F9E295A}"/>
              </a:ext>
            </a:extLst>
          </p:cNvPr>
          <p:cNvCxnSpPr/>
          <p:nvPr/>
        </p:nvCxnSpPr>
        <p:spPr>
          <a:xfrm rot="16200000" flipV="1">
            <a:off x="7938005" y="1856193"/>
            <a:ext cx="833828" cy="400540"/>
          </a:xfrm>
          <a:prstGeom prst="bentConnector3">
            <a:avLst>
              <a:gd name="adj1" fmla="val 19438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3C495798-57F0-2DDF-92A2-AC8F28A8682E}"/>
              </a:ext>
            </a:extLst>
          </p:cNvPr>
          <p:cNvSpPr txBox="1"/>
          <p:nvPr/>
        </p:nvSpPr>
        <p:spPr>
          <a:xfrm>
            <a:off x="2740478" y="656684"/>
            <a:ext cx="1692415" cy="668532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VARIANTE ANGLAISE DE L’HÉSITATION OU DE LA PAUSE SONORE </a:t>
            </a:r>
            <a:endParaRPr lang="it-IT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40" name="Connettore 4 39">
            <a:extLst>
              <a:ext uri="{FF2B5EF4-FFF2-40B4-BE49-F238E27FC236}">
                <a16:creationId xmlns:a16="http://schemas.microsoft.com/office/drawing/2014/main" xmlns="" id="{352E90A6-F4DB-D366-9091-186339507F13}"/>
              </a:ext>
            </a:extLst>
          </p:cNvPr>
          <p:cNvCxnSpPr>
            <a:stCxn id="21" idx="0"/>
            <a:endCxn id="38" idx="2"/>
          </p:cNvCxnSpPr>
          <p:nvPr/>
        </p:nvCxnSpPr>
        <p:spPr>
          <a:xfrm rot="5400000" flipH="1" flipV="1">
            <a:off x="2499985" y="866395"/>
            <a:ext cx="627879" cy="1545523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568E7C74-FC00-D9EB-3716-A78D7077AC11}"/>
              </a:ext>
            </a:extLst>
          </p:cNvPr>
          <p:cNvSpPr txBox="1"/>
          <p:nvPr/>
        </p:nvSpPr>
        <p:spPr>
          <a:xfrm>
            <a:off x="8016146" y="5577997"/>
            <a:ext cx="2993616" cy="861774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RELÂCHEMENT DES VOYELLES HAUTES EN SYLLABE FERMÉE PAR UNE CONSONNE NON ALLONGEANTE </a:t>
            </a:r>
          </a:p>
          <a:p>
            <a:r>
              <a:rPr lang="it-IT" sz="1400" i="1" dirty="0">
                <a:latin typeface="Dubai" panose="020B0503030403030204" pitchFamily="34" charset="-78"/>
                <a:cs typeface="Dubai" panose="020B0503030403030204" pitchFamily="34" charset="-78"/>
              </a:rPr>
              <a:t>catholique</a:t>
            </a:r>
            <a:r>
              <a:rPr lang="it-IT" sz="1400" dirty="0">
                <a:latin typeface="Dubai" panose="020B0503030403030204" pitchFamily="34" charset="-78"/>
                <a:cs typeface="Dubai" panose="020B0503030403030204" pitchFamily="34" charset="-78"/>
              </a:rPr>
              <a:t>, [</a:t>
            </a:r>
            <a:r>
              <a:rPr lang="it-IT" sz="1400" dirty="0" err="1">
                <a:latin typeface="Dubai" panose="020B0503030403030204" pitchFamily="34" charset="-78"/>
                <a:cs typeface="Dubai" panose="020B0503030403030204" pitchFamily="34" charset="-78"/>
              </a:rPr>
              <a:t>khatɔlɪk</a:t>
            </a:r>
            <a:r>
              <a:rPr lang="it-IT" sz="1400" dirty="0">
                <a:latin typeface="Dubai" panose="020B0503030403030204" pitchFamily="34" charset="-78"/>
                <a:cs typeface="Dubai" panose="020B0503030403030204" pitchFamily="34" charset="-78"/>
              </a:rPr>
              <a:t>] </a:t>
            </a:r>
          </a:p>
        </p:txBody>
      </p:sp>
      <p:cxnSp>
        <p:nvCxnSpPr>
          <p:cNvPr id="44" name="Connettore 4 43">
            <a:extLst>
              <a:ext uri="{FF2B5EF4-FFF2-40B4-BE49-F238E27FC236}">
                <a16:creationId xmlns:a16="http://schemas.microsoft.com/office/drawing/2014/main" xmlns="" id="{B2A82102-8BF4-4F9A-FE53-EB3712C49E79}"/>
              </a:ext>
            </a:extLst>
          </p:cNvPr>
          <p:cNvCxnSpPr>
            <a:cxnSpLocks/>
            <a:endCxn id="42" idx="3"/>
          </p:cNvCxnSpPr>
          <p:nvPr/>
        </p:nvCxnSpPr>
        <p:spPr>
          <a:xfrm rot="16200000" flipH="1">
            <a:off x="9551435" y="4550556"/>
            <a:ext cx="2579889" cy="336766"/>
          </a:xfrm>
          <a:prstGeom prst="bentConnector4">
            <a:avLst>
              <a:gd name="adj1" fmla="val 11435"/>
              <a:gd name="adj2" fmla="val 167881"/>
            </a:avLst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:a16="http://schemas.microsoft.com/office/drawing/2014/main" xmlns="" id="{74D1A527-5443-6C6D-0CED-49B0D7510649}"/>
              </a:ext>
            </a:extLst>
          </p:cNvPr>
          <p:cNvSpPr txBox="1"/>
          <p:nvPr/>
        </p:nvSpPr>
        <p:spPr>
          <a:xfrm>
            <a:off x="9939872" y="660860"/>
            <a:ext cx="1803014" cy="707886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it-IT" sz="12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</a:t>
            </a:r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/ ANTÉRIEUR APICAL HABITUELLEMENT </a:t>
            </a:r>
            <a:r>
              <a:rPr lang="it-IT" sz="1200" dirty="0">
                <a:latin typeface="Dubai" panose="020B0503030403030204" pitchFamily="34" charset="-78"/>
                <a:cs typeface="Dubai" panose="020B0503030403030204" pitchFamily="34" charset="-78"/>
              </a:rPr>
              <a:t>«</a:t>
            </a:r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ROULÉ»</a:t>
            </a:r>
            <a:r>
              <a:rPr lang="it-IT" sz="16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*</a:t>
            </a:r>
            <a:endParaRPr lang="it-IT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52" name="Connettore 4 51">
            <a:extLst>
              <a:ext uri="{FF2B5EF4-FFF2-40B4-BE49-F238E27FC236}">
                <a16:creationId xmlns:a16="http://schemas.microsoft.com/office/drawing/2014/main" xmlns="" id="{95AFBAC7-9F06-121B-7754-6CFD68C92B64}"/>
              </a:ext>
            </a:extLst>
          </p:cNvPr>
          <p:cNvCxnSpPr>
            <a:stCxn id="8" idx="0"/>
            <a:endCxn id="50" idx="2"/>
          </p:cNvCxnSpPr>
          <p:nvPr/>
        </p:nvCxnSpPr>
        <p:spPr>
          <a:xfrm rot="5400000" flipH="1" flipV="1">
            <a:off x="9779415" y="873641"/>
            <a:ext cx="566859" cy="1557070"/>
          </a:xfrm>
          <a:prstGeom prst="bentConnector3">
            <a:avLst>
              <a:gd name="adj1" fmla="val 50000"/>
            </a:avLst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xmlns="" id="{AFAD75D9-E078-20AE-0E46-69E2FFB7C87E}"/>
              </a:ext>
            </a:extLst>
          </p:cNvPr>
          <p:cNvSpPr txBox="1"/>
          <p:nvPr/>
        </p:nvSpPr>
        <p:spPr>
          <a:xfrm>
            <a:off x="0" y="6008884"/>
            <a:ext cx="79378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Dubai" panose="020B0503030403030204" pitchFamily="34" charset="-78"/>
                <a:cs typeface="Dubai" panose="020B0503030403030204" pitchFamily="34" charset="-78"/>
              </a:rPr>
              <a:t>* 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Il est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bien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connu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qu’au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Québec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locuteurs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cet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âge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ou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plus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jeunes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produisent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généralement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des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variantes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postérieures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,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habituellement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non </a:t>
            </a:r>
            <a:r>
              <a:rPr lang="it-IT" sz="18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roulées</a:t>
            </a:r>
            <a:r>
              <a:rPr lang="it-IT" sz="18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. </a:t>
            </a:r>
            <a:endParaRPr lang="it-IT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xmlns="" id="{82838306-32F4-DABC-597E-03BE9618E21A}"/>
              </a:ext>
            </a:extLst>
          </p:cNvPr>
          <p:cNvSpPr/>
          <p:nvPr/>
        </p:nvSpPr>
        <p:spPr>
          <a:xfrm>
            <a:off x="7169755" y="4469402"/>
            <a:ext cx="829051" cy="314681"/>
          </a:xfrm>
          <a:prstGeom prst="rect">
            <a:avLst/>
          </a:prstGeom>
          <a:solidFill>
            <a:srgbClr val="CC5CB3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xmlns="" id="{2E691840-2CB7-8160-C3AC-F780DDA50E7C}"/>
              </a:ext>
            </a:extLst>
          </p:cNvPr>
          <p:cNvSpPr txBox="1"/>
          <p:nvPr/>
        </p:nvSpPr>
        <p:spPr>
          <a:xfrm>
            <a:off x="2898904" y="5352941"/>
            <a:ext cx="3396965" cy="677108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ASSIBILATION DES /T/ ET DES /D/ DEVANT LES VOYELLES HAUTES ANTÉRIEURES /I/ ET /Y/ </a:t>
            </a:r>
          </a:p>
          <a:p>
            <a:r>
              <a:rPr lang="it-IT" sz="1400" i="1" dirty="0" err="1">
                <a:latin typeface="Dubai" panose="020B0503030403030204" pitchFamily="34" charset="-78"/>
                <a:cs typeface="Dubai" panose="020B0503030403030204" pitchFamily="34" charset="-78"/>
              </a:rPr>
              <a:t>disons</a:t>
            </a:r>
            <a:r>
              <a:rPr lang="it-IT" sz="1400" dirty="0">
                <a:latin typeface="Dubai" panose="020B0503030403030204" pitchFamily="34" charset="-78"/>
                <a:cs typeface="Dubai" panose="020B0503030403030204" pitchFamily="34" charset="-78"/>
              </a:rPr>
              <a:t> [</a:t>
            </a:r>
            <a:r>
              <a:rPr lang="it-IT" sz="1400" dirty="0" err="1">
                <a:latin typeface="Dubai" panose="020B0503030403030204" pitchFamily="34" charset="-78"/>
                <a:cs typeface="Dubai" panose="020B0503030403030204" pitchFamily="34" charset="-78"/>
              </a:rPr>
              <a:t>dzizɔ</a:t>
            </a:r>
            <a:r>
              <a:rPr lang="it-IT" sz="1400" dirty="0">
                <a:latin typeface="Dubai" panose="020B0503030403030204" pitchFamily="34" charset="-78"/>
                <a:cs typeface="Dubai" panose="020B0503030403030204" pitchFamily="34" charset="-78"/>
              </a:rPr>
              <a:t>]̃ </a:t>
            </a:r>
          </a:p>
        </p:txBody>
      </p:sp>
      <p:cxnSp>
        <p:nvCxnSpPr>
          <p:cNvPr id="60" name="Connettore 4 59">
            <a:extLst>
              <a:ext uri="{FF2B5EF4-FFF2-40B4-BE49-F238E27FC236}">
                <a16:creationId xmlns:a16="http://schemas.microsoft.com/office/drawing/2014/main" xmlns="" id="{0898D6F6-C42A-C5D4-F6A7-B191005E9D0A}"/>
              </a:ext>
            </a:extLst>
          </p:cNvPr>
          <p:cNvCxnSpPr>
            <a:cxnSpLocks/>
            <a:stCxn id="55" idx="2"/>
            <a:endCxn id="58" idx="3"/>
          </p:cNvCxnSpPr>
          <p:nvPr/>
        </p:nvCxnSpPr>
        <p:spPr>
          <a:xfrm rot="5400000">
            <a:off x="6486369" y="4593583"/>
            <a:ext cx="907412" cy="1288412"/>
          </a:xfrm>
          <a:prstGeom prst="bentConnector2">
            <a:avLst/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xmlns="" id="{273013A3-8D2A-EECB-106D-192AD0A3C6A2}"/>
              </a:ext>
            </a:extLst>
          </p:cNvPr>
          <p:cNvSpPr txBox="1"/>
          <p:nvPr/>
        </p:nvSpPr>
        <p:spPr>
          <a:xfrm>
            <a:off x="351019" y="5002113"/>
            <a:ext cx="974361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Dubai" panose="020B0503030403030204" pitchFamily="34" charset="-78"/>
                <a:cs typeface="Dubai" panose="020B0503030403030204" pitchFamily="34" charset="-78"/>
              </a:rPr>
              <a:t>LIAISON ABSENTE</a:t>
            </a:r>
          </a:p>
        </p:txBody>
      </p:sp>
      <p:cxnSp>
        <p:nvCxnSpPr>
          <p:cNvPr id="65" name="Connettore 4 64">
            <a:extLst>
              <a:ext uri="{FF2B5EF4-FFF2-40B4-BE49-F238E27FC236}">
                <a16:creationId xmlns:a16="http://schemas.microsoft.com/office/drawing/2014/main" xmlns="" id="{B4F2E68F-23AD-EC63-8E11-1B473CA9F9C4}"/>
              </a:ext>
            </a:extLst>
          </p:cNvPr>
          <p:cNvCxnSpPr>
            <a:stCxn id="20" idx="1"/>
            <a:endCxn id="63" idx="3"/>
          </p:cNvCxnSpPr>
          <p:nvPr/>
        </p:nvCxnSpPr>
        <p:spPr>
          <a:xfrm rot="10800000" flipV="1">
            <a:off x="1325380" y="4644610"/>
            <a:ext cx="413480" cy="5883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>
            <a:extLst>
              <a:ext uri="{FF2B5EF4-FFF2-40B4-BE49-F238E27FC236}">
                <a16:creationId xmlns:a16="http://schemas.microsoft.com/office/drawing/2014/main" xmlns="" id="{027585ED-AF2E-46C2-276A-20D57FFB0048}"/>
              </a:ext>
            </a:extLst>
          </p:cNvPr>
          <p:cNvSpPr txBox="1"/>
          <p:nvPr/>
        </p:nvSpPr>
        <p:spPr>
          <a:xfrm>
            <a:off x="10889462" y="2637617"/>
            <a:ext cx="826153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Dubai" panose="020B0503030403030204" pitchFamily="34" charset="-78"/>
                <a:cs typeface="Dubai" panose="020B0503030403030204" pitchFamily="34" charset="-78"/>
              </a:rPr>
              <a:t>LIAISON ABSENTE</a:t>
            </a:r>
          </a:p>
        </p:txBody>
      </p:sp>
      <p:cxnSp>
        <p:nvCxnSpPr>
          <p:cNvPr id="70" name="Connettore 4 69">
            <a:extLst>
              <a:ext uri="{FF2B5EF4-FFF2-40B4-BE49-F238E27FC236}">
                <a16:creationId xmlns:a16="http://schemas.microsoft.com/office/drawing/2014/main" xmlns="" id="{16B1B22B-E46A-8D01-16AE-61A6538712C4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7239849" y="2868450"/>
            <a:ext cx="3649613" cy="667995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88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20973159-A716-FE74-4085-7992AA9B0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88102" y="1429152"/>
            <a:ext cx="10515600" cy="790832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DDAA05C-BCE3-C2C0-66D9-064CBD4B8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06" y="2390714"/>
            <a:ext cx="9815084" cy="160882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1A12BA7-121C-0A3C-603D-12EAED241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090" y="4170270"/>
            <a:ext cx="10515600" cy="1476297"/>
          </a:xfrm>
          <a:prstGeom prst="rect">
            <a:avLst/>
          </a:prstGeom>
        </p:spPr>
      </p:pic>
      <p:pic>
        <p:nvPicPr>
          <p:cNvPr id="3" name="2 conv 2.1">
            <a:hlinkClick r:id="" action="ppaction://media"/>
            <a:extLst>
              <a:ext uri="{FF2B5EF4-FFF2-40B4-BE49-F238E27FC236}">
                <a16:creationId xmlns:a16="http://schemas.microsoft.com/office/drawing/2014/main" xmlns="" id="{A5F77B9D-21C3-47A1-D5EA-879CD2B5D0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1822" y="1429152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" name="1127 (1)">
            <a:hlinkClick r:id="" action="ppaction://media"/>
            <a:extLst>
              <a:ext uri="{FF2B5EF4-FFF2-40B4-BE49-F238E27FC236}">
                <a16:creationId xmlns:a16="http://schemas.microsoft.com/office/drawing/2014/main" xmlns="" id="{1993EE3B-8B37-2B83-3629-1BF3A8A715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V="1">
            <a:off x="175302" y="2810944"/>
            <a:ext cx="812800" cy="81279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1127 (1)(1)">
            <a:hlinkClick r:id="" action="ppaction://media"/>
            <a:extLst>
              <a:ext uri="{FF2B5EF4-FFF2-40B4-BE49-F238E27FC236}">
                <a16:creationId xmlns:a16="http://schemas.microsoft.com/office/drawing/2014/main" xmlns="" id="{2819FE1B-C83A-0C8E-AB9C-D6FDAE6159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9649" y="4516475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8B66AB67-E6FB-4252-9F4A-B7AF9C25E3DA}"/>
              </a:ext>
            </a:extLst>
          </p:cNvPr>
          <p:cNvSpPr/>
          <p:nvPr/>
        </p:nvSpPr>
        <p:spPr>
          <a:xfrm>
            <a:off x="5872158" y="4580367"/>
            <a:ext cx="1152071" cy="323477"/>
          </a:xfrm>
          <a:prstGeom prst="rect">
            <a:avLst/>
          </a:prstGeom>
          <a:solidFill>
            <a:srgbClr val="00B05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xmlns="" id="{BE1AF0EB-E218-0D68-17D0-95CFCFB5CFEF}"/>
              </a:ext>
            </a:extLst>
          </p:cNvPr>
          <p:cNvCxnSpPr>
            <a:cxnSpLocks/>
          </p:cNvCxnSpPr>
          <p:nvPr/>
        </p:nvCxnSpPr>
        <p:spPr>
          <a:xfrm>
            <a:off x="8521016" y="4569808"/>
            <a:ext cx="2160815" cy="10559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xmlns="" id="{4D707DBD-0297-4F8E-318C-4BED7520BA7E}"/>
              </a:ext>
            </a:extLst>
          </p:cNvPr>
          <p:cNvCxnSpPr>
            <a:cxnSpLocks/>
          </p:cNvCxnSpPr>
          <p:nvPr/>
        </p:nvCxnSpPr>
        <p:spPr>
          <a:xfrm>
            <a:off x="1771873" y="4903844"/>
            <a:ext cx="1986643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xmlns="" id="{8E9F8E31-7654-2678-294F-D13835B1712E}"/>
              </a:ext>
            </a:extLst>
          </p:cNvPr>
          <p:cNvCxnSpPr>
            <a:cxnSpLocks/>
          </p:cNvCxnSpPr>
          <p:nvPr/>
        </p:nvCxnSpPr>
        <p:spPr>
          <a:xfrm>
            <a:off x="2985630" y="5531698"/>
            <a:ext cx="4038599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BA011922-4D65-104D-425E-05D0FA7FEFBE}"/>
              </a:ext>
            </a:extLst>
          </p:cNvPr>
          <p:cNvSpPr/>
          <p:nvPr/>
        </p:nvSpPr>
        <p:spPr>
          <a:xfrm>
            <a:off x="2970639" y="1491532"/>
            <a:ext cx="3490121" cy="286318"/>
          </a:xfrm>
          <a:prstGeom prst="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A03D75BF-4BED-51A8-AA3D-EC17EC0A70CE}"/>
              </a:ext>
            </a:extLst>
          </p:cNvPr>
          <p:cNvSpPr/>
          <p:nvPr/>
        </p:nvSpPr>
        <p:spPr>
          <a:xfrm>
            <a:off x="7481118" y="1462020"/>
            <a:ext cx="3490120" cy="315830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FDE52949-88C5-780E-6234-0EE2E8232085}"/>
              </a:ext>
            </a:extLst>
          </p:cNvPr>
          <p:cNvSpPr/>
          <p:nvPr/>
        </p:nvSpPr>
        <p:spPr>
          <a:xfrm>
            <a:off x="7496108" y="2332481"/>
            <a:ext cx="1168207" cy="409084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592F732E-0A58-0250-2E66-7ABEDA84D697}"/>
              </a:ext>
            </a:extLst>
          </p:cNvPr>
          <p:cNvSpPr/>
          <p:nvPr/>
        </p:nvSpPr>
        <p:spPr>
          <a:xfrm>
            <a:off x="5872158" y="3319052"/>
            <a:ext cx="5099080" cy="409084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F132675A-89EE-9131-7751-E80B6CEFA7D2}"/>
              </a:ext>
            </a:extLst>
          </p:cNvPr>
          <p:cNvSpPr/>
          <p:nvPr/>
        </p:nvSpPr>
        <p:spPr>
          <a:xfrm>
            <a:off x="1802432" y="3651802"/>
            <a:ext cx="1168207" cy="409084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755918A1-E5C3-1BBB-718F-E46ED7910936}"/>
              </a:ext>
            </a:extLst>
          </p:cNvPr>
          <p:cNvSpPr/>
          <p:nvPr/>
        </p:nvSpPr>
        <p:spPr>
          <a:xfrm>
            <a:off x="7296667" y="4522724"/>
            <a:ext cx="3423264" cy="409084"/>
          </a:xfrm>
          <a:prstGeom prst="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C07D839D-20D2-6032-3F94-9382ABD8BCFA}"/>
              </a:ext>
            </a:extLst>
          </p:cNvPr>
          <p:cNvSpPr/>
          <p:nvPr/>
        </p:nvSpPr>
        <p:spPr>
          <a:xfrm>
            <a:off x="10078137" y="4897996"/>
            <a:ext cx="539605" cy="409084"/>
          </a:xfrm>
          <a:prstGeom prst="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12FEABE8-3ECD-93DC-3EA4-10921020B6CD}"/>
              </a:ext>
            </a:extLst>
          </p:cNvPr>
          <p:cNvSpPr/>
          <p:nvPr/>
        </p:nvSpPr>
        <p:spPr>
          <a:xfrm>
            <a:off x="1676866" y="5214362"/>
            <a:ext cx="1168207" cy="409084"/>
          </a:xfrm>
          <a:prstGeom prst="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6" name="Connettore 4 25">
            <a:extLst>
              <a:ext uri="{FF2B5EF4-FFF2-40B4-BE49-F238E27FC236}">
                <a16:creationId xmlns:a16="http://schemas.microsoft.com/office/drawing/2014/main" xmlns="" id="{B0144C65-04B4-E826-457A-45449D341B86}"/>
              </a:ext>
            </a:extLst>
          </p:cNvPr>
          <p:cNvCxnSpPr>
            <a:stCxn id="16" idx="0"/>
          </p:cNvCxnSpPr>
          <p:nvPr/>
        </p:nvCxnSpPr>
        <p:spPr>
          <a:xfrm rot="16200000" flipV="1">
            <a:off x="8614777" y="850619"/>
            <a:ext cx="517640" cy="705162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237C3ECE-156C-74CE-1344-5811A9FFE199}"/>
              </a:ext>
            </a:extLst>
          </p:cNvPr>
          <p:cNvSpPr txBox="1"/>
          <p:nvPr/>
        </p:nvSpPr>
        <p:spPr>
          <a:xfrm>
            <a:off x="7028602" y="790491"/>
            <a:ext cx="1492414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LIAISON EN [T]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AB979D87-88CC-47C2-4C51-FF343CA51967}"/>
              </a:ext>
            </a:extLst>
          </p:cNvPr>
          <p:cNvSpPr txBox="1"/>
          <p:nvPr/>
        </p:nvSpPr>
        <p:spPr>
          <a:xfrm>
            <a:off x="10146200" y="2005205"/>
            <a:ext cx="1349115" cy="2769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LIAISON EN [</a:t>
            </a:r>
            <a:r>
              <a:rPr lang="it-IT" sz="12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Z</a:t>
            </a:r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] </a:t>
            </a:r>
            <a:endParaRPr lang="it-IT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0" name="Connettore 4 29">
            <a:extLst>
              <a:ext uri="{FF2B5EF4-FFF2-40B4-BE49-F238E27FC236}">
                <a16:creationId xmlns:a16="http://schemas.microsoft.com/office/drawing/2014/main" xmlns="" id="{300AAF0B-D1CE-1888-E871-B69A7699D45A}"/>
              </a:ext>
            </a:extLst>
          </p:cNvPr>
          <p:cNvCxnSpPr>
            <a:stCxn id="18" idx="0"/>
            <a:endCxn id="28" idx="1"/>
          </p:cNvCxnSpPr>
          <p:nvPr/>
        </p:nvCxnSpPr>
        <p:spPr>
          <a:xfrm rot="5400000" flipH="1" flipV="1">
            <a:off x="9018818" y="1205099"/>
            <a:ext cx="188776" cy="2065988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B4DB19B1-3FA0-8B7F-1E5B-EA92C03D2FC5}"/>
              </a:ext>
            </a:extLst>
          </p:cNvPr>
          <p:cNvSpPr txBox="1"/>
          <p:nvPr/>
        </p:nvSpPr>
        <p:spPr>
          <a:xfrm>
            <a:off x="6608049" y="5872001"/>
            <a:ext cx="3538151" cy="523220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FORME STANDARD UTILISÉE AU CANADA POUR DÉSIGNER UNE BOUTIQUE.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FBF424CF-FE04-3CE1-6676-79F18B3AAFB3}"/>
              </a:ext>
            </a:extLst>
          </p:cNvPr>
          <p:cNvSpPr txBox="1"/>
          <p:nvPr/>
        </p:nvSpPr>
        <p:spPr>
          <a:xfrm>
            <a:off x="3153465" y="3886726"/>
            <a:ext cx="8781107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DEMANDE DE CONFIRMATION (LA LOCUTRICE EST CONSCIENTE DE CERTAINES LACUNES AU NIVEAU LEXICAL)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9" name="Connettore 4 38">
            <a:extLst>
              <a:ext uri="{FF2B5EF4-FFF2-40B4-BE49-F238E27FC236}">
                <a16:creationId xmlns:a16="http://schemas.microsoft.com/office/drawing/2014/main" xmlns="" id="{A6DAF8C9-B539-65F3-A62F-F4B3E1426FA4}"/>
              </a:ext>
            </a:extLst>
          </p:cNvPr>
          <p:cNvCxnSpPr>
            <a:stCxn id="20" idx="3"/>
          </p:cNvCxnSpPr>
          <p:nvPr/>
        </p:nvCxnSpPr>
        <p:spPr>
          <a:xfrm>
            <a:off x="10971238" y="3523594"/>
            <a:ext cx="532464" cy="363132"/>
          </a:xfrm>
          <a:prstGeom prst="bentConnector3">
            <a:avLst>
              <a:gd name="adj1" fmla="val 111935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4 41">
            <a:extLst>
              <a:ext uri="{FF2B5EF4-FFF2-40B4-BE49-F238E27FC236}">
                <a16:creationId xmlns:a16="http://schemas.microsoft.com/office/drawing/2014/main" xmlns="" id="{49F58B2F-E87B-31BC-E496-2D5BF527D259}"/>
              </a:ext>
            </a:extLst>
          </p:cNvPr>
          <p:cNvCxnSpPr>
            <a:stCxn id="8" idx="2"/>
            <a:endCxn id="32" idx="0"/>
          </p:cNvCxnSpPr>
          <p:nvPr/>
        </p:nvCxnSpPr>
        <p:spPr>
          <a:xfrm rot="16200000" flipH="1">
            <a:off x="6928581" y="4423456"/>
            <a:ext cx="968157" cy="1928931"/>
          </a:xfrm>
          <a:prstGeom prst="bentConnector3">
            <a:avLst>
              <a:gd name="adj1" fmla="val 31420"/>
            </a:avLst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xmlns="" id="{DE3A3FCF-D66A-5912-A581-4BBEF10812C5}"/>
              </a:ext>
            </a:extLst>
          </p:cNvPr>
          <p:cNvSpPr txBox="1"/>
          <p:nvPr/>
        </p:nvSpPr>
        <p:spPr>
          <a:xfrm>
            <a:off x="1142142" y="575048"/>
            <a:ext cx="4240007" cy="52322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UTILISATION DU PRONOM DÉMONSTRATIF </a:t>
            </a:r>
            <a:r>
              <a:rPr lang="it-IT" sz="14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ÇA 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AU LIEU D’UN PRONOM PERSONNEL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47" name="Connettore 4 46">
            <a:extLst>
              <a:ext uri="{FF2B5EF4-FFF2-40B4-BE49-F238E27FC236}">
                <a16:creationId xmlns:a16="http://schemas.microsoft.com/office/drawing/2014/main" xmlns="" id="{A4DAADD4-A2FC-EE23-28C0-46A884332495}"/>
              </a:ext>
            </a:extLst>
          </p:cNvPr>
          <p:cNvCxnSpPr>
            <a:cxnSpLocks/>
            <a:stCxn id="45" idx="2"/>
            <a:endCxn id="14" idx="0"/>
          </p:cNvCxnSpPr>
          <p:nvPr/>
        </p:nvCxnSpPr>
        <p:spPr>
          <a:xfrm rot="16200000" flipH="1">
            <a:off x="3792291" y="568123"/>
            <a:ext cx="393264" cy="1453554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07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5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Personalizzato</PresentationFormat>
  <Paragraphs>21</Paragraphs>
  <Slides>3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CONVERSATION À BELLE-RIVIÈRE (ONTARIO, CANADA)  LA TRANSMISSION DU FRANÇAIS EN MILIEU MINORITAIRE 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 À BELLE-RIVIÈRE (ONTARIO, CANADA)  LA TRANSMISSION DU FRANÇAIS EN MILIEU MINORITAIRE</dc:title>
  <dc:creator>Microsoft Office User</dc:creator>
  <cp:lastModifiedBy>Utente Windows</cp:lastModifiedBy>
  <cp:revision>3</cp:revision>
  <dcterms:created xsi:type="dcterms:W3CDTF">2023-12-05T08:59:47Z</dcterms:created>
  <dcterms:modified xsi:type="dcterms:W3CDTF">2023-12-06T17:28:11Z</dcterms:modified>
</cp:coreProperties>
</file>