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85"/>
    <p:restoredTop sz="95865"/>
  </p:normalViewPr>
  <p:slideViewPr>
    <p:cSldViewPr snapToGrid="0">
      <p:cViewPr varScale="1">
        <p:scale>
          <a:sx n="73" d="100"/>
          <a:sy n="73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3DD3939-2B69-EF4A-3A45-B0404E71C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8B72DF67-81BE-6C1D-3D60-D97DEBFA6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C87411F-A822-9F01-F792-092A6E1A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B39F-3279-D64E-9472-7F3A7DD31F36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7CFC825-46C8-791E-58A8-15AE9040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931D556-BC30-13D3-8AE4-EF400117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C8C-38E8-2740-9856-68467DD68F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477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B8FA6B9-98AE-EF5D-2E69-63D0EE35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6EE80AA5-6F41-FD94-4385-B87BA7643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F64DD59-F174-95E0-FD20-79D3C949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B39F-3279-D64E-9472-7F3A7DD31F36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54EB33-1BBC-CF27-15E2-9B1E7B7F0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1DA28BF-6B2F-D9AB-5F9F-8FB38874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C8C-38E8-2740-9856-68467DD68F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0492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79C49357-2CA7-D736-613A-A97C6A9D7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F1671648-B76B-0F13-E6F5-D89B43CB3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EA4B87E-3E87-D6B8-52F6-6948D54D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B39F-3279-D64E-9472-7F3A7DD31F36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E89B379-2F2D-594A-73C8-BD8D0B5C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BC94246-F03A-9866-23F0-C6FA4754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C8C-38E8-2740-9856-68467DD68F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2607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E9CC922-3CBA-E1BD-5324-EFC2C6A0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C36A080-A9C3-D157-2F3F-26EECCC9C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41DE0FB-9B57-FF73-A88C-FA25293D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B39F-3279-D64E-9472-7F3A7DD31F36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C16A62F-D336-7DD0-FC45-9541670A4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8EDBCDF-09B8-8E4B-BAE1-8FF86683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C8C-38E8-2740-9856-68467DD68F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2794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90233FF-4F59-B2BA-E5DD-84E1ECD68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576B6FA-62C9-3FB1-33BF-9EAB09BC7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95C9C93-5B9D-CEBD-F1B8-9B0EAEE78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B39F-3279-D64E-9472-7F3A7DD31F36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22BAE1C-FC17-9C5E-345C-364DDA21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8AAF01E-6499-C6DF-4759-0E2FDE11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C8C-38E8-2740-9856-68467DD68F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118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62B2356-7A3D-E648-409C-95618EF0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9B7497D-75F6-2EB6-2E1B-33E55404F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BBA90681-89E6-552E-E704-598DDFC2D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860F352-B305-259B-7E91-7819E148C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B39F-3279-D64E-9472-7F3A7DD31F36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A7E41E3-2207-B7D5-F3BC-8376C868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F484379-A101-3FBF-8A94-74A932986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C8C-38E8-2740-9856-68467DD68F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658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E1DD709-E968-E490-F7F1-9DCFAEE95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C4B8EA4-BE1D-B381-AF39-FE138EE0E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D9ACCB8-4F66-37EF-C3F0-74EA8E22D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77A090E-6564-F768-E21E-55E96AA15A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07979572-3D3A-94C4-AD3F-1DCCFE615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FA653C32-6229-2AF2-9C0F-9016EA956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B39F-3279-D64E-9472-7F3A7DD31F36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DD521DE-04B5-974C-E66A-442E4727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E8C627DF-A1B8-D679-2A08-424EF2B1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C8C-38E8-2740-9856-68467DD68F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7534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02796FF-E668-41C2-3123-C2EF39CA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96217181-907B-E6B8-0E21-C184B23A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B39F-3279-D64E-9472-7F3A7DD31F36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A92838C-C89B-E677-BBC7-761F01FE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E7FC5C57-C4D6-EBA9-5E0F-19DD99B8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C8C-38E8-2740-9856-68467DD68F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0785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3674F81E-D6F7-9540-5029-41C5149F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B39F-3279-D64E-9472-7F3A7DD31F36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F0DBA8BA-25D4-B6CE-933D-6B622ACE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9C1F566-E46B-07B2-95B8-9097B8CC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C8C-38E8-2740-9856-68467DD68F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9311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F35E9D7-F3D7-6DF4-7DFC-6B7776EA8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E3735C-B466-80EF-F769-F2B5F2C3D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D003A48-B13A-331B-43E4-E74453DF2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A19D131-F389-B66D-77EF-32CD85178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B39F-3279-D64E-9472-7F3A7DD31F36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05A43EA-A34E-BBA5-BF75-1F0538CF4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3B162550-B010-C0BF-8915-369668B5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C8C-38E8-2740-9856-68467DD68F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9304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747939-586F-C237-FE15-C341C7CA3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F504674-197D-A27C-5B81-E53F0EC5B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56B4C7F-4FD9-51CA-982E-9A5F58083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118FAF1-BFA9-9255-B98F-4C71F6E8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B39F-3279-D64E-9472-7F3A7DD31F36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1D285235-83C1-D522-88B2-71AFC547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2E2369A-8D88-3219-4865-98795202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C8C-38E8-2740-9856-68467DD68F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1201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DF6275E-A34E-A929-F8C7-4C1E89E5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BABF065-0C62-D95A-8DB8-C648919E8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99FAF8C-D010-21D0-B60D-90F8D5FDB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B39F-3279-D64E-9472-7F3A7DD31F36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B747ADF-9D2F-204A-0612-00C3256A1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F7C4CDA-33D0-68C7-9540-FE81A774B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30C8C-38E8-2740-9856-68467DD68F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8885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5" Type="http://schemas.openxmlformats.org/officeDocument/2006/relationships/image" Target="../media/image3.png"/><Relationship Id="rId4" Type="http://schemas.microsoft.com/office/2007/relationships/media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P3"/><Relationship Id="rId5" Type="http://schemas.openxmlformats.org/officeDocument/2006/relationships/image" Target="../media/image3.png"/><Relationship Id="rId4" Type="http://schemas.microsoft.com/office/2007/relationships/media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919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F1A3ACE-E493-6D05-965D-155BC574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CONVERSATION À RIVIÈRE-LA-PAIX (ALBERTA, CANADA) </a:t>
            </a:r>
            <a:r>
              <a:rPr lang="it-IT" sz="1800" b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/>
            </a:r>
            <a:br>
              <a:rPr lang="it-IT" sz="1800" b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it-IT" sz="1800" b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LA FRANCOPHONIE RURALE DANS L’OUEST CANADIEN</a:t>
            </a:r>
            <a:endParaRPr lang="it-IT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A2EBDE6-04AF-B776-5ACB-31EC705B6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Lieu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de l’</a:t>
            </a: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enquête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: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Region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de Rivière-la-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Paix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,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dans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la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partie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nord-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ouest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de la province d’Alberta, à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quelque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400km de la capitale Edmonton, zone agricole.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Locutrice </a:t>
            </a: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interviewée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: 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CA et EQ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sont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toutes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les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deux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âgées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de 19 ans. </a:t>
            </a:r>
          </a:p>
          <a:p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La variété de la langue 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= français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canadien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populaire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(FCP) en milieu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minoritaire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Relation </a:t>
            </a: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entre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les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locutrices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: 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EQ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étudiante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à la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même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faculté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universitaire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que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CA =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conversation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libre.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Lieu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et </a:t>
            </a: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année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: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chez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CA en 2002</a:t>
            </a:r>
          </a:p>
          <a:p>
            <a:pPr marL="0" indent="0">
              <a:buNone/>
            </a:pPr>
            <a:endParaRPr lang="it-IT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86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A8A15E5E-CFA9-49C0-B040-816C27354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08065"/>
            <a:ext cx="10515600" cy="3641870"/>
          </a:xfrm>
        </p:spPr>
      </p:pic>
      <p:pic>
        <p:nvPicPr>
          <p:cNvPr id="3" name="1127 (1)">
            <a:hlinkClick r:id="" action="ppaction://media"/>
            <a:extLst>
              <a:ext uri="{FF2B5EF4-FFF2-40B4-BE49-F238E27FC236}">
                <a16:creationId xmlns:a16="http://schemas.microsoft.com/office/drawing/2014/main" xmlns="" id="{2D6F5A06-AED1-588A-2E3C-3FD1BCB75E7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800" y="5680075"/>
            <a:ext cx="812800" cy="812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1FDCF0DB-122E-CF73-4492-0740EC170BAE}"/>
              </a:ext>
            </a:extLst>
          </p:cNvPr>
          <p:cNvSpPr/>
          <p:nvPr/>
        </p:nvSpPr>
        <p:spPr>
          <a:xfrm>
            <a:off x="1632857" y="1828800"/>
            <a:ext cx="391886" cy="326571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B9C8F60D-CA9C-CA1B-18CF-4DC22F42B6DA}"/>
              </a:ext>
            </a:extLst>
          </p:cNvPr>
          <p:cNvSpPr/>
          <p:nvPr/>
        </p:nvSpPr>
        <p:spPr>
          <a:xfrm>
            <a:off x="2024743" y="1828799"/>
            <a:ext cx="1077686" cy="326571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A383E24F-96FE-BCF8-06B6-337672933DC4}"/>
              </a:ext>
            </a:extLst>
          </p:cNvPr>
          <p:cNvSpPr/>
          <p:nvPr/>
        </p:nvSpPr>
        <p:spPr>
          <a:xfrm>
            <a:off x="2906486" y="3102428"/>
            <a:ext cx="391886" cy="326571"/>
          </a:xfrm>
          <a:prstGeom prst="rect">
            <a:avLst/>
          </a:prstGeom>
          <a:solidFill>
            <a:srgbClr val="FF000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5C88AB63-5188-9BFC-4210-F6AB9CDFEAAB}"/>
              </a:ext>
            </a:extLst>
          </p:cNvPr>
          <p:cNvSpPr/>
          <p:nvPr/>
        </p:nvSpPr>
        <p:spPr>
          <a:xfrm>
            <a:off x="6738257" y="3102427"/>
            <a:ext cx="1066800" cy="326571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082F7D31-E1C0-486D-B7AC-8BCCDA80598E}"/>
              </a:ext>
            </a:extLst>
          </p:cNvPr>
          <p:cNvSpPr/>
          <p:nvPr/>
        </p:nvSpPr>
        <p:spPr>
          <a:xfrm>
            <a:off x="7979228" y="3102426"/>
            <a:ext cx="1785258" cy="326571"/>
          </a:xfrm>
          <a:prstGeom prst="rect">
            <a:avLst/>
          </a:prstGeom>
          <a:solidFill>
            <a:srgbClr val="7030A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E82CF438-2CFD-0B83-E3EB-A7852F9896F7}"/>
              </a:ext>
            </a:extLst>
          </p:cNvPr>
          <p:cNvSpPr/>
          <p:nvPr/>
        </p:nvSpPr>
        <p:spPr>
          <a:xfrm>
            <a:off x="3184074" y="3555696"/>
            <a:ext cx="391886" cy="326571"/>
          </a:xfrm>
          <a:prstGeom prst="rect">
            <a:avLst/>
          </a:prstGeom>
          <a:solidFill>
            <a:srgbClr val="FFFF0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1094C70A-C588-0D58-D509-D1A7FE4FA4C3}"/>
              </a:ext>
            </a:extLst>
          </p:cNvPr>
          <p:cNvSpPr/>
          <p:nvPr/>
        </p:nvSpPr>
        <p:spPr>
          <a:xfrm>
            <a:off x="7375072" y="4463143"/>
            <a:ext cx="391886" cy="326571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481B9DC5-593E-49D2-F101-03C69D942279}"/>
              </a:ext>
            </a:extLst>
          </p:cNvPr>
          <p:cNvSpPr txBox="1"/>
          <p:nvPr/>
        </p:nvSpPr>
        <p:spPr>
          <a:xfrm>
            <a:off x="632460" y="838997"/>
            <a:ext cx="2392680" cy="307777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CONJONCTION EMPRUNTÉE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9" name="Connettore 4 18">
            <a:extLst>
              <a:ext uri="{FF2B5EF4-FFF2-40B4-BE49-F238E27FC236}">
                <a16:creationId xmlns:a16="http://schemas.microsoft.com/office/drawing/2014/main" xmlns="" id="{C79C7093-06C3-C98B-F0AC-9F5EDF9C9F6C}"/>
              </a:ext>
            </a:extLst>
          </p:cNvPr>
          <p:cNvCxnSpPr>
            <a:cxnSpLocks/>
            <a:endCxn id="7" idx="0"/>
          </p:cNvCxnSpPr>
          <p:nvPr/>
        </p:nvCxnSpPr>
        <p:spPr>
          <a:xfrm rot="16200000" flipH="1">
            <a:off x="1195687" y="1195687"/>
            <a:ext cx="682026" cy="584200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5C44555C-1389-A22E-E725-23609CCB923D}"/>
              </a:ext>
            </a:extLst>
          </p:cNvPr>
          <p:cNvSpPr txBox="1"/>
          <p:nvPr/>
        </p:nvSpPr>
        <p:spPr>
          <a:xfrm>
            <a:off x="3755572" y="1217797"/>
            <a:ext cx="3281680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latin typeface="Dubai" panose="020B0503030403030204" pitchFamily="34" charset="-78"/>
                <a:cs typeface="Dubai" panose="020B0503030403030204" pitchFamily="34" charset="-78"/>
              </a:rPr>
              <a:t>CALQUE DE L’ANGLAIS: «MORE THAN»</a:t>
            </a:r>
          </a:p>
        </p:txBody>
      </p:sp>
      <p:cxnSp>
        <p:nvCxnSpPr>
          <p:cNvPr id="25" name="Connettore 4 24">
            <a:extLst>
              <a:ext uri="{FF2B5EF4-FFF2-40B4-BE49-F238E27FC236}">
                <a16:creationId xmlns:a16="http://schemas.microsoft.com/office/drawing/2014/main" xmlns="" id="{4057897F-A741-FCC0-AD2F-4B24DE99970A}"/>
              </a:ext>
            </a:extLst>
          </p:cNvPr>
          <p:cNvCxnSpPr>
            <a:stCxn id="10" idx="0"/>
            <a:endCxn id="23" idx="1"/>
          </p:cNvCxnSpPr>
          <p:nvPr/>
        </p:nvCxnSpPr>
        <p:spPr>
          <a:xfrm rot="5400000" flipH="1" flipV="1">
            <a:off x="2931023" y="1004250"/>
            <a:ext cx="457113" cy="1191986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7C34CA3E-C159-4B70-F03B-7EC2EF0BF570}"/>
              </a:ext>
            </a:extLst>
          </p:cNvPr>
          <p:cNvSpPr txBox="1"/>
          <p:nvPr/>
        </p:nvSpPr>
        <p:spPr>
          <a:xfrm>
            <a:off x="10363200" y="2690628"/>
            <a:ext cx="1701801" cy="73866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L’EMPLOI DU </a:t>
            </a:r>
            <a:r>
              <a:rPr lang="it-IT" sz="1400" b="1" i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TU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- INTERROGATIF</a:t>
            </a:r>
            <a:r>
              <a:rPr lang="it-IT" sz="6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6 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(</a:t>
            </a:r>
            <a:r>
              <a:rPr lang="it-IT" sz="14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réalise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́ [</a:t>
            </a:r>
            <a:r>
              <a:rPr lang="it-IT" sz="14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tsy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])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29" name="Connettore 4 28">
            <a:extLst>
              <a:ext uri="{FF2B5EF4-FFF2-40B4-BE49-F238E27FC236}">
                <a16:creationId xmlns:a16="http://schemas.microsoft.com/office/drawing/2014/main" xmlns="" id="{9F8AC33A-5D42-7EBE-B358-EE521EF69202}"/>
              </a:ext>
            </a:extLst>
          </p:cNvPr>
          <p:cNvCxnSpPr>
            <a:cxnSpLocks/>
            <a:stCxn id="11" idx="0"/>
          </p:cNvCxnSpPr>
          <p:nvPr/>
        </p:nvCxnSpPr>
        <p:spPr>
          <a:xfrm rot="5400000" flipH="1" flipV="1">
            <a:off x="6644282" y="-616489"/>
            <a:ext cx="177064" cy="7260771"/>
          </a:xfrm>
          <a:prstGeom prst="bentConnector2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="" id="{9C06C0A1-0F39-DD1A-9B03-1BB70F13D8D4}"/>
              </a:ext>
            </a:extLst>
          </p:cNvPr>
          <p:cNvSpPr txBox="1"/>
          <p:nvPr/>
        </p:nvSpPr>
        <p:spPr>
          <a:xfrm>
            <a:off x="6732814" y="5270871"/>
            <a:ext cx="3411583" cy="523220"/>
          </a:xfrm>
          <a:prstGeom prst="rect">
            <a:avLst/>
          </a:prstGeom>
          <a:noFill/>
          <a:ln w="158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PARTICULE DISCURSIVE TRÈS FRÉQUENTE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39" name="Connettore 4 38">
            <a:extLst>
              <a:ext uri="{FF2B5EF4-FFF2-40B4-BE49-F238E27FC236}">
                <a16:creationId xmlns:a16="http://schemas.microsoft.com/office/drawing/2014/main" xmlns="" id="{8CE75C07-EC67-6175-E065-8A9840D78F0C}"/>
              </a:ext>
            </a:extLst>
          </p:cNvPr>
          <p:cNvCxnSpPr>
            <a:endCxn id="37" idx="0"/>
          </p:cNvCxnSpPr>
          <p:nvPr/>
        </p:nvCxnSpPr>
        <p:spPr>
          <a:xfrm>
            <a:off x="7571015" y="4789714"/>
            <a:ext cx="867591" cy="481157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xmlns="" id="{FA030A6A-5168-E62B-F0E9-8945E43E6E53}"/>
              </a:ext>
            </a:extLst>
          </p:cNvPr>
          <p:cNvSpPr txBox="1"/>
          <p:nvPr/>
        </p:nvSpPr>
        <p:spPr>
          <a:xfrm>
            <a:off x="4485824" y="3792182"/>
            <a:ext cx="2979056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EMPLOI ÉTENDU DU SUFFIXE </a:t>
            </a:r>
            <a:r>
              <a:rPr lang="it-IT" sz="1400" b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-</a:t>
            </a:r>
            <a:r>
              <a:rPr lang="it-IT" sz="1400" b="1" i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AGE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43" name="Connettore 4 42">
            <a:extLst>
              <a:ext uri="{FF2B5EF4-FFF2-40B4-BE49-F238E27FC236}">
                <a16:creationId xmlns:a16="http://schemas.microsoft.com/office/drawing/2014/main" xmlns="" id="{48F5EFD2-0432-AD8A-6D29-33A86812AB88}"/>
              </a:ext>
            </a:extLst>
          </p:cNvPr>
          <p:cNvCxnSpPr>
            <a:stCxn id="41" idx="0"/>
            <a:endCxn id="12" idx="2"/>
          </p:cNvCxnSpPr>
          <p:nvPr/>
        </p:nvCxnSpPr>
        <p:spPr>
          <a:xfrm rot="5400000" flipH="1" flipV="1">
            <a:off x="6441912" y="2962438"/>
            <a:ext cx="363184" cy="1296305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xmlns="" id="{05167741-91A9-0120-B3B8-D04CF70AF628}"/>
              </a:ext>
            </a:extLst>
          </p:cNvPr>
          <p:cNvSpPr txBox="1"/>
          <p:nvPr/>
        </p:nvSpPr>
        <p:spPr>
          <a:xfrm>
            <a:off x="8925376" y="3970134"/>
            <a:ext cx="1437824" cy="30777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ASSIBILATION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47" name="Connettore 4 46">
            <a:extLst>
              <a:ext uri="{FF2B5EF4-FFF2-40B4-BE49-F238E27FC236}">
                <a16:creationId xmlns:a16="http://schemas.microsoft.com/office/drawing/2014/main" xmlns="" id="{ED0243A8-FA4C-C151-5424-DA8BDEEDCFD5}"/>
              </a:ext>
            </a:extLst>
          </p:cNvPr>
          <p:cNvCxnSpPr>
            <a:stCxn id="13" idx="2"/>
            <a:endCxn id="45" idx="0"/>
          </p:cNvCxnSpPr>
          <p:nvPr/>
        </p:nvCxnSpPr>
        <p:spPr>
          <a:xfrm rot="16200000" flipH="1">
            <a:off x="8987504" y="3313349"/>
            <a:ext cx="541137" cy="772431"/>
          </a:xfrm>
          <a:prstGeom prst="bentConnector3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76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097849B8-F0B1-28ED-4235-63BB4221C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778879"/>
            <a:ext cx="10515600" cy="3300242"/>
          </a:xfrm>
        </p:spPr>
      </p:pic>
      <p:pic>
        <p:nvPicPr>
          <p:cNvPr id="3" name="1127 (1)(1)">
            <a:hlinkClick r:id="" action="ppaction://media"/>
            <a:extLst>
              <a:ext uri="{FF2B5EF4-FFF2-40B4-BE49-F238E27FC236}">
                <a16:creationId xmlns:a16="http://schemas.microsoft.com/office/drawing/2014/main" xmlns="" id="{12C01CF5-559E-E6C2-3DD1-CDA7DBCD5D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800" y="5680075"/>
            <a:ext cx="812800" cy="812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A37DF278-4D36-DBC3-B1C5-09EA6EF1190D}"/>
              </a:ext>
            </a:extLst>
          </p:cNvPr>
          <p:cNvSpPr/>
          <p:nvPr/>
        </p:nvSpPr>
        <p:spPr>
          <a:xfrm>
            <a:off x="5731329" y="1795208"/>
            <a:ext cx="1453242" cy="409149"/>
          </a:xfrm>
          <a:prstGeom prst="rect">
            <a:avLst/>
          </a:prstGeom>
          <a:solidFill>
            <a:srgbClr val="FFC00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905C3D80-D528-4E91-3608-004A6A22BA19}"/>
              </a:ext>
            </a:extLst>
          </p:cNvPr>
          <p:cNvSpPr/>
          <p:nvPr/>
        </p:nvSpPr>
        <p:spPr>
          <a:xfrm>
            <a:off x="9323613" y="1836496"/>
            <a:ext cx="1453241" cy="367861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3D84A2AD-A026-8806-F097-112E192AC910}"/>
              </a:ext>
            </a:extLst>
          </p:cNvPr>
          <p:cNvSpPr/>
          <p:nvPr/>
        </p:nvSpPr>
        <p:spPr>
          <a:xfrm>
            <a:off x="1567543" y="2628900"/>
            <a:ext cx="391886" cy="326571"/>
          </a:xfrm>
          <a:prstGeom prst="rect">
            <a:avLst/>
          </a:prstGeom>
          <a:solidFill>
            <a:srgbClr val="FF000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CF60473E-09B4-9D90-6B3A-69E5282F6D3F}"/>
              </a:ext>
            </a:extLst>
          </p:cNvPr>
          <p:cNvSpPr/>
          <p:nvPr/>
        </p:nvSpPr>
        <p:spPr>
          <a:xfrm>
            <a:off x="2492829" y="2652925"/>
            <a:ext cx="391886" cy="326571"/>
          </a:xfrm>
          <a:prstGeom prst="rect">
            <a:avLst/>
          </a:prstGeom>
          <a:solidFill>
            <a:srgbClr val="FF000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9B77DABC-D382-0467-3164-07ACE8D75CB6}"/>
              </a:ext>
            </a:extLst>
          </p:cNvPr>
          <p:cNvSpPr/>
          <p:nvPr/>
        </p:nvSpPr>
        <p:spPr>
          <a:xfrm>
            <a:off x="1877787" y="3694575"/>
            <a:ext cx="1992085" cy="452882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xmlns="" id="{3C825352-20DF-EE06-085C-41F7E05027FA}"/>
              </a:ext>
            </a:extLst>
          </p:cNvPr>
          <p:cNvSpPr/>
          <p:nvPr/>
        </p:nvSpPr>
        <p:spPr>
          <a:xfrm>
            <a:off x="7151913" y="3710904"/>
            <a:ext cx="375558" cy="452882"/>
          </a:xfrm>
          <a:prstGeom prst="ellipse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78D0C6A1-8728-8AF3-5648-3E1B5A82D5B3}"/>
              </a:ext>
            </a:extLst>
          </p:cNvPr>
          <p:cNvSpPr/>
          <p:nvPr/>
        </p:nvSpPr>
        <p:spPr>
          <a:xfrm>
            <a:off x="5170714" y="4065812"/>
            <a:ext cx="1066800" cy="409149"/>
          </a:xfrm>
          <a:prstGeom prst="rect">
            <a:avLst/>
          </a:prstGeom>
          <a:solidFill>
            <a:srgbClr val="CC5CB3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D2A7A47E-A176-5DA4-5506-D37702393DE7}"/>
              </a:ext>
            </a:extLst>
          </p:cNvPr>
          <p:cNvSpPr/>
          <p:nvPr/>
        </p:nvSpPr>
        <p:spPr>
          <a:xfrm>
            <a:off x="9824360" y="4065812"/>
            <a:ext cx="489853" cy="367861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C15AF865-068B-C5A8-9164-AC53860CB890}"/>
              </a:ext>
            </a:extLst>
          </p:cNvPr>
          <p:cNvSpPr/>
          <p:nvPr/>
        </p:nvSpPr>
        <p:spPr>
          <a:xfrm>
            <a:off x="2775854" y="4429358"/>
            <a:ext cx="1355273" cy="409149"/>
          </a:xfrm>
          <a:prstGeom prst="rect">
            <a:avLst/>
          </a:prstGeom>
          <a:solidFill>
            <a:srgbClr val="FFFF0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xmlns="" id="{E13140ED-225F-33CD-8C01-15A9460D3007}"/>
              </a:ext>
            </a:extLst>
          </p:cNvPr>
          <p:cNvSpPr/>
          <p:nvPr/>
        </p:nvSpPr>
        <p:spPr>
          <a:xfrm>
            <a:off x="4024989" y="4385625"/>
            <a:ext cx="375558" cy="452882"/>
          </a:xfrm>
          <a:prstGeom prst="ellipse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56281DA-008C-B1E4-3451-5F3D1E7E0013}"/>
              </a:ext>
            </a:extLst>
          </p:cNvPr>
          <p:cNvSpPr txBox="1"/>
          <p:nvPr/>
        </p:nvSpPr>
        <p:spPr>
          <a:xfrm>
            <a:off x="6948347" y="863544"/>
            <a:ext cx="3548746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latin typeface="Dubai" panose="020B0503030403030204" pitchFamily="34" charset="-78"/>
                <a:cs typeface="Dubai" panose="020B0503030403030204" pitchFamily="34" charset="-78"/>
              </a:rPr>
              <a:t>SUBSTANTIF ASSIMILÉ PHONÉTIQUEMENT</a:t>
            </a:r>
          </a:p>
        </p:txBody>
      </p:sp>
      <p:cxnSp>
        <p:nvCxnSpPr>
          <p:cNvPr id="18" name="Connettore 4 17">
            <a:extLst>
              <a:ext uri="{FF2B5EF4-FFF2-40B4-BE49-F238E27FC236}">
                <a16:creationId xmlns:a16="http://schemas.microsoft.com/office/drawing/2014/main" xmlns="" id="{6A921401-B9B7-63ED-85BD-F80323F5A095}"/>
              </a:ext>
            </a:extLst>
          </p:cNvPr>
          <p:cNvCxnSpPr>
            <a:stCxn id="16" idx="2"/>
            <a:endCxn id="6" idx="0"/>
          </p:cNvCxnSpPr>
          <p:nvPr/>
        </p:nvCxnSpPr>
        <p:spPr>
          <a:xfrm rot="16200000" flipH="1">
            <a:off x="9053890" y="840151"/>
            <a:ext cx="665175" cy="1327514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556A44DC-5485-817C-EC4F-D19400E6B074}"/>
              </a:ext>
            </a:extLst>
          </p:cNvPr>
          <p:cNvSpPr txBox="1"/>
          <p:nvPr/>
        </p:nvSpPr>
        <p:spPr>
          <a:xfrm>
            <a:off x="1593122" y="5306836"/>
            <a:ext cx="4138207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PRÉSENCE FRÉQUENTE DU PRONOM RENFORCÉ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22" name="Connettore 4 21">
            <a:extLst>
              <a:ext uri="{FF2B5EF4-FFF2-40B4-BE49-F238E27FC236}">
                <a16:creationId xmlns:a16="http://schemas.microsoft.com/office/drawing/2014/main" xmlns="" id="{6A1E214B-6EE6-9647-880A-E738BAA795E0}"/>
              </a:ext>
            </a:extLst>
          </p:cNvPr>
          <p:cNvCxnSpPr>
            <a:stCxn id="20" idx="0"/>
            <a:endCxn id="13" idx="2"/>
          </p:cNvCxnSpPr>
          <p:nvPr/>
        </p:nvCxnSpPr>
        <p:spPr>
          <a:xfrm rot="16200000" flipV="1">
            <a:off x="3323695" y="4968304"/>
            <a:ext cx="468329" cy="208735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AA6A13AC-6ED1-A0EF-9825-AD5301DAEFE8}"/>
              </a:ext>
            </a:extLst>
          </p:cNvPr>
          <p:cNvSpPr txBox="1"/>
          <p:nvPr/>
        </p:nvSpPr>
        <p:spPr>
          <a:xfrm>
            <a:off x="1693276" y="1143405"/>
            <a:ext cx="2361106" cy="307777"/>
          </a:xfrm>
          <a:prstGeom prst="rect">
            <a:avLst/>
          </a:prstGeom>
          <a:noFill/>
          <a:ln w="158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CHANGEMENTS DE GENRE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26" name="Connettore 4 25">
            <a:extLst>
              <a:ext uri="{FF2B5EF4-FFF2-40B4-BE49-F238E27FC236}">
                <a16:creationId xmlns:a16="http://schemas.microsoft.com/office/drawing/2014/main" xmlns="" id="{CD820528-84D3-825B-9F55-EBC09F6990D2}"/>
              </a:ext>
            </a:extLst>
          </p:cNvPr>
          <p:cNvCxnSpPr>
            <a:stCxn id="24" idx="3"/>
            <a:endCxn id="4" idx="0"/>
          </p:cNvCxnSpPr>
          <p:nvPr/>
        </p:nvCxnSpPr>
        <p:spPr>
          <a:xfrm>
            <a:off x="4054382" y="1297294"/>
            <a:ext cx="2403568" cy="497914"/>
          </a:xfrm>
          <a:prstGeom prst="bentConnector2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8B92E4BB-07E5-D755-AE68-702677B31EE4}"/>
              </a:ext>
            </a:extLst>
          </p:cNvPr>
          <p:cNvSpPr txBox="1"/>
          <p:nvPr/>
        </p:nvSpPr>
        <p:spPr>
          <a:xfrm>
            <a:off x="7470675" y="5306836"/>
            <a:ext cx="1852938" cy="738664"/>
          </a:xfrm>
          <a:prstGeom prst="rect">
            <a:avLst/>
          </a:prstGeom>
          <a:noFill/>
          <a:ln w="15875">
            <a:solidFill>
              <a:srgbClr val="CC5CB3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DIPHTONGAISON DES VOYELLES LONGUES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33" name="Connettore 4 32">
            <a:extLst>
              <a:ext uri="{FF2B5EF4-FFF2-40B4-BE49-F238E27FC236}">
                <a16:creationId xmlns:a16="http://schemas.microsoft.com/office/drawing/2014/main" xmlns="" id="{BC837F39-C5DE-8E75-5447-4A8272F943D4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6277519" y="4429358"/>
            <a:ext cx="2119625" cy="877478"/>
          </a:xfrm>
          <a:prstGeom prst="bentConnector2">
            <a:avLst/>
          </a:prstGeom>
          <a:ln w="15875">
            <a:solidFill>
              <a:srgbClr val="CC5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511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9754CE0A-ECEC-F8D3-44CA-EA11C8BCC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150584"/>
            <a:ext cx="10515600" cy="2556832"/>
          </a:xfrm>
        </p:spPr>
      </p:pic>
      <p:pic>
        <p:nvPicPr>
          <p:cNvPr id="3" name="1127 (1)(2)">
            <a:hlinkClick r:id="" action="ppaction://media"/>
            <a:extLst>
              <a:ext uri="{FF2B5EF4-FFF2-40B4-BE49-F238E27FC236}">
                <a16:creationId xmlns:a16="http://schemas.microsoft.com/office/drawing/2014/main" xmlns="" id="{28181AF9-21B9-3BFD-1DEE-FC773A80D32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800" y="5680075"/>
            <a:ext cx="812800" cy="812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F6B97CFD-F76C-8AAC-27BE-07DD1079E621}"/>
              </a:ext>
            </a:extLst>
          </p:cNvPr>
          <p:cNvSpPr/>
          <p:nvPr/>
        </p:nvSpPr>
        <p:spPr>
          <a:xfrm>
            <a:off x="7668989" y="2302326"/>
            <a:ext cx="489853" cy="367861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9C3AB340-DC9F-22E8-3E57-51E7C92C1FDD}"/>
              </a:ext>
            </a:extLst>
          </p:cNvPr>
          <p:cNvSpPr/>
          <p:nvPr/>
        </p:nvSpPr>
        <p:spPr>
          <a:xfrm>
            <a:off x="7015846" y="2302326"/>
            <a:ext cx="653143" cy="367861"/>
          </a:xfrm>
          <a:prstGeom prst="rect">
            <a:avLst/>
          </a:prstGeom>
          <a:solidFill>
            <a:srgbClr val="CC5CB3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4C539D35-A946-447D-A3C7-F9F14286A19E}"/>
              </a:ext>
            </a:extLst>
          </p:cNvPr>
          <p:cNvSpPr/>
          <p:nvPr/>
        </p:nvSpPr>
        <p:spPr>
          <a:xfrm>
            <a:off x="2726874" y="3565069"/>
            <a:ext cx="1845126" cy="402774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63066627-5E69-74FE-6086-E8F5FF2129C0}"/>
              </a:ext>
            </a:extLst>
          </p:cNvPr>
          <p:cNvSpPr/>
          <p:nvPr/>
        </p:nvSpPr>
        <p:spPr>
          <a:xfrm>
            <a:off x="6525993" y="3565069"/>
            <a:ext cx="1981193" cy="367861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B8573022-BD69-8981-36E0-8D14FA74236C}"/>
              </a:ext>
            </a:extLst>
          </p:cNvPr>
          <p:cNvSpPr/>
          <p:nvPr/>
        </p:nvSpPr>
        <p:spPr>
          <a:xfrm>
            <a:off x="8523514" y="4185555"/>
            <a:ext cx="636815" cy="402774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F2A98870-9F97-4D68-930F-CDECA203B0BB}"/>
              </a:ext>
            </a:extLst>
          </p:cNvPr>
          <p:cNvSpPr txBox="1"/>
          <p:nvPr/>
        </p:nvSpPr>
        <p:spPr>
          <a:xfrm>
            <a:off x="4872991" y="1188305"/>
            <a:ext cx="3650523" cy="553998"/>
          </a:xfrm>
          <a:prstGeom prst="rect">
            <a:avLst/>
          </a:prstGeom>
          <a:noFill/>
          <a:ln w="15875">
            <a:solidFill>
              <a:srgbClr val="CC5CB3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SIMPLIFICATION DES CONSONNES FINALES  </a:t>
            </a:r>
            <a:r>
              <a:rPr lang="it-IT" sz="1600" i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triste</a:t>
            </a:r>
            <a:r>
              <a:rPr lang="it-IT" sz="16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[</a:t>
            </a:r>
            <a:r>
              <a:rPr lang="it-IT" sz="16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tʀɪs</a:t>
            </a:r>
            <a:r>
              <a:rPr lang="it-IT" sz="16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] </a:t>
            </a:r>
            <a:endParaRPr lang="it-IT" sz="1400" dirty="0">
              <a:effectLst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4" name="Connettore 4 13">
            <a:extLst>
              <a:ext uri="{FF2B5EF4-FFF2-40B4-BE49-F238E27FC236}">
                <a16:creationId xmlns:a16="http://schemas.microsoft.com/office/drawing/2014/main" xmlns="" id="{51A06251-3624-FB3D-2191-9C0017C34100}"/>
              </a:ext>
            </a:extLst>
          </p:cNvPr>
          <p:cNvCxnSpPr>
            <a:cxnSpLocks/>
            <a:stCxn id="12" idx="2"/>
            <a:endCxn id="7" idx="0"/>
          </p:cNvCxnSpPr>
          <p:nvPr/>
        </p:nvCxnSpPr>
        <p:spPr>
          <a:xfrm rot="16200000" flipH="1">
            <a:off x="6740324" y="1700231"/>
            <a:ext cx="560023" cy="644165"/>
          </a:xfrm>
          <a:prstGeom prst="bentConnector3">
            <a:avLst>
              <a:gd name="adj1" fmla="val 50000"/>
            </a:avLst>
          </a:prstGeom>
          <a:ln w="15875">
            <a:solidFill>
              <a:srgbClr val="CC5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50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89</Words>
  <Application>Microsoft Office PowerPoint</Application>
  <PresentationFormat>Personalizzato</PresentationFormat>
  <Paragraphs>17</Paragraphs>
  <Slides>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CONVERSATION À RIVIÈRE-LA-PAIX (ALBERTA, CANADA)  LA FRANCOPHONIE RURALE DANS L’OUEST CANADIEN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CONVERSATION À RIVIÈRE-LA-PAIX (ALBERTA, CANADA)  LA FRANCOPHONIE RURALE DANS L’OUEST CANADIEN</dc:title>
  <dc:creator>Microsoft Office User</dc:creator>
  <cp:lastModifiedBy>Utente Windows</cp:lastModifiedBy>
  <cp:revision>2</cp:revision>
  <dcterms:created xsi:type="dcterms:W3CDTF">2023-12-05T08:37:16Z</dcterms:created>
  <dcterms:modified xsi:type="dcterms:W3CDTF">2023-12-06T17:30:08Z</dcterms:modified>
</cp:coreProperties>
</file>