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54"/>
    <p:restoredTop sz="95865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D06485-3D7B-B98A-083D-BC8600604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586138B-E770-2AA3-860D-B55195443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BC9B302-9A0E-7D13-F9C0-EE650012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3C7A272-15D5-E2B0-6832-E8BA12F0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784639A-830F-BC57-106F-2B99C94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022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4B1FBA-EEF1-E868-6FA7-02A43B62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ED62411-43C6-D390-AAED-89F834316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86DAC3B-C714-A930-FE4D-940ADE60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7E4B09-A72C-67B4-6DA3-7C6C065D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0B81BD9-DE30-21D8-4E13-8FABB3B9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78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0D0B3160-D93E-1ED6-D9AE-1D5ABB994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0F7164E-7D1C-D5FA-0876-4880DDC6B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D072064-9E85-D1D3-5632-F8FB8F8E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A43A6DD-8CDB-97AF-DB79-7B8179E9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2E4E98-E93E-8C3D-9010-BE79FB75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97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3D3AE0-F9A7-2ABA-8854-B0A412D9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BEB6CFF-8B05-BD0D-CD25-F915CA54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A61C605-1251-3F2B-DFBB-FD55A85F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43DAF1D-C64B-7082-0524-0270AD1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6F45BB2-C146-DFE1-4EAD-6A3F04CB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44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DD8A4C-F92A-E653-87B0-48A19E5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8F744E7-1DC2-1257-AFD3-09EE6B59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C0F6620-F3C0-C8F4-87C0-C756DBD4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4E2F8A3-46EB-A560-CFCE-33178ABE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869C21-1883-465A-8C43-F363A9C6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182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5FE48-FF4B-045D-8F5B-4B7257E5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448A28-E671-57A8-507E-D3E5E1EBB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D1A061D-019B-1219-58AA-0252AC17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C9A1A42-306C-7EE0-1678-C6A5DD57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06B219-77FE-BDED-BC84-42199A55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87749C4-0C93-AE1A-CBE1-C72A715C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44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E8FF6E-8472-647C-9712-1C1BC3FE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05E25F2-7053-1E8F-165D-A378199C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9517F5B-E1CC-AF39-EA1C-250DE38A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9D1298E-0B79-DB35-F7DD-D79CC5C0C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F281FA5-774D-07C4-B4A2-B0DCF286C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9EC243F-E554-8B16-EC6E-3B90132B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840C7A5-F87F-23C6-BF07-A19FB82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3275ECB-4748-434A-BF11-696693ED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05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385749-F264-FC92-A918-F79F1C42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AE63A0D-9F26-9E92-4DC4-F5C5664F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F3BE50-2BD9-4F3F-E1BB-A117DE0A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850841F-B75E-9DC2-65F4-CBF1005C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943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018F937-F8DA-2BE4-3937-10EC648A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5B3163F-54C5-0698-B995-75373943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CAC10D6-A515-6583-5832-49081E4E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99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14AF07-2F95-2BCF-105A-4715F789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EC94741-A86B-B5FA-178B-56B237B6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7D5C45B-AC13-D50D-9709-FA3EDF13F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1FB514E-1DB6-CED0-5E58-7386E3D1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6F4B070-C929-859C-EEE8-C04FB7DB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EB9F7A3-D7C5-2DEB-1838-F807D7DD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22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C18BB6-BA71-6A9D-7C9F-A6B97861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9F4F3DA-964A-4278-2579-0EF4D57DA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F8C7A97-B170-9C34-8F30-7D4A79A4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0E46592-8361-835E-153E-60427B8D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69C8720-B882-C521-FEFF-5A569201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2D0F64B-361D-BF4E-BC33-543E32A5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64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33A9967-8291-2E17-C3BE-51E3833B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23F2AC5-D857-E43A-F557-2AA57FCA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ED267B5-2F3A-6310-080B-315925F6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DBB4-0569-BD46-9B60-7735262B2A0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B620842-A8B6-9C50-B77E-1B82B7F84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540E148-67DD-91DA-A64B-B07ACDF7E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5F69-3946-CB47-B272-79CE89D17A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987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P3"/><Relationship Id="rId5" Type="http://schemas.openxmlformats.org/officeDocument/2006/relationships/image" Target="../media/image3.png"/><Relationship Id="rId4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6352FAA9-87CF-52BC-DD6B-942380564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6207" y="1690287"/>
            <a:ext cx="10515600" cy="85915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FB81B15-154D-5625-C0E8-D0AC1FAEF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1" y="3173533"/>
            <a:ext cx="10192782" cy="1932907"/>
          </a:xfrm>
          <a:prstGeom prst="rect">
            <a:avLst/>
          </a:prstGeom>
        </p:spPr>
      </p:pic>
      <p:pic>
        <p:nvPicPr>
          <p:cNvPr id="3" name="1127 (1)(3)">
            <a:hlinkClick r:id="" action="ppaction://media"/>
            <a:extLst>
              <a:ext uri="{FF2B5EF4-FFF2-40B4-BE49-F238E27FC236}">
                <a16:creationId xmlns:a16="http://schemas.microsoft.com/office/drawing/2014/main" xmlns="" id="{87E3CF6B-A6C9-65F8-FE33-46D0DCD2CC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864" y="2291477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1127 (1)(4)">
            <a:hlinkClick r:id="" action="ppaction://media"/>
            <a:extLst>
              <a:ext uri="{FF2B5EF4-FFF2-40B4-BE49-F238E27FC236}">
                <a16:creationId xmlns:a16="http://schemas.microsoft.com/office/drawing/2014/main" xmlns="" id="{42A4A564-E70C-1B5F-3C0E-A0ECAD9C9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7824" y="3746402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B2F9540-138B-FC6F-7073-327F38F0DB4D}"/>
              </a:ext>
            </a:extLst>
          </p:cNvPr>
          <p:cNvSpPr/>
          <p:nvPr/>
        </p:nvSpPr>
        <p:spPr>
          <a:xfrm>
            <a:off x="5150459" y="1775183"/>
            <a:ext cx="653548" cy="392914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D17382C-B45A-389E-BAC9-C82BAAF8A3A1}"/>
              </a:ext>
            </a:extLst>
          </p:cNvPr>
          <p:cNvSpPr/>
          <p:nvPr/>
        </p:nvSpPr>
        <p:spPr>
          <a:xfrm>
            <a:off x="2690696" y="3173132"/>
            <a:ext cx="642254" cy="363617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9304927-1A52-050B-4472-4E7142D1CDFC}"/>
              </a:ext>
            </a:extLst>
          </p:cNvPr>
          <p:cNvSpPr/>
          <p:nvPr/>
        </p:nvSpPr>
        <p:spPr>
          <a:xfrm>
            <a:off x="6233996" y="3168888"/>
            <a:ext cx="756554" cy="363617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72CFDD9-6163-5FE1-A5B0-F5A87EB71140}"/>
              </a:ext>
            </a:extLst>
          </p:cNvPr>
          <p:cNvSpPr/>
          <p:nvPr/>
        </p:nvSpPr>
        <p:spPr>
          <a:xfrm>
            <a:off x="8858275" y="3184189"/>
            <a:ext cx="1414318" cy="363617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47049D1-E3A6-E8C2-CECE-E800A31C24A1}"/>
              </a:ext>
            </a:extLst>
          </p:cNvPr>
          <p:cNvSpPr/>
          <p:nvPr/>
        </p:nvSpPr>
        <p:spPr>
          <a:xfrm>
            <a:off x="1384410" y="3956055"/>
            <a:ext cx="1621968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2EA209B5-FAC7-ACA4-5261-F6BDCDBB149E}"/>
              </a:ext>
            </a:extLst>
          </p:cNvPr>
          <p:cNvSpPr/>
          <p:nvPr/>
        </p:nvSpPr>
        <p:spPr>
          <a:xfrm flipV="1">
            <a:off x="1950467" y="4416482"/>
            <a:ext cx="1382483" cy="363617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7CBAEC34-73D3-33A5-78F4-AC765C929F41}"/>
              </a:ext>
            </a:extLst>
          </p:cNvPr>
          <p:cNvSpPr/>
          <p:nvPr/>
        </p:nvSpPr>
        <p:spPr>
          <a:xfrm>
            <a:off x="1384410" y="4797315"/>
            <a:ext cx="1621968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31D226F-7976-1768-C745-21A0760A3038}"/>
              </a:ext>
            </a:extLst>
          </p:cNvPr>
          <p:cNvSpPr txBox="1"/>
          <p:nvPr/>
        </p:nvSpPr>
        <p:spPr>
          <a:xfrm>
            <a:off x="187864" y="5498205"/>
            <a:ext cx="2393091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« C’EST BIEN ; D’ACCORD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xmlns="" id="{0DB99FAD-D213-0439-A707-164C05E0D033}"/>
              </a:ext>
            </a:extLst>
          </p:cNvPr>
          <p:cNvCxnSpPr/>
          <p:nvPr/>
        </p:nvCxnSpPr>
        <p:spPr>
          <a:xfrm rot="5400000">
            <a:off x="390980" y="4504776"/>
            <a:ext cx="1148656" cy="838202"/>
          </a:xfrm>
          <a:prstGeom prst="bentConnector3">
            <a:avLst>
              <a:gd name="adj1" fmla="val -4018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>
            <a:extLst>
              <a:ext uri="{FF2B5EF4-FFF2-40B4-BE49-F238E27FC236}">
                <a16:creationId xmlns:a16="http://schemas.microsoft.com/office/drawing/2014/main" xmlns="" id="{A948AAAE-1EE6-515C-02A1-709B6A05958F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2441739" y="5311082"/>
            <a:ext cx="480228" cy="201796"/>
          </a:xfrm>
          <a:prstGeom prst="bentConnector2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F9C846A9-7644-73FF-F9E5-458064932AB0}"/>
              </a:ext>
            </a:extLst>
          </p:cNvPr>
          <p:cNvSpPr txBox="1"/>
          <p:nvPr/>
        </p:nvSpPr>
        <p:spPr>
          <a:xfrm>
            <a:off x="9322729" y="2473991"/>
            <a:ext cx="2389414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DIRECTRICE DE L’ÉCOLE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6" name="Connettore 4 25">
            <a:extLst>
              <a:ext uri="{FF2B5EF4-FFF2-40B4-BE49-F238E27FC236}">
                <a16:creationId xmlns:a16="http://schemas.microsoft.com/office/drawing/2014/main" xmlns="" id="{98A9D771-7956-4E58-E4A6-DEFCCC8BCDC7}"/>
              </a:ext>
            </a:extLst>
          </p:cNvPr>
          <p:cNvCxnSpPr>
            <a:stCxn id="10" idx="3"/>
            <a:endCxn id="24" idx="2"/>
          </p:cNvCxnSpPr>
          <p:nvPr/>
        </p:nvCxnSpPr>
        <p:spPr>
          <a:xfrm flipV="1">
            <a:off x="10272593" y="2781768"/>
            <a:ext cx="244843" cy="584230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F780A57-FD65-84C1-A193-EABB1DDD3584}"/>
              </a:ext>
            </a:extLst>
          </p:cNvPr>
          <p:cNvSpPr txBox="1"/>
          <p:nvPr/>
        </p:nvSpPr>
        <p:spPr>
          <a:xfrm>
            <a:off x="5362047" y="1145278"/>
            <a:ext cx="2804160" cy="307777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/T/ FINAL DANS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ICITTE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(= « ICI »)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xmlns="" id="{05968658-F9AB-1BFC-6B75-7C691D0D7FF8}"/>
              </a:ext>
            </a:extLst>
          </p:cNvPr>
          <p:cNvCxnSpPr/>
          <p:nvPr/>
        </p:nvCxnSpPr>
        <p:spPr>
          <a:xfrm flipV="1">
            <a:off x="5362047" y="1453055"/>
            <a:ext cx="1402080" cy="322128"/>
          </a:xfrm>
          <a:prstGeom prst="bentConnector3">
            <a:avLst>
              <a:gd name="adj1" fmla="val 100000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852B91F8-6303-9B28-5DC6-31C886C3A1E8}"/>
              </a:ext>
            </a:extLst>
          </p:cNvPr>
          <p:cNvSpPr txBox="1"/>
          <p:nvPr/>
        </p:nvSpPr>
        <p:spPr>
          <a:xfrm>
            <a:off x="2614704" y="2698615"/>
            <a:ext cx="3749040" cy="307777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SIMPLIFICATION DES CONSONNES FINALES </a:t>
            </a:r>
            <a:endParaRPr lang="it-IT" sz="1400" dirty="0"/>
          </a:p>
        </p:txBody>
      </p:sp>
      <p:cxnSp>
        <p:nvCxnSpPr>
          <p:cNvPr id="35" name="Connettore 4 34">
            <a:extLst>
              <a:ext uri="{FF2B5EF4-FFF2-40B4-BE49-F238E27FC236}">
                <a16:creationId xmlns:a16="http://schemas.microsoft.com/office/drawing/2014/main" xmlns="" id="{43DF78F7-CC0A-5A42-5177-9A5BF0D6F276}"/>
              </a:ext>
            </a:extLst>
          </p:cNvPr>
          <p:cNvCxnSpPr>
            <a:stCxn id="33" idx="3"/>
          </p:cNvCxnSpPr>
          <p:nvPr/>
        </p:nvCxnSpPr>
        <p:spPr>
          <a:xfrm>
            <a:off x="6363744" y="2852504"/>
            <a:ext cx="400383" cy="330019"/>
          </a:xfrm>
          <a:prstGeom prst="bentConnector3">
            <a:avLst>
              <a:gd name="adj1" fmla="val 91870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06C6A3F7-5F9F-19AD-BF89-080FFB2C2408}"/>
              </a:ext>
            </a:extLst>
          </p:cNvPr>
          <p:cNvSpPr txBox="1"/>
          <p:nvPr/>
        </p:nvSpPr>
        <p:spPr>
          <a:xfrm>
            <a:off x="8878834" y="5375094"/>
            <a:ext cx="2787518" cy="553998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DIPHTONGAISON DES VOYELLES LONGUES: 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6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ej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  <a:r>
              <a:rPr lang="it-IT" sz="16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mère</a:t>
            </a:r>
            <a:r>
              <a:rPr lang="it-IT" sz="16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0" name="Connettore 4 39">
            <a:extLst>
              <a:ext uri="{FF2B5EF4-FFF2-40B4-BE49-F238E27FC236}">
                <a16:creationId xmlns:a16="http://schemas.microsoft.com/office/drawing/2014/main" xmlns="" id="{EEB78D4B-2F1F-1C51-E6CB-BD5267E1FC80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376309" y="3498907"/>
            <a:ext cx="6896284" cy="1876187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36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287946B-EDE8-513F-9668-99CF42B5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91916"/>
            <a:ext cx="10515600" cy="3874168"/>
          </a:xfrm>
        </p:spPr>
      </p:pic>
      <p:pic>
        <p:nvPicPr>
          <p:cNvPr id="3" name="1127 (1)(5)">
            <a:hlinkClick r:id="" action="ppaction://media"/>
            <a:extLst>
              <a:ext uri="{FF2B5EF4-FFF2-40B4-BE49-F238E27FC236}">
                <a16:creationId xmlns:a16="http://schemas.microsoft.com/office/drawing/2014/main" xmlns="" id="{722AB938-E4E3-CF1F-90D6-2C716246C5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82B854A-FE69-DBA6-1157-368913FF3D68}"/>
              </a:ext>
            </a:extLst>
          </p:cNvPr>
          <p:cNvSpPr/>
          <p:nvPr/>
        </p:nvSpPr>
        <p:spPr>
          <a:xfrm>
            <a:off x="8844646" y="2114529"/>
            <a:ext cx="1621968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6127C2D-6701-9290-4C5E-D551780FC0F7}"/>
              </a:ext>
            </a:extLst>
          </p:cNvPr>
          <p:cNvSpPr/>
          <p:nvPr/>
        </p:nvSpPr>
        <p:spPr>
          <a:xfrm>
            <a:off x="1725387" y="2360263"/>
            <a:ext cx="805542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9D5B4AD-D725-D470-7826-341E21C7CA8C}"/>
              </a:ext>
            </a:extLst>
          </p:cNvPr>
          <p:cNvSpPr/>
          <p:nvPr/>
        </p:nvSpPr>
        <p:spPr>
          <a:xfrm>
            <a:off x="6574974" y="3035506"/>
            <a:ext cx="2062839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52C652C-AAE3-5280-D791-DCF272C4D230}"/>
              </a:ext>
            </a:extLst>
          </p:cNvPr>
          <p:cNvSpPr/>
          <p:nvPr/>
        </p:nvSpPr>
        <p:spPr>
          <a:xfrm flipV="1">
            <a:off x="8844646" y="3314154"/>
            <a:ext cx="1621968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6EF89D6-03D8-EA67-D578-8E1DCFE6AA8C}"/>
              </a:ext>
            </a:extLst>
          </p:cNvPr>
          <p:cNvSpPr/>
          <p:nvPr/>
        </p:nvSpPr>
        <p:spPr>
          <a:xfrm>
            <a:off x="1725387" y="3622104"/>
            <a:ext cx="1099456" cy="393494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16796DA-E591-C768-00F3-B90071EF6292}"/>
              </a:ext>
            </a:extLst>
          </p:cNvPr>
          <p:cNvSpPr/>
          <p:nvPr/>
        </p:nvSpPr>
        <p:spPr>
          <a:xfrm>
            <a:off x="4591053" y="3917626"/>
            <a:ext cx="1319890" cy="393494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1D2E7A9C-7370-9BB0-56A6-03EA8E8CF153}"/>
              </a:ext>
            </a:extLst>
          </p:cNvPr>
          <p:cNvSpPr/>
          <p:nvPr/>
        </p:nvSpPr>
        <p:spPr>
          <a:xfrm>
            <a:off x="4331159" y="4510424"/>
            <a:ext cx="779684" cy="393494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F56EF173-A95F-18E5-3C2C-2657C7811F07}"/>
              </a:ext>
            </a:extLst>
          </p:cNvPr>
          <p:cNvSpPr/>
          <p:nvPr/>
        </p:nvSpPr>
        <p:spPr>
          <a:xfrm>
            <a:off x="9655630" y="4510424"/>
            <a:ext cx="810984" cy="393494"/>
          </a:xfrm>
          <a:prstGeom prst="rect">
            <a:avLst/>
          </a:prstGeom>
          <a:solidFill>
            <a:srgbClr val="FFC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17B1C595-8258-817A-DC0B-77BA48526B2F}"/>
              </a:ext>
            </a:extLst>
          </p:cNvPr>
          <p:cNvSpPr/>
          <p:nvPr/>
        </p:nvSpPr>
        <p:spPr>
          <a:xfrm>
            <a:off x="1692729" y="4883945"/>
            <a:ext cx="805542" cy="393494"/>
          </a:xfrm>
          <a:prstGeom prst="rect">
            <a:avLst/>
          </a:prstGeom>
          <a:solidFill>
            <a:srgbClr val="FFC0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5BC7CE8B-B8A6-0F79-B7C7-B0A8401A35BD}"/>
              </a:ext>
            </a:extLst>
          </p:cNvPr>
          <p:cNvSpPr txBox="1"/>
          <p:nvPr/>
        </p:nvSpPr>
        <p:spPr>
          <a:xfrm>
            <a:off x="184377" y="3848142"/>
            <a:ext cx="1319890" cy="52322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« TIRER LES CAPSULES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xmlns="" id="{8227BB09-EE47-71CA-2E09-C872FDBB90F4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1220957" y="3343713"/>
            <a:ext cx="127794" cy="881064"/>
          </a:xfrm>
          <a:prstGeom prst="bentConnector2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98C54415-E8AC-6BE6-E143-4164863E9349}"/>
              </a:ext>
            </a:extLst>
          </p:cNvPr>
          <p:cNvSpPr txBox="1"/>
          <p:nvPr/>
        </p:nvSpPr>
        <p:spPr>
          <a:xfrm>
            <a:off x="8637813" y="939066"/>
            <a:ext cx="2506435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« À TOUS LES CINQ BILLETS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8" name="Connettore 4 27">
            <a:extLst>
              <a:ext uri="{FF2B5EF4-FFF2-40B4-BE49-F238E27FC236}">
                <a16:creationId xmlns:a16="http://schemas.microsoft.com/office/drawing/2014/main" xmlns="" id="{903EE1AC-B9BE-ADD7-5F22-B125BB482E6A}"/>
              </a:ext>
            </a:extLst>
          </p:cNvPr>
          <p:cNvCxnSpPr>
            <a:stCxn id="4" idx="3"/>
          </p:cNvCxnSpPr>
          <p:nvPr/>
        </p:nvCxnSpPr>
        <p:spPr>
          <a:xfrm flipV="1">
            <a:off x="10466614" y="1246843"/>
            <a:ext cx="293915" cy="1064433"/>
          </a:xfrm>
          <a:prstGeom prst="bentConnector2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BC93242B-E76C-4C94-A7A4-6A12D426FCCA}"/>
              </a:ext>
            </a:extLst>
          </p:cNvPr>
          <p:cNvSpPr txBox="1"/>
          <p:nvPr/>
        </p:nvSpPr>
        <p:spPr>
          <a:xfrm>
            <a:off x="184377" y="2684545"/>
            <a:ext cx="1483851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« À PEU PRÈS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2" name="Connettore 4 31">
            <a:extLst>
              <a:ext uri="{FF2B5EF4-FFF2-40B4-BE49-F238E27FC236}">
                <a16:creationId xmlns:a16="http://schemas.microsoft.com/office/drawing/2014/main" xmlns="" id="{105F45F9-EDA7-36B7-639C-4EB35C067EF8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3729046" y="189578"/>
            <a:ext cx="43184" cy="5648671"/>
          </a:xfrm>
          <a:prstGeom prst="bentConnector2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0AE2E44C-DDEE-1C79-9919-4212C391D92F}"/>
              </a:ext>
            </a:extLst>
          </p:cNvPr>
          <p:cNvSpPr/>
          <p:nvPr/>
        </p:nvSpPr>
        <p:spPr>
          <a:xfrm>
            <a:off x="9189720" y="1767840"/>
            <a:ext cx="1276894" cy="346689"/>
          </a:xfrm>
          <a:prstGeom prst="rect">
            <a:avLst/>
          </a:prstGeom>
          <a:solidFill>
            <a:srgbClr val="FF0000">
              <a:alpha val="4509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68C72553-FDCD-BA60-F131-1F1B606604E1}"/>
              </a:ext>
            </a:extLst>
          </p:cNvPr>
          <p:cNvSpPr txBox="1"/>
          <p:nvPr/>
        </p:nvSpPr>
        <p:spPr>
          <a:xfrm>
            <a:off x="5143502" y="815382"/>
            <a:ext cx="2862943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ABSENCE DU PRONOM SUJET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xmlns="" id="{034ACDAA-4E11-7699-CB50-1527A16D66A9}"/>
              </a:ext>
            </a:extLst>
          </p:cNvPr>
          <p:cNvCxnSpPr>
            <a:cxnSpLocks/>
          </p:cNvCxnSpPr>
          <p:nvPr/>
        </p:nvCxnSpPr>
        <p:spPr>
          <a:xfrm>
            <a:off x="6846031" y="1123159"/>
            <a:ext cx="2343687" cy="743838"/>
          </a:xfrm>
          <a:prstGeom prst="bentConnector3">
            <a:avLst>
              <a:gd name="adj1" fmla="val -137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xmlns="" id="{1BB57A0C-C3F3-F368-50C1-FF73F83B282E}"/>
              </a:ext>
            </a:extLst>
          </p:cNvPr>
          <p:cNvCxnSpPr/>
          <p:nvPr/>
        </p:nvCxnSpPr>
        <p:spPr>
          <a:xfrm>
            <a:off x="4151376" y="4256256"/>
            <a:ext cx="1759567" cy="0"/>
          </a:xfrm>
          <a:prstGeom prst="line">
            <a:avLst/>
          </a:prstGeom>
          <a:ln w="349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4 43">
            <a:extLst>
              <a:ext uri="{FF2B5EF4-FFF2-40B4-BE49-F238E27FC236}">
                <a16:creationId xmlns:a16="http://schemas.microsoft.com/office/drawing/2014/main" xmlns="" id="{C83B5D02-A8A9-12DD-4256-62A4B0F5A527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5141422" y="4420696"/>
            <a:ext cx="1368954" cy="1149802"/>
          </a:xfrm>
          <a:prstGeom prst="bentConnector3">
            <a:avLst>
              <a:gd name="adj1" fmla="val 9784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600BC39D-E6F3-E230-0C92-89BB7E8E265F}"/>
              </a:ext>
            </a:extLst>
          </p:cNvPr>
          <p:cNvSpPr txBox="1"/>
          <p:nvPr/>
        </p:nvSpPr>
        <p:spPr>
          <a:xfrm>
            <a:off x="6400800" y="5437812"/>
            <a:ext cx="1899227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ABSENCE DE LIAISON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2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ECDF95-3E26-7489-9317-78F5AE29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it-IT" sz="2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CONVERSATION À LA VILLE PLATTE (LOUISIANE, ETATS-UNIS) </a:t>
            </a:r>
            <a: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/>
            </a:r>
            <a:b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LANGUE ET MUSIQUE EN LOUISIANE</a:t>
            </a: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AF742E7-4D18-B07E-DD2A-C62CB099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l’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VIlle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Platte (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le centre de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Louisiane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). C’est une petite ville d’un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peu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plus de 8000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habitants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située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une zone rurale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où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la culture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cadienne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* est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omniprésente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 *derive de “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Acadien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” et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désigne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à l’origine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personnes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expulsées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par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Anglais de l’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Acadie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(Nouvelle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Ecosse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actuel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) qui se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sont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installées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en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Louisiane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Aujourd’hui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il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désigne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tous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paysans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blancs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qui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parlent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français. </a:t>
            </a:r>
          </a:p>
          <a:p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interviewé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FS est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âgé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69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moment de l’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 Il est né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une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famille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cadienne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et 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toujours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vécu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à Ville Platte.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Maintenant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à la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retraite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il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joue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un rôle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essentiel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la promotion d’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artistes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acadiens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langue française =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auteur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central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paysage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musical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cadien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. </a:t>
            </a:r>
          </a:p>
          <a:p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Relation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entre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locuteurs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entretien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guidé</a:t>
            </a:r>
            <a:endParaRPr lang="it-IT" dirty="0">
              <a:solidFill>
                <a:srgbClr val="000000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et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année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le bureau du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magasin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musique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dont FS est 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propriétaire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2007. </a:t>
            </a:r>
          </a:p>
        </p:txBody>
      </p:sp>
    </p:spTree>
    <p:extLst>
      <p:ext uri="{BB962C8B-B14F-4D97-AF65-F5344CB8AC3E}">
        <p14:creationId xmlns:p14="http://schemas.microsoft.com/office/powerpoint/2010/main" xmlns="" val="28524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C77C19A-4347-FFCB-E540-F62C0B42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214" y="1253331"/>
            <a:ext cx="10067572" cy="4351338"/>
          </a:xfr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35D03D9-AB63-5593-CAC3-5684ED63C594}"/>
              </a:ext>
            </a:extLst>
          </p:cNvPr>
          <p:cNvSpPr/>
          <p:nvPr/>
        </p:nvSpPr>
        <p:spPr>
          <a:xfrm>
            <a:off x="1831525" y="1253330"/>
            <a:ext cx="1387926" cy="442119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620A676-2FB3-C325-97BB-BD63A252B06F}"/>
              </a:ext>
            </a:extLst>
          </p:cNvPr>
          <p:cNvSpPr txBox="1"/>
          <p:nvPr/>
        </p:nvSpPr>
        <p:spPr>
          <a:xfrm>
            <a:off x="3371851" y="439261"/>
            <a:ext cx="2588075" cy="738664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SIMPLIFICATION DES GROUPES OBSTRUANTE + LIQUIDE EN FIN DE MOT </a:t>
            </a:r>
          </a:p>
        </p:txBody>
      </p:sp>
      <p:cxnSp>
        <p:nvCxnSpPr>
          <p:cNvPr id="9" name="Connettore 4 8">
            <a:extLst>
              <a:ext uri="{FF2B5EF4-FFF2-40B4-BE49-F238E27FC236}">
                <a16:creationId xmlns:a16="http://schemas.microsoft.com/office/drawing/2014/main" xmlns="" id="{177C9C76-051A-0F82-0524-725006713FF6}"/>
              </a:ext>
            </a:extLst>
          </p:cNvPr>
          <p:cNvCxnSpPr>
            <a:stCxn id="4" idx="0"/>
            <a:endCxn id="7" idx="1"/>
          </p:cNvCxnSpPr>
          <p:nvPr/>
        </p:nvCxnSpPr>
        <p:spPr>
          <a:xfrm rot="5400000" flipH="1" flipV="1">
            <a:off x="2726301" y="607781"/>
            <a:ext cx="444737" cy="846363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BC311CCD-3EFE-A0A4-D3F2-4C1A7B78B7F6}"/>
              </a:ext>
            </a:extLst>
          </p:cNvPr>
          <p:cNvSpPr/>
          <p:nvPr/>
        </p:nvSpPr>
        <p:spPr>
          <a:xfrm>
            <a:off x="7260775" y="1901030"/>
            <a:ext cx="625925" cy="365920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A37A6F78-B9D5-C8EE-BF63-AEDDA0C7ACCE}"/>
              </a:ext>
            </a:extLst>
          </p:cNvPr>
          <p:cNvSpPr/>
          <p:nvPr/>
        </p:nvSpPr>
        <p:spPr>
          <a:xfrm>
            <a:off x="5959926" y="3395109"/>
            <a:ext cx="1387926" cy="365920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A189A0F8-D805-8715-0680-46182FBBAB72}"/>
              </a:ext>
            </a:extLst>
          </p:cNvPr>
          <p:cNvSpPr/>
          <p:nvPr/>
        </p:nvSpPr>
        <p:spPr>
          <a:xfrm>
            <a:off x="8449943" y="3429000"/>
            <a:ext cx="728916" cy="365920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53FD21F2-AA43-4583-C460-C09C5D7BE082}"/>
              </a:ext>
            </a:extLst>
          </p:cNvPr>
          <p:cNvSpPr/>
          <p:nvPr/>
        </p:nvSpPr>
        <p:spPr>
          <a:xfrm>
            <a:off x="6515100" y="3691574"/>
            <a:ext cx="1162050" cy="365920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10CBDAB-1C87-02A4-613B-F3F1ACBA501B}"/>
              </a:ext>
            </a:extLst>
          </p:cNvPr>
          <p:cNvSpPr/>
          <p:nvPr/>
        </p:nvSpPr>
        <p:spPr>
          <a:xfrm>
            <a:off x="8612893" y="4946335"/>
            <a:ext cx="827745" cy="365921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B06DB243-864E-DD67-83E5-7256B6AAB720}"/>
              </a:ext>
            </a:extLst>
          </p:cNvPr>
          <p:cNvSpPr/>
          <p:nvPr/>
        </p:nvSpPr>
        <p:spPr>
          <a:xfrm>
            <a:off x="8777155" y="4353317"/>
            <a:ext cx="1266005" cy="326705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286AF7F0-2475-177B-4BB3-26FA0F6DFE7C}"/>
              </a:ext>
            </a:extLst>
          </p:cNvPr>
          <p:cNvSpPr/>
          <p:nvPr/>
        </p:nvSpPr>
        <p:spPr>
          <a:xfrm>
            <a:off x="1869625" y="4580414"/>
            <a:ext cx="827745" cy="442119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BFD07A9D-D039-93E5-22A1-E53EEDED6E32}"/>
              </a:ext>
            </a:extLst>
          </p:cNvPr>
          <p:cNvSpPr/>
          <p:nvPr/>
        </p:nvSpPr>
        <p:spPr>
          <a:xfrm>
            <a:off x="8142309" y="1557254"/>
            <a:ext cx="1208732" cy="442119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D20F326A-A4DA-11AA-4D86-53EBFA1E5E42}"/>
              </a:ext>
            </a:extLst>
          </p:cNvPr>
          <p:cNvSpPr txBox="1"/>
          <p:nvPr/>
        </p:nvSpPr>
        <p:spPr>
          <a:xfrm>
            <a:off x="6653889" y="506494"/>
            <a:ext cx="5069809" cy="523220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LOCUTION INTERROGATIVE [KOFƐ] QUI REMPLACE L’ADVERBE INTERROGATIF «POURQUOI» 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xmlns="" id="{3EB3BC4A-8BE8-404F-449F-ABB60D8C085D}"/>
              </a:ext>
            </a:extLst>
          </p:cNvPr>
          <p:cNvCxnSpPr>
            <a:stCxn id="23" idx="3"/>
          </p:cNvCxnSpPr>
          <p:nvPr/>
        </p:nvCxnSpPr>
        <p:spPr>
          <a:xfrm flipH="1">
            <a:off x="9351041" y="768104"/>
            <a:ext cx="2372657" cy="927345"/>
          </a:xfrm>
          <a:prstGeom prst="bentConnector3">
            <a:avLst>
              <a:gd name="adj1" fmla="val -963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55DB1A1D-B02E-E5A5-D908-D3CDB5CB84E8}"/>
              </a:ext>
            </a:extLst>
          </p:cNvPr>
          <p:cNvSpPr txBox="1"/>
          <p:nvPr/>
        </p:nvSpPr>
        <p:spPr>
          <a:xfrm>
            <a:off x="10677603" y="3607140"/>
            <a:ext cx="1387926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« TRÈS » EN FR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9" name="Connettore 4 28">
            <a:extLst>
              <a:ext uri="{FF2B5EF4-FFF2-40B4-BE49-F238E27FC236}">
                <a16:creationId xmlns:a16="http://schemas.microsoft.com/office/drawing/2014/main" xmlns="" id="{FF9E261D-F89E-115B-EC23-CAA6A14314C1}"/>
              </a:ext>
            </a:extLst>
          </p:cNvPr>
          <p:cNvCxnSpPr>
            <a:stCxn id="17" idx="3"/>
            <a:endCxn id="27" idx="1"/>
          </p:cNvCxnSpPr>
          <p:nvPr/>
        </p:nvCxnSpPr>
        <p:spPr>
          <a:xfrm flipV="1">
            <a:off x="7677150" y="3761029"/>
            <a:ext cx="3000453" cy="113505"/>
          </a:xfrm>
          <a:prstGeom prst="bentConnector3">
            <a:avLst>
              <a:gd name="adj1" fmla="val -157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DF857F29-AAC3-83FC-460D-E06E10499550}"/>
              </a:ext>
            </a:extLst>
          </p:cNvPr>
          <p:cNvSpPr txBox="1"/>
          <p:nvPr/>
        </p:nvSpPr>
        <p:spPr>
          <a:xfrm>
            <a:off x="7096125" y="5828355"/>
            <a:ext cx="3277110" cy="738664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EXPRESSION COURANTE EN LOUISIANE POUR INDIQUER UNE PERSONNE MAINTENANT DÉCÉDÉE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4" name="Connettore 4 33">
            <a:extLst>
              <a:ext uri="{FF2B5EF4-FFF2-40B4-BE49-F238E27FC236}">
                <a16:creationId xmlns:a16="http://schemas.microsoft.com/office/drawing/2014/main" xmlns="" id="{96E80706-4E83-37AE-BE27-BE77CBB607F8}"/>
              </a:ext>
            </a:extLst>
          </p:cNvPr>
          <p:cNvCxnSpPr>
            <a:endCxn id="32" idx="3"/>
          </p:cNvCxnSpPr>
          <p:nvPr/>
        </p:nvCxnSpPr>
        <p:spPr>
          <a:xfrm>
            <a:off x="9440638" y="5273040"/>
            <a:ext cx="932597" cy="924647"/>
          </a:xfrm>
          <a:prstGeom prst="bentConnector3">
            <a:avLst>
              <a:gd name="adj1" fmla="val 124512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4B4339DF-A74D-BA18-8EB7-98BF1AA6467A}"/>
              </a:ext>
            </a:extLst>
          </p:cNvPr>
          <p:cNvSpPr txBox="1"/>
          <p:nvPr/>
        </p:nvSpPr>
        <p:spPr>
          <a:xfrm>
            <a:off x="110731" y="2534549"/>
            <a:ext cx="1565670" cy="175432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 </a:t>
            </a:r>
            <a:r>
              <a:rPr lang="it-IT" sz="12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MANIVELLE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, UNE PIÈCE MÉCA- NIQUE QUI PERMET DE FAIRE DÉMARRER UN MOTEUR, ET SIGNIFIE ICI « S’OCCUPER DE, PRENDRE EN CHARGE ».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8" name="Connettore 4 37">
            <a:extLst>
              <a:ext uri="{FF2B5EF4-FFF2-40B4-BE49-F238E27FC236}">
                <a16:creationId xmlns:a16="http://schemas.microsoft.com/office/drawing/2014/main" xmlns="" id="{C4A30027-1DA0-24F8-BF46-87E4F82F9DEB}"/>
              </a:ext>
            </a:extLst>
          </p:cNvPr>
          <p:cNvCxnSpPr>
            <a:stCxn id="15" idx="1"/>
            <a:endCxn id="36" idx="3"/>
          </p:cNvCxnSpPr>
          <p:nvPr/>
        </p:nvCxnSpPr>
        <p:spPr>
          <a:xfrm rot="10800000">
            <a:off x="1676402" y="3411713"/>
            <a:ext cx="4283525" cy="166357"/>
          </a:xfrm>
          <a:prstGeom prst="bentConnector3">
            <a:avLst>
              <a:gd name="adj1" fmla="val -254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33E78B31-CAB7-254E-2B2B-8E92D5ED2056}"/>
              </a:ext>
            </a:extLst>
          </p:cNvPr>
          <p:cNvSpPr txBox="1"/>
          <p:nvPr/>
        </p:nvSpPr>
        <p:spPr>
          <a:xfrm>
            <a:off x="10537369" y="1778313"/>
            <a:ext cx="1565670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ABSENCE DE LA 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CONTRACTION DE L’ARTICLE AVEC LA PRÉPOSITION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3" name="Connettore 4 42">
            <a:extLst>
              <a:ext uri="{FF2B5EF4-FFF2-40B4-BE49-F238E27FC236}">
                <a16:creationId xmlns:a16="http://schemas.microsoft.com/office/drawing/2014/main" xmlns="" id="{AF718090-3010-A318-5EC4-F029B24160B5}"/>
              </a:ext>
            </a:extLst>
          </p:cNvPr>
          <p:cNvCxnSpPr>
            <a:stCxn id="41" idx="2"/>
          </p:cNvCxnSpPr>
          <p:nvPr/>
        </p:nvCxnSpPr>
        <p:spPr>
          <a:xfrm rot="5400000">
            <a:off x="9813832" y="1972854"/>
            <a:ext cx="869917" cy="2142828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E73EA235-0907-2B36-FFF6-937ACA9318BE}"/>
              </a:ext>
            </a:extLst>
          </p:cNvPr>
          <p:cNvSpPr txBox="1"/>
          <p:nvPr/>
        </p:nvSpPr>
        <p:spPr>
          <a:xfrm>
            <a:off x="180684" y="539830"/>
            <a:ext cx="1425764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2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INA 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PROVIENT DE LA CONTRACTION DE « IL Y EN A »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7" name="Connettore 4 46">
            <a:extLst>
              <a:ext uri="{FF2B5EF4-FFF2-40B4-BE49-F238E27FC236}">
                <a16:creationId xmlns:a16="http://schemas.microsoft.com/office/drawing/2014/main" xmlns="" id="{F4E68D3F-ADCB-454F-65A5-D06B5482F1C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3670564" y="-1590838"/>
            <a:ext cx="813212" cy="6367209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A50DE421-BDDB-F0A3-9212-3D12C79AC592}"/>
              </a:ext>
            </a:extLst>
          </p:cNvPr>
          <p:cNvSpPr/>
          <p:nvPr/>
        </p:nvSpPr>
        <p:spPr>
          <a:xfrm flipH="1">
            <a:off x="5101588" y="2497777"/>
            <a:ext cx="750572" cy="378760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A23C48D3-E97E-7DD4-B2A6-B4552491C422}"/>
              </a:ext>
            </a:extLst>
          </p:cNvPr>
          <p:cNvSpPr txBox="1"/>
          <p:nvPr/>
        </p:nvSpPr>
        <p:spPr>
          <a:xfrm>
            <a:off x="1676401" y="5891298"/>
            <a:ext cx="4468791" cy="553998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OUVERTURE DE LA VOYELLE /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Ɛ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 EN 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Æ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DEVANT /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</a:p>
          <a:p>
            <a:r>
              <a:rPr lang="it-IT" sz="16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ouvert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6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uvær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  <p:cxnSp>
        <p:nvCxnSpPr>
          <p:cNvPr id="54" name="Connettore 4 53">
            <a:extLst>
              <a:ext uri="{FF2B5EF4-FFF2-40B4-BE49-F238E27FC236}">
                <a16:creationId xmlns:a16="http://schemas.microsoft.com/office/drawing/2014/main" xmlns="" id="{0D68580D-5DD6-6F34-0B30-56A55851AAA8}"/>
              </a:ext>
            </a:extLst>
          </p:cNvPr>
          <p:cNvCxnSpPr>
            <a:endCxn id="52" idx="0"/>
          </p:cNvCxnSpPr>
          <p:nvPr/>
        </p:nvCxnSpPr>
        <p:spPr>
          <a:xfrm rot="5400000">
            <a:off x="3092159" y="3695176"/>
            <a:ext cx="3014761" cy="1377483"/>
          </a:xfrm>
          <a:prstGeom prst="bentConnector3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127 (1)(6)">
            <a:hlinkClick r:id="" action="ppaction://media"/>
            <a:extLst>
              <a:ext uri="{FF2B5EF4-FFF2-40B4-BE49-F238E27FC236}">
                <a16:creationId xmlns:a16="http://schemas.microsoft.com/office/drawing/2014/main" xmlns="" id="{53B4CFFA-9FBB-39EB-BB54-2A56AC94D6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079" y="5637263"/>
            <a:ext cx="812800" cy="8128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4135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249</Words>
  <Application>Microsoft Office PowerPoint</Application>
  <PresentationFormat>Personalizzato</PresentationFormat>
  <Paragraphs>24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CONVERSATION À LA VILLE PLATTE (LOUISIANE, ETATS-UNIS)  LANGUE ET MUSIQUE EN LOUISIANE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Utente Windows</cp:lastModifiedBy>
  <cp:revision>3</cp:revision>
  <dcterms:created xsi:type="dcterms:W3CDTF">2023-12-05T09:10:26Z</dcterms:created>
  <dcterms:modified xsi:type="dcterms:W3CDTF">2023-12-06T17:31:01Z</dcterms:modified>
</cp:coreProperties>
</file>