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6" r:id="rId3"/>
    <p:sldId id="277" r:id="rId4"/>
    <p:sldId id="278" r:id="rId5"/>
    <p:sldId id="28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2"/>
    <p:restoredTop sz="95865"/>
  </p:normalViewPr>
  <p:slideViewPr>
    <p:cSldViewPr snapToGrid="0">
      <p:cViewPr varScale="1">
        <p:scale>
          <a:sx n="73" d="100"/>
          <a:sy n="73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E74BEA-4E50-F643-6114-BD3F381FC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0931BF0-0627-1AAB-2852-D8C75F74D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953DABF-13D2-14D0-7AC1-248A128B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D7FF85-716F-E10D-54FC-3CC4F69B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0C0169E-3B42-EBCB-7373-A9D337F2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411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1EABD00-D9E0-B033-81AE-9826E1D0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264B217-9EF7-964D-29B7-A7C109897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EE8E0D7-0009-A53E-8053-72AFDBB2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4C4E084-2F5C-CD40-C3D7-1476C37A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988434-E523-43E8-5CD9-28002C09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990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28A4DD7A-6660-49E5-4E4A-6B1CF14EE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ACC65EE-DA5F-A1EA-B39A-11AB986D4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74607E8-C0A5-10F2-07A5-BE38A57A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119C81F-4AA9-6031-ACA5-4E13EE1C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AFDA10-DE82-0191-DF37-BEA151AB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058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D1FD81-56AB-5095-B63A-6272E3DE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717657A-F5E0-4034-9DDC-782F619D4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C9921BA-C62D-25E2-ED56-030071A1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FC92A49-B1E6-5B94-137F-62741E67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8B38289-5595-D8F1-61BE-B3DBBB76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81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D6F2311-6647-8F9B-A34D-A0921B7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A1C2092-09B3-2464-FF60-11FB32C7D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1D7AD04-F687-EE12-21B9-5A996741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65A6948-067F-24DC-C3A7-0CAA0815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977ED8-370B-56ED-E768-4AA1AEC2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656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52CF28E-7AA9-72CC-6B21-4A4BCA7A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A274029-2656-F8B8-527E-AE67A6214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5D4F30B-D4BE-5386-2345-DB00ECDE1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C043651-3278-F774-A915-0C9903DA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FF3EBCA-3282-DA33-A52D-E6FC39DF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4E7F3E6-7E77-32BE-EC67-9F8DF1E6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029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4A3E6D-6B5B-478D-AF9D-B2A89AFD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E73B03B-60BC-2FD1-E5C3-EDDAC7E75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423BE5D-9484-3528-9FFD-2AE7AA61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9EB532F-399A-B61C-4335-AA5050246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2335B361-53AB-A443-518C-9B41B15CF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FC15D51F-14BC-7A26-0342-10D61C9F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31EA5BA0-85C1-8381-E5A3-1B3167F9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41AE1633-2A47-14FF-5214-00F3EC93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8277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849568-C272-D3FC-AC08-6FA633F3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E2BAD83-EF02-0F31-97AA-7D3A0144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6A452F8-A300-E0CC-ADB8-1F7143FE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A987D9E-73C0-DF1A-673B-30727021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054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8DE541A-5FB3-C11C-B3A8-3DA6C0DD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B08D3DE-3920-34BF-2703-0C27E781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8E6A776-7F3D-1A4B-26C7-9EEFA250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295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0E6B71-AF09-A83C-ECD0-BC65C3EB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A32063A-6715-6166-5208-686AEB98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1087B1E-25FF-86E5-8C40-1181D3B7E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CDC7B71-1191-3B5F-8D27-3D30D1CB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1CAFE5B-1E7E-88E7-69AC-7DEED98A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FED9BCB-9EBA-6D28-3BAD-5B466FEC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035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D1E699-28CD-2F2E-32EA-59FB9F4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DBF3E4A-963C-DDC0-64C4-3ADA791A8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7D55ADD-42C8-475C-F361-E5C9C8E58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E1AF72B-F29D-0622-F88B-98C60297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C9A4E58-D4F2-9CB2-56C8-73450FDA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60C1569-9F1E-5A4B-6621-BC3B5446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803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B9DFD45-9241-1F70-D504-BED59880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05BB49B-9955-A49F-6710-296B2CA2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35B1E73-C3B5-8E13-F623-95D6B53D5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2F80-F8CF-A44C-A897-59F12890FC62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1AF07F3-BC79-63B2-223A-7733353F7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09E02E7-8753-0909-83A5-4776A6138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856F-5245-D74A-A738-26BE0D2708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4108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5" Type="http://schemas.openxmlformats.org/officeDocument/2006/relationships/image" Target="../media/image2.png"/><Relationship Id="rId4" Type="http://schemas.microsoft.com/office/2007/relationships/media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P3"/><Relationship Id="rId5" Type="http://schemas.openxmlformats.org/officeDocument/2006/relationships/image" Target="../media/image2.png"/><Relationship Id="rId4" Type="http://schemas.microsoft.com/office/2007/relationships/media" Target="../media/media4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EAFA6EE5-9514-2533-4FD7-9EB14A224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4600" y="2108200"/>
            <a:ext cx="10363200" cy="2641600"/>
          </a:xfrm>
        </p:spPr>
      </p:pic>
      <p:pic>
        <p:nvPicPr>
          <p:cNvPr id="3" name="1127 (1)(7)">
            <a:hlinkClick r:id="" action="ppaction://media"/>
            <a:extLst>
              <a:ext uri="{FF2B5EF4-FFF2-40B4-BE49-F238E27FC236}">
                <a16:creationId xmlns:a16="http://schemas.microsoft.com/office/drawing/2014/main" xmlns="" id="{2C67E679-8E03-F723-1FDE-D4217CDCD3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83250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DE103619-ABC3-2E76-F07D-90CE81D02BFD}"/>
              </a:ext>
            </a:extLst>
          </p:cNvPr>
          <p:cNvSpPr/>
          <p:nvPr/>
        </p:nvSpPr>
        <p:spPr>
          <a:xfrm>
            <a:off x="2111826" y="2366408"/>
            <a:ext cx="2745924" cy="472042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F59D696-263F-B4F0-B847-FA470D861159}"/>
              </a:ext>
            </a:extLst>
          </p:cNvPr>
          <p:cNvSpPr/>
          <p:nvPr/>
        </p:nvSpPr>
        <p:spPr>
          <a:xfrm>
            <a:off x="7693476" y="2674540"/>
            <a:ext cx="3253924" cy="472042"/>
          </a:xfrm>
          <a:prstGeom prst="rect">
            <a:avLst/>
          </a:prstGeom>
          <a:solidFill>
            <a:srgbClr val="00B05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9CCA2601-02BC-BD3A-D8F4-9CD855BBA76A}"/>
              </a:ext>
            </a:extLst>
          </p:cNvPr>
          <p:cNvSpPr/>
          <p:nvPr/>
        </p:nvSpPr>
        <p:spPr>
          <a:xfrm>
            <a:off x="6038850" y="3146582"/>
            <a:ext cx="1387926" cy="282418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C084EDE5-C559-5BEB-E8B3-8DDA59882C15}"/>
              </a:ext>
            </a:extLst>
          </p:cNvPr>
          <p:cNvSpPr/>
          <p:nvPr/>
        </p:nvSpPr>
        <p:spPr>
          <a:xfrm>
            <a:off x="8027762" y="3674184"/>
            <a:ext cx="1859188" cy="472042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75CA628A-DECD-66DC-F210-862A5ACC8651}"/>
              </a:ext>
            </a:extLst>
          </p:cNvPr>
          <p:cNvSpPr/>
          <p:nvPr/>
        </p:nvSpPr>
        <p:spPr>
          <a:xfrm>
            <a:off x="5827487" y="4307681"/>
            <a:ext cx="1068613" cy="442119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9CD074D9-D665-7E02-3336-DF9CAA8CC2B1}"/>
              </a:ext>
            </a:extLst>
          </p:cNvPr>
          <p:cNvSpPr txBox="1"/>
          <p:nvPr/>
        </p:nvSpPr>
        <p:spPr>
          <a:xfrm>
            <a:off x="7109506" y="934267"/>
            <a:ext cx="3695700" cy="523220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SIGNIFIE « LE RESTE DES PIÈCES » ET EST PEUT-ÊTRE UN EMPRUNT À L’ANGLAIS.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3" name="Connettore 4 12">
            <a:extLst>
              <a:ext uri="{FF2B5EF4-FFF2-40B4-BE49-F238E27FC236}">
                <a16:creationId xmlns:a16="http://schemas.microsoft.com/office/drawing/2014/main" xmlns="" id="{8597CAF5-4343-1A80-4A9E-7EB5155C90D8}"/>
              </a:ext>
            </a:extLst>
          </p:cNvPr>
          <p:cNvCxnSpPr>
            <a:endCxn id="11" idx="3"/>
          </p:cNvCxnSpPr>
          <p:nvPr/>
        </p:nvCxnSpPr>
        <p:spPr>
          <a:xfrm rot="16200000" flipV="1">
            <a:off x="10018961" y="1982122"/>
            <a:ext cx="1714684" cy="142194"/>
          </a:xfrm>
          <a:prstGeom prst="bentConnector2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3E10AEB4-DB60-5D85-C5D6-D50086E1080C}"/>
              </a:ext>
            </a:extLst>
          </p:cNvPr>
          <p:cNvSpPr/>
          <p:nvPr/>
        </p:nvSpPr>
        <p:spPr>
          <a:xfrm>
            <a:off x="1473200" y="4019551"/>
            <a:ext cx="2298700" cy="442119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2FA9080-7DC5-5008-D3DA-F1D7029239F1}"/>
              </a:ext>
            </a:extLst>
          </p:cNvPr>
          <p:cNvSpPr txBox="1"/>
          <p:nvPr/>
        </p:nvSpPr>
        <p:spPr>
          <a:xfrm>
            <a:off x="431800" y="5030953"/>
            <a:ext cx="3721781" cy="52322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CALQUE DE L’ANGLAIS </a:t>
            </a:r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COURAIS LA STATION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(« RUN THE STATION » )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8" name="Connettore 4 17">
            <a:extLst>
              <a:ext uri="{FF2B5EF4-FFF2-40B4-BE49-F238E27FC236}">
                <a16:creationId xmlns:a16="http://schemas.microsoft.com/office/drawing/2014/main" xmlns="" id="{F8016C89-C001-BBFE-2694-EE7345A994EF}"/>
              </a:ext>
            </a:extLst>
          </p:cNvPr>
          <p:cNvCxnSpPr>
            <a:stCxn id="14" idx="1"/>
          </p:cNvCxnSpPr>
          <p:nvPr/>
        </p:nvCxnSpPr>
        <p:spPr>
          <a:xfrm rot="10800000" flipV="1">
            <a:off x="838200" y="4240610"/>
            <a:ext cx="635000" cy="767397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72209AD4-9F3C-C4B7-D43C-49B1AB302D94}"/>
              </a:ext>
            </a:extLst>
          </p:cNvPr>
          <p:cNvSpPr txBox="1"/>
          <p:nvPr/>
        </p:nvSpPr>
        <p:spPr>
          <a:xfrm>
            <a:off x="7109506" y="5200458"/>
            <a:ext cx="2983303" cy="1231106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NASALISATION CONTEXTUELLE TRÈS FRÉQUENTE DES VOYELLES NON-HAUTES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err="1"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sz="1600" i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600" i="1" dirty="0" err="1">
                <a:latin typeface="Dubai" panose="020B0503030403030204" pitchFamily="34" charset="-78"/>
                <a:cs typeface="Dubai" panose="020B0503030403030204" pitchFamily="34" charset="-78"/>
              </a:rPr>
              <a:t>samedis</a:t>
            </a:r>
            <a:r>
              <a:rPr lang="it-IT" sz="1600" i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600" dirty="0">
                <a:latin typeface="Dubai" panose="020B0503030403030204" pitchFamily="34" charset="-78"/>
                <a:cs typeface="Dubai" panose="020B0503030403030204" pitchFamily="34" charset="-78"/>
              </a:rPr>
              <a:t>[</a:t>
            </a:r>
            <a:r>
              <a:rPr lang="it-IT" sz="1600" dirty="0" err="1">
                <a:latin typeface="Dubai" panose="020B0503030403030204" pitchFamily="34" charset="-78"/>
                <a:cs typeface="Dubai" panose="020B0503030403030204" pitchFamily="34" charset="-78"/>
              </a:rPr>
              <a:t>sɑm̃di</a:t>
            </a:r>
            <a:r>
              <a:rPr lang="it-IT" sz="1600" dirty="0"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err="1"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sz="1600" i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600" i="1" dirty="0" err="1">
                <a:latin typeface="Dubai" panose="020B0503030403030204" pitchFamily="34" charset="-78"/>
                <a:cs typeface="Dubai" panose="020B0503030403030204" pitchFamily="34" charset="-78"/>
              </a:rPr>
              <a:t>fins</a:t>
            </a:r>
            <a:r>
              <a:rPr lang="it-IT" sz="1600" i="1" dirty="0">
                <a:latin typeface="Dubai" panose="020B0503030403030204" pitchFamily="34" charset="-78"/>
                <a:cs typeface="Dubai" panose="020B0503030403030204" pitchFamily="34" charset="-78"/>
              </a:rPr>
              <a:t> de </a:t>
            </a:r>
            <a:r>
              <a:rPr lang="it-IT" sz="1600" i="1" dirty="0" err="1">
                <a:latin typeface="Dubai" panose="020B0503030403030204" pitchFamily="34" charset="-78"/>
                <a:cs typeface="Dubai" panose="020B0503030403030204" pitchFamily="34" charset="-78"/>
              </a:rPr>
              <a:t>semaine</a:t>
            </a:r>
            <a:r>
              <a:rPr lang="it-IT" sz="1600" dirty="0">
                <a:latin typeface="Dubai" panose="020B0503030403030204" pitchFamily="34" charset="-78"/>
                <a:cs typeface="Dubai" panose="020B0503030403030204" pitchFamily="34" charset="-78"/>
              </a:rPr>
              <a:t> [</a:t>
            </a:r>
            <a:r>
              <a:rPr lang="it-IT" sz="1600" dirty="0" err="1">
                <a:latin typeface="Dubai" panose="020B0503030403030204" pitchFamily="34" charset="-78"/>
                <a:cs typeface="Dubai" panose="020B0503030403030204" pitchFamily="34" charset="-78"/>
              </a:rPr>
              <a:t>smɛn</a:t>
            </a:r>
            <a:r>
              <a:rPr lang="it-IT" sz="1600" dirty="0">
                <a:latin typeface="Dubai" panose="020B0503030403030204" pitchFamily="34" charset="-78"/>
                <a:cs typeface="Dubai" panose="020B0503030403030204" pitchFamily="34" charset="-78"/>
              </a:rPr>
              <a:t>̃] </a:t>
            </a:r>
          </a:p>
        </p:txBody>
      </p:sp>
      <p:cxnSp>
        <p:nvCxnSpPr>
          <p:cNvPr id="22" name="Connettore 4 21">
            <a:extLst>
              <a:ext uri="{FF2B5EF4-FFF2-40B4-BE49-F238E27FC236}">
                <a16:creationId xmlns:a16="http://schemas.microsoft.com/office/drawing/2014/main" xmlns="" id="{69907B64-B3CF-D666-27E9-4BB658CAD08F}"/>
              </a:ext>
            </a:extLst>
          </p:cNvPr>
          <p:cNvCxnSpPr>
            <a:stCxn id="9" idx="2"/>
            <a:endCxn id="20" idx="1"/>
          </p:cNvCxnSpPr>
          <p:nvPr/>
        </p:nvCxnSpPr>
        <p:spPr>
          <a:xfrm rot="16200000" flipH="1">
            <a:off x="6202545" y="4909049"/>
            <a:ext cx="1066211" cy="747712"/>
          </a:xfrm>
          <a:prstGeom prst="bentConnector2">
            <a:avLst/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>
            <a:extLst>
              <a:ext uri="{FF2B5EF4-FFF2-40B4-BE49-F238E27FC236}">
                <a16:creationId xmlns:a16="http://schemas.microsoft.com/office/drawing/2014/main" xmlns="" id="{C03B19D6-20EC-417A-C27C-1C74CFB84596}"/>
              </a:ext>
            </a:extLst>
          </p:cNvPr>
          <p:cNvCxnSpPr>
            <a:cxnSpLocks/>
          </p:cNvCxnSpPr>
          <p:nvPr/>
        </p:nvCxnSpPr>
        <p:spPr>
          <a:xfrm rot="5400000">
            <a:off x="8825350" y="4145207"/>
            <a:ext cx="1187257" cy="935944"/>
          </a:xfrm>
          <a:prstGeom prst="bentConnector3">
            <a:avLst>
              <a:gd name="adj1" fmla="val 80302"/>
            </a:avLst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582883AC-0E7C-45E9-59D1-F19FF85B10E1}"/>
              </a:ext>
            </a:extLst>
          </p:cNvPr>
          <p:cNvSpPr txBox="1"/>
          <p:nvPr/>
        </p:nvSpPr>
        <p:spPr>
          <a:xfrm>
            <a:off x="607083" y="734212"/>
            <a:ext cx="3444240" cy="1231106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CHUTE FRÉQUENTE DE LA VOYELLE INITIALE, ET PARFOIS DE LA VOYELLE FINALE, DU VERBE </a:t>
            </a:r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ÉTAIT</a:t>
            </a:r>
            <a:endParaRPr lang="it-IT" sz="1400" dirty="0"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c’</a:t>
            </a:r>
            <a:r>
              <a:rPr lang="it-IT" sz="1600" i="1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était</a:t>
            </a:r>
            <a:r>
              <a:rPr lang="it-IT" sz="16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facile 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[</a:t>
            </a:r>
            <a:r>
              <a:rPr lang="it-IT" sz="16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stefasil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err="1">
                <a:latin typeface="Dubai" panose="020B0503030403030204" pitchFamily="34" charset="-78"/>
                <a:cs typeface="Dubai" panose="020B0503030403030204" pitchFamily="34" charset="-78"/>
              </a:rPr>
              <a:t>j’étais</a:t>
            </a:r>
            <a:r>
              <a:rPr lang="it-IT" sz="1600" i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600" dirty="0">
                <a:latin typeface="Dubai" panose="020B0503030403030204" pitchFamily="34" charset="-78"/>
                <a:cs typeface="Dubai" panose="020B0503030403030204" pitchFamily="34" charset="-78"/>
              </a:rPr>
              <a:t>[</a:t>
            </a:r>
            <a:r>
              <a:rPr lang="it-IT" sz="1600" dirty="0" err="1">
                <a:latin typeface="Dubai" panose="020B0503030403030204" pitchFamily="34" charset="-78"/>
                <a:cs typeface="Dubai" panose="020B0503030403030204" pitchFamily="34" charset="-78"/>
              </a:rPr>
              <a:t>ʃte</a:t>
            </a:r>
            <a:r>
              <a:rPr lang="it-IT" sz="1600" dirty="0"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</a:p>
        </p:txBody>
      </p:sp>
      <p:cxnSp>
        <p:nvCxnSpPr>
          <p:cNvPr id="31" name="Connettore 4 30">
            <a:extLst>
              <a:ext uri="{FF2B5EF4-FFF2-40B4-BE49-F238E27FC236}">
                <a16:creationId xmlns:a16="http://schemas.microsoft.com/office/drawing/2014/main" xmlns="" id="{254286A4-B867-1CDC-EA31-96F1D2AC4D86}"/>
              </a:ext>
            </a:extLst>
          </p:cNvPr>
          <p:cNvCxnSpPr>
            <a:cxnSpLocks/>
            <a:stCxn id="29" idx="3"/>
            <a:endCxn id="7" idx="0"/>
          </p:cNvCxnSpPr>
          <p:nvPr/>
        </p:nvCxnSpPr>
        <p:spPr>
          <a:xfrm>
            <a:off x="4051323" y="1349765"/>
            <a:ext cx="2681490" cy="1796817"/>
          </a:xfrm>
          <a:prstGeom prst="bentConnector2">
            <a:avLst/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xmlns="" id="{BCCD33ED-DFD9-2ADF-51B5-7ABF09306F23}"/>
              </a:ext>
            </a:extLst>
          </p:cNvPr>
          <p:cNvSpPr/>
          <p:nvPr/>
        </p:nvSpPr>
        <p:spPr>
          <a:xfrm>
            <a:off x="5654040" y="3674184"/>
            <a:ext cx="173447" cy="472042"/>
          </a:xfrm>
          <a:prstGeom prst="ellipse">
            <a:avLst/>
          </a:prstGeom>
          <a:solidFill>
            <a:srgbClr val="FFFF00">
              <a:alpha val="300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4 35">
            <a:extLst>
              <a:ext uri="{FF2B5EF4-FFF2-40B4-BE49-F238E27FC236}">
                <a16:creationId xmlns:a16="http://schemas.microsoft.com/office/drawing/2014/main" xmlns="" id="{5F13E425-2354-F198-0285-EF320EE037AF}"/>
              </a:ext>
            </a:extLst>
          </p:cNvPr>
          <p:cNvCxnSpPr>
            <a:cxnSpLocks/>
            <a:stCxn id="34" idx="3"/>
          </p:cNvCxnSpPr>
          <p:nvPr/>
        </p:nvCxnSpPr>
        <p:spPr>
          <a:xfrm rot="5400000">
            <a:off x="4399139" y="4535709"/>
            <a:ext cx="1738915" cy="82169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E1937433-DE2E-0E22-F723-054002BEB093}"/>
              </a:ext>
            </a:extLst>
          </p:cNvPr>
          <p:cNvSpPr txBox="1"/>
          <p:nvPr/>
        </p:nvSpPr>
        <p:spPr>
          <a:xfrm>
            <a:off x="1473200" y="5800771"/>
            <a:ext cx="4301310" cy="73866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LIQUIDE /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/, QUI EST APICO-ALVÉOLAIRE (C’EST À DIRE RÉALISÉE [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PAR UN BATTEMENT DE LA POINTE DE LA LANGUE CONTRE LES ALVÉOLES)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15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A88A925-6759-5CA2-D9D9-14F149243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39"/>
          <a:stretch/>
        </p:blipFill>
        <p:spPr>
          <a:xfrm>
            <a:off x="1244600" y="2103250"/>
            <a:ext cx="10134600" cy="2651500"/>
          </a:xfrm>
        </p:spPr>
      </p:pic>
      <p:pic>
        <p:nvPicPr>
          <p:cNvPr id="3" name="1127 (1)(8)">
            <a:hlinkClick r:id="" action="ppaction://media"/>
            <a:extLst>
              <a:ext uri="{FF2B5EF4-FFF2-40B4-BE49-F238E27FC236}">
                <a16:creationId xmlns:a16="http://schemas.microsoft.com/office/drawing/2014/main" xmlns="" id="{0E63FBDC-3EE9-B682-D088-D0B12643FD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80075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05FDB837-B219-DB9B-B4C8-83BA2AAD153F}"/>
              </a:ext>
            </a:extLst>
          </p:cNvPr>
          <p:cNvSpPr/>
          <p:nvPr/>
        </p:nvSpPr>
        <p:spPr>
          <a:xfrm flipV="1">
            <a:off x="9179376" y="2046099"/>
            <a:ext cx="1526724" cy="430400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7EBD4920-5CAA-E346-FF0F-B919E8C7BBA3}"/>
              </a:ext>
            </a:extLst>
          </p:cNvPr>
          <p:cNvSpPr/>
          <p:nvPr/>
        </p:nvSpPr>
        <p:spPr>
          <a:xfrm>
            <a:off x="1371600" y="2343150"/>
            <a:ext cx="571500" cy="430400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8716D0D6-3E78-BC93-0793-C65249B4A099}"/>
              </a:ext>
            </a:extLst>
          </p:cNvPr>
          <p:cNvSpPr/>
          <p:nvPr/>
        </p:nvSpPr>
        <p:spPr>
          <a:xfrm>
            <a:off x="8169726" y="3356466"/>
            <a:ext cx="2536374" cy="430400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296D1746-D8D4-A567-BB8E-0A7DE3E9EDD8}"/>
              </a:ext>
            </a:extLst>
          </p:cNvPr>
          <p:cNvSpPr/>
          <p:nvPr/>
        </p:nvSpPr>
        <p:spPr>
          <a:xfrm>
            <a:off x="1371600" y="3654051"/>
            <a:ext cx="1409700" cy="430400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284C8A4F-B577-8BCE-61E3-5AB418B2E3AE}"/>
              </a:ext>
            </a:extLst>
          </p:cNvPr>
          <p:cNvSpPr txBox="1"/>
          <p:nvPr/>
        </p:nvSpPr>
        <p:spPr>
          <a:xfrm>
            <a:off x="2068730" y="5040082"/>
            <a:ext cx="6100996" cy="116955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 SUJET DU VERBE PRINCIPAL CORRESPOND AU SUJET IMPLICITE DU GÉRONDIF, ET LA PHRASE POURRAIT ÊTRE PARAPHRASÉE PAR « ET JE POUVAIS LES VOIR QUAND </a:t>
            </a:r>
            <a:r>
              <a:rPr lang="it-IT" sz="14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JE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RENTRAIS », MAIS LE CONTEXTE DE L’EXTRAIT INDIQUE AU CONTRAIRE « ET JE POUVAIS LES VOIR QUAND </a:t>
            </a:r>
            <a:r>
              <a:rPr lang="it-IT" sz="14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ILS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RENTRAIENT. »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2" name="Connettore 4 11">
            <a:extLst>
              <a:ext uri="{FF2B5EF4-FFF2-40B4-BE49-F238E27FC236}">
                <a16:creationId xmlns:a16="http://schemas.microsoft.com/office/drawing/2014/main" xmlns="" id="{F5547763-F7CD-B982-9170-CB0F20B57BEE}"/>
              </a:ext>
            </a:extLst>
          </p:cNvPr>
          <p:cNvCxnSpPr>
            <a:stCxn id="8" idx="1"/>
            <a:endCxn id="10" idx="1"/>
          </p:cNvCxnSpPr>
          <p:nvPr/>
        </p:nvCxnSpPr>
        <p:spPr>
          <a:xfrm rot="10800000" flipH="1" flipV="1">
            <a:off x="1371600" y="3869250"/>
            <a:ext cx="697130" cy="1755607"/>
          </a:xfrm>
          <a:prstGeom prst="bentConnector3">
            <a:avLst>
              <a:gd name="adj1" fmla="val -32792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06F9F5DA-E490-2459-5ABA-FAA2E5C6FEC2}"/>
              </a:ext>
            </a:extLst>
          </p:cNvPr>
          <p:cNvSpPr txBox="1"/>
          <p:nvPr/>
        </p:nvSpPr>
        <p:spPr>
          <a:xfrm>
            <a:off x="5973580" y="1427758"/>
            <a:ext cx="2945567" cy="307777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MOT EMPRUNTÉ ET « FRANCISÉ »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6" name="Connettore 4 15">
            <a:extLst>
              <a:ext uri="{FF2B5EF4-FFF2-40B4-BE49-F238E27FC236}">
                <a16:creationId xmlns:a16="http://schemas.microsoft.com/office/drawing/2014/main" xmlns="" id="{493050E3-A289-9A41-B330-01A6F70FD628}"/>
              </a:ext>
            </a:extLst>
          </p:cNvPr>
          <p:cNvCxnSpPr>
            <a:stCxn id="14" idx="3"/>
            <a:endCxn id="4" idx="2"/>
          </p:cNvCxnSpPr>
          <p:nvPr/>
        </p:nvCxnSpPr>
        <p:spPr>
          <a:xfrm>
            <a:off x="8919147" y="1581647"/>
            <a:ext cx="1023591" cy="464452"/>
          </a:xfrm>
          <a:prstGeom prst="bentConnector2">
            <a:avLst/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1D5A3F4C-5BCA-452C-C15D-0316A068B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114"/>
          <a:stretch/>
        </p:blipFill>
        <p:spPr>
          <a:xfrm>
            <a:off x="1244600" y="2766218"/>
            <a:ext cx="10071100" cy="1325563"/>
          </a:xfrm>
        </p:spPr>
      </p:pic>
      <p:pic>
        <p:nvPicPr>
          <p:cNvPr id="3" name="1127 (1)(9)">
            <a:hlinkClick r:id="" action="ppaction://media"/>
            <a:extLst>
              <a:ext uri="{FF2B5EF4-FFF2-40B4-BE49-F238E27FC236}">
                <a16:creationId xmlns:a16="http://schemas.microsoft.com/office/drawing/2014/main" xmlns="" id="{7C070460-C3D7-CC27-E20F-F428CA6167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80075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D926DBA7-57FB-B005-8A43-C6832899E0D4}"/>
              </a:ext>
            </a:extLst>
          </p:cNvPr>
          <p:cNvSpPr/>
          <p:nvPr/>
        </p:nvSpPr>
        <p:spPr>
          <a:xfrm>
            <a:off x="2911926" y="2766218"/>
            <a:ext cx="879024" cy="357982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5FF13205-8F90-5D6A-47E0-3D274342A455}"/>
              </a:ext>
            </a:extLst>
          </p:cNvPr>
          <p:cNvSpPr/>
          <p:nvPr/>
        </p:nvSpPr>
        <p:spPr>
          <a:xfrm>
            <a:off x="6207576" y="2766218"/>
            <a:ext cx="631374" cy="357982"/>
          </a:xfrm>
          <a:prstGeom prst="rect">
            <a:avLst/>
          </a:prstGeom>
          <a:solidFill>
            <a:srgbClr val="CC5CB3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1D24ABF-FA99-DE49-3CCA-92976AE53CD8}"/>
              </a:ext>
            </a:extLst>
          </p:cNvPr>
          <p:cNvSpPr/>
          <p:nvPr/>
        </p:nvSpPr>
        <p:spPr>
          <a:xfrm>
            <a:off x="5314950" y="3048000"/>
            <a:ext cx="1524000" cy="357982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697072CD-205E-13EE-2293-8B25C38DAE6C}"/>
              </a:ext>
            </a:extLst>
          </p:cNvPr>
          <p:cNvSpPr/>
          <p:nvPr/>
        </p:nvSpPr>
        <p:spPr>
          <a:xfrm>
            <a:off x="5761262" y="3390899"/>
            <a:ext cx="1687287" cy="357982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1BA1C4FE-EF32-1641-85DB-D6FC7C523782}"/>
              </a:ext>
            </a:extLst>
          </p:cNvPr>
          <p:cNvSpPr/>
          <p:nvPr/>
        </p:nvSpPr>
        <p:spPr>
          <a:xfrm>
            <a:off x="9423400" y="3748881"/>
            <a:ext cx="1206500" cy="342900"/>
          </a:xfrm>
          <a:prstGeom prst="rect">
            <a:avLst/>
          </a:prstGeom>
          <a:solidFill>
            <a:srgbClr val="FFFF0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5C59E29-FDF3-665C-C0CA-C7A4CB5D3DB3}"/>
              </a:ext>
            </a:extLst>
          </p:cNvPr>
          <p:cNvSpPr txBox="1"/>
          <p:nvPr/>
        </p:nvSpPr>
        <p:spPr>
          <a:xfrm>
            <a:off x="3098800" y="4716462"/>
            <a:ext cx="3181350" cy="73866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AVOIR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 LARGEMENT SUPPLANTÉ </a:t>
            </a:r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ÊTRE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MÊME AVEC DES VERBES PRONOMINAUX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3" name="Connettore 4 12">
            <a:extLst>
              <a:ext uri="{FF2B5EF4-FFF2-40B4-BE49-F238E27FC236}">
                <a16:creationId xmlns:a16="http://schemas.microsoft.com/office/drawing/2014/main" xmlns="" id="{0D6BCA1F-4E90-3A7A-80FF-CFE7600DEE77}"/>
              </a:ext>
            </a:extLst>
          </p:cNvPr>
          <p:cNvCxnSpPr>
            <a:cxnSpLocks/>
            <a:endCxn id="11" idx="0"/>
          </p:cNvCxnSpPr>
          <p:nvPr/>
        </p:nvCxnSpPr>
        <p:spPr>
          <a:xfrm rot="5400000">
            <a:off x="4440193" y="3655265"/>
            <a:ext cx="1310480" cy="811915"/>
          </a:xfrm>
          <a:prstGeom prst="bentConnector3">
            <a:avLst>
              <a:gd name="adj1" fmla="val 75165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7AFEA0D5-528D-DDBE-5317-268A4C502B3F}"/>
              </a:ext>
            </a:extLst>
          </p:cNvPr>
          <p:cNvSpPr txBox="1"/>
          <p:nvPr/>
        </p:nvSpPr>
        <p:spPr>
          <a:xfrm>
            <a:off x="7572478" y="4454852"/>
            <a:ext cx="3229652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 PRONOM DATIF (LEUR) EST REMPLACÉ PAR LE PRONOM </a:t>
            </a:r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4" name="Connettore 4 23">
            <a:extLst>
              <a:ext uri="{FF2B5EF4-FFF2-40B4-BE49-F238E27FC236}">
                <a16:creationId xmlns:a16="http://schemas.microsoft.com/office/drawing/2014/main" xmlns="" id="{F609DB6E-8B36-8DBA-590F-7FC2A2A8D2A2}"/>
              </a:ext>
            </a:extLst>
          </p:cNvPr>
          <p:cNvCxnSpPr>
            <a:stCxn id="9" idx="3"/>
            <a:endCxn id="22" idx="3"/>
          </p:cNvCxnSpPr>
          <p:nvPr/>
        </p:nvCxnSpPr>
        <p:spPr>
          <a:xfrm>
            <a:off x="10629900" y="3920331"/>
            <a:ext cx="172230" cy="796131"/>
          </a:xfrm>
          <a:prstGeom prst="bentConnector3">
            <a:avLst>
              <a:gd name="adj1" fmla="val 232729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05A44FDE-4B5E-2709-3655-E29CDFD3EC43}"/>
              </a:ext>
            </a:extLst>
          </p:cNvPr>
          <p:cNvSpPr txBox="1"/>
          <p:nvPr/>
        </p:nvSpPr>
        <p:spPr>
          <a:xfrm>
            <a:off x="1805153" y="1828554"/>
            <a:ext cx="1106773" cy="52756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MARQUEUR DISCURSIF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28" name="Connettore 4 27">
            <a:extLst>
              <a:ext uri="{FF2B5EF4-FFF2-40B4-BE49-F238E27FC236}">
                <a16:creationId xmlns:a16="http://schemas.microsoft.com/office/drawing/2014/main" xmlns="" id="{3B8AE623-DCA2-FE83-93C9-6BCA6CD4DF05}"/>
              </a:ext>
            </a:extLst>
          </p:cNvPr>
          <p:cNvCxnSpPr>
            <a:stCxn id="26" idx="3"/>
            <a:endCxn id="4" idx="0"/>
          </p:cNvCxnSpPr>
          <p:nvPr/>
        </p:nvCxnSpPr>
        <p:spPr>
          <a:xfrm>
            <a:off x="2911926" y="2092337"/>
            <a:ext cx="439512" cy="673881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09F1D0D2-AEC3-157D-2673-4105EF32D5A7}"/>
              </a:ext>
            </a:extLst>
          </p:cNvPr>
          <p:cNvSpPr txBox="1"/>
          <p:nvPr/>
        </p:nvSpPr>
        <p:spPr>
          <a:xfrm>
            <a:off x="8205336" y="1822506"/>
            <a:ext cx="2149475" cy="7386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 VERBE </a:t>
            </a:r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CONNAÎTRE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S’EMPLOYANT LÀ OÙ LE FR AURAIT « SAVOIR »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2" name="Connettore 4 31">
            <a:extLst>
              <a:ext uri="{FF2B5EF4-FFF2-40B4-BE49-F238E27FC236}">
                <a16:creationId xmlns:a16="http://schemas.microsoft.com/office/drawing/2014/main" xmlns="" id="{79868AF3-DCC3-5FF2-6228-740641A95773}"/>
              </a:ext>
            </a:extLst>
          </p:cNvPr>
          <p:cNvCxnSpPr>
            <a:cxnSpLocks/>
            <a:endCxn id="30" idx="1"/>
          </p:cNvCxnSpPr>
          <p:nvPr/>
        </p:nvCxnSpPr>
        <p:spPr>
          <a:xfrm rot="5400000" flipH="1" flipV="1">
            <a:off x="7242766" y="2370861"/>
            <a:ext cx="1141593" cy="783548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4AAD9A96-38FD-20D7-5671-30552EC684E9}"/>
              </a:ext>
            </a:extLst>
          </p:cNvPr>
          <p:cNvSpPr txBox="1"/>
          <p:nvPr/>
        </p:nvSpPr>
        <p:spPr>
          <a:xfrm>
            <a:off x="3947182" y="1018153"/>
            <a:ext cx="3108417" cy="769441"/>
          </a:xfrm>
          <a:prstGeom prst="rect">
            <a:avLst/>
          </a:prstGeom>
          <a:noFill/>
          <a:ln w="15875">
            <a:solidFill>
              <a:srgbClr val="CC5CB3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 RELÂCHEMENT DES VOYELLES HAUTES EN SYLLABE FERMÉE</a:t>
            </a:r>
          </a:p>
          <a:p>
            <a:r>
              <a:rPr lang="it-IT" sz="1600" i="1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signe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[</a:t>
            </a:r>
            <a:r>
              <a:rPr lang="it-IT" sz="16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sɪɲ</a:t>
            </a:r>
            <a:r>
              <a:rPr lang="it-IT" sz="16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̃ ] </a:t>
            </a:r>
          </a:p>
        </p:txBody>
      </p:sp>
      <p:cxnSp>
        <p:nvCxnSpPr>
          <p:cNvPr id="37" name="Connettore 4 36">
            <a:extLst>
              <a:ext uri="{FF2B5EF4-FFF2-40B4-BE49-F238E27FC236}">
                <a16:creationId xmlns:a16="http://schemas.microsoft.com/office/drawing/2014/main" xmlns="" id="{77747A1B-C6CB-06CD-4ABD-C41DC4A9537F}"/>
              </a:ext>
            </a:extLst>
          </p:cNvPr>
          <p:cNvCxnSpPr>
            <a:stCxn id="35" idx="2"/>
            <a:endCxn id="6" idx="0"/>
          </p:cNvCxnSpPr>
          <p:nvPr/>
        </p:nvCxnSpPr>
        <p:spPr>
          <a:xfrm rot="16200000" flipH="1">
            <a:off x="5523015" y="1765970"/>
            <a:ext cx="978624" cy="1021872"/>
          </a:xfrm>
          <a:prstGeom prst="bentConnector3">
            <a:avLst/>
          </a:prstGeom>
          <a:ln w="15875">
            <a:solidFill>
              <a:srgbClr val="CC5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85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879F35B-624C-7E73-6869-092209131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765300"/>
            <a:ext cx="10210800" cy="3327400"/>
          </a:xfrm>
        </p:spPr>
      </p:pic>
      <p:pic>
        <p:nvPicPr>
          <p:cNvPr id="3" name="1127 (1)(10)">
            <a:hlinkClick r:id="" action="ppaction://media"/>
            <a:extLst>
              <a:ext uri="{FF2B5EF4-FFF2-40B4-BE49-F238E27FC236}">
                <a16:creationId xmlns:a16="http://schemas.microsoft.com/office/drawing/2014/main" xmlns="" id="{8B620CE9-65B2-9294-0979-0C4BC4E0E8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80075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CEE7FECF-2D30-B5C1-E683-AC58A8955604}"/>
              </a:ext>
            </a:extLst>
          </p:cNvPr>
          <p:cNvSpPr/>
          <p:nvPr/>
        </p:nvSpPr>
        <p:spPr>
          <a:xfrm>
            <a:off x="7581900" y="2743200"/>
            <a:ext cx="1295400" cy="304800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21DD5BA8-AF72-3BB2-2CCF-F039DE005C09}"/>
              </a:ext>
            </a:extLst>
          </p:cNvPr>
          <p:cNvSpPr/>
          <p:nvPr/>
        </p:nvSpPr>
        <p:spPr>
          <a:xfrm>
            <a:off x="6096000" y="2400300"/>
            <a:ext cx="1390650" cy="342900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5F1E361E-BD68-943D-2B01-AE5F36C320DF}"/>
              </a:ext>
            </a:extLst>
          </p:cNvPr>
          <p:cNvSpPr/>
          <p:nvPr/>
        </p:nvSpPr>
        <p:spPr>
          <a:xfrm>
            <a:off x="7810500" y="3765550"/>
            <a:ext cx="1295400" cy="304800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171DF96-24CB-10E8-5208-44B771A53DD5}"/>
              </a:ext>
            </a:extLst>
          </p:cNvPr>
          <p:cNvSpPr/>
          <p:nvPr/>
        </p:nvSpPr>
        <p:spPr>
          <a:xfrm>
            <a:off x="3505200" y="4400550"/>
            <a:ext cx="1295400" cy="304800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19B5F8E4-AA49-4A2B-387E-8FD70AB5E2B3}"/>
              </a:ext>
            </a:extLst>
          </p:cNvPr>
          <p:cNvSpPr/>
          <p:nvPr/>
        </p:nvSpPr>
        <p:spPr>
          <a:xfrm>
            <a:off x="6286500" y="3721100"/>
            <a:ext cx="1295400" cy="304800"/>
          </a:xfrm>
          <a:prstGeom prst="rect">
            <a:avLst/>
          </a:prstGeom>
          <a:solidFill>
            <a:srgbClr val="00B0F0">
              <a:alpha val="4463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52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706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CE48A27-F0CA-66AA-9CFB-CE8B597DB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979" y="2233475"/>
            <a:ext cx="9144000" cy="1759284"/>
          </a:xfrm>
        </p:spPr>
        <p:txBody>
          <a:bodyPr>
            <a:normAutofit/>
          </a:bodyPr>
          <a:lstStyle/>
          <a:p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</a:rPr>
              <a:t>Merci de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</a:rPr>
              <a:t>votre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</a:rPr>
              <a:t>attention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874839D-9FFD-6639-3813-0684CE1DEE5C}"/>
              </a:ext>
            </a:extLst>
          </p:cNvPr>
          <p:cNvSpPr txBox="1"/>
          <p:nvPr/>
        </p:nvSpPr>
        <p:spPr>
          <a:xfrm>
            <a:off x="505326" y="5902303"/>
            <a:ext cx="1118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Dubai" panose="020B0503030403030204" pitchFamily="34" charset="-78"/>
                <a:cs typeface="Dubai" panose="020B0503030403030204" pitchFamily="34" charset="-78"/>
              </a:rPr>
              <a:t>Exposé</a:t>
            </a:r>
            <a:r>
              <a:rPr lang="it-IT" sz="28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2800" dirty="0" err="1">
                <a:latin typeface="Dubai" panose="020B0503030403030204" pitchFamily="34" charset="-78"/>
                <a:cs typeface="Dubai" panose="020B0503030403030204" pitchFamily="34" charset="-78"/>
              </a:rPr>
              <a:t>realisé</a:t>
            </a:r>
            <a:r>
              <a:rPr lang="it-IT" sz="2800" dirty="0">
                <a:latin typeface="Dubai" panose="020B0503030403030204" pitchFamily="34" charset="-78"/>
                <a:cs typeface="Dubai" panose="020B0503030403030204" pitchFamily="34" charset="-78"/>
              </a:rPr>
              <a:t> par Rosangela </a:t>
            </a:r>
            <a:r>
              <a:rPr lang="it-IT" sz="2800" dirty="0" err="1">
                <a:latin typeface="Dubai" panose="020B0503030403030204" pitchFamily="34" charset="-78"/>
                <a:cs typeface="Dubai" panose="020B0503030403030204" pitchFamily="34" charset="-78"/>
              </a:rPr>
              <a:t>Misciagna</a:t>
            </a:r>
            <a:r>
              <a:rPr lang="it-IT" sz="2800" dirty="0">
                <a:latin typeface="Dubai" panose="020B0503030403030204" pitchFamily="34" charset="-78"/>
                <a:cs typeface="Dubai" panose="020B0503030403030204" pitchFamily="34" charset="-78"/>
              </a:rPr>
              <a:t> (LE6800160)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AB60274-AEED-BFB3-8F4C-6977164C5B43}"/>
              </a:ext>
            </a:extLst>
          </p:cNvPr>
          <p:cNvSpPr/>
          <p:nvPr/>
        </p:nvSpPr>
        <p:spPr>
          <a:xfrm>
            <a:off x="505326" y="323931"/>
            <a:ext cx="11189369" cy="6167336"/>
          </a:xfrm>
          <a:prstGeom prst="rect">
            <a:avLst/>
          </a:prstGeom>
          <a:noFill/>
          <a:ln w="98425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892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226</Words>
  <Application>Microsoft Office PowerPoint</Application>
  <PresentationFormat>Personalizzato</PresentationFormat>
  <Paragraphs>19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Merci de votre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Utente Windows</cp:lastModifiedBy>
  <cp:revision>1</cp:revision>
  <dcterms:created xsi:type="dcterms:W3CDTF">2023-12-05T09:16:08Z</dcterms:created>
  <dcterms:modified xsi:type="dcterms:W3CDTF">2023-12-06T17:32:01Z</dcterms:modified>
</cp:coreProperties>
</file>