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6128" r:id="rId1"/>
  </p:sldMasterIdLst>
  <p:notesMasterIdLst>
    <p:notesMasterId r:id="rId12"/>
  </p:notesMasterIdLst>
  <p:sldIdLst>
    <p:sldId id="541" r:id="rId2"/>
    <p:sldId id="500" r:id="rId3"/>
    <p:sldId id="501" r:id="rId4"/>
    <p:sldId id="502" r:id="rId5"/>
    <p:sldId id="257" r:id="rId6"/>
    <p:sldId id="256" r:id="rId7"/>
    <p:sldId id="264" r:id="rId8"/>
    <p:sldId id="540" r:id="rId9"/>
    <p:sldId id="258" r:id="rId10"/>
    <p:sldId id="260" r:id="rId11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F0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99"/>
    <p:restoredTop sz="94558"/>
  </p:normalViewPr>
  <p:slideViewPr>
    <p:cSldViewPr snapToGrid="0" snapToObjects="1">
      <p:cViewPr varScale="1">
        <p:scale>
          <a:sx n="121" d="100"/>
          <a:sy n="121" d="100"/>
        </p:scale>
        <p:origin x="20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100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3F64B5-E4FB-3245-B24C-8058D3E42EE4}" type="doc">
      <dgm:prSet loTypeId="urn:microsoft.com/office/officeart/2005/8/layout/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5C585442-7462-7343-8766-F0FE04BD64E3}">
      <dgm:prSet phldrT="[Testo]" custT="1"/>
      <dgm:spPr/>
      <dgm:t>
        <a:bodyPr/>
        <a:lstStyle/>
        <a:p>
          <a:r>
            <a:rPr lang="it-IT" sz="2000" dirty="0"/>
            <a:t>L’assistenza è un diritto per tutte/i?</a:t>
          </a:r>
        </a:p>
      </dgm:t>
    </dgm:pt>
    <dgm:pt modelId="{ADF1A417-37EC-3F49-9E56-8B8932C115CC}" type="parTrans" cxnId="{07CF51F6-1896-BF41-9832-D8FAA8BDA7A4}">
      <dgm:prSet/>
      <dgm:spPr/>
      <dgm:t>
        <a:bodyPr/>
        <a:lstStyle/>
        <a:p>
          <a:endParaRPr lang="it-IT"/>
        </a:p>
      </dgm:t>
    </dgm:pt>
    <dgm:pt modelId="{71AC898C-BCDC-6541-A1EF-FDF662DF221F}" type="sibTrans" cxnId="{07CF51F6-1896-BF41-9832-D8FAA8BDA7A4}">
      <dgm:prSet/>
      <dgm:spPr/>
      <dgm:t>
        <a:bodyPr/>
        <a:lstStyle/>
        <a:p>
          <a:endParaRPr lang="it-IT"/>
        </a:p>
      </dgm:t>
    </dgm:pt>
    <dgm:pt modelId="{448637E9-22AE-924B-9D42-7B0A278624CB}">
      <dgm:prSet phldrT="[Testo]" custT="1"/>
      <dgm:spPr/>
      <dgm:t>
        <a:bodyPr/>
        <a:lstStyle/>
        <a:p>
          <a:r>
            <a:rPr lang="it-IT" sz="2000" dirty="0"/>
            <a:t>Chi/come/dove  ‘curare’ la sofferenza psichiatrica dei migranti?</a:t>
          </a:r>
        </a:p>
      </dgm:t>
    </dgm:pt>
    <dgm:pt modelId="{1F3AF8BC-1995-C340-AE1B-91AB31BEBA74}" type="parTrans" cxnId="{9AE6BC2B-5D6F-4F4D-A2EF-2099FA483468}">
      <dgm:prSet/>
      <dgm:spPr/>
      <dgm:t>
        <a:bodyPr/>
        <a:lstStyle/>
        <a:p>
          <a:endParaRPr lang="it-IT"/>
        </a:p>
      </dgm:t>
    </dgm:pt>
    <dgm:pt modelId="{5543C266-5CDB-7F49-82E4-F00317F73CD2}" type="sibTrans" cxnId="{9AE6BC2B-5D6F-4F4D-A2EF-2099FA483468}">
      <dgm:prSet/>
      <dgm:spPr/>
      <dgm:t>
        <a:bodyPr/>
        <a:lstStyle/>
        <a:p>
          <a:endParaRPr lang="it-IT"/>
        </a:p>
      </dgm:t>
    </dgm:pt>
    <dgm:pt modelId="{ACE4D05B-258D-BF4E-81F6-0FE30A683B17}">
      <dgm:prSet phldrT="[Testo]" custT="1"/>
      <dgm:spPr/>
      <dgm:t>
        <a:bodyPr/>
        <a:lstStyle/>
        <a:p>
          <a:r>
            <a:rPr lang="it-IT" sz="2000" dirty="0"/>
            <a:t>Proposte operative per il territorio</a:t>
          </a:r>
        </a:p>
      </dgm:t>
    </dgm:pt>
    <dgm:pt modelId="{951A959D-EB97-F540-B1B1-5F72762CADA3}" type="parTrans" cxnId="{D1AB0C71-F8CE-784A-8EC3-5F97C3E8C5D9}">
      <dgm:prSet/>
      <dgm:spPr/>
      <dgm:t>
        <a:bodyPr/>
        <a:lstStyle/>
        <a:p>
          <a:endParaRPr lang="it-IT"/>
        </a:p>
      </dgm:t>
    </dgm:pt>
    <dgm:pt modelId="{CE85B7F1-F1DE-B049-BEA3-549C526F6251}" type="sibTrans" cxnId="{D1AB0C71-F8CE-784A-8EC3-5F97C3E8C5D9}">
      <dgm:prSet/>
      <dgm:spPr/>
      <dgm:t>
        <a:bodyPr/>
        <a:lstStyle/>
        <a:p>
          <a:endParaRPr lang="it-IT"/>
        </a:p>
      </dgm:t>
    </dgm:pt>
    <dgm:pt modelId="{ADD92973-F074-4A49-A3B9-5CAA51BA557A}" type="pres">
      <dgm:prSet presAssocID="{2D3F64B5-E4FB-3245-B24C-8058D3E42EE4}" presName="linear" presStyleCnt="0">
        <dgm:presLayoutVars>
          <dgm:dir/>
          <dgm:animLvl val="lvl"/>
          <dgm:resizeHandles val="exact"/>
        </dgm:presLayoutVars>
      </dgm:prSet>
      <dgm:spPr/>
    </dgm:pt>
    <dgm:pt modelId="{1DACDD31-179A-2249-A05C-7BBBAE3F2ABF}" type="pres">
      <dgm:prSet presAssocID="{5C585442-7462-7343-8766-F0FE04BD64E3}" presName="parentLin" presStyleCnt="0"/>
      <dgm:spPr/>
    </dgm:pt>
    <dgm:pt modelId="{151607B5-557B-DB45-A24A-9F530DB31C79}" type="pres">
      <dgm:prSet presAssocID="{5C585442-7462-7343-8766-F0FE04BD64E3}" presName="parentLeftMargin" presStyleLbl="node1" presStyleIdx="0" presStyleCnt="3"/>
      <dgm:spPr/>
    </dgm:pt>
    <dgm:pt modelId="{B826031F-17E5-B947-B5A0-62FF6C2D1F86}" type="pres">
      <dgm:prSet presAssocID="{5C585442-7462-7343-8766-F0FE04BD64E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C03C14F-A784-454D-8C54-E63C347AAE9A}" type="pres">
      <dgm:prSet presAssocID="{5C585442-7462-7343-8766-F0FE04BD64E3}" presName="negativeSpace" presStyleCnt="0"/>
      <dgm:spPr/>
    </dgm:pt>
    <dgm:pt modelId="{7C741255-A2EB-5647-A8F4-AEDA77DAAC3B}" type="pres">
      <dgm:prSet presAssocID="{5C585442-7462-7343-8766-F0FE04BD64E3}" presName="childText" presStyleLbl="conFgAcc1" presStyleIdx="0" presStyleCnt="3">
        <dgm:presLayoutVars>
          <dgm:bulletEnabled val="1"/>
        </dgm:presLayoutVars>
      </dgm:prSet>
      <dgm:spPr/>
    </dgm:pt>
    <dgm:pt modelId="{2BC312A2-7136-8F42-A962-234E114FDFE7}" type="pres">
      <dgm:prSet presAssocID="{71AC898C-BCDC-6541-A1EF-FDF662DF221F}" presName="spaceBetweenRectangles" presStyleCnt="0"/>
      <dgm:spPr/>
    </dgm:pt>
    <dgm:pt modelId="{36D6EFE9-C045-8B42-9870-DAD60DB1F63C}" type="pres">
      <dgm:prSet presAssocID="{448637E9-22AE-924B-9D42-7B0A278624CB}" presName="parentLin" presStyleCnt="0"/>
      <dgm:spPr/>
    </dgm:pt>
    <dgm:pt modelId="{00FEA36B-2402-A641-913A-72D72E0E7A00}" type="pres">
      <dgm:prSet presAssocID="{448637E9-22AE-924B-9D42-7B0A278624CB}" presName="parentLeftMargin" presStyleLbl="node1" presStyleIdx="0" presStyleCnt="3"/>
      <dgm:spPr/>
    </dgm:pt>
    <dgm:pt modelId="{212D3C9B-B454-4C42-8F4E-3ACD7C03A03F}" type="pres">
      <dgm:prSet presAssocID="{448637E9-22AE-924B-9D42-7B0A278624C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56C3697-65DF-4E4A-B210-53B967F07BEC}" type="pres">
      <dgm:prSet presAssocID="{448637E9-22AE-924B-9D42-7B0A278624CB}" presName="negativeSpace" presStyleCnt="0"/>
      <dgm:spPr/>
    </dgm:pt>
    <dgm:pt modelId="{FDF4F7F7-F926-1441-99BE-D9DB2B9B2DAF}" type="pres">
      <dgm:prSet presAssocID="{448637E9-22AE-924B-9D42-7B0A278624CB}" presName="childText" presStyleLbl="conFgAcc1" presStyleIdx="1" presStyleCnt="3">
        <dgm:presLayoutVars>
          <dgm:bulletEnabled val="1"/>
        </dgm:presLayoutVars>
      </dgm:prSet>
      <dgm:spPr/>
    </dgm:pt>
    <dgm:pt modelId="{F2237C18-6174-8841-8B4D-6BE3D76177E1}" type="pres">
      <dgm:prSet presAssocID="{5543C266-5CDB-7F49-82E4-F00317F73CD2}" presName="spaceBetweenRectangles" presStyleCnt="0"/>
      <dgm:spPr/>
    </dgm:pt>
    <dgm:pt modelId="{62FB133B-0A59-7741-BD6D-94115FCA64B2}" type="pres">
      <dgm:prSet presAssocID="{ACE4D05B-258D-BF4E-81F6-0FE30A683B17}" presName="parentLin" presStyleCnt="0"/>
      <dgm:spPr/>
    </dgm:pt>
    <dgm:pt modelId="{852B22EE-5BD1-B14B-866C-73E8D06A6B70}" type="pres">
      <dgm:prSet presAssocID="{ACE4D05B-258D-BF4E-81F6-0FE30A683B17}" presName="parentLeftMargin" presStyleLbl="node1" presStyleIdx="1" presStyleCnt="3"/>
      <dgm:spPr/>
    </dgm:pt>
    <dgm:pt modelId="{DFF221BD-7791-E944-B309-1B6AE4206300}" type="pres">
      <dgm:prSet presAssocID="{ACE4D05B-258D-BF4E-81F6-0FE30A683B17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3F0682DA-D093-E64A-B7B9-2571F6E7A346}" type="pres">
      <dgm:prSet presAssocID="{ACE4D05B-258D-BF4E-81F6-0FE30A683B17}" presName="negativeSpace" presStyleCnt="0"/>
      <dgm:spPr/>
    </dgm:pt>
    <dgm:pt modelId="{030CF4CC-163B-E84D-A2D3-81D575611AD5}" type="pres">
      <dgm:prSet presAssocID="{ACE4D05B-258D-BF4E-81F6-0FE30A683B1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AE6BC2B-5D6F-4F4D-A2EF-2099FA483468}" srcId="{2D3F64B5-E4FB-3245-B24C-8058D3E42EE4}" destId="{448637E9-22AE-924B-9D42-7B0A278624CB}" srcOrd="1" destOrd="0" parTransId="{1F3AF8BC-1995-C340-AE1B-91AB31BEBA74}" sibTransId="{5543C266-5CDB-7F49-82E4-F00317F73CD2}"/>
    <dgm:cxn modelId="{9B6C742D-9949-C046-AD3F-A30817F3F09D}" type="presOf" srcId="{ACE4D05B-258D-BF4E-81F6-0FE30A683B17}" destId="{DFF221BD-7791-E944-B309-1B6AE4206300}" srcOrd="1" destOrd="0" presId="urn:microsoft.com/office/officeart/2005/8/layout/list1"/>
    <dgm:cxn modelId="{ECB3A43F-AE4F-F445-B5EC-B2F328F46B98}" type="presOf" srcId="{5C585442-7462-7343-8766-F0FE04BD64E3}" destId="{B826031F-17E5-B947-B5A0-62FF6C2D1F86}" srcOrd="1" destOrd="0" presId="urn:microsoft.com/office/officeart/2005/8/layout/list1"/>
    <dgm:cxn modelId="{E8207C57-576A-B349-AEBB-C1D5AF7A15A2}" type="presOf" srcId="{448637E9-22AE-924B-9D42-7B0A278624CB}" destId="{00FEA36B-2402-A641-913A-72D72E0E7A00}" srcOrd="0" destOrd="0" presId="urn:microsoft.com/office/officeart/2005/8/layout/list1"/>
    <dgm:cxn modelId="{317DCF5A-C8BD-FB4B-BBC7-A76997EE0430}" type="presOf" srcId="{5C585442-7462-7343-8766-F0FE04BD64E3}" destId="{151607B5-557B-DB45-A24A-9F530DB31C79}" srcOrd="0" destOrd="0" presId="urn:microsoft.com/office/officeart/2005/8/layout/list1"/>
    <dgm:cxn modelId="{7B819C5B-254C-D949-975A-6B3D52D8F3AE}" type="presOf" srcId="{2D3F64B5-E4FB-3245-B24C-8058D3E42EE4}" destId="{ADD92973-F074-4A49-A3B9-5CAA51BA557A}" srcOrd="0" destOrd="0" presId="urn:microsoft.com/office/officeart/2005/8/layout/list1"/>
    <dgm:cxn modelId="{0A84DE70-A5D2-4B42-92EC-3A593F40507C}" type="presOf" srcId="{448637E9-22AE-924B-9D42-7B0A278624CB}" destId="{212D3C9B-B454-4C42-8F4E-3ACD7C03A03F}" srcOrd="1" destOrd="0" presId="urn:microsoft.com/office/officeart/2005/8/layout/list1"/>
    <dgm:cxn modelId="{D1AB0C71-F8CE-784A-8EC3-5F97C3E8C5D9}" srcId="{2D3F64B5-E4FB-3245-B24C-8058D3E42EE4}" destId="{ACE4D05B-258D-BF4E-81F6-0FE30A683B17}" srcOrd="2" destOrd="0" parTransId="{951A959D-EB97-F540-B1B1-5F72762CADA3}" sibTransId="{CE85B7F1-F1DE-B049-BEA3-549C526F6251}"/>
    <dgm:cxn modelId="{07CF51F6-1896-BF41-9832-D8FAA8BDA7A4}" srcId="{2D3F64B5-E4FB-3245-B24C-8058D3E42EE4}" destId="{5C585442-7462-7343-8766-F0FE04BD64E3}" srcOrd="0" destOrd="0" parTransId="{ADF1A417-37EC-3F49-9E56-8B8932C115CC}" sibTransId="{71AC898C-BCDC-6541-A1EF-FDF662DF221F}"/>
    <dgm:cxn modelId="{0ADF0CF7-D290-4D4F-8BC4-D7FBD9C7DE04}" type="presOf" srcId="{ACE4D05B-258D-BF4E-81F6-0FE30A683B17}" destId="{852B22EE-5BD1-B14B-866C-73E8D06A6B70}" srcOrd="0" destOrd="0" presId="urn:microsoft.com/office/officeart/2005/8/layout/list1"/>
    <dgm:cxn modelId="{1A03B4EC-6B05-7F48-A271-1B9A47DC611A}" type="presParOf" srcId="{ADD92973-F074-4A49-A3B9-5CAA51BA557A}" destId="{1DACDD31-179A-2249-A05C-7BBBAE3F2ABF}" srcOrd="0" destOrd="0" presId="urn:microsoft.com/office/officeart/2005/8/layout/list1"/>
    <dgm:cxn modelId="{60B854A3-744D-F147-82CA-BE1813D32771}" type="presParOf" srcId="{1DACDD31-179A-2249-A05C-7BBBAE3F2ABF}" destId="{151607B5-557B-DB45-A24A-9F530DB31C79}" srcOrd="0" destOrd="0" presId="urn:microsoft.com/office/officeart/2005/8/layout/list1"/>
    <dgm:cxn modelId="{43AA478A-A74A-F143-8B0F-6BFE11594E39}" type="presParOf" srcId="{1DACDD31-179A-2249-A05C-7BBBAE3F2ABF}" destId="{B826031F-17E5-B947-B5A0-62FF6C2D1F86}" srcOrd="1" destOrd="0" presId="urn:microsoft.com/office/officeart/2005/8/layout/list1"/>
    <dgm:cxn modelId="{5A89B6A8-90D4-024F-98F9-27D52D4E148F}" type="presParOf" srcId="{ADD92973-F074-4A49-A3B9-5CAA51BA557A}" destId="{EC03C14F-A784-454D-8C54-E63C347AAE9A}" srcOrd="1" destOrd="0" presId="urn:microsoft.com/office/officeart/2005/8/layout/list1"/>
    <dgm:cxn modelId="{033A7093-BC3D-A144-90A0-B279E23D6D02}" type="presParOf" srcId="{ADD92973-F074-4A49-A3B9-5CAA51BA557A}" destId="{7C741255-A2EB-5647-A8F4-AEDA77DAAC3B}" srcOrd="2" destOrd="0" presId="urn:microsoft.com/office/officeart/2005/8/layout/list1"/>
    <dgm:cxn modelId="{8977B229-A8EF-8E41-AE15-0E2AADABA0A5}" type="presParOf" srcId="{ADD92973-F074-4A49-A3B9-5CAA51BA557A}" destId="{2BC312A2-7136-8F42-A962-234E114FDFE7}" srcOrd="3" destOrd="0" presId="urn:microsoft.com/office/officeart/2005/8/layout/list1"/>
    <dgm:cxn modelId="{EC119104-694C-E247-926B-31845745E9DF}" type="presParOf" srcId="{ADD92973-F074-4A49-A3B9-5CAA51BA557A}" destId="{36D6EFE9-C045-8B42-9870-DAD60DB1F63C}" srcOrd="4" destOrd="0" presId="urn:microsoft.com/office/officeart/2005/8/layout/list1"/>
    <dgm:cxn modelId="{782CF906-7209-9D48-A0A4-BE1DF68D2EAE}" type="presParOf" srcId="{36D6EFE9-C045-8B42-9870-DAD60DB1F63C}" destId="{00FEA36B-2402-A641-913A-72D72E0E7A00}" srcOrd="0" destOrd="0" presId="urn:microsoft.com/office/officeart/2005/8/layout/list1"/>
    <dgm:cxn modelId="{4B585279-CCDF-C047-9D1A-C75CFE68BC22}" type="presParOf" srcId="{36D6EFE9-C045-8B42-9870-DAD60DB1F63C}" destId="{212D3C9B-B454-4C42-8F4E-3ACD7C03A03F}" srcOrd="1" destOrd="0" presId="urn:microsoft.com/office/officeart/2005/8/layout/list1"/>
    <dgm:cxn modelId="{8CBA06D8-E047-8B4C-96D5-96B8B8DA6BD1}" type="presParOf" srcId="{ADD92973-F074-4A49-A3B9-5CAA51BA557A}" destId="{156C3697-65DF-4E4A-B210-53B967F07BEC}" srcOrd="5" destOrd="0" presId="urn:microsoft.com/office/officeart/2005/8/layout/list1"/>
    <dgm:cxn modelId="{36E7560C-1835-274D-803E-E49A793E559B}" type="presParOf" srcId="{ADD92973-F074-4A49-A3B9-5CAA51BA557A}" destId="{FDF4F7F7-F926-1441-99BE-D9DB2B9B2DAF}" srcOrd="6" destOrd="0" presId="urn:microsoft.com/office/officeart/2005/8/layout/list1"/>
    <dgm:cxn modelId="{65F32490-7588-A64D-A272-B53DDE4367FC}" type="presParOf" srcId="{ADD92973-F074-4A49-A3B9-5CAA51BA557A}" destId="{F2237C18-6174-8841-8B4D-6BE3D76177E1}" srcOrd="7" destOrd="0" presId="urn:microsoft.com/office/officeart/2005/8/layout/list1"/>
    <dgm:cxn modelId="{8A37F545-0759-D445-8B63-C39C379894E9}" type="presParOf" srcId="{ADD92973-F074-4A49-A3B9-5CAA51BA557A}" destId="{62FB133B-0A59-7741-BD6D-94115FCA64B2}" srcOrd="8" destOrd="0" presId="urn:microsoft.com/office/officeart/2005/8/layout/list1"/>
    <dgm:cxn modelId="{0DE776D6-7F2E-F248-B08D-FA1A0410DB98}" type="presParOf" srcId="{62FB133B-0A59-7741-BD6D-94115FCA64B2}" destId="{852B22EE-5BD1-B14B-866C-73E8D06A6B70}" srcOrd="0" destOrd="0" presId="urn:microsoft.com/office/officeart/2005/8/layout/list1"/>
    <dgm:cxn modelId="{A2D30FB1-FEFB-7A4F-AB15-05E5F0B81816}" type="presParOf" srcId="{62FB133B-0A59-7741-BD6D-94115FCA64B2}" destId="{DFF221BD-7791-E944-B309-1B6AE4206300}" srcOrd="1" destOrd="0" presId="urn:microsoft.com/office/officeart/2005/8/layout/list1"/>
    <dgm:cxn modelId="{2AFF3A25-2FC7-3043-B19A-AC99808C2F9A}" type="presParOf" srcId="{ADD92973-F074-4A49-A3B9-5CAA51BA557A}" destId="{3F0682DA-D093-E64A-B7B9-2571F6E7A346}" srcOrd="9" destOrd="0" presId="urn:microsoft.com/office/officeart/2005/8/layout/list1"/>
    <dgm:cxn modelId="{B0A60AA4-A710-DF41-A4B1-2376F35BD4B0}" type="presParOf" srcId="{ADD92973-F074-4A49-A3B9-5CAA51BA557A}" destId="{030CF4CC-163B-E84D-A2D3-81D575611AD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BF788F-B925-A941-8F6A-3A299CF6C585}" type="doc">
      <dgm:prSet loTypeId="urn:microsoft.com/office/officeart/2005/8/layout/pyramid2" loCatId="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it-IT"/>
        </a:p>
      </dgm:t>
    </dgm:pt>
    <dgm:pt modelId="{B2FE92D6-E42A-D349-B04F-535D52654D64}">
      <dgm:prSet/>
      <dgm:spPr/>
      <dgm:t>
        <a:bodyPr/>
        <a:lstStyle/>
        <a:p>
          <a:pPr rtl="0"/>
          <a:r>
            <a:rPr lang="it-IT"/>
            <a:t>Servizi a parte/per tutti</a:t>
          </a:r>
        </a:p>
      </dgm:t>
    </dgm:pt>
    <dgm:pt modelId="{A966D8CD-C31E-054C-8DD8-B977A24A109F}" type="parTrans" cxnId="{7D72D936-4493-1448-A79B-2C2B1BF23F2B}">
      <dgm:prSet/>
      <dgm:spPr/>
      <dgm:t>
        <a:bodyPr/>
        <a:lstStyle/>
        <a:p>
          <a:endParaRPr lang="it-IT"/>
        </a:p>
      </dgm:t>
    </dgm:pt>
    <dgm:pt modelId="{7FF85BC3-0888-5E4B-85BE-C5F769443BA6}" type="sibTrans" cxnId="{7D72D936-4493-1448-A79B-2C2B1BF23F2B}">
      <dgm:prSet/>
      <dgm:spPr/>
      <dgm:t>
        <a:bodyPr/>
        <a:lstStyle/>
        <a:p>
          <a:endParaRPr lang="it-IT"/>
        </a:p>
      </dgm:t>
    </dgm:pt>
    <dgm:pt modelId="{65BFD92A-764A-054B-876B-BFCE1D9925E6}">
      <dgm:prSet/>
      <dgm:spPr/>
      <dgm:t>
        <a:bodyPr/>
        <a:lstStyle/>
        <a:p>
          <a:pPr rtl="0"/>
          <a:r>
            <a:rPr lang="it-IT"/>
            <a:t>Servizi ex-novo/rinnovati/ad hoc</a:t>
          </a:r>
        </a:p>
      </dgm:t>
    </dgm:pt>
    <dgm:pt modelId="{CD23BBE8-4C33-C142-842F-B695CA41E2E1}" type="parTrans" cxnId="{9FD79FE5-C810-6D4E-B192-445275FFEE96}">
      <dgm:prSet/>
      <dgm:spPr/>
      <dgm:t>
        <a:bodyPr/>
        <a:lstStyle/>
        <a:p>
          <a:endParaRPr lang="it-IT"/>
        </a:p>
      </dgm:t>
    </dgm:pt>
    <dgm:pt modelId="{32A15F61-1A52-F943-9FC9-7B7D695FC851}" type="sibTrans" cxnId="{9FD79FE5-C810-6D4E-B192-445275FFEE96}">
      <dgm:prSet/>
      <dgm:spPr/>
      <dgm:t>
        <a:bodyPr/>
        <a:lstStyle/>
        <a:p>
          <a:endParaRPr lang="it-IT"/>
        </a:p>
      </dgm:t>
    </dgm:pt>
    <dgm:pt modelId="{86CFC5C6-D76D-9546-8D71-0AD83A50A0CA}">
      <dgm:prSet/>
      <dgm:spPr/>
      <dgm:t>
        <a:bodyPr/>
        <a:lstStyle/>
        <a:p>
          <a:pPr rtl="0"/>
          <a:r>
            <a:rPr lang="it-IT"/>
            <a:t>Formazione operatori/quali?</a:t>
          </a:r>
        </a:p>
      </dgm:t>
    </dgm:pt>
    <dgm:pt modelId="{39A55952-16EB-034C-87C7-56F3B0C6DF7B}" type="parTrans" cxnId="{D27D6A03-4A86-FA43-A0EB-38FF82A2AF13}">
      <dgm:prSet/>
      <dgm:spPr/>
      <dgm:t>
        <a:bodyPr/>
        <a:lstStyle/>
        <a:p>
          <a:endParaRPr lang="it-IT"/>
        </a:p>
      </dgm:t>
    </dgm:pt>
    <dgm:pt modelId="{D9B25969-DFC4-D842-AED3-EB4C2F14A3C2}" type="sibTrans" cxnId="{D27D6A03-4A86-FA43-A0EB-38FF82A2AF13}">
      <dgm:prSet/>
      <dgm:spPr/>
      <dgm:t>
        <a:bodyPr/>
        <a:lstStyle/>
        <a:p>
          <a:endParaRPr lang="it-IT"/>
        </a:p>
      </dgm:t>
    </dgm:pt>
    <dgm:pt modelId="{FA914E36-EC22-D242-86D8-034402975754}">
      <dgm:prSet/>
      <dgm:spPr/>
      <dgm:t>
        <a:bodyPr/>
        <a:lstStyle/>
        <a:p>
          <a:pPr rtl="0"/>
          <a:r>
            <a:rPr lang="it-IT"/>
            <a:t>Mediatori? </a:t>
          </a:r>
        </a:p>
      </dgm:t>
    </dgm:pt>
    <dgm:pt modelId="{8E371EB3-F2E5-EB4C-8C91-AFB23FC3EF28}" type="parTrans" cxnId="{F598817E-6098-414C-AF5B-5295322545AD}">
      <dgm:prSet/>
      <dgm:spPr/>
      <dgm:t>
        <a:bodyPr/>
        <a:lstStyle/>
        <a:p>
          <a:endParaRPr lang="it-IT"/>
        </a:p>
      </dgm:t>
    </dgm:pt>
    <dgm:pt modelId="{E05C93D1-29A4-8D4E-958B-F6CB936FECAF}" type="sibTrans" cxnId="{F598817E-6098-414C-AF5B-5295322545AD}">
      <dgm:prSet/>
      <dgm:spPr/>
      <dgm:t>
        <a:bodyPr/>
        <a:lstStyle/>
        <a:p>
          <a:endParaRPr lang="it-IT"/>
        </a:p>
      </dgm:t>
    </dgm:pt>
    <dgm:pt modelId="{E75B2CA5-DE14-0545-9810-7EAEA06AEB43}">
      <dgm:prSet/>
      <dgm:spPr/>
      <dgm:t>
        <a:bodyPr/>
        <a:lstStyle/>
        <a:p>
          <a:pPr rtl="0"/>
          <a:r>
            <a:rPr lang="it-IT"/>
            <a:t>Rapporti con territorio</a:t>
          </a:r>
        </a:p>
      </dgm:t>
    </dgm:pt>
    <dgm:pt modelId="{21B3024C-B4AC-4043-8E2A-FEB8AA762133}" type="parTrans" cxnId="{40137ABC-68C1-CC42-B54B-9D23545EDE5C}">
      <dgm:prSet/>
      <dgm:spPr/>
      <dgm:t>
        <a:bodyPr/>
        <a:lstStyle/>
        <a:p>
          <a:endParaRPr lang="it-IT"/>
        </a:p>
      </dgm:t>
    </dgm:pt>
    <dgm:pt modelId="{09EB9742-6499-704D-A746-1EE22624B531}" type="sibTrans" cxnId="{40137ABC-68C1-CC42-B54B-9D23545EDE5C}">
      <dgm:prSet/>
      <dgm:spPr/>
      <dgm:t>
        <a:bodyPr/>
        <a:lstStyle/>
        <a:p>
          <a:endParaRPr lang="it-IT"/>
        </a:p>
      </dgm:t>
    </dgm:pt>
    <dgm:pt modelId="{A75C96A2-9078-7543-AC21-3FDD3EB83F77}">
      <dgm:prSet/>
      <dgm:spPr/>
      <dgm:t>
        <a:bodyPr/>
        <a:lstStyle/>
        <a:p>
          <a:pPr rtl="0"/>
          <a:r>
            <a:rPr lang="it-IT" dirty="0"/>
            <a:t>Rete con chi/dove/come?</a:t>
          </a:r>
        </a:p>
      </dgm:t>
    </dgm:pt>
    <dgm:pt modelId="{E69FA5A3-9A3A-D340-86A9-CE0AE6DC94B0}" type="parTrans" cxnId="{1B0D58A6-9143-1C40-BC39-ABD6652C357E}">
      <dgm:prSet/>
      <dgm:spPr/>
      <dgm:t>
        <a:bodyPr/>
        <a:lstStyle/>
        <a:p>
          <a:endParaRPr lang="it-IT"/>
        </a:p>
      </dgm:t>
    </dgm:pt>
    <dgm:pt modelId="{FD988F2D-A62E-6543-B06B-4F7DCC22DB57}" type="sibTrans" cxnId="{1B0D58A6-9143-1C40-BC39-ABD6652C357E}">
      <dgm:prSet/>
      <dgm:spPr/>
      <dgm:t>
        <a:bodyPr/>
        <a:lstStyle/>
        <a:p>
          <a:endParaRPr lang="it-IT"/>
        </a:p>
      </dgm:t>
    </dgm:pt>
    <dgm:pt modelId="{0C1E3F20-1C4F-394F-B959-F064B6CB61BE}" type="pres">
      <dgm:prSet presAssocID="{B3BF788F-B925-A941-8F6A-3A299CF6C585}" presName="compositeShape" presStyleCnt="0">
        <dgm:presLayoutVars>
          <dgm:dir/>
          <dgm:resizeHandles/>
        </dgm:presLayoutVars>
      </dgm:prSet>
      <dgm:spPr/>
    </dgm:pt>
    <dgm:pt modelId="{87BE158D-48AC-C443-AFAE-81CBC73B8932}" type="pres">
      <dgm:prSet presAssocID="{B3BF788F-B925-A941-8F6A-3A299CF6C585}" presName="pyramid" presStyleLbl="node1" presStyleIdx="0" presStyleCnt="1"/>
      <dgm:spPr/>
    </dgm:pt>
    <dgm:pt modelId="{F0769E08-968A-D24E-89FC-E3AD69D2FF4D}" type="pres">
      <dgm:prSet presAssocID="{B3BF788F-B925-A941-8F6A-3A299CF6C585}" presName="theList" presStyleCnt="0"/>
      <dgm:spPr/>
    </dgm:pt>
    <dgm:pt modelId="{09BCEEFD-CDB3-904E-97E7-C72379925AE4}" type="pres">
      <dgm:prSet presAssocID="{B2FE92D6-E42A-D349-B04F-535D52654D64}" presName="aNode" presStyleLbl="fgAcc1" presStyleIdx="0" presStyleCnt="6">
        <dgm:presLayoutVars>
          <dgm:bulletEnabled val="1"/>
        </dgm:presLayoutVars>
      </dgm:prSet>
      <dgm:spPr/>
    </dgm:pt>
    <dgm:pt modelId="{07DD7355-5DD4-3D46-B3E0-5DA743D94714}" type="pres">
      <dgm:prSet presAssocID="{B2FE92D6-E42A-D349-B04F-535D52654D64}" presName="aSpace" presStyleCnt="0"/>
      <dgm:spPr/>
    </dgm:pt>
    <dgm:pt modelId="{6A8A59F6-DB9C-224F-B54F-525A56B8393B}" type="pres">
      <dgm:prSet presAssocID="{65BFD92A-764A-054B-876B-BFCE1D9925E6}" presName="aNode" presStyleLbl="fgAcc1" presStyleIdx="1" presStyleCnt="6">
        <dgm:presLayoutVars>
          <dgm:bulletEnabled val="1"/>
        </dgm:presLayoutVars>
      </dgm:prSet>
      <dgm:spPr/>
    </dgm:pt>
    <dgm:pt modelId="{63D5D782-6306-C846-B448-B73A46D61428}" type="pres">
      <dgm:prSet presAssocID="{65BFD92A-764A-054B-876B-BFCE1D9925E6}" presName="aSpace" presStyleCnt="0"/>
      <dgm:spPr/>
    </dgm:pt>
    <dgm:pt modelId="{72A52D53-5E4C-BF4B-BF20-79C6FE42B04B}" type="pres">
      <dgm:prSet presAssocID="{86CFC5C6-D76D-9546-8D71-0AD83A50A0CA}" presName="aNode" presStyleLbl="fgAcc1" presStyleIdx="2" presStyleCnt="6">
        <dgm:presLayoutVars>
          <dgm:bulletEnabled val="1"/>
        </dgm:presLayoutVars>
      </dgm:prSet>
      <dgm:spPr/>
    </dgm:pt>
    <dgm:pt modelId="{FDB58093-EB1F-C84E-9142-30E45B5E4D2B}" type="pres">
      <dgm:prSet presAssocID="{86CFC5C6-D76D-9546-8D71-0AD83A50A0CA}" presName="aSpace" presStyleCnt="0"/>
      <dgm:spPr/>
    </dgm:pt>
    <dgm:pt modelId="{B235DB0F-D87A-6245-9720-59FAD1D48D87}" type="pres">
      <dgm:prSet presAssocID="{FA914E36-EC22-D242-86D8-034402975754}" presName="aNode" presStyleLbl="fgAcc1" presStyleIdx="3" presStyleCnt="6">
        <dgm:presLayoutVars>
          <dgm:bulletEnabled val="1"/>
        </dgm:presLayoutVars>
      </dgm:prSet>
      <dgm:spPr/>
    </dgm:pt>
    <dgm:pt modelId="{4A0F53D4-E39E-B44C-ABBB-3D6C9F264029}" type="pres">
      <dgm:prSet presAssocID="{FA914E36-EC22-D242-86D8-034402975754}" presName="aSpace" presStyleCnt="0"/>
      <dgm:spPr/>
    </dgm:pt>
    <dgm:pt modelId="{04050CA6-4401-E143-97D5-DDB1C2091CCC}" type="pres">
      <dgm:prSet presAssocID="{E75B2CA5-DE14-0545-9810-7EAEA06AEB43}" presName="aNode" presStyleLbl="fgAcc1" presStyleIdx="4" presStyleCnt="6">
        <dgm:presLayoutVars>
          <dgm:bulletEnabled val="1"/>
        </dgm:presLayoutVars>
      </dgm:prSet>
      <dgm:spPr/>
    </dgm:pt>
    <dgm:pt modelId="{EE75C405-880B-A64A-81BF-DF3CDFF204A6}" type="pres">
      <dgm:prSet presAssocID="{E75B2CA5-DE14-0545-9810-7EAEA06AEB43}" presName="aSpace" presStyleCnt="0"/>
      <dgm:spPr/>
    </dgm:pt>
    <dgm:pt modelId="{53028237-FBC5-D543-99A5-E836EA6912FF}" type="pres">
      <dgm:prSet presAssocID="{A75C96A2-9078-7543-AC21-3FDD3EB83F77}" presName="aNode" presStyleLbl="fgAcc1" presStyleIdx="5" presStyleCnt="6">
        <dgm:presLayoutVars>
          <dgm:bulletEnabled val="1"/>
        </dgm:presLayoutVars>
      </dgm:prSet>
      <dgm:spPr/>
    </dgm:pt>
    <dgm:pt modelId="{5425AAB8-756D-7041-AA18-044531CCDA86}" type="pres">
      <dgm:prSet presAssocID="{A75C96A2-9078-7543-AC21-3FDD3EB83F77}" presName="aSpace" presStyleCnt="0"/>
      <dgm:spPr/>
    </dgm:pt>
  </dgm:ptLst>
  <dgm:cxnLst>
    <dgm:cxn modelId="{D27D6A03-4A86-FA43-A0EB-38FF82A2AF13}" srcId="{B3BF788F-B925-A941-8F6A-3A299CF6C585}" destId="{86CFC5C6-D76D-9546-8D71-0AD83A50A0CA}" srcOrd="2" destOrd="0" parTransId="{39A55952-16EB-034C-87C7-56F3B0C6DF7B}" sibTransId="{D9B25969-DFC4-D842-AED3-EB4C2F14A3C2}"/>
    <dgm:cxn modelId="{9CF9331C-4E56-D74F-93F1-25AFB37BB499}" type="presOf" srcId="{B2FE92D6-E42A-D349-B04F-535D52654D64}" destId="{09BCEEFD-CDB3-904E-97E7-C72379925AE4}" srcOrd="0" destOrd="0" presId="urn:microsoft.com/office/officeart/2005/8/layout/pyramid2"/>
    <dgm:cxn modelId="{93E4082D-2F69-2543-B3F2-49D848358D06}" type="presOf" srcId="{65BFD92A-764A-054B-876B-BFCE1D9925E6}" destId="{6A8A59F6-DB9C-224F-B54F-525A56B8393B}" srcOrd="0" destOrd="0" presId="urn:microsoft.com/office/officeart/2005/8/layout/pyramid2"/>
    <dgm:cxn modelId="{34218A2F-964A-8846-9350-E45FE04DFF9B}" type="presOf" srcId="{86CFC5C6-D76D-9546-8D71-0AD83A50A0CA}" destId="{72A52D53-5E4C-BF4B-BF20-79C6FE42B04B}" srcOrd="0" destOrd="0" presId="urn:microsoft.com/office/officeart/2005/8/layout/pyramid2"/>
    <dgm:cxn modelId="{7D72D936-4493-1448-A79B-2C2B1BF23F2B}" srcId="{B3BF788F-B925-A941-8F6A-3A299CF6C585}" destId="{B2FE92D6-E42A-D349-B04F-535D52654D64}" srcOrd="0" destOrd="0" parTransId="{A966D8CD-C31E-054C-8DD8-B977A24A109F}" sibTransId="{7FF85BC3-0888-5E4B-85BE-C5F769443BA6}"/>
    <dgm:cxn modelId="{F598817E-6098-414C-AF5B-5295322545AD}" srcId="{B3BF788F-B925-A941-8F6A-3A299CF6C585}" destId="{FA914E36-EC22-D242-86D8-034402975754}" srcOrd="3" destOrd="0" parTransId="{8E371EB3-F2E5-EB4C-8C91-AFB23FC3EF28}" sibTransId="{E05C93D1-29A4-8D4E-958B-F6CB936FECAF}"/>
    <dgm:cxn modelId="{1B0D58A6-9143-1C40-BC39-ABD6652C357E}" srcId="{B3BF788F-B925-A941-8F6A-3A299CF6C585}" destId="{A75C96A2-9078-7543-AC21-3FDD3EB83F77}" srcOrd="5" destOrd="0" parTransId="{E69FA5A3-9A3A-D340-86A9-CE0AE6DC94B0}" sibTransId="{FD988F2D-A62E-6543-B06B-4F7DCC22DB57}"/>
    <dgm:cxn modelId="{40137ABC-68C1-CC42-B54B-9D23545EDE5C}" srcId="{B3BF788F-B925-A941-8F6A-3A299CF6C585}" destId="{E75B2CA5-DE14-0545-9810-7EAEA06AEB43}" srcOrd="4" destOrd="0" parTransId="{21B3024C-B4AC-4043-8E2A-FEB8AA762133}" sibTransId="{09EB9742-6499-704D-A746-1EE22624B531}"/>
    <dgm:cxn modelId="{624A09CA-3E09-8848-8D90-52C8848E2E60}" type="presOf" srcId="{B3BF788F-B925-A941-8F6A-3A299CF6C585}" destId="{0C1E3F20-1C4F-394F-B959-F064B6CB61BE}" srcOrd="0" destOrd="0" presId="urn:microsoft.com/office/officeart/2005/8/layout/pyramid2"/>
    <dgm:cxn modelId="{CDE0A1D4-2675-2946-AE1A-9D47F58ED0B2}" type="presOf" srcId="{FA914E36-EC22-D242-86D8-034402975754}" destId="{B235DB0F-D87A-6245-9720-59FAD1D48D87}" srcOrd="0" destOrd="0" presId="urn:microsoft.com/office/officeart/2005/8/layout/pyramid2"/>
    <dgm:cxn modelId="{38EBC9D9-22CD-0E47-8287-44B08F57299C}" type="presOf" srcId="{E75B2CA5-DE14-0545-9810-7EAEA06AEB43}" destId="{04050CA6-4401-E143-97D5-DDB1C2091CCC}" srcOrd="0" destOrd="0" presId="urn:microsoft.com/office/officeart/2005/8/layout/pyramid2"/>
    <dgm:cxn modelId="{9FD79FE5-C810-6D4E-B192-445275FFEE96}" srcId="{B3BF788F-B925-A941-8F6A-3A299CF6C585}" destId="{65BFD92A-764A-054B-876B-BFCE1D9925E6}" srcOrd="1" destOrd="0" parTransId="{CD23BBE8-4C33-C142-842F-B695CA41E2E1}" sibTransId="{32A15F61-1A52-F943-9FC9-7B7D695FC851}"/>
    <dgm:cxn modelId="{874F76F3-2A98-DB4C-AC91-F15BD36FEBFA}" type="presOf" srcId="{A75C96A2-9078-7543-AC21-3FDD3EB83F77}" destId="{53028237-FBC5-D543-99A5-E836EA6912FF}" srcOrd="0" destOrd="0" presId="urn:microsoft.com/office/officeart/2005/8/layout/pyramid2"/>
    <dgm:cxn modelId="{25207E4B-E2B2-7647-822F-991567ABA82C}" type="presParOf" srcId="{0C1E3F20-1C4F-394F-B959-F064B6CB61BE}" destId="{87BE158D-48AC-C443-AFAE-81CBC73B8932}" srcOrd="0" destOrd="0" presId="urn:microsoft.com/office/officeart/2005/8/layout/pyramid2"/>
    <dgm:cxn modelId="{5AA14F76-301C-FD42-9574-2E9621964FAA}" type="presParOf" srcId="{0C1E3F20-1C4F-394F-B959-F064B6CB61BE}" destId="{F0769E08-968A-D24E-89FC-E3AD69D2FF4D}" srcOrd="1" destOrd="0" presId="urn:microsoft.com/office/officeart/2005/8/layout/pyramid2"/>
    <dgm:cxn modelId="{C75F910D-C01E-714A-BFE1-FEFA34B7D368}" type="presParOf" srcId="{F0769E08-968A-D24E-89FC-E3AD69D2FF4D}" destId="{09BCEEFD-CDB3-904E-97E7-C72379925AE4}" srcOrd="0" destOrd="0" presId="urn:microsoft.com/office/officeart/2005/8/layout/pyramid2"/>
    <dgm:cxn modelId="{7F4C89C9-A475-DA4F-B412-E3651B24BE35}" type="presParOf" srcId="{F0769E08-968A-D24E-89FC-E3AD69D2FF4D}" destId="{07DD7355-5DD4-3D46-B3E0-5DA743D94714}" srcOrd="1" destOrd="0" presId="urn:microsoft.com/office/officeart/2005/8/layout/pyramid2"/>
    <dgm:cxn modelId="{913E7A7E-70A5-D849-9358-C9E95F9F44B3}" type="presParOf" srcId="{F0769E08-968A-D24E-89FC-E3AD69D2FF4D}" destId="{6A8A59F6-DB9C-224F-B54F-525A56B8393B}" srcOrd="2" destOrd="0" presId="urn:microsoft.com/office/officeart/2005/8/layout/pyramid2"/>
    <dgm:cxn modelId="{EA3B4C4B-D575-6147-8C93-3AB57DBE6FD1}" type="presParOf" srcId="{F0769E08-968A-D24E-89FC-E3AD69D2FF4D}" destId="{63D5D782-6306-C846-B448-B73A46D61428}" srcOrd="3" destOrd="0" presId="urn:microsoft.com/office/officeart/2005/8/layout/pyramid2"/>
    <dgm:cxn modelId="{9F6AE047-13B2-C247-B280-09572431A33A}" type="presParOf" srcId="{F0769E08-968A-D24E-89FC-E3AD69D2FF4D}" destId="{72A52D53-5E4C-BF4B-BF20-79C6FE42B04B}" srcOrd="4" destOrd="0" presId="urn:microsoft.com/office/officeart/2005/8/layout/pyramid2"/>
    <dgm:cxn modelId="{CAEC2CA8-279C-8A4E-A141-0F7DF22EA7B9}" type="presParOf" srcId="{F0769E08-968A-D24E-89FC-E3AD69D2FF4D}" destId="{FDB58093-EB1F-C84E-9142-30E45B5E4D2B}" srcOrd="5" destOrd="0" presId="urn:microsoft.com/office/officeart/2005/8/layout/pyramid2"/>
    <dgm:cxn modelId="{4CCCBB11-5D4C-6141-BC57-15F56A3FAABE}" type="presParOf" srcId="{F0769E08-968A-D24E-89FC-E3AD69D2FF4D}" destId="{B235DB0F-D87A-6245-9720-59FAD1D48D87}" srcOrd="6" destOrd="0" presId="urn:microsoft.com/office/officeart/2005/8/layout/pyramid2"/>
    <dgm:cxn modelId="{8B286AD4-79B8-D24D-90FB-3AF04DD74CBB}" type="presParOf" srcId="{F0769E08-968A-D24E-89FC-E3AD69D2FF4D}" destId="{4A0F53D4-E39E-B44C-ABBB-3D6C9F264029}" srcOrd="7" destOrd="0" presId="urn:microsoft.com/office/officeart/2005/8/layout/pyramid2"/>
    <dgm:cxn modelId="{18DCE32D-D28F-9F45-B057-2BF060CDCE64}" type="presParOf" srcId="{F0769E08-968A-D24E-89FC-E3AD69D2FF4D}" destId="{04050CA6-4401-E143-97D5-DDB1C2091CCC}" srcOrd="8" destOrd="0" presId="urn:microsoft.com/office/officeart/2005/8/layout/pyramid2"/>
    <dgm:cxn modelId="{B12213FA-23C8-D244-8A1C-1B3BEFD23A69}" type="presParOf" srcId="{F0769E08-968A-D24E-89FC-E3AD69D2FF4D}" destId="{EE75C405-880B-A64A-81BF-DF3CDFF204A6}" srcOrd="9" destOrd="0" presId="urn:microsoft.com/office/officeart/2005/8/layout/pyramid2"/>
    <dgm:cxn modelId="{DB00B60C-DCF3-3243-B87B-F428F0A9E6C9}" type="presParOf" srcId="{F0769E08-968A-D24E-89FC-E3AD69D2FF4D}" destId="{53028237-FBC5-D543-99A5-E836EA6912FF}" srcOrd="10" destOrd="0" presId="urn:microsoft.com/office/officeart/2005/8/layout/pyramid2"/>
    <dgm:cxn modelId="{86D25DBA-13E0-9E4E-BA10-9836034620E6}" type="presParOf" srcId="{F0769E08-968A-D24E-89FC-E3AD69D2FF4D}" destId="{5425AAB8-756D-7041-AA18-044531CCDA86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741255-A2EB-5647-A8F4-AEDA77DAAC3B}">
      <dsp:nvSpPr>
        <dsp:cNvPr id="0" name=""/>
        <dsp:cNvSpPr/>
      </dsp:nvSpPr>
      <dsp:spPr>
        <a:xfrm>
          <a:off x="0" y="383230"/>
          <a:ext cx="76919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26031F-17E5-B947-B5A0-62FF6C2D1F86}">
      <dsp:nvSpPr>
        <dsp:cNvPr id="0" name=""/>
        <dsp:cNvSpPr/>
      </dsp:nvSpPr>
      <dsp:spPr>
        <a:xfrm>
          <a:off x="384595" y="14230"/>
          <a:ext cx="5384329" cy="738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515" tIns="0" rIns="203515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L’assistenza è un diritto per tutte/i?</a:t>
          </a:r>
        </a:p>
      </dsp:txBody>
      <dsp:txXfrm>
        <a:off x="420621" y="50256"/>
        <a:ext cx="5312277" cy="665948"/>
      </dsp:txXfrm>
    </dsp:sp>
    <dsp:sp modelId="{FDF4F7F7-F926-1441-99BE-D9DB2B9B2DAF}">
      <dsp:nvSpPr>
        <dsp:cNvPr id="0" name=""/>
        <dsp:cNvSpPr/>
      </dsp:nvSpPr>
      <dsp:spPr>
        <a:xfrm>
          <a:off x="0" y="1517230"/>
          <a:ext cx="76919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2D3C9B-B454-4C42-8F4E-3ACD7C03A03F}">
      <dsp:nvSpPr>
        <dsp:cNvPr id="0" name=""/>
        <dsp:cNvSpPr/>
      </dsp:nvSpPr>
      <dsp:spPr>
        <a:xfrm>
          <a:off x="384595" y="1148230"/>
          <a:ext cx="5384329" cy="738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515" tIns="0" rIns="203515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Chi/come/dove  ‘curare’ la sofferenza psichiatrica dei migranti?</a:t>
          </a:r>
        </a:p>
      </dsp:txBody>
      <dsp:txXfrm>
        <a:off x="420621" y="1184256"/>
        <a:ext cx="5312277" cy="665948"/>
      </dsp:txXfrm>
    </dsp:sp>
    <dsp:sp modelId="{030CF4CC-163B-E84D-A2D3-81D575611AD5}">
      <dsp:nvSpPr>
        <dsp:cNvPr id="0" name=""/>
        <dsp:cNvSpPr/>
      </dsp:nvSpPr>
      <dsp:spPr>
        <a:xfrm>
          <a:off x="0" y="2651230"/>
          <a:ext cx="76919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F221BD-7791-E944-B309-1B6AE4206300}">
      <dsp:nvSpPr>
        <dsp:cNvPr id="0" name=""/>
        <dsp:cNvSpPr/>
      </dsp:nvSpPr>
      <dsp:spPr>
        <a:xfrm>
          <a:off x="384595" y="2282230"/>
          <a:ext cx="5384329" cy="738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515" tIns="0" rIns="203515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Proposte operative per il territorio</a:t>
          </a:r>
        </a:p>
      </dsp:txBody>
      <dsp:txXfrm>
        <a:off x="420621" y="2318256"/>
        <a:ext cx="5312277" cy="6659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BE158D-48AC-C443-AFAE-81CBC73B8932}">
      <dsp:nvSpPr>
        <dsp:cNvPr id="0" name=""/>
        <dsp:cNvSpPr/>
      </dsp:nvSpPr>
      <dsp:spPr>
        <a:xfrm>
          <a:off x="0" y="0"/>
          <a:ext cx="3180521" cy="4140200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9BCEEFD-CDB3-904E-97E7-C72379925AE4}">
      <dsp:nvSpPr>
        <dsp:cNvPr id="0" name=""/>
        <dsp:cNvSpPr/>
      </dsp:nvSpPr>
      <dsp:spPr>
        <a:xfrm>
          <a:off x="1590260" y="416243"/>
          <a:ext cx="2067339" cy="49003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/>
            <a:t>Servizi a parte/per tutti</a:t>
          </a:r>
        </a:p>
      </dsp:txBody>
      <dsp:txXfrm>
        <a:off x="1614181" y="440164"/>
        <a:ext cx="2019497" cy="442189"/>
      </dsp:txXfrm>
    </dsp:sp>
    <dsp:sp modelId="{6A8A59F6-DB9C-224F-B54F-525A56B8393B}">
      <dsp:nvSpPr>
        <dsp:cNvPr id="0" name=""/>
        <dsp:cNvSpPr/>
      </dsp:nvSpPr>
      <dsp:spPr>
        <a:xfrm>
          <a:off x="1590260" y="967529"/>
          <a:ext cx="2067339" cy="49003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/>
            <a:t>Servizi ex-novo/rinnovati/ad hoc</a:t>
          </a:r>
        </a:p>
      </dsp:txBody>
      <dsp:txXfrm>
        <a:off x="1614181" y="991450"/>
        <a:ext cx="2019497" cy="442189"/>
      </dsp:txXfrm>
    </dsp:sp>
    <dsp:sp modelId="{72A52D53-5E4C-BF4B-BF20-79C6FE42B04B}">
      <dsp:nvSpPr>
        <dsp:cNvPr id="0" name=""/>
        <dsp:cNvSpPr/>
      </dsp:nvSpPr>
      <dsp:spPr>
        <a:xfrm>
          <a:off x="1590260" y="1518814"/>
          <a:ext cx="2067339" cy="49003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/>
            <a:t>Formazione operatori/quali?</a:t>
          </a:r>
        </a:p>
      </dsp:txBody>
      <dsp:txXfrm>
        <a:off x="1614181" y="1542735"/>
        <a:ext cx="2019497" cy="442189"/>
      </dsp:txXfrm>
    </dsp:sp>
    <dsp:sp modelId="{B235DB0F-D87A-6245-9720-59FAD1D48D87}">
      <dsp:nvSpPr>
        <dsp:cNvPr id="0" name=""/>
        <dsp:cNvSpPr/>
      </dsp:nvSpPr>
      <dsp:spPr>
        <a:xfrm>
          <a:off x="1590260" y="2070100"/>
          <a:ext cx="2067339" cy="49003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/>
            <a:t>Mediatori? </a:t>
          </a:r>
        </a:p>
      </dsp:txBody>
      <dsp:txXfrm>
        <a:off x="1614181" y="2094021"/>
        <a:ext cx="2019497" cy="442189"/>
      </dsp:txXfrm>
    </dsp:sp>
    <dsp:sp modelId="{04050CA6-4401-E143-97D5-DDB1C2091CCC}">
      <dsp:nvSpPr>
        <dsp:cNvPr id="0" name=""/>
        <dsp:cNvSpPr/>
      </dsp:nvSpPr>
      <dsp:spPr>
        <a:xfrm>
          <a:off x="1590260" y="2621385"/>
          <a:ext cx="2067339" cy="49003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/>
            <a:t>Rapporti con territorio</a:t>
          </a:r>
        </a:p>
      </dsp:txBody>
      <dsp:txXfrm>
        <a:off x="1614181" y="2645306"/>
        <a:ext cx="2019497" cy="442189"/>
      </dsp:txXfrm>
    </dsp:sp>
    <dsp:sp modelId="{53028237-FBC5-D543-99A5-E836EA6912FF}">
      <dsp:nvSpPr>
        <dsp:cNvPr id="0" name=""/>
        <dsp:cNvSpPr/>
      </dsp:nvSpPr>
      <dsp:spPr>
        <a:xfrm>
          <a:off x="1590260" y="3172670"/>
          <a:ext cx="2067339" cy="49003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Rete con chi/dove/come?</a:t>
          </a:r>
        </a:p>
      </dsp:txBody>
      <dsp:txXfrm>
        <a:off x="1614181" y="3196591"/>
        <a:ext cx="2019497" cy="4421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5AA03B-A885-A04C-9B2F-50E081FC756A}" type="datetimeFigureOut">
              <a:rPr lang="it-IT" smtClean="0"/>
              <a:pPr/>
              <a:t>07/12/23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5CF40E-2B44-0746-A6EE-593ABF7D98A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8947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5459" y="959313"/>
            <a:ext cx="5760741" cy="257189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5459" y="3531205"/>
            <a:ext cx="5760741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12/7/23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5459" y="329308"/>
            <a:ext cx="3392144" cy="30920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86200" y="131730"/>
            <a:ext cx="802005" cy="503578"/>
          </a:xfrm>
        </p:spPr>
        <p:txBody>
          <a:bodyPr/>
          <a:lstStyle/>
          <a:p>
            <a:fld id="{5744759D-0EFF-4FB2-9CCE-04E00944F0FE}" type="slidenum">
              <a:rPr lang="en-US" smtClean="0"/>
              <a:pPr/>
              <a:t>‹N›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23027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4D24-5464-0F4D-A1D2-9F315B12D67A}" type="datetimeFigureOut">
              <a:rPr lang="it-IT" smtClean="0"/>
              <a:pPr/>
              <a:t>07/12/23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D3A9B-7A68-F74E-BEE6-5A09CDDDE415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3654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6447" y="796298"/>
            <a:ext cx="1103027" cy="466256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1910" y="796298"/>
            <a:ext cx="5301095" cy="466256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4D24-5464-0F4D-A1D2-9F315B12D67A}" type="datetimeFigureOut">
              <a:rPr lang="it-IT" smtClean="0"/>
              <a:pPr/>
              <a:t>07/12/23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D3A9B-7A68-F74E-BEE6-5A09CDDDE415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59215" b="36435"/>
          <a:stretch/>
        </p:blipFill>
        <p:spPr>
          <a:xfrm rot="5400000">
            <a:off x="5605390" y="3050294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1747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E6107-7B9E-B545-A308-EDF67541E1E2}" type="datetimeFigureOut">
              <a:rPr lang="it-IT" smtClean="0"/>
              <a:t>07/12/23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2732C-53A6-EC44-8D13-56E4DE9A75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8756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4D24-5464-0F4D-A1D2-9F315B12D67A}" type="datetimeFigureOut">
              <a:rPr lang="it-IT" smtClean="0"/>
              <a:pPr/>
              <a:t>07/12/23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D3A9B-7A68-F74E-BEE6-5A09CDDDE415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11900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5459" y="1756130"/>
            <a:ext cx="5764142" cy="2050066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5460" y="3806196"/>
            <a:ext cx="576414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it-IT" smtClean="0"/>
              <a:pPr/>
              <a:t>07/12/23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5807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5459" y="959314"/>
            <a:ext cx="6564015" cy="104411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5459" y="2172548"/>
            <a:ext cx="3125871" cy="3278948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3822" y="2172548"/>
            <a:ext cx="3125652" cy="3278947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4D24-5464-0F4D-A1D2-9F315B12D67A}" type="datetimeFigureOut">
              <a:rPr lang="it-IT" smtClean="0"/>
              <a:pPr/>
              <a:t>07/12/23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D3A9B-7A68-F74E-BEE6-5A09CDDDE415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21076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652" y="959903"/>
            <a:ext cx="6571344" cy="10446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131" y="2169094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none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8131" y="2973815"/>
            <a:ext cx="3125766" cy="2491662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3822" y="2172548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none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63822" y="2971035"/>
            <a:ext cx="3125652" cy="2484985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4D24-5464-0F4D-A1D2-9F315B12D67A}" type="datetimeFigureOut">
              <a:rPr lang="it-IT" smtClean="0"/>
              <a:pPr/>
              <a:t>07/12/23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D3A9B-7A68-F74E-BEE6-5A09CDDDE415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612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4D24-5464-0F4D-A1D2-9F315B12D67A}" type="datetimeFigureOut">
              <a:rPr lang="it-IT" smtClean="0"/>
              <a:pPr/>
              <a:t>07/12/23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D3A9B-7A68-F74E-BEE6-5A09CDDDE415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26524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4D24-5464-0F4D-A1D2-9F315B12D67A}" type="datetimeFigureOut">
              <a:rPr lang="it-IT" smtClean="0"/>
              <a:pPr/>
              <a:t>07/12/23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D3A9B-7A68-F74E-BEE6-5A09CDDDE41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2523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041" y="959313"/>
            <a:ext cx="2425950" cy="224205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9877" y="960890"/>
            <a:ext cx="3828178" cy="4496910"/>
          </a:xfrm>
        </p:spPr>
        <p:txBody>
          <a:bodyPr anchor="ctr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041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4D24-5464-0F4D-A1D2-9F315B12D67A}" type="datetimeFigureOut">
              <a:rPr lang="it-IT" smtClean="0"/>
              <a:pPr/>
              <a:t>07/12/23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‹N›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7483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4996501" y="482171"/>
            <a:ext cx="3511387" cy="5149101"/>
            <a:chOff x="4996501" y="482171"/>
            <a:chExt cx="3511387" cy="5149101"/>
          </a:xfrm>
        </p:grpSpPr>
        <p:sp>
          <p:nvSpPr>
            <p:cNvPr id="14" name="Rectangle 13"/>
            <p:cNvSpPr/>
            <p:nvPr/>
          </p:nvSpPr>
          <p:spPr>
            <a:xfrm>
              <a:off x="4996501" y="482171"/>
              <a:ext cx="3511387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5312152" y="812506"/>
              <a:ext cx="2883013" cy="4479361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2077" y="1129512"/>
            <a:ext cx="3386166" cy="1918487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1420" y="3057166"/>
            <a:ext cx="3390817" cy="2092568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4592" y="5469857"/>
            <a:ext cx="3393977" cy="320123"/>
          </a:xfrm>
        </p:spPr>
        <p:txBody>
          <a:bodyPr/>
          <a:lstStyle>
            <a:lvl1pPr algn="l">
              <a:defRPr/>
            </a:lvl1pPr>
          </a:lstStyle>
          <a:p>
            <a:fld id="{87244D24-5464-0F4D-A1D2-9F315B12D67A}" type="datetimeFigureOut">
              <a:rPr lang="it-IT" smtClean="0"/>
              <a:pPr/>
              <a:t>07/12/23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459" y="318641"/>
            <a:ext cx="2601032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26491" y="131730"/>
            <a:ext cx="795746" cy="503578"/>
          </a:xfrm>
        </p:spPr>
        <p:txBody>
          <a:bodyPr/>
          <a:lstStyle/>
          <a:p>
            <a:fld id="{A28D3A9B-7A68-F74E-BEE6-5A09CDDDE415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70363" b="36435"/>
          <a:stretch/>
        </p:blipFill>
        <p:spPr>
          <a:xfrm>
            <a:off x="1125460" y="643464"/>
            <a:ext cx="339242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3832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854"/>
            <a:ext cx="9144000" cy="74295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468769"/>
            <a:ext cx="9144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/>
          <p:cNvCxnSpPr/>
          <p:nvPr/>
        </p:nvCxnSpPr>
        <p:spPr>
          <a:xfrm>
            <a:off x="0" y="6121005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28684" y="956172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8684" y="2167385"/>
            <a:ext cx="6571343" cy="32886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21309" y="330371"/>
            <a:ext cx="2368292" cy="3049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44D24-5464-0F4D-A1D2-9F315B12D67A}" type="datetimeFigureOut">
              <a:rPr lang="it-IT" smtClean="0"/>
              <a:pPr/>
              <a:t>07/12/23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8684" y="329308"/>
            <a:ext cx="3388498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93728" y="131730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A28D3A9B-7A68-F74E-BEE6-5A09CDDDE41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8696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129" r:id="rId1"/>
    <p:sldLayoutId id="2147486130" r:id="rId2"/>
    <p:sldLayoutId id="2147486131" r:id="rId3"/>
    <p:sldLayoutId id="2147486132" r:id="rId4"/>
    <p:sldLayoutId id="2147486133" r:id="rId5"/>
    <p:sldLayoutId id="2147486134" r:id="rId6"/>
    <p:sldLayoutId id="2147486135" r:id="rId7"/>
    <p:sldLayoutId id="2147486136" r:id="rId8"/>
    <p:sldLayoutId id="2147486137" r:id="rId9"/>
    <p:sldLayoutId id="2147486138" r:id="rId10"/>
    <p:sldLayoutId id="2147486139" r:id="rId11"/>
    <p:sldLayoutId id="2147486142" r:id="rId12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francisalys.com/childrens-games-16-hopscotch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FEB65E-5A8F-7546-95A8-DD1E691248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La salute dei migranti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69453FF-9C4D-9C42-9451-F5F8870C66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5459" y="3531205"/>
            <a:ext cx="7455833" cy="2222481"/>
          </a:xfrm>
        </p:spPr>
        <p:txBody>
          <a:bodyPr>
            <a:normAutofit/>
          </a:bodyPr>
          <a:lstStyle/>
          <a:p>
            <a:r>
              <a:rPr lang="it-IT" dirty="0"/>
              <a:t>Art. 25 Diritti umani </a:t>
            </a:r>
            <a:r>
              <a:rPr lang="it-IT" dirty="0" err="1"/>
              <a:t>univ</a:t>
            </a:r>
            <a:r>
              <a:rPr lang="it-IT" dirty="0"/>
              <a:t>.</a:t>
            </a:r>
          </a:p>
          <a:p>
            <a:r>
              <a:rPr lang="it-IT" dirty="0"/>
              <a:t>Approccio transdisciplinare</a:t>
            </a:r>
          </a:p>
          <a:p>
            <a:r>
              <a:rPr lang="it-IT" dirty="0"/>
              <a:t>Scuola di Harvard, anni ‘70: A. </a:t>
            </a:r>
            <a:r>
              <a:rPr lang="it-IT" dirty="0" err="1"/>
              <a:t>Kleinman</a:t>
            </a:r>
            <a:r>
              <a:rPr lang="it-IT" dirty="0"/>
              <a:t> </a:t>
            </a:r>
          </a:p>
          <a:p>
            <a:r>
              <a:rPr lang="it-IT" dirty="0"/>
              <a:t>(biomedicina come </a:t>
            </a:r>
            <a:r>
              <a:rPr lang="it-IT" dirty="0" err="1"/>
              <a:t>etnomedicina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1661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Alcune piste di riflessione critica: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“La cultura non spiega la sofferenza, al peggio ne offre un alibi” (Paul </a:t>
            </a:r>
            <a:r>
              <a:rPr lang="it-IT" dirty="0" err="1"/>
              <a:t>Farmer</a:t>
            </a:r>
            <a:r>
              <a:rPr lang="it-IT" dirty="0"/>
              <a:t>)</a:t>
            </a:r>
          </a:p>
          <a:p>
            <a:r>
              <a:rPr lang="it-IT" dirty="0"/>
              <a:t>L’etnografia è una “questione coloniale” (</a:t>
            </a:r>
            <a:r>
              <a:rPr lang="it-IT" dirty="0" err="1"/>
              <a:t>Beneduce</a:t>
            </a:r>
            <a:r>
              <a:rPr lang="it-IT" dirty="0"/>
              <a:t>, Centro </a:t>
            </a:r>
            <a:r>
              <a:rPr lang="it-IT" dirty="0" err="1"/>
              <a:t>Fanon</a:t>
            </a:r>
            <a:r>
              <a:rPr lang="it-IT" dirty="0"/>
              <a:t> Torino). </a:t>
            </a:r>
          </a:p>
          <a:p>
            <a:r>
              <a:rPr lang="it-IT" dirty="0"/>
              <a:t>“Il giudizio di normalità e anormalità psichica è un processo storico” (Ernesto De Martino). Destorificazione </a:t>
            </a:r>
          </a:p>
          <a:p>
            <a:r>
              <a:rPr lang="it-IT" dirty="0"/>
              <a:t>“Emigrare costituisce un atto che senza dubbio è fondamentalmente politico” (</a:t>
            </a:r>
            <a:r>
              <a:rPr lang="it-IT" dirty="0" err="1"/>
              <a:t>Abdelmalek</a:t>
            </a:r>
            <a:r>
              <a:rPr lang="it-IT" dirty="0"/>
              <a:t> </a:t>
            </a:r>
            <a:r>
              <a:rPr lang="it-IT" dirty="0" err="1"/>
              <a:t>Sayad</a:t>
            </a:r>
            <a:r>
              <a:rPr lang="it-IT" dirty="0"/>
              <a:t>)</a:t>
            </a:r>
          </a:p>
          <a:p>
            <a:r>
              <a:rPr lang="it-IT" dirty="0"/>
              <a:t>Rischio di reificare la sofferenza psichica dentro quadri di lettura culturaliste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87139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dirty="0">
                <a:latin typeface="Tw Cen MT" charset="0"/>
              </a:rPr>
              <a:t>Salute/malattia</a:t>
            </a:r>
          </a:p>
        </p:txBody>
      </p:sp>
      <p:sp>
        <p:nvSpPr>
          <p:cNvPr id="56322" name="Segnaposto contenuto 5"/>
          <p:cNvSpPr>
            <a:spLocks noGrp="1"/>
          </p:cNvSpPr>
          <p:nvPr>
            <p:ph sz="half" idx="1"/>
          </p:nvPr>
        </p:nvSpPr>
        <p:spPr>
          <a:xfrm>
            <a:off x="1125459" y="2541516"/>
            <a:ext cx="3125871" cy="327894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it-IT" dirty="0">
                <a:latin typeface="Tw Cen MT" charset="0"/>
              </a:rPr>
              <a:t>Ciò che il paziente sente quando va dal dottore</a:t>
            </a:r>
          </a:p>
          <a:p>
            <a:pPr eaLnBrk="1" hangingPunct="1">
              <a:defRPr/>
            </a:pPr>
            <a:r>
              <a:rPr lang="it-IT" dirty="0">
                <a:latin typeface="Tw Cen MT" charset="0"/>
              </a:rPr>
              <a:t>Emozioni, pensieri e comportamenti correlati all’essere ammalato</a:t>
            </a:r>
          </a:p>
          <a:p>
            <a:pPr eaLnBrk="1" hangingPunct="1">
              <a:defRPr/>
            </a:pPr>
            <a:endParaRPr lang="it-IT" dirty="0">
              <a:latin typeface="Tw Cen MT" charset="0"/>
            </a:endParaRPr>
          </a:p>
          <a:p>
            <a:pPr eaLnBrk="1" hangingPunct="1">
              <a:defRPr/>
            </a:pPr>
            <a:r>
              <a:rPr lang="it-IT" dirty="0">
                <a:latin typeface="Tw Cen MT" charset="0"/>
              </a:rPr>
              <a:t>SICKNESS: ruolo sociale dell’ammalato</a:t>
            </a:r>
          </a:p>
        </p:txBody>
      </p:sp>
      <p:sp>
        <p:nvSpPr>
          <p:cNvPr id="75779" name="Segnaposto contenuto 7"/>
          <p:cNvSpPr>
            <a:spLocks noGrp="1"/>
          </p:cNvSpPr>
          <p:nvPr>
            <p:ph sz="half" idx="2"/>
          </p:nvPr>
        </p:nvSpPr>
        <p:spPr>
          <a:xfrm>
            <a:off x="4563822" y="2541517"/>
            <a:ext cx="3125652" cy="327894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eaLnBrk="1" hangingPunct="1"/>
            <a:r>
              <a:rPr lang="it-IT" dirty="0">
                <a:latin typeface="Tw Cen MT" charset="0"/>
              </a:rPr>
              <a:t>Ciò che ha quando torna torna a casa dall’ambulatorio</a:t>
            </a:r>
          </a:p>
          <a:p>
            <a:pPr eaLnBrk="1" hangingPunct="1"/>
            <a:r>
              <a:rPr lang="it-IT" dirty="0">
                <a:latin typeface="Tw Cen MT" charset="0"/>
              </a:rPr>
              <a:t>Malattia medica, nosografia ufficiale</a:t>
            </a:r>
          </a:p>
        </p:txBody>
      </p:sp>
      <p:sp>
        <p:nvSpPr>
          <p:cNvPr id="31748" name="Segnaposto testo 4"/>
          <p:cNvSpPr>
            <a:spLocks noGrp="1"/>
          </p:cNvSpPr>
          <p:nvPr>
            <p:ph type="body" idx="4294967295"/>
          </p:nvPr>
        </p:nvSpPr>
        <p:spPr>
          <a:xfrm>
            <a:off x="1315453" y="1661707"/>
            <a:ext cx="3657600" cy="32385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it-IT" sz="2400" dirty="0">
                <a:latin typeface="Tw Cen MT" charset="0"/>
                <a:ea typeface="+mn-ea"/>
                <a:cs typeface="+mn-cs"/>
              </a:rPr>
              <a:t>ILLNESS</a:t>
            </a:r>
          </a:p>
        </p:txBody>
      </p:sp>
      <p:sp>
        <p:nvSpPr>
          <p:cNvPr id="7" name="Segnaposto testo 6"/>
          <p:cNvSpPr>
            <a:spLocks noGrp="1"/>
          </p:cNvSpPr>
          <p:nvPr>
            <p:ph type="body" sz="quarter" idx="4294967295"/>
          </p:nvPr>
        </p:nvSpPr>
        <p:spPr>
          <a:xfrm>
            <a:off x="4973053" y="1679581"/>
            <a:ext cx="3657600" cy="323850"/>
          </a:xfrm>
        </p:spPr>
        <p:txBody>
          <a:bodyPr rtlCol="0">
            <a:noAutofit/>
          </a:bodyPr>
          <a:lstStyle/>
          <a:p>
            <a:pPr marL="0" indent="0">
              <a:buNone/>
              <a:defRPr/>
            </a:pPr>
            <a:r>
              <a:rPr lang="it-IT" sz="2400" dirty="0">
                <a:latin typeface="Tw Cen MT" charset="0"/>
              </a:rPr>
              <a:t>DISEASE</a:t>
            </a:r>
            <a:endParaRPr lang="it-IT" sz="2400" dirty="0">
              <a:latin typeface="Tw Cen MT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1860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>
                <a:latin typeface="Rockwell" charset="0"/>
              </a:rPr>
              <a:t>diagnosi = interpretare l’esperienza disturbata</a:t>
            </a:r>
          </a:p>
        </p:txBody>
      </p:sp>
      <p:sp>
        <p:nvSpPr>
          <p:cNvPr id="76802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/>
            <a:r>
              <a:rPr lang="it-IT" dirty="0">
                <a:latin typeface="Rockwell" charset="0"/>
              </a:rPr>
              <a:t>1) esperienza di ‘dolore’ del paziente che soffre (cultura)</a:t>
            </a:r>
          </a:p>
          <a:p>
            <a:pPr eaLnBrk="1" hangingPunct="1"/>
            <a:r>
              <a:rPr lang="it-IT" dirty="0">
                <a:latin typeface="Rockwell" charset="0"/>
              </a:rPr>
              <a:t>2) tentativi del paziente di comunicare e descrivere la propria esperienza (cultura)</a:t>
            </a:r>
          </a:p>
          <a:p>
            <a:pPr eaLnBrk="1" hangingPunct="1"/>
            <a:r>
              <a:rPr lang="it-IT" dirty="0">
                <a:latin typeface="Rockwell" charset="0"/>
              </a:rPr>
              <a:t>3) condizione biologica del corpo.</a:t>
            </a:r>
          </a:p>
          <a:p>
            <a:pPr eaLnBrk="1" hangingPunct="1"/>
            <a:endParaRPr lang="it-IT" dirty="0">
              <a:latin typeface="Rockwell" charset="0"/>
            </a:endParaRPr>
          </a:p>
          <a:p>
            <a:pPr marL="0" indent="0" eaLnBrk="1" hangingPunct="1">
              <a:buNone/>
            </a:pPr>
            <a:r>
              <a:rPr lang="it-IT" dirty="0">
                <a:latin typeface="Rockwell" charset="0"/>
              </a:rPr>
              <a:t>Il terzo livello ha la priorità, ritenuto oggettivo </a:t>
            </a:r>
          </a:p>
          <a:p>
            <a:pPr eaLnBrk="1" hangingPunct="1"/>
            <a:r>
              <a:rPr lang="it-IT" dirty="0">
                <a:latin typeface="Rockwell" charset="0"/>
              </a:rPr>
              <a:t>Segni, sintomi sono ritenuti troppo vaghi </a:t>
            </a:r>
          </a:p>
          <a:p>
            <a:pPr eaLnBrk="1" hangingPunct="1"/>
            <a:r>
              <a:rPr lang="it-IT" dirty="0">
                <a:latin typeface="Rockwell" charset="0"/>
              </a:rPr>
              <a:t>Corpo come macchina efficiente</a:t>
            </a:r>
          </a:p>
        </p:txBody>
      </p:sp>
    </p:spTree>
    <p:extLst>
      <p:ext uri="{BB962C8B-B14F-4D97-AF65-F5344CB8AC3E}">
        <p14:creationId xmlns:p14="http://schemas.microsoft.com/office/powerpoint/2010/main" val="1437451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>
                <a:latin typeface="Tw Cen MT" charset="0"/>
              </a:rPr>
              <a:t>Traccia indagine illness </a:t>
            </a:r>
            <a:r>
              <a:rPr lang="it-IT" sz="2800">
                <a:latin typeface="Tw Cen MT" charset="0"/>
              </a:rPr>
              <a:t>(Helman 1981)</a:t>
            </a:r>
          </a:p>
        </p:txBody>
      </p:sp>
      <p:sp>
        <p:nvSpPr>
          <p:cNvPr id="32770" name="Segnaposto contenuto 8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it-IT">
                <a:solidFill>
                  <a:schemeClr val="tx1">
                    <a:lumMod val="65000"/>
                    <a:lumOff val="35000"/>
                  </a:schemeClr>
                </a:solidFill>
                <a:latin typeface="Tw Cen MT" charset="0"/>
                <a:ea typeface="+mn-ea"/>
                <a:cs typeface="+mn-cs"/>
              </a:rPr>
              <a:t>Cosa è accaduto? (sintomi, aspetti emotivi)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it-IT">
                <a:solidFill>
                  <a:schemeClr val="tx1">
                    <a:lumMod val="65000"/>
                    <a:lumOff val="35000"/>
                  </a:schemeClr>
                </a:solidFill>
                <a:latin typeface="Tw Cen MT" charset="0"/>
                <a:ea typeface="+mn-ea"/>
                <a:cs typeface="+mn-cs"/>
              </a:rPr>
              <a:t>Perché? (eziologia)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it-IT">
                <a:solidFill>
                  <a:schemeClr val="tx1">
                    <a:lumMod val="65000"/>
                    <a:lumOff val="35000"/>
                  </a:schemeClr>
                </a:solidFill>
                <a:latin typeface="Tw Cen MT" charset="0"/>
                <a:ea typeface="+mn-ea"/>
                <a:cs typeface="+mn-cs"/>
              </a:rPr>
              <a:t>Perché a questa persona? (indagine sui comportamenti, norme, aspetti psico-culturali)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it-IT">
                <a:solidFill>
                  <a:schemeClr val="tx1">
                    <a:lumMod val="65000"/>
                    <a:lumOff val="35000"/>
                  </a:schemeClr>
                </a:solidFill>
                <a:latin typeface="Tw Cen MT" charset="0"/>
                <a:ea typeface="+mn-ea"/>
                <a:cs typeface="+mn-cs"/>
              </a:rPr>
              <a:t>Perché ora?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it-IT">
                <a:solidFill>
                  <a:schemeClr val="tx1">
                    <a:lumMod val="65000"/>
                    <a:lumOff val="35000"/>
                  </a:schemeClr>
                </a:solidFill>
                <a:latin typeface="Tw Cen MT" charset="0"/>
                <a:ea typeface="+mn-ea"/>
                <a:cs typeface="+mn-cs"/>
              </a:rPr>
              <a:t>Quali sono le conseguenze?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it-IT">
                <a:solidFill>
                  <a:schemeClr val="tx1">
                    <a:lumMod val="65000"/>
                    <a:lumOff val="35000"/>
                  </a:schemeClr>
                </a:solidFill>
                <a:latin typeface="Tw Cen MT" charset="0"/>
                <a:ea typeface="+mn-ea"/>
                <a:cs typeface="+mn-cs"/>
              </a:rPr>
              <a:t>Cosa accadrebbe se non si facesse nulla?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it-IT">
                <a:solidFill>
                  <a:schemeClr val="tx1">
                    <a:lumMod val="65000"/>
                    <a:lumOff val="35000"/>
                  </a:schemeClr>
                </a:solidFill>
                <a:latin typeface="Tw Cen MT" charset="0"/>
                <a:ea typeface="+mn-ea"/>
                <a:cs typeface="+mn-cs"/>
              </a:rPr>
              <a:t>Cosa si dovrebbe fare? (strategie terapeutiche in base al contesto e compatibilità)</a:t>
            </a:r>
          </a:p>
        </p:txBody>
      </p:sp>
    </p:spTree>
    <p:extLst>
      <p:ext uri="{BB962C8B-B14F-4D97-AF65-F5344CB8AC3E}">
        <p14:creationId xmlns:p14="http://schemas.microsoft.com/office/powerpoint/2010/main" val="1020599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Antropologia medica &amp;</a:t>
            </a:r>
            <a:br>
              <a:rPr lang="it-IT" dirty="0"/>
            </a:br>
            <a:r>
              <a:rPr lang="it-IT" dirty="0"/>
              <a:t>sofferenza psichica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/>
              <a:t>Assi di riferimento: </a:t>
            </a:r>
          </a:p>
          <a:p>
            <a:pPr marL="457200" indent="-457200">
              <a:buAutoNum type="arabicPeriod"/>
            </a:pPr>
            <a:r>
              <a:rPr lang="it-IT" dirty="0"/>
              <a:t>Storico-epistemologico: sofferenza psichica come costruzione storico-culturale data dai rapporti di potere (</a:t>
            </a:r>
            <a:r>
              <a:rPr lang="it-IT" dirty="0" err="1"/>
              <a:t>Fanon</a:t>
            </a:r>
            <a:r>
              <a:rPr lang="it-IT" dirty="0"/>
              <a:t>, Foucault) </a:t>
            </a:r>
          </a:p>
          <a:p>
            <a:pPr marL="457200" indent="-457200">
              <a:buAutoNum type="arabicPeriod"/>
            </a:pPr>
            <a:r>
              <a:rPr lang="it-IT" dirty="0"/>
              <a:t>Efficacia terapeutica, critica alla biomedicina (Nathan, </a:t>
            </a:r>
            <a:r>
              <a:rPr lang="it-IT" dirty="0" err="1"/>
              <a:t>Deveraux</a:t>
            </a:r>
            <a:r>
              <a:rPr lang="it-IT" dirty="0"/>
              <a:t>, </a:t>
            </a:r>
            <a:r>
              <a:rPr lang="it-IT" dirty="0" err="1"/>
              <a:t>Goodman</a:t>
            </a:r>
            <a:r>
              <a:rPr lang="it-IT" dirty="0"/>
              <a:t>): </a:t>
            </a:r>
            <a:r>
              <a:rPr lang="it-IT" dirty="0" err="1"/>
              <a:t>illness</a:t>
            </a:r>
            <a:r>
              <a:rPr lang="it-IT" dirty="0"/>
              <a:t>/</a:t>
            </a:r>
            <a:r>
              <a:rPr lang="it-IT" dirty="0" err="1"/>
              <a:t>disease</a:t>
            </a:r>
            <a:r>
              <a:rPr lang="it-IT" dirty="0"/>
              <a:t>/</a:t>
            </a:r>
            <a:r>
              <a:rPr lang="it-IT" dirty="0" err="1"/>
              <a:t>sickness</a:t>
            </a:r>
            <a:endParaRPr lang="it-IT" dirty="0"/>
          </a:p>
          <a:p>
            <a:pPr marL="457200" indent="-457200">
              <a:buAutoNum type="arabicPeriod"/>
            </a:pPr>
            <a:r>
              <a:rPr lang="it-IT" dirty="0"/>
              <a:t>Politica: corpi migranti come </a:t>
            </a:r>
            <a:r>
              <a:rPr lang="it-IT" dirty="0" err="1"/>
              <a:t>bio</a:t>
            </a:r>
            <a:r>
              <a:rPr lang="it-IT" dirty="0"/>
              <a:t>-politica (P. </a:t>
            </a:r>
            <a:r>
              <a:rPr lang="it-IT" dirty="0" err="1"/>
              <a:t>Farmer</a:t>
            </a:r>
            <a:r>
              <a:rPr lang="it-IT" dirty="0"/>
              <a:t>), </a:t>
            </a:r>
            <a:r>
              <a:rPr lang="it-IT" dirty="0" err="1"/>
              <a:t>embodiment</a:t>
            </a:r>
            <a:r>
              <a:rPr lang="it-IT" dirty="0"/>
              <a:t>, incorporazione (</a:t>
            </a:r>
            <a:r>
              <a:rPr lang="it-IT" dirty="0" err="1"/>
              <a:t>Csordas</a:t>
            </a:r>
            <a:r>
              <a:rPr lang="it-IT" dirty="0"/>
              <a:t>, </a:t>
            </a:r>
            <a:r>
              <a:rPr lang="it-IT" dirty="0" err="1"/>
              <a:t>Scheper</a:t>
            </a:r>
            <a:r>
              <a:rPr lang="it-IT" dirty="0"/>
              <a:t>-Hughes) </a:t>
            </a:r>
          </a:p>
          <a:p>
            <a:pPr marL="457200" lvl="1" indent="0">
              <a:buNone/>
            </a:pPr>
            <a:r>
              <a:rPr lang="it-IT" sz="2100" dirty="0"/>
              <a:t>SERVIZI &amp; CURA, teoria eco-sociale (</a:t>
            </a:r>
            <a:r>
              <a:rPr lang="it-IT" sz="2100" dirty="0" err="1"/>
              <a:t>Krieger</a:t>
            </a:r>
            <a:r>
              <a:rPr lang="it-IT" sz="2100" dirty="0"/>
              <a:t> 2001)</a:t>
            </a:r>
          </a:p>
          <a:p>
            <a:pPr marL="0" indent="0">
              <a:buNone/>
            </a:pPr>
            <a:endParaRPr lang="it-IT" dirty="0"/>
          </a:p>
          <a:p>
            <a:pPr marL="457200" indent="-457200">
              <a:buAutoNum type="arabicPeriod"/>
            </a:pPr>
            <a:endParaRPr lang="it-IT" dirty="0"/>
          </a:p>
          <a:p>
            <a:pPr marL="457200" indent="-457200">
              <a:buAutoNum type="arabicPeriod"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50472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974307" y="1203993"/>
            <a:ext cx="6752599" cy="933450"/>
          </a:xfrm>
        </p:spPr>
        <p:txBody>
          <a:bodyPr>
            <a:normAutofit fontScale="90000"/>
          </a:bodyPr>
          <a:lstStyle/>
          <a:p>
            <a:r>
              <a:rPr lang="it-IT" dirty="0" err="1"/>
              <a:t>Etno_psichiatria</a:t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40728" y="4824056"/>
            <a:ext cx="8135374" cy="1223818"/>
          </a:xfrm>
        </p:spPr>
        <p:txBody>
          <a:bodyPr>
            <a:normAutofit/>
          </a:bodyPr>
          <a:lstStyle/>
          <a:p>
            <a:r>
              <a:rPr lang="it-IT" dirty="0"/>
              <a:t>La sofferenza psichica rivela un profilo sordo e ostinato: </a:t>
            </a:r>
          </a:p>
          <a:p>
            <a:r>
              <a:rPr lang="it-IT" dirty="0"/>
              <a:t>quello di critica implicita dell’ordine sociale, dei rapporti di forza e delle forme di violenza presenti in ogni contesto, in ogni cultura (</a:t>
            </a:r>
            <a:r>
              <a:rPr lang="it-IT" dirty="0" err="1"/>
              <a:t>Beneduce</a:t>
            </a:r>
            <a:r>
              <a:rPr lang="it-IT" dirty="0"/>
              <a:t> 2007) 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703827" y="2369352"/>
            <a:ext cx="319038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Interrelazione tra </a:t>
            </a:r>
          </a:p>
          <a:p>
            <a:endParaRPr lang="it-IT" dirty="0"/>
          </a:p>
          <a:p>
            <a:r>
              <a:rPr lang="it-IT" dirty="0"/>
              <a:t>MALATTIA</a:t>
            </a:r>
          </a:p>
          <a:p>
            <a:r>
              <a:rPr lang="it-IT" dirty="0"/>
              <a:t>CULTURA</a:t>
            </a:r>
            <a:br>
              <a:rPr lang="it-IT" dirty="0"/>
            </a:br>
            <a:r>
              <a:rPr lang="it-IT" dirty="0"/>
              <a:t>CURA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939898" y="2274931"/>
            <a:ext cx="1663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Embodiment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3300151" y="3649251"/>
            <a:ext cx="24119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Principio di</a:t>
            </a:r>
          </a:p>
          <a:p>
            <a:r>
              <a:rPr lang="it-IT" dirty="0"/>
              <a:t>Indeterminazione</a:t>
            </a:r>
          </a:p>
          <a:p>
            <a:r>
              <a:rPr lang="it-IT" dirty="0" err="1"/>
              <a:t>Heisenberg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609937" y="2339349"/>
            <a:ext cx="1290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Sofferenza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6727803" y="3174825"/>
            <a:ext cx="740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PTSD</a:t>
            </a:r>
          </a:p>
        </p:txBody>
      </p:sp>
    </p:spTree>
    <p:extLst>
      <p:ext uri="{BB962C8B-B14F-4D97-AF65-F5344CB8AC3E}">
        <p14:creationId xmlns:p14="http://schemas.microsoft.com/office/powerpoint/2010/main" val="2196814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Violenza strutturale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41064" y="2133600"/>
            <a:ext cx="7076747" cy="3992563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Processo di </a:t>
            </a:r>
            <a:r>
              <a:rPr lang="it-IT" dirty="0">
                <a:solidFill>
                  <a:srgbClr val="FF6600"/>
                </a:solidFill>
              </a:rPr>
              <a:t>incorporazione</a:t>
            </a:r>
            <a:r>
              <a:rPr lang="it-IT" dirty="0"/>
              <a:t> delle dinamiche diseguali dei rapporti di forza strutturali entro cui il soggetto è costretto a vivere la sua esistenza. </a:t>
            </a:r>
          </a:p>
          <a:p>
            <a:r>
              <a:rPr lang="it-IT" dirty="0"/>
              <a:t>È prodotta in forma indiretta dall’organizzazione sociale stessa, senza necessità dell’uso diretto della forza, e si articola attraverso degli </a:t>
            </a:r>
            <a:r>
              <a:rPr lang="it-IT" dirty="0">
                <a:solidFill>
                  <a:srgbClr val="FF6600"/>
                </a:solidFill>
              </a:rPr>
              <a:t>assi di sofferenza</a:t>
            </a:r>
            <a:r>
              <a:rPr lang="it-IT" dirty="0"/>
              <a:t>: i rapporti di genere, i rapporti etnici (cioè tra cultura egemonica e subalterna), i rapporti culturali.</a:t>
            </a:r>
          </a:p>
          <a:p>
            <a:r>
              <a:rPr lang="it-IT" dirty="0"/>
              <a:t> La violenza strutturale non solo genera le condizioni sociali della sofferenza, ma limita di fatto anche la capacità di </a:t>
            </a:r>
            <a:r>
              <a:rPr lang="it-IT" dirty="0">
                <a:solidFill>
                  <a:schemeClr val="accent2"/>
                </a:solidFill>
              </a:rPr>
              <a:t>azione</a:t>
            </a:r>
            <a:r>
              <a:rPr lang="it-IT" dirty="0"/>
              <a:t> dei soggetti. </a:t>
            </a:r>
            <a:r>
              <a:rPr lang="it-IT" dirty="0">
                <a:hlinkClick r:id="rId2"/>
              </a:rPr>
              <a:t>Children game </a:t>
            </a:r>
            <a:r>
              <a:rPr lang="it-IT" dirty="0"/>
              <a:t>	</a:t>
            </a:r>
          </a:p>
          <a:p>
            <a:pPr marL="0" indent="0">
              <a:buNone/>
            </a:pPr>
            <a:r>
              <a:rPr lang="it-IT" dirty="0"/>
              <a:t>			(P. </a:t>
            </a:r>
            <a:r>
              <a:rPr lang="it-IT" dirty="0" err="1"/>
              <a:t>Farmer</a:t>
            </a:r>
            <a:r>
              <a:rPr lang="it-IT" dirty="0"/>
              <a:t> in Riccio 2014: 201)</a:t>
            </a:r>
          </a:p>
        </p:txBody>
      </p:sp>
    </p:spTree>
    <p:extLst>
      <p:ext uri="{BB962C8B-B14F-4D97-AF65-F5344CB8AC3E}">
        <p14:creationId xmlns:p14="http://schemas.microsoft.com/office/powerpoint/2010/main" val="1077020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sz="half" idx="1"/>
          </p:nvPr>
        </p:nvGraphicFramePr>
        <p:xfrm>
          <a:off x="362888" y="227084"/>
          <a:ext cx="7691900" cy="32954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Segnaposto contenuto 6"/>
          <p:cNvGraphicFramePr>
            <a:graphicFrameLocks noGrp="1"/>
          </p:cNvGraphicFramePr>
          <p:nvPr>
            <p:ph sz="half" idx="2"/>
          </p:nvPr>
        </p:nvGraphicFramePr>
        <p:xfrm>
          <a:off x="5140773" y="2808509"/>
          <a:ext cx="3657600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Titolo 1"/>
          <p:cNvSpPr txBox="1">
            <a:spLocks/>
          </p:cNvSpPr>
          <p:nvPr/>
        </p:nvSpPr>
        <p:spPr>
          <a:xfrm>
            <a:off x="0" y="402297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/>
              <a:t>Servizi di salute mentale</a:t>
            </a:r>
          </a:p>
          <a:p>
            <a:r>
              <a:rPr lang="it-IT" dirty="0"/>
              <a:t>per migranti</a:t>
            </a:r>
          </a:p>
        </p:txBody>
      </p:sp>
    </p:spTree>
    <p:extLst>
      <p:ext uri="{BB962C8B-B14F-4D97-AF65-F5344CB8AC3E}">
        <p14:creationId xmlns:p14="http://schemas.microsoft.com/office/powerpoint/2010/main" val="2106466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114206" y="331999"/>
            <a:ext cx="6571343" cy="1049235"/>
          </a:xfrm>
        </p:spPr>
        <p:txBody>
          <a:bodyPr>
            <a:normAutofit/>
          </a:bodyPr>
          <a:lstStyle/>
          <a:p>
            <a:r>
              <a:rPr lang="it-IT" dirty="0"/>
              <a:t>Spazio relazionale medico-paziente (agency!)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1702881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DISEASE</a:t>
            </a:r>
          </a:p>
          <a:p>
            <a:pPr>
              <a:buFontTx/>
              <a:buChar char="-"/>
            </a:pPr>
            <a:r>
              <a:rPr lang="it-IT" dirty="0"/>
              <a:t>Malattia come alterazione del funzionamento della struttura organica. Medicalizzazione DSM</a:t>
            </a:r>
          </a:p>
          <a:p>
            <a:pPr>
              <a:buFontTx/>
              <a:buChar char="-"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4260242" cy="1702881"/>
          </a:xfrm>
        </p:spPr>
        <p:txBody>
          <a:bodyPr>
            <a:normAutofit fontScale="70000" lnSpcReduction="20000"/>
          </a:bodyPr>
          <a:lstStyle/>
          <a:p>
            <a:r>
              <a:rPr lang="it-IT" dirty="0"/>
              <a:t>ILLNESS</a:t>
            </a:r>
          </a:p>
          <a:p>
            <a:pPr>
              <a:buFontTx/>
              <a:buChar char="-"/>
            </a:pPr>
            <a:r>
              <a:rPr lang="it-IT" dirty="0"/>
              <a:t>Percezione ed esperienza della malattia (radicata nel contesto cult., sociale, familiare ecc.). Significato della malattia</a:t>
            </a:r>
          </a:p>
          <a:p>
            <a:pPr>
              <a:buFontTx/>
              <a:buChar char="-"/>
            </a:pPr>
            <a:r>
              <a:rPr lang="it-IT" dirty="0"/>
              <a:t>Destorificazione istituzionale 		</a:t>
            </a:r>
          </a:p>
          <a:p>
            <a:pPr marL="0" indent="0">
              <a:buNone/>
            </a:pPr>
            <a:r>
              <a:rPr lang="it-IT" dirty="0"/>
              <a:t>	(De Martino, crisi della presenza)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2676293" y="3763343"/>
            <a:ext cx="40824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it-IT" dirty="0"/>
              <a:t>SICKNESS </a:t>
            </a:r>
          </a:p>
          <a:p>
            <a:endParaRPr lang="it-IT" dirty="0"/>
          </a:p>
          <a:p>
            <a:r>
              <a:rPr lang="it-IT" dirty="0"/>
              <a:t>Trama di processi sociali, materiali e simbolici di </a:t>
            </a:r>
          </a:p>
          <a:p>
            <a:r>
              <a:rPr lang="it-IT" dirty="0"/>
              <a:t>- PRODUZIONE della malattia</a:t>
            </a:r>
          </a:p>
          <a:p>
            <a:r>
              <a:rPr lang="it-IT" dirty="0"/>
              <a:t>- SIGNIFICATI sociali e politici</a:t>
            </a:r>
          </a:p>
          <a:p>
            <a:r>
              <a:rPr lang="it-IT" dirty="0"/>
              <a:t>che la malattia assume all’interno del contesto sociale.</a:t>
            </a:r>
          </a:p>
        </p:txBody>
      </p:sp>
    </p:spTree>
    <p:extLst>
      <p:ext uri="{BB962C8B-B14F-4D97-AF65-F5344CB8AC3E}">
        <p14:creationId xmlns:p14="http://schemas.microsoft.com/office/powerpoint/2010/main" val="1703571049"/>
      </p:ext>
    </p:extLst>
  </p:cSld>
  <p:clrMapOvr>
    <a:masterClrMapping/>
  </p:clrMapOvr>
</p:sld>
</file>

<file path=ppt/theme/theme1.xml><?xml version="1.0" encoding="utf-8"?>
<a:theme xmlns:a="http://schemas.openxmlformats.org/drawingml/2006/main" name="Raccolta">
  <a:themeElements>
    <a:clrScheme name="Raccolta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04B663"/>
      </a:accent4>
      <a:accent5>
        <a:srgbClr val="DF8822"/>
      </a:accent5>
      <a:accent6>
        <a:srgbClr val="BC410A"/>
      </a:accent6>
      <a:hlink>
        <a:srgbClr val="5977C4"/>
      </a:hlink>
      <a:folHlink>
        <a:srgbClr val="01A9BF"/>
      </a:folHlink>
    </a:clrScheme>
    <a:fontScheme name="Raccolta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accolt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{A10DA0DD-0435-1B41-95FE-2497F25A55D0}tf10001119</Template>
  <TotalTime>19874</TotalTime>
  <Words>668</Words>
  <Application>Microsoft Macintosh PowerPoint</Application>
  <PresentationFormat>Presentazione su schermo (4:3)</PresentationFormat>
  <Paragraphs>86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Rockwell</vt:lpstr>
      <vt:lpstr>Tw Cen MT</vt:lpstr>
      <vt:lpstr>Wingdings</vt:lpstr>
      <vt:lpstr>Raccolta</vt:lpstr>
      <vt:lpstr>La salute dei migranti </vt:lpstr>
      <vt:lpstr>Salute/malattia</vt:lpstr>
      <vt:lpstr>diagnosi = interpretare l’esperienza disturbata</vt:lpstr>
      <vt:lpstr>Traccia indagine illness (Helman 1981)</vt:lpstr>
      <vt:lpstr>Antropologia medica &amp; sofferenza psichica</vt:lpstr>
      <vt:lpstr>Etno_psichiatria </vt:lpstr>
      <vt:lpstr>Violenza strutturale </vt:lpstr>
      <vt:lpstr>Presentazione standard di PowerPoint</vt:lpstr>
      <vt:lpstr>Spazio relazionale medico-paziente (agency!)</vt:lpstr>
      <vt:lpstr>Alcune piste di riflessione critica:</vt:lpstr>
    </vt:vector>
  </TitlesOfParts>
  <Company>università udine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roberta altin</dc:creator>
  <cp:lastModifiedBy>ALTIN ROBERTA</cp:lastModifiedBy>
  <cp:revision>353</cp:revision>
  <dcterms:created xsi:type="dcterms:W3CDTF">2014-10-13T13:50:23Z</dcterms:created>
  <dcterms:modified xsi:type="dcterms:W3CDTF">2023-12-07T16:15:12Z</dcterms:modified>
</cp:coreProperties>
</file>