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5"/>
  </p:notesMasterIdLst>
  <p:sldIdLst>
    <p:sldId id="315" r:id="rId2"/>
    <p:sldId id="368" r:id="rId3"/>
    <p:sldId id="314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/>
    <p:restoredTop sz="94694"/>
  </p:normalViewPr>
  <p:slideViewPr>
    <p:cSldViewPr>
      <p:cViewPr varScale="1">
        <p:scale>
          <a:sx n="121" d="100"/>
          <a:sy n="121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181F8-D5B0-4078-8DAD-5AB7E45F7AA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94BCF8-7EAC-43D9-8C1E-3E69781A3CC5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conoscere gli </a:t>
          </a:r>
          <a:r>
            <a:rPr lang="it-IT" u="sng"/>
            <a:t>approcci metodologici e i principali paradigmi antropologici </a:t>
          </a:r>
          <a:r>
            <a:rPr lang="it-IT"/>
            <a:t>per inquadrare e saper gestire la </a:t>
          </a:r>
          <a:r>
            <a:rPr lang="it-IT" u="sng"/>
            <a:t>complessità dei processi migratori</a:t>
          </a:r>
          <a:r>
            <a:rPr lang="it-IT"/>
            <a:t>, in particolare servizi educativi e politiche sociali per i migranti e rifugiati; </a:t>
          </a:r>
          <a:endParaRPr lang="en-US"/>
        </a:p>
      </dgm:t>
    </dgm:pt>
    <dgm:pt modelId="{549E8660-038E-4D5E-A438-30FE0218BEF1}" type="parTrans" cxnId="{F59CDA30-03FD-4E21-9E9A-B6A6AAFC66DD}">
      <dgm:prSet/>
      <dgm:spPr/>
      <dgm:t>
        <a:bodyPr/>
        <a:lstStyle/>
        <a:p>
          <a:endParaRPr lang="en-US"/>
        </a:p>
      </dgm:t>
    </dgm:pt>
    <dgm:pt modelId="{E08C5998-3215-4C6C-B10A-9985431939C7}" type="sibTrans" cxnId="{F59CDA30-03FD-4E21-9E9A-B6A6AAFC66DD}">
      <dgm:prSet/>
      <dgm:spPr/>
      <dgm:t>
        <a:bodyPr/>
        <a:lstStyle/>
        <a:p>
          <a:endParaRPr lang="en-US"/>
        </a:p>
      </dgm:t>
    </dgm:pt>
    <dgm:pt modelId="{C8409E60-D060-427A-8AB8-E72E059C5800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acquisire lessico, fonti, parole chiave e strumenti operativi per programmare e gestire i flussi migratori nella fase di accoglienza e integrazione; </a:t>
          </a:r>
          <a:endParaRPr lang="en-US"/>
        </a:p>
      </dgm:t>
    </dgm:pt>
    <dgm:pt modelId="{40ACC683-9CA8-48EB-9AC2-E97C7174A3B7}" type="parTrans" cxnId="{10B4CF1B-5A82-4177-A8CF-C651A18E9C0E}">
      <dgm:prSet/>
      <dgm:spPr/>
      <dgm:t>
        <a:bodyPr/>
        <a:lstStyle/>
        <a:p>
          <a:endParaRPr lang="en-US"/>
        </a:p>
      </dgm:t>
    </dgm:pt>
    <dgm:pt modelId="{8EF883BF-E205-4DA5-B6D5-1C0879AA35EB}" type="sibTrans" cxnId="{10B4CF1B-5A82-4177-A8CF-C651A18E9C0E}">
      <dgm:prSet/>
      <dgm:spPr/>
      <dgm:t>
        <a:bodyPr/>
        <a:lstStyle/>
        <a:p>
          <a:endParaRPr lang="en-US"/>
        </a:p>
      </dgm:t>
    </dgm:pt>
    <dgm:pt modelId="{36322D28-53B0-4CA8-B3D3-ACAE9567647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</a:r>
          <a:endParaRPr lang="en-US"/>
        </a:p>
      </dgm:t>
    </dgm:pt>
    <dgm:pt modelId="{D273A5E0-F869-4A5A-A215-8C5DD20ABE73}" type="parTrans" cxnId="{4A9B1734-4567-46ED-90B5-1A990654A8DB}">
      <dgm:prSet/>
      <dgm:spPr/>
      <dgm:t>
        <a:bodyPr/>
        <a:lstStyle/>
        <a:p>
          <a:endParaRPr lang="en-US"/>
        </a:p>
      </dgm:t>
    </dgm:pt>
    <dgm:pt modelId="{BEB3BE94-FAB9-47DE-AA70-AEFC9151AA80}" type="sibTrans" cxnId="{4A9B1734-4567-46ED-90B5-1A990654A8DB}">
      <dgm:prSet/>
      <dgm:spPr/>
      <dgm:t>
        <a:bodyPr/>
        <a:lstStyle/>
        <a:p>
          <a:endParaRPr lang="en-US"/>
        </a:p>
      </dgm:t>
    </dgm:pt>
    <dgm:pt modelId="{DC48AA88-1AD8-4975-AA5A-E5B3F94F3626}" type="pres">
      <dgm:prSet presAssocID="{4F4181F8-D5B0-4078-8DAD-5AB7E45F7AAE}" presName="root" presStyleCnt="0">
        <dgm:presLayoutVars>
          <dgm:dir/>
          <dgm:resizeHandles val="exact"/>
        </dgm:presLayoutVars>
      </dgm:prSet>
      <dgm:spPr/>
    </dgm:pt>
    <dgm:pt modelId="{A2BB26EF-3B57-4D7A-996E-6C173BD3F7F8}" type="pres">
      <dgm:prSet presAssocID="{3594BCF8-7EAC-43D9-8C1E-3E69781A3CC5}" presName="compNode" presStyleCnt="0"/>
      <dgm:spPr/>
    </dgm:pt>
    <dgm:pt modelId="{A07C118F-5231-47BD-9CFC-6CBC03E7EE07}" type="pres">
      <dgm:prSet presAssocID="{3594BCF8-7EAC-43D9-8C1E-3E69781A3C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granaggi"/>
        </a:ext>
      </dgm:extLst>
    </dgm:pt>
    <dgm:pt modelId="{5F9E56D1-4D5F-431E-9ADF-E7C053A54F78}" type="pres">
      <dgm:prSet presAssocID="{3594BCF8-7EAC-43D9-8C1E-3E69781A3CC5}" presName="spaceRect" presStyleCnt="0"/>
      <dgm:spPr/>
    </dgm:pt>
    <dgm:pt modelId="{D15811B0-B6FF-4201-83E9-65750E24FDD0}" type="pres">
      <dgm:prSet presAssocID="{3594BCF8-7EAC-43D9-8C1E-3E69781A3CC5}" presName="textRect" presStyleLbl="revTx" presStyleIdx="0" presStyleCnt="3">
        <dgm:presLayoutVars>
          <dgm:chMax val="1"/>
          <dgm:chPref val="1"/>
        </dgm:presLayoutVars>
      </dgm:prSet>
      <dgm:spPr/>
    </dgm:pt>
    <dgm:pt modelId="{A9E1E991-5A6E-4427-94C4-DBE4B0E7B450}" type="pres">
      <dgm:prSet presAssocID="{E08C5998-3215-4C6C-B10A-9985431939C7}" presName="sibTrans" presStyleCnt="0"/>
      <dgm:spPr/>
    </dgm:pt>
    <dgm:pt modelId="{B7255C9C-7B92-442D-9307-42ECAC434D2B}" type="pres">
      <dgm:prSet presAssocID="{C8409E60-D060-427A-8AB8-E72E059C5800}" presName="compNode" presStyleCnt="0"/>
      <dgm:spPr/>
    </dgm:pt>
    <dgm:pt modelId="{8C3C130E-BEDB-4F8F-8745-1FF98A755A3E}" type="pres">
      <dgm:prSet presAssocID="{C8409E60-D060-427A-8AB8-E72E059C580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te"/>
        </a:ext>
      </dgm:extLst>
    </dgm:pt>
    <dgm:pt modelId="{3B4631E3-F5DC-4F7B-98EC-0B5A0EDAAEF1}" type="pres">
      <dgm:prSet presAssocID="{C8409E60-D060-427A-8AB8-E72E059C5800}" presName="spaceRect" presStyleCnt="0"/>
      <dgm:spPr/>
    </dgm:pt>
    <dgm:pt modelId="{12A37A39-045C-4363-A7E9-B4B30E8ABF09}" type="pres">
      <dgm:prSet presAssocID="{C8409E60-D060-427A-8AB8-E72E059C5800}" presName="textRect" presStyleLbl="revTx" presStyleIdx="1" presStyleCnt="3">
        <dgm:presLayoutVars>
          <dgm:chMax val="1"/>
          <dgm:chPref val="1"/>
        </dgm:presLayoutVars>
      </dgm:prSet>
      <dgm:spPr/>
    </dgm:pt>
    <dgm:pt modelId="{9401FBD3-2AC9-4977-8AC2-D246583C15A5}" type="pres">
      <dgm:prSet presAssocID="{8EF883BF-E205-4DA5-B6D5-1C0879AA35EB}" presName="sibTrans" presStyleCnt="0"/>
      <dgm:spPr/>
    </dgm:pt>
    <dgm:pt modelId="{B0A509E9-48B4-4CAD-9AE3-9C65FE15E7C4}" type="pres">
      <dgm:prSet presAssocID="{36322D28-53B0-4CA8-B3D3-ACAE9567647A}" presName="compNode" presStyleCnt="0"/>
      <dgm:spPr/>
    </dgm:pt>
    <dgm:pt modelId="{E377765E-2B30-47A9-BA9D-71163712BA30}" type="pres">
      <dgm:prSet presAssocID="{36322D28-53B0-4CA8-B3D3-ACAE9567647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mande"/>
        </a:ext>
      </dgm:extLst>
    </dgm:pt>
    <dgm:pt modelId="{2281CFF7-11D0-4B7A-9BBA-A04AFD454B8B}" type="pres">
      <dgm:prSet presAssocID="{36322D28-53B0-4CA8-B3D3-ACAE9567647A}" presName="spaceRect" presStyleCnt="0"/>
      <dgm:spPr/>
    </dgm:pt>
    <dgm:pt modelId="{EF6998FD-A486-48A3-9819-43AF0750ADA0}" type="pres">
      <dgm:prSet presAssocID="{36322D28-53B0-4CA8-B3D3-ACAE9567647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3BDE10B-FEEC-412C-A5CD-D5C69A484C35}" type="presOf" srcId="{C8409E60-D060-427A-8AB8-E72E059C5800}" destId="{12A37A39-045C-4363-A7E9-B4B30E8ABF09}" srcOrd="0" destOrd="0" presId="urn:microsoft.com/office/officeart/2018/2/layout/IconLabelList"/>
    <dgm:cxn modelId="{10B4CF1B-5A82-4177-A8CF-C651A18E9C0E}" srcId="{4F4181F8-D5B0-4078-8DAD-5AB7E45F7AAE}" destId="{C8409E60-D060-427A-8AB8-E72E059C5800}" srcOrd="1" destOrd="0" parTransId="{40ACC683-9CA8-48EB-9AC2-E97C7174A3B7}" sibTransId="{8EF883BF-E205-4DA5-B6D5-1C0879AA35EB}"/>
    <dgm:cxn modelId="{F59CDA30-03FD-4E21-9E9A-B6A6AAFC66DD}" srcId="{4F4181F8-D5B0-4078-8DAD-5AB7E45F7AAE}" destId="{3594BCF8-7EAC-43D9-8C1E-3E69781A3CC5}" srcOrd="0" destOrd="0" parTransId="{549E8660-038E-4D5E-A438-30FE0218BEF1}" sibTransId="{E08C5998-3215-4C6C-B10A-9985431939C7}"/>
    <dgm:cxn modelId="{4A9B1734-4567-46ED-90B5-1A990654A8DB}" srcId="{4F4181F8-D5B0-4078-8DAD-5AB7E45F7AAE}" destId="{36322D28-53B0-4CA8-B3D3-ACAE9567647A}" srcOrd="2" destOrd="0" parTransId="{D273A5E0-F869-4A5A-A215-8C5DD20ABE73}" sibTransId="{BEB3BE94-FAB9-47DE-AA70-AEFC9151AA80}"/>
    <dgm:cxn modelId="{41415D6B-1554-4EB8-90A5-25A07811E7D0}" type="presOf" srcId="{3594BCF8-7EAC-43D9-8C1E-3E69781A3CC5}" destId="{D15811B0-B6FF-4201-83E9-65750E24FDD0}" srcOrd="0" destOrd="0" presId="urn:microsoft.com/office/officeart/2018/2/layout/IconLabelList"/>
    <dgm:cxn modelId="{A2A2CF75-0229-4093-A7B1-951E26ABE4F5}" type="presOf" srcId="{36322D28-53B0-4CA8-B3D3-ACAE9567647A}" destId="{EF6998FD-A486-48A3-9819-43AF0750ADA0}" srcOrd="0" destOrd="0" presId="urn:microsoft.com/office/officeart/2018/2/layout/IconLabelList"/>
    <dgm:cxn modelId="{F9BA31F9-CC0E-45E5-A88D-DF96DD46710D}" type="presOf" srcId="{4F4181F8-D5B0-4078-8DAD-5AB7E45F7AAE}" destId="{DC48AA88-1AD8-4975-AA5A-E5B3F94F3626}" srcOrd="0" destOrd="0" presId="urn:microsoft.com/office/officeart/2018/2/layout/IconLabelList"/>
    <dgm:cxn modelId="{56E10C98-95E7-48C0-8829-5324FC3E8BFB}" type="presParOf" srcId="{DC48AA88-1AD8-4975-AA5A-E5B3F94F3626}" destId="{A2BB26EF-3B57-4D7A-996E-6C173BD3F7F8}" srcOrd="0" destOrd="0" presId="urn:microsoft.com/office/officeart/2018/2/layout/IconLabelList"/>
    <dgm:cxn modelId="{87616766-EFEF-4C24-95B3-B45CB4921F53}" type="presParOf" srcId="{A2BB26EF-3B57-4D7A-996E-6C173BD3F7F8}" destId="{A07C118F-5231-47BD-9CFC-6CBC03E7EE07}" srcOrd="0" destOrd="0" presId="urn:microsoft.com/office/officeart/2018/2/layout/IconLabelList"/>
    <dgm:cxn modelId="{0C075CEA-1869-4E43-9B9C-DA9C701F1243}" type="presParOf" srcId="{A2BB26EF-3B57-4D7A-996E-6C173BD3F7F8}" destId="{5F9E56D1-4D5F-431E-9ADF-E7C053A54F78}" srcOrd="1" destOrd="0" presId="urn:microsoft.com/office/officeart/2018/2/layout/IconLabelList"/>
    <dgm:cxn modelId="{EF618970-2A0B-4FFC-B4B1-F58103D34BC0}" type="presParOf" srcId="{A2BB26EF-3B57-4D7A-996E-6C173BD3F7F8}" destId="{D15811B0-B6FF-4201-83E9-65750E24FDD0}" srcOrd="2" destOrd="0" presId="urn:microsoft.com/office/officeart/2018/2/layout/IconLabelList"/>
    <dgm:cxn modelId="{A09D716B-3BB1-47E9-806E-D2A7C332367C}" type="presParOf" srcId="{DC48AA88-1AD8-4975-AA5A-E5B3F94F3626}" destId="{A9E1E991-5A6E-4427-94C4-DBE4B0E7B450}" srcOrd="1" destOrd="0" presId="urn:microsoft.com/office/officeart/2018/2/layout/IconLabelList"/>
    <dgm:cxn modelId="{4E782913-E9B3-4733-B24D-48A0D1632CBF}" type="presParOf" srcId="{DC48AA88-1AD8-4975-AA5A-E5B3F94F3626}" destId="{B7255C9C-7B92-442D-9307-42ECAC434D2B}" srcOrd="2" destOrd="0" presId="urn:microsoft.com/office/officeart/2018/2/layout/IconLabelList"/>
    <dgm:cxn modelId="{2D948D50-066F-42D0-95FE-DF0AFAC678BA}" type="presParOf" srcId="{B7255C9C-7B92-442D-9307-42ECAC434D2B}" destId="{8C3C130E-BEDB-4F8F-8745-1FF98A755A3E}" srcOrd="0" destOrd="0" presId="urn:microsoft.com/office/officeart/2018/2/layout/IconLabelList"/>
    <dgm:cxn modelId="{BB20E222-8104-494E-9B3E-6AF8BB72253C}" type="presParOf" srcId="{B7255C9C-7B92-442D-9307-42ECAC434D2B}" destId="{3B4631E3-F5DC-4F7B-98EC-0B5A0EDAAEF1}" srcOrd="1" destOrd="0" presId="urn:microsoft.com/office/officeart/2018/2/layout/IconLabelList"/>
    <dgm:cxn modelId="{0B308CCE-0613-4666-A918-1A10511ABFD2}" type="presParOf" srcId="{B7255C9C-7B92-442D-9307-42ECAC434D2B}" destId="{12A37A39-045C-4363-A7E9-B4B30E8ABF09}" srcOrd="2" destOrd="0" presId="urn:microsoft.com/office/officeart/2018/2/layout/IconLabelList"/>
    <dgm:cxn modelId="{88FE07FE-1C03-4472-A383-9A2B51CE5534}" type="presParOf" srcId="{DC48AA88-1AD8-4975-AA5A-E5B3F94F3626}" destId="{9401FBD3-2AC9-4977-8AC2-D246583C15A5}" srcOrd="3" destOrd="0" presId="urn:microsoft.com/office/officeart/2018/2/layout/IconLabelList"/>
    <dgm:cxn modelId="{386FD196-C914-42CD-9452-283F635828A8}" type="presParOf" srcId="{DC48AA88-1AD8-4975-AA5A-E5B3F94F3626}" destId="{B0A509E9-48B4-4CAD-9AE3-9C65FE15E7C4}" srcOrd="4" destOrd="0" presId="urn:microsoft.com/office/officeart/2018/2/layout/IconLabelList"/>
    <dgm:cxn modelId="{1BF843BE-9324-42CE-9637-97F6C7FE5057}" type="presParOf" srcId="{B0A509E9-48B4-4CAD-9AE3-9C65FE15E7C4}" destId="{E377765E-2B30-47A9-BA9D-71163712BA30}" srcOrd="0" destOrd="0" presId="urn:microsoft.com/office/officeart/2018/2/layout/IconLabelList"/>
    <dgm:cxn modelId="{5B804E1A-0FF5-4B21-9F39-B5AE756A8CB8}" type="presParOf" srcId="{B0A509E9-48B4-4CAD-9AE3-9C65FE15E7C4}" destId="{2281CFF7-11D0-4B7A-9BBA-A04AFD454B8B}" srcOrd="1" destOrd="0" presId="urn:microsoft.com/office/officeart/2018/2/layout/IconLabelList"/>
    <dgm:cxn modelId="{87F10211-CA50-4DED-9764-E4E47CEADC90}" type="presParOf" srcId="{B0A509E9-48B4-4CAD-9AE3-9C65FE15E7C4}" destId="{EF6998FD-A486-48A3-9819-43AF0750ADA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C118F-5231-47BD-9CFC-6CBC03E7EE07}">
      <dsp:nvSpPr>
        <dsp:cNvPr id="0" name=""/>
        <dsp:cNvSpPr/>
      </dsp:nvSpPr>
      <dsp:spPr>
        <a:xfrm>
          <a:off x="883953" y="1034911"/>
          <a:ext cx="980724" cy="9807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811B0-B6FF-4201-83E9-65750E24FDD0}">
      <dsp:nvSpPr>
        <dsp:cNvPr id="0" name=""/>
        <dsp:cNvSpPr/>
      </dsp:nvSpPr>
      <dsp:spPr>
        <a:xfrm>
          <a:off x="284621" y="2430220"/>
          <a:ext cx="2179386" cy="136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/>
            <a:t>conoscere gli </a:t>
          </a:r>
          <a:r>
            <a:rPr lang="it-IT" sz="1100" u="sng" kern="1200"/>
            <a:t>approcci metodologici e i principali paradigmi antropologici </a:t>
          </a:r>
          <a:r>
            <a:rPr lang="it-IT" sz="1100" kern="1200"/>
            <a:t>per inquadrare e saper gestire la </a:t>
          </a:r>
          <a:r>
            <a:rPr lang="it-IT" sz="1100" u="sng" kern="1200"/>
            <a:t>complessità dei processi migratori</a:t>
          </a:r>
          <a:r>
            <a:rPr lang="it-IT" sz="1100" kern="1200"/>
            <a:t>, in particolare servizi educativi e politiche sociali per i migranti e rifugiati; </a:t>
          </a:r>
          <a:endParaRPr lang="en-US" sz="1100" kern="1200"/>
        </a:p>
      </dsp:txBody>
      <dsp:txXfrm>
        <a:off x="284621" y="2430220"/>
        <a:ext cx="2179386" cy="1368544"/>
      </dsp:txXfrm>
    </dsp:sp>
    <dsp:sp modelId="{8C3C130E-BEDB-4F8F-8745-1FF98A755A3E}">
      <dsp:nvSpPr>
        <dsp:cNvPr id="0" name=""/>
        <dsp:cNvSpPr/>
      </dsp:nvSpPr>
      <dsp:spPr>
        <a:xfrm>
          <a:off x="3444732" y="1034911"/>
          <a:ext cx="980724" cy="9807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37A39-045C-4363-A7E9-B4B30E8ABF09}">
      <dsp:nvSpPr>
        <dsp:cNvPr id="0" name=""/>
        <dsp:cNvSpPr/>
      </dsp:nvSpPr>
      <dsp:spPr>
        <a:xfrm>
          <a:off x="2845401" y="2430220"/>
          <a:ext cx="2179386" cy="136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/>
            <a:t>acquisire lessico, fonti, parole chiave e strumenti operativi per programmare e gestire i flussi migratori nella fase di accoglienza e integrazione; </a:t>
          </a:r>
          <a:endParaRPr lang="en-US" sz="1100" kern="1200"/>
        </a:p>
      </dsp:txBody>
      <dsp:txXfrm>
        <a:off x="2845401" y="2430220"/>
        <a:ext cx="2179386" cy="1368544"/>
      </dsp:txXfrm>
    </dsp:sp>
    <dsp:sp modelId="{E377765E-2B30-47A9-BA9D-71163712BA30}">
      <dsp:nvSpPr>
        <dsp:cNvPr id="0" name=""/>
        <dsp:cNvSpPr/>
      </dsp:nvSpPr>
      <dsp:spPr>
        <a:xfrm>
          <a:off x="6005512" y="1034911"/>
          <a:ext cx="980724" cy="9807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998FD-A486-48A3-9819-43AF0750ADA0}">
      <dsp:nvSpPr>
        <dsp:cNvPr id="0" name=""/>
        <dsp:cNvSpPr/>
      </dsp:nvSpPr>
      <dsp:spPr>
        <a:xfrm>
          <a:off x="5406181" y="2430220"/>
          <a:ext cx="2179386" cy="136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/>
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</a:r>
          <a:endParaRPr lang="en-US" sz="1100" kern="1200"/>
        </a:p>
      </dsp:txBody>
      <dsp:txXfrm>
        <a:off x="5406181" y="2430220"/>
        <a:ext cx="2179386" cy="1368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9F99-D144-A249-BFB7-609E2B107A50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F0F82-E63B-BF4B-8841-1703F0053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9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42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6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8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75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95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72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9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2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62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40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718616-F389-4B47-B29E-2F27FEFEB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it-IT" sz="3300"/>
              <a:t>L’elaborato scritto progettuale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989A0C-413D-C649-AE13-3928A7687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600"/>
              <a:t>svilupperà uno dei temi affrontati nel corso (formato word/pdf/ppt): </a:t>
            </a:r>
          </a:p>
          <a:p>
            <a:pPr marL="0" indent="0">
              <a:buNone/>
            </a:pPr>
            <a:r>
              <a:rPr lang="it-IT" sz="1600"/>
              <a:t>può essere qualche ambito di esperienza o interesse professionale/personale oppure</a:t>
            </a:r>
          </a:p>
          <a:p>
            <a:pPr marL="0" indent="0">
              <a:buNone/>
            </a:pPr>
            <a:r>
              <a:rPr lang="it-IT" sz="1600"/>
              <a:t>indicativamente uno dei capitoli di (Riccio 2014) progettando e illustrando:</a:t>
            </a:r>
          </a:p>
          <a:p>
            <a:pPr marL="0" indent="0">
              <a:buNone/>
            </a:pPr>
            <a:endParaRPr lang="it-IT" sz="1600"/>
          </a:p>
          <a:p>
            <a:r>
              <a:rPr lang="it-IT" sz="1600"/>
              <a:t>alcune linee guida o progettualità innovative da applicare nei servizi socio-educativi, argomentando la scelta ed evidenziando eventuali criticità; </a:t>
            </a:r>
          </a:p>
          <a:p>
            <a:pPr marL="0" indent="0">
              <a:buNone/>
            </a:pPr>
            <a:r>
              <a:rPr lang="it-IT" sz="1600"/>
              <a:t>va inviato alla prof. Roberta Altin (&lt;raltin@units.it) almeno il giorno precedente alla data dell’esame</a:t>
            </a:r>
          </a:p>
          <a:p>
            <a:endParaRPr lang="it-IT" sz="1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Domande">
            <a:extLst>
              <a:ext uri="{FF2B5EF4-FFF2-40B4-BE49-F238E27FC236}">
                <a16:creationId xmlns:a16="http://schemas.microsoft.com/office/drawing/2014/main" id="{E4622F57-D499-B2DD-361B-721481278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9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3282" y="390618"/>
            <a:ext cx="7315200" cy="1154097"/>
          </a:xfrm>
        </p:spPr>
        <p:txBody>
          <a:bodyPr/>
          <a:lstStyle/>
          <a:p>
            <a:r>
              <a:rPr lang="it-IT">
                <a:latin typeface="Eurostile" panose="020B0504020202050204" pitchFamily="34" charset="77"/>
              </a:rPr>
              <a:t>Obiettivi corso</a:t>
            </a:r>
            <a:endParaRPr lang="it-IT" dirty="0">
              <a:latin typeface="Eurostile" panose="020B0504020202050204" pitchFamily="34" charset="77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0169C143-627F-ED92-1674-36EE0721A4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3282" y="1834680"/>
          <a:ext cx="7870190" cy="4833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63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862138"/>
            <a:ext cx="6561138" cy="4408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 marL="0" indent="0">
              <a:lnSpc>
                <a:spcPct val="150000"/>
              </a:lnSpc>
              <a:buNone/>
            </a:pPr>
            <a:endParaRPr lang="it-IT" dirty="0"/>
          </a:p>
          <a:p>
            <a:pPr lvl="1" algn="just">
              <a:lnSpc>
                <a:spcPct val="150000"/>
              </a:lnSpc>
              <a:buFont typeface="Wingdings" charset="2"/>
              <a:buChar char="Ø"/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id="{684CA8CD-96D9-874D-BA17-4EF7EA52B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63613"/>
            <a:ext cx="890428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algn="just" hangingPunct="1">
              <a:spcBef>
                <a:spcPts val="800"/>
              </a:spcBef>
            </a:pPr>
            <a:endParaRPr lang="it-IT">
              <a:ea typeface="Microsoft YaHei" charset="0"/>
              <a:cs typeface="Microsoft YaHei" charset="0"/>
            </a:endParaRPr>
          </a:p>
        </p:txBody>
      </p:sp>
      <p:grpSp>
        <p:nvGrpSpPr>
          <p:cNvPr id="7" name="Gruppo 4">
            <a:extLst>
              <a:ext uri="{FF2B5EF4-FFF2-40B4-BE49-F238E27FC236}">
                <a16:creationId xmlns:a16="http://schemas.microsoft.com/office/drawing/2014/main" id="{63F9391A-683E-5644-ADB7-D19457162A2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886200"/>
            <a:ext cx="3192463" cy="2384425"/>
            <a:chOff x="5562591" y="3048005"/>
            <a:chExt cx="3191857" cy="2385390"/>
          </a:xfrm>
        </p:grpSpPr>
        <p:sp>
          <p:nvSpPr>
            <p:cNvPr id="8" name="Rettangolo arrotondato 7">
              <a:extLst>
                <a:ext uri="{FF2B5EF4-FFF2-40B4-BE49-F238E27FC236}">
                  <a16:creationId xmlns:a16="http://schemas.microsoft.com/office/drawing/2014/main" id="{1C5D0127-4CE4-B648-B58C-890DCBD9E8AE}"/>
                </a:ext>
              </a:extLst>
            </p:cNvPr>
            <p:cNvSpPr/>
            <p:nvPr/>
          </p:nvSpPr>
          <p:spPr>
            <a:xfrm>
              <a:off x="5562591" y="3048005"/>
              <a:ext cx="3191857" cy="238539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840E155F-B823-DD47-9C8E-A5737FAE91B6}"/>
                </a:ext>
              </a:extLst>
            </p:cNvPr>
            <p:cNvSpPr/>
            <p:nvPr/>
          </p:nvSpPr>
          <p:spPr>
            <a:xfrm>
              <a:off x="6560939" y="3543505"/>
              <a:ext cx="2153828" cy="1286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SOCIAL MAPPING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INTERVISTE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OSSERVAZIONE PARTECIPANTE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TECNICHE VISUALI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Ricerca-azione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2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0" name="Gruppo 5">
            <a:extLst>
              <a:ext uri="{FF2B5EF4-FFF2-40B4-BE49-F238E27FC236}">
                <a16:creationId xmlns:a16="http://schemas.microsoft.com/office/drawing/2014/main" id="{87B7410B-B9A7-D649-BBF4-34A6C106FEF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962400"/>
            <a:ext cx="2576513" cy="2202904"/>
            <a:chOff x="685788" y="3276600"/>
            <a:chExt cx="2577279" cy="2202168"/>
          </a:xfrm>
        </p:grpSpPr>
        <p:sp>
          <p:nvSpPr>
            <p:cNvPr id="11" name="Rettangolo arrotondato 10">
              <a:extLst>
                <a:ext uri="{FF2B5EF4-FFF2-40B4-BE49-F238E27FC236}">
                  <a16:creationId xmlns:a16="http://schemas.microsoft.com/office/drawing/2014/main" id="{E70B3FD1-C869-D347-BCC1-468AB8228AFF}"/>
                </a:ext>
              </a:extLst>
            </p:cNvPr>
            <p:cNvSpPr/>
            <p:nvPr/>
          </p:nvSpPr>
          <p:spPr>
            <a:xfrm>
              <a:off x="685788" y="3276600"/>
              <a:ext cx="2577279" cy="220216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7E09CAD7-325D-6F49-BA61-F1DF22EA5143}"/>
                </a:ext>
              </a:extLst>
            </p:cNvPr>
            <p:cNvSpPr/>
            <p:nvPr/>
          </p:nvSpPr>
          <p:spPr>
            <a:xfrm>
              <a:off x="722312" y="3730473"/>
              <a:ext cx="1730889" cy="11791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INTE(G)RAZIONE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PATRIMONI/SPAZI COMUNI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PRATICHE LINGUISTICHE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Agency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Etnopischiatria</a:t>
              </a: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3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3" name="Gruppo 6">
            <a:extLst>
              <a:ext uri="{FF2B5EF4-FFF2-40B4-BE49-F238E27FC236}">
                <a16:creationId xmlns:a16="http://schemas.microsoft.com/office/drawing/2014/main" id="{2AD094DA-B9DF-EB43-A3B9-FC9A40207468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947738"/>
            <a:ext cx="2872022" cy="1668462"/>
            <a:chOff x="5324811" y="-17709"/>
            <a:chExt cx="2872877" cy="1669492"/>
          </a:xfrm>
        </p:grpSpPr>
        <p:sp>
          <p:nvSpPr>
            <p:cNvPr id="14" name="Rettangolo arrotondato 13">
              <a:extLst>
                <a:ext uri="{FF2B5EF4-FFF2-40B4-BE49-F238E27FC236}">
                  <a16:creationId xmlns:a16="http://schemas.microsoft.com/office/drawing/2014/main" id="{CA885BF2-BDD9-AD41-BAF0-608590256180}"/>
                </a:ext>
              </a:extLst>
            </p:cNvPr>
            <p:cNvSpPr/>
            <p:nvPr/>
          </p:nvSpPr>
          <p:spPr>
            <a:xfrm>
              <a:off x="5324811" y="-17709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419BD6C6-0C70-AE46-BC55-76B9C958612A}"/>
                </a:ext>
              </a:extLst>
            </p:cNvPr>
            <p:cNvSpPr/>
            <p:nvPr/>
          </p:nvSpPr>
          <p:spPr>
            <a:xfrm>
              <a:off x="6466798" y="-1824"/>
              <a:ext cx="1730890" cy="11786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Genere/generazioni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ETEROGENEI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DONNE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MSNA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Rich</a:t>
              </a: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. asilo</a:t>
              </a:r>
            </a:p>
          </p:txBody>
        </p:sp>
      </p:grpSp>
      <p:grpSp>
        <p:nvGrpSpPr>
          <p:cNvPr id="16" name="Gruppo 7">
            <a:extLst>
              <a:ext uri="{FF2B5EF4-FFF2-40B4-BE49-F238E27FC236}">
                <a16:creationId xmlns:a16="http://schemas.microsoft.com/office/drawing/2014/main" id="{3006A56C-CE2C-AE49-B3A1-51DF66D6C73D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965200"/>
            <a:ext cx="2576512" cy="1668463"/>
            <a:chOff x="761998" y="4"/>
            <a:chExt cx="2577279" cy="1669492"/>
          </a:xfrm>
        </p:grpSpPr>
        <p:sp>
          <p:nvSpPr>
            <p:cNvPr id="17" name="Rettangolo arrotondato 16">
              <a:extLst>
                <a:ext uri="{FF2B5EF4-FFF2-40B4-BE49-F238E27FC236}">
                  <a16:creationId xmlns:a16="http://schemas.microsoft.com/office/drawing/2014/main" id="{96406EFA-8530-EA43-8474-DC6E84048AA0}"/>
                </a:ext>
              </a:extLst>
            </p:cNvPr>
            <p:cNvSpPr/>
            <p:nvPr/>
          </p:nvSpPr>
          <p:spPr>
            <a:xfrm>
              <a:off x="761998" y="4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3B6075A8-FD26-6B46-8BD4-EFDA3CA07519}"/>
                </a:ext>
              </a:extLst>
            </p:cNvPr>
            <p:cNvSpPr/>
            <p:nvPr/>
          </p:nvSpPr>
          <p:spPr>
            <a:xfrm>
              <a:off x="798521" y="36540"/>
              <a:ext cx="1730890" cy="117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Luoghi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CONTESTI IN/FORMALI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Servizi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Centri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Spazi pubblici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ecc</a:t>
              </a:r>
              <a:endParaRPr lang="it-IT" sz="1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9" name="Gruppo 8">
            <a:extLst>
              <a:ext uri="{FF2B5EF4-FFF2-40B4-BE49-F238E27FC236}">
                <a16:creationId xmlns:a16="http://schemas.microsoft.com/office/drawing/2014/main" id="{79B96590-70F9-CE46-9ECB-478FA0C6164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066800"/>
            <a:ext cx="2259013" cy="2259013"/>
            <a:chOff x="2146496" y="317696"/>
            <a:chExt cx="2259032" cy="2259032"/>
          </a:xfrm>
        </p:grpSpPr>
        <p:sp>
          <p:nvSpPr>
            <p:cNvPr id="20" name="Torta 19">
              <a:extLst>
                <a:ext uri="{FF2B5EF4-FFF2-40B4-BE49-F238E27FC236}">
                  <a16:creationId xmlns:a16="http://schemas.microsoft.com/office/drawing/2014/main" id="{EF59AE50-1AB6-2F4C-977D-781B4739B676}"/>
                </a:ext>
              </a:extLst>
            </p:cNvPr>
            <p:cNvSpPr/>
            <p:nvPr/>
          </p:nvSpPr>
          <p:spPr>
            <a:xfrm>
              <a:off x="2146496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1" name="Torta 12">
              <a:extLst>
                <a:ext uri="{FF2B5EF4-FFF2-40B4-BE49-F238E27FC236}">
                  <a16:creationId xmlns:a16="http://schemas.microsoft.com/office/drawing/2014/main" id="{919A2E5D-920D-594E-B7DC-557FF26AF634}"/>
                </a:ext>
              </a:extLst>
            </p:cNvPr>
            <p:cNvSpPr/>
            <p:nvPr/>
          </p:nvSpPr>
          <p:spPr>
            <a:xfrm>
              <a:off x="2808490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DOVE? </a:t>
              </a:r>
            </a:p>
          </p:txBody>
        </p:sp>
      </p:grpSp>
      <p:grpSp>
        <p:nvGrpSpPr>
          <p:cNvPr id="22" name="Gruppo 9">
            <a:extLst>
              <a:ext uri="{FF2B5EF4-FFF2-40B4-BE49-F238E27FC236}">
                <a16:creationId xmlns:a16="http://schemas.microsoft.com/office/drawing/2014/main" id="{8F8448C2-B3B8-C747-B3D7-0DF34DC382F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066800"/>
            <a:ext cx="2259013" cy="2259013"/>
            <a:chOff x="4509871" y="317696"/>
            <a:chExt cx="2259032" cy="2259032"/>
          </a:xfrm>
        </p:grpSpPr>
        <p:sp>
          <p:nvSpPr>
            <p:cNvPr id="23" name="Torta 22">
              <a:extLst>
                <a:ext uri="{FF2B5EF4-FFF2-40B4-BE49-F238E27FC236}">
                  <a16:creationId xmlns:a16="http://schemas.microsoft.com/office/drawing/2014/main" id="{DE656EF0-DE12-C743-8617-3EA15BA649D7}"/>
                </a:ext>
              </a:extLst>
            </p:cNvPr>
            <p:cNvSpPr/>
            <p:nvPr/>
          </p:nvSpPr>
          <p:spPr>
            <a:xfrm rot="5400000">
              <a:off x="4509871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4" name="Torta 14">
              <a:extLst>
                <a:ext uri="{FF2B5EF4-FFF2-40B4-BE49-F238E27FC236}">
                  <a16:creationId xmlns:a16="http://schemas.microsoft.com/office/drawing/2014/main" id="{32382C6E-E457-F140-9ABD-75F1703C5DAB}"/>
                </a:ext>
              </a:extLst>
            </p:cNvPr>
            <p:cNvSpPr/>
            <p:nvPr/>
          </p:nvSpPr>
          <p:spPr>
            <a:xfrm>
              <a:off x="4509871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CHI?</a:t>
              </a:r>
            </a:p>
          </p:txBody>
        </p:sp>
      </p:grpSp>
      <p:grpSp>
        <p:nvGrpSpPr>
          <p:cNvPr id="25" name="Gruppo 10">
            <a:extLst>
              <a:ext uri="{FF2B5EF4-FFF2-40B4-BE49-F238E27FC236}">
                <a16:creationId xmlns:a16="http://schemas.microsoft.com/office/drawing/2014/main" id="{533651AD-014C-1F40-9CC4-E8A21FD7BAC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505200"/>
            <a:ext cx="2259013" cy="2259013"/>
            <a:chOff x="4509871" y="2681071"/>
            <a:chExt cx="2259032" cy="2259032"/>
          </a:xfrm>
        </p:grpSpPr>
        <p:sp>
          <p:nvSpPr>
            <p:cNvPr id="26" name="Torta 25">
              <a:extLst>
                <a:ext uri="{FF2B5EF4-FFF2-40B4-BE49-F238E27FC236}">
                  <a16:creationId xmlns:a16="http://schemas.microsoft.com/office/drawing/2014/main" id="{A897E394-FF84-8C4B-87D9-F2FADA0A7EAB}"/>
                </a:ext>
              </a:extLst>
            </p:cNvPr>
            <p:cNvSpPr/>
            <p:nvPr/>
          </p:nvSpPr>
          <p:spPr>
            <a:xfrm rot="10800000">
              <a:off x="4509871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7" name="Torta 16">
              <a:extLst>
                <a:ext uri="{FF2B5EF4-FFF2-40B4-BE49-F238E27FC236}">
                  <a16:creationId xmlns:a16="http://schemas.microsoft.com/office/drawing/2014/main" id="{5D6365F5-E2E6-F14C-8E1D-1A9F3594A53E}"/>
                </a:ext>
              </a:extLst>
            </p:cNvPr>
            <p:cNvSpPr/>
            <p:nvPr/>
          </p:nvSpPr>
          <p:spPr>
            <a:xfrm rot="21600000">
              <a:off x="4509871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METODI </a:t>
              </a:r>
            </a:p>
          </p:txBody>
        </p:sp>
      </p:grpSp>
      <p:grpSp>
        <p:nvGrpSpPr>
          <p:cNvPr id="28" name="Gruppo 11">
            <a:extLst>
              <a:ext uri="{FF2B5EF4-FFF2-40B4-BE49-F238E27FC236}">
                <a16:creationId xmlns:a16="http://schemas.microsoft.com/office/drawing/2014/main" id="{AC7A5C99-D6AD-D44D-AFC3-AE8126E0AE9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505200"/>
            <a:ext cx="2259013" cy="2259013"/>
            <a:chOff x="2146496" y="2681071"/>
            <a:chExt cx="2259032" cy="2259032"/>
          </a:xfrm>
        </p:grpSpPr>
        <p:sp>
          <p:nvSpPr>
            <p:cNvPr id="29" name="Torta 28">
              <a:extLst>
                <a:ext uri="{FF2B5EF4-FFF2-40B4-BE49-F238E27FC236}">
                  <a16:creationId xmlns:a16="http://schemas.microsoft.com/office/drawing/2014/main" id="{6947443E-74BD-524D-BC6E-F3767D92E479}"/>
                </a:ext>
              </a:extLst>
            </p:cNvPr>
            <p:cNvSpPr/>
            <p:nvPr/>
          </p:nvSpPr>
          <p:spPr>
            <a:xfrm rot="16200000">
              <a:off x="2146496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30" name="Torta 18">
              <a:extLst>
                <a:ext uri="{FF2B5EF4-FFF2-40B4-BE49-F238E27FC236}">
                  <a16:creationId xmlns:a16="http://schemas.microsoft.com/office/drawing/2014/main" id="{A63889CB-96B4-5444-B4E8-33270074C1DE}"/>
                </a:ext>
              </a:extLst>
            </p:cNvPr>
            <p:cNvSpPr/>
            <p:nvPr/>
          </p:nvSpPr>
          <p:spPr>
            <a:xfrm rot="21600000">
              <a:off x="2808490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COSA?</a:t>
              </a:r>
            </a:p>
          </p:txBody>
        </p:sp>
      </p:grpSp>
      <p:sp>
        <p:nvSpPr>
          <p:cNvPr id="31" name="Freccia ad arco 30">
            <a:extLst>
              <a:ext uri="{FF2B5EF4-FFF2-40B4-BE49-F238E27FC236}">
                <a16:creationId xmlns:a16="http://schemas.microsoft.com/office/drawing/2014/main" id="{DA6904F8-01D4-A349-BF70-23D73C13BB68}"/>
              </a:ext>
            </a:extLst>
          </p:cNvPr>
          <p:cNvSpPr/>
          <p:nvPr/>
        </p:nvSpPr>
        <p:spPr>
          <a:xfrm>
            <a:off x="3919538" y="3124200"/>
            <a:ext cx="779462" cy="677863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32" name="Freccia ad arco 31">
            <a:extLst>
              <a:ext uri="{FF2B5EF4-FFF2-40B4-BE49-F238E27FC236}">
                <a16:creationId xmlns:a16="http://schemas.microsoft.com/office/drawing/2014/main" id="{7035F7A2-6DCC-A347-B891-37B7804303C7}"/>
              </a:ext>
            </a:extLst>
          </p:cNvPr>
          <p:cNvSpPr/>
          <p:nvPr/>
        </p:nvSpPr>
        <p:spPr>
          <a:xfrm rot="10800000">
            <a:off x="3919538" y="3384550"/>
            <a:ext cx="779462" cy="679450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33" name="Rettangolo 30">
            <a:extLst>
              <a:ext uri="{FF2B5EF4-FFF2-40B4-BE49-F238E27FC236}">
                <a16:creationId xmlns:a16="http://schemas.microsoft.com/office/drawing/2014/main" id="{EA9B5F2A-46B9-AC42-921F-14289422E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01612"/>
            <a:ext cx="296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Verdana" charset="0"/>
              </a:rPr>
              <a:t>RICERCA QUALITATIVA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233</Words>
  <Application>Microsoft Macintosh PowerPoint</Application>
  <PresentationFormat>Presentazione su schermo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Eurostile</vt:lpstr>
      <vt:lpstr>Times New Roman</vt:lpstr>
      <vt:lpstr>Verdana</vt:lpstr>
      <vt:lpstr>Wingdings</vt:lpstr>
      <vt:lpstr>Tema di Office</vt:lpstr>
      <vt:lpstr>L’elaborato scritto progettuale</vt:lpstr>
      <vt:lpstr>Obiettivi corso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Qualificazione del sistema scolastico in contesti muticulturali anche attraverso azioni di contrasto alla dispersione scolastica</dc:title>
  <dc:creator>caterina bembich</dc:creator>
  <cp:lastModifiedBy>ALTIN ROBERTA</cp:lastModifiedBy>
  <cp:revision>123</cp:revision>
  <dcterms:created xsi:type="dcterms:W3CDTF">2019-01-31T16:45:40Z</dcterms:created>
  <dcterms:modified xsi:type="dcterms:W3CDTF">2023-12-07T16:13:07Z</dcterms:modified>
</cp:coreProperties>
</file>