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9" r:id="rId2"/>
    <p:sldId id="294" r:id="rId3"/>
    <p:sldId id="297" r:id="rId4"/>
    <p:sldId id="257" r:id="rId5"/>
    <p:sldId id="258" r:id="rId6"/>
    <p:sldId id="260" r:id="rId7"/>
    <p:sldId id="261" r:id="rId8"/>
    <p:sldId id="292" r:id="rId9"/>
    <p:sldId id="29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75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723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37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76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3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82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84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60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84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13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81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76BA-5BDB-429B-98C8-A19F0AD279E9}" type="datetimeFigureOut">
              <a:rPr lang="it-IT" smtClean="0"/>
              <a:t>26/11/2023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03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34C4A9-AD95-43B4-95B6-E95DC8128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80177"/>
            <a:ext cx="10972800" cy="53459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800" dirty="0"/>
              <a:t>Condanna romena della repressione della Primavera di Praga e dell’invasione sovietica della Cecoslovacchia (agosto 1968)</a:t>
            </a:r>
          </a:p>
          <a:p>
            <a:pPr algn="just"/>
            <a:r>
              <a:rPr lang="it-IT" sz="2800" dirty="0"/>
              <a:t>Dialogo fra PC romeno e Partito comunista italiano (entrambi condannano l’intervento sovietico in Cecoslovacchia): vie nazionali al socialismo e superamento dei blocchi militari</a:t>
            </a:r>
          </a:p>
          <a:p>
            <a:pPr algn="just"/>
            <a:r>
              <a:rPr lang="it-IT" sz="2800" dirty="0"/>
              <a:t>Permaneva però una differenza di vedute sulla questione della democrazia: il PCI, specialmente con le segreterie di Luigi Longo (1964-1972) ed Enrico Berlinguer (1972-1984), aveva ormai definitivamente aperto all’idea di pluralismo politico, al contrario del PCR</a:t>
            </a:r>
          </a:p>
          <a:p>
            <a:pPr algn="just"/>
            <a:r>
              <a:rPr lang="it-IT" sz="2800" dirty="0"/>
              <a:t>Alla Romania di </a:t>
            </a:r>
            <a:r>
              <a:rPr lang="it-IT" sz="2800" dirty="0" err="1"/>
              <a:t>Ceauşescu</a:t>
            </a:r>
            <a:r>
              <a:rPr lang="it-IT" sz="2800" dirty="0"/>
              <a:t> guardano positivamente la gran parte dei partiti politici italiani e i gruppi di interesse economici (Ansaldo, Montedison, Fiat)</a:t>
            </a:r>
          </a:p>
          <a:p>
            <a:pPr algn="just"/>
            <a:r>
              <a:rPr lang="it-IT" sz="2800" dirty="0"/>
              <a:t>Adesione della Romania alle strutture economico-finanziarie internazionali: GATT (General Agreement on </a:t>
            </a:r>
            <a:r>
              <a:rPr lang="it-IT" sz="2800" dirty="0" err="1"/>
              <a:t>Tariffs</a:t>
            </a:r>
            <a:r>
              <a:rPr lang="it-IT" sz="2800" dirty="0"/>
              <a:t> and Trade) (1971), Banca mondiale e Fondo monetario internazionale (1972)</a:t>
            </a:r>
          </a:p>
        </p:txBody>
      </p:sp>
    </p:spTree>
    <p:extLst>
      <p:ext uri="{BB962C8B-B14F-4D97-AF65-F5344CB8AC3E}">
        <p14:creationId xmlns:p14="http://schemas.microsoft.com/office/powerpoint/2010/main" val="1746601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0509" y="764705"/>
            <a:ext cx="10352015" cy="5361459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Walter Kemp ha scritto un volume fondamentale sull’uso dei miti nazionali da parte dei regimi comunisti dell’Europa orientale: </a:t>
            </a:r>
            <a:r>
              <a:rPr lang="it-IT" sz="2800" i="1" dirty="0" err="1"/>
              <a:t>Nationalism</a:t>
            </a:r>
            <a:r>
              <a:rPr lang="it-IT" sz="2800" i="1" dirty="0"/>
              <a:t> and </a:t>
            </a:r>
            <a:r>
              <a:rPr lang="it-IT" sz="2800" i="1" dirty="0" err="1"/>
              <a:t>Communism</a:t>
            </a:r>
            <a:r>
              <a:rPr lang="it-IT" sz="2800" i="1" dirty="0"/>
              <a:t> in </a:t>
            </a:r>
            <a:r>
              <a:rPr lang="it-IT" sz="2800" i="1" dirty="0" err="1"/>
              <a:t>Eastern</a:t>
            </a:r>
            <a:r>
              <a:rPr lang="it-IT" sz="2800" i="1" dirty="0"/>
              <a:t> Europe and the Soviet Union. A Basic </a:t>
            </a:r>
            <a:r>
              <a:rPr lang="it-IT" sz="2800" i="1" dirty="0" err="1"/>
              <a:t>Contradiction</a:t>
            </a:r>
            <a:r>
              <a:rPr lang="it-IT" sz="2800" i="1" dirty="0"/>
              <a:t>?</a:t>
            </a:r>
            <a:r>
              <a:rPr lang="it-IT" sz="2800" dirty="0"/>
              <a:t> (1999)</a:t>
            </a:r>
          </a:p>
          <a:p>
            <a:pPr algn="just"/>
            <a:r>
              <a:rPr lang="it-IT" sz="2800" dirty="0"/>
              <a:t>Tesi di Kemp: i miti nazionali hanno svolto un ruolo centrale nella costruzione del consenso da parte dei regimi comunisti</a:t>
            </a:r>
          </a:p>
          <a:p>
            <a:pPr algn="just"/>
            <a:r>
              <a:rPr lang="it-IT" sz="2800" dirty="0"/>
              <a:t>In particolare, gli anni Cinquanta e Sessanta del Novecento in Europa orientale hanno portato dalla «socializzazione della nazione» alla «nazionalizzazione del socialismo»</a:t>
            </a:r>
          </a:p>
        </p:txBody>
      </p:sp>
    </p:spTree>
    <p:extLst>
      <p:ext uri="{BB962C8B-B14F-4D97-AF65-F5344CB8AC3E}">
        <p14:creationId xmlns:p14="http://schemas.microsoft.com/office/powerpoint/2010/main" val="51411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7955" y="595618"/>
            <a:ext cx="10234569" cy="553054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Uno studio fondamentale per quanto riguarda la Romania è quello di </a:t>
            </a:r>
            <a:r>
              <a:rPr lang="it-IT" sz="2800" dirty="0" err="1"/>
              <a:t>Katherine</a:t>
            </a:r>
            <a:r>
              <a:rPr lang="it-IT" sz="2800" dirty="0"/>
              <a:t> </a:t>
            </a:r>
            <a:r>
              <a:rPr lang="it-IT" sz="2800" dirty="0" err="1"/>
              <a:t>Verdery</a:t>
            </a:r>
            <a:r>
              <a:rPr lang="it-IT" sz="2800" dirty="0"/>
              <a:t>, </a:t>
            </a:r>
            <a:r>
              <a:rPr lang="it-IT" sz="2800" i="1" dirty="0"/>
              <a:t>National </a:t>
            </a:r>
            <a:r>
              <a:rPr lang="it-IT" sz="2800" i="1" dirty="0" err="1"/>
              <a:t>Ideology</a:t>
            </a:r>
            <a:r>
              <a:rPr lang="it-IT" sz="2800" i="1" dirty="0"/>
              <a:t> Under </a:t>
            </a:r>
            <a:r>
              <a:rPr lang="it-IT" sz="2800" i="1" dirty="0" err="1"/>
              <a:t>Socialism</a:t>
            </a:r>
            <a:r>
              <a:rPr lang="it-IT" sz="2800" i="1" dirty="0"/>
              <a:t>. Identity and Cultural </a:t>
            </a:r>
            <a:r>
              <a:rPr lang="it-IT" sz="2800" i="1" dirty="0" err="1"/>
              <a:t>Politics</a:t>
            </a:r>
            <a:r>
              <a:rPr lang="it-IT" sz="2800" i="1" dirty="0"/>
              <a:t> in </a:t>
            </a:r>
            <a:r>
              <a:rPr lang="it-IT" sz="2800" i="1" dirty="0" err="1"/>
              <a:t>Ceauşescu’s</a:t>
            </a:r>
            <a:r>
              <a:rPr lang="it-IT" sz="2800" i="1" dirty="0"/>
              <a:t> Romania</a:t>
            </a:r>
            <a:r>
              <a:rPr lang="it-IT" sz="2800" dirty="0"/>
              <a:t> (1991)</a:t>
            </a:r>
          </a:p>
          <a:p>
            <a:pPr algn="just"/>
            <a:r>
              <a:rPr lang="it-IT" sz="2800" dirty="0"/>
              <a:t>Tesi: è vero che il Partito comunista romeno usò i miti nazionali per rafforzare il proprio consenso presso le masse, ma è anche vero che per coinvolgere gli intellettuali fu costretto ad adottare quei miti, in quanto questi stessi miti erano elementi fondamentali in ogni discorso formulato dagli intellettuali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0914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2789" y="629174"/>
            <a:ext cx="10167457" cy="549699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Gradualmente il regime riabilita e reintegra nell’Accademia Romena storici precedentemente emarginati con l’accusa di nazionalismo, come </a:t>
            </a:r>
            <a:r>
              <a:rPr lang="it-IT" sz="2800" dirty="0" err="1"/>
              <a:t>Ioan</a:t>
            </a:r>
            <a:r>
              <a:rPr lang="it-IT" sz="2800" dirty="0"/>
              <a:t> </a:t>
            </a:r>
            <a:r>
              <a:rPr lang="it-IT" sz="2800" dirty="0" err="1"/>
              <a:t>Lupaş</a:t>
            </a:r>
            <a:r>
              <a:rPr lang="it-IT" sz="2800" dirty="0"/>
              <a:t>, </a:t>
            </a:r>
            <a:r>
              <a:rPr lang="it-IT" sz="2800" dirty="0" err="1"/>
              <a:t>Silviu</a:t>
            </a:r>
            <a:r>
              <a:rPr lang="it-IT" sz="2800" dirty="0"/>
              <a:t> </a:t>
            </a:r>
            <a:r>
              <a:rPr lang="it-IT" sz="2800" dirty="0" err="1"/>
              <a:t>Dragomir</a:t>
            </a:r>
            <a:r>
              <a:rPr lang="it-IT" sz="2800" dirty="0"/>
              <a:t> e Constantin </a:t>
            </a:r>
            <a:r>
              <a:rPr lang="it-IT" sz="2800" dirty="0" err="1"/>
              <a:t>Daicoviciu</a:t>
            </a:r>
            <a:endParaRPr lang="it-IT" sz="2800" dirty="0"/>
          </a:p>
          <a:p>
            <a:pPr algn="just"/>
            <a:r>
              <a:rPr lang="it-IT" sz="2800" dirty="0"/>
              <a:t>Recupero di esponenti della cultura romena ottocenteschi come </a:t>
            </a:r>
            <a:r>
              <a:rPr lang="it-IT" sz="2800" dirty="0" err="1"/>
              <a:t>Eminescu</a:t>
            </a:r>
            <a:r>
              <a:rPr lang="it-IT" sz="2800" dirty="0"/>
              <a:t>: valorizzazione della sua polemica anticapitalistica, dell’esaltazione del mondo contadino, della nazione etnica e dello «stato organico»</a:t>
            </a:r>
          </a:p>
          <a:p>
            <a:pPr algn="just"/>
            <a:r>
              <a:rPr lang="it-IT" sz="2800" dirty="0"/>
              <a:t>La xenofobia di </a:t>
            </a:r>
            <a:r>
              <a:rPr lang="it-IT" sz="2800" dirty="0" err="1"/>
              <a:t>Eminescu</a:t>
            </a:r>
            <a:r>
              <a:rPr lang="it-IT" sz="2800" dirty="0"/>
              <a:t> è considerata puramente sociologica e non sciovinistica</a:t>
            </a:r>
          </a:p>
        </p:txBody>
      </p:sp>
    </p:spTree>
    <p:extLst>
      <p:ext uri="{BB962C8B-B14F-4D97-AF65-F5344CB8AC3E}">
        <p14:creationId xmlns:p14="http://schemas.microsoft.com/office/powerpoint/2010/main" val="1152478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0843" y="721453"/>
            <a:ext cx="10469461" cy="5404711"/>
          </a:xfrm>
        </p:spPr>
        <p:txBody>
          <a:bodyPr>
            <a:normAutofit/>
          </a:bodyPr>
          <a:lstStyle/>
          <a:p>
            <a:pPr algn="just"/>
            <a:r>
              <a:rPr lang="it-IT" sz="2800" dirty="0" err="1"/>
              <a:t>Eminescu</a:t>
            </a:r>
            <a:r>
              <a:rPr lang="it-IT" sz="2800" dirty="0"/>
              <a:t> viene sostanzialmente considerato un </a:t>
            </a:r>
            <a:r>
              <a:rPr lang="it-IT" sz="2800" dirty="0" err="1"/>
              <a:t>Marx</a:t>
            </a:r>
            <a:r>
              <a:rPr lang="it-IT" sz="2800" dirty="0"/>
              <a:t> romeno, un teorizzatore del funzionamento del «capitalismo periferico»</a:t>
            </a:r>
          </a:p>
          <a:p>
            <a:pPr algn="just"/>
            <a:r>
              <a:rPr lang="it-IT" sz="2800" dirty="0"/>
              <a:t>Il «</a:t>
            </a:r>
            <a:r>
              <a:rPr lang="it-IT" sz="2800" dirty="0" err="1"/>
              <a:t>protocronismo</a:t>
            </a:r>
            <a:r>
              <a:rPr lang="it-IT" sz="2800" dirty="0"/>
              <a:t>» è incoraggiato dal partito: l’idea che i romeni anticiparono tendenze culturali e politiche poi verificatesi in Occidente costituiva un vanto per la nazione romena stessa</a:t>
            </a:r>
          </a:p>
          <a:p>
            <a:pPr algn="just"/>
            <a:r>
              <a:rPr lang="it-IT" sz="2800" dirty="0"/>
              <a:t>Dagli anni Settanta diversi studiosi iniziano a sostenere la tesi per cui esponenti della cultura romena avrebbero anticipato il Barocco, il Romanticismo, i valori rivoluzionari del 1848, il Naturalismo, ecc.</a:t>
            </a:r>
          </a:p>
          <a:p>
            <a:pPr algn="just"/>
            <a:r>
              <a:rPr lang="it-IT" sz="2800" dirty="0"/>
              <a:t>Lo stesso </a:t>
            </a:r>
            <a:r>
              <a:rPr lang="it-IT" sz="2800" dirty="0" err="1"/>
              <a:t>Ceauşescu</a:t>
            </a:r>
            <a:r>
              <a:rPr lang="it-IT" sz="2800" dirty="0"/>
              <a:t> affermò di aver anticipato la </a:t>
            </a:r>
            <a:r>
              <a:rPr lang="it-IT" sz="2800" i="1" dirty="0"/>
              <a:t>perestrojka</a:t>
            </a:r>
            <a:r>
              <a:rPr lang="it-IT" sz="2800" dirty="0"/>
              <a:t> di </a:t>
            </a:r>
            <a:r>
              <a:rPr lang="it-IT" sz="2800" dirty="0" err="1"/>
              <a:t>Gorbačëv</a:t>
            </a:r>
            <a:r>
              <a:rPr lang="it-IT" sz="2800" dirty="0"/>
              <a:t> con la sua «liberalizzazione» degli anni Sessanta</a:t>
            </a:r>
          </a:p>
        </p:txBody>
      </p:sp>
    </p:spTree>
    <p:extLst>
      <p:ext uri="{BB962C8B-B14F-4D97-AF65-F5344CB8AC3E}">
        <p14:creationId xmlns:p14="http://schemas.microsoft.com/office/powerpoint/2010/main" val="3833264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3123" y="746620"/>
            <a:ext cx="10242958" cy="5379544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Un classico esempio di </a:t>
            </a:r>
            <a:r>
              <a:rPr lang="it-IT" sz="2800" dirty="0" err="1"/>
              <a:t>protocronismo</a:t>
            </a:r>
            <a:r>
              <a:rPr lang="it-IT" sz="2800" dirty="0"/>
              <a:t> fu quello relativo alla rivolta di </a:t>
            </a:r>
            <a:r>
              <a:rPr lang="it-IT" sz="2800" dirty="0" err="1"/>
              <a:t>Horea</a:t>
            </a:r>
            <a:r>
              <a:rPr lang="it-IT" sz="2800" dirty="0"/>
              <a:t> del 1784, il cui bicentenario fu ampiamente celebrato</a:t>
            </a:r>
          </a:p>
          <a:p>
            <a:pPr algn="just"/>
            <a:r>
              <a:rPr lang="it-IT" sz="2800" dirty="0"/>
              <a:t>Lo storico </a:t>
            </a:r>
            <a:r>
              <a:rPr lang="it-IT" sz="2800" dirty="0" err="1"/>
              <a:t>Ştefan</a:t>
            </a:r>
            <a:r>
              <a:rPr lang="it-IT" sz="2800" dirty="0"/>
              <a:t> </a:t>
            </a:r>
            <a:r>
              <a:rPr lang="it-IT" sz="2800" dirty="0" err="1"/>
              <a:t>Pascu</a:t>
            </a:r>
            <a:r>
              <a:rPr lang="it-IT" sz="2800" dirty="0"/>
              <a:t> aveva infatti definito quei fatti una «rivoluzione» (nel volume </a:t>
            </a:r>
            <a:r>
              <a:rPr lang="it-IT" sz="2800" i="1" dirty="0"/>
              <a:t>La rivoluzione popolare sotto la guida di </a:t>
            </a:r>
            <a:r>
              <a:rPr lang="it-IT" sz="2800" i="1" dirty="0" err="1"/>
              <a:t>Horea</a:t>
            </a:r>
            <a:r>
              <a:rPr lang="it-IT" sz="2800" dirty="0"/>
              <a:t>, del 1984) e ciò aveva comportato la formulazione della tesi per cui la Romania aveva anticipato la Francia nel campo della rivoluzione politica moderna</a:t>
            </a:r>
          </a:p>
        </p:txBody>
      </p:sp>
    </p:spTree>
    <p:extLst>
      <p:ext uri="{BB962C8B-B14F-4D97-AF65-F5344CB8AC3E}">
        <p14:creationId xmlns:p14="http://schemas.microsoft.com/office/powerpoint/2010/main" val="954838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0844" y="637563"/>
            <a:ext cx="10343626" cy="548860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Dopo la fine dei regimi comunisti c’è stata una «riscoperta» della nazione in quei paesi, a livello storiografico e di opinione pubblica</a:t>
            </a:r>
          </a:p>
          <a:p>
            <a:pPr algn="just"/>
            <a:r>
              <a:rPr lang="it-IT" sz="2800" dirty="0"/>
              <a:t>La metafora del «freezer» non riesce a spiegare il radicamento dei miti nazionali in Europa orientale</a:t>
            </a:r>
          </a:p>
          <a:p>
            <a:pPr algn="just"/>
            <a:r>
              <a:rPr lang="it-IT" sz="2800" dirty="0"/>
              <a:t>In realtà i regimi comunisti hanno ampiamente attinto a quei miti, in modo particolare a partire dagli anni Sessanta</a:t>
            </a:r>
          </a:p>
        </p:txBody>
      </p:sp>
    </p:spTree>
    <p:extLst>
      <p:ext uri="{BB962C8B-B14F-4D97-AF65-F5344CB8AC3E}">
        <p14:creationId xmlns:p14="http://schemas.microsoft.com/office/powerpoint/2010/main" val="3234514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6" y="620689"/>
            <a:ext cx="10360404" cy="550547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A partire dagli anni Novanta il mondo culturale e politico romeno iniziò a guardare con interesse al proprio passato nazionale, in particolare all’Ottocento romantico e al periodo interbellico</a:t>
            </a:r>
          </a:p>
          <a:p>
            <a:pPr algn="just"/>
            <a:r>
              <a:rPr lang="it-IT" sz="2800" dirty="0"/>
              <a:t>Si esaltano i simboli del proprio patrimonio nazionale in contrapposizione all’epoca comunista, accusata di aver rappresentato un periodo antinazionale</a:t>
            </a:r>
          </a:p>
          <a:p>
            <a:pPr algn="just"/>
            <a:r>
              <a:rPr lang="it-IT" sz="2800" dirty="0"/>
              <a:t>Si riscoprono pensatori prima accusati di filofascismo, come Emil Cioran e Mircea Eliade</a:t>
            </a:r>
          </a:p>
          <a:p>
            <a:pPr algn="just"/>
            <a:r>
              <a:rPr lang="it-IT" sz="2800" dirty="0"/>
              <a:t>Gli anni interbellici sono da alcuni considerati un’«età dell’oro» per la Romania</a:t>
            </a:r>
          </a:p>
          <a:p>
            <a:pPr algn="just"/>
            <a:r>
              <a:rPr lang="it-IT" sz="2800" dirty="0"/>
              <a:t>In tal modo, però, si arrivò a rileggere esperienze controverse come quella della Guardia di Ferro, e personaggi come Codreanu o Ion Antonescu in modo più o meno apertamente apologetico</a:t>
            </a:r>
          </a:p>
        </p:txBody>
      </p:sp>
    </p:spTree>
    <p:extLst>
      <p:ext uri="{BB962C8B-B14F-4D97-AF65-F5344CB8AC3E}">
        <p14:creationId xmlns:p14="http://schemas.microsoft.com/office/powerpoint/2010/main" val="2597762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7955" y="620689"/>
            <a:ext cx="10150679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Nel nome dell’anticomunismo, la destra e l’estrema destra, perseguitate dal regime romeno negli anni postbellici, venivano in qualche modo «assolte» dalle loro responsabilità</a:t>
            </a:r>
          </a:p>
          <a:p>
            <a:pPr algn="just"/>
            <a:r>
              <a:rPr lang="it-IT" sz="2800" dirty="0"/>
              <a:t>Oppure, in base ad una visione «liberale», centrata sul paradigma del totalitarismo, estrema destra ed estrema sinistra venivano assimilate, per cui il comunismo era considerato completamente sovrapponibile al </a:t>
            </a:r>
            <a:r>
              <a:rPr lang="it-IT" sz="2800" dirty="0" err="1"/>
              <a:t>legionarismo</a:t>
            </a:r>
            <a:endParaRPr lang="it-IT" sz="2800" dirty="0"/>
          </a:p>
          <a:p>
            <a:pPr algn="just"/>
            <a:r>
              <a:rPr lang="it-IT" sz="2800" dirty="0"/>
              <a:t>Un esempio di rilettura della storia del </a:t>
            </a:r>
            <a:r>
              <a:rPr lang="it-IT" sz="2800" dirty="0" err="1"/>
              <a:t>legionarismo</a:t>
            </a:r>
            <a:r>
              <a:rPr lang="it-IT" sz="2800" dirty="0"/>
              <a:t> romeno in chiave apologetica se non assolutoria si ha nel volume curato da </a:t>
            </a:r>
            <a:r>
              <a:rPr lang="it-IT" sz="2800" dirty="0" err="1"/>
              <a:t>Gheorghe</a:t>
            </a:r>
            <a:r>
              <a:rPr lang="it-IT" sz="2800" dirty="0"/>
              <a:t> </a:t>
            </a:r>
            <a:r>
              <a:rPr lang="it-IT" sz="2800" dirty="0" err="1"/>
              <a:t>Buzatu</a:t>
            </a:r>
            <a:r>
              <a:rPr lang="it-IT" sz="2800" dirty="0"/>
              <a:t>, </a:t>
            </a:r>
            <a:r>
              <a:rPr lang="it-IT" sz="2800" i="1" dirty="0"/>
              <a:t>Radiografia </a:t>
            </a:r>
            <a:r>
              <a:rPr lang="it-IT" sz="2800" i="1" dirty="0" err="1"/>
              <a:t>dreptei</a:t>
            </a:r>
            <a:r>
              <a:rPr lang="it-IT" sz="2800" i="1" dirty="0"/>
              <a:t> </a:t>
            </a:r>
            <a:r>
              <a:rPr lang="it-IT" sz="2800" i="1" dirty="0" err="1"/>
              <a:t>româneşti</a:t>
            </a:r>
            <a:r>
              <a:rPr lang="it-IT" sz="2800" i="1" dirty="0"/>
              <a:t> (1927-1941)</a:t>
            </a:r>
            <a:r>
              <a:rPr lang="it-IT" sz="2800" dirty="0"/>
              <a:t>, del 1996</a:t>
            </a:r>
          </a:p>
        </p:txBody>
      </p:sp>
    </p:spTree>
    <p:extLst>
      <p:ext uri="{BB962C8B-B14F-4D97-AF65-F5344CB8AC3E}">
        <p14:creationId xmlns:p14="http://schemas.microsoft.com/office/powerpoint/2010/main" val="1517257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6" y="692697"/>
            <a:ext cx="10310070" cy="54334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 primi studi più oggettivi sulla Legione sono stati prodotti all’estero</a:t>
            </a:r>
          </a:p>
          <a:p>
            <a:pPr algn="just"/>
            <a:r>
              <a:rPr lang="de-DE" sz="2800" dirty="0"/>
              <a:t>Armin Heinen, </a:t>
            </a:r>
            <a:r>
              <a:rPr lang="de-DE" sz="2800" i="1" dirty="0"/>
              <a:t>Die Legion «Erzengel Michael» in Rumänien – Soziale Bewegung und politische Organisation</a:t>
            </a:r>
            <a:r>
              <a:rPr lang="de-DE" sz="2800" dirty="0"/>
              <a:t>, München, </a:t>
            </a:r>
            <a:r>
              <a:rPr lang="de-DE" sz="2800" dirty="0" err="1"/>
              <a:t>Oldenbourg</a:t>
            </a:r>
            <a:r>
              <a:rPr lang="de-DE" sz="2800" dirty="0"/>
              <a:t> Verlag, 1986</a:t>
            </a:r>
          </a:p>
          <a:p>
            <a:pPr algn="just"/>
            <a:r>
              <a:rPr lang="es-ES" sz="2800" dirty="0"/>
              <a:t>Francisco Veiga, </a:t>
            </a:r>
            <a:r>
              <a:rPr lang="es-ES" sz="2800" i="1" dirty="0"/>
              <a:t>La mística del ultranacionalismo. El Movimiento legionario rumano, 1919-1941</a:t>
            </a:r>
            <a:r>
              <a:rPr lang="es-ES" sz="2800" dirty="0"/>
              <a:t>, Barcelona, Ed. de la Universidad Autónoma de Barcelona, 1989</a:t>
            </a:r>
          </a:p>
          <a:p>
            <a:pPr algn="just"/>
            <a:r>
              <a:rPr lang="fr-FR" sz="2800" dirty="0"/>
              <a:t>Alexandra Laignel </a:t>
            </a:r>
            <a:r>
              <a:rPr lang="fr-FR" sz="2800" dirty="0" err="1"/>
              <a:t>Lavastine</a:t>
            </a:r>
            <a:r>
              <a:rPr lang="fr-FR" sz="2800" dirty="0"/>
              <a:t>, </a:t>
            </a:r>
            <a:r>
              <a:rPr lang="fr-FR" sz="2800" i="1" dirty="0"/>
              <a:t>Cioran, Eliade, Ionesco. L’oubli du fascisme</a:t>
            </a:r>
            <a:r>
              <a:rPr lang="fr-FR" sz="2800" dirty="0"/>
              <a:t>, Paris, Presses Universitaires de France, 2002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3951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126B7C-9685-4D1F-B219-382DC89CC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80177"/>
            <a:ext cx="10972800" cy="5345988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partire dalla prima crisi energetica del 1973 la Romania (insieme a tutto il campo socialista) comincia ad entrare in una «crisi di sistema», prima economica, poi politica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Atto finale della Conferenza di Helsinki sulla cooperazione e la sicurezza in Europa (1975): rispetto dei diritti dell’uomo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Crescente debito estero e inadeguatezza strutturale nel saper rispondere alla domanda interna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Obsolescenza degli impianti industriali, orientati dall’epoca stalinista all’industria pesante ma non all’industria dei beni di consumo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800" dirty="0">
                <a:solidFill>
                  <a:prstClr val="black"/>
                </a:solidFill>
                <a:latin typeface="Calibri"/>
              </a:rPr>
              <a:t>L’avvio della perestrojka da parte di Gorbačëv in Urss fece di quest’ultima un polo di riferimento per il «comunismo riformatore», come quello del Pci, mentre l’opposizione alle riforme di </a:t>
            </a:r>
            <a:r>
              <a:rPr lang="it-IT" sz="2800" dirty="0" err="1">
                <a:solidFill>
                  <a:prstClr val="black"/>
                </a:solidFill>
                <a:latin typeface="Calibri"/>
              </a:rPr>
              <a:t>Ceauşescu</a:t>
            </a:r>
            <a:r>
              <a:rPr lang="it-IT" sz="2800" dirty="0">
                <a:solidFill>
                  <a:prstClr val="black"/>
                </a:solidFill>
                <a:latin typeface="Calibri"/>
              </a:rPr>
              <a:t> gli allontanarono le simpatie dell’Occidente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Crollo dei sistemi comunisti in Europa orientale e Unione Sovietica (1989-91)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Fine del regime comunista romeno ed esecuzione di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Ceauşescu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della moglie (dicembre 1989)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413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09800" y="2420888"/>
            <a:ext cx="7772400" cy="1296144"/>
          </a:xfrm>
        </p:spPr>
        <p:txBody>
          <a:bodyPr/>
          <a:lstStyle/>
          <a:p>
            <a:r>
              <a:rPr lang="it-IT" dirty="0"/>
              <a:t>Il comunismo e i miti nazionali</a:t>
            </a:r>
          </a:p>
        </p:txBody>
      </p:sp>
    </p:spTree>
    <p:extLst>
      <p:ext uri="{BB962C8B-B14F-4D97-AF65-F5344CB8AC3E}">
        <p14:creationId xmlns:p14="http://schemas.microsoft.com/office/powerpoint/2010/main" val="54658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121" y="729842"/>
            <a:ext cx="10494628" cy="5396322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Dopo la prima fase delle «democrazie popolari» (1945-48), la successiva instaurazione dei regimi comunisti comportò una drastica ridefinizione dei miti di riferimento in Europa orientale</a:t>
            </a:r>
          </a:p>
          <a:p>
            <a:pPr algn="just"/>
            <a:r>
              <a:rPr lang="it-IT" sz="2800" dirty="0"/>
              <a:t>Un’applicazione ortodossa dell’ideologia marxista portò al ripudio dei miti nazionali, denunciati come «borghesi», «imperialisti» e «fascisti» e fu promossa una lettura classista e internazionalista della storia</a:t>
            </a:r>
          </a:p>
        </p:txBody>
      </p:sp>
    </p:spTree>
    <p:extLst>
      <p:ext uri="{BB962C8B-B14F-4D97-AF65-F5344CB8AC3E}">
        <p14:creationId xmlns:p14="http://schemas.microsoft.com/office/powerpoint/2010/main" val="128525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6011" y="788565"/>
            <a:ext cx="10251347" cy="53375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L’unica forma inizialmente accettata di patriottismo era il cosiddetto «patriottismo socialista», per cui veniva esaltata la guerra di liberazione contro lo straniero, ad esempio tedesco o italiano, combattuta nel segno dell’antifascismo</a:t>
            </a:r>
          </a:p>
          <a:p>
            <a:pPr algn="just"/>
            <a:r>
              <a:rPr lang="it-IT" sz="2800" dirty="0"/>
              <a:t>L’espulsione della Jugoslavia di Tito dal </a:t>
            </a:r>
            <a:r>
              <a:rPr lang="it-IT" sz="2800" dirty="0" err="1"/>
              <a:t>Cominform</a:t>
            </a:r>
            <a:r>
              <a:rPr lang="it-IT" sz="2800" dirty="0"/>
              <a:t> nel giugno 1948 avviò nei paesi del «socialismo reale» una campagna contro il «titoismo» e il «nazionalismo»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paesi dell’Europa orientale furono omologati dal punto di vista istituzionale («isomorfismo istituzionale») al sistema sovietico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Nell’ambito degli studi storici le direttive imponevano di sottolineare i momenti di rottura rivoluzionaria, dalle rivolte contadine medievali, all’abolizione della servitù della gleba nell’Ottocento, alla nascita e allo sviluppo del movimento operaio e socialista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980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7287" y="687897"/>
            <a:ext cx="10469461" cy="54382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In Romania la storia fu riscritta da </a:t>
            </a:r>
            <a:r>
              <a:rPr lang="it-IT" sz="2800" dirty="0" err="1"/>
              <a:t>Mihail</a:t>
            </a:r>
            <a:r>
              <a:rPr lang="it-IT" sz="2800" dirty="0"/>
              <a:t> Roller, autore di una </a:t>
            </a:r>
            <a:r>
              <a:rPr lang="it-IT" sz="2800" i="1" dirty="0"/>
              <a:t>Storia della Romania</a:t>
            </a:r>
            <a:r>
              <a:rPr lang="it-IT" sz="2800" dirty="0"/>
              <a:t> di impostazione rigidamente marxista, che metteva sotto accusa tutto il processo di formazione nazionale, fino alla costituzione stessa della Grande Romania, in quanto «imperialista»</a:t>
            </a:r>
          </a:p>
          <a:p>
            <a:pPr algn="just"/>
            <a:r>
              <a:rPr lang="it-IT" sz="2800" dirty="0"/>
              <a:t>Il manuale di Roller fu fino al 1955 il testo unico nelle scuole romene: collocazione della Romania nel mondo slavo e negazione delle sue radici latine e «occidentali»</a:t>
            </a:r>
          </a:p>
        </p:txBody>
      </p:sp>
    </p:spTree>
    <p:extLst>
      <p:ext uri="{BB962C8B-B14F-4D97-AF65-F5344CB8AC3E}">
        <p14:creationId xmlns:p14="http://schemas.microsoft.com/office/powerpoint/2010/main" val="208696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2789" y="679508"/>
            <a:ext cx="10284903" cy="544665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Dopo la morte di Stalin (1953) e il XX Congresso del </a:t>
            </a:r>
            <a:r>
              <a:rPr lang="it-IT" sz="2800" dirty="0" err="1"/>
              <a:t>Pcus</a:t>
            </a:r>
            <a:r>
              <a:rPr lang="it-IT" sz="2800" dirty="0"/>
              <a:t> (febbraio 1956) i regimi comunisti iniziarono gradualmente a sviluppare delle «vie nazionali al socialismo»</a:t>
            </a:r>
          </a:p>
          <a:p>
            <a:pPr algn="just"/>
            <a:r>
              <a:rPr lang="it-IT" sz="2800" dirty="0"/>
              <a:t>Vengono quindi «riscoperti» i miti nazionali di matrice ottocentesca e si procede ad un’ibridazione fra marxismo e nazionalismo</a:t>
            </a:r>
          </a:p>
          <a:p>
            <a:pPr algn="just"/>
            <a:r>
              <a:rPr lang="it-IT" sz="2800" dirty="0"/>
              <a:t>In Romania Roller cade in disgrazia e si ritornano gradualmente ad esaltare i miti nazionali e le radici latine della storia e della cultura romene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892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5" y="687897"/>
            <a:ext cx="10335237" cy="54382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Furono chiuse alcune istituzioni fondate alla fine della guerra, come l’Istituto romeno-sovietico e il Museo romeno-sovietico e furono invece riaperte storiche istituzioni come l’Istituto di studi sud-est europei, che era stato chiuso nel 1948</a:t>
            </a:r>
          </a:p>
          <a:p>
            <a:pPr algn="just"/>
            <a:r>
              <a:rPr lang="it-IT" sz="2800" dirty="0"/>
              <a:t>Parallelamente, la nuova leadership romena, prima </a:t>
            </a:r>
            <a:r>
              <a:rPr lang="it-IT" sz="2800" dirty="0" err="1"/>
              <a:t>Gheorghe</a:t>
            </a:r>
            <a:r>
              <a:rPr lang="it-IT" sz="2800" dirty="0"/>
              <a:t> Gheorghiu-</a:t>
            </a:r>
            <a:r>
              <a:rPr lang="it-IT" sz="2800" dirty="0" err="1"/>
              <a:t>Dej</a:t>
            </a:r>
            <a:r>
              <a:rPr lang="it-IT" sz="2800" dirty="0"/>
              <a:t>, poi Nicolae </a:t>
            </a:r>
            <a:r>
              <a:rPr lang="it-IT" sz="2800" dirty="0" err="1"/>
              <a:t>Ceauşescu</a:t>
            </a:r>
            <a:r>
              <a:rPr lang="it-IT" sz="2800" dirty="0"/>
              <a:t>, sottolineò in modo crescente dalla fine degli anni Cinquanta e poi soprattutto negli anni Sessanta, l’autonomia della Romania dall’Urss e dall’intero «campo socialista» </a:t>
            </a:r>
          </a:p>
        </p:txBody>
      </p:sp>
    </p:spTree>
    <p:extLst>
      <p:ext uri="{BB962C8B-B14F-4D97-AF65-F5344CB8AC3E}">
        <p14:creationId xmlns:p14="http://schemas.microsoft.com/office/powerpoint/2010/main" val="2184112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065" y="796954"/>
            <a:ext cx="10385571" cy="532921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L’ibridazione fra marxismo e nazionalismo presente nella storiografia romena a partire dagli anni Sessanta e poi soprattutto nei due decenni seguenti si basava sulla sovrapposizione fra movimento nazionale e lotta di classe, per cui ad esempio i contadini sfruttati romeni avevano lottato fra Otto e Novecento in Transilvania contro i latifondisti magiari sfruttatori</a:t>
            </a:r>
          </a:p>
          <a:p>
            <a:pPr algn="just"/>
            <a:r>
              <a:rPr lang="it-IT" sz="2800" dirty="0"/>
              <a:t>Rivolte contadine </a:t>
            </a:r>
            <a:r>
              <a:rPr lang="it-IT" sz="2800" dirty="0" err="1"/>
              <a:t>antimagiare</a:t>
            </a:r>
            <a:r>
              <a:rPr lang="it-IT" sz="2800" dirty="0"/>
              <a:t> della fine del XVIII secolo, come quella di </a:t>
            </a:r>
            <a:r>
              <a:rPr lang="it-IT" sz="2800" dirty="0" err="1"/>
              <a:t>Horea</a:t>
            </a:r>
            <a:r>
              <a:rPr lang="it-IT" sz="2800" dirty="0"/>
              <a:t>, venivano definite «rivoluzioni»</a:t>
            </a:r>
          </a:p>
        </p:txBody>
      </p:sp>
    </p:spTree>
    <p:extLst>
      <p:ext uri="{BB962C8B-B14F-4D97-AF65-F5344CB8AC3E}">
        <p14:creationId xmlns:p14="http://schemas.microsoft.com/office/powerpoint/2010/main" val="245202245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1537</Words>
  <Application>Microsoft Office PowerPoint</Application>
  <PresentationFormat>Widescreen</PresentationFormat>
  <Paragraphs>57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1" baseType="lpstr">
      <vt:lpstr>Arial</vt:lpstr>
      <vt:lpstr>Calibri</vt:lpstr>
      <vt:lpstr>1_Tema di Office</vt:lpstr>
      <vt:lpstr>Presentazione standard di PowerPoint</vt:lpstr>
      <vt:lpstr>Presentazione standard di PowerPoint</vt:lpstr>
      <vt:lpstr>Il comunismo e i miti nazionali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SANTORO STEFANO</dc:creator>
  <cp:lastModifiedBy>SANTORO STEFANO</cp:lastModifiedBy>
  <cp:revision>1</cp:revision>
  <dcterms:created xsi:type="dcterms:W3CDTF">2023-11-26T13:43:58Z</dcterms:created>
  <dcterms:modified xsi:type="dcterms:W3CDTF">2023-11-26T13:44:39Z</dcterms:modified>
</cp:coreProperties>
</file>