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1" r:id="rId1"/>
  </p:sldMasterIdLst>
  <p:notesMasterIdLst>
    <p:notesMasterId r:id="rId85"/>
  </p:notesMasterIdLst>
  <p:sldIdLst>
    <p:sldId id="363" r:id="rId2"/>
    <p:sldId id="256" r:id="rId3"/>
    <p:sldId id="364" r:id="rId4"/>
    <p:sldId id="257" r:id="rId5"/>
    <p:sldId id="410" r:id="rId6"/>
    <p:sldId id="365" r:id="rId7"/>
    <p:sldId id="261" r:id="rId8"/>
    <p:sldId id="262" r:id="rId9"/>
    <p:sldId id="366" r:id="rId10"/>
    <p:sldId id="368" r:id="rId11"/>
    <p:sldId id="267" r:id="rId12"/>
    <p:sldId id="369" r:id="rId13"/>
    <p:sldId id="370" r:id="rId14"/>
    <p:sldId id="371" r:id="rId15"/>
    <p:sldId id="406" r:id="rId16"/>
    <p:sldId id="372" r:id="rId17"/>
    <p:sldId id="263" r:id="rId18"/>
    <p:sldId id="373" r:id="rId19"/>
    <p:sldId id="412" r:id="rId20"/>
    <p:sldId id="411" r:id="rId21"/>
    <p:sldId id="374" r:id="rId22"/>
    <p:sldId id="375" r:id="rId23"/>
    <p:sldId id="414" r:id="rId24"/>
    <p:sldId id="377" r:id="rId25"/>
    <p:sldId id="270" r:id="rId26"/>
    <p:sldId id="376" r:id="rId27"/>
    <p:sldId id="378" r:id="rId28"/>
    <p:sldId id="380" r:id="rId29"/>
    <p:sldId id="381" r:id="rId30"/>
    <p:sldId id="271" r:id="rId31"/>
    <p:sldId id="416" r:id="rId32"/>
    <p:sldId id="383" r:id="rId33"/>
    <p:sldId id="272" r:id="rId34"/>
    <p:sldId id="273" r:id="rId35"/>
    <p:sldId id="384" r:id="rId36"/>
    <p:sldId id="274" r:id="rId37"/>
    <p:sldId id="275" r:id="rId38"/>
    <p:sldId id="276" r:id="rId39"/>
    <p:sldId id="278" r:id="rId40"/>
    <p:sldId id="418" r:id="rId41"/>
    <p:sldId id="417" r:id="rId42"/>
    <p:sldId id="277" r:id="rId43"/>
    <p:sldId id="415" r:id="rId44"/>
    <p:sldId id="387" r:id="rId45"/>
    <p:sldId id="279" r:id="rId46"/>
    <p:sldId id="281" r:id="rId47"/>
    <p:sldId id="282" r:id="rId48"/>
    <p:sldId id="284" r:id="rId49"/>
    <p:sldId id="389" r:id="rId50"/>
    <p:sldId id="286" r:id="rId51"/>
    <p:sldId id="390" r:id="rId52"/>
    <p:sldId id="287" r:id="rId53"/>
    <p:sldId id="288" r:id="rId54"/>
    <p:sldId id="289" r:id="rId55"/>
    <p:sldId id="393" r:id="rId56"/>
    <p:sldId id="291" r:id="rId57"/>
    <p:sldId id="290" r:id="rId58"/>
    <p:sldId id="296" r:id="rId59"/>
    <p:sldId id="394" r:id="rId60"/>
    <p:sldId id="292" r:id="rId61"/>
    <p:sldId id="293" r:id="rId62"/>
    <p:sldId id="419" r:id="rId63"/>
    <p:sldId id="294" r:id="rId64"/>
    <p:sldId id="402" r:id="rId65"/>
    <p:sldId id="301" r:id="rId66"/>
    <p:sldId id="420" r:id="rId67"/>
    <p:sldId id="421" r:id="rId68"/>
    <p:sldId id="303" r:id="rId69"/>
    <p:sldId id="302" r:id="rId70"/>
    <p:sldId id="408" r:id="rId71"/>
    <p:sldId id="362" r:id="rId72"/>
    <p:sldId id="304" r:id="rId73"/>
    <p:sldId id="305" r:id="rId74"/>
    <p:sldId id="306" r:id="rId75"/>
    <p:sldId id="403" r:id="rId76"/>
    <p:sldId id="308" r:id="rId77"/>
    <p:sldId id="309" r:id="rId78"/>
    <p:sldId id="311" r:id="rId79"/>
    <p:sldId id="312" r:id="rId80"/>
    <p:sldId id="313" r:id="rId81"/>
    <p:sldId id="314" r:id="rId82"/>
    <p:sldId id="315" r:id="rId83"/>
    <p:sldId id="405" r:id="rId84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7666" autoAdjust="0"/>
    <p:restoredTop sz="94648"/>
  </p:normalViewPr>
  <p:slideViewPr>
    <p:cSldViewPr>
      <p:cViewPr varScale="1">
        <p:scale>
          <a:sx n="117" d="100"/>
          <a:sy n="117" d="100"/>
        </p:scale>
        <p:origin x="1936" y="16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7171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7172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 smtClean="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3886200" y="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 smtClean="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175" name="Rectangle 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7238" cy="342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5" name="Rectangle 7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4438" cy="411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 noProof="0"/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ftr"/>
          </p:nvPr>
        </p:nvSpPr>
        <p:spPr bwMode="auto">
          <a:xfrm>
            <a:off x="0" y="868680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 smtClean="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 smtClean="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fld id="{D05C10C2-91E5-4F6F-B574-4E0B00AB1EF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9F4823FA-EFF4-46AA-A7A5-8F48E5501E47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921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2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3875"/>
            <a:ext cx="5029200" cy="4143375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E0A9D42E-25BB-44B5-96BB-93A4D0D30E7B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25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3789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9475" y="736600"/>
            <a:ext cx="4910138" cy="368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66750" y="4664075"/>
            <a:ext cx="5335588" cy="44196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92976429-C198-45C3-ADF6-5F3EF5E3E56D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30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3993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9475" y="736600"/>
            <a:ext cx="4910138" cy="368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4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66750" y="4664075"/>
            <a:ext cx="5335588" cy="44196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18C33188-B5B1-4BD2-829A-595CF8BC94B2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33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4198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8225" y="722313"/>
            <a:ext cx="4811713" cy="3608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9163" y="4570413"/>
            <a:ext cx="5049837" cy="43307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FDF3FB9C-770C-4F1A-9654-2604F01894DB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34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4403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8225" y="722313"/>
            <a:ext cx="4811713" cy="3608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9163" y="4570413"/>
            <a:ext cx="5049837" cy="43307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6DF130A-10D9-43EA-918D-B1C8E7BFB745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36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4608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8225" y="722313"/>
            <a:ext cx="4811713" cy="3608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9163" y="4565650"/>
            <a:ext cx="5049837" cy="4349750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F28181EB-088F-4D93-813B-A7B9F8DB9648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37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4813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8225" y="722313"/>
            <a:ext cx="4811713" cy="3608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9163" y="4570413"/>
            <a:ext cx="5049837" cy="43307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C4089E6-C746-46CA-BA77-23EDB5B966DF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38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5017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8225" y="722313"/>
            <a:ext cx="4811713" cy="3608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8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9163" y="4570413"/>
            <a:ext cx="5049837" cy="43307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9539C50-B074-4C0E-AF54-3BD549AE2D09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39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5427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8225" y="722313"/>
            <a:ext cx="4811713" cy="3608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9163" y="4570413"/>
            <a:ext cx="5049837" cy="43307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3ED1A0AC-73EF-4996-B228-0DC1DB69867A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5222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8225" y="722313"/>
            <a:ext cx="4811713" cy="3608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9163" y="4570413"/>
            <a:ext cx="5049837" cy="43307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589654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EFE82576-0B2E-4797-A83A-AB0AF9A0D591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45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5632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5ACD40A8-FE33-4C31-85B8-1C516B08F1F1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126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3875"/>
            <a:ext cx="5029200" cy="4143375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F068B17F-0DB9-45BD-A515-B6A2B1807E53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46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6041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2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F6B577E4-1ECA-47EA-B772-D5FD55EEE2F1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47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6246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4195A64F-D5B4-46B0-8A41-549FE617E42E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48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6656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DD7F7502-FFA0-4409-9A8A-FF302AF8FAE9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50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7065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6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B3459C2D-F346-4DDE-93F4-466B2A80E5A9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52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7270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270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9FECE56-870C-43FA-AAFD-FE24ECBAC4E5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53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7475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475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CCA9CF2F-254F-41B5-87FE-AAAA5C06A33B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54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7680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680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87C17660-7C13-4BB7-BB48-7084BBD0B758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56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8089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090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ABD4FD11-CA20-447B-8BD8-BC6AB038F831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57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7885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885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CA1B4331-32D0-455E-ABC1-48AE9E9E878F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58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9113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114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5119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49F1D17-8B3F-6045-9D5F-95B7B1E95BF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C4090A8-9C6F-E54F-ADE7-1B897DE05D0E}" type="slidenum">
              <a:rPr lang="it-IT" altLang="it-IT"/>
              <a:pPr/>
              <a:t>5</a:t>
            </a:fld>
            <a:endParaRPr lang="it-IT" altLang="it-IT"/>
          </a:p>
        </p:txBody>
      </p:sp>
      <p:sp>
        <p:nvSpPr>
          <p:cNvPr id="40961" name="Text Box 1">
            <a:extLst>
              <a:ext uri="{FF2B5EF4-FFF2-40B4-BE49-F238E27FC236}">
                <a16:creationId xmlns:a16="http://schemas.microsoft.com/office/drawing/2014/main" id="{09010443-C250-0441-86C2-633BE9EE497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2" name="Text Box 2">
            <a:extLst>
              <a:ext uri="{FF2B5EF4-FFF2-40B4-BE49-F238E27FC236}">
                <a16:creationId xmlns:a16="http://schemas.microsoft.com/office/drawing/2014/main" id="{214D145C-1598-1C47-8BA4-EAC1D3759F5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316950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BEF687A4-F151-4C2C-9AB4-BC2576E694A6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60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8294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294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5029200" cy="4133850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008138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53E69F5-FEFA-4957-96DA-2CAA629ED771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61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8499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499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CA1B4331-32D0-455E-ABC1-48AE9E9E878F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62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9113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114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292142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59C6BA3-C013-4AE7-811F-BFBC183D6B88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63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8704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FA0C44EF-A645-424D-BF98-2D11B0086B8F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65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0137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138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C38828EF-B6E6-4A91-ACE1-63DDF54652DC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68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0547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547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5CC9AD7F-E104-47A4-8CC4-7A39CBD9C2C7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69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0342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342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5029200" cy="4133850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4C12373E-C3C1-42B7-B5A9-F2EFC98F553A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72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0752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752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105600B5-AFF5-41AF-9D83-B04643DF4A34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73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0957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957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F7C3C2C1-2DC4-4433-87F1-FAECDCD7E92F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74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1161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162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33EC48DF-F414-4FA7-8065-9FF80781767F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7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945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6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3875"/>
            <a:ext cx="5029200" cy="4143375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5DDD426A-78A4-41F0-B5F5-F1353089CB26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76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1571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571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46E7C3FB-91E9-48BE-A4CA-398D7C8BA5D5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77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1776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776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5E900083-7B59-44BE-A869-50073BFE0AD9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78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2185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186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1A7FD54-53C0-40B1-BC34-806810F1D589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79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2390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390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08E54EB9-9CAB-4B4A-989D-2A321512E5D1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80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2595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595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30089C0A-AA04-4B3B-B719-7C3255C3B2C8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81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2800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800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A81277D1-2924-4803-8F47-577B3AD49E48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82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3005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005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80C3975F-08C2-4889-A3C3-2DCBEA2AC582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8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2150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3875"/>
            <a:ext cx="5029200" cy="4143375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39DF7BB7-03F2-437E-8985-86504D31F536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11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3174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9475" y="736600"/>
            <a:ext cx="4910138" cy="368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66750" y="4664075"/>
            <a:ext cx="5335588" cy="44196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724B3D3-9A22-4707-85B1-1E87E560B458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17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2355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3C4EA58-65DD-5241-8094-73C19959B2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4093EE-8724-0745-9C2C-F3F8C9E56D98}" type="slidenum">
              <a:rPr lang="it-IT" altLang="it-IT"/>
              <a:pPr/>
              <a:t>19</a:t>
            </a:fld>
            <a:endParaRPr lang="it-IT" altLang="it-IT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277D4E6F-A574-704B-8421-F2C659B52014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D431E132-3D2E-6144-B65C-88824B89CC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232958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55B2346-6D7C-AE41-80C3-7648EB3B88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2B2041-7ED0-1546-B645-BB9AA3BD4AA9}" type="slidenum">
              <a:rPr lang="it-IT" altLang="it-IT"/>
              <a:pPr/>
              <a:t>23</a:t>
            </a:fld>
            <a:endParaRPr lang="it-IT" altLang="it-IT"/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DBEF33E5-808A-3B40-93B6-1C4BC82C372C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42A33ABE-FFA3-8E4C-AC14-30F3608FD8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22966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0" y="0"/>
            <a:ext cx="9144000" cy="4572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Freeform 9"/>
          <p:cNvSpPr/>
          <p:nvPr/>
        </p:nvSpPr>
        <p:spPr>
          <a:xfrm>
            <a:off x="4763" y="0"/>
            <a:ext cx="9139237" cy="4572000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7"/>
          <p:cNvCxnSpPr/>
          <p:nvPr/>
        </p:nvCxnSpPr>
        <p:spPr>
          <a:xfrm flipV="1">
            <a:off x="6289675" y="5264150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/>
          <a:lstStyle>
            <a:lvl1pPr algn="r">
              <a:defRPr sz="4400" spc="200" baseline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A3EA83-C6DF-443C-BA88-0CE27E42A71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11146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506B2-11C7-41DF-BE7D-5AAFF00FB23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41932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/>
        </p:nvCxnSpPr>
        <p:spPr>
          <a:xfrm rot="5400000" flipV="1">
            <a:off x="7543800" y="173038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5D17DE-B491-4400-A79C-DA99BFA3E0B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714877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463550"/>
            <a:ext cx="7767638" cy="1430338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06825" cy="42306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5025" y="1981200"/>
            <a:ext cx="3808413" cy="42306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900238" cy="4556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90838" cy="4556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900238" cy="4556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3A562-8667-4055-8541-24E64BF995D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37405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LOGO">
            <a:extLst>
              <a:ext uri="{FF2B5EF4-FFF2-40B4-BE49-F238E27FC236}">
                <a16:creationId xmlns:a16="http://schemas.microsoft.com/office/drawing/2014/main" id="{5E67F385-2ADA-8847-AF0E-6526AB5963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1600" y="6623050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09">
            <a:extLst>
              <a:ext uri="{FF2B5EF4-FFF2-40B4-BE49-F238E27FC236}">
                <a16:creationId xmlns:a16="http://schemas.microsoft.com/office/drawing/2014/main" id="{1FA25A1F-EC63-3D46-9755-2AAE7748C3AF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5748338" y="6626225"/>
            <a:ext cx="2039937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730856E9-1BC6-8441-9666-E3842FF9CC5D}" type="slidenum">
              <a:rPr lang="it-IT" altLang="it-IT" sz="800"/>
              <a:pPr algn="ctr"/>
              <a:t>‹N›</a:t>
            </a:fld>
            <a:endParaRPr lang="it-IT" altLang="it-IT" sz="1400"/>
          </a:p>
        </p:txBody>
      </p:sp>
    </p:spTree>
    <p:extLst>
      <p:ext uri="{BB962C8B-B14F-4D97-AF65-F5344CB8AC3E}">
        <p14:creationId xmlns:p14="http://schemas.microsoft.com/office/powerpoint/2010/main" val="674866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D761F-62F1-4E24-98A3-5E1C924FEF3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23882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0" y="0"/>
            <a:ext cx="9144000" cy="4572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Freeform 10"/>
          <p:cNvSpPr/>
          <p:nvPr/>
        </p:nvSpPr>
        <p:spPr>
          <a:xfrm>
            <a:off x="4763" y="0"/>
            <a:ext cx="9139237" cy="4572000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7"/>
          <p:cNvCxnSpPr/>
          <p:nvPr/>
        </p:nvCxnSpPr>
        <p:spPr>
          <a:xfrm flipV="1">
            <a:off x="6289675" y="5264150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/>
          <a:lstStyle>
            <a:lvl1pPr algn="r">
              <a:defRPr sz="4400" b="0" spc="200" baseline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73A4BC-664F-4E65-BC0A-833B7DBC1B7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69536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65B83-E990-474A-B9A0-13F355DBBDE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05389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68FE70-AEE5-4BB7-976E-62ECCE52930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28513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FF581-9935-4E17-86B8-EAF1252559E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44759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9F8EFB-2D32-46D8-AEB7-E8E2A9BED93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19067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633066-0850-410F-A35F-41B435EBFBC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39314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/>
          <p:cNvCxnSpPr/>
          <p:nvPr/>
        </p:nvCxnSpPr>
        <p:spPr>
          <a:xfrm flipV="1">
            <a:off x="6289675" y="5264150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/>
          <a:lstStyle>
            <a:lvl1pPr algn="r">
              <a:defRPr sz="4400" spc="200" baseline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it-IT" noProof="0"/>
              <a:t>Fare clic sull'icona per inserire un'immagine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0955E-3AF6-439E-AF2A-0AD2389B93B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23104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350" y="585788"/>
            <a:ext cx="7289800" cy="1498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68350" y="2286000"/>
            <a:ext cx="72898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Modifica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  <a:endParaRPr lang="en-US" alt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350" y="6470650"/>
            <a:ext cx="1616075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650"/>
            <a:ext cx="442595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650"/>
            <a:ext cx="73025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00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F6B7F2B9-7A34-434E-9431-4CBC2BA6BA8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7088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79" r:id="rId2"/>
    <p:sldLayoutId id="2147483687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8" r:id="rId9"/>
    <p:sldLayoutId id="2147483685" r:id="rId10"/>
    <p:sldLayoutId id="2147483689" r:id="rId11"/>
    <p:sldLayoutId id="2147483690" r:id="rId12"/>
    <p:sldLayoutId id="2147483691" r:id="rId13"/>
  </p:sldLayoutIdLst>
  <p:txStyles>
    <p:titleStyle>
      <a:lvl1pPr algn="l" rtl="0" fontAlgn="base">
        <a:lnSpc>
          <a:spcPct val="80000"/>
        </a:lnSpc>
        <a:spcBef>
          <a:spcPct val="0"/>
        </a:spcBef>
        <a:spcAft>
          <a:spcPct val="0"/>
        </a:spcAft>
        <a:defRPr sz="4400" kern="1200" cap="all" spc="100">
          <a:solidFill>
            <a:srgbClr val="0D0D0D"/>
          </a:solidFill>
          <a:latin typeface="+mj-lt"/>
          <a:ea typeface="+mj-ea"/>
          <a:cs typeface="+mj-cs"/>
        </a:defRPr>
      </a:lvl1pPr>
      <a:lvl2pPr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2pPr>
      <a:lvl3pPr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3pPr>
      <a:lvl4pPr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4pPr>
      <a:lvl5pPr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9pPr>
    </p:titleStyle>
    <p:bodyStyle>
      <a:lvl1pPr marL="90488" indent="-90488" algn="l" rtl="0" fontAlgn="base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13" indent="-136525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7675" indent="-136525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3725" indent="-136525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6288" indent="-136525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5C27E8-73AC-814A-B805-9EDA275747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528" y="2276872"/>
            <a:ext cx="8205564" cy="1463040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SISTEMA DIGERENTE</a:t>
            </a:r>
          </a:p>
        </p:txBody>
      </p:sp>
    </p:spTree>
    <p:extLst>
      <p:ext uri="{BB962C8B-B14F-4D97-AF65-F5344CB8AC3E}">
        <p14:creationId xmlns:p14="http://schemas.microsoft.com/office/powerpoint/2010/main" val="30286193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D1D4593-6A2D-BF4B-899D-9B52A7B44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764704"/>
            <a:ext cx="8136904" cy="5976069"/>
          </a:xfrm>
        </p:spPr>
        <p:txBody>
          <a:bodyPr/>
          <a:lstStyle/>
          <a:p>
            <a:r>
              <a:rPr lang="it-IT" sz="2500" b="1" dirty="0">
                <a:latin typeface="Comic Sans MS" panose="030F0902030302020204" pitchFamily="66" charset="0"/>
              </a:rPr>
              <a:t>È un ORGANO CAVO, IMPARI e MEDIANO, costituente una delle Cavità dello Splancnocranio.</a:t>
            </a:r>
          </a:p>
          <a:p>
            <a:r>
              <a:rPr lang="it-IT" sz="2500" b="1" dirty="0">
                <a:latin typeface="Comic Sans MS" panose="030F0902030302020204" pitchFamily="66" charset="0"/>
              </a:rPr>
              <a:t>In essa:</a:t>
            </a:r>
          </a:p>
          <a:p>
            <a:r>
              <a:rPr lang="it-IT" sz="2500" b="1" dirty="0">
                <a:latin typeface="Comic Sans MS" panose="030F0902030302020204" pitchFamily="66" charset="0"/>
              </a:rPr>
              <a:t>- viene introdotto il cibo;</a:t>
            </a:r>
          </a:p>
          <a:p>
            <a:r>
              <a:rPr lang="it-IT" sz="2500" b="1" dirty="0">
                <a:latin typeface="Comic Sans MS" panose="030F0902030302020204" pitchFamily="66" charset="0"/>
              </a:rPr>
              <a:t>- viene riversata la SALIVA, prevalentemente da dalle Ghiandole Salivari Maggiori;</a:t>
            </a:r>
          </a:p>
          <a:p>
            <a:r>
              <a:rPr lang="it-IT" sz="2500" b="1" dirty="0">
                <a:latin typeface="Comic Sans MS" panose="030F0902030302020204" pitchFamily="66" charset="0"/>
              </a:rPr>
              <a:t>- il cibo viene sminuzzato, ammorbidito e ne inizia la digestione chimica</a:t>
            </a:r>
          </a:p>
          <a:p>
            <a:r>
              <a:rPr lang="it-IT" sz="2500" b="1" dirty="0">
                <a:latin typeface="Comic Sans MS" panose="030F0902030302020204" pitchFamily="66" charset="0"/>
              </a:rPr>
              <a:t>La Cavità Orale si divide morfologicamente in:</a:t>
            </a:r>
          </a:p>
          <a:p>
            <a:r>
              <a:rPr lang="it-IT" sz="2500" b="1" dirty="0">
                <a:latin typeface="Comic Sans MS" panose="030F0902030302020204" pitchFamily="66" charset="0"/>
              </a:rPr>
              <a:t>CAVITA’ ORALE PROPRIAMENTE DETTA;</a:t>
            </a:r>
          </a:p>
          <a:p>
            <a:r>
              <a:rPr lang="it-IT" sz="2500" b="1" dirty="0">
                <a:latin typeface="Comic Sans MS" panose="030F0902030302020204" pitchFamily="66" charset="0"/>
              </a:rPr>
              <a:t>VESTIBOLO DELLA CAVITA’ ORALE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0BD281C9-86AA-B148-9D51-AC76547C5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918" y="0"/>
            <a:ext cx="7289800" cy="898996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CAVITà</a:t>
            </a: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  ORALE </a:t>
            </a:r>
          </a:p>
        </p:txBody>
      </p:sp>
    </p:spTree>
    <p:extLst>
      <p:ext uri="{BB962C8B-B14F-4D97-AF65-F5344CB8AC3E}">
        <p14:creationId xmlns:p14="http://schemas.microsoft.com/office/powerpoint/2010/main" val="42508317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2492375"/>
            <a:ext cx="3810000" cy="4114800"/>
          </a:xfrm>
        </p:spPr>
        <p:txBody>
          <a:bodyPr rtlCol="0">
            <a:normAutofit/>
          </a:bodyPr>
          <a:lstStyle/>
          <a:p>
            <a:pPr marL="338138" indent="-338138" fontAlgn="auto">
              <a:spcBef>
                <a:spcPts val="4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800" dirty="0">
                <a:latin typeface="Arial Black" panose="020B0A04020102020204" pitchFamily="34" charset="0"/>
              </a:rPr>
              <a:t>Labbra </a:t>
            </a:r>
          </a:p>
          <a:p>
            <a:pPr marL="338138" indent="-338138" fontAlgn="auto">
              <a:spcBef>
                <a:spcPts val="4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800" dirty="0">
                <a:latin typeface="Arial Black" panose="020B0A04020102020204" pitchFamily="34" charset="0"/>
              </a:rPr>
              <a:t>Guance</a:t>
            </a:r>
          </a:p>
          <a:p>
            <a:pPr marL="338138" indent="-338138" fontAlgn="auto">
              <a:spcBef>
                <a:spcPts val="4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800" dirty="0">
                <a:latin typeface="Arial Black" panose="020B0A04020102020204" pitchFamily="34" charset="0"/>
              </a:rPr>
              <a:t>Vestibolo</a:t>
            </a:r>
          </a:p>
          <a:p>
            <a:pPr marL="338138" indent="-338138" fontAlgn="auto">
              <a:spcBef>
                <a:spcPts val="4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800" dirty="0">
                <a:latin typeface="Arial Black" panose="020B0A04020102020204" pitchFamily="34" charset="0"/>
              </a:rPr>
              <a:t>Arcate dento-gengivali</a:t>
            </a:r>
          </a:p>
          <a:p>
            <a:pPr marL="338138" indent="-338138" fontAlgn="auto">
              <a:spcBef>
                <a:spcPts val="4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800" dirty="0">
                <a:latin typeface="Arial Black" panose="020B0A04020102020204" pitchFamily="34" charset="0"/>
              </a:rPr>
              <a:t>Cavità orale </a:t>
            </a:r>
          </a:p>
          <a:p>
            <a:pPr marL="338138" indent="-338138" fontAlgn="auto">
              <a:spcBef>
                <a:spcPts val="4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800" dirty="0">
                <a:latin typeface="Arial Black" panose="020B0A04020102020204" pitchFamily="34" charset="0"/>
              </a:rPr>
              <a:t>Palato duro e molle</a:t>
            </a:r>
          </a:p>
          <a:p>
            <a:pPr marL="338138" indent="-338138" fontAlgn="auto">
              <a:spcBef>
                <a:spcPts val="4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800" dirty="0">
                <a:latin typeface="Arial Black" panose="020B0A04020102020204" pitchFamily="34" charset="0"/>
              </a:rPr>
              <a:t>Lingua</a:t>
            </a:r>
          </a:p>
          <a:p>
            <a:pPr marL="341313" indent="-338138" fontAlgn="auto">
              <a:spcBef>
                <a:spcPts val="45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1800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5350" y="0"/>
            <a:ext cx="5626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5" name="Line 4"/>
          <p:cNvSpPr>
            <a:spLocks noChangeShapeType="1"/>
          </p:cNvSpPr>
          <p:nvPr/>
        </p:nvSpPr>
        <p:spPr bwMode="auto">
          <a:xfrm flipV="1">
            <a:off x="1331913" y="1552575"/>
            <a:ext cx="4968875" cy="1160463"/>
          </a:xfrm>
          <a:prstGeom prst="line">
            <a:avLst/>
          </a:prstGeom>
          <a:noFill/>
          <a:ln w="38160" cap="sq">
            <a:solidFill>
              <a:srgbClr val="FF99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726" name="Line 5"/>
          <p:cNvSpPr>
            <a:spLocks noChangeShapeType="1"/>
          </p:cNvSpPr>
          <p:nvPr/>
        </p:nvSpPr>
        <p:spPr bwMode="auto">
          <a:xfrm>
            <a:off x="1403350" y="2708275"/>
            <a:ext cx="5040313" cy="2808288"/>
          </a:xfrm>
          <a:prstGeom prst="line">
            <a:avLst/>
          </a:prstGeom>
          <a:noFill/>
          <a:ln w="38160" cap="sq">
            <a:solidFill>
              <a:srgbClr val="FF99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727" name="Line 6"/>
          <p:cNvSpPr>
            <a:spLocks noChangeShapeType="1"/>
          </p:cNvSpPr>
          <p:nvPr/>
        </p:nvSpPr>
        <p:spPr bwMode="auto">
          <a:xfrm flipV="1">
            <a:off x="1403350" y="2560638"/>
            <a:ext cx="3529013" cy="441325"/>
          </a:xfrm>
          <a:prstGeom prst="line">
            <a:avLst/>
          </a:prstGeom>
          <a:noFill/>
          <a:ln w="57240" cap="sq">
            <a:solidFill>
              <a:srgbClr val="66FF33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9943BED4-0098-1A45-BC70-E3C0CB5E3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964"/>
            <a:ext cx="9144000" cy="826988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VESTIBOLO DELLA </a:t>
            </a:r>
            <a:r>
              <a:rPr lang="it-IT" sz="32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CAVITà</a:t>
            </a: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 ORALE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B910EF80-4C33-1045-AA62-B119247C9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692696"/>
            <a:ext cx="8568952" cy="5877272"/>
          </a:xfrm>
        </p:spPr>
        <p:txBody>
          <a:bodyPr/>
          <a:lstStyle/>
          <a:p>
            <a:r>
              <a:rPr lang="it-IT" sz="2300" b="1" dirty="0">
                <a:latin typeface="Comic Sans MS" panose="030F0902030302020204" pitchFamily="66" charset="0"/>
              </a:rPr>
              <a:t>È limitato ANTERIORMENTE dalle LABBRA e LATERALMENTE dalle GUANCE. I FRENULI LABIALI connettono sul Piano Sagittale le Labbra Superiore ed Inferiore con le rispettive Gengive</a:t>
            </a:r>
          </a:p>
          <a:p>
            <a:r>
              <a:rPr lang="it-IT" sz="2300" b="1" dirty="0">
                <a:latin typeface="Comic Sans MS" panose="030F0902030302020204" pitchFamily="66" charset="0"/>
              </a:rPr>
              <a:t>POSTERO-MEDIALMENTE è limitato dalle ARCATE GENGIVO-DENTARIE.</a:t>
            </a:r>
          </a:p>
          <a:p>
            <a:r>
              <a:rPr lang="it-IT" sz="2300" b="1" dirty="0">
                <a:latin typeface="Comic Sans MS" panose="030F0902030302020204" pitchFamily="66" charset="0"/>
              </a:rPr>
              <a:t>Il Vestibolo comunica con la CAVITA’ ORALE tramite gli Spazi Interdentali e, posteriormente, tramite i cosiddetti Spazi </a:t>
            </a:r>
            <a:r>
              <a:rPr lang="it-IT" sz="2300" b="1" dirty="0" err="1">
                <a:latin typeface="Comic Sans MS" panose="030F0902030302020204" pitchFamily="66" charset="0"/>
              </a:rPr>
              <a:t>Retromolari</a:t>
            </a:r>
            <a:endParaRPr lang="it-IT" sz="2300" b="1" dirty="0">
              <a:latin typeface="Comic Sans MS" panose="030F0902030302020204" pitchFamily="66" charset="0"/>
            </a:endParaRPr>
          </a:p>
          <a:p>
            <a:r>
              <a:rPr lang="it-IT" sz="2300" b="1" dirty="0">
                <a:latin typeface="Comic Sans MS" panose="030F0902030302020204" pitchFamily="66" charset="0"/>
              </a:rPr>
              <a:t>Vi sbocca il Dotto Escretore della Ghiandola Salivare Maggiore Parotide</a:t>
            </a:r>
          </a:p>
          <a:p>
            <a:r>
              <a:rPr lang="it-IT" sz="2300" b="1" dirty="0">
                <a:latin typeface="Comic Sans MS" panose="030F0902030302020204" pitchFamily="66" charset="0"/>
              </a:rPr>
              <a:t>Tramite la contrazione del Muscolo Buccinatore si provoca una Pressione Negativa nel Vestibolo, che consente l’ atto della Suzione (Succhiamento) essenziale per succhiare il Latte.</a:t>
            </a:r>
          </a:p>
        </p:txBody>
      </p:sp>
    </p:spTree>
    <p:extLst>
      <p:ext uri="{BB962C8B-B14F-4D97-AF65-F5344CB8AC3E}">
        <p14:creationId xmlns:p14="http://schemas.microsoft.com/office/powerpoint/2010/main" val="32083570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22A111F-DC95-D94D-A01E-CB3F01EA6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1398"/>
            <a:ext cx="9144000" cy="836712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CAVITà</a:t>
            </a: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  ORALE  PROPRIAMENTE  DETTA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1DCBCC-7FFC-684B-AA5B-993F9D230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908720"/>
            <a:ext cx="8496944" cy="6093296"/>
          </a:xfrm>
        </p:spPr>
        <p:txBody>
          <a:bodyPr/>
          <a:lstStyle/>
          <a:p>
            <a:r>
              <a:rPr lang="it-IT" sz="2600" dirty="0">
                <a:latin typeface="Copperplate Gothic Bold" panose="020E0705020206020404" pitchFamily="34" charset="77"/>
              </a:rPr>
              <a:t>Si localizza più «internamente» rispetto alle Arcate </a:t>
            </a:r>
            <a:r>
              <a:rPr lang="it-IT" sz="2600" dirty="0" err="1">
                <a:latin typeface="Copperplate Gothic Bold" panose="020E0705020206020404" pitchFamily="34" charset="77"/>
              </a:rPr>
              <a:t>Gengivo</a:t>
            </a:r>
            <a:r>
              <a:rPr lang="it-IT" sz="2600" dirty="0">
                <a:latin typeface="Copperplate Gothic Bold" panose="020E0705020206020404" pitchFamily="34" charset="77"/>
              </a:rPr>
              <a:t>-Dentarie. Comunica POSTERIORMENTE con la Orofaringe, tramite l’ ISTMO DELLE FAUCI, delimitato SUPERIORMENTE dal PALATO MOLLE, INFERIORMENTE dalla RADICE della LINGUA (con la TONSILLA LINGUALE) e LATERALMENTE dai PILASTRI delle FAUCI .</a:t>
            </a:r>
          </a:p>
          <a:p>
            <a:r>
              <a:rPr lang="it-IT" sz="2600" dirty="0">
                <a:latin typeface="Copperplate Gothic Bold" panose="020E0705020206020404" pitchFamily="34" charset="77"/>
              </a:rPr>
              <a:t>All’Istmo delle Fauci si localizzano le TONSILLE PALATINE.</a:t>
            </a:r>
          </a:p>
        </p:txBody>
      </p:sp>
    </p:spTree>
    <p:extLst>
      <p:ext uri="{BB962C8B-B14F-4D97-AF65-F5344CB8AC3E}">
        <p14:creationId xmlns:p14="http://schemas.microsoft.com/office/powerpoint/2010/main" val="15672371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D8CFBD1A-A2E9-D042-8DDA-2963B805DF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881336"/>
            <a:ext cx="8352928" cy="5976664"/>
          </a:xfrm>
        </p:spPr>
        <p:txBody>
          <a:bodyPr/>
          <a:lstStyle/>
          <a:p>
            <a:r>
              <a:rPr lang="it-IT" sz="2400" dirty="0">
                <a:latin typeface="Copperplate Gothic Bold" panose="020E0705020206020404" pitchFamily="34" charset="77"/>
              </a:rPr>
              <a:t>La VOLTA (o TETTO) della CAVITA’ ORALE è costituita Anteriormente dal PALATO DURO  e posteriormente dal PALATO MOLLE (Struttura </a:t>
            </a:r>
            <a:r>
              <a:rPr lang="it-IT" sz="2400" dirty="0" err="1">
                <a:latin typeface="Copperplate Gothic Bold" panose="020E0705020206020404" pitchFamily="34" charset="77"/>
              </a:rPr>
              <a:t>Fibro</a:t>
            </a:r>
            <a:r>
              <a:rPr lang="it-IT" sz="2400" dirty="0">
                <a:latin typeface="Copperplate Gothic Bold" panose="020E0705020206020404" pitchFamily="34" charset="77"/>
              </a:rPr>
              <a:t>-Muscolare, che può sollevarsi e tendersi nella Deglutizione, impedendo il Passaggio nella Rinofaringe del Bolo Alimentare, soprattutto i liquidi).</a:t>
            </a:r>
          </a:p>
          <a:p>
            <a:r>
              <a:rPr lang="it-IT" sz="2400" dirty="0">
                <a:latin typeface="Copperplate Gothic Bold" panose="020E0705020206020404" pitchFamily="34" charset="77"/>
              </a:rPr>
              <a:t>Il PAVIMENTO è formato da MUSCOLI SCHELETRICI, tra i quali </a:t>
            </a:r>
            <a:r>
              <a:rPr lang="it-IT" sz="2400" dirty="0" err="1">
                <a:latin typeface="Copperplate Gothic Bold" panose="020E0705020206020404" pitchFamily="34" charset="77"/>
              </a:rPr>
              <a:t>e’</a:t>
            </a:r>
            <a:r>
              <a:rPr lang="it-IT" sz="2400" dirty="0">
                <a:latin typeface="Copperplate Gothic Bold" panose="020E0705020206020404" pitchFamily="34" charset="77"/>
              </a:rPr>
              <a:t> prevalente il MILOIOIDEO, che si inseriscono all’ OSSO IOIDE, localizzato nel Collo a livello di C4. </a:t>
            </a:r>
          </a:p>
          <a:p>
            <a:r>
              <a:rPr lang="it-IT" sz="2400" dirty="0">
                <a:latin typeface="Copperplate Gothic Bold" panose="020E0705020206020404" pitchFamily="34" charset="77"/>
              </a:rPr>
              <a:t>Nel pavimento si aprono i DOTTI ESCRETORI delle Ghiandole Salivari Maggiori SOTTOMANDIBOLARE e SOTTOLINGUALE</a:t>
            </a:r>
          </a:p>
          <a:p>
            <a:endParaRPr lang="it-IT" dirty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3925BF14-1995-8F4E-94AA-5E39A97DB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5" y="126398"/>
            <a:ext cx="9144000" cy="731366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CAVITà</a:t>
            </a: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  ORALE  PROPRIAMENTE  DETTA</a:t>
            </a:r>
          </a:p>
        </p:txBody>
      </p:sp>
    </p:spTree>
    <p:extLst>
      <p:ext uri="{BB962C8B-B14F-4D97-AF65-F5344CB8AC3E}">
        <p14:creationId xmlns:p14="http://schemas.microsoft.com/office/powerpoint/2010/main" val="15615809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D8CFBD1A-A2E9-D042-8DDA-2963B805DF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881336"/>
            <a:ext cx="8280920" cy="5644008"/>
          </a:xfrm>
        </p:spPr>
        <p:txBody>
          <a:bodyPr/>
          <a:lstStyle/>
          <a:p>
            <a:r>
              <a:rPr lang="it-IT" sz="2600" dirty="0">
                <a:latin typeface="Copperplate" panose="02000504000000020004" pitchFamily="2" charset="77"/>
              </a:rPr>
              <a:t>Le ARCATE GENGIVO-DENTARIE si localizzano, rispettivamente, quella superiore nell’ Osso MASCELLARE e quella INFERIORE nella MANDIBOLA.</a:t>
            </a:r>
          </a:p>
          <a:p>
            <a:r>
              <a:rPr lang="it-IT" sz="2600" dirty="0">
                <a:latin typeface="Copperplate" panose="02000504000000020004" pitchFamily="2" charset="77"/>
              </a:rPr>
              <a:t>La MANDIBOLA è coinvolta anche nella ARTICOLAZIONE TEMPORO-MANDIBOLARE), che consente i movimenti essenziali per l’apertura e la chiusura della cavità orale nella masticazione e nella fonazione.</a:t>
            </a:r>
          </a:p>
          <a:p>
            <a:endParaRPr lang="it-IT" dirty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3925BF14-1995-8F4E-94AA-5E39A97DB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731366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CAVITà</a:t>
            </a: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  ORALE  PROPRIAMENTE  DETTA</a:t>
            </a:r>
          </a:p>
        </p:txBody>
      </p:sp>
    </p:spTree>
    <p:extLst>
      <p:ext uri="{BB962C8B-B14F-4D97-AF65-F5344CB8AC3E}">
        <p14:creationId xmlns:p14="http://schemas.microsoft.com/office/powerpoint/2010/main" val="37770442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05"/>
          <p:cNvPicPr>
            <a:picLocks noGrp="1" noChangeAspect="1"/>
          </p:cNvPicPr>
          <p:nvPr isPhoto="1"/>
        </p:nvPicPr>
        <p:blipFill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24744"/>
            <a:ext cx="9144000" cy="48965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48773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5350567" y="943769"/>
            <a:ext cx="3707458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MANDIBOLA</a:t>
            </a: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</a:t>
            </a:r>
            <a:endParaRPr lang="it-IT" altLang="it-IT" sz="3200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86388" cy="340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713" y="3373438"/>
            <a:ext cx="7380287" cy="348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3" name="Text Box 4"/>
          <p:cNvSpPr txBox="1">
            <a:spLocks noChangeArrowheads="1"/>
          </p:cNvSpPr>
          <p:nvPr/>
        </p:nvSpPr>
        <p:spPr bwMode="auto">
          <a:xfrm>
            <a:off x="2919413" y="3357563"/>
            <a:ext cx="327818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FRONTALE POSTERIORE</a:t>
            </a:r>
          </a:p>
        </p:txBody>
      </p:sp>
      <p:sp>
        <p:nvSpPr>
          <p:cNvPr id="22534" name="Text Box 5"/>
          <p:cNvSpPr txBox="1">
            <a:spLocks noChangeArrowheads="1"/>
          </p:cNvSpPr>
          <p:nvPr/>
        </p:nvSpPr>
        <p:spPr bwMode="auto">
          <a:xfrm>
            <a:off x="2197100" y="188913"/>
            <a:ext cx="1677988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FRONTALE </a:t>
            </a:r>
          </a:p>
          <a:p>
            <a:pPr eaLnBrk="1" hangingPunct="1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ANTERIORE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07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3688" y="0"/>
            <a:ext cx="6016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75800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840700AF-67CD-D549-A3A9-E2E001B7A2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algn="ctr"/>
            <a:r>
              <a:rPr lang="it-IT" altLang="it-IT" sz="3200" dirty="0">
                <a:latin typeface="Comic Sans MS" panose="030F0902030302020204" pitchFamily="66" charset="0"/>
              </a:rPr>
              <a:t>ARCATE  DENTARIE  PERMANENTI</a:t>
            </a:r>
          </a:p>
        </p:txBody>
      </p:sp>
      <p:pic>
        <p:nvPicPr>
          <p:cNvPr id="23555" name="Picture 3">
            <a:extLst>
              <a:ext uri="{FF2B5EF4-FFF2-40B4-BE49-F238E27FC236}">
                <a16:creationId xmlns:a16="http://schemas.microsoft.com/office/drawing/2014/main" id="{730E9F81-CCD4-B24E-9A1E-F492673FE32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-18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555750"/>
            <a:ext cx="9144000" cy="5302250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1348528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SISTEMI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DIGERENTE – RESPIRATORIO</a:t>
            </a:r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8396" y="1219200"/>
            <a:ext cx="3415167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6" name="Picture 3"/>
          <p:cNvPicPr>
            <a:picLocks noChangeAspect="1" noChangeArrowheads="1"/>
          </p:cNvPicPr>
          <p:nvPr/>
        </p:nvPicPr>
        <p:blipFill>
          <a:blip r:embed="rId4">
            <a:lum brigh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5146" y="1219200"/>
            <a:ext cx="4078129" cy="573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C6FF14A-67BF-8844-811F-74E98B560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116632"/>
            <a:ext cx="7289800" cy="864096"/>
          </a:xfrm>
        </p:spPr>
        <p:txBody>
          <a:bodyPr>
            <a:normAutofit/>
          </a:bodyPr>
          <a:lstStyle/>
          <a:p>
            <a:r>
              <a:rPr lang="it-IT" sz="3200" dirty="0">
                <a:latin typeface="Comic Sans MS" panose="030F0902030302020204" pitchFamily="66" charset="0"/>
              </a:rPr>
              <a:t>ARCATE GENGIVO-DENTARIE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3455C80-04CA-1A4F-9173-C11F1EC68C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068" y="836712"/>
            <a:ext cx="7920880" cy="5760640"/>
          </a:xfrm>
        </p:spPr>
        <p:txBody>
          <a:bodyPr/>
          <a:lstStyle/>
          <a:p>
            <a:r>
              <a:rPr lang="it-IT" sz="2300" dirty="0">
                <a:latin typeface="Comic Sans MS" panose="030F0902030302020204" pitchFamily="66" charset="0"/>
              </a:rPr>
              <a:t>I DENTI sono Organi Pieni localizzati nei Processi Alveolari delle Ossa MASCELLARI e della MANDIBOLA e vi sono mantenuti fissi dalle strutture del PERIODONTO (in Clinica «Parodonto») costituito dal cosiddetto OSSO ALVEOLARE, LEGAMENTO PERIODONTALE, CEMENTO delle Radici Dentarie, GENGIVA (rivestita dalla Tonaca Mucosa simile a quella della Cavità Orale) con il LEGAMENTO GENGIVO-DENTALE.</a:t>
            </a:r>
          </a:p>
          <a:p>
            <a:r>
              <a:rPr lang="it-IT" sz="2300" dirty="0">
                <a:latin typeface="Comic Sans MS" panose="030F0902030302020204" pitchFamily="66" charset="0"/>
              </a:rPr>
              <a:t>I DENTI sono in numero di 32 nella cosiddetta Dentizione Permanente nell’ Adulto. Essa è preceduta, nell’ età infantile, dalla cosiddetta Dentizione Decidua (20 elementi).</a:t>
            </a:r>
          </a:p>
          <a:p>
            <a:r>
              <a:rPr lang="it-IT" sz="2300" dirty="0">
                <a:latin typeface="Comic Sans MS" panose="030F0902030302020204" pitchFamily="66" charset="0"/>
              </a:rPr>
              <a:t>Per ciascuna Arcata </a:t>
            </a:r>
            <a:r>
              <a:rPr lang="it-IT" sz="2300" dirty="0" err="1">
                <a:latin typeface="Comic Sans MS" panose="030F0902030302020204" pitchFamily="66" charset="0"/>
              </a:rPr>
              <a:t>Gengivo</a:t>
            </a:r>
            <a:r>
              <a:rPr lang="it-IT" sz="2300" dirty="0">
                <a:latin typeface="Comic Sans MS" panose="030F0902030302020204" pitchFamily="66" charset="0"/>
              </a:rPr>
              <a:t>-Dentaria, nella Dentizione Permanente, si riscontrano 4 Denti INCISIVI, 2 Denti CANINI, 4 Denti PREMOLARI e 6 Denti MOLARI</a:t>
            </a:r>
          </a:p>
        </p:txBody>
      </p:sp>
    </p:spTree>
    <p:extLst>
      <p:ext uri="{BB962C8B-B14F-4D97-AF65-F5344CB8AC3E}">
        <p14:creationId xmlns:p14="http://schemas.microsoft.com/office/powerpoint/2010/main" val="531829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B2B130-AE87-2B42-8B44-6DFF264EB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875" y="116632"/>
            <a:ext cx="9036496" cy="548680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STRUTTURa</a:t>
            </a: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 degli elementi dentari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0EE72CF-C207-8D46-B394-192F87B37A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4" y="809328"/>
            <a:ext cx="7776864" cy="6048672"/>
          </a:xfrm>
        </p:spPr>
        <p:txBody>
          <a:bodyPr/>
          <a:lstStyle/>
          <a:p>
            <a:r>
              <a:rPr lang="it-IT" sz="2600" b="1" dirty="0">
                <a:latin typeface="Comic Sans MS" panose="030F0902030302020204" pitchFamily="66" charset="0"/>
              </a:rPr>
              <a:t>L’ impalcatura del Dente è costituita dalla DENTINA (Tessuto Mineralizzato), la quale delimita la CAVITA’ PULPARE, dove si localizza la POLPA DENTARIA (tessuto connettivo ricco di vasi e fibre nervose a prevalente significato dolorifico).</a:t>
            </a:r>
          </a:p>
          <a:p>
            <a:r>
              <a:rPr lang="it-IT" sz="2600" b="1" dirty="0">
                <a:latin typeface="Comic Sans MS" panose="030F0902030302020204" pitchFamily="66" charset="0"/>
              </a:rPr>
              <a:t>La porzione che sporge nella Cavità Orale è definita CORONA. In essa la Dentina è rivestita dallo SMALTO, tessuto altamente mineralizzato, ma di origine ECTODERMICA. A differenza della Dentina, lo Smalto non può rigenerarsi in caso di danno, per cui deve essere «riparato» con opportuni materiali da Odontoiatria Conservativa</a:t>
            </a:r>
          </a:p>
        </p:txBody>
      </p:sp>
    </p:spTree>
    <p:extLst>
      <p:ext uri="{BB962C8B-B14F-4D97-AF65-F5344CB8AC3E}">
        <p14:creationId xmlns:p14="http://schemas.microsoft.com/office/powerpoint/2010/main" val="8530989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Immagine 1">
            <a:extLst>
              <a:ext uri="{FF2B5EF4-FFF2-40B4-BE49-F238E27FC236}">
                <a16:creationId xmlns:a16="http://schemas.microsoft.com/office/drawing/2014/main" id="{27ACA1C9-34FE-0247-A274-B928F540934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7150" y="241300"/>
            <a:ext cx="394970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88507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>
            <a:extLst>
              <a:ext uri="{FF2B5EF4-FFF2-40B4-BE49-F238E27FC236}">
                <a16:creationId xmlns:a16="http://schemas.microsoft.com/office/drawing/2014/main" id="{5995B9A7-EF9D-B74E-A23E-E0D9EE1ABB9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-24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6814"/>
            <a:ext cx="9135737" cy="6862679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7359241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7DE7DB-D51B-9E43-B58D-4BA0DEB69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2852936"/>
            <a:ext cx="7289800" cy="1498600"/>
          </a:xfrm>
        </p:spPr>
        <p:txBody>
          <a:bodyPr/>
          <a:lstStyle/>
          <a:p>
            <a:pPr algn="ctr"/>
            <a:r>
              <a:rPr lang="it-IT" b="1" dirty="0">
                <a:latin typeface="Gurmukhi MN" panose="02020600050405020304" pitchFamily="18" charset="0"/>
                <a:cs typeface="Gurmukhi MN" panose="02020600050405020304" pitchFamily="18" charset="0"/>
              </a:rPr>
              <a:t>L I </a:t>
            </a:r>
            <a:r>
              <a:rPr lang="it-IT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N</a:t>
            </a:r>
            <a:r>
              <a:rPr lang="it-IT" b="1" dirty="0">
                <a:latin typeface="Gurmukhi MN" panose="02020600050405020304" pitchFamily="18" charset="0"/>
                <a:cs typeface="Gurmukhi MN" panose="02020600050405020304" pitchFamily="18" charset="0"/>
              </a:rPr>
              <a:t> G U A</a:t>
            </a:r>
          </a:p>
        </p:txBody>
      </p:sp>
    </p:spTree>
    <p:extLst>
      <p:ext uri="{BB962C8B-B14F-4D97-AF65-F5344CB8AC3E}">
        <p14:creationId xmlns:p14="http://schemas.microsoft.com/office/powerpoint/2010/main" val="20078775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ext Box 2"/>
          <p:cNvSpPr txBox="1">
            <a:spLocks noChangeArrowheads="1"/>
          </p:cNvSpPr>
          <p:nvPr/>
        </p:nvSpPr>
        <p:spPr bwMode="auto">
          <a:xfrm>
            <a:off x="381000" y="2574925"/>
            <a:ext cx="289560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457200" indent="-4524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 marL="1198563" indent="-73660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 lvl="1"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</p:txBody>
      </p:sp>
      <p:pic>
        <p:nvPicPr>
          <p:cNvPr id="36868" name="Picture 3"/>
          <p:cNvPicPr>
            <a:picLocks noChangeAspect="1" noChangeArrowheads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0313" y="71438"/>
            <a:ext cx="4032250" cy="273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69" name="Picture 4"/>
          <p:cNvPicPr>
            <a:picLocks noChangeAspect="1" noChangeArrowheads="1"/>
          </p:cNvPicPr>
          <p:nvPr/>
        </p:nvPicPr>
        <p:blipFill>
          <a:blip r:embed="rId4" cstate="screen">
            <a:lum bright="-12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1" y="191120"/>
            <a:ext cx="4910317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 l="4088" t="41759" r="1475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70" name="Picture 5"/>
          <p:cNvPicPr>
            <a:picLocks noChangeAspect="1" noChangeArrowheads="1"/>
          </p:cNvPicPr>
          <p:nvPr/>
        </p:nvPicPr>
        <p:blipFill>
          <a:blip r:embed="rId5" cstate="screen">
            <a:lum bright="-12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9225" y="3501008"/>
            <a:ext cx="5184775" cy="3195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 l="3366" r="3366" b="4772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9E7702-D503-514F-97E8-CBB1B09EC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8" y="153740"/>
            <a:ext cx="8964488" cy="754980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LINGUA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caratteri  generali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E216590-24BE-3049-9E94-922E3CD36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908720"/>
            <a:ext cx="8064896" cy="6103020"/>
          </a:xfrm>
        </p:spPr>
        <p:txBody>
          <a:bodyPr/>
          <a:lstStyle/>
          <a:p>
            <a:r>
              <a:rPr lang="it-IT" sz="2300" b="1" dirty="0">
                <a:latin typeface="Chalkboard SE" panose="03050602040202020205" pitchFamily="66" charset="77"/>
              </a:rPr>
              <a:t>È un ORGANO PIENO, IMPARI e MEDIANO, localizzato nella CAVITA’ ORALE, di cui occupa quasi totalmente il Pavimento. </a:t>
            </a:r>
          </a:p>
          <a:p>
            <a:r>
              <a:rPr lang="it-IT" sz="2300" b="1" dirty="0">
                <a:latin typeface="Chalkboard SE" panose="03050602040202020205" pitchFamily="66" charset="77"/>
              </a:rPr>
              <a:t>È coinvolto nelle attività correlate a Funzioni DIGERENTI (Prensione del Bolo Alimentare, Rimescolamento nella Cavità Orale, Processo di Deglutizione) ed a Funzioni RESPIRATORIE (Fonazione).</a:t>
            </a:r>
          </a:p>
          <a:p>
            <a:r>
              <a:rPr lang="it-IT" sz="2300" b="1" dirty="0">
                <a:latin typeface="Chalkboard SE" panose="03050602040202020205" pitchFamily="66" charset="77"/>
              </a:rPr>
              <a:t>Presenta una forma grossolanamente CONICA, con l’ APICE diretto ANTERIORMENTE.</a:t>
            </a:r>
          </a:p>
          <a:p>
            <a:r>
              <a:rPr lang="it-IT" sz="2300" b="1" dirty="0">
                <a:latin typeface="Chalkboard SE" panose="03050602040202020205" pitchFamily="66" charset="77"/>
              </a:rPr>
              <a:t>È costituito da un CORPO, che ricopre il Pavimento Orale, nel quale si descrive una FACCIA SUPERIORE (o DORSO LINGUALE) ed una FACCIA INFERIORE; e da una RADICE, che profondamente si inserisce all’ Osso Ioide, tramite le strutture fibrose della MEMBRANA IO-GLOSSA e del SETTO LINGUALE LONGITUDINALE.</a:t>
            </a:r>
          </a:p>
        </p:txBody>
      </p:sp>
    </p:spTree>
    <p:extLst>
      <p:ext uri="{BB962C8B-B14F-4D97-AF65-F5344CB8AC3E}">
        <p14:creationId xmlns:p14="http://schemas.microsoft.com/office/powerpoint/2010/main" val="41285638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9E7702-D503-514F-97E8-CBB1B09EC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9764"/>
            <a:ext cx="8964488" cy="754980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LINGUA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STRUTTURA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endParaRPr lang="it-IT" sz="3200" b="1" dirty="0">
              <a:latin typeface="Gurmukhi MN" panose="02020600050405020304" pitchFamily="18" charset="0"/>
              <a:cs typeface="Gurmukhi MN" panose="02020600050405020304" pitchFamily="18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E216590-24BE-3049-9E94-922E3CD36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980728"/>
            <a:ext cx="8280920" cy="5400600"/>
          </a:xfrm>
        </p:spPr>
        <p:txBody>
          <a:bodyPr/>
          <a:lstStyle/>
          <a:p>
            <a:r>
              <a:rPr lang="it-IT" sz="2800" b="1" dirty="0">
                <a:latin typeface="Copperplate Gothic Bold" panose="020E0705020206020404" pitchFamily="34" charset="77"/>
              </a:rPr>
              <a:t>È un Organo MUSCOLO-FIBROSO.</a:t>
            </a:r>
          </a:p>
          <a:p>
            <a:r>
              <a:rPr lang="it-IT" sz="2800" b="1" dirty="0">
                <a:latin typeface="Copperplate Gothic Bold" panose="020E0705020206020404" pitchFamily="34" charset="77"/>
              </a:rPr>
              <a:t>Muscoli Striati Scheletrici si inseriscono allo SCHELETRO FIBROSO (Membrana Io-Glossa e Setto Linguale Longitudinale) e sono definiti come ESTRINSECI (se l’altro attacco è posto su strutture scheletriche del cranio e del collo) oppure INTRINSECI (entrambi gli attacchi sullo Scheletro Fibroso). Tali muscoli provvedono sia allo spostamento della Lingua nel cavo orale, sia a far variare la sua forma.</a:t>
            </a:r>
          </a:p>
          <a:p>
            <a:endParaRPr lang="it-IT" sz="2400" b="1" dirty="0">
              <a:latin typeface="Copperplate Gothic Bold" panose="020E07050202060204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764497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9E7702-D503-514F-97E8-CBB1B09EC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" y="369764"/>
            <a:ext cx="8964488" cy="754980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LINGUA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STRUTTURA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endParaRPr lang="it-IT" sz="3200" b="1" dirty="0">
              <a:latin typeface="Gurmukhi MN" panose="02020600050405020304" pitchFamily="18" charset="0"/>
              <a:cs typeface="Gurmukhi MN" panose="02020600050405020304" pitchFamily="18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E216590-24BE-3049-9E94-922E3CD36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762" y="836712"/>
            <a:ext cx="8269709" cy="6103020"/>
          </a:xfrm>
        </p:spPr>
        <p:txBody>
          <a:bodyPr/>
          <a:lstStyle/>
          <a:p>
            <a:pPr marL="0" indent="0">
              <a:buNone/>
            </a:pPr>
            <a:r>
              <a:rPr lang="it-IT" sz="2300" b="1" i="1" dirty="0">
                <a:latin typeface="Century Gothic" panose="020B0502020202020204" pitchFamily="34" charset="0"/>
              </a:rPr>
              <a:t>Vi si distinguono un CORPO, anteriormente, ed una RADICE, posteriormente.</a:t>
            </a:r>
          </a:p>
          <a:p>
            <a:pPr marL="0" indent="0">
              <a:buNone/>
            </a:pPr>
            <a:r>
              <a:rPr lang="it-IT" sz="2300" b="1" i="1" dirty="0">
                <a:latin typeface="Century Gothic" panose="020B0502020202020204" pitchFamily="34" charset="0"/>
              </a:rPr>
              <a:t>Il limite tra Corpo e Radice è dato dalla cosiddetta «V» </a:t>
            </a:r>
            <a:r>
              <a:rPr lang="it-IT" sz="2300" b="1" i="1" dirty="0" err="1">
                <a:latin typeface="Century Gothic" panose="020B0502020202020204" pitchFamily="34" charset="0"/>
              </a:rPr>
              <a:t>liguale</a:t>
            </a:r>
            <a:r>
              <a:rPr lang="it-IT" sz="2300" b="1" i="1" dirty="0">
                <a:latin typeface="Century Gothic" panose="020B0502020202020204" pitchFamily="34" charset="0"/>
              </a:rPr>
              <a:t> (Papille Vallate). La Radice presenta la TONSILLA LINGUALE e le PLICHE GLOSSO-EPIGLOTTICHE che connettono la Lingua alla Cartilagine EPIGLOTTIDE della Laringe.</a:t>
            </a:r>
          </a:p>
          <a:p>
            <a:pPr marL="0" indent="0">
              <a:buNone/>
            </a:pPr>
            <a:r>
              <a:rPr lang="it-IT" sz="2300" b="1" i="1" dirty="0">
                <a:latin typeface="Century Gothic" panose="020B0502020202020204" pitchFamily="34" charset="0"/>
              </a:rPr>
              <a:t>Pur essendo un Organo Pieno, tuttavia la Lingua, essendo localizzata nella Cavità Orale, presenta una TONACA MUCOSA analoga a quella della Cavità Orale e del Vestibolo, con un Epitelio Pavimentoso Pluristratificato parzialmente Cheratinizzato (a seconda delle zone </a:t>
            </a:r>
            <a:r>
              <a:rPr lang="it-IT" sz="2300" b="1" i="1" dirty="0" err="1">
                <a:latin typeface="Century Gothic" panose="020B0502020202020204" pitchFamily="34" charset="0"/>
              </a:rPr>
              <a:t>piu’</a:t>
            </a:r>
            <a:r>
              <a:rPr lang="it-IT" sz="2300" b="1" i="1" dirty="0">
                <a:latin typeface="Century Gothic" panose="020B0502020202020204" pitchFamily="34" charset="0"/>
              </a:rPr>
              <a:t> o meno sottoposte a sollecitazioni meccaniche e/o termiche). Nella FACCIA SUPERIORE del Corpo la Mucosa presenta le PAPILLE LINGUALI (Filiformi, Foliate, Fungiformi e Vallate o </a:t>
            </a:r>
            <a:r>
              <a:rPr lang="it-IT" sz="2300" b="1" i="1" dirty="0" err="1">
                <a:latin typeface="Century Gothic" panose="020B0502020202020204" pitchFamily="34" charset="0"/>
              </a:rPr>
              <a:t>Circumvallate</a:t>
            </a:r>
            <a:r>
              <a:rPr lang="it-IT" sz="2300" b="1" i="1" dirty="0">
                <a:latin typeface="Century Gothic" panose="020B050202020202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2823519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50B959-8DEF-914E-8130-BB4E3B0D7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200" dirty="0">
                <a:latin typeface="Gurmukhi MN" panose="02020600050405020304" pitchFamily="18" charset="0"/>
                <a:cs typeface="Gurmukhi MN" panose="02020600050405020304" pitchFamily="18" charset="0"/>
              </a:rPr>
              <a:t>SENSIBILITA’ GUSTATIVA</a:t>
            </a:r>
            <a:br>
              <a:rPr lang="it-IT" sz="3200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dirty="0">
                <a:latin typeface="Gurmukhi MN" panose="02020600050405020304" pitchFamily="18" charset="0"/>
                <a:cs typeface="Gurmukhi MN" panose="02020600050405020304" pitchFamily="18" charset="0"/>
              </a:rPr>
              <a:t>(Viscerale Speciale)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EEA1A1B-81E9-C24B-A5E2-82A14EB08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412776"/>
            <a:ext cx="8424936" cy="5949280"/>
          </a:xfrm>
        </p:spPr>
        <p:txBody>
          <a:bodyPr/>
          <a:lstStyle/>
          <a:p>
            <a:r>
              <a:rPr lang="it-IT" sz="2200" b="1" dirty="0">
                <a:latin typeface="Comic Sans MS" panose="030F0902030302020204" pitchFamily="66" charset="0"/>
              </a:rPr>
              <a:t>Nelle Papille Linguali Foliate, Fungiformi e Vallate (o </a:t>
            </a:r>
            <a:r>
              <a:rPr lang="it-IT" sz="2200" b="1" dirty="0" err="1">
                <a:latin typeface="Comic Sans MS" panose="030F0902030302020204" pitchFamily="66" charset="0"/>
              </a:rPr>
              <a:t>Circumvallate</a:t>
            </a:r>
            <a:r>
              <a:rPr lang="it-IT" sz="2200" b="1" dirty="0">
                <a:latin typeface="Comic Sans MS" panose="030F0902030302020204" pitchFamily="66" charset="0"/>
              </a:rPr>
              <a:t>) si localizzano i CALICI GUSTATIVI, che sono strutture di forma SFEROIDALE. Vi si ritrovano le CELLULE GUSTATIVE che sono elementi NEUROEPITELIALI che generano impulsi nervosi in seguito a stimolazione CHIMICA, per poter identificare l’ Amaro, il Dolce, l’ Acido ed il Salato, nonché l’ «</a:t>
            </a:r>
            <a:r>
              <a:rPr lang="it-IT" sz="2200" b="1" dirty="0" err="1">
                <a:latin typeface="Comic Sans MS" panose="030F0902030302020204" pitchFamily="66" charset="0"/>
              </a:rPr>
              <a:t>Umami</a:t>
            </a:r>
            <a:r>
              <a:rPr lang="it-IT" sz="2200" b="1" dirty="0">
                <a:latin typeface="Comic Sans MS" panose="030F0902030302020204" pitchFamily="66" charset="0"/>
              </a:rPr>
              <a:t>» (correlato al </a:t>
            </a:r>
            <a:r>
              <a:rPr lang="it-IT" sz="2200" b="1" dirty="0" err="1">
                <a:latin typeface="Comic Sans MS" panose="030F0902030302020204" pitchFamily="66" charset="0"/>
              </a:rPr>
              <a:t>glutamato</a:t>
            </a:r>
            <a:r>
              <a:rPr lang="it-IT" sz="2200" b="1" dirty="0">
                <a:latin typeface="Comic Sans MS" panose="030F0902030302020204" pitchFamily="66" charset="0"/>
              </a:rPr>
              <a:t> del Dado di Brodo) e anche lo specifico gusto correlato al «grasso fritto».</a:t>
            </a:r>
          </a:p>
          <a:p>
            <a:r>
              <a:rPr lang="it-IT" sz="2200" b="1" dirty="0">
                <a:latin typeface="Comic Sans MS" panose="030F0902030302020204" pitchFamily="66" charset="0"/>
              </a:rPr>
              <a:t>Nei Calici ci sono inoltre CELLULE di SOSTEGNO e CELLULE BASALI.</a:t>
            </a:r>
          </a:p>
          <a:p>
            <a:r>
              <a:rPr lang="it-IT" sz="2200" b="1" dirty="0">
                <a:latin typeface="Comic Sans MS" panose="030F0902030302020204" pitchFamily="66" charset="0"/>
              </a:rPr>
              <a:t>I NERVI coinvolti nella SENSIBILITA’ GUSTATIVA:</a:t>
            </a:r>
          </a:p>
          <a:p>
            <a:r>
              <a:rPr lang="it-IT" sz="2200" b="1" dirty="0">
                <a:latin typeface="Comic Sans MS" panose="030F0902030302020204" pitchFamily="66" charset="0"/>
              </a:rPr>
              <a:t>- N. FACIALE (VII), N. GLOSSOFARINGEO (IX) per Radice Linguale, N. VAGO (X).</a:t>
            </a:r>
          </a:p>
        </p:txBody>
      </p:sp>
    </p:spTree>
    <p:extLst>
      <p:ext uri="{BB962C8B-B14F-4D97-AF65-F5344CB8AC3E}">
        <p14:creationId xmlns:p14="http://schemas.microsoft.com/office/powerpoint/2010/main" val="4123299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0F7CC8-4E20-8248-9717-5C37CF2ED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46" y="116632"/>
            <a:ext cx="8964488" cy="1498600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SISTEMI 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DIGERENTE </a:t>
            </a:r>
            <a:r>
              <a:rPr lang="it-IT" sz="3200" b="1" cap="none" dirty="0">
                <a:latin typeface="Gurmukhi MN" panose="02020600050405020304" pitchFamily="18" charset="0"/>
                <a:cs typeface="Gurmukhi MN" panose="02020600050405020304" pitchFamily="18" charset="0"/>
              </a:rPr>
              <a:t>e</a:t>
            </a: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 RESPIRATORIO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cap="none" dirty="0">
                <a:latin typeface="Gurmukhi MN" panose="02020600050405020304" pitchFamily="18" charset="0"/>
                <a:cs typeface="Gurmukhi MN" panose="02020600050405020304" pitchFamily="18" charset="0"/>
              </a:rPr>
              <a:t>Correlazioni Morfologiche </a:t>
            </a:r>
            <a:br>
              <a:rPr lang="it-IT" sz="3200" b="1" cap="none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cap="none" dirty="0">
                <a:latin typeface="Gurmukhi MN" panose="02020600050405020304" pitchFamily="18" charset="0"/>
                <a:cs typeface="Gurmukhi MN" panose="02020600050405020304" pitchFamily="18" charset="0"/>
              </a:rPr>
              <a:t>su Base Organogenetica</a:t>
            </a:r>
            <a:endParaRPr lang="it-IT" sz="3200" b="1" dirty="0">
              <a:latin typeface="Gurmukhi MN" panose="02020600050405020304" pitchFamily="18" charset="0"/>
              <a:cs typeface="Gurmukhi MN" panose="02020600050405020304" pitchFamily="18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418D52E-32AD-2F40-8688-C5F0992AB4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772" y="1844824"/>
            <a:ext cx="8496944" cy="5326540"/>
          </a:xfrm>
        </p:spPr>
        <p:txBody>
          <a:bodyPr/>
          <a:lstStyle/>
          <a:p>
            <a:pPr algn="just"/>
            <a:r>
              <a:rPr lang="it-IT" sz="2400" dirty="0">
                <a:latin typeface="Copperplate Gothic Bold" panose="020E0705020206020404" pitchFamily="34" charset="77"/>
              </a:rPr>
              <a:t>I Sistemi DIGERENTE e RESPIRATORIO, per quanto riguarda gli Organi Cavi che li costituiscono, sono strettamente correlati tra loro, soprattutto per la comune ORIGINE dall’ Intestino Primitivo, che è suddiviso in INTESTINO PRIMITIVO ANTERIORE, MEDIO e POSTERIORE. In particolare, se il SISTEMA DIGERENTE origina da tutte e tre le porzioni succitate, il SISTEMA RESPIRATORIO, invece, ha come struttura </a:t>
            </a:r>
            <a:r>
              <a:rPr lang="it-IT" sz="2400" dirty="0" err="1">
                <a:latin typeface="Copperplate Gothic Bold" panose="020E0705020206020404" pitchFamily="34" charset="77"/>
              </a:rPr>
              <a:t>embrio</a:t>
            </a:r>
            <a:r>
              <a:rPr lang="it-IT" sz="2400" dirty="0">
                <a:latin typeface="Copperplate Gothic Bold" panose="020E0705020206020404" pitchFamily="34" charset="77"/>
              </a:rPr>
              <a:t>-fetale di riferimento, soltanto l’ intestino ANTERIORE e la sua ulteriore specializzazione, INTESTINO FARINGEO</a:t>
            </a:r>
          </a:p>
        </p:txBody>
      </p:sp>
    </p:spTree>
    <p:extLst>
      <p:ext uri="{BB962C8B-B14F-4D97-AF65-F5344CB8AC3E}">
        <p14:creationId xmlns:p14="http://schemas.microsoft.com/office/powerpoint/2010/main" val="23066859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179512" y="67469"/>
            <a:ext cx="4499545" cy="1296988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MUCOSA DELLA FACCIA SUPERIORE: </a:t>
            </a:r>
            <a:b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PAPILLE LINGUALI</a:t>
            </a:r>
          </a:p>
        </p:txBody>
      </p:sp>
      <p:sp>
        <p:nvSpPr>
          <p:cNvPr id="38915" name="Text Box 2"/>
          <p:cNvSpPr txBox="1">
            <a:spLocks noChangeArrowheads="1"/>
          </p:cNvSpPr>
          <p:nvPr/>
        </p:nvSpPr>
        <p:spPr bwMode="auto">
          <a:xfrm>
            <a:off x="381000" y="2574925"/>
            <a:ext cx="289560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457200" indent="-4524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 marL="1198563" indent="-73660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 lvl="1"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</p:txBody>
      </p:sp>
      <p:pic>
        <p:nvPicPr>
          <p:cNvPr id="38916" name="Picture 3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23963"/>
            <a:ext cx="5327650" cy="367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917" name="Text Box 4"/>
          <p:cNvSpPr txBox="1">
            <a:spLocks noChangeArrowheads="1"/>
          </p:cNvSpPr>
          <p:nvPr/>
        </p:nvSpPr>
        <p:spPr bwMode="auto">
          <a:xfrm>
            <a:off x="5184775" y="144463"/>
            <a:ext cx="367188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sz="2800" dirty="0">
                <a:solidFill>
                  <a:srgbClr val="FF0000"/>
                </a:solidFill>
                <a:latin typeface="Arial Black" panose="020B0A04020102020204" pitchFamily="34" charset="0"/>
              </a:rPr>
              <a:t>CALICI</a:t>
            </a:r>
            <a:br>
              <a:rPr lang="it-IT" altLang="it-IT" sz="28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it-IT" altLang="it-IT" sz="2800" dirty="0">
                <a:solidFill>
                  <a:srgbClr val="FF0000"/>
                </a:solidFill>
                <a:latin typeface="Arial Black" panose="020B0A04020102020204" pitchFamily="34" charset="0"/>
              </a:rPr>
              <a:t>GUSTATIVI </a:t>
            </a:r>
          </a:p>
        </p:txBody>
      </p:sp>
      <p:pic>
        <p:nvPicPr>
          <p:cNvPr id="3891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60000">
            <a:off x="5567363" y="1243013"/>
            <a:ext cx="3570287" cy="545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B5218C0-6B24-964D-AC5A-66A54D758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577850"/>
            <a:ext cx="7620000" cy="570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5378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9F164FDE-BE5C-6E47-B49D-2E2CE13AC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2780928"/>
            <a:ext cx="7289800" cy="980728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F</a:t>
            </a:r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 A </a:t>
            </a:r>
            <a:r>
              <a:rPr lang="it-IT" sz="40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R</a:t>
            </a:r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 I </a:t>
            </a:r>
            <a:r>
              <a:rPr lang="it-IT" sz="40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N</a:t>
            </a:r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 G E</a:t>
            </a:r>
          </a:p>
        </p:txBody>
      </p:sp>
    </p:spTree>
    <p:extLst>
      <p:ext uri="{BB962C8B-B14F-4D97-AF65-F5344CB8AC3E}">
        <p14:creationId xmlns:p14="http://schemas.microsoft.com/office/powerpoint/2010/main" val="13373122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412875"/>
            <a:ext cx="4427538" cy="15748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FARINGE: </a:t>
            </a:r>
            <a:r>
              <a:rPr lang="it-IT" altLang="it-IT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SCHEMATIZZAZIONE</a:t>
            </a:r>
            <a:br>
              <a:rPr lang="it-IT" altLang="it-IT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</a:br>
            <a:r>
              <a:rPr lang="it-IT" altLang="it-IT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ANATOMO –</a:t>
            </a:r>
            <a:br>
              <a:rPr lang="it-IT" altLang="it-IT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</a:br>
            <a:r>
              <a:rPr lang="it-IT" altLang="it-IT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TOPOGRAFICA</a:t>
            </a:r>
          </a:p>
        </p:txBody>
      </p:sp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538" y="188913"/>
            <a:ext cx="4716462" cy="645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44016"/>
            <a:ext cx="9144000" cy="836712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FARINGE</a:t>
            </a:r>
          </a:p>
        </p:txBody>
      </p:sp>
      <p:sp>
        <p:nvSpPr>
          <p:cNvPr id="20482" name="Rectangle 2"/>
          <p:cNvSpPr>
            <a:spLocks noGrp="1" noChangeArrowheads="1"/>
          </p:cNvSpPr>
          <p:nvPr>
            <p:ph idx="1"/>
          </p:nvPr>
        </p:nvSpPr>
        <p:spPr>
          <a:xfrm>
            <a:off x="683568" y="980728"/>
            <a:ext cx="8136904" cy="5486400"/>
          </a:xfrm>
        </p:spPr>
        <p:txBody>
          <a:bodyPr rtlCol="0">
            <a:noAutofit/>
          </a:bodyPr>
          <a:lstStyle/>
          <a:p>
            <a:pPr marL="0" indent="0" fontAlgn="auto">
              <a:spcBef>
                <a:spcPts val="75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latin typeface="Copperplate" panose="02000504000000020004" pitchFamily="2" charset="77"/>
              </a:rPr>
              <a:t>ORGANO CAVO, IMPARI e MEDIANO, localizzato nella Regione CERVICALE, tra la Base del Neurocranio e C6, anteriormente alla Colonna CERVICALE </a:t>
            </a:r>
          </a:p>
          <a:p>
            <a:pPr marL="0" indent="0" fontAlgn="auto">
              <a:spcBef>
                <a:spcPts val="75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latin typeface="Copperplate" panose="02000504000000020004" pitchFamily="2" charset="77"/>
              </a:rPr>
              <a:t>È un ORGANO in “COMUNE” ai sistemi RESPIRATORIO e DIGERENTE: infatti, è connessa con:</a:t>
            </a:r>
          </a:p>
          <a:p>
            <a:pPr marL="0" indent="0" fontAlgn="auto">
              <a:spcBef>
                <a:spcPts val="75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latin typeface="Copperplate" panose="02000504000000020004" pitchFamily="2" charset="77"/>
              </a:rPr>
              <a:t>   - CAVITA’ NASALI (RINOFARINGE)</a:t>
            </a:r>
          </a:p>
          <a:p>
            <a:pPr marL="339725" indent="-336550" fontAlgn="auto">
              <a:spcBef>
                <a:spcPts val="7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latin typeface="Copperplate" panose="02000504000000020004" pitchFamily="2" charset="77"/>
              </a:rPr>
              <a:t>   - CAVITA’ ORALE (OROFARINGE)</a:t>
            </a:r>
          </a:p>
          <a:p>
            <a:pPr marL="339725" indent="-336550" fontAlgn="auto">
              <a:spcBef>
                <a:spcPts val="7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latin typeface="Copperplate" panose="02000504000000020004" pitchFamily="2" charset="77"/>
              </a:rPr>
              <a:t>   - LARINGE (LARINGO- od IPOFARINGE)</a:t>
            </a:r>
          </a:p>
          <a:p>
            <a:pPr marL="339725" indent="-336550" fontAlgn="auto">
              <a:spcBef>
                <a:spcPts val="7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latin typeface="Copperplate" panose="02000504000000020004" pitchFamily="2" charset="77"/>
              </a:rPr>
              <a:t>Comunica inoltre con la CASSA DEL TIMPANO (dell’ ORECCHIO MEDIO) tramite la TUBA UDITIVA, il cui ORIFIZIO si apre nella RINOFARINGE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C9C700-DDDA-494F-822A-C18633C66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8760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FARINGE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CARATTERI ANATOMO-MACROSCOPICI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8747E10-56C6-BD45-9F25-650C86D6C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114371"/>
            <a:ext cx="8461983" cy="5589240"/>
          </a:xfrm>
        </p:spPr>
        <p:txBody>
          <a:bodyPr/>
          <a:lstStyle/>
          <a:p>
            <a:r>
              <a:rPr lang="it-IT" b="1" dirty="0">
                <a:latin typeface="Comic Sans MS" panose="030F0902030302020204" pitchFamily="66" charset="0"/>
              </a:rPr>
              <a:t>Ha una forma a TRONCO di PIRAMIDE.</a:t>
            </a:r>
          </a:p>
          <a:p>
            <a:r>
              <a:rPr lang="it-IT" b="1" dirty="0">
                <a:latin typeface="Comic Sans MS" panose="030F0902030302020204" pitchFamily="66" charset="0"/>
              </a:rPr>
              <a:t>La BASE MAGGIORE è SUPERIORE e si inserisce alla BASE DEL NEUROCRANIO.</a:t>
            </a:r>
          </a:p>
          <a:p>
            <a:r>
              <a:rPr lang="it-IT" b="1" dirty="0">
                <a:latin typeface="Comic Sans MS" panose="030F0902030302020204" pitchFamily="66" charset="0"/>
              </a:rPr>
              <a:t>I MARGINI LATERALI si rapportano col Fascio VASCOLO-NERVOSO del COLLO e con la Ghiandola Salivare PAROTIDE.</a:t>
            </a:r>
          </a:p>
          <a:p>
            <a:r>
              <a:rPr lang="it-IT" b="1" dirty="0">
                <a:latin typeface="Comic Sans MS" panose="030F0902030302020204" pitchFamily="66" charset="0"/>
              </a:rPr>
              <a:t>La FACCIA POSTERIORE si relaziona con lo SPAZIO RETROFARINGEO.</a:t>
            </a:r>
          </a:p>
          <a:p>
            <a:r>
              <a:rPr lang="it-IT" b="1" dirty="0">
                <a:latin typeface="Comic Sans MS" panose="030F0902030302020204" pitchFamily="66" charset="0"/>
              </a:rPr>
              <a:t>La BASE MINORE è situata INFERIORMENTE e si prosegue con il lume dell’ Esofago.</a:t>
            </a:r>
          </a:p>
          <a:p>
            <a:r>
              <a:rPr lang="it-IT" b="1" dirty="0">
                <a:latin typeface="Comic Sans MS" panose="030F0902030302020204" pitchFamily="66" charset="0"/>
              </a:rPr>
              <a:t>La FACCIA ANTERIORE presenta, in senso CRANIO-CAUDALE le seguenti APERTURE</a:t>
            </a:r>
          </a:p>
          <a:p>
            <a:r>
              <a:rPr lang="it-IT" b="1" dirty="0">
                <a:latin typeface="Comic Sans MS" panose="030F0902030302020204" pitchFamily="66" charset="0"/>
              </a:rPr>
              <a:t>- COANE (Cavità Nasali)</a:t>
            </a:r>
          </a:p>
          <a:p>
            <a:r>
              <a:rPr lang="it-IT" b="1" dirty="0">
                <a:latin typeface="Comic Sans MS" panose="030F0902030302020204" pitchFamily="66" charset="0"/>
              </a:rPr>
              <a:t>- ISTMO DELLE FAUCI (Cavità Orale)</a:t>
            </a:r>
          </a:p>
          <a:p>
            <a:r>
              <a:rPr lang="it-IT" b="1" dirty="0">
                <a:latin typeface="Comic Sans MS" panose="030F0902030302020204" pitchFamily="66" charset="0"/>
              </a:rPr>
              <a:t>- ADITO LARINGEO (Laringe)</a:t>
            </a:r>
          </a:p>
        </p:txBody>
      </p:sp>
    </p:spTree>
    <p:extLst>
      <p:ext uri="{BB962C8B-B14F-4D97-AF65-F5344CB8AC3E}">
        <p14:creationId xmlns:p14="http://schemas.microsoft.com/office/powerpoint/2010/main" val="4137701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FARINGE: PROIEZIONE LATERALE sul PIANO MEDIANO</a:t>
            </a:r>
          </a:p>
        </p:txBody>
      </p:sp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78000"/>
                    </a14:imgEffect>
                    <a14:imgEffect>
                      <a14:brightnessContrast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981075"/>
            <a:ext cx="3455987" cy="451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506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7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9088" y="2276475"/>
            <a:ext cx="3744912" cy="458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5061" name="Text Box 4"/>
          <p:cNvSpPr txBox="1">
            <a:spLocks noChangeArrowheads="1"/>
          </p:cNvSpPr>
          <p:nvPr/>
        </p:nvSpPr>
        <p:spPr bwMode="auto">
          <a:xfrm>
            <a:off x="5148263" y="981075"/>
            <a:ext cx="2311828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558800" indent="-5556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SzPct val="45000"/>
              <a:buFontTx/>
              <a:buNone/>
            </a:pPr>
            <a:r>
              <a:rPr lang="it-IT" altLang="it-IT" sz="2800" dirty="0">
                <a:solidFill>
                  <a:srgbClr val="FF0000"/>
                </a:solidFill>
                <a:latin typeface="Arial Black" panose="020B0A04020102020204" pitchFamily="34" charset="0"/>
              </a:rPr>
              <a:t>rinofaringe</a:t>
            </a:r>
          </a:p>
        </p:txBody>
      </p:sp>
      <p:sp>
        <p:nvSpPr>
          <p:cNvPr id="45062" name="Line 5"/>
          <p:cNvSpPr>
            <a:spLocks noChangeShapeType="1"/>
          </p:cNvSpPr>
          <p:nvPr/>
        </p:nvSpPr>
        <p:spPr bwMode="auto">
          <a:xfrm flipH="1">
            <a:off x="1831975" y="1341438"/>
            <a:ext cx="3248025" cy="574675"/>
          </a:xfrm>
          <a:prstGeom prst="line">
            <a:avLst/>
          </a:prstGeom>
          <a:noFill/>
          <a:ln w="76320" cap="sq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5063" name="Text Box 6"/>
          <p:cNvSpPr txBox="1">
            <a:spLocks noChangeArrowheads="1"/>
          </p:cNvSpPr>
          <p:nvPr/>
        </p:nvSpPr>
        <p:spPr bwMode="auto">
          <a:xfrm>
            <a:off x="5219700" y="1700213"/>
            <a:ext cx="2197374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FF0000"/>
                </a:solidFill>
                <a:latin typeface="Arial Black" panose="020B0A04020102020204" pitchFamily="34" charset="0"/>
              </a:rPr>
              <a:t>orofaringe</a:t>
            </a:r>
          </a:p>
        </p:txBody>
      </p:sp>
      <p:sp>
        <p:nvSpPr>
          <p:cNvPr id="45064" name="Line 7"/>
          <p:cNvSpPr>
            <a:spLocks noChangeShapeType="1"/>
          </p:cNvSpPr>
          <p:nvPr/>
        </p:nvSpPr>
        <p:spPr bwMode="auto">
          <a:xfrm flipH="1">
            <a:off x="1905000" y="1989138"/>
            <a:ext cx="3317875" cy="1079500"/>
          </a:xfrm>
          <a:prstGeom prst="line">
            <a:avLst/>
          </a:prstGeom>
          <a:noFill/>
          <a:ln w="76320" cap="sq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5065" name="Text Box 8"/>
          <p:cNvSpPr txBox="1">
            <a:spLocks noChangeArrowheads="1"/>
          </p:cNvSpPr>
          <p:nvPr/>
        </p:nvSpPr>
        <p:spPr bwMode="auto">
          <a:xfrm>
            <a:off x="1671638" y="5857875"/>
            <a:ext cx="2909749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 dirty="0" err="1">
                <a:solidFill>
                  <a:srgbClr val="FF0000"/>
                </a:solidFill>
                <a:latin typeface="Arial Black" panose="020B0A04020102020204" pitchFamily="34" charset="0"/>
              </a:rPr>
              <a:t>laringofaringe</a:t>
            </a:r>
            <a:endParaRPr lang="it-IT" altLang="it-IT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45066" name="Line 9"/>
          <p:cNvSpPr>
            <a:spLocks noChangeShapeType="1"/>
          </p:cNvSpPr>
          <p:nvPr/>
        </p:nvSpPr>
        <p:spPr bwMode="auto">
          <a:xfrm flipH="1" flipV="1">
            <a:off x="2047875" y="3641725"/>
            <a:ext cx="511175" cy="2166938"/>
          </a:xfrm>
          <a:prstGeom prst="line">
            <a:avLst/>
          </a:prstGeom>
          <a:noFill/>
          <a:ln w="76320" cap="sq">
            <a:solidFill>
              <a:srgbClr val="00CC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534400" cy="6858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FARINGE: PARETE ANTERIORE </a:t>
            </a:r>
          </a:p>
        </p:txBody>
      </p:sp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7704" y="960262"/>
            <a:ext cx="5040559" cy="5822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64638"/>
            <a:ext cx="9144000" cy="81357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FARINGE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STRUTTURA</a:t>
            </a:r>
          </a:p>
        </p:txBody>
      </p:sp>
      <p:sp>
        <p:nvSpPr>
          <p:cNvPr id="23554" name="Rectangle 2"/>
          <p:cNvSpPr>
            <a:spLocks noGrp="1" noChangeArrowheads="1"/>
          </p:cNvSpPr>
          <p:nvPr>
            <p:ph idx="1"/>
          </p:nvPr>
        </p:nvSpPr>
        <p:spPr>
          <a:xfrm>
            <a:off x="683568" y="1268760"/>
            <a:ext cx="8280920" cy="5334000"/>
          </a:xfrm>
        </p:spPr>
        <p:txBody>
          <a:bodyPr rtlCol="0">
            <a:noAutofit/>
          </a:bodyPr>
          <a:lstStyle/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200" b="1" dirty="0">
                <a:latin typeface="Chalkboard SE" panose="03050602040202020205" pitchFamily="66" charset="77"/>
              </a:rPr>
              <a:t>Il Lume è rivestito da una TONACA MUCOSA:</a:t>
            </a:r>
          </a:p>
          <a:p>
            <a:pPr marL="339725" indent="-336550" fontAlgn="auto">
              <a:spcBef>
                <a:spcPts val="70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200" b="1" dirty="0">
                <a:latin typeface="Chalkboard SE" panose="03050602040202020205" pitchFamily="66" charset="77"/>
              </a:rPr>
              <a:t>  - EPITELIO CILINDRICO PSEUDOSTRATIFICATO CILIATO (rinofaringe) con intercalate CELLULE MUCIPARE CALICIFORMI</a:t>
            </a:r>
          </a:p>
          <a:p>
            <a:pPr marL="339725" indent="-336550" fontAlgn="auto">
              <a:spcBef>
                <a:spcPts val="70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200" b="1" dirty="0">
                <a:latin typeface="Chalkboard SE" panose="03050602040202020205" pitchFamily="66" charset="77"/>
              </a:rPr>
              <a:t> - EPITELIO PAVIMENTOSO PLURISTRATIFICATO con zone di cheratinizzazione (oro- e </a:t>
            </a:r>
            <a:r>
              <a:rPr lang="it-IT" altLang="it-IT" sz="2200" b="1" dirty="0" err="1">
                <a:latin typeface="Chalkboard SE" panose="03050602040202020205" pitchFamily="66" charset="77"/>
              </a:rPr>
              <a:t>laringofaringe</a:t>
            </a:r>
            <a:r>
              <a:rPr lang="it-IT" altLang="it-IT" sz="2200" b="1" dirty="0">
                <a:latin typeface="Chalkboard SE" panose="03050602040202020205" pitchFamily="66" charset="77"/>
              </a:rPr>
              <a:t>)</a:t>
            </a:r>
          </a:p>
          <a:p>
            <a:pPr marL="339725" indent="-336550" fontAlgn="auto">
              <a:spcBef>
                <a:spcPts val="70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200" b="1" dirty="0">
                <a:latin typeface="Chalkboard SE" panose="03050602040202020205" pitchFamily="66" charset="77"/>
              </a:rPr>
              <a:t>Nella Lamina Propria si approfondano a prevalente Secrezione MUCOSA </a:t>
            </a:r>
          </a:p>
          <a:p>
            <a:pPr marL="339725" indent="-339725" fontAlgn="auto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200" b="1" dirty="0">
                <a:latin typeface="Chalkboard SE" panose="03050602040202020205" pitchFamily="66" charset="77"/>
              </a:rPr>
              <a:t>TONACA FIBROELASTICA (Membrana </a:t>
            </a:r>
            <a:r>
              <a:rPr lang="it-IT" altLang="it-IT" sz="2200" b="1" dirty="0" err="1">
                <a:latin typeface="Chalkboard SE" panose="03050602040202020205" pitchFamily="66" charset="77"/>
              </a:rPr>
              <a:t>Faringo</a:t>
            </a:r>
            <a:r>
              <a:rPr lang="it-IT" altLang="it-IT" sz="2200" b="1" dirty="0">
                <a:latin typeface="Chalkboard SE" panose="03050602040202020205" pitchFamily="66" charset="77"/>
              </a:rPr>
              <a:t>-Basilare) che ne costituisce l’ Impalcatura</a:t>
            </a:r>
          </a:p>
          <a:p>
            <a:pPr marL="339725" indent="-339725" fontAlgn="auto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200" b="1" dirty="0">
                <a:latin typeface="Chalkboard SE" panose="03050602040202020205" pitchFamily="66" charset="77"/>
              </a:rPr>
              <a:t>TONACA MUSCOLARE con MUSCOLI STRIATI SCHELETRICI COSTRITTORI ed ELEVATORI.</a:t>
            </a:r>
          </a:p>
          <a:p>
            <a:pPr marL="339725" indent="-339725" fontAlgn="auto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200" b="1" dirty="0">
                <a:latin typeface="Chalkboard SE" panose="03050602040202020205" pitchFamily="66" charset="77"/>
              </a:rPr>
              <a:t>TONACA AVVENTIZIA di Connettivo Fibroso.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FARINGE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MUSCOLI  STRIATI  SCHELETRICI</a:t>
            </a:r>
          </a:p>
        </p:txBody>
      </p:sp>
      <p:pic>
        <p:nvPicPr>
          <p:cNvPr id="53251" name="Picture 2"/>
          <p:cNvPicPr>
            <a:picLocks noChangeAspect="1" noChangeArrowheads="1"/>
          </p:cNvPicPr>
          <p:nvPr/>
        </p:nvPicPr>
        <p:blipFill>
          <a:blip r:embed="rId3">
            <a:lum bright="6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554450"/>
            <a:ext cx="4164012" cy="530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 contras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325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3400" y="1704773"/>
            <a:ext cx="4549080" cy="4461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idx="1"/>
          </p:nvPr>
        </p:nvSpPr>
        <p:spPr>
          <a:xfrm>
            <a:off x="539552" y="908720"/>
            <a:ext cx="8424936" cy="6552728"/>
          </a:xfrm>
        </p:spPr>
        <p:txBody>
          <a:bodyPr/>
          <a:lstStyle/>
          <a:p>
            <a:pPr marL="338138" indent="-338138"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400" b="1" dirty="0">
                <a:latin typeface="Comic Sans MS" panose="030F0902030302020204" pitchFamily="66" charset="0"/>
              </a:rPr>
              <a:t>I rapporti molto stretti che si hanno tra la porzione </a:t>
            </a:r>
            <a:r>
              <a:rPr lang="it-IT" altLang="it-IT" sz="2400" b="1" dirty="0" err="1">
                <a:latin typeface="Comic Sans MS" panose="030F0902030302020204" pitchFamily="66" charset="0"/>
              </a:rPr>
              <a:t>piu’</a:t>
            </a:r>
            <a:r>
              <a:rPr lang="it-IT" altLang="it-IT" sz="2400" b="1" dirty="0">
                <a:latin typeface="Comic Sans MS" panose="030F0902030302020204" pitchFamily="66" charset="0"/>
              </a:rPr>
              <a:t> craniale del Sistema Digerente e le Vie Aeree del Sistema Respiratorio sono dovuti alla comune derivazione </a:t>
            </a:r>
            <a:r>
              <a:rPr lang="it-IT" altLang="it-IT" sz="2400" b="1" dirty="0" err="1">
                <a:latin typeface="Comic Sans MS" panose="030F0902030302020204" pitchFamily="66" charset="0"/>
              </a:rPr>
              <a:t>embrio</a:t>
            </a:r>
            <a:r>
              <a:rPr lang="it-IT" altLang="it-IT" sz="2400" b="1" dirty="0">
                <a:latin typeface="Comic Sans MS" panose="030F0902030302020204" pitchFamily="66" charset="0"/>
              </a:rPr>
              <a:t>-fetale dall’ INTESTINO PRIMITIVO ANTERIORE (come pure dalla sua porzione denominata INTESTINO FARINGEO)</a:t>
            </a:r>
          </a:p>
          <a:p>
            <a:pPr marL="338138" indent="-338138"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400" b="1" dirty="0">
                <a:latin typeface="Comic Sans MS" panose="030F0902030302020204" pitchFamily="66" charset="0"/>
              </a:rPr>
              <a:t>Dall’ INTESTINO ANTERIORE si origina il DIVERTICOLO LARINGO-TRACHEALE che darà origine alle VIE AEREE ed ai POLMONI</a:t>
            </a:r>
          </a:p>
          <a:p>
            <a:pPr marL="338138" indent="-338138"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400" b="1" dirty="0">
                <a:latin typeface="Comic Sans MS" panose="030F0902030302020204" pitchFamily="66" charset="0"/>
              </a:rPr>
              <a:t>Per queste ragioni, si mantengono STRETTI RAPPORTI TOPOGRAFICI nelle Regioni CEFALICA e CERVICALE e mantengono l’ Organo in COMUNE rappresentato dalla FARINGE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A9EE77-6662-6D4D-8E4A-36ABA9A99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17346"/>
            <a:ext cx="9036496" cy="1035390"/>
          </a:xfrm>
        </p:spPr>
        <p:txBody>
          <a:bodyPr>
            <a:normAutofit/>
          </a:bodyPr>
          <a:lstStyle/>
          <a:p>
            <a:pPr algn="ctr"/>
            <a:r>
              <a:rPr lang="it-IT" sz="3200" dirty="0">
                <a:latin typeface="Comic Sans MS" panose="030F0902030302020204" pitchFamily="66" charset="0"/>
              </a:rPr>
              <a:t>ANELLO (ARCO) LINFATICO OROFARINGEO di </a:t>
            </a:r>
            <a:r>
              <a:rPr lang="it-IT" sz="3200" dirty="0" err="1">
                <a:latin typeface="Comic Sans MS" panose="030F0902030302020204" pitchFamily="66" charset="0"/>
              </a:rPr>
              <a:t>waldeyer</a:t>
            </a:r>
            <a:endParaRPr lang="it-IT" sz="3200" dirty="0">
              <a:latin typeface="Comic Sans MS" panose="030F0902030302020204" pitchFamily="66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623B797-A464-DA43-A2CC-AF0470E3B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908720"/>
            <a:ext cx="8280920" cy="5805264"/>
          </a:xfrm>
        </p:spPr>
        <p:txBody>
          <a:bodyPr/>
          <a:lstStyle/>
          <a:p>
            <a:r>
              <a:rPr lang="it-IT" sz="2200" dirty="0">
                <a:latin typeface="Copperplate" panose="02000504000000020004" pitchFamily="2" charset="77"/>
              </a:rPr>
              <a:t>è costituito da organi pieni (rivestiti da tonaca mucosa), denominati TONSILLE, in cui prevale il TESSUTO LINFOIDE.</a:t>
            </a:r>
          </a:p>
          <a:p>
            <a:r>
              <a:rPr lang="it-IT" sz="2200" dirty="0">
                <a:latin typeface="Copperplate" panose="02000504000000020004" pitchFamily="2" charset="77"/>
              </a:rPr>
              <a:t>Le TONSILLE sono così denominate:</a:t>
            </a:r>
          </a:p>
          <a:p>
            <a:r>
              <a:rPr lang="it-IT" sz="2200" dirty="0">
                <a:latin typeface="Copperplate" panose="02000504000000020004" pitchFamily="2" charset="77"/>
              </a:rPr>
              <a:t>- TONSILLE PALATINE, organi pari all’ Istmo     delle Fauci ;</a:t>
            </a:r>
          </a:p>
          <a:p>
            <a:r>
              <a:rPr lang="it-IT" sz="2200" dirty="0">
                <a:latin typeface="Copperplate" panose="02000504000000020004" pitchFamily="2" charset="77"/>
              </a:rPr>
              <a:t>- TONSILLA FARINGEA, organo impari sulla Volta della Rinofaringe ;</a:t>
            </a:r>
          </a:p>
          <a:p>
            <a:r>
              <a:rPr lang="it-IT" sz="2200" dirty="0">
                <a:latin typeface="Copperplate" panose="02000504000000020004" pitchFamily="2" charset="77"/>
              </a:rPr>
              <a:t>- TONSILLE TUBARICHE, organo pari nella Rinofaringe, allo sbocco della Tuba Uditiva ;</a:t>
            </a:r>
          </a:p>
          <a:p>
            <a:r>
              <a:rPr lang="it-IT" sz="2200" dirty="0">
                <a:latin typeface="Copperplate" panose="02000504000000020004" pitchFamily="2" charset="77"/>
              </a:rPr>
              <a:t>- TONSILLA LINGUALE, organo impari alla Radice della Lingua ;</a:t>
            </a:r>
          </a:p>
          <a:p>
            <a:r>
              <a:rPr lang="it-IT" sz="2200" dirty="0">
                <a:latin typeface="Copperplate" panose="02000504000000020004" pitchFamily="2" charset="77"/>
              </a:rPr>
              <a:t>- TONSILLE LARINGEE, organo pari nei Ventricoli Laringei</a:t>
            </a:r>
          </a:p>
        </p:txBody>
      </p:sp>
    </p:spTree>
    <p:extLst>
      <p:ext uri="{BB962C8B-B14F-4D97-AF65-F5344CB8AC3E}">
        <p14:creationId xmlns:p14="http://schemas.microsoft.com/office/powerpoint/2010/main" val="39328160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54BE98B0-C007-E84C-99A1-F4DA7830B2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34" y="1934001"/>
            <a:ext cx="4623473" cy="492399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853970F-EEC5-4D4A-9719-E6107A071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1944660"/>
            <a:ext cx="4104456" cy="4765238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088BCE5F-8FE0-F44B-B157-395D78D5D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6" y="404664"/>
            <a:ext cx="9036496" cy="1035390"/>
          </a:xfrm>
        </p:spPr>
        <p:txBody>
          <a:bodyPr>
            <a:normAutofit/>
          </a:bodyPr>
          <a:lstStyle/>
          <a:p>
            <a:pPr algn="ctr"/>
            <a:r>
              <a:rPr lang="it-IT" sz="3200" dirty="0">
                <a:latin typeface="Comic Sans MS" panose="030F0902030302020204" pitchFamily="66" charset="0"/>
              </a:rPr>
              <a:t>ANELLO (ARCO) LINFATICO OROFARINGEO di </a:t>
            </a:r>
            <a:r>
              <a:rPr lang="it-IT" sz="3200" dirty="0" err="1">
                <a:latin typeface="Comic Sans MS" panose="030F0902030302020204" pitchFamily="66" charset="0"/>
              </a:rPr>
              <a:t>waldeyer</a:t>
            </a:r>
            <a:endParaRPr lang="it-IT" sz="3200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6864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>
          <a:xfrm>
            <a:off x="683568" y="35773"/>
            <a:ext cx="7772400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STRUTTURA delle TONSILLE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(Tonsilla FARINGEA)</a:t>
            </a:r>
          </a:p>
        </p:txBody>
      </p:sp>
      <p:pic>
        <p:nvPicPr>
          <p:cNvPr id="5120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1002" y="1011848"/>
            <a:ext cx="7435414" cy="5762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64271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D8830A6-2F02-7B42-A9D5-D9B6854972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908720"/>
            <a:ext cx="8712968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5368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4B33B1-DC5C-274E-8DFD-F5853B299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2852936"/>
            <a:ext cx="7289800" cy="1498600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E </a:t>
            </a:r>
            <a:r>
              <a:rPr lang="it-IT" sz="40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S</a:t>
            </a:r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 O </a:t>
            </a:r>
            <a:r>
              <a:rPr lang="it-IT" sz="40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F</a:t>
            </a:r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 A G O</a:t>
            </a:r>
          </a:p>
        </p:txBody>
      </p:sp>
    </p:spTree>
    <p:extLst>
      <p:ext uri="{BB962C8B-B14F-4D97-AF65-F5344CB8AC3E}">
        <p14:creationId xmlns:p14="http://schemas.microsoft.com/office/powerpoint/2010/main" val="24034141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18728"/>
            <a:ext cx="9144000" cy="7620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ESOFAGO</a:t>
            </a:r>
          </a:p>
        </p:txBody>
      </p:sp>
      <p:sp>
        <p:nvSpPr>
          <p:cNvPr id="26626" name="Rectangle 2"/>
          <p:cNvSpPr>
            <a:spLocks noGrp="1" noChangeArrowheads="1"/>
          </p:cNvSpPr>
          <p:nvPr>
            <p:ph idx="1"/>
          </p:nvPr>
        </p:nvSpPr>
        <p:spPr>
          <a:xfrm>
            <a:off x="683568" y="980728"/>
            <a:ext cx="7992889" cy="5791200"/>
          </a:xfrm>
        </p:spPr>
        <p:txBody>
          <a:bodyPr rtlCol="0">
            <a:noAutofit/>
          </a:bodyPr>
          <a:lstStyle/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b="1" dirty="0">
                <a:latin typeface="Comic Sans MS" panose="030F0902030302020204" pitchFamily="66" charset="0"/>
              </a:rPr>
              <a:t>È un ORGANO CAVO, IMPARI e MEDIANO, che collega la FARINGE con lo STOMACO</a:t>
            </a:r>
          </a:p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b="1" dirty="0">
                <a:latin typeface="Comic Sans MS" panose="030F0902030302020204" pitchFamily="66" charset="0"/>
              </a:rPr>
              <a:t>Si estende tra C6 e la T10 con una lunghezza media di 25 cm</a:t>
            </a:r>
          </a:p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b="1" dirty="0">
                <a:latin typeface="Comic Sans MS" panose="030F0902030302020204" pitchFamily="66" charset="0"/>
              </a:rPr>
              <a:t>Si distinguono in senso cranio-caudale i seguenti tratti :</a:t>
            </a:r>
          </a:p>
          <a:p>
            <a:pPr marL="3175" indent="0" fontAlgn="auto">
              <a:spcBef>
                <a:spcPts val="700"/>
              </a:spcBef>
              <a:buClr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b="1" dirty="0">
                <a:latin typeface="Comic Sans MS" panose="030F0902030302020204" pitchFamily="66" charset="0"/>
              </a:rPr>
              <a:t>   - CERVICALE </a:t>
            </a:r>
          </a:p>
          <a:p>
            <a:pPr marL="3175" indent="0" fontAlgn="auto">
              <a:spcBef>
                <a:spcPts val="700"/>
              </a:spcBef>
              <a:buClr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b="1" dirty="0">
                <a:latin typeface="Comic Sans MS" panose="030F0902030302020204" pitchFamily="66" charset="0"/>
              </a:rPr>
              <a:t>   - TORACICO o MEDIASTINICO </a:t>
            </a:r>
          </a:p>
          <a:p>
            <a:pPr marL="3175" indent="0" fontAlgn="auto">
              <a:spcBef>
                <a:spcPts val="700"/>
              </a:spcBef>
              <a:buClr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b="1" dirty="0">
                <a:latin typeface="Comic Sans MS" panose="030F0902030302020204" pitchFamily="66" charset="0"/>
              </a:rPr>
              <a:t>   - DIAFRAMMATICO </a:t>
            </a:r>
          </a:p>
          <a:p>
            <a:pPr marL="3175" indent="0" fontAlgn="auto">
              <a:spcBef>
                <a:spcPts val="700"/>
              </a:spcBef>
              <a:buClr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b="1" dirty="0">
                <a:latin typeface="Comic Sans MS" panose="030F0902030302020204" pitchFamily="66" charset="0"/>
              </a:rPr>
              <a:t>   - ADDOMINALE </a:t>
            </a:r>
          </a:p>
          <a:p>
            <a:pPr marL="3175" indent="0" fontAlgn="auto">
              <a:spcBef>
                <a:spcPts val="700"/>
              </a:spcBef>
              <a:buClr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400" b="1" dirty="0">
              <a:latin typeface="Comic Sans MS" panose="030F0902030302020204" pitchFamily="66" charset="0"/>
            </a:endParaRPr>
          </a:p>
          <a:p>
            <a:pPr marL="3175" indent="0" fontAlgn="auto">
              <a:spcBef>
                <a:spcPts val="700"/>
              </a:spcBef>
              <a:buClr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b="1" dirty="0">
                <a:latin typeface="Comic Sans MS" panose="030F0902030302020204" pitchFamily="66" charset="0"/>
              </a:rPr>
              <a:t>   Non ha un decorso rettilineo, ma presenta  curvature, correlate allo stretto rapporto con la colonna vertebrale.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4733925" cy="671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9395" name="Picture 2"/>
          <p:cNvPicPr>
            <a:picLocks noChangeAspect="1" noChangeArrowheads="1"/>
          </p:cNvPicPr>
          <p:nvPr/>
        </p:nvPicPr>
        <p:blipFill>
          <a:blip r:embed="rId4">
            <a:lum bright="-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0"/>
            <a:ext cx="40513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1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ESOFAGO: RAPPORTI CON IL PERICARDIO</a:t>
            </a:r>
          </a:p>
        </p:txBody>
      </p:sp>
      <p:grpSp>
        <p:nvGrpSpPr>
          <p:cNvPr id="61443" name="Group 2"/>
          <p:cNvGrpSpPr>
            <a:grpSpLocks/>
          </p:cNvGrpSpPr>
          <p:nvPr/>
        </p:nvGrpSpPr>
        <p:grpSpPr bwMode="auto">
          <a:xfrm>
            <a:off x="352425" y="1143000"/>
            <a:ext cx="8420100" cy="5178425"/>
            <a:chOff x="222" y="720"/>
            <a:chExt cx="5304" cy="3262"/>
          </a:xfrm>
        </p:grpSpPr>
        <p:pic>
          <p:nvPicPr>
            <p:cNvPr id="61444" name="Picture 3"/>
            <p:cNvPicPr>
              <a:picLocks noChangeAspect="1" noChangeArrowheads="1"/>
            </p:cNvPicPr>
            <p:nvPr/>
          </p:nvPicPr>
          <p:blipFill>
            <a:blip r:embed="rId3">
              <a:lum bright="-18000" contrast="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" y="720"/>
              <a:ext cx="2608" cy="29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>
                      <a:lum bright="-18000" contrast="6000"/>
                    </a:blip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61445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720"/>
              <a:ext cx="2454" cy="3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61446" name="Text Box 5"/>
            <p:cNvSpPr txBox="1">
              <a:spLocks noChangeArrowheads="1"/>
            </p:cNvSpPr>
            <p:nvPr/>
          </p:nvSpPr>
          <p:spPr bwMode="auto">
            <a:xfrm>
              <a:off x="384" y="1248"/>
              <a:ext cx="1006" cy="4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it-IT" altLang="it-IT"/>
            </a:p>
          </p:txBody>
        </p:sp>
        <p:sp>
          <p:nvSpPr>
            <p:cNvPr id="61447" name="Text Box 6"/>
            <p:cNvSpPr txBox="1">
              <a:spLocks noChangeArrowheads="1"/>
            </p:cNvSpPr>
            <p:nvPr/>
          </p:nvSpPr>
          <p:spPr bwMode="auto">
            <a:xfrm>
              <a:off x="2016" y="1584"/>
              <a:ext cx="862" cy="173"/>
            </a:xfrm>
            <a:prstGeom prst="rect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ts val="750"/>
                </a:spcBef>
                <a:buClrTx/>
                <a:buFontTx/>
                <a:buNone/>
              </a:pPr>
              <a:r>
                <a:rPr lang="it-IT" altLang="it-IT" sz="1200">
                  <a:solidFill>
                    <a:srgbClr val="000099"/>
                  </a:solidFill>
                  <a:latin typeface="Tahoma" panose="020B0604030504040204" pitchFamily="34" charset="0"/>
                </a:rPr>
                <a:t>impronta aortica</a:t>
              </a:r>
            </a:p>
          </p:txBody>
        </p:sp>
        <p:sp>
          <p:nvSpPr>
            <p:cNvPr id="61448" name="Line 7"/>
            <p:cNvSpPr>
              <a:spLocks noChangeShapeType="1"/>
            </p:cNvSpPr>
            <p:nvPr/>
          </p:nvSpPr>
          <p:spPr bwMode="auto">
            <a:xfrm flipH="1">
              <a:off x="1726" y="1680"/>
              <a:ext cx="290" cy="0"/>
            </a:xfrm>
            <a:prstGeom prst="line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449" name="Text Box 8"/>
            <p:cNvSpPr txBox="1">
              <a:spLocks noChangeArrowheads="1"/>
            </p:cNvSpPr>
            <p:nvPr/>
          </p:nvSpPr>
          <p:spPr bwMode="auto">
            <a:xfrm>
              <a:off x="2016" y="1933"/>
              <a:ext cx="862" cy="173"/>
            </a:xfrm>
            <a:prstGeom prst="rect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ts val="750"/>
                </a:spcBef>
                <a:buClrTx/>
                <a:buFontTx/>
                <a:buNone/>
              </a:pPr>
              <a:r>
                <a:rPr lang="it-IT" altLang="it-IT" sz="1200">
                  <a:solidFill>
                    <a:srgbClr val="000099"/>
                  </a:solidFill>
                  <a:latin typeface="Tahoma" panose="020B0604030504040204" pitchFamily="34" charset="0"/>
                </a:rPr>
                <a:t>bronco sinistro</a:t>
              </a:r>
            </a:p>
          </p:txBody>
        </p:sp>
        <p:sp>
          <p:nvSpPr>
            <p:cNvPr id="61450" name="Line 9"/>
            <p:cNvSpPr>
              <a:spLocks noChangeShapeType="1"/>
            </p:cNvSpPr>
            <p:nvPr/>
          </p:nvSpPr>
          <p:spPr bwMode="auto">
            <a:xfrm flipH="1">
              <a:off x="1582" y="2016"/>
              <a:ext cx="434" cy="286"/>
            </a:xfrm>
            <a:prstGeom prst="line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451" name="Text Box 10"/>
            <p:cNvSpPr txBox="1">
              <a:spLocks noChangeArrowheads="1"/>
            </p:cNvSpPr>
            <p:nvPr/>
          </p:nvSpPr>
          <p:spPr bwMode="auto">
            <a:xfrm>
              <a:off x="2064" y="2736"/>
              <a:ext cx="862" cy="173"/>
            </a:xfrm>
            <a:prstGeom prst="rect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ts val="750"/>
                </a:spcBef>
                <a:buClrTx/>
                <a:buFontTx/>
                <a:buNone/>
              </a:pPr>
              <a:r>
                <a:rPr lang="it-IT" altLang="it-IT" sz="1200">
                  <a:solidFill>
                    <a:srgbClr val="000099"/>
                  </a:solidFill>
                  <a:latin typeface="Tahoma" panose="020B0604030504040204" pitchFamily="34" charset="0"/>
                </a:rPr>
                <a:t>atrio sinistro</a:t>
              </a:r>
            </a:p>
          </p:txBody>
        </p:sp>
        <p:sp>
          <p:nvSpPr>
            <p:cNvPr id="61452" name="Line 11"/>
            <p:cNvSpPr>
              <a:spLocks noChangeShapeType="1"/>
            </p:cNvSpPr>
            <p:nvPr/>
          </p:nvSpPr>
          <p:spPr bwMode="auto">
            <a:xfrm flipH="1" flipV="1">
              <a:off x="1678" y="2782"/>
              <a:ext cx="386" cy="37"/>
            </a:xfrm>
            <a:prstGeom prst="line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453" name="Line 12"/>
            <p:cNvSpPr>
              <a:spLocks noChangeShapeType="1"/>
            </p:cNvSpPr>
            <p:nvPr/>
          </p:nvSpPr>
          <p:spPr bwMode="auto">
            <a:xfrm>
              <a:off x="3024" y="2784"/>
              <a:ext cx="1246" cy="0"/>
            </a:xfrm>
            <a:prstGeom prst="line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454" name="Line 13"/>
            <p:cNvSpPr>
              <a:spLocks noChangeShapeType="1"/>
            </p:cNvSpPr>
            <p:nvPr/>
          </p:nvSpPr>
          <p:spPr bwMode="auto">
            <a:xfrm>
              <a:off x="2880" y="2016"/>
              <a:ext cx="1390" cy="190"/>
            </a:xfrm>
            <a:prstGeom prst="line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455" name="Line 14"/>
            <p:cNvSpPr>
              <a:spLocks noChangeShapeType="1"/>
            </p:cNvSpPr>
            <p:nvPr/>
          </p:nvSpPr>
          <p:spPr bwMode="auto">
            <a:xfrm>
              <a:off x="2880" y="1680"/>
              <a:ext cx="1534" cy="238"/>
            </a:xfrm>
            <a:prstGeom prst="line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456" name="Text Box 15"/>
            <p:cNvSpPr txBox="1">
              <a:spLocks noChangeArrowheads="1"/>
            </p:cNvSpPr>
            <p:nvPr/>
          </p:nvSpPr>
          <p:spPr bwMode="auto">
            <a:xfrm>
              <a:off x="2160" y="3325"/>
              <a:ext cx="1054" cy="173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ts val="750"/>
                </a:spcBef>
                <a:buClrTx/>
                <a:buFontTx/>
                <a:buNone/>
              </a:pPr>
              <a:r>
                <a:rPr lang="it-IT" altLang="it-IT" sz="1200">
                  <a:solidFill>
                    <a:srgbClr val="000099"/>
                  </a:solidFill>
                  <a:latin typeface="Tahoma" panose="020B0604030504040204" pitchFamily="34" charset="0"/>
                </a:rPr>
                <a:t>Jato diaframmatico</a:t>
              </a:r>
            </a:p>
          </p:txBody>
        </p:sp>
        <p:sp>
          <p:nvSpPr>
            <p:cNvPr id="61457" name="Line 16"/>
            <p:cNvSpPr>
              <a:spLocks noChangeShapeType="1"/>
            </p:cNvSpPr>
            <p:nvPr/>
          </p:nvSpPr>
          <p:spPr bwMode="auto">
            <a:xfrm flipH="1" flipV="1">
              <a:off x="1198" y="3358"/>
              <a:ext cx="962" cy="50"/>
            </a:xfrm>
            <a:prstGeom prst="line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458" name="Line 17"/>
            <p:cNvSpPr>
              <a:spLocks noChangeShapeType="1"/>
            </p:cNvSpPr>
            <p:nvPr/>
          </p:nvSpPr>
          <p:spPr bwMode="auto">
            <a:xfrm>
              <a:off x="3264" y="3456"/>
              <a:ext cx="1054" cy="94"/>
            </a:xfrm>
            <a:prstGeom prst="line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ESOFAGO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PORZIONE DIAFRAMMATICA E REGIONE CARDIALE</a:t>
            </a:r>
          </a:p>
        </p:txBody>
      </p:sp>
      <p:pic>
        <p:nvPicPr>
          <p:cNvPr id="65539" name="Picture 2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181100"/>
            <a:ext cx="8001000" cy="555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F055ED-CCE2-064E-ACF0-66EE3E998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922"/>
            <a:ext cx="9144000" cy="953806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ESOFAGO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RAPPORTI PRINCIPALI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ED9B2F4-6906-AA42-BADA-A4CC947BF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196752"/>
            <a:ext cx="8280920" cy="5661248"/>
          </a:xfrm>
        </p:spPr>
        <p:txBody>
          <a:bodyPr/>
          <a:lstStyle/>
          <a:p>
            <a:r>
              <a:rPr lang="it-IT" sz="3200" b="1" dirty="0">
                <a:latin typeface="Comic Sans MS" panose="030F0902030302020204" pitchFamily="66" charset="0"/>
              </a:rPr>
              <a:t>TRATTO DIAFRAMMATICO: nell’ attraversare l’ ORIFICIO DIAFRAMMATICO, posto </a:t>
            </a:r>
            <a:r>
              <a:rPr lang="it-IT" sz="3200" b="1" dirty="0" err="1">
                <a:latin typeface="Comic Sans MS" panose="030F0902030302020204" pitchFamily="66" charset="0"/>
              </a:rPr>
              <a:t>antero</a:t>
            </a:r>
            <a:r>
              <a:rPr lang="it-IT" sz="3200" b="1" dirty="0">
                <a:latin typeface="Comic Sans MS" panose="030F0902030302020204" pitchFamily="66" charset="0"/>
              </a:rPr>
              <a:t>-superiormente rispetto a quello Aortico, l’ Esofago viene «ancorato» dal LEGAMENTO (da qualche fonte, Muscolo) FRENO-ESOFAGEO, che impedisce un’eventuale Fuoriuscita dello Stomaco dalla Cavità Addominale verso il Mediastino (qualora </a:t>
            </a:r>
            <a:r>
              <a:rPr lang="it-IT" sz="3200" b="1" dirty="0" err="1">
                <a:latin typeface="Comic Sans MS" panose="030F0902030302020204" pitchFamily="66" charset="0"/>
              </a:rPr>
              <a:t>cio’</a:t>
            </a:r>
            <a:r>
              <a:rPr lang="it-IT" sz="3200" b="1" dirty="0">
                <a:latin typeface="Comic Sans MS" panose="030F0902030302020204" pitchFamily="66" charset="0"/>
              </a:rPr>
              <a:t> avvenga, si parla di Ernia Iatale)</a:t>
            </a:r>
          </a:p>
        </p:txBody>
      </p:sp>
    </p:spTree>
    <p:extLst>
      <p:ext uri="{BB962C8B-B14F-4D97-AF65-F5344CB8AC3E}">
        <p14:creationId xmlns:p14="http://schemas.microsoft.com/office/powerpoint/2010/main" val="8298480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>
            <a:extLst>
              <a:ext uri="{FF2B5EF4-FFF2-40B4-BE49-F238E27FC236}">
                <a16:creationId xmlns:a16="http://schemas.microsoft.com/office/drawing/2014/main" id="{FF4AE5CA-92E4-8147-A4C3-0B147CE322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60648"/>
            <a:ext cx="9144000" cy="1068387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b="1" dirty="0">
                <a:latin typeface="Comic Sans MS" panose="030F0902030302020204" pitchFamily="66" charset="0"/>
              </a:rPr>
              <a:t>DIVERTICOLO LARINGO-TRACHEALE</a:t>
            </a:r>
            <a:br>
              <a:rPr lang="it-IT" altLang="it-IT" sz="3200" b="1" dirty="0">
                <a:latin typeface="Comic Sans MS" panose="030F0902030302020204" pitchFamily="66" charset="0"/>
              </a:rPr>
            </a:br>
            <a:r>
              <a:rPr lang="it-IT" altLang="it-IT" sz="3200" b="1" dirty="0">
                <a:latin typeface="Comic Sans MS" panose="030F0902030302020204" pitchFamily="66" charset="0"/>
              </a:rPr>
              <a:t>(</a:t>
            </a:r>
            <a:r>
              <a:rPr lang="it-IT" altLang="it-IT" sz="3200" b="1" cap="none" dirty="0">
                <a:latin typeface="Comic Sans MS" panose="030F0902030302020204" pitchFamily="66" charset="0"/>
              </a:rPr>
              <a:t>dall’ Intestino Anteriore</a:t>
            </a:r>
            <a:r>
              <a:rPr lang="it-IT" altLang="it-IT" sz="3200" b="1" dirty="0">
                <a:latin typeface="Comic Sans MS" panose="030F0902030302020204" pitchFamily="66" charset="0"/>
              </a:rPr>
              <a:t>)</a:t>
            </a:r>
          </a:p>
        </p:txBody>
      </p:sp>
      <p:pic>
        <p:nvPicPr>
          <p:cNvPr id="20483" name="Picture 3">
            <a:extLst>
              <a:ext uri="{FF2B5EF4-FFF2-40B4-BE49-F238E27FC236}">
                <a16:creationId xmlns:a16="http://schemas.microsoft.com/office/drawing/2014/main" id="{AEA14A26-BB2D-FA43-AD18-640323B49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341" y="1556792"/>
            <a:ext cx="8815317" cy="4639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18748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ChangeArrowheads="1"/>
          </p:cNvSpPr>
          <p:nvPr>
            <p:ph type="title"/>
          </p:nvPr>
        </p:nvSpPr>
        <p:spPr>
          <a:xfrm>
            <a:off x="683568" y="296161"/>
            <a:ext cx="7772400" cy="54868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br>
              <a:rPr lang="it-IT" altLang="it-IT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</a:br>
            <a:r>
              <a:rPr lang="it-IT" altLang="it-IT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ERNIE DELLO IATO ESOFAGEO</a:t>
            </a:r>
          </a:p>
        </p:txBody>
      </p:sp>
      <p:pic>
        <p:nvPicPr>
          <p:cNvPr id="69635" name="Picture 2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760" y="1700808"/>
            <a:ext cx="6506594" cy="4121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9636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lum bright="-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711" y="1319363"/>
            <a:ext cx="2555776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F055ED-CCE2-064E-ACF0-66EE3E998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922"/>
            <a:ext cx="9144000" cy="953806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ESOFAGO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RAPPORTI PRINCIPALI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ED9B2F4-6906-AA42-BADA-A4CC947BF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196752"/>
            <a:ext cx="8136904" cy="5661248"/>
          </a:xfrm>
        </p:spPr>
        <p:txBody>
          <a:bodyPr/>
          <a:lstStyle/>
          <a:p>
            <a:r>
              <a:rPr lang="it-IT" sz="3200" b="1" dirty="0">
                <a:latin typeface="Chalkboard SE" panose="03050602040202020205" pitchFamily="66" charset="77"/>
              </a:rPr>
              <a:t>TRATTO ADDOMINALE: localizzato nell’ Ipocondrio Sinistro, è rivestito ANTERIORMENTE dal PERITONEO. ANTERIORMENTE si trova anche il Lobo Sinistro del FEGATO, LATERALMENTE a Sinistra il FONDO dello Stomaco, POSTERIORMENTE si rapporta con il Muscolo DIAFRAMMA, senza interposizione del Peritoneo.</a:t>
            </a:r>
          </a:p>
        </p:txBody>
      </p:sp>
    </p:spTree>
    <p:extLst>
      <p:ext uri="{BB962C8B-B14F-4D97-AF65-F5344CB8AC3E}">
        <p14:creationId xmlns:p14="http://schemas.microsoft.com/office/powerpoint/2010/main" val="37067032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ChangeArrowheads="1"/>
          </p:cNvSpPr>
          <p:nvPr>
            <p:ph type="title"/>
          </p:nvPr>
        </p:nvSpPr>
        <p:spPr>
          <a:xfrm>
            <a:off x="323528" y="116632"/>
            <a:ext cx="8534400" cy="620688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ESOFAGO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TRATTO ADDOMINALE</a:t>
            </a:r>
          </a:p>
        </p:txBody>
      </p:sp>
      <p:pic>
        <p:nvPicPr>
          <p:cNvPr id="71683" name="Picture 2"/>
          <p:cNvPicPr>
            <a:picLocks noChangeAspect="1" noChangeArrowheads="1"/>
          </p:cNvPicPr>
          <p:nvPr/>
        </p:nvPicPr>
        <p:blipFill>
          <a:blip r:embed="rId3">
            <a:lum bright="-12000"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720" y="779492"/>
            <a:ext cx="6379840" cy="6075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30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>
          <a:xfrm>
            <a:off x="4283968" y="228600"/>
            <a:ext cx="4860032" cy="8382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ESOFAGO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STRUTTURA</a:t>
            </a:r>
          </a:p>
        </p:txBody>
      </p:sp>
      <p:pic>
        <p:nvPicPr>
          <p:cNvPr id="7373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0904" y="1061120"/>
            <a:ext cx="466725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26DD43AB-FF7E-47C0-888C-9F69355FF067}"/>
              </a:ext>
            </a:extLst>
          </p:cNvPr>
          <p:cNvSpPr txBox="1"/>
          <p:nvPr/>
        </p:nvSpPr>
        <p:spPr>
          <a:xfrm>
            <a:off x="190972" y="335825"/>
            <a:ext cx="4176464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100" b="1" dirty="0">
                <a:solidFill>
                  <a:schemeClr val="tx1"/>
                </a:solidFill>
                <a:latin typeface="Comic Sans MS" panose="030F0902030302020204" pitchFamily="66" charset="0"/>
              </a:rPr>
              <a:t>TONACA MUCOSA con EPITELIO PAVIMENTOSO PLURISTRATIFICATO non cheratinizzato</a:t>
            </a:r>
          </a:p>
          <a:p>
            <a:endParaRPr lang="it-IT" sz="21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r>
              <a:rPr lang="it-IT" sz="2100" b="1" dirty="0">
                <a:solidFill>
                  <a:schemeClr val="tx1"/>
                </a:solidFill>
                <a:latin typeface="Comic Sans MS" panose="030F0902030302020204" pitchFamily="66" charset="0"/>
              </a:rPr>
              <a:t>TONACA SOTTOMUCOSA con presenza di formazioni Ghiandolari Intramurali</a:t>
            </a:r>
          </a:p>
          <a:p>
            <a:endParaRPr lang="it-IT" sz="21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r>
              <a:rPr lang="it-IT" sz="2100" b="1" dirty="0">
                <a:solidFill>
                  <a:schemeClr val="tx1"/>
                </a:solidFill>
                <a:latin typeface="Comic Sans MS" panose="030F0902030302020204" pitchFamily="66" charset="0"/>
              </a:rPr>
              <a:t>TONACA MUSCOLARE con MUSCOLATURA STRIATA SCHELETRICA (un terzo craniale) e MUSCOLATURA LISCIA (due terzi caudali)</a:t>
            </a:r>
          </a:p>
          <a:p>
            <a:endParaRPr lang="it-IT" sz="21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r>
              <a:rPr lang="it-IT" sz="2100" b="1" dirty="0">
                <a:solidFill>
                  <a:schemeClr val="tx1"/>
                </a:solidFill>
                <a:latin typeface="Comic Sans MS" panose="030F0902030302020204" pitchFamily="66" charset="0"/>
              </a:rPr>
              <a:t>TONACA AVVENTIZIA che nel Tratto Addominale è SIEROSA nella parte ANTERIORE</a:t>
            </a:r>
          </a:p>
          <a:p>
            <a:endParaRPr lang="it-IT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Grp="1" noChangeArrowheads="1"/>
          </p:cNvSpPr>
          <p:nvPr>
            <p:ph type="title"/>
          </p:nvPr>
        </p:nvSpPr>
        <p:spPr>
          <a:xfrm>
            <a:off x="114300" y="116632"/>
            <a:ext cx="8763000" cy="7620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PASSAGGIO ESOFAGO-STOMACO</a:t>
            </a:r>
          </a:p>
        </p:txBody>
      </p:sp>
      <p:pic>
        <p:nvPicPr>
          <p:cNvPr id="75779" name="Picture 2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1447800"/>
            <a:ext cx="46482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24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370423A-ABF8-493E-95E4-72821F874BDC}"/>
              </a:ext>
            </a:extLst>
          </p:cNvPr>
          <p:cNvSpPr txBox="1"/>
          <p:nvPr/>
        </p:nvSpPr>
        <p:spPr>
          <a:xfrm>
            <a:off x="179512" y="1052736"/>
            <a:ext cx="431628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tx1"/>
                </a:solidFill>
                <a:latin typeface="Chalkduster" panose="03050602040202020205" pitchFamily="66" charset="77"/>
              </a:rPr>
              <a:t>Nella Zona di Passaggio dall’ Esofago allo Stomaco (Zona CARDIALE), l’ EPITELIO della Mucosa da Pavimentoso Pluristratificato dell’ Esofago diviene CILINDRICO MONOSTRATIFICATO a Secrezione Mucoide (Muco Neutro) a livello del CARDIAS dello Stomaco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CA95D1-FFD8-2748-BBBB-19E912B6D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780928"/>
            <a:ext cx="7289800" cy="1498600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S</a:t>
            </a:r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 T O M A C O</a:t>
            </a:r>
          </a:p>
        </p:txBody>
      </p:sp>
    </p:spTree>
    <p:extLst>
      <p:ext uri="{BB962C8B-B14F-4D97-AF65-F5344CB8AC3E}">
        <p14:creationId xmlns:p14="http://schemas.microsoft.com/office/powerpoint/2010/main" val="386251754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5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lum bright="-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988840"/>
            <a:ext cx="9130835" cy="3977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9876" name="Text Box 3"/>
          <p:cNvSpPr txBox="1">
            <a:spLocks noChangeArrowheads="1"/>
          </p:cNvSpPr>
          <p:nvPr/>
        </p:nvSpPr>
        <p:spPr bwMode="auto">
          <a:xfrm>
            <a:off x="467544" y="1586549"/>
            <a:ext cx="1972504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500"/>
              </a:spcBef>
              <a:buClrTx/>
              <a:buFontTx/>
              <a:buNone/>
            </a:pPr>
            <a:r>
              <a:rPr lang="it-IT" altLang="it-IT" sz="2000" dirty="0">
                <a:solidFill>
                  <a:schemeClr val="tx1"/>
                </a:solidFill>
                <a:latin typeface="Arial Black" panose="020B0A04020102020204" pitchFamily="34" charset="0"/>
              </a:rPr>
              <a:t>BRACHITIPO</a:t>
            </a:r>
          </a:p>
        </p:txBody>
      </p:sp>
      <p:sp>
        <p:nvSpPr>
          <p:cNvPr id="79877" name="Text Box 4"/>
          <p:cNvSpPr txBox="1">
            <a:spLocks noChangeArrowheads="1"/>
          </p:cNvSpPr>
          <p:nvPr/>
        </p:nvSpPr>
        <p:spPr bwMode="auto">
          <a:xfrm>
            <a:off x="3419872" y="1586549"/>
            <a:ext cx="1943202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500"/>
              </a:spcBef>
              <a:buClrTx/>
              <a:buFontTx/>
              <a:buNone/>
            </a:pPr>
            <a:r>
              <a:rPr lang="it-IT" altLang="it-IT" sz="2000" dirty="0">
                <a:solidFill>
                  <a:schemeClr val="tx1"/>
                </a:solidFill>
                <a:latin typeface="Arial Black" panose="020B0A04020102020204" pitchFamily="34" charset="0"/>
              </a:rPr>
              <a:t>NORMOTIPO</a:t>
            </a:r>
          </a:p>
        </p:txBody>
      </p:sp>
      <p:sp>
        <p:nvSpPr>
          <p:cNvPr id="79878" name="Text Box 5"/>
          <p:cNvSpPr txBox="1">
            <a:spLocks noChangeArrowheads="1"/>
          </p:cNvSpPr>
          <p:nvPr/>
        </p:nvSpPr>
        <p:spPr bwMode="auto">
          <a:xfrm>
            <a:off x="6572638" y="1586548"/>
            <a:ext cx="2032073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500"/>
              </a:spcBef>
              <a:buClrTx/>
              <a:buFontTx/>
              <a:buNone/>
            </a:pPr>
            <a:r>
              <a:rPr lang="it-IT" altLang="it-IT" sz="2000" dirty="0">
                <a:solidFill>
                  <a:schemeClr val="tx1"/>
                </a:solidFill>
                <a:latin typeface="Arial Black" panose="020B0A04020102020204" pitchFamily="34" charset="0"/>
              </a:rPr>
              <a:t>LONGITIPO</a:t>
            </a:r>
            <a:r>
              <a:rPr lang="it-IT" altLang="it-IT" sz="2000" dirty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it-IT" altLang="it-IT" sz="2000" dirty="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STOMACO</a:t>
            </a:r>
          </a:p>
        </p:txBody>
      </p:sp>
      <p:sp>
        <p:nvSpPr>
          <p:cNvPr id="37890" name="Rectangle 2"/>
          <p:cNvSpPr>
            <a:spLocks noGrp="1" noChangeArrowheads="1"/>
          </p:cNvSpPr>
          <p:nvPr>
            <p:ph idx="1"/>
          </p:nvPr>
        </p:nvSpPr>
        <p:spPr>
          <a:xfrm>
            <a:off x="755576" y="692696"/>
            <a:ext cx="8136904" cy="5791200"/>
          </a:xfrm>
        </p:spPr>
        <p:txBody>
          <a:bodyPr rtlCol="0">
            <a:noAutofit/>
          </a:bodyPr>
          <a:lstStyle/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dirty="0">
                <a:latin typeface="Arial Rounded MT Bold" panose="020F0704030504030204" pitchFamily="34" charset="77"/>
              </a:rPr>
              <a:t>Organo CAVO, IMPARI e MEDIANO, localizzato nella CAVITA’ ADDOMINO-PELVICA, in particolare nell’ EPIGASTRIO (circa un sesto dell’ Organo) e nell’ IPOCONDRIO SINISTRO (circa cinque sesti).</a:t>
            </a:r>
          </a:p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dirty="0" err="1">
                <a:latin typeface="Arial Rounded MT Bold" panose="020F0704030504030204" pitchFamily="34" charset="77"/>
              </a:rPr>
              <a:t>Puo’</a:t>
            </a:r>
            <a:r>
              <a:rPr lang="it-IT" altLang="it-IT" sz="2400" dirty="0">
                <a:latin typeface="Arial Rounded MT Bold" panose="020F0704030504030204" pitchFamily="34" charset="77"/>
              </a:rPr>
              <a:t> essere considerato come un tratto dilatato del Tubo Digerente, SACCIFORME, con l’ Asse Maggiore obliquo</a:t>
            </a:r>
          </a:p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dirty="0">
                <a:latin typeface="Arial Rounded MT Bold" panose="020F0704030504030204" pitchFamily="34" charset="77"/>
              </a:rPr>
              <a:t>Capacità 1300-1500 ml</a:t>
            </a:r>
          </a:p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dirty="0" err="1">
                <a:latin typeface="Arial Rounded MT Bold" panose="020F0704030504030204" pitchFamily="34" charset="77"/>
              </a:rPr>
              <a:t>Puo’</a:t>
            </a:r>
            <a:r>
              <a:rPr lang="it-IT" altLang="it-IT" sz="2400" dirty="0">
                <a:latin typeface="Arial Rounded MT Bold" panose="020F0704030504030204" pitchFamily="34" charset="77"/>
              </a:rPr>
              <a:t> essere suddiviso CRANIO-CAUDALMENTE nelle PORZIONI:</a:t>
            </a:r>
          </a:p>
          <a:p>
            <a:pPr fontAlgn="auto">
              <a:spcBef>
                <a:spcPts val="700"/>
              </a:spcBef>
              <a:buClr>
                <a:schemeClr val="tx1"/>
              </a:buClr>
              <a:buFontTx/>
              <a:buChar char="-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dirty="0">
                <a:latin typeface="Arial Rounded MT Bold" panose="020F0704030504030204" pitchFamily="34" charset="77"/>
              </a:rPr>
              <a:t> CARDIAS con ORIFIZIO CARDIALE</a:t>
            </a:r>
          </a:p>
          <a:p>
            <a:pPr fontAlgn="auto">
              <a:spcBef>
                <a:spcPts val="700"/>
              </a:spcBef>
              <a:buClr>
                <a:schemeClr val="tx1"/>
              </a:buClr>
              <a:buFontTx/>
              <a:buChar char="-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dirty="0">
                <a:latin typeface="Arial Rounded MT Bold" panose="020F0704030504030204" pitchFamily="34" charset="77"/>
              </a:rPr>
              <a:t> FONDO</a:t>
            </a:r>
          </a:p>
          <a:p>
            <a:pPr fontAlgn="auto">
              <a:spcBef>
                <a:spcPts val="700"/>
              </a:spcBef>
              <a:buClr>
                <a:schemeClr val="tx1"/>
              </a:buClr>
              <a:buFontTx/>
              <a:buChar char="-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dirty="0">
                <a:latin typeface="Arial Rounded MT Bold" panose="020F0704030504030204" pitchFamily="34" charset="77"/>
              </a:rPr>
              <a:t> CORPO</a:t>
            </a:r>
          </a:p>
          <a:p>
            <a:pPr fontAlgn="auto">
              <a:spcBef>
                <a:spcPts val="700"/>
              </a:spcBef>
              <a:buClr>
                <a:schemeClr val="tx1"/>
              </a:buClr>
              <a:buFontTx/>
              <a:buChar char="-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dirty="0">
                <a:latin typeface="Arial Rounded MT Bold" panose="020F0704030504030204" pitchFamily="34" charset="77"/>
              </a:rPr>
              <a:t> PILORO con ORIFIZIO PILORICO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2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1239838"/>
            <a:ext cx="7777162" cy="549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0116" name="Text Box 3"/>
          <p:cNvSpPr txBox="1">
            <a:spLocks noChangeArrowheads="1"/>
          </p:cNvSpPr>
          <p:nvPr/>
        </p:nvSpPr>
        <p:spPr bwMode="auto">
          <a:xfrm>
            <a:off x="1116013" y="1557338"/>
            <a:ext cx="2303462" cy="97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ts val="450"/>
              </a:spcBef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</a:rPr>
              <a:t>cardias</a:t>
            </a:r>
          </a:p>
          <a:p>
            <a:pPr algn="ctr" eaLnBrk="1" hangingPunct="1">
              <a:spcBef>
                <a:spcPts val="450"/>
              </a:spcBef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</a:rPr>
              <a:t>(cardia, porzione “cardiaca”)</a:t>
            </a:r>
          </a:p>
        </p:txBody>
      </p:sp>
      <p:sp>
        <p:nvSpPr>
          <p:cNvPr id="90117" name="Text Box 4"/>
          <p:cNvSpPr txBox="1">
            <a:spLocks noChangeArrowheads="1"/>
          </p:cNvSpPr>
          <p:nvPr/>
        </p:nvSpPr>
        <p:spPr bwMode="auto">
          <a:xfrm>
            <a:off x="7019925" y="1557338"/>
            <a:ext cx="1947863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>
                <a:solidFill>
                  <a:srgbClr val="009900"/>
                </a:solidFill>
                <a:latin typeface="Arial Black" panose="020B0A04020102020204" pitchFamily="34" charset="0"/>
              </a:rPr>
              <a:t>fondo</a:t>
            </a:r>
          </a:p>
        </p:txBody>
      </p:sp>
      <p:sp>
        <p:nvSpPr>
          <p:cNvPr id="90118" name="Text Box 5"/>
          <p:cNvSpPr txBox="1">
            <a:spLocks noChangeArrowheads="1"/>
          </p:cNvSpPr>
          <p:nvPr/>
        </p:nvSpPr>
        <p:spPr bwMode="auto">
          <a:xfrm>
            <a:off x="6640513" y="5137150"/>
            <a:ext cx="196691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>
                <a:solidFill>
                  <a:srgbClr val="000099"/>
                </a:solidFill>
                <a:latin typeface="Arial Black" panose="020B0A04020102020204" pitchFamily="34" charset="0"/>
              </a:rPr>
              <a:t>corpo</a:t>
            </a:r>
          </a:p>
        </p:txBody>
      </p:sp>
      <p:sp>
        <p:nvSpPr>
          <p:cNvPr id="90119" name="Line 6"/>
          <p:cNvSpPr>
            <a:spLocks noChangeShapeType="1"/>
          </p:cNvSpPr>
          <p:nvPr/>
        </p:nvSpPr>
        <p:spPr bwMode="auto">
          <a:xfrm>
            <a:off x="4572000" y="2636838"/>
            <a:ext cx="2736850" cy="1587"/>
          </a:xfrm>
          <a:prstGeom prst="line">
            <a:avLst/>
          </a:prstGeom>
          <a:noFill/>
          <a:ln w="7632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0" name="Line 7"/>
          <p:cNvSpPr>
            <a:spLocks noChangeShapeType="1"/>
          </p:cNvSpPr>
          <p:nvPr/>
        </p:nvSpPr>
        <p:spPr bwMode="auto">
          <a:xfrm flipH="1">
            <a:off x="6224588" y="1989138"/>
            <a:ext cx="942975" cy="431800"/>
          </a:xfrm>
          <a:prstGeom prst="line">
            <a:avLst/>
          </a:prstGeom>
          <a:noFill/>
          <a:ln w="76320" cap="sq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1" name="Line 8"/>
          <p:cNvSpPr>
            <a:spLocks noChangeShapeType="1"/>
          </p:cNvSpPr>
          <p:nvPr/>
        </p:nvSpPr>
        <p:spPr bwMode="auto">
          <a:xfrm flipH="1">
            <a:off x="3705225" y="5300663"/>
            <a:ext cx="798513" cy="1081087"/>
          </a:xfrm>
          <a:prstGeom prst="line">
            <a:avLst/>
          </a:prstGeom>
          <a:noFill/>
          <a:ln w="2844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2" name="Line 9"/>
          <p:cNvSpPr>
            <a:spLocks noChangeShapeType="1"/>
          </p:cNvSpPr>
          <p:nvPr/>
        </p:nvSpPr>
        <p:spPr bwMode="auto">
          <a:xfrm>
            <a:off x="4500563" y="5300663"/>
            <a:ext cx="503237" cy="1081087"/>
          </a:xfrm>
          <a:prstGeom prst="line">
            <a:avLst/>
          </a:prstGeom>
          <a:noFill/>
          <a:ln w="381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3" name="Text Box 10"/>
          <p:cNvSpPr txBox="1">
            <a:spLocks noChangeArrowheads="1"/>
          </p:cNvSpPr>
          <p:nvPr/>
        </p:nvSpPr>
        <p:spPr bwMode="auto">
          <a:xfrm>
            <a:off x="1331913" y="5734050"/>
            <a:ext cx="19685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>
                <a:solidFill>
                  <a:srgbClr val="FF0066"/>
                </a:solidFill>
                <a:latin typeface="Arial Black" panose="020B0A04020102020204" pitchFamily="34" charset="0"/>
              </a:rPr>
              <a:t>piloro</a:t>
            </a:r>
          </a:p>
        </p:txBody>
      </p:sp>
      <p:sp>
        <p:nvSpPr>
          <p:cNvPr id="90124" name="Line 11"/>
          <p:cNvSpPr>
            <a:spLocks noChangeShapeType="1"/>
          </p:cNvSpPr>
          <p:nvPr/>
        </p:nvSpPr>
        <p:spPr bwMode="auto">
          <a:xfrm flipV="1">
            <a:off x="2555875" y="4505325"/>
            <a:ext cx="576263" cy="1519238"/>
          </a:xfrm>
          <a:prstGeom prst="line">
            <a:avLst/>
          </a:prstGeom>
          <a:noFill/>
          <a:ln w="7632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5" name="Line 12"/>
          <p:cNvSpPr>
            <a:spLocks noChangeShapeType="1"/>
          </p:cNvSpPr>
          <p:nvPr/>
        </p:nvSpPr>
        <p:spPr bwMode="auto">
          <a:xfrm>
            <a:off x="2627313" y="6092825"/>
            <a:ext cx="2376487" cy="288925"/>
          </a:xfrm>
          <a:prstGeom prst="line">
            <a:avLst/>
          </a:prstGeom>
          <a:noFill/>
          <a:ln w="7632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6" name="Text Box 13"/>
          <p:cNvSpPr txBox="1">
            <a:spLocks noChangeArrowheads="1"/>
          </p:cNvSpPr>
          <p:nvPr/>
        </p:nvSpPr>
        <p:spPr bwMode="auto">
          <a:xfrm>
            <a:off x="4067175" y="5805488"/>
            <a:ext cx="1379538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350"/>
              </a:spcBef>
              <a:buClrTx/>
              <a:buFontTx/>
              <a:buNone/>
            </a:pPr>
            <a:r>
              <a:rPr lang="it-IT" altLang="it-IT" sz="1400">
                <a:solidFill>
                  <a:srgbClr val="FF3300"/>
                </a:solidFill>
                <a:latin typeface="Arial Black" panose="020B0A04020102020204" pitchFamily="34" charset="0"/>
              </a:rPr>
              <a:t>antro</a:t>
            </a:r>
          </a:p>
        </p:txBody>
      </p:sp>
      <p:sp>
        <p:nvSpPr>
          <p:cNvPr id="90127" name="Text Box 14"/>
          <p:cNvSpPr txBox="1">
            <a:spLocks noChangeArrowheads="1"/>
          </p:cNvSpPr>
          <p:nvPr/>
        </p:nvSpPr>
        <p:spPr bwMode="auto">
          <a:xfrm>
            <a:off x="3203575" y="5084763"/>
            <a:ext cx="1795463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500"/>
              </a:spcBef>
              <a:buClrTx/>
              <a:buFontTx/>
              <a:buNone/>
            </a:pPr>
            <a:r>
              <a:rPr lang="it-IT" altLang="it-IT" sz="2000">
                <a:solidFill>
                  <a:srgbClr val="660033"/>
                </a:solidFill>
                <a:latin typeface="Arial Black" panose="020B0A04020102020204" pitchFamily="34" charset="0"/>
              </a:rPr>
              <a:t>canale</a:t>
            </a:r>
          </a:p>
        </p:txBody>
      </p:sp>
      <p:sp>
        <p:nvSpPr>
          <p:cNvPr id="90128" name="Line 15"/>
          <p:cNvSpPr>
            <a:spLocks noChangeShapeType="1"/>
          </p:cNvSpPr>
          <p:nvPr/>
        </p:nvSpPr>
        <p:spPr bwMode="auto">
          <a:xfrm>
            <a:off x="3203575" y="2205038"/>
            <a:ext cx="1439863" cy="792162"/>
          </a:xfrm>
          <a:prstGeom prst="line">
            <a:avLst/>
          </a:prstGeom>
          <a:noFill/>
          <a:ln w="76320" cap="sq">
            <a:solidFill>
              <a:srgbClr val="0000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9" name="Line 16"/>
          <p:cNvSpPr>
            <a:spLocks noChangeShapeType="1"/>
          </p:cNvSpPr>
          <p:nvPr/>
        </p:nvSpPr>
        <p:spPr bwMode="auto">
          <a:xfrm flipV="1">
            <a:off x="6804025" y="2633663"/>
            <a:ext cx="431800" cy="2598737"/>
          </a:xfrm>
          <a:prstGeom prst="line">
            <a:avLst/>
          </a:prstGeom>
          <a:noFill/>
          <a:ln w="7632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30" name="Line 17"/>
          <p:cNvSpPr>
            <a:spLocks noChangeShapeType="1"/>
          </p:cNvSpPr>
          <p:nvPr/>
        </p:nvSpPr>
        <p:spPr bwMode="auto">
          <a:xfrm flipH="1">
            <a:off x="5000625" y="5229225"/>
            <a:ext cx="1806575" cy="1152525"/>
          </a:xfrm>
          <a:prstGeom prst="line">
            <a:avLst/>
          </a:prstGeom>
          <a:noFill/>
          <a:ln w="7632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89777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F9DE44-9BB9-3C47-8557-41830A97E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881798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STOMACO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ASPETTI ANATOMO-TOPOGRAFICI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1550698-C436-874F-82DC-1082121D5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564" y="1340768"/>
            <a:ext cx="7848872" cy="5805264"/>
          </a:xfrm>
        </p:spPr>
        <p:txBody>
          <a:bodyPr/>
          <a:lstStyle/>
          <a:p>
            <a:r>
              <a:rPr lang="it-IT" sz="2400" dirty="0">
                <a:latin typeface="Copperplate Gothic Bold" panose="020E0705020206020404" pitchFamily="34" charset="77"/>
              </a:rPr>
              <a:t>RAPPORTO con la PARETE TORACICA ANTERIORE tramite lo SPAZIO SEMILUNARE di TRAUBE, compreso tra la V e la IX Costa.</a:t>
            </a:r>
          </a:p>
          <a:p>
            <a:endParaRPr lang="it-IT" sz="2400" dirty="0">
              <a:latin typeface="Copperplate Gothic Bold" panose="020E0705020206020404" pitchFamily="34" charset="77"/>
            </a:endParaRPr>
          </a:p>
          <a:p>
            <a:r>
              <a:rPr lang="it-IT" sz="2400" dirty="0">
                <a:latin typeface="Copperplate Gothic Bold" panose="020E0705020206020404" pitchFamily="34" charset="77"/>
              </a:rPr>
              <a:t>RAPPORTO con la PARETE ADDOMINALE ANTERIORE tramite il TRIANGOLO di LABBE’, delimitato dal Margine ANTERO-INFERIORE del FEGATO, dall’ ARCO COSTALE SINISTRO e da un Piano Trasverso che intercetta entrambi gli Archi Costali.</a:t>
            </a:r>
          </a:p>
        </p:txBody>
      </p:sp>
    </p:spTree>
    <p:extLst>
      <p:ext uri="{BB962C8B-B14F-4D97-AF65-F5344CB8AC3E}">
        <p14:creationId xmlns:p14="http://schemas.microsoft.com/office/powerpoint/2010/main" val="21075847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01"/>
          <p:cNvPicPr>
            <a:picLocks noGrp="1" noChangeAspect="1"/>
          </p:cNvPicPr>
          <p:nvPr isPhoto="1"/>
        </p:nvPicPr>
        <p:blipFill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638" y="476672"/>
            <a:ext cx="8847137" cy="638132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09B0968C-3791-9340-950D-02BCEF03522C}"/>
              </a:ext>
            </a:extLst>
          </p:cNvPr>
          <p:cNvSpPr txBox="1">
            <a:spLocks noChangeArrowheads="1"/>
          </p:cNvSpPr>
          <p:nvPr/>
        </p:nvSpPr>
        <p:spPr>
          <a:xfrm>
            <a:off x="323528" y="144813"/>
            <a:ext cx="9144000" cy="304800"/>
          </a:xfrm>
          <a:prstGeom prst="rect">
            <a:avLst/>
          </a:prstGeom>
        </p:spPr>
        <p:txBody>
          <a:bodyPr/>
          <a:lstStyle>
            <a:lvl1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kern="1200" cap="all" spc="100">
                <a:solidFill>
                  <a:srgbClr val="0D0D0D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2pPr>
            <a:lvl3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3pPr>
            <a:lvl4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4pPr>
            <a:lvl5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9pPr>
          </a:lstStyle>
          <a:p>
            <a:pPr algn="ctr" defTabSz="914400" eaLnBrk="1" fontAlgn="auto" hangingPunct="1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SISTEMA  DIGERENTE </a:t>
            </a:r>
            <a:endParaRPr lang="it-IT" altLang="it-IT" sz="3200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0327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964140" cy="8382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RAPPORTO CON LA PARETE TORACICA</a:t>
            </a:r>
            <a:b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SPAZIO DI TRAUBE “semilunare</a:t>
            </a:r>
            <a:r>
              <a:rPr lang="it-IT" altLang="it-IT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”</a:t>
            </a:r>
          </a:p>
        </p:txBody>
      </p:sp>
      <p:pic>
        <p:nvPicPr>
          <p:cNvPr id="81923" name="Picture 2"/>
          <p:cNvPicPr>
            <a:picLocks noChangeAspect="1" noChangeArrowheads="1"/>
          </p:cNvPicPr>
          <p:nvPr/>
        </p:nvPicPr>
        <p:blipFill>
          <a:blip r:embed="rId3" cstate="screen">
            <a:lum bright="-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50" y="765175"/>
            <a:ext cx="7991475" cy="575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 l="18166" t="9964" r="16551" b="2223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24" name="Line 3"/>
          <p:cNvSpPr>
            <a:spLocks noChangeShapeType="1"/>
          </p:cNvSpPr>
          <p:nvPr/>
        </p:nvSpPr>
        <p:spPr bwMode="auto">
          <a:xfrm>
            <a:off x="6019800" y="2133600"/>
            <a:ext cx="1588" cy="76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1925" name="Line 4"/>
          <p:cNvSpPr>
            <a:spLocks noChangeShapeType="1"/>
          </p:cNvSpPr>
          <p:nvPr/>
        </p:nvSpPr>
        <p:spPr bwMode="auto">
          <a:xfrm>
            <a:off x="6804025" y="1052513"/>
            <a:ext cx="144463" cy="2592387"/>
          </a:xfrm>
          <a:prstGeom prst="line">
            <a:avLst/>
          </a:prstGeom>
          <a:noFill/>
          <a:ln w="5724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1926" name="Line 5"/>
          <p:cNvSpPr>
            <a:spLocks noChangeShapeType="1"/>
          </p:cNvSpPr>
          <p:nvPr/>
        </p:nvSpPr>
        <p:spPr bwMode="auto">
          <a:xfrm>
            <a:off x="5219700" y="1268413"/>
            <a:ext cx="1655763" cy="2305050"/>
          </a:xfrm>
          <a:prstGeom prst="line">
            <a:avLst/>
          </a:prstGeom>
          <a:noFill/>
          <a:ln w="76320" cap="sq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1927" name="Line 6"/>
          <p:cNvSpPr>
            <a:spLocks noChangeShapeType="1"/>
          </p:cNvSpPr>
          <p:nvPr/>
        </p:nvSpPr>
        <p:spPr bwMode="auto">
          <a:xfrm flipV="1">
            <a:off x="5148263" y="1049338"/>
            <a:ext cx="1728787" cy="222250"/>
          </a:xfrm>
          <a:prstGeom prst="line">
            <a:avLst/>
          </a:prstGeom>
          <a:noFill/>
          <a:ln w="7632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1928" name="Line 7"/>
          <p:cNvSpPr>
            <a:spLocks noChangeShapeType="1"/>
          </p:cNvSpPr>
          <p:nvPr/>
        </p:nvSpPr>
        <p:spPr bwMode="auto">
          <a:xfrm>
            <a:off x="4787900" y="620713"/>
            <a:ext cx="1512888" cy="1295400"/>
          </a:xfrm>
          <a:prstGeom prst="line">
            <a:avLst/>
          </a:prstGeom>
          <a:noFill/>
          <a:ln w="7632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1929" name="Text Box 8"/>
          <p:cNvSpPr txBox="1">
            <a:spLocks noChangeArrowheads="1"/>
          </p:cNvSpPr>
          <p:nvPr/>
        </p:nvSpPr>
        <p:spPr bwMode="auto">
          <a:xfrm>
            <a:off x="7072313" y="3217863"/>
            <a:ext cx="1339850" cy="581025"/>
          </a:xfrm>
          <a:prstGeom prst="rect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800"/>
              </a:spcBef>
              <a:buClrTx/>
              <a:buFontTx/>
              <a:buNone/>
            </a:pPr>
            <a:r>
              <a:rPr lang="it-IT" altLang="it-IT" sz="3200">
                <a:solidFill>
                  <a:srgbClr val="FF0000"/>
                </a:solidFill>
                <a:latin typeface="Arial Black" panose="020B0A04020102020204" pitchFamily="34" charset="0"/>
              </a:rPr>
              <a:t>IX</a:t>
            </a:r>
          </a:p>
        </p:txBody>
      </p:sp>
      <p:sp>
        <p:nvSpPr>
          <p:cNvPr id="81930" name="Text Box 9"/>
          <p:cNvSpPr txBox="1">
            <a:spLocks noChangeArrowheads="1"/>
          </p:cNvSpPr>
          <p:nvPr/>
        </p:nvSpPr>
        <p:spPr bwMode="auto">
          <a:xfrm>
            <a:off x="6930702" y="838200"/>
            <a:ext cx="1181100" cy="58102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800"/>
              </a:spcBef>
              <a:buClrTx/>
              <a:buFontTx/>
              <a:buNone/>
            </a:pPr>
            <a:r>
              <a:rPr lang="it-IT" altLang="it-IT" sz="3200">
                <a:solidFill>
                  <a:srgbClr val="000000"/>
                </a:solidFill>
                <a:latin typeface="Arial Black" panose="020B0A04020102020204" pitchFamily="34" charset="0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24239088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>
          <a:xfrm>
            <a:off x="-76200" y="0"/>
            <a:ext cx="9448800" cy="8382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STOMACO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RAPPORTI CON LA PARETE ADDOMINALE</a:t>
            </a:r>
          </a:p>
        </p:txBody>
      </p:sp>
      <p:pic>
        <p:nvPicPr>
          <p:cNvPr id="83971" name="Picture 2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079500"/>
            <a:ext cx="8382000" cy="581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3972" name="Line 3"/>
          <p:cNvSpPr>
            <a:spLocks noChangeShapeType="1"/>
          </p:cNvSpPr>
          <p:nvPr/>
        </p:nvSpPr>
        <p:spPr bwMode="auto">
          <a:xfrm flipV="1">
            <a:off x="3200400" y="3883025"/>
            <a:ext cx="2667000" cy="82550"/>
          </a:xfrm>
          <a:prstGeom prst="line">
            <a:avLst/>
          </a:prstGeom>
          <a:noFill/>
          <a:ln w="3816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3973" name="Line 4"/>
          <p:cNvSpPr>
            <a:spLocks noChangeShapeType="1"/>
          </p:cNvSpPr>
          <p:nvPr/>
        </p:nvSpPr>
        <p:spPr bwMode="auto">
          <a:xfrm flipH="1" flipV="1">
            <a:off x="5254625" y="3044825"/>
            <a:ext cx="615950" cy="844550"/>
          </a:xfrm>
          <a:prstGeom prst="line">
            <a:avLst/>
          </a:prstGeom>
          <a:noFill/>
          <a:ln w="2844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3974" name="Line 5"/>
          <p:cNvSpPr>
            <a:spLocks noChangeShapeType="1"/>
          </p:cNvSpPr>
          <p:nvPr/>
        </p:nvSpPr>
        <p:spPr bwMode="auto">
          <a:xfrm flipV="1">
            <a:off x="3200400" y="3044825"/>
            <a:ext cx="2057400" cy="920750"/>
          </a:xfrm>
          <a:prstGeom prst="line">
            <a:avLst/>
          </a:prstGeom>
          <a:noFill/>
          <a:ln w="3816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3975" name="Text Box 6"/>
          <p:cNvSpPr txBox="1">
            <a:spLocks noChangeArrowheads="1"/>
          </p:cNvSpPr>
          <p:nvPr/>
        </p:nvSpPr>
        <p:spPr bwMode="auto">
          <a:xfrm>
            <a:off x="381000" y="1143000"/>
            <a:ext cx="408305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>
                <a:solidFill>
                  <a:srgbClr val="FF0000"/>
                </a:solidFill>
                <a:latin typeface="Arial Black" panose="020B0A04020102020204" pitchFamily="34" charset="0"/>
              </a:rPr>
              <a:t>TRIANGOLO LABBE’</a:t>
            </a:r>
          </a:p>
        </p:txBody>
      </p:sp>
      <p:sp>
        <p:nvSpPr>
          <p:cNvPr id="83976" name="Line 7"/>
          <p:cNvSpPr>
            <a:spLocks noChangeShapeType="1"/>
          </p:cNvSpPr>
          <p:nvPr/>
        </p:nvSpPr>
        <p:spPr bwMode="auto">
          <a:xfrm>
            <a:off x="2743200" y="1524000"/>
            <a:ext cx="1905000" cy="2133600"/>
          </a:xfrm>
          <a:prstGeom prst="line">
            <a:avLst/>
          </a:prstGeom>
          <a:noFill/>
          <a:ln w="38160" cap="sq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2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1239838"/>
            <a:ext cx="7777162" cy="549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0116" name="Text Box 3"/>
          <p:cNvSpPr txBox="1">
            <a:spLocks noChangeArrowheads="1"/>
          </p:cNvSpPr>
          <p:nvPr/>
        </p:nvSpPr>
        <p:spPr bwMode="auto">
          <a:xfrm>
            <a:off x="1116013" y="1557338"/>
            <a:ext cx="2303462" cy="97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ts val="450"/>
              </a:spcBef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</a:rPr>
              <a:t>cardias</a:t>
            </a:r>
          </a:p>
          <a:p>
            <a:pPr algn="ctr" eaLnBrk="1" hangingPunct="1">
              <a:spcBef>
                <a:spcPts val="450"/>
              </a:spcBef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</a:rPr>
              <a:t>(cardia, porzione “cardiaca”)</a:t>
            </a:r>
          </a:p>
        </p:txBody>
      </p:sp>
      <p:sp>
        <p:nvSpPr>
          <p:cNvPr id="90117" name="Text Box 4"/>
          <p:cNvSpPr txBox="1">
            <a:spLocks noChangeArrowheads="1"/>
          </p:cNvSpPr>
          <p:nvPr/>
        </p:nvSpPr>
        <p:spPr bwMode="auto">
          <a:xfrm>
            <a:off x="7019925" y="1557338"/>
            <a:ext cx="1947863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>
                <a:solidFill>
                  <a:srgbClr val="009900"/>
                </a:solidFill>
                <a:latin typeface="Arial Black" panose="020B0A04020102020204" pitchFamily="34" charset="0"/>
              </a:rPr>
              <a:t>fondo</a:t>
            </a:r>
          </a:p>
        </p:txBody>
      </p:sp>
      <p:sp>
        <p:nvSpPr>
          <p:cNvPr id="90118" name="Text Box 5"/>
          <p:cNvSpPr txBox="1">
            <a:spLocks noChangeArrowheads="1"/>
          </p:cNvSpPr>
          <p:nvPr/>
        </p:nvSpPr>
        <p:spPr bwMode="auto">
          <a:xfrm>
            <a:off x="6640513" y="5137150"/>
            <a:ext cx="196691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>
                <a:solidFill>
                  <a:srgbClr val="000099"/>
                </a:solidFill>
                <a:latin typeface="Arial Black" panose="020B0A04020102020204" pitchFamily="34" charset="0"/>
              </a:rPr>
              <a:t>corpo</a:t>
            </a:r>
          </a:p>
        </p:txBody>
      </p:sp>
      <p:sp>
        <p:nvSpPr>
          <p:cNvPr id="90119" name="Line 6"/>
          <p:cNvSpPr>
            <a:spLocks noChangeShapeType="1"/>
          </p:cNvSpPr>
          <p:nvPr/>
        </p:nvSpPr>
        <p:spPr bwMode="auto">
          <a:xfrm>
            <a:off x="4572000" y="2636838"/>
            <a:ext cx="2736850" cy="1587"/>
          </a:xfrm>
          <a:prstGeom prst="line">
            <a:avLst/>
          </a:prstGeom>
          <a:noFill/>
          <a:ln w="7632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0" name="Line 7"/>
          <p:cNvSpPr>
            <a:spLocks noChangeShapeType="1"/>
          </p:cNvSpPr>
          <p:nvPr/>
        </p:nvSpPr>
        <p:spPr bwMode="auto">
          <a:xfrm flipH="1">
            <a:off x="6224588" y="1989138"/>
            <a:ext cx="942975" cy="431800"/>
          </a:xfrm>
          <a:prstGeom prst="line">
            <a:avLst/>
          </a:prstGeom>
          <a:noFill/>
          <a:ln w="76320" cap="sq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1" name="Line 8"/>
          <p:cNvSpPr>
            <a:spLocks noChangeShapeType="1"/>
          </p:cNvSpPr>
          <p:nvPr/>
        </p:nvSpPr>
        <p:spPr bwMode="auto">
          <a:xfrm flipH="1">
            <a:off x="3705225" y="5300663"/>
            <a:ext cx="798513" cy="1081087"/>
          </a:xfrm>
          <a:prstGeom prst="line">
            <a:avLst/>
          </a:prstGeom>
          <a:noFill/>
          <a:ln w="2844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2" name="Line 9"/>
          <p:cNvSpPr>
            <a:spLocks noChangeShapeType="1"/>
          </p:cNvSpPr>
          <p:nvPr/>
        </p:nvSpPr>
        <p:spPr bwMode="auto">
          <a:xfrm>
            <a:off x="4500563" y="5300663"/>
            <a:ext cx="503237" cy="1081087"/>
          </a:xfrm>
          <a:prstGeom prst="line">
            <a:avLst/>
          </a:prstGeom>
          <a:noFill/>
          <a:ln w="381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3" name="Text Box 10"/>
          <p:cNvSpPr txBox="1">
            <a:spLocks noChangeArrowheads="1"/>
          </p:cNvSpPr>
          <p:nvPr/>
        </p:nvSpPr>
        <p:spPr bwMode="auto">
          <a:xfrm>
            <a:off x="1331913" y="5734050"/>
            <a:ext cx="19685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>
                <a:solidFill>
                  <a:srgbClr val="FF0066"/>
                </a:solidFill>
                <a:latin typeface="Arial Black" panose="020B0A04020102020204" pitchFamily="34" charset="0"/>
              </a:rPr>
              <a:t>piloro</a:t>
            </a:r>
          </a:p>
        </p:txBody>
      </p:sp>
      <p:sp>
        <p:nvSpPr>
          <p:cNvPr id="90124" name="Line 11"/>
          <p:cNvSpPr>
            <a:spLocks noChangeShapeType="1"/>
          </p:cNvSpPr>
          <p:nvPr/>
        </p:nvSpPr>
        <p:spPr bwMode="auto">
          <a:xfrm flipV="1">
            <a:off x="2555875" y="4505325"/>
            <a:ext cx="576263" cy="1519238"/>
          </a:xfrm>
          <a:prstGeom prst="line">
            <a:avLst/>
          </a:prstGeom>
          <a:noFill/>
          <a:ln w="7632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5" name="Line 12"/>
          <p:cNvSpPr>
            <a:spLocks noChangeShapeType="1"/>
          </p:cNvSpPr>
          <p:nvPr/>
        </p:nvSpPr>
        <p:spPr bwMode="auto">
          <a:xfrm>
            <a:off x="2627313" y="6092825"/>
            <a:ext cx="2376487" cy="288925"/>
          </a:xfrm>
          <a:prstGeom prst="line">
            <a:avLst/>
          </a:prstGeom>
          <a:noFill/>
          <a:ln w="7632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6" name="Text Box 13"/>
          <p:cNvSpPr txBox="1">
            <a:spLocks noChangeArrowheads="1"/>
          </p:cNvSpPr>
          <p:nvPr/>
        </p:nvSpPr>
        <p:spPr bwMode="auto">
          <a:xfrm>
            <a:off x="4067175" y="5805488"/>
            <a:ext cx="1379538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350"/>
              </a:spcBef>
              <a:buClrTx/>
              <a:buFontTx/>
              <a:buNone/>
            </a:pPr>
            <a:r>
              <a:rPr lang="it-IT" altLang="it-IT" sz="1400">
                <a:solidFill>
                  <a:srgbClr val="FF3300"/>
                </a:solidFill>
                <a:latin typeface="Arial Black" panose="020B0A04020102020204" pitchFamily="34" charset="0"/>
              </a:rPr>
              <a:t>antro</a:t>
            </a:r>
          </a:p>
        </p:txBody>
      </p:sp>
      <p:sp>
        <p:nvSpPr>
          <p:cNvPr id="90127" name="Text Box 14"/>
          <p:cNvSpPr txBox="1">
            <a:spLocks noChangeArrowheads="1"/>
          </p:cNvSpPr>
          <p:nvPr/>
        </p:nvSpPr>
        <p:spPr bwMode="auto">
          <a:xfrm>
            <a:off x="3203575" y="5084763"/>
            <a:ext cx="1795463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500"/>
              </a:spcBef>
              <a:buClrTx/>
              <a:buFontTx/>
              <a:buNone/>
            </a:pPr>
            <a:r>
              <a:rPr lang="it-IT" altLang="it-IT" sz="2000">
                <a:solidFill>
                  <a:srgbClr val="660033"/>
                </a:solidFill>
                <a:latin typeface="Arial Black" panose="020B0A04020102020204" pitchFamily="34" charset="0"/>
              </a:rPr>
              <a:t>canale</a:t>
            </a:r>
          </a:p>
        </p:txBody>
      </p:sp>
      <p:sp>
        <p:nvSpPr>
          <p:cNvPr id="90128" name="Line 15"/>
          <p:cNvSpPr>
            <a:spLocks noChangeShapeType="1"/>
          </p:cNvSpPr>
          <p:nvPr/>
        </p:nvSpPr>
        <p:spPr bwMode="auto">
          <a:xfrm>
            <a:off x="3203575" y="2205038"/>
            <a:ext cx="1439863" cy="792162"/>
          </a:xfrm>
          <a:prstGeom prst="line">
            <a:avLst/>
          </a:prstGeom>
          <a:noFill/>
          <a:ln w="76320" cap="sq">
            <a:solidFill>
              <a:srgbClr val="0000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9" name="Line 16"/>
          <p:cNvSpPr>
            <a:spLocks noChangeShapeType="1"/>
          </p:cNvSpPr>
          <p:nvPr/>
        </p:nvSpPr>
        <p:spPr bwMode="auto">
          <a:xfrm flipV="1">
            <a:off x="6804025" y="2633663"/>
            <a:ext cx="431800" cy="2598737"/>
          </a:xfrm>
          <a:prstGeom prst="line">
            <a:avLst/>
          </a:prstGeom>
          <a:noFill/>
          <a:ln w="7632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30" name="Line 17"/>
          <p:cNvSpPr>
            <a:spLocks noChangeShapeType="1"/>
          </p:cNvSpPr>
          <p:nvPr/>
        </p:nvSpPr>
        <p:spPr bwMode="auto">
          <a:xfrm flipH="1">
            <a:off x="5000625" y="5229225"/>
            <a:ext cx="1806575" cy="1152525"/>
          </a:xfrm>
          <a:prstGeom prst="line">
            <a:avLst/>
          </a:prstGeom>
          <a:noFill/>
          <a:ln w="7632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67045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>
          <a:xfrm>
            <a:off x="-13356" y="116632"/>
            <a:ext cx="8686800" cy="83820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STOMACO 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MORFOLOGIA MACROSCOPICA</a:t>
            </a:r>
          </a:p>
        </p:txBody>
      </p:sp>
      <p:sp>
        <p:nvSpPr>
          <p:cNvPr id="86019" name="Rectangle 2"/>
          <p:cNvSpPr>
            <a:spLocks noGrp="1" noChangeArrowheads="1"/>
          </p:cNvSpPr>
          <p:nvPr>
            <p:ph idx="1"/>
          </p:nvPr>
        </p:nvSpPr>
        <p:spPr>
          <a:xfrm>
            <a:off x="397888" y="1340768"/>
            <a:ext cx="8291264" cy="5410200"/>
          </a:xfrm>
        </p:spPr>
        <p:txBody>
          <a:bodyPr/>
          <a:lstStyle/>
          <a:p>
            <a:pPr marL="0" indent="0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altLang="it-IT" sz="2800" b="1" dirty="0">
                <a:latin typeface="Comic Sans MS" panose="030F0902030302020204" pitchFamily="66" charset="0"/>
              </a:rPr>
              <a:t>Oltre alla suddivisione nelle succitate porzioni, nello Stomaco si possono evidenziare ulteriori parametri morfologici:</a:t>
            </a:r>
          </a:p>
          <a:p>
            <a:pPr marL="0" indent="0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endParaRPr lang="it-IT" altLang="it-IT" sz="2800" b="1" dirty="0">
              <a:latin typeface="Comic Sans MS" panose="030F0902030302020204" pitchFamily="66" charset="0"/>
            </a:endParaRPr>
          </a:p>
          <a:p>
            <a:pPr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Tx/>
              <a:buChar char="-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altLang="it-IT" sz="2800" b="1" dirty="0">
                <a:latin typeface="Comic Sans MS" panose="030F0902030302020204" pitchFamily="66" charset="0"/>
              </a:rPr>
              <a:t> FACCIA ANTERIORE</a:t>
            </a:r>
          </a:p>
          <a:p>
            <a:pPr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Tx/>
              <a:buChar char="-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altLang="it-IT" sz="2800" b="1" dirty="0">
                <a:latin typeface="Comic Sans MS" panose="030F0902030302020204" pitchFamily="66" charset="0"/>
              </a:rPr>
              <a:t> FACCIA POSTERIORE</a:t>
            </a:r>
          </a:p>
          <a:p>
            <a:pPr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Tx/>
              <a:buChar char="-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altLang="it-IT" sz="2800" b="1" dirty="0">
                <a:latin typeface="Comic Sans MS" panose="030F0902030302020204" pitchFamily="66" charset="0"/>
              </a:rPr>
              <a:t> PICCOLA CURVATURA (Margine Destro)</a:t>
            </a:r>
          </a:p>
          <a:p>
            <a:pPr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Tx/>
              <a:buChar char="-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altLang="it-IT" sz="2800" b="1" dirty="0">
                <a:latin typeface="Comic Sans MS" panose="030F0902030302020204" pitchFamily="66" charset="0"/>
              </a:rPr>
              <a:t> GRANDE CURVATURA (Margine Sinistro)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B63FE4-A5A4-B24F-9A8B-149D88DEC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12" y="116632"/>
            <a:ext cx="9144000" cy="953806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STOMACO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RAPPORTI PRINCIPALI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BCD454A-5B6D-704C-8DAE-F30BE051E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024" y="1086903"/>
            <a:ext cx="8352928" cy="5877272"/>
          </a:xfrm>
        </p:spPr>
        <p:txBody>
          <a:bodyPr/>
          <a:lstStyle/>
          <a:p>
            <a:r>
              <a:rPr lang="it-IT" sz="2400" b="1" dirty="0">
                <a:latin typeface="Comic Sans MS" panose="030F0902030302020204" pitchFamily="66" charset="0"/>
              </a:rPr>
              <a:t>Lo STOMACO si rapporta ANTERIORMENTE, oltre che con le Pareti Toracica e Addominale Anteriori, anche con il FEGATO; POSTERIORMENTE con la PARETE ADDOMINALE POSTERIORE, con il PANCREAS ed il RENE SINISTRO.</a:t>
            </a:r>
          </a:p>
          <a:p>
            <a:r>
              <a:rPr lang="it-IT" sz="2400" b="1" dirty="0">
                <a:latin typeface="Comic Sans MS" panose="030F0902030302020204" pitchFamily="66" charset="0"/>
              </a:rPr>
              <a:t>LATERALMENTE, a DESTRA, si rapporta con il DUODENO, a SINISTRA con la MILZA.</a:t>
            </a:r>
          </a:p>
          <a:p>
            <a:r>
              <a:rPr lang="it-IT" sz="2400" b="1" dirty="0">
                <a:latin typeface="Comic Sans MS" panose="030F0902030302020204" pitchFamily="66" charset="0"/>
              </a:rPr>
              <a:t>SUPERIORMENTE la regione del Fondo si relaziona, tramite il DIAFRAMMA, con la PLEURA DIAFRAMMATICA del Polmone Sinistro.</a:t>
            </a:r>
          </a:p>
          <a:p>
            <a:r>
              <a:rPr lang="it-IT" sz="2400" b="1" dirty="0">
                <a:latin typeface="Comic Sans MS" panose="030F0902030302020204" pitchFamily="66" charset="0"/>
              </a:rPr>
              <a:t>INFERIORMENTE si rapporta con il COLON ed il MESOCOLON TRASVERSO </a:t>
            </a:r>
          </a:p>
        </p:txBody>
      </p:sp>
    </p:spTree>
    <p:extLst>
      <p:ext uri="{BB962C8B-B14F-4D97-AF65-F5344CB8AC3E}">
        <p14:creationId xmlns:p14="http://schemas.microsoft.com/office/powerpoint/2010/main" val="133854571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5" name="Picture 2"/>
          <p:cNvPicPr>
            <a:picLocks noChangeAspect="1" noChangeArrowheads="1"/>
          </p:cNvPicPr>
          <p:nvPr/>
        </p:nvPicPr>
        <p:blipFill>
          <a:blip r:embed="rId3">
            <a:lum bright="-24000"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9491"/>
            <a:ext cx="7236644" cy="6729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4000" contrast="30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Immagine 1">
            <a:extLst>
              <a:ext uri="{FF2B5EF4-FFF2-40B4-BE49-F238E27FC236}">
                <a16:creationId xmlns:a16="http://schemas.microsoft.com/office/drawing/2014/main" id="{F7699AD3-D696-CE4E-9CF0-B5A2AE43D7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31640" y="15462"/>
            <a:ext cx="5534197" cy="684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655658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Immagine 1">
            <a:extLst>
              <a:ext uri="{FF2B5EF4-FFF2-40B4-BE49-F238E27FC236}">
                <a16:creationId xmlns:a16="http://schemas.microsoft.com/office/drawing/2014/main" id="{F7699AD3-D696-CE4E-9CF0-B5A2AE43D7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4322"/>
          <a:stretch/>
        </p:blipFill>
        <p:spPr bwMode="auto">
          <a:xfrm>
            <a:off x="-5720" y="476672"/>
            <a:ext cx="8976735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373706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06213"/>
            <a:ext cx="9144000" cy="836712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STOMACO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CONFIGURAZIONE  INTERNA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D520A5-EA62-634F-9977-365BFACD7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989" y="942925"/>
            <a:ext cx="7699699" cy="591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416674"/>
            <a:ext cx="9144000" cy="7620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STOMACO 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CONFIGURAZIONE INTERNA</a:t>
            </a:r>
            <a:br>
              <a:rPr lang="it-IT" altLang="it-IT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</a:br>
            <a:endParaRPr lang="it-IT" altLang="it-IT" sz="3200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0178" name="Rectangle 2"/>
          <p:cNvSpPr>
            <a:spLocks noGrp="1" noChangeArrowheads="1"/>
          </p:cNvSpPr>
          <p:nvPr>
            <p:ph idx="1"/>
          </p:nvPr>
        </p:nvSpPr>
        <p:spPr>
          <a:xfrm>
            <a:off x="395536" y="1196752"/>
            <a:ext cx="8064896" cy="3581400"/>
          </a:xfrm>
        </p:spPr>
        <p:txBody>
          <a:bodyPr rtlCol="0">
            <a:noAutofit/>
          </a:bodyPr>
          <a:lstStyle/>
          <a:p>
            <a:pPr marL="339725" indent="-339725" fontAlgn="auto">
              <a:lnSpc>
                <a:spcPct val="80000"/>
              </a:lnSpc>
              <a:spcBef>
                <a:spcPts val="5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100" b="1" dirty="0">
                <a:latin typeface="Chalkboard SE" panose="03050602040202020205" pitchFamily="66" charset="77"/>
              </a:rPr>
              <a:t>Nel vivente, tramite l’ Esame Endoscopico (GASTROSCOPIA), il rivestimento del Lume appare di un COLORITO GRIGIO ROSEO</a:t>
            </a:r>
          </a:p>
          <a:p>
            <a:pPr marL="558800" indent="-555625" fontAlgn="auto">
              <a:lnSpc>
                <a:spcPct val="80000"/>
              </a:lnSpc>
              <a:spcBef>
                <a:spcPts val="500"/>
              </a:spcBef>
              <a:buClr>
                <a:schemeClr val="tx1">
                  <a:lumMod val="95000"/>
                  <a:lumOff val="5000"/>
                </a:schemeClr>
              </a:buClr>
              <a:buSzPct val="45000"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100" b="1" dirty="0">
              <a:latin typeface="Chalkboard SE" panose="03050602040202020205" pitchFamily="66" charset="77"/>
            </a:endParaRPr>
          </a:p>
          <a:p>
            <a:pPr marL="339725" indent="-339725" fontAlgn="auto">
              <a:lnSpc>
                <a:spcPct val="80000"/>
              </a:lnSpc>
              <a:spcBef>
                <a:spcPts val="5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100" b="1" dirty="0">
                <a:latin typeface="Chalkboard SE" panose="03050602040202020205" pitchFamily="66" charset="77"/>
              </a:rPr>
              <a:t>Presenta, nello STATO DI RIPOSO (ossia quando è VUOTO), le PIEGHE (o Pliche) GASTRICHE, che prevalentemente seguono la direzione dell’ ASSE LONGITUDINALE ed appaiono ANASTOMIZZATE tra loro</a:t>
            </a:r>
          </a:p>
          <a:p>
            <a:pPr marL="339725" indent="-336550" fontAlgn="auto">
              <a:lnSpc>
                <a:spcPct val="80000"/>
              </a:lnSpc>
              <a:spcBef>
                <a:spcPts val="500"/>
              </a:spcBef>
              <a:buClr>
                <a:schemeClr val="tx1">
                  <a:lumMod val="95000"/>
                  <a:lumOff val="5000"/>
                </a:schemeClr>
              </a:buClr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100" b="1" dirty="0">
              <a:latin typeface="Chalkboard SE" panose="03050602040202020205" pitchFamily="66" charset="77"/>
            </a:endParaRPr>
          </a:p>
          <a:p>
            <a:pPr marL="339725" indent="-339725" fontAlgn="auto">
              <a:lnSpc>
                <a:spcPct val="80000"/>
              </a:lnSpc>
              <a:spcBef>
                <a:spcPts val="5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100" b="1" dirty="0">
                <a:latin typeface="Chalkboard SE" panose="03050602040202020205" pitchFamily="66" charset="77"/>
              </a:rPr>
              <a:t>Al contrario, NON si rilevano ANASTOMOSI delle pieghe in corrispondenza della PICCOLA CURVATURA (la cosiddetta «</a:t>
            </a:r>
            <a:r>
              <a:rPr lang="it-IT" altLang="it-IT" sz="2100" b="1" dirty="0" err="1">
                <a:latin typeface="Chalkboard SE" panose="03050602040202020205" pitchFamily="66" charset="77"/>
              </a:rPr>
              <a:t>MagenStrasse</a:t>
            </a:r>
            <a:r>
              <a:rPr lang="it-IT" altLang="it-IT" sz="2100" b="1" dirty="0">
                <a:latin typeface="Chalkboard SE" panose="03050602040202020205" pitchFamily="66" charset="77"/>
              </a:rPr>
              <a:t>-Via del Cibo», perché si immaginava una preferenziale progressione del bolo alimentare in questa parte della cavità dello Stomaco)</a:t>
            </a:r>
          </a:p>
          <a:p>
            <a:pPr marL="339725" indent="-336550" fontAlgn="auto">
              <a:lnSpc>
                <a:spcPct val="80000"/>
              </a:lnSpc>
              <a:spcBef>
                <a:spcPts val="500"/>
              </a:spcBef>
              <a:buClr>
                <a:schemeClr val="tx1">
                  <a:lumMod val="95000"/>
                  <a:lumOff val="5000"/>
                </a:schemeClr>
              </a:buClr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100" b="1" dirty="0">
              <a:latin typeface="Chalkboard SE" panose="03050602040202020205" pitchFamily="66" charset="77"/>
            </a:endParaRPr>
          </a:p>
          <a:p>
            <a:pPr marL="339725" indent="-339725" fontAlgn="auto">
              <a:lnSpc>
                <a:spcPct val="80000"/>
              </a:lnSpc>
              <a:spcBef>
                <a:spcPts val="5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100" b="1" dirty="0">
                <a:latin typeface="Chalkboard SE" panose="03050602040202020205" pitchFamily="66" charset="77"/>
              </a:rPr>
              <a:t>Ad ORGANO RIEMPITO di bolo alimentare, si osservano i SOLCHI PERMANENTI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6096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SISTEMA  DIGERENTE (1)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idx="1"/>
          </p:nvPr>
        </p:nvSpPr>
        <p:spPr>
          <a:xfrm>
            <a:off x="683568" y="980728"/>
            <a:ext cx="7920880" cy="5562600"/>
          </a:xfrm>
        </p:spPr>
        <p:txBody>
          <a:bodyPr rtlCol="0">
            <a:normAutofit fontScale="85000" lnSpcReduction="20000"/>
          </a:bodyPr>
          <a:lstStyle/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latin typeface="Chalkboard" panose="03050602040202020205" pitchFamily="66" charset="77"/>
              </a:rPr>
              <a:t>Il TUBO DIGERENTE può essere considerato un  ORGANO CAVO molto lungo (circa 10 metri), che </a:t>
            </a:r>
            <a:r>
              <a:rPr lang="it-IT" altLang="it-IT" sz="2800" b="1" dirty="0" err="1">
                <a:latin typeface="Chalkboard" panose="03050602040202020205" pitchFamily="66" charset="77"/>
              </a:rPr>
              <a:t>assune</a:t>
            </a:r>
            <a:r>
              <a:rPr lang="it-IT" altLang="it-IT" sz="2800" b="1" dirty="0">
                <a:latin typeface="Chalkboard" panose="03050602040202020205" pitchFamily="66" charset="77"/>
              </a:rPr>
              <a:t> varie denominazioni che sono quelle dei diversi Organi Cavi che lo costituiscono.</a:t>
            </a:r>
          </a:p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latin typeface="Chalkboard" panose="03050602040202020205" pitchFamily="66" charset="77"/>
              </a:rPr>
              <a:t>Secondo la normale progressione del Bolo Alimentare, in direzione Cranio-Caudale, si descrivono: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latin typeface="Chalkboard" panose="03050602040202020205" pitchFamily="66" charset="77"/>
              </a:rPr>
              <a:t>    - CAVITA’ ORALE E SUO VESTIBOLO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latin typeface="Chalkboard" panose="03050602040202020205" pitchFamily="66" charset="77"/>
              </a:rPr>
              <a:t>    - ORO- e LARINGOFARINGE (la Rinofaringe è 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latin typeface="Chalkboard" panose="03050602040202020205" pitchFamily="66" charset="77"/>
              </a:rPr>
              <a:t>      unicamente una Via Aerea del Sistema 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latin typeface="Chalkboard" panose="03050602040202020205" pitchFamily="66" charset="77"/>
              </a:rPr>
              <a:t>      Respiratorio)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latin typeface="Chalkboard" panose="03050602040202020205" pitchFamily="66" charset="77"/>
              </a:rPr>
              <a:t>    - ESOFAGO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latin typeface="Chalkboard" panose="03050602040202020205" pitchFamily="66" charset="77"/>
              </a:rPr>
              <a:t>    - STOMACO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latin typeface="Chalkboard" panose="03050602040202020205" pitchFamily="66" charset="77"/>
              </a:rPr>
              <a:t>    - INTESTINO: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latin typeface="Chalkboard" panose="03050602040202020205" pitchFamily="66" charset="77"/>
              </a:rPr>
              <a:t>      * TENUE: DUODENO e TENUE MESENTERIALE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latin typeface="Chalkboard" panose="03050602040202020205" pitchFamily="66" charset="77"/>
              </a:rPr>
              <a:t>      * CRASSO: CECO, COLON, SIGMA, RETTO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1">
            <a:extLst>
              <a:ext uri="{FF2B5EF4-FFF2-40B4-BE49-F238E27FC236}">
                <a16:creationId xmlns:a16="http://schemas.microsoft.com/office/drawing/2014/main" id="{A69F203D-FBFD-3241-9AE3-C767588068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6607"/>
          <a:stretch/>
        </p:blipFill>
        <p:spPr bwMode="auto">
          <a:xfrm>
            <a:off x="113662" y="662049"/>
            <a:ext cx="8881742" cy="5863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616641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C12602-2784-449D-9EC0-392C3713B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26" y="0"/>
            <a:ext cx="9144000" cy="936104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STOMACO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STRUTTURA ANATOMO-MICROSCOPICA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0850F73-68CB-47A7-A251-1940B831E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936104"/>
            <a:ext cx="8208912" cy="5921895"/>
          </a:xfrm>
        </p:spPr>
        <p:txBody>
          <a:bodyPr/>
          <a:lstStyle/>
          <a:p>
            <a:r>
              <a:rPr lang="it-IT" sz="2200" b="1" dirty="0">
                <a:latin typeface="Copperplate Gothic Bold" panose="020E0705020206020404" pitchFamily="34" charset="77"/>
              </a:rPr>
              <a:t>TONACA MUCOSA con Epitelio Cilindrico Monostratificato a Secrezione MUCOIDE (Muco Neutro), e Lamina Propria con GHIANDOLE (CARDIALI, PROPRIAMENTE DETTE, PILORICHE) </a:t>
            </a:r>
          </a:p>
          <a:p>
            <a:r>
              <a:rPr lang="it-IT" sz="2200" b="1" dirty="0">
                <a:latin typeface="Copperplate Gothic Bold" panose="020E0705020206020404" pitchFamily="34" charset="77"/>
              </a:rPr>
              <a:t>TONACA SOTTOMUCOSA: Tessuto Connettivo con Vasi Sanguiferi e Linfatici e Plesso Nervoso Autonomo Sottomucoso di </a:t>
            </a:r>
            <a:r>
              <a:rPr lang="it-IT" sz="2200" b="1" dirty="0" err="1">
                <a:latin typeface="Copperplate Gothic Bold" panose="020E0705020206020404" pitchFamily="34" charset="77"/>
              </a:rPr>
              <a:t>Meissner</a:t>
            </a:r>
            <a:endParaRPr lang="it-IT" sz="2200" b="1" dirty="0">
              <a:latin typeface="Copperplate Gothic Bold" panose="020E0705020206020404" pitchFamily="34" charset="77"/>
            </a:endParaRPr>
          </a:p>
          <a:p>
            <a:r>
              <a:rPr lang="it-IT" sz="2200" b="1" dirty="0">
                <a:latin typeface="Copperplate Gothic Bold" panose="020E0705020206020404" pitchFamily="34" charset="77"/>
              </a:rPr>
              <a:t>TONACA MUSCOLARE di Muscolatura Liscia con 3 strati: Obliquo interno, Circolare intermedio e Longitudinale esterno. Vi si trova il Plesso Nervoso Autonomo Muscolare di </a:t>
            </a:r>
            <a:r>
              <a:rPr lang="it-IT" sz="2200" b="1" dirty="0" err="1">
                <a:latin typeface="Copperplate Gothic Bold" panose="020E0705020206020404" pitchFamily="34" charset="77"/>
              </a:rPr>
              <a:t>Auerbach</a:t>
            </a:r>
            <a:endParaRPr lang="it-IT" sz="2200" b="1" dirty="0">
              <a:latin typeface="Copperplate Gothic Bold" panose="020E0705020206020404" pitchFamily="34" charset="77"/>
            </a:endParaRPr>
          </a:p>
          <a:p>
            <a:r>
              <a:rPr lang="it-IT" sz="2200" b="1" dirty="0">
                <a:latin typeface="Copperplate Gothic Bold" panose="020E0705020206020404" pitchFamily="34" charset="77"/>
              </a:rPr>
              <a:t>TONACA ESTERNA prevalentemente Sierosa Peritoneale, tranne la parete posteriore del Fondo (Avventizia)</a:t>
            </a:r>
          </a:p>
        </p:txBody>
      </p:sp>
    </p:spTree>
    <p:extLst>
      <p:ext uri="{BB962C8B-B14F-4D97-AF65-F5344CB8AC3E}">
        <p14:creationId xmlns:p14="http://schemas.microsoft.com/office/powerpoint/2010/main" val="345553696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-18090"/>
            <a:ext cx="7383760" cy="6839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169404"/>
            <a:ext cx="8686800" cy="8382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GIUNZIONE ESOFAGO-GASTRICA</a:t>
            </a:r>
          </a:p>
        </p:txBody>
      </p:sp>
      <p:sp>
        <p:nvSpPr>
          <p:cNvPr id="108547" name="Text Box 2"/>
          <p:cNvSpPr txBox="1">
            <a:spLocks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ts val="800"/>
              </a:spcBef>
              <a:buClrTx/>
              <a:buFontTx/>
              <a:buNone/>
            </a:pPr>
            <a:r>
              <a:rPr lang="it-IT" altLang="it-IT" sz="320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10854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463" y="1052736"/>
            <a:ext cx="8627937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839200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STOMACO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CARDIAS</a:t>
            </a:r>
          </a:p>
        </p:txBody>
      </p:sp>
      <p:pic>
        <p:nvPicPr>
          <p:cNvPr id="11059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739900"/>
            <a:ext cx="8610600" cy="455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9658BA-88B7-6E49-821B-0E156D67B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216024"/>
            <a:ext cx="7289800" cy="836712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GHIANDOLE  GASTRICHE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9B7D340-FC32-7847-B502-99451C35A3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052736"/>
            <a:ext cx="8666757" cy="5805264"/>
          </a:xfrm>
        </p:spPr>
        <p:txBody>
          <a:bodyPr/>
          <a:lstStyle/>
          <a:p>
            <a:r>
              <a:rPr lang="it-IT" sz="2700" b="1" dirty="0">
                <a:latin typeface="Comic Sans MS" panose="030F0902030302020204" pitchFamily="66" charset="0"/>
              </a:rPr>
              <a:t>Nella LAMINA PROPRIA della Tonaca Mucosa, sono localizzate le GHIANDOLE GASTRICHE </a:t>
            </a:r>
          </a:p>
          <a:p>
            <a:endParaRPr lang="it-IT" sz="2700" b="1" dirty="0">
              <a:latin typeface="Comic Sans MS" panose="030F0902030302020204" pitchFamily="66" charset="0"/>
            </a:endParaRPr>
          </a:p>
          <a:p>
            <a:r>
              <a:rPr lang="it-IT" sz="2700" b="1" dirty="0">
                <a:latin typeface="Comic Sans MS" panose="030F0902030302020204" pitchFamily="66" charset="0"/>
              </a:rPr>
              <a:t>Esistono differenti tipologie ghiandolari nell’ ambito delle diverse porzioni dello Stomaco:</a:t>
            </a:r>
          </a:p>
          <a:p>
            <a:endParaRPr lang="it-IT" sz="2700" b="1" dirty="0">
              <a:latin typeface="Comic Sans MS" panose="030F0902030302020204" pitchFamily="66" charset="0"/>
            </a:endParaRPr>
          </a:p>
          <a:p>
            <a:r>
              <a:rPr lang="it-IT" sz="2700" b="1" dirty="0">
                <a:latin typeface="Comic Sans MS" panose="030F0902030302020204" pitchFamily="66" charset="0"/>
              </a:rPr>
              <a:t>- GHIANDOLE CARDIALI (nel Cardias);</a:t>
            </a:r>
          </a:p>
          <a:p>
            <a:r>
              <a:rPr lang="it-IT" sz="2700" b="1" dirty="0">
                <a:latin typeface="Comic Sans MS" panose="030F0902030302020204" pitchFamily="66" charset="0"/>
              </a:rPr>
              <a:t>- GHIANDOLE GASTRICHE PROPRIAMENTE </a:t>
            </a:r>
          </a:p>
          <a:p>
            <a:r>
              <a:rPr lang="it-IT" sz="2700" b="1" dirty="0">
                <a:latin typeface="Comic Sans MS" panose="030F0902030302020204" pitchFamily="66" charset="0"/>
              </a:rPr>
              <a:t>  DETTE (del Corpo e del Fondo);</a:t>
            </a:r>
          </a:p>
          <a:p>
            <a:r>
              <a:rPr lang="it-IT" sz="2700" b="1" dirty="0">
                <a:latin typeface="Comic Sans MS" panose="030F0902030302020204" pitchFamily="66" charset="0"/>
              </a:rPr>
              <a:t>- GHIANDOLE PILORICHE (nel PILORO)   </a:t>
            </a:r>
          </a:p>
          <a:p>
            <a:r>
              <a:rPr lang="it-IT" sz="2700" b="1" dirty="0">
                <a:latin typeface="Comic Sans MS" panose="030F0902030302020204" pitchFamily="66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45196295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Grp="1" noChangeArrowheads="1"/>
          </p:cNvSpPr>
          <p:nvPr>
            <p:ph type="title"/>
          </p:nvPr>
        </p:nvSpPr>
        <p:spPr>
          <a:xfrm>
            <a:off x="251520" y="182563"/>
            <a:ext cx="8763000" cy="83820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STOMACO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CORPO</a:t>
            </a:r>
          </a:p>
        </p:txBody>
      </p:sp>
      <p:pic>
        <p:nvPicPr>
          <p:cNvPr id="11469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1020763"/>
            <a:ext cx="6096000" cy="5751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332656"/>
            <a:ext cx="9144000" cy="68580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GHIANDOLE  GASTRICHE</a:t>
            </a:r>
            <a:b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propriamente dette </a:t>
            </a:r>
            <a:b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(</a:t>
            </a:r>
            <a:r>
              <a:rPr lang="it-IT" altLang="it-IT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cOrpo</a:t>
            </a:r>
            <a: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e fondo)</a:t>
            </a:r>
          </a:p>
        </p:txBody>
      </p:sp>
      <p:pic>
        <p:nvPicPr>
          <p:cNvPr id="11673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38605"/>
            <a:ext cx="4833122" cy="4833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731311F0-ABED-A443-BE64-DC0474488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2537" y="1188166"/>
            <a:ext cx="4081463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63826"/>
            <a:ext cx="9144000" cy="836712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GHIANDOLE GASTRICHE 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PROPRIAMENTE DETTE</a:t>
            </a:r>
          </a:p>
        </p:txBody>
      </p:sp>
      <p:sp>
        <p:nvSpPr>
          <p:cNvPr id="59394" name="Rectangle 2"/>
          <p:cNvSpPr>
            <a:spLocks noGrp="1" noChangeArrowheads="1"/>
          </p:cNvSpPr>
          <p:nvPr>
            <p:ph idx="1"/>
          </p:nvPr>
        </p:nvSpPr>
        <p:spPr>
          <a:xfrm>
            <a:off x="215516" y="900538"/>
            <a:ext cx="8712968" cy="5562600"/>
          </a:xfrm>
        </p:spPr>
        <p:txBody>
          <a:bodyPr rtlCol="0">
            <a:noAutofit/>
          </a:bodyPr>
          <a:lstStyle/>
          <a:p>
            <a:pPr marL="91440" indent="-339725" fontAlgn="auto">
              <a:spcBef>
                <a:spcPts val="7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500" dirty="0">
                <a:latin typeface="Copperplate Gothic Bold" panose="020E0705020206020404" pitchFamily="34" charset="77"/>
              </a:rPr>
              <a:t>Sono TUBULARI SEMPLICI e presentano dalla superficie del lume verso la profondità:</a:t>
            </a:r>
          </a:p>
          <a:p>
            <a:pPr marL="339725" indent="-336550" fontAlgn="auto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500" dirty="0">
                <a:latin typeface="Copperplate Gothic Bold" panose="020E0705020206020404" pitchFamily="34" charset="77"/>
              </a:rPr>
              <a:t>CELLULE MUCIPARE del COLLETTO che secernono Muco Acido che facilita la fuoriuscita del secreto nel lume</a:t>
            </a:r>
          </a:p>
          <a:p>
            <a:pPr marL="339725" indent="-336550" fontAlgn="auto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500" dirty="0">
                <a:latin typeface="Copperplate Gothic Bold" panose="020E0705020206020404" pitchFamily="34" charset="77"/>
              </a:rPr>
              <a:t>CELLULE PRINCIPALI, che producono Enzimi DIGESTIVI (PEPSINOGENO poi attivato a PEPSINA e RENNINA)</a:t>
            </a:r>
          </a:p>
          <a:p>
            <a:pPr marL="339725" indent="-336550" fontAlgn="auto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500" dirty="0">
                <a:latin typeface="Copperplate Gothic Bold" panose="020E0705020206020404" pitchFamily="34" charset="77"/>
              </a:rPr>
              <a:t>CELLULE PARIETALI (o di RIVESTIMENTO), che producono Cationi H</a:t>
            </a:r>
            <a:r>
              <a:rPr lang="it-IT" altLang="it-IT" sz="2500" baseline="30000" dirty="0">
                <a:latin typeface="Copperplate Gothic Bold" panose="020E0705020206020404" pitchFamily="34" charset="77"/>
              </a:rPr>
              <a:t>+ </a:t>
            </a:r>
            <a:r>
              <a:rPr lang="it-IT" altLang="it-IT" sz="2500" dirty="0">
                <a:latin typeface="Copperplate Gothic Bold" panose="020E0705020206020404" pitchFamily="34" charset="77"/>
              </a:rPr>
              <a:t>rendendo l’ ambiente acido (</a:t>
            </a:r>
            <a:r>
              <a:rPr lang="it-IT" altLang="it-IT" sz="2500" dirty="0" err="1">
                <a:latin typeface="Copperplate Gothic Bold" panose="020E0705020206020404" pitchFamily="34" charset="77"/>
              </a:rPr>
              <a:t>pH</a:t>
            </a:r>
            <a:r>
              <a:rPr lang="it-IT" altLang="it-IT" sz="2500" dirty="0">
                <a:latin typeface="Copperplate Gothic Bold" panose="020E0705020206020404" pitchFamily="34" charset="77"/>
              </a:rPr>
              <a:t> 2)</a:t>
            </a:r>
          </a:p>
          <a:p>
            <a:pPr marL="339725" indent="-336550" fontAlgn="auto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500" dirty="0">
                <a:latin typeface="Copperplate Gothic Bold" panose="020E0705020206020404" pitchFamily="34" charset="77"/>
              </a:rPr>
              <a:t>CELLULE ARGENTAFFINI (secrezione ENDOCRINA, serotonina), per stimolare la Muscolatura Liscia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60648"/>
            <a:ext cx="9144000" cy="612304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GHIANDOLE GASTRICHE 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PROPRIAMENTE DETTE 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endParaRPr lang="it-IT" altLang="it-IT" sz="3200" b="1" dirty="0">
              <a:solidFill>
                <a:schemeClr val="tx1">
                  <a:lumMod val="95000"/>
                  <a:lumOff val="5000"/>
                </a:schemeClr>
              </a:solidFill>
              <a:latin typeface="Gurmukhi MN" panose="02020600050405020304" pitchFamily="18" charset="0"/>
              <a:cs typeface="Gurmukhi MN" panose="02020600050405020304" pitchFamily="18" charset="0"/>
            </a:endParaRPr>
          </a:p>
        </p:txBody>
      </p:sp>
      <p:pic>
        <p:nvPicPr>
          <p:cNvPr id="122883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lum bright="-18000" contrast="4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55776" y="811914"/>
            <a:ext cx="4248472" cy="6024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4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idx="1"/>
          </p:nvPr>
        </p:nvSpPr>
        <p:spPr>
          <a:xfrm>
            <a:off x="431032" y="836712"/>
            <a:ext cx="8496944" cy="5328593"/>
          </a:xfrm>
        </p:spPr>
        <p:txBody>
          <a:bodyPr rtlCol="0">
            <a:noAutofit/>
          </a:bodyPr>
          <a:lstStyle/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latin typeface="Copperplate" panose="02000504000000020004" pitchFamily="2" charset="77"/>
              </a:rPr>
              <a:t>Numerosi ORGANI PIENI sono annessi al Tubo Digerente: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latin typeface="Copperplate" panose="02000504000000020004" pitchFamily="2" charset="77"/>
              </a:rPr>
              <a:t>   GHIANDOLE EXTRAMURALI: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latin typeface="Copperplate" panose="02000504000000020004" pitchFamily="2" charset="77"/>
              </a:rPr>
              <a:t>   - SALIVARI MAGGIORI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latin typeface="Copperplate" panose="02000504000000020004" pitchFamily="2" charset="77"/>
              </a:rPr>
              <a:t>   - FEGATO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latin typeface="Copperplate" panose="02000504000000020004" pitchFamily="2" charset="77"/>
              </a:rPr>
              <a:t>   - PANCREAS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latin typeface="Copperplate" panose="02000504000000020004" pitchFamily="2" charset="77"/>
              </a:rPr>
              <a:t>   LINGUA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latin typeface="Copperplate" panose="02000504000000020004" pitchFamily="2" charset="77"/>
              </a:rPr>
              <a:t>   DENTI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latin typeface="Copperplate" panose="02000504000000020004" pitchFamily="2" charset="77"/>
              </a:rPr>
              <a:t>   ARCO (ANELLO) LINFATICO DI WALDEYER: TONSILLE PALATINE, FARINGEA (Vie Aeree), LINGUALE, TUBARICHE, LARINGEA (Vie Aeree)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latin typeface="Copperplate" panose="02000504000000020004" pitchFamily="2" charset="77"/>
              </a:rPr>
              <a:t>   FORMAZIONI LINFOIDI DIFFUSE nel TUBO DIGERENTE e APPENDICE CECALE (o VERMIFORME)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500B1DC0-8984-594F-9A76-7102D5B1332C}"/>
              </a:ext>
            </a:extLst>
          </p:cNvPr>
          <p:cNvSpPr txBox="1">
            <a:spLocks noChangeArrowheads="1"/>
          </p:cNvSpPr>
          <p:nvPr/>
        </p:nvSpPr>
        <p:spPr>
          <a:xfrm>
            <a:off x="107504" y="25841"/>
            <a:ext cx="91440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kern="1200" cap="all" spc="100">
                <a:solidFill>
                  <a:srgbClr val="0D0D0D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2pPr>
            <a:lvl3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3pPr>
            <a:lvl4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4pPr>
            <a:lvl5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9pPr>
          </a:lstStyle>
          <a:p>
            <a:pPr algn="ctr" defTabSz="914400" eaLnBrk="1" fontAlgn="auto" hangingPunct="1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SISTEMA  DIGERENTE (2)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1" name="Picture 2"/>
          <p:cNvPicPr>
            <a:picLocks noChangeAspect="1" noChangeArrowheads="1"/>
          </p:cNvPicPr>
          <p:nvPr/>
        </p:nvPicPr>
        <p:blipFill>
          <a:blip r:embed="rId3">
            <a:lum bright="-24000" contrast="4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896" y="51121"/>
            <a:ext cx="5454129" cy="683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4000" contrast="4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4932" name="Text Box 3"/>
          <p:cNvSpPr txBox="1">
            <a:spLocks noChangeArrowheads="1"/>
          </p:cNvSpPr>
          <p:nvPr/>
        </p:nvSpPr>
        <p:spPr bwMode="auto">
          <a:xfrm>
            <a:off x="827584" y="908720"/>
            <a:ext cx="4860032" cy="2859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</a:pPr>
            <a:r>
              <a:rPr lang="it-IT" altLang="it-IT" sz="2800" dirty="0">
                <a:solidFill>
                  <a:srgbClr val="002060"/>
                </a:solidFill>
                <a:latin typeface="Arial Black" panose="020B0A04020102020204" pitchFamily="34" charset="0"/>
              </a:rPr>
              <a:t>CELLULE PRINCIPALI</a:t>
            </a:r>
          </a:p>
          <a:p>
            <a:pPr eaLnBrk="1" hangingPunct="1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-"/>
            </a:pPr>
            <a:r>
              <a:rPr lang="it-IT" altLang="it-IT" sz="2800" dirty="0">
                <a:solidFill>
                  <a:srgbClr val="002060"/>
                </a:solidFill>
                <a:latin typeface="Arial Black" panose="020B0A04020102020204" pitchFamily="34" charset="0"/>
              </a:rPr>
              <a:t> pepsinogeno</a:t>
            </a:r>
          </a:p>
          <a:p>
            <a:pPr eaLnBrk="1" hangingPunct="1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-"/>
            </a:pPr>
            <a:r>
              <a:rPr lang="it-IT" altLang="it-IT" sz="2800" dirty="0">
                <a:solidFill>
                  <a:srgbClr val="002060"/>
                </a:solidFill>
                <a:latin typeface="Arial Black" panose="020B0A04020102020204" pitchFamily="34" charset="0"/>
              </a:rPr>
              <a:t> rennina (per la digestione delle proteine del latte nel neonato)</a:t>
            </a:r>
          </a:p>
        </p:txBody>
      </p:sp>
      <p:sp>
        <p:nvSpPr>
          <p:cNvPr id="124933" name="Text Box 4"/>
          <p:cNvSpPr txBox="1">
            <a:spLocks noChangeArrowheads="1"/>
          </p:cNvSpPr>
          <p:nvPr/>
        </p:nvSpPr>
        <p:spPr bwMode="auto">
          <a:xfrm>
            <a:off x="1907704" y="4941168"/>
            <a:ext cx="5251450" cy="1046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>
                <a:srgbClr val="FFFF00"/>
              </a:buClr>
              <a:buFont typeface="Arial Black" panose="020B0A04020102020204" pitchFamily="34" charset="0"/>
              <a:buChar char="•"/>
            </a:pPr>
            <a:r>
              <a:rPr lang="it-IT" altLang="it-IT" sz="2800" dirty="0">
                <a:solidFill>
                  <a:srgbClr val="FF0000"/>
                </a:solidFill>
                <a:latin typeface="Arial Black" panose="020B0A04020102020204" pitchFamily="34" charset="0"/>
              </a:rPr>
              <a:t>CELLULE PARIETALI</a:t>
            </a:r>
          </a:p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FF3300"/>
                </a:solidFill>
                <a:latin typeface="Arial Black" panose="020B0A04020102020204" pitchFamily="34" charset="0"/>
              </a:rPr>
              <a:t>                   </a:t>
            </a:r>
            <a:r>
              <a:rPr lang="it-IT" altLang="it-IT" sz="2800" dirty="0">
                <a:solidFill>
                  <a:srgbClr val="000000"/>
                </a:solidFill>
                <a:latin typeface="Arial Black" panose="020B0A04020102020204" pitchFamily="34" charset="0"/>
              </a:rPr>
              <a:t>[H</a:t>
            </a:r>
            <a:r>
              <a:rPr lang="it-IT" altLang="it-IT" sz="2800" baseline="30000" dirty="0">
                <a:solidFill>
                  <a:srgbClr val="000000"/>
                </a:solidFill>
                <a:latin typeface="Arial Black" panose="020B0A04020102020204" pitchFamily="34" charset="0"/>
              </a:rPr>
              <a:t>+</a:t>
            </a:r>
            <a:r>
              <a:rPr lang="it-IT" altLang="it-IT" sz="2800" dirty="0">
                <a:solidFill>
                  <a:srgbClr val="000000"/>
                </a:solidFill>
                <a:latin typeface="Arial Black" panose="020B0A04020102020204" pitchFamily="34" charset="0"/>
              </a:rPr>
              <a:t>]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9" name="Picture 2"/>
          <p:cNvPicPr>
            <a:picLocks noChangeAspect="1" noChangeArrowheads="1"/>
          </p:cNvPicPr>
          <p:nvPr/>
        </p:nvPicPr>
        <p:blipFill>
          <a:blip r:embed="rId3">
            <a:lum bright="-18000"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912" y="-38685"/>
            <a:ext cx="5364088" cy="6896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30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6980" name="Text Box 3"/>
          <p:cNvSpPr txBox="1">
            <a:spLocks noChangeArrowheads="1"/>
          </p:cNvSpPr>
          <p:nvPr/>
        </p:nvSpPr>
        <p:spPr bwMode="auto">
          <a:xfrm>
            <a:off x="6484859" y="973138"/>
            <a:ext cx="2307917" cy="1515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ts val="50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800000"/>
                </a:solidFill>
                <a:latin typeface="Arial Black" panose="020B0A04020102020204" pitchFamily="34" charset="0"/>
              </a:rPr>
              <a:t>CELLULE</a:t>
            </a:r>
          </a:p>
          <a:p>
            <a:pPr algn="ctr" eaLnBrk="1" hangingPunct="1">
              <a:spcBef>
                <a:spcPts val="50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800000"/>
                </a:solidFill>
                <a:latin typeface="Arial Black" panose="020B0A04020102020204" pitchFamily="34" charset="0"/>
              </a:rPr>
              <a:t>del</a:t>
            </a:r>
          </a:p>
          <a:p>
            <a:pPr algn="ctr" eaLnBrk="1" hangingPunct="1">
              <a:spcBef>
                <a:spcPts val="50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800000"/>
                </a:solidFill>
                <a:latin typeface="Arial Black" panose="020B0A04020102020204" pitchFamily="34" charset="0"/>
              </a:rPr>
              <a:t>COLLETTO</a:t>
            </a:r>
          </a:p>
        </p:txBody>
      </p:sp>
      <p:sp>
        <p:nvSpPr>
          <p:cNvPr id="126981" name="Text Box 4"/>
          <p:cNvSpPr txBox="1">
            <a:spLocks noChangeArrowheads="1"/>
          </p:cNvSpPr>
          <p:nvPr/>
        </p:nvSpPr>
        <p:spPr bwMode="auto">
          <a:xfrm>
            <a:off x="2195736" y="3789040"/>
            <a:ext cx="3168352" cy="1020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ts val="50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000000"/>
                </a:solidFill>
                <a:latin typeface="Arial Black" panose="020B0A04020102020204" pitchFamily="34" charset="0"/>
              </a:rPr>
              <a:t>CELLULE</a:t>
            </a:r>
          </a:p>
          <a:p>
            <a:pPr algn="ctr" eaLnBrk="1" hangingPunct="1">
              <a:spcBef>
                <a:spcPts val="50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000000"/>
                </a:solidFill>
                <a:latin typeface="Arial Black" panose="020B0A04020102020204" pitchFamily="34" charset="0"/>
              </a:rPr>
              <a:t>ARGENTAFFINI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5334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PILORO</a:t>
            </a:r>
          </a:p>
        </p:txBody>
      </p:sp>
      <p:pic>
        <p:nvPicPr>
          <p:cNvPr id="1290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9856" y="762000"/>
            <a:ext cx="7164288" cy="6043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DDB627-043D-7A48-99C9-6C739CDA2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STOMACO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VASCOLARIZZAZIONE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606FC44-E3B3-C947-9E50-B8028E758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268760"/>
            <a:ext cx="7920880" cy="5733256"/>
          </a:xfrm>
        </p:spPr>
        <p:txBody>
          <a:bodyPr/>
          <a:lstStyle/>
          <a:p>
            <a:r>
              <a:rPr lang="it-IT" sz="2600" b="1" dirty="0">
                <a:latin typeface="Comic Sans MS" panose="030F0902030302020204" pitchFamily="66" charset="0"/>
              </a:rPr>
              <a:t>L’ apporto ARTERIOSO fa riferimento a tutt’e tre le ARTERIE del TRIPODE CELIACO.</a:t>
            </a:r>
          </a:p>
          <a:p>
            <a:r>
              <a:rPr lang="it-IT" sz="2600" b="1" dirty="0">
                <a:latin typeface="Comic Sans MS" panose="030F0902030302020204" pitchFamily="66" charset="0"/>
              </a:rPr>
              <a:t>Il DRENAGGIO VENOSO si riversa, prevalentemente tramite la VENA MESENTERICA SUPERIORE e la VENA SPLENICA, nella VENA PORTA del Fegato.</a:t>
            </a:r>
          </a:p>
          <a:p>
            <a:r>
              <a:rPr lang="it-IT" sz="2600" b="1" dirty="0">
                <a:latin typeface="Comic Sans MS" panose="030F0902030302020204" pitchFamily="66" charset="0"/>
              </a:rPr>
              <a:t>Il DRENAGGIO LINFATICO afferisce a LINFONODI della PICCOLA e GRANDE CURVATURA, che a loro volta afferiscono ai LINFONODI AORTICI</a:t>
            </a:r>
          </a:p>
        </p:txBody>
      </p:sp>
    </p:spTree>
    <p:extLst>
      <p:ext uri="{BB962C8B-B14F-4D97-AF65-F5344CB8AC3E}">
        <p14:creationId xmlns:p14="http://schemas.microsoft.com/office/powerpoint/2010/main" val="3637764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010E26-2E33-6D44-85E6-DC0238986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2708920"/>
            <a:ext cx="7289800" cy="1498600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CAVITà</a:t>
            </a:r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   ORALE</a:t>
            </a:r>
          </a:p>
        </p:txBody>
      </p:sp>
    </p:spTree>
    <p:extLst>
      <p:ext uri="{BB962C8B-B14F-4D97-AF65-F5344CB8AC3E}">
        <p14:creationId xmlns:p14="http://schemas.microsoft.com/office/powerpoint/2010/main" val="181689663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e">
  <a:themeElements>
    <a:clrScheme name="Integrale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e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e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17194</TotalTime>
  <Words>3063</Words>
  <Application>Microsoft Macintosh PowerPoint</Application>
  <PresentationFormat>Presentazione su schermo (4:3)</PresentationFormat>
  <Paragraphs>325</Paragraphs>
  <Slides>83</Slides>
  <Notes>46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83</vt:i4>
      </vt:variant>
    </vt:vector>
  </HeadingPairs>
  <TitlesOfParts>
    <vt:vector size="100" baseType="lpstr">
      <vt:lpstr>Arial</vt:lpstr>
      <vt:lpstr>Arial Black</vt:lpstr>
      <vt:lpstr>Arial Rounded MT Bold</vt:lpstr>
      <vt:lpstr>Century Gothic</vt:lpstr>
      <vt:lpstr>Chalkboard</vt:lpstr>
      <vt:lpstr>Chalkboard SE</vt:lpstr>
      <vt:lpstr>Chalkduster</vt:lpstr>
      <vt:lpstr>Comic Sans MS</vt:lpstr>
      <vt:lpstr>Copperplate</vt:lpstr>
      <vt:lpstr>Copperplate Gothic Bold</vt:lpstr>
      <vt:lpstr>Gurmukhi MN</vt:lpstr>
      <vt:lpstr>Tahoma</vt:lpstr>
      <vt:lpstr>Times New Roman</vt:lpstr>
      <vt:lpstr>Tw Cen MT</vt:lpstr>
      <vt:lpstr>Tw Cen MT Condensed</vt:lpstr>
      <vt:lpstr>Wingdings 3</vt:lpstr>
      <vt:lpstr>Integrale</vt:lpstr>
      <vt:lpstr>SISTEMA DIGERENTE</vt:lpstr>
      <vt:lpstr>SISTEMI DIGERENTE – RESPIRATORIO</vt:lpstr>
      <vt:lpstr>SISTEMI  DIGERENTE e RESPIRATORIO Correlazioni Morfologiche  su Base Organogenetica</vt:lpstr>
      <vt:lpstr>Presentazione standard di PowerPoint</vt:lpstr>
      <vt:lpstr>DIVERTICOLO LARINGO-TRACHEALE (dall’ Intestino Anteriore)</vt:lpstr>
      <vt:lpstr>Presentazione standard di PowerPoint</vt:lpstr>
      <vt:lpstr>SISTEMA  DIGERENTE (1)</vt:lpstr>
      <vt:lpstr>Presentazione standard di PowerPoint</vt:lpstr>
      <vt:lpstr>CAVITà   ORALE</vt:lpstr>
      <vt:lpstr>CAVITà  ORALE </vt:lpstr>
      <vt:lpstr>Presentazione standard di PowerPoint</vt:lpstr>
      <vt:lpstr>VESTIBOLO DELLA CAVITà ORALE</vt:lpstr>
      <vt:lpstr>CAVITà  ORALE  PROPRIAMENTE  DETTA</vt:lpstr>
      <vt:lpstr>CAVITà  ORALE  PROPRIAMENTE  DETTA</vt:lpstr>
      <vt:lpstr>CAVITà  ORALE  PROPRIAMENTE  DETTA</vt:lpstr>
      <vt:lpstr>Presentazione standard di PowerPoint</vt:lpstr>
      <vt:lpstr>MANDIBOLA </vt:lpstr>
      <vt:lpstr>Presentazione standard di PowerPoint</vt:lpstr>
      <vt:lpstr>ARCATE  DENTARIE  PERMANENTI</vt:lpstr>
      <vt:lpstr>ARCATE GENGIVO-DENTARIE</vt:lpstr>
      <vt:lpstr>STRUTTURa degli elementi dentari</vt:lpstr>
      <vt:lpstr>Presentazione standard di PowerPoint</vt:lpstr>
      <vt:lpstr>Presentazione standard di PowerPoint</vt:lpstr>
      <vt:lpstr>L I N G U A</vt:lpstr>
      <vt:lpstr>Presentazione standard di PowerPoint</vt:lpstr>
      <vt:lpstr>LINGUA caratteri  generali</vt:lpstr>
      <vt:lpstr>LINGUA STRUTTURA </vt:lpstr>
      <vt:lpstr>LINGUA STRUTTURA </vt:lpstr>
      <vt:lpstr>SENSIBILITA’ GUSTATIVA (Viscerale Speciale)</vt:lpstr>
      <vt:lpstr>MUCOSA DELLA FACCIA SUPERIORE:  PAPILLE LINGUALI</vt:lpstr>
      <vt:lpstr>Presentazione standard di PowerPoint</vt:lpstr>
      <vt:lpstr>F A R I N G E</vt:lpstr>
      <vt:lpstr>FARINGE: SCHEMATIZZAZIONE ANATOMO – TOPOGRAFICA</vt:lpstr>
      <vt:lpstr>FARINGE</vt:lpstr>
      <vt:lpstr>FARINGE CARATTERI ANATOMO-MACROSCOPICI</vt:lpstr>
      <vt:lpstr>FARINGE: PROIEZIONE LATERALE sul PIANO MEDIANO</vt:lpstr>
      <vt:lpstr>FARINGE: PARETE ANTERIORE </vt:lpstr>
      <vt:lpstr>FARINGE STRUTTURA</vt:lpstr>
      <vt:lpstr>FARINGE MUSCOLI  STRIATI  SCHELETRICI</vt:lpstr>
      <vt:lpstr>ANELLO (ARCO) LINFATICO OROFARINGEO di waldeyer</vt:lpstr>
      <vt:lpstr>ANELLO (ARCO) LINFATICO OROFARINGEO di waldeyer</vt:lpstr>
      <vt:lpstr>STRUTTURA delle TONSILLE (Tonsilla FARINGEA)</vt:lpstr>
      <vt:lpstr>Presentazione standard di PowerPoint</vt:lpstr>
      <vt:lpstr>E S O F A G O</vt:lpstr>
      <vt:lpstr>ESOFAGO</vt:lpstr>
      <vt:lpstr>Presentazione standard di PowerPoint</vt:lpstr>
      <vt:lpstr>Presentazione standard di PowerPoint</vt:lpstr>
      <vt:lpstr>ESOFAGO PORZIONE DIAFRAMMATICA E REGIONE CARDIALE</vt:lpstr>
      <vt:lpstr>ESOFAGO RAPPORTI PRINCIPALI</vt:lpstr>
      <vt:lpstr> ERNIE DELLO IATO ESOFAGEO</vt:lpstr>
      <vt:lpstr>ESOFAGO RAPPORTI PRINCIPALI</vt:lpstr>
      <vt:lpstr>ESOFAGO TRATTO ADDOMINALE</vt:lpstr>
      <vt:lpstr>ESOFAGO STRUTTURA</vt:lpstr>
      <vt:lpstr>PASSAGGIO ESOFAGO-STOMACO</vt:lpstr>
      <vt:lpstr>S T O M A C O</vt:lpstr>
      <vt:lpstr>Presentazione standard di PowerPoint</vt:lpstr>
      <vt:lpstr>STOMACO</vt:lpstr>
      <vt:lpstr>Presentazione standard di PowerPoint</vt:lpstr>
      <vt:lpstr>STOMACO ASPETTI ANATOMO-TOPOGRAFICI</vt:lpstr>
      <vt:lpstr>RAPPORTO CON LA PARETE TORACICA SPAZIO DI TRAUBE “semilunare”</vt:lpstr>
      <vt:lpstr>STOMACO RAPPORTI CON LA PARETE ADDOMINALE</vt:lpstr>
      <vt:lpstr>Presentazione standard di PowerPoint</vt:lpstr>
      <vt:lpstr>STOMACO  MORFOLOGIA MACROSCOPICA</vt:lpstr>
      <vt:lpstr>STOMACO RAPPORTI PRINCIPALI</vt:lpstr>
      <vt:lpstr>Presentazione standard di PowerPoint</vt:lpstr>
      <vt:lpstr>Presentazione standard di PowerPoint</vt:lpstr>
      <vt:lpstr>Presentazione standard di PowerPoint</vt:lpstr>
      <vt:lpstr>STOMACO CONFIGURAZIONE  INTERNA</vt:lpstr>
      <vt:lpstr>STOMACO  CONFIGURAZIONE INTERNA </vt:lpstr>
      <vt:lpstr>Presentazione standard di PowerPoint</vt:lpstr>
      <vt:lpstr>STOMACO STRUTTURA ANATOMO-MICROSCOPICA</vt:lpstr>
      <vt:lpstr>Presentazione standard di PowerPoint</vt:lpstr>
      <vt:lpstr>GIUNZIONE ESOFAGO-GASTRICA</vt:lpstr>
      <vt:lpstr>STOMACO CARDIAS</vt:lpstr>
      <vt:lpstr>GHIANDOLE  GASTRICHE</vt:lpstr>
      <vt:lpstr>STOMACO CORPO</vt:lpstr>
      <vt:lpstr>GHIANDOLE  GASTRICHE propriamente dette  (cOrpo e fondo)</vt:lpstr>
      <vt:lpstr>GHIANDOLE GASTRICHE  PROPRIAMENTE DETTE</vt:lpstr>
      <vt:lpstr>GHIANDOLE GASTRICHE  PROPRIAMENTE DETTE  </vt:lpstr>
      <vt:lpstr>Presentazione standard di PowerPoint</vt:lpstr>
      <vt:lpstr>Presentazione standard di PowerPoint</vt:lpstr>
      <vt:lpstr>PILORO</vt:lpstr>
      <vt:lpstr>STOMACO VASCOLARIZZAZIONE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Prof. Vittorio Grill</dc:creator>
  <cp:lastModifiedBy>Utente di Microsoft Office</cp:lastModifiedBy>
  <cp:revision>518</cp:revision>
  <cp:lastPrinted>1601-01-01T00:00:00Z</cp:lastPrinted>
  <dcterms:created xsi:type="dcterms:W3CDTF">2001-03-19T12:39:50Z</dcterms:created>
  <dcterms:modified xsi:type="dcterms:W3CDTF">2023-12-11T20:08:17Z</dcterms:modified>
</cp:coreProperties>
</file>