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316" r:id="rId3"/>
    <p:sldId id="317" r:id="rId4"/>
    <p:sldId id="360" r:id="rId5"/>
    <p:sldId id="318" r:id="rId6"/>
    <p:sldId id="319" r:id="rId7"/>
    <p:sldId id="320" r:id="rId8"/>
    <p:sldId id="364" r:id="rId9"/>
    <p:sldId id="363" r:id="rId10"/>
    <p:sldId id="324" r:id="rId11"/>
    <p:sldId id="366" r:id="rId12"/>
    <p:sldId id="325" r:id="rId13"/>
    <p:sldId id="259" r:id="rId14"/>
    <p:sldId id="329" r:id="rId15"/>
    <p:sldId id="328" r:id="rId16"/>
    <p:sldId id="371" r:id="rId17"/>
    <p:sldId id="332" r:id="rId18"/>
    <p:sldId id="333" r:id="rId19"/>
    <p:sldId id="372" r:id="rId20"/>
    <p:sldId id="290" r:id="rId21"/>
    <p:sldId id="339" r:id="rId22"/>
    <p:sldId id="391" r:id="rId23"/>
    <p:sldId id="390" r:id="rId24"/>
    <p:sldId id="373" r:id="rId25"/>
    <p:sldId id="341" r:id="rId26"/>
    <p:sldId id="344" r:id="rId27"/>
    <p:sldId id="374" r:id="rId28"/>
    <p:sldId id="348" r:id="rId29"/>
    <p:sldId id="375" r:id="rId30"/>
    <p:sldId id="377" r:id="rId31"/>
    <p:sldId id="264" r:id="rId32"/>
    <p:sldId id="378" r:id="rId33"/>
    <p:sldId id="380" r:id="rId34"/>
    <p:sldId id="382" r:id="rId35"/>
    <p:sldId id="383" r:id="rId36"/>
    <p:sldId id="384" r:id="rId37"/>
    <p:sldId id="386" r:id="rId38"/>
    <p:sldId id="352" r:id="rId39"/>
    <p:sldId id="387" r:id="rId40"/>
    <p:sldId id="353" r:id="rId41"/>
    <p:sldId id="355" r:id="rId42"/>
    <p:sldId id="354" r:id="rId43"/>
    <p:sldId id="358" r:id="rId44"/>
    <p:sldId id="388" r:id="rId45"/>
    <p:sldId id="359" r:id="rId46"/>
    <p:sldId id="389" r:id="rId4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571"/>
    <p:restoredTop sz="94656"/>
  </p:normalViewPr>
  <p:slideViewPr>
    <p:cSldViewPr snapToGrid="0" snapToObjects="1">
      <p:cViewPr varScale="1">
        <p:scale>
          <a:sx n="124" d="100"/>
          <a:sy n="124" d="100"/>
        </p:scale>
        <p:origin x="1688" y="16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64B50-9A3C-8B49-B02E-F1E96C96DE42}" type="datetimeFigureOut">
              <a:rPr lang="it-IT" smtClean="0"/>
              <a:t>11/12/23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20FFF-534F-9D49-9FEB-06444A364208}" type="slidenum">
              <a:rPr lang="it-IT" smtClean="0"/>
              <a:t>‹N›</a:t>
            </a:fld>
            <a:endParaRPr lang="it-IT"/>
          </a:p>
        </p:txBody>
      </p:sp>
    </p:spTree>
    <p:extLst>
      <p:ext uri="{BB962C8B-B14F-4D97-AF65-F5344CB8AC3E}">
        <p14:creationId xmlns:p14="http://schemas.microsoft.com/office/powerpoint/2010/main" val="197023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8F727CC-CBDA-4787-BB42-2BCD5A04C901}" type="slidenum">
              <a:rPr lang="it-IT" altLang="it-IT" sz="1200">
                <a:solidFill>
                  <a:srgbClr val="000000"/>
                </a:solidFill>
              </a:rPr>
              <a:pPr>
                <a:buClrTx/>
                <a:buFontTx/>
                <a:buNone/>
              </a:pPr>
              <a:t>2</a:t>
            </a:fld>
            <a:endParaRPr lang="it-IT" altLang="it-IT" sz="1200">
              <a:solidFill>
                <a:srgbClr val="000000"/>
              </a:solidFill>
            </a:endParaRPr>
          </a:p>
        </p:txBody>
      </p:sp>
      <p:sp>
        <p:nvSpPr>
          <p:cNvPr id="1320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0727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9E71533-4420-4120-ACB3-6D78410CC28F}" type="slidenum">
              <a:rPr lang="it-IT" altLang="it-IT" sz="1200">
                <a:solidFill>
                  <a:srgbClr val="000000"/>
                </a:solidFill>
              </a:rPr>
              <a:pPr>
                <a:buClrTx/>
                <a:buFontTx/>
                <a:buNone/>
              </a:pPr>
              <a:t>15</a:t>
            </a:fld>
            <a:endParaRPr lang="it-IT" altLang="it-IT" sz="1200">
              <a:solidFill>
                <a:srgbClr val="000000"/>
              </a:solidFill>
            </a:endParaRPr>
          </a:p>
        </p:txBody>
      </p:sp>
      <p:sp>
        <p:nvSpPr>
          <p:cNvPr id="1566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6"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47152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420ACF1-CBBB-44E7-AB17-83F8C4B307F1}" type="slidenum">
              <a:rPr lang="it-IT" altLang="it-IT" sz="1200">
                <a:solidFill>
                  <a:srgbClr val="000000"/>
                </a:solidFill>
              </a:rPr>
              <a:pPr>
                <a:buClrTx/>
                <a:buFontTx/>
                <a:buNone/>
              </a:pPr>
              <a:t>17</a:t>
            </a:fld>
            <a:endParaRPr lang="it-IT" altLang="it-IT" sz="1200">
              <a:solidFill>
                <a:srgbClr val="000000"/>
              </a:solidFill>
            </a:endParaRPr>
          </a:p>
        </p:txBody>
      </p:sp>
      <p:sp>
        <p:nvSpPr>
          <p:cNvPr id="16486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4379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747258-2B9F-43D6-9BC1-8B1A5769FE82}" type="slidenum">
              <a:rPr lang="it-IT" altLang="it-IT" sz="1200">
                <a:solidFill>
                  <a:srgbClr val="000000"/>
                </a:solidFill>
              </a:rPr>
              <a:pPr>
                <a:buClrTx/>
                <a:buFontTx/>
                <a:buNone/>
              </a:pPr>
              <a:t>18</a:t>
            </a:fld>
            <a:endParaRPr lang="it-IT" altLang="it-IT" sz="1200">
              <a:solidFill>
                <a:srgbClr val="000000"/>
              </a:solidFill>
            </a:endParaRPr>
          </a:p>
        </p:txBody>
      </p:sp>
      <p:sp>
        <p:nvSpPr>
          <p:cNvPr id="1669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02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315E7C-59D2-4FF9-B2B8-5ED0F99DFE63}" type="slidenum">
              <a:rPr lang="it-IT" altLang="it-IT" sz="1200">
                <a:solidFill>
                  <a:srgbClr val="000000"/>
                </a:solidFill>
              </a:rPr>
              <a:pPr>
                <a:buClrTx/>
                <a:buFontTx/>
                <a:buNone/>
              </a:pPr>
              <a:t>21</a:t>
            </a:fld>
            <a:endParaRPr lang="it-IT" altLang="it-IT" sz="1200">
              <a:solidFill>
                <a:srgbClr val="000000"/>
              </a:solidFill>
            </a:endParaRPr>
          </a:p>
        </p:txBody>
      </p:sp>
      <p:sp>
        <p:nvSpPr>
          <p:cNvPr id="1792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4133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315E7C-59D2-4FF9-B2B8-5ED0F99DFE63}" type="slidenum">
              <a:rPr lang="it-IT" altLang="it-IT" sz="1200">
                <a:solidFill>
                  <a:srgbClr val="000000"/>
                </a:solidFill>
              </a:rPr>
              <a:pPr>
                <a:buClrTx/>
                <a:buFontTx/>
                <a:buNone/>
              </a:pPr>
              <a:t>24</a:t>
            </a:fld>
            <a:endParaRPr lang="it-IT" altLang="it-IT" sz="1200">
              <a:solidFill>
                <a:srgbClr val="000000"/>
              </a:solidFill>
            </a:endParaRPr>
          </a:p>
        </p:txBody>
      </p:sp>
      <p:sp>
        <p:nvSpPr>
          <p:cNvPr id="1792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16052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33C921-EA63-4D66-BB48-04D23465B142}" type="slidenum">
              <a:rPr lang="it-IT" altLang="it-IT" sz="1200">
                <a:solidFill>
                  <a:srgbClr val="000000"/>
                </a:solidFill>
              </a:rPr>
              <a:pPr>
                <a:buClrTx/>
                <a:buFontTx/>
                <a:buNone/>
              </a:pPr>
              <a:t>25</a:t>
            </a:fld>
            <a:endParaRPr lang="it-IT" altLang="it-IT" sz="1200">
              <a:solidFill>
                <a:srgbClr val="000000"/>
              </a:solidFill>
            </a:endParaRPr>
          </a:p>
        </p:txBody>
      </p:sp>
      <p:sp>
        <p:nvSpPr>
          <p:cNvPr id="1832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88477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3CD0A5D-6DB4-47BC-9C99-3A61BF6E1770}" type="slidenum">
              <a:rPr lang="it-IT" altLang="it-IT" sz="1200">
                <a:solidFill>
                  <a:srgbClr val="000000"/>
                </a:solidFill>
              </a:rPr>
              <a:pPr>
                <a:buClrTx/>
                <a:buFontTx/>
                <a:buNone/>
              </a:pPr>
              <a:t>26</a:t>
            </a:fld>
            <a:endParaRPr lang="it-IT" altLang="it-IT" sz="1200">
              <a:solidFill>
                <a:srgbClr val="000000"/>
              </a:solidFill>
            </a:endParaRPr>
          </a:p>
        </p:txBody>
      </p:sp>
      <p:sp>
        <p:nvSpPr>
          <p:cNvPr id="1894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09534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84C3D68-5D4B-42A6-B8FA-E3EEFFA7C5F9}" type="slidenum">
              <a:rPr lang="it-IT" altLang="it-IT" sz="1200">
                <a:solidFill>
                  <a:srgbClr val="000000"/>
                </a:solidFill>
              </a:rPr>
              <a:pPr>
                <a:buClrTx/>
                <a:buFontTx/>
                <a:buNone/>
              </a:pPr>
              <a:t>28</a:t>
            </a:fld>
            <a:endParaRPr lang="it-IT" altLang="it-IT" sz="1200">
              <a:solidFill>
                <a:srgbClr val="000000"/>
              </a:solidFill>
            </a:endParaRPr>
          </a:p>
        </p:txBody>
      </p:sp>
      <p:sp>
        <p:nvSpPr>
          <p:cNvPr id="1976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75479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3BBE5C8B-F797-EC42-8630-B5DA209C8F2E}"/>
              </a:ext>
            </a:extLst>
          </p:cNvPr>
          <p:cNvSpPr>
            <a:spLocks noGrp="1" noChangeArrowheads="1"/>
          </p:cNvSpPr>
          <p:nvPr>
            <p:ph type="sldNum"/>
          </p:nvPr>
        </p:nvSpPr>
        <p:spPr>
          <a:ln/>
        </p:spPr>
        <p:txBody>
          <a:bodyPr/>
          <a:lstStyle/>
          <a:p>
            <a:fld id="{C61106E9-87B2-F24E-9B72-9D6848EDE8EC}" type="slidenum">
              <a:rPr lang="it-IT" altLang="it-IT"/>
              <a:pPr/>
              <a:t>31</a:t>
            </a:fld>
            <a:endParaRPr lang="it-IT" altLang="it-IT"/>
          </a:p>
        </p:txBody>
      </p:sp>
      <p:sp>
        <p:nvSpPr>
          <p:cNvPr id="37889" name="Text Box 1">
            <a:extLst>
              <a:ext uri="{FF2B5EF4-FFF2-40B4-BE49-F238E27FC236}">
                <a16:creationId xmlns:a16="http://schemas.microsoft.com/office/drawing/2014/main" id="{23C2C744-9FCC-C44A-A8E3-B72D7738D63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4B43A38D-A1A8-F245-A486-E6A74753CA2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28357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6A7FBE9-E5CB-4ECF-8AC2-44093B1585F5}" type="slidenum">
              <a:rPr lang="it-IT" altLang="it-IT" sz="1200">
                <a:solidFill>
                  <a:srgbClr val="000000"/>
                </a:solidFill>
              </a:rPr>
              <a:pPr>
                <a:buClrTx/>
                <a:buFontTx/>
                <a:buNone/>
              </a:pPr>
              <a:t>38</a:t>
            </a:fld>
            <a:endParaRPr lang="it-IT" altLang="it-IT" sz="1200">
              <a:solidFill>
                <a:srgbClr val="000000"/>
              </a:solidFill>
            </a:endParaRPr>
          </a:p>
        </p:txBody>
      </p:sp>
      <p:sp>
        <p:nvSpPr>
          <p:cNvPr id="20582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2064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65BC8389-9B85-4B1E-8F5E-E87FDF73DF49}" type="slidenum">
              <a:rPr lang="it-IT" altLang="it-IT" sz="1200">
                <a:solidFill>
                  <a:srgbClr val="000000"/>
                </a:solidFill>
              </a:rPr>
              <a:pPr>
                <a:buClrTx/>
                <a:buFontTx/>
                <a:buNone/>
              </a:pPr>
              <a:t>3</a:t>
            </a:fld>
            <a:endParaRPr lang="it-IT" altLang="it-IT" sz="1200">
              <a:solidFill>
                <a:srgbClr val="000000"/>
              </a:solidFill>
            </a:endParaRPr>
          </a:p>
        </p:txBody>
      </p:sp>
      <p:sp>
        <p:nvSpPr>
          <p:cNvPr id="13414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8"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9887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E506F8A-643B-44AA-B77F-AD3FFFADE22A}" type="slidenum">
              <a:rPr lang="it-IT" altLang="it-IT" sz="1200">
                <a:solidFill>
                  <a:srgbClr val="000000"/>
                </a:solidFill>
              </a:rPr>
              <a:pPr>
                <a:buClrTx/>
                <a:buFontTx/>
                <a:buNone/>
              </a:pPr>
              <a:t>40</a:t>
            </a:fld>
            <a:endParaRPr lang="it-IT" altLang="it-IT" sz="1200">
              <a:solidFill>
                <a:srgbClr val="000000"/>
              </a:solidFill>
            </a:endParaRPr>
          </a:p>
        </p:txBody>
      </p:sp>
      <p:sp>
        <p:nvSpPr>
          <p:cNvPr id="2078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24922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0F34C22-92BF-4D02-AF9A-32273325DB39}" type="slidenum">
              <a:rPr lang="it-IT" altLang="it-IT" sz="1200">
                <a:solidFill>
                  <a:srgbClr val="000000"/>
                </a:solidFill>
              </a:rPr>
              <a:pPr>
                <a:buClrTx/>
                <a:buFontTx/>
                <a:buNone/>
              </a:pPr>
              <a:t>41</a:t>
            </a:fld>
            <a:endParaRPr lang="it-IT" altLang="it-IT" sz="1200">
              <a:solidFill>
                <a:srgbClr val="000000"/>
              </a:solidFill>
            </a:endParaRPr>
          </a:p>
        </p:txBody>
      </p:sp>
      <p:sp>
        <p:nvSpPr>
          <p:cNvPr id="21197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77405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6CAD49AF-9778-4AAB-BE1B-6D463284A2B3}" type="slidenum">
              <a:rPr lang="it-IT" altLang="it-IT" sz="1200">
                <a:solidFill>
                  <a:srgbClr val="000000"/>
                </a:solidFill>
              </a:rPr>
              <a:pPr>
                <a:buClrTx/>
                <a:buFontTx/>
                <a:buNone/>
              </a:pPr>
              <a:t>42</a:t>
            </a:fld>
            <a:endParaRPr lang="it-IT" altLang="it-IT" sz="1200">
              <a:solidFill>
                <a:srgbClr val="000000"/>
              </a:solidFill>
            </a:endParaRPr>
          </a:p>
        </p:txBody>
      </p:sp>
      <p:sp>
        <p:nvSpPr>
          <p:cNvPr id="2099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4" name="Rectangle 2"/>
          <p:cNvSpPr txBox="1">
            <a:spLocks noGrp="1" noChangeArrowheads="1"/>
          </p:cNvSpPr>
          <p:nvPr>
            <p:ph type="body" idx="1"/>
          </p:nvPr>
        </p:nvSpPr>
        <p:spPr>
          <a:xfrm>
            <a:off x="914400" y="4333875"/>
            <a:ext cx="5029200" cy="4143375"/>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42787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9950F97-AF27-4658-8562-E2B1BC797006}" type="slidenum">
              <a:rPr lang="it-IT" altLang="it-IT" sz="1200">
                <a:solidFill>
                  <a:srgbClr val="000000"/>
                </a:solidFill>
              </a:rPr>
              <a:pPr>
                <a:buClrTx/>
                <a:buFontTx/>
                <a:buNone/>
              </a:pPr>
              <a:t>43</a:t>
            </a:fld>
            <a:endParaRPr lang="it-IT" altLang="it-IT" sz="1200">
              <a:solidFill>
                <a:srgbClr val="000000"/>
              </a:solidFill>
            </a:endParaRPr>
          </a:p>
        </p:txBody>
      </p:sp>
      <p:sp>
        <p:nvSpPr>
          <p:cNvPr id="2181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8420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99EA07E-6F3F-4CA7-8ED5-4D05CAD2BAA5}" type="slidenum">
              <a:rPr lang="it-IT" altLang="it-IT" sz="1200">
                <a:solidFill>
                  <a:srgbClr val="000000"/>
                </a:solidFill>
              </a:rPr>
              <a:pPr>
                <a:buClrTx/>
                <a:buFontTx/>
                <a:buNone/>
              </a:pPr>
              <a:t>45</a:t>
            </a:fld>
            <a:endParaRPr lang="it-IT" altLang="it-IT" sz="1200">
              <a:solidFill>
                <a:srgbClr val="000000"/>
              </a:solidFill>
            </a:endParaRPr>
          </a:p>
        </p:txBody>
      </p:sp>
      <p:sp>
        <p:nvSpPr>
          <p:cNvPr id="2201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7444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0917AAE-A089-49D6-B445-60B8C58AD69B}" type="slidenum">
              <a:rPr lang="it-IT" altLang="it-IT" sz="1200">
                <a:solidFill>
                  <a:srgbClr val="000000"/>
                </a:solidFill>
              </a:rPr>
              <a:pPr>
                <a:buClrTx/>
                <a:buFontTx/>
                <a:buNone/>
              </a:pPr>
              <a:t>5</a:t>
            </a:fld>
            <a:endParaRPr lang="it-IT" altLang="it-IT" sz="1200">
              <a:solidFill>
                <a:srgbClr val="000000"/>
              </a:solidFill>
            </a:endParaRPr>
          </a:p>
        </p:txBody>
      </p:sp>
      <p:sp>
        <p:nvSpPr>
          <p:cNvPr id="13619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6"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60523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F2804AF-516F-4290-85A4-59CA308F4740}" type="slidenum">
              <a:rPr lang="it-IT" altLang="it-IT" sz="1200">
                <a:solidFill>
                  <a:srgbClr val="000000"/>
                </a:solidFill>
              </a:rPr>
              <a:pPr>
                <a:buClrTx/>
                <a:buFontTx/>
                <a:buNone/>
              </a:pPr>
              <a:t>6</a:t>
            </a:fld>
            <a:endParaRPr lang="it-IT" altLang="it-IT" sz="1200">
              <a:solidFill>
                <a:srgbClr val="000000"/>
              </a:solidFill>
            </a:endParaRPr>
          </a:p>
        </p:txBody>
      </p:sp>
      <p:sp>
        <p:nvSpPr>
          <p:cNvPr id="1382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2082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FC53DA7-3E90-41C5-A728-6057BA6DEAD3}" type="slidenum">
              <a:rPr lang="it-IT" altLang="it-IT" sz="1200">
                <a:solidFill>
                  <a:srgbClr val="000000"/>
                </a:solidFill>
              </a:rPr>
              <a:pPr>
                <a:buClrTx/>
                <a:buFontTx/>
                <a:buNone/>
              </a:pPr>
              <a:t>7</a:t>
            </a:fld>
            <a:endParaRPr lang="it-IT" altLang="it-IT" sz="1200">
              <a:solidFill>
                <a:srgbClr val="000000"/>
              </a:solidFill>
            </a:endParaRPr>
          </a:p>
        </p:txBody>
      </p:sp>
      <p:sp>
        <p:nvSpPr>
          <p:cNvPr id="14029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81929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35959EB-BD37-4D64-BECC-F5FDDF609841}" type="slidenum">
              <a:rPr lang="it-IT" altLang="it-IT" sz="1200">
                <a:solidFill>
                  <a:srgbClr val="000000"/>
                </a:solidFill>
              </a:rPr>
              <a:pPr>
                <a:buClrTx/>
                <a:buFontTx/>
                <a:buNone/>
              </a:pPr>
              <a:t>10</a:t>
            </a:fld>
            <a:endParaRPr lang="it-IT" altLang="it-IT" sz="1200">
              <a:solidFill>
                <a:srgbClr val="000000"/>
              </a:solidFill>
            </a:endParaRPr>
          </a:p>
        </p:txBody>
      </p:sp>
      <p:sp>
        <p:nvSpPr>
          <p:cNvPr id="14848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9364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D89AFB-5737-4838-8920-B2678C88773A}" type="slidenum">
              <a:rPr lang="it-IT" altLang="it-IT" sz="1200">
                <a:solidFill>
                  <a:srgbClr val="000000"/>
                </a:solidFill>
              </a:rPr>
              <a:pPr>
                <a:buClrTx/>
                <a:buFontTx/>
                <a:buNone/>
              </a:pPr>
              <a:t>12</a:t>
            </a:fld>
            <a:endParaRPr lang="it-IT" altLang="it-IT" sz="1200">
              <a:solidFill>
                <a:srgbClr val="000000"/>
              </a:solidFill>
            </a:endParaRPr>
          </a:p>
        </p:txBody>
      </p:sp>
      <p:sp>
        <p:nvSpPr>
          <p:cNvPr id="15053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2"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35905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65381AA-86F3-634B-9F07-67A0D941AF01}"/>
              </a:ext>
            </a:extLst>
          </p:cNvPr>
          <p:cNvSpPr>
            <a:spLocks noGrp="1" noChangeArrowheads="1"/>
          </p:cNvSpPr>
          <p:nvPr>
            <p:ph type="sldNum"/>
          </p:nvPr>
        </p:nvSpPr>
        <p:spPr>
          <a:ln/>
        </p:spPr>
        <p:txBody>
          <a:bodyPr/>
          <a:lstStyle/>
          <a:p>
            <a:fld id="{E4B80B76-3BC7-6E43-87A9-D88DA7F87CBE}" type="slidenum">
              <a:rPr lang="it-IT" altLang="it-IT"/>
              <a:pPr/>
              <a:t>13</a:t>
            </a:fld>
            <a:endParaRPr lang="it-IT" altLang="it-IT"/>
          </a:p>
        </p:txBody>
      </p:sp>
      <p:sp>
        <p:nvSpPr>
          <p:cNvPr id="39937" name="Text Box 1">
            <a:extLst>
              <a:ext uri="{FF2B5EF4-FFF2-40B4-BE49-F238E27FC236}">
                <a16:creationId xmlns:a16="http://schemas.microsoft.com/office/drawing/2014/main" id="{5D565C2F-3E98-F647-B7EA-5E83F5EE4CB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456F51C5-7A4D-574C-A43A-8D6EC7AF365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21856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5909168-0A87-49E2-885E-4B6E7B3CCC61}" type="slidenum">
              <a:rPr lang="it-IT" altLang="it-IT" sz="1200">
                <a:solidFill>
                  <a:srgbClr val="000000"/>
                </a:solidFill>
              </a:rPr>
              <a:pPr>
                <a:buClrTx/>
                <a:buFontTx/>
                <a:buNone/>
              </a:pPr>
              <a:t>14</a:t>
            </a:fld>
            <a:endParaRPr lang="it-IT" altLang="it-IT" sz="1200">
              <a:solidFill>
                <a:srgbClr val="000000"/>
              </a:solidFill>
            </a:endParaRPr>
          </a:p>
        </p:txBody>
      </p:sp>
      <p:sp>
        <p:nvSpPr>
          <p:cNvPr id="1587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4" name="Rectangle 2"/>
          <p:cNvSpPr txBox="1">
            <a:spLocks noGrp="1" noChangeArrowheads="1"/>
          </p:cNvSpPr>
          <p:nvPr>
            <p:ph type="body" idx="1"/>
          </p:nvPr>
        </p:nvSpPr>
        <p:spPr>
          <a:xfrm>
            <a:off x="914400" y="4338638"/>
            <a:ext cx="5029200" cy="413385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13778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11/12/23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67260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11/12/23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817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11/12/23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521878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5E67F385-2ADA-8847-AF0E-6526AB59632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FA25A1F-EC63-3D46-9755-2AAE7748C3A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30856E9-1BC6-8441-9666-E3842FF9CC5D}" type="slidenum">
              <a:rPr lang="it-IT" altLang="it-IT" sz="800"/>
              <a:pPr algn="ctr"/>
              <a:t>‹N›</a:t>
            </a:fld>
            <a:endParaRPr lang="it-IT" altLang="it-IT" sz="1400"/>
          </a:p>
        </p:txBody>
      </p:sp>
    </p:spTree>
    <p:extLst>
      <p:ext uri="{BB962C8B-B14F-4D97-AF65-F5344CB8AC3E}">
        <p14:creationId xmlns:p14="http://schemas.microsoft.com/office/powerpoint/2010/main" val="3601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11/12/23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90255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98B4280-323C-B84F-9AAA-9251A45073A6}" type="datetimeFigureOut">
              <a:rPr lang="it-IT" smtClean="0"/>
              <a:t>11/12/23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415563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98B4280-323C-B84F-9AAA-9251A45073A6}" type="datetimeFigureOut">
              <a:rPr lang="it-IT" smtClean="0"/>
              <a:t>11/12/23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637517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98B4280-323C-B84F-9AAA-9251A45073A6}" type="datetimeFigureOut">
              <a:rPr lang="it-IT" smtClean="0"/>
              <a:t>11/12/23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763602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B98B4280-323C-B84F-9AAA-9251A45073A6}" type="datetimeFigureOut">
              <a:rPr lang="it-IT" smtClean="0"/>
              <a:t>11/12/23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3813015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B4280-323C-B84F-9AAA-9251A45073A6}" type="datetimeFigureOut">
              <a:rPr lang="it-IT" smtClean="0"/>
              <a:t>11/12/23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5275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98B4280-323C-B84F-9AAA-9251A45073A6}" type="datetimeFigureOut">
              <a:rPr lang="it-IT" smtClean="0"/>
              <a:t>11/12/23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365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98B4280-323C-B84F-9AAA-9251A45073A6}" type="datetimeFigureOut">
              <a:rPr lang="it-IT" smtClean="0"/>
              <a:t>11/12/23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351692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B4280-323C-B84F-9AAA-9251A45073A6}" type="datetimeFigureOut">
              <a:rPr lang="it-IT" smtClean="0"/>
              <a:t>11/12/23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BA664-9226-0B49-B297-ADA368E87B0C}" type="slidenum">
              <a:rPr lang="it-IT" smtClean="0"/>
              <a:t>‹N›</a:t>
            </a:fld>
            <a:endParaRPr lang="it-IT"/>
          </a:p>
        </p:txBody>
      </p:sp>
    </p:spTree>
    <p:extLst>
      <p:ext uri="{BB962C8B-B14F-4D97-AF65-F5344CB8AC3E}">
        <p14:creationId xmlns:p14="http://schemas.microsoft.com/office/powerpoint/2010/main" val="30544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A94F39C3-AACC-4E49-8B4A-01ED5AEBA992}"/>
              </a:ext>
            </a:extLst>
          </p:cNvPr>
          <p:cNvSpPr>
            <a:spLocks noGrp="1"/>
          </p:cNvSpPr>
          <p:nvPr>
            <p:ph type="title"/>
          </p:nvPr>
        </p:nvSpPr>
        <p:spPr>
          <a:xfrm>
            <a:off x="628650" y="2541796"/>
            <a:ext cx="7886700" cy="1325563"/>
          </a:xfrm>
        </p:spPr>
        <p:txBody>
          <a:bodyPr>
            <a:normAutofit/>
          </a:bodyPr>
          <a:lstStyle/>
          <a:p>
            <a:pPr algn="ct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I </a:t>
            </a: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T E M A   D I G E </a:t>
            </a:r>
            <a:r>
              <a:rPr lang="it-IT" sz="4000" b="1" dirty="0" err="1">
                <a:latin typeface="Gurmukhi MN" panose="02020600050405020304" pitchFamily="18" charset="0"/>
                <a:cs typeface="Gurmukhi MN" panose="02020600050405020304" pitchFamily="18" charset="0"/>
              </a:rPr>
              <a:t>R</a:t>
            </a:r>
            <a:r>
              <a:rPr lang="it-IT" sz="4000" b="1" dirty="0">
                <a:latin typeface="Gurmukhi MN" panose="02020600050405020304" pitchFamily="18" charset="0"/>
                <a:cs typeface="Gurmukhi MN" panose="02020600050405020304" pitchFamily="18" charset="0"/>
              </a:rPr>
              <a:t> E </a:t>
            </a:r>
            <a:r>
              <a:rPr lang="it-IT" sz="4000" b="1" dirty="0" err="1">
                <a:latin typeface="Gurmukhi MN" panose="02020600050405020304" pitchFamily="18" charset="0"/>
                <a:cs typeface="Gurmukhi MN" panose="02020600050405020304" pitchFamily="18" charset="0"/>
              </a:rPr>
              <a:t>N</a:t>
            </a:r>
            <a:r>
              <a:rPr lang="it-IT" sz="4000" b="1" dirty="0">
                <a:latin typeface="Gurmukhi MN" panose="02020600050405020304" pitchFamily="18" charset="0"/>
                <a:cs typeface="Gurmukhi MN" panose="02020600050405020304" pitchFamily="18" charset="0"/>
              </a:rPr>
              <a:t> T E</a:t>
            </a:r>
            <a:br>
              <a:rPr lang="it-IT" sz="4000" b="1" dirty="0">
                <a:latin typeface="Gurmukhi MN" panose="02020600050405020304" pitchFamily="18" charset="0"/>
                <a:cs typeface="Gurmukhi MN" panose="02020600050405020304" pitchFamily="18" charset="0"/>
              </a:rPr>
            </a:br>
            <a:r>
              <a:rPr lang="it-IT" sz="4000" b="1" dirty="0">
                <a:latin typeface="Gurmukhi MN" panose="02020600050405020304" pitchFamily="18" charset="0"/>
                <a:cs typeface="Gurmukhi MN" panose="02020600050405020304" pitchFamily="18" charset="0"/>
              </a:rPr>
              <a:t>- I </a:t>
            </a:r>
            <a:r>
              <a:rPr lang="it-IT" sz="4000" b="1" dirty="0" err="1">
                <a:latin typeface="Gurmukhi MN" panose="02020600050405020304" pitchFamily="18" charset="0"/>
                <a:cs typeface="Gurmukhi MN" panose="02020600050405020304" pitchFamily="18" charset="0"/>
              </a:rPr>
              <a:t>N</a:t>
            </a:r>
            <a:r>
              <a:rPr lang="it-IT" sz="4000" b="1" dirty="0">
                <a:latin typeface="Gurmukhi MN" panose="02020600050405020304" pitchFamily="18" charset="0"/>
                <a:cs typeface="Gurmukhi MN" panose="02020600050405020304" pitchFamily="18" charset="0"/>
              </a:rPr>
              <a:t> T ES T I NO -</a:t>
            </a:r>
          </a:p>
        </p:txBody>
      </p:sp>
    </p:spTree>
    <p:extLst>
      <p:ext uri="{BB962C8B-B14F-4D97-AF65-F5344CB8AC3E}">
        <p14:creationId xmlns:p14="http://schemas.microsoft.com/office/powerpoint/2010/main" val="64064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a:xfrm>
            <a:off x="338667" y="2566036"/>
            <a:ext cx="3216191"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t>PAPILLE</a:t>
            </a:r>
            <a:b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600" b="1" dirty="0">
                <a:solidFill>
                  <a:schemeClr val="tx1">
                    <a:lumMod val="95000"/>
                    <a:lumOff val="5000"/>
                  </a:schemeClr>
                </a:solidFill>
                <a:latin typeface="Gurmukhi MN" panose="02020600050405020304" pitchFamily="18" charset="0"/>
                <a:cs typeface="Gurmukhi MN" panose="02020600050405020304" pitchFamily="18" charset="0"/>
              </a:rPr>
              <a:t>DUODENALI</a:t>
            </a:r>
            <a:br>
              <a:rPr lang="it-IT" altLang="it-IT" sz="2400" dirty="0">
                <a:solidFill>
                  <a:schemeClr val="tx1">
                    <a:lumMod val="95000"/>
                    <a:lumOff val="5000"/>
                  </a:schemeClr>
                </a:solidFill>
                <a:latin typeface="Arial Black" panose="020B0A04020102020204" pitchFamily="34" charset="0"/>
              </a:rPr>
            </a:br>
            <a:endParaRPr lang="it-IT" altLang="it-IT" sz="2400" dirty="0">
              <a:solidFill>
                <a:schemeClr val="tx1">
                  <a:lumMod val="95000"/>
                  <a:lumOff val="5000"/>
                </a:schemeClr>
              </a:solidFill>
              <a:latin typeface="Arial Black" panose="020B0A04020102020204" pitchFamily="34" charset="0"/>
            </a:endParaRPr>
          </a:p>
        </p:txBody>
      </p:sp>
      <p:pic>
        <p:nvPicPr>
          <p:cNvPr id="14745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54858" y="-11429"/>
            <a:ext cx="5589142" cy="68694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45395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TENUE  MESENTERIALE</a:t>
            </a:r>
          </a:p>
        </p:txBody>
      </p:sp>
    </p:spTree>
    <p:extLst>
      <p:ext uri="{BB962C8B-B14F-4D97-AF65-F5344CB8AC3E}">
        <p14:creationId xmlns:p14="http://schemas.microsoft.com/office/powerpoint/2010/main" val="222157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119930" y="230705"/>
            <a:ext cx="9031111"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TENUE MESENTERIALE</a:t>
            </a:r>
            <a:b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e </a:t>
            </a:r>
            <a:b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GRANDE  OMENTO</a:t>
            </a:r>
          </a:p>
        </p:txBody>
      </p:sp>
      <p:pic>
        <p:nvPicPr>
          <p:cNvPr id="149507"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1212263"/>
            <a:ext cx="4410075" cy="3550238"/>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9508" name="Picture 3"/>
          <p:cNvPicPr>
            <a:picLocks noChangeAspect="1" noChangeArrowheads="1"/>
          </p:cNvPicPr>
          <p:nvPr/>
        </p:nvPicPr>
        <p:blipFill>
          <a:blip r:embed="rId4">
            <a:lum bright="-18000" contrast="12000"/>
            <a:extLst>
              <a:ext uri="{28A0092B-C50C-407E-A947-70E740481C1C}">
                <a14:useLocalDpi xmlns:a14="http://schemas.microsoft.com/office/drawing/2010/main"/>
              </a:ext>
            </a:extLst>
          </a:blip>
          <a:srcRect/>
          <a:stretch>
            <a:fillRect/>
          </a:stretch>
        </p:blipFill>
        <p:spPr bwMode="auto">
          <a:xfrm>
            <a:off x="4435807" y="3273779"/>
            <a:ext cx="4708194" cy="3584222"/>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11" name="Text Box 6"/>
          <p:cNvSpPr txBox="1">
            <a:spLocks noChangeArrowheads="1"/>
          </p:cNvSpPr>
          <p:nvPr/>
        </p:nvSpPr>
        <p:spPr bwMode="auto">
          <a:xfrm>
            <a:off x="5768622" y="1785924"/>
            <a:ext cx="2675941" cy="136354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lgn="ctr" eaLnBrk="1" hangingPunct="1">
              <a:buClrTx/>
              <a:buFontTx/>
              <a:buNone/>
            </a:pPr>
            <a:r>
              <a:rPr lang="it-IT" altLang="it-IT" sz="2800" b="1" dirty="0">
                <a:solidFill>
                  <a:srgbClr val="FF0000"/>
                </a:solidFill>
                <a:latin typeface="Copperplate" panose="02000504000000020004" pitchFamily="2" charset="77"/>
              </a:rPr>
              <a:t>Con Grande Omento sollevato</a:t>
            </a:r>
          </a:p>
        </p:txBody>
      </p:sp>
    </p:spTree>
    <p:extLst>
      <p:ext uri="{BB962C8B-B14F-4D97-AF65-F5344CB8AC3E}">
        <p14:creationId xmlns:p14="http://schemas.microsoft.com/office/powerpoint/2010/main" val="35110544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359840AA-3A84-444C-9DFA-1FCC6EFD2133}"/>
              </a:ext>
            </a:extLst>
          </p:cNvPr>
          <p:cNvSpPr>
            <a:spLocks noGrp="1" noChangeArrowheads="1"/>
          </p:cNvSpPr>
          <p:nvPr>
            <p:ph type="title"/>
          </p:nvPr>
        </p:nvSpPr>
        <p:spPr>
          <a:xfrm>
            <a:off x="0" y="0"/>
            <a:ext cx="9144000" cy="914400"/>
          </a:xfrm>
          <a:ln/>
        </p:spPr>
        <p:txBody>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b="1" dirty="0">
                <a:latin typeface="Gurmukhi MN" panose="02020600050405020304" pitchFamily="18" charset="0"/>
                <a:cs typeface="Gurmukhi MN" panose="02020600050405020304" pitchFamily="18" charset="0"/>
              </a:rPr>
              <a:t>INTESTINO TENUE MESENTERIALE</a:t>
            </a:r>
          </a:p>
        </p:txBody>
      </p:sp>
      <p:sp>
        <p:nvSpPr>
          <p:cNvPr id="6146" name="Rectangle 2">
            <a:extLst>
              <a:ext uri="{FF2B5EF4-FFF2-40B4-BE49-F238E27FC236}">
                <a16:creationId xmlns:a16="http://schemas.microsoft.com/office/drawing/2014/main" id="{4916BE4B-3AD3-744C-B35B-6BE946117D87}"/>
              </a:ext>
            </a:extLst>
          </p:cNvPr>
          <p:cNvSpPr>
            <a:spLocks noGrp="1" noChangeArrowheads="1"/>
          </p:cNvSpPr>
          <p:nvPr>
            <p:ph type="body" idx="1"/>
          </p:nvPr>
        </p:nvSpPr>
        <p:spPr>
          <a:xfrm>
            <a:off x="364435" y="1033670"/>
            <a:ext cx="8415130" cy="4996070"/>
          </a:xfrm>
          <a:ln/>
        </p:spPr>
        <p:txBody>
          <a:bodyPr>
            <a:normAutofit lnSpcReduction="10000"/>
          </a:bodyPr>
          <a:lstStyle/>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È il tratto PIU’ LUNGO del Tubo Digerente (6-7 metri)</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In considerazione della sua notevole lunghezza, esso si dispone in ANSE nell’ ambito della CAVITA’ ADDOMINALE</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Presenta un diametro decrescente nel senso della normale Progressione del Bolo Alimentare</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Si estende dalla FLESSURA DUODENO-DIGIUNALE e si conclude nell’ INTESTINO CRASSO (tra CECO e COLON ASCENDENTE) tramite la VALVOLA ILEO-CECO-COLICA</a:t>
            </a:r>
          </a:p>
          <a:p>
            <a:pPr marL="341313" indent="-341313">
              <a:spcBef>
                <a:spcPts val="700"/>
              </a:spcBef>
              <a:buClr>
                <a:schemeClr val="tx1">
                  <a:lumMod val="95000"/>
                  <a:lumOff val="5000"/>
                </a:schemeClr>
              </a:buClr>
              <a:buFont typeface="Arial Black"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altLang="it-IT" sz="2600" b="1" dirty="0">
                <a:latin typeface="Chalkboard SE" panose="03050602040202020205" pitchFamily="66" charset="77"/>
              </a:rPr>
              <a:t>È INTRAPERITONEALE e COMPLETAMENTE RIVESTITO dal Peritoneo Viscerale del MESENTERE.</a:t>
            </a:r>
          </a:p>
        </p:txBody>
      </p:sp>
    </p:spTree>
    <p:extLst>
      <p:ext uri="{BB962C8B-B14F-4D97-AF65-F5344CB8AC3E}">
        <p14:creationId xmlns:p14="http://schemas.microsoft.com/office/powerpoint/2010/main" val="29886640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5200650" y="2652928"/>
            <a:ext cx="3943350" cy="42291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magine 1">
            <a:extLst>
              <a:ext uri="{FF2B5EF4-FFF2-40B4-BE49-F238E27FC236}">
                <a16:creationId xmlns:a16="http://schemas.microsoft.com/office/drawing/2014/main" id="{A59CFAEA-C411-5343-A9F0-F8B831E953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933" y="203200"/>
            <a:ext cx="5194305" cy="6678828"/>
          </a:xfrm>
          <a:prstGeom prst="rect">
            <a:avLst/>
          </a:prstGeom>
        </p:spPr>
      </p:pic>
      <p:sp>
        <p:nvSpPr>
          <p:cNvPr id="3" name="CasellaDiTesto 2">
            <a:extLst>
              <a:ext uri="{FF2B5EF4-FFF2-40B4-BE49-F238E27FC236}">
                <a16:creationId xmlns:a16="http://schemas.microsoft.com/office/drawing/2014/main" id="{1C6B66D1-6874-6343-88F6-04EDDBCB8A1E}"/>
              </a:ext>
            </a:extLst>
          </p:cNvPr>
          <p:cNvSpPr txBox="1"/>
          <p:nvPr/>
        </p:nvSpPr>
        <p:spPr>
          <a:xfrm>
            <a:off x="6252835" y="1818861"/>
            <a:ext cx="1338188" cy="923330"/>
          </a:xfrm>
          <a:prstGeom prst="rect">
            <a:avLst/>
          </a:prstGeom>
          <a:noFill/>
          <a:ln w="38100">
            <a:solidFill>
              <a:srgbClr val="FF0000"/>
            </a:solidFill>
          </a:ln>
        </p:spPr>
        <p:txBody>
          <a:bodyPr wrap="none" rtlCol="0">
            <a:spAutoFit/>
          </a:bodyPr>
          <a:lstStyle/>
          <a:p>
            <a:pPr algn="ctr"/>
            <a:r>
              <a:rPr lang="it-IT" b="1" dirty="0"/>
              <a:t>RADICE </a:t>
            </a:r>
          </a:p>
          <a:p>
            <a:pPr algn="ctr"/>
            <a:r>
              <a:rPr lang="it-IT" b="1" dirty="0"/>
              <a:t>del</a:t>
            </a:r>
          </a:p>
          <a:p>
            <a:pPr algn="ctr"/>
            <a:r>
              <a:rPr lang="it-IT" b="1" dirty="0"/>
              <a:t>MESENTERE</a:t>
            </a:r>
          </a:p>
        </p:txBody>
      </p:sp>
      <p:cxnSp>
        <p:nvCxnSpPr>
          <p:cNvPr id="5" name="Connettore 2 4">
            <a:extLst>
              <a:ext uri="{FF2B5EF4-FFF2-40B4-BE49-F238E27FC236}">
                <a16:creationId xmlns:a16="http://schemas.microsoft.com/office/drawing/2014/main" id="{25E38404-A0CC-0540-9C55-537EB880E093}"/>
              </a:ext>
            </a:extLst>
          </p:cNvPr>
          <p:cNvCxnSpPr/>
          <p:nvPr/>
        </p:nvCxnSpPr>
        <p:spPr>
          <a:xfrm flipH="1">
            <a:off x="2763748" y="2445249"/>
            <a:ext cx="3441843" cy="1335641"/>
          </a:xfrm>
          <a:prstGeom prst="straightConnector1">
            <a:avLst/>
          </a:prstGeom>
          <a:ln w="1270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8791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0" y="236361"/>
            <a:ext cx="9144000" cy="6858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GENERALI</a:t>
            </a:r>
          </a:p>
        </p:txBody>
      </p:sp>
      <p:sp>
        <p:nvSpPr>
          <p:cNvPr id="76802" name="Rectangle 2"/>
          <p:cNvSpPr>
            <a:spLocks noGrp="1" noChangeArrowheads="1"/>
          </p:cNvSpPr>
          <p:nvPr>
            <p:ph idx="1"/>
          </p:nvPr>
        </p:nvSpPr>
        <p:spPr>
          <a:xfrm>
            <a:off x="516836" y="1174045"/>
            <a:ext cx="8090452" cy="4590652"/>
          </a:xfrm>
        </p:spPr>
        <p:txBody>
          <a:bodyPr rtlCol="0">
            <a:noAutofit/>
          </a:bodyPr>
          <a:lstStyle/>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Si distinguono 2 PORZIONI:</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254794" indent="-252413">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   - DIGIUNO: rappresenta circa i 2/5 prossimali</a:t>
            </a:r>
          </a:p>
          <a:p>
            <a:pPr marL="254794" indent="-252413">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   - ILEO       : rappresenta circa i 3/5 distali</a:t>
            </a: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Vi prevalgono NETTAMENTE i PROCESSI DI ASSORBIMENTO delle diverse sostanze costituenti gli alimenti (glucidi, lipidi, aminoacidi, basi puriniche e pirimidiniche)</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254794" indent="-254794">
              <a:spcBef>
                <a:spcPts val="525"/>
              </a:spcBef>
              <a:buClr>
                <a:schemeClr val="tx1"/>
              </a:buClr>
              <a:buFont typeface="Arial Black" panose="020B0A04020102020204" pitchFamily="34" charset="0"/>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È denominato MESENTERIALE perché è avvolto da un ampio MESO PERITONEALE che si diparte dalla PARETE ADDOMINALE POSTERIORE.</a:t>
            </a:r>
          </a:p>
        </p:txBody>
      </p:sp>
    </p:spTree>
    <p:extLst>
      <p:ext uri="{BB962C8B-B14F-4D97-AF65-F5344CB8AC3E}">
        <p14:creationId xmlns:p14="http://schemas.microsoft.com/office/powerpoint/2010/main" val="1338414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15097-744D-B345-A857-36A2661F4D34}"/>
              </a:ext>
            </a:extLst>
          </p:cNvPr>
          <p:cNvSpPr>
            <a:spLocks noGrp="1"/>
          </p:cNvSpPr>
          <p:nvPr>
            <p:ph type="title"/>
          </p:nvPr>
        </p:nvSpPr>
        <p:spPr>
          <a:xfrm>
            <a:off x="39510" y="128060"/>
            <a:ext cx="9064979"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ASPETTI GENERALI di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DELL’ INTESTINO (Tenue e Crasso)</a:t>
            </a:r>
          </a:p>
        </p:txBody>
      </p:sp>
      <p:sp>
        <p:nvSpPr>
          <p:cNvPr id="3" name="Segnaposto contenuto 2">
            <a:extLst>
              <a:ext uri="{FF2B5EF4-FFF2-40B4-BE49-F238E27FC236}">
                <a16:creationId xmlns:a16="http://schemas.microsoft.com/office/drawing/2014/main" id="{046F53D4-B74E-BE4C-8117-F768FAF2A040}"/>
              </a:ext>
            </a:extLst>
          </p:cNvPr>
          <p:cNvSpPr>
            <a:spLocks noGrp="1"/>
          </p:cNvSpPr>
          <p:nvPr>
            <p:ph idx="1"/>
          </p:nvPr>
        </p:nvSpPr>
        <p:spPr>
          <a:xfrm>
            <a:off x="700754" y="1320058"/>
            <a:ext cx="8093925" cy="5404377"/>
          </a:xfrm>
        </p:spPr>
        <p:txBody>
          <a:bodyPr>
            <a:normAutofit/>
          </a:bodyPr>
          <a:lstStyle/>
          <a:p>
            <a:pPr marL="0" indent="0">
              <a:buNone/>
            </a:pPr>
            <a:r>
              <a:rPr lang="it-IT" sz="2600" dirty="0">
                <a:latin typeface="Copperplate" panose="02000504000000020004" pitchFamily="2" charset="77"/>
              </a:rPr>
              <a:t>È essenziale introdurre alcune informazioni strutturali comuni sia all’intestino tenue, sia al crasso.</a:t>
            </a:r>
          </a:p>
          <a:p>
            <a:pPr marL="0" indent="0">
              <a:buNone/>
            </a:pPr>
            <a:r>
              <a:rPr lang="it-IT" sz="2600" dirty="0">
                <a:latin typeface="Copperplate" panose="02000504000000020004" pitchFamily="2" charset="77"/>
              </a:rPr>
              <a:t>Quasi tutto l’ intestino, ad eccezione della porzione superiore del duodeno e dell’ intestino retto, presenta dei RILIEVI di competenza della TONACA SOTTOMUCOSA, denominate PIEGHE CIRCOLARI (o VALVOLE INTESTINALI).</a:t>
            </a:r>
          </a:p>
          <a:p>
            <a:pPr marL="0" indent="0">
              <a:buNone/>
            </a:pPr>
            <a:r>
              <a:rPr lang="it-IT" sz="2600" dirty="0">
                <a:latin typeface="Copperplate" panose="02000504000000020004" pitchFamily="2" charset="77"/>
              </a:rPr>
              <a:t>Tali pieghe si riscontrano, SIA NELL’ INTESTINO TENUE, sia nell’ INTESTINO CRASSO. </a:t>
            </a:r>
          </a:p>
        </p:txBody>
      </p:sp>
    </p:spTree>
    <p:extLst>
      <p:ext uri="{BB962C8B-B14F-4D97-AF65-F5344CB8AC3E}">
        <p14:creationId xmlns:p14="http://schemas.microsoft.com/office/powerpoint/2010/main" val="388453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7300" y="2228851"/>
            <a:ext cx="6572250" cy="3484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44" name="Text Box 3"/>
          <p:cNvSpPr txBox="1">
            <a:spLocks noChangeArrowheads="1"/>
          </p:cNvSpPr>
          <p:nvPr/>
        </p:nvSpPr>
        <p:spPr bwMode="auto">
          <a:xfrm>
            <a:off x="1143001" y="5481638"/>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5" name="Text Box 4"/>
          <p:cNvSpPr txBox="1">
            <a:spLocks noChangeArrowheads="1"/>
          </p:cNvSpPr>
          <p:nvPr/>
        </p:nvSpPr>
        <p:spPr bwMode="auto">
          <a:xfrm>
            <a:off x="6731795" y="5535216"/>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6" name="Rectangle 5"/>
          <p:cNvSpPr>
            <a:spLocks noChangeArrowheads="1"/>
          </p:cNvSpPr>
          <p:nvPr/>
        </p:nvSpPr>
        <p:spPr bwMode="auto">
          <a:xfrm>
            <a:off x="1143001" y="2187178"/>
            <a:ext cx="3537347" cy="3813572"/>
          </a:xfrm>
          <a:prstGeom prst="rect">
            <a:avLst/>
          </a:prstGeom>
          <a:noFill/>
          <a:ln w="38160" cap="sq">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3847" name="Text Box 6"/>
          <p:cNvSpPr txBox="1">
            <a:spLocks noChangeArrowheads="1"/>
          </p:cNvSpPr>
          <p:nvPr/>
        </p:nvSpPr>
        <p:spPr bwMode="auto">
          <a:xfrm>
            <a:off x="1640682" y="1847850"/>
            <a:ext cx="2388538"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rgbClr val="FF0000"/>
                </a:solidFill>
                <a:latin typeface="Arial Black" panose="020B0A04020102020204" pitchFamily="34" charset="0"/>
              </a:rPr>
              <a:t>INTESTINO  TENUE</a:t>
            </a:r>
          </a:p>
        </p:txBody>
      </p:sp>
      <p:sp>
        <p:nvSpPr>
          <p:cNvPr id="8" name="Text Box 6">
            <a:extLst>
              <a:ext uri="{FF2B5EF4-FFF2-40B4-BE49-F238E27FC236}">
                <a16:creationId xmlns:a16="http://schemas.microsoft.com/office/drawing/2014/main" id="{12C6074A-1216-44A6-ACE5-AB0D02209FB8}"/>
              </a:ext>
            </a:extLst>
          </p:cNvPr>
          <p:cNvSpPr txBox="1">
            <a:spLocks noChangeArrowheads="1"/>
          </p:cNvSpPr>
          <p:nvPr/>
        </p:nvSpPr>
        <p:spPr bwMode="auto">
          <a:xfrm>
            <a:off x="4877595" y="1841896"/>
            <a:ext cx="2555250"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chemeClr val="tx1"/>
                </a:solidFill>
                <a:latin typeface="Arial Black" panose="020B0A04020102020204" pitchFamily="34" charset="0"/>
              </a:rPr>
              <a:t>INTESTINO  CRASSO</a:t>
            </a:r>
          </a:p>
        </p:txBody>
      </p:sp>
    </p:spTree>
    <p:extLst>
      <p:ext uri="{BB962C8B-B14F-4D97-AF65-F5344CB8AC3E}">
        <p14:creationId xmlns:p14="http://schemas.microsoft.com/office/powerpoint/2010/main" val="36464517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200416" y="271658"/>
            <a:ext cx="8730642" cy="6286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VILLI, PIEGHE e GHIANDOLE</a:t>
            </a:r>
          </a:p>
        </p:txBody>
      </p:sp>
      <p:pic>
        <p:nvPicPr>
          <p:cNvPr id="165891" name="Picture 2"/>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1143000" y="1916907"/>
            <a:ext cx="6858000" cy="364569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2" name="Text Box 3"/>
          <p:cNvSpPr txBox="1">
            <a:spLocks noChangeArrowheads="1"/>
          </p:cNvSpPr>
          <p:nvPr/>
        </p:nvSpPr>
        <p:spPr bwMode="auto">
          <a:xfrm>
            <a:off x="1143001" y="5103019"/>
            <a:ext cx="998935" cy="20938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563"/>
              </a:spcBef>
              <a:buClrTx/>
            </a:pPr>
            <a:r>
              <a:rPr lang="it-IT" altLang="it-IT" sz="900">
                <a:solidFill>
                  <a:srgbClr val="000099"/>
                </a:solidFill>
                <a:latin typeface="Arial Black" panose="020B0A04020102020204" pitchFamily="34" charset="0"/>
              </a:rPr>
              <a:t>T. esterna</a:t>
            </a:r>
          </a:p>
        </p:txBody>
      </p:sp>
      <p:sp>
        <p:nvSpPr>
          <p:cNvPr id="165893" name="Line 4"/>
          <p:cNvSpPr>
            <a:spLocks noChangeShapeType="1"/>
          </p:cNvSpPr>
          <p:nvPr/>
        </p:nvSpPr>
        <p:spPr bwMode="auto">
          <a:xfrm>
            <a:off x="1925241" y="5264944"/>
            <a:ext cx="432197" cy="1191"/>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4" name="Rectangle 5"/>
          <p:cNvSpPr>
            <a:spLocks noChangeArrowheads="1"/>
          </p:cNvSpPr>
          <p:nvPr/>
        </p:nvSpPr>
        <p:spPr bwMode="auto">
          <a:xfrm>
            <a:off x="1143000" y="1916906"/>
            <a:ext cx="4887516" cy="3671888"/>
          </a:xfrm>
          <a:prstGeom prst="rect">
            <a:avLst/>
          </a:prstGeom>
          <a:noFill/>
          <a:ln w="381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5895" name="Line 6"/>
          <p:cNvSpPr>
            <a:spLocks noChangeShapeType="1"/>
          </p:cNvSpPr>
          <p:nvPr/>
        </p:nvSpPr>
        <p:spPr bwMode="auto">
          <a:xfrm>
            <a:off x="3977880" y="1970485"/>
            <a:ext cx="1190" cy="3618309"/>
          </a:xfrm>
          <a:prstGeom prst="line">
            <a:avLst/>
          </a:prstGeom>
          <a:noFill/>
          <a:ln w="28440" cap="sq">
            <a:solidFill>
              <a:srgbClr val="0000CC"/>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6" name="Text Box 7"/>
          <p:cNvSpPr txBox="1">
            <a:spLocks noChangeArrowheads="1"/>
          </p:cNvSpPr>
          <p:nvPr/>
        </p:nvSpPr>
        <p:spPr bwMode="auto">
          <a:xfrm>
            <a:off x="1980011" y="5663805"/>
            <a:ext cx="1431545"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chemeClr val="tx1">
                    <a:lumMod val="95000"/>
                    <a:lumOff val="5000"/>
                  </a:schemeClr>
                </a:solidFill>
                <a:latin typeface="Arial Black" panose="020B0A04020102020204" pitchFamily="34" charset="0"/>
              </a:rPr>
              <a:t>DUODENO</a:t>
            </a:r>
          </a:p>
        </p:txBody>
      </p:sp>
      <p:sp>
        <p:nvSpPr>
          <p:cNvPr id="165897" name="Line 8"/>
          <p:cNvSpPr>
            <a:spLocks noChangeShapeType="1"/>
          </p:cNvSpPr>
          <p:nvPr/>
        </p:nvSpPr>
        <p:spPr bwMode="auto">
          <a:xfrm>
            <a:off x="3977880" y="5588795"/>
            <a:ext cx="1190" cy="411956"/>
          </a:xfrm>
          <a:prstGeom prst="line">
            <a:avLst/>
          </a:prstGeom>
          <a:noFill/>
          <a:ln w="38160" cap="sq">
            <a:solidFill>
              <a:srgbClr val="FFFFFF"/>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8" name="Text Box 9"/>
          <p:cNvSpPr txBox="1">
            <a:spLocks noChangeArrowheads="1"/>
          </p:cNvSpPr>
          <p:nvPr/>
        </p:nvSpPr>
        <p:spPr bwMode="auto">
          <a:xfrm>
            <a:off x="4086226" y="5699522"/>
            <a:ext cx="1816265" cy="301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500" dirty="0">
                <a:solidFill>
                  <a:schemeClr val="tx1">
                    <a:lumMod val="95000"/>
                    <a:lumOff val="5000"/>
                  </a:schemeClr>
                </a:solidFill>
                <a:latin typeface="Arial Black" panose="020B0A04020102020204" pitchFamily="34" charset="0"/>
              </a:rPr>
              <a:t>MESENTERIALE</a:t>
            </a:r>
          </a:p>
        </p:txBody>
      </p:sp>
      <p:sp>
        <p:nvSpPr>
          <p:cNvPr id="165899" name="Line 10"/>
          <p:cNvSpPr>
            <a:spLocks noChangeShapeType="1"/>
          </p:cNvSpPr>
          <p:nvPr/>
        </p:nvSpPr>
        <p:spPr bwMode="auto">
          <a:xfrm>
            <a:off x="6030517" y="5588795"/>
            <a:ext cx="1190" cy="411956"/>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Tree>
    <p:extLst>
      <p:ext uri="{BB962C8B-B14F-4D97-AF65-F5344CB8AC3E}">
        <p14:creationId xmlns:p14="http://schemas.microsoft.com/office/powerpoint/2010/main" val="386900421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15097-744D-B345-A857-36A2661F4D34}"/>
              </a:ext>
            </a:extLst>
          </p:cNvPr>
          <p:cNvSpPr>
            <a:spLocks noGrp="1"/>
          </p:cNvSpPr>
          <p:nvPr>
            <p:ph type="title"/>
          </p:nvPr>
        </p:nvSpPr>
        <p:spPr>
          <a:xfrm>
            <a:off x="39510" y="128060"/>
            <a:ext cx="9064979"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ASPETTI GENERALI di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DELL’ INTESTINO (Tenue e Crasso)</a:t>
            </a:r>
          </a:p>
        </p:txBody>
      </p:sp>
      <p:sp>
        <p:nvSpPr>
          <p:cNvPr id="3" name="Segnaposto contenuto 2">
            <a:extLst>
              <a:ext uri="{FF2B5EF4-FFF2-40B4-BE49-F238E27FC236}">
                <a16:creationId xmlns:a16="http://schemas.microsoft.com/office/drawing/2014/main" id="{046F53D4-B74E-BE4C-8117-F768FAF2A040}"/>
              </a:ext>
            </a:extLst>
          </p:cNvPr>
          <p:cNvSpPr>
            <a:spLocks noGrp="1"/>
          </p:cNvSpPr>
          <p:nvPr>
            <p:ph idx="1"/>
          </p:nvPr>
        </p:nvSpPr>
        <p:spPr>
          <a:xfrm>
            <a:off x="689113" y="1453623"/>
            <a:ext cx="7977809" cy="4732690"/>
          </a:xfrm>
        </p:spPr>
        <p:txBody>
          <a:bodyPr>
            <a:normAutofit/>
          </a:bodyPr>
          <a:lstStyle/>
          <a:p>
            <a:pPr marL="0" indent="0">
              <a:buNone/>
            </a:pPr>
            <a:r>
              <a:rPr lang="it-IT" sz="2600" b="1" dirty="0">
                <a:latin typeface="Chalkboard SE" panose="03050602040202020205" pitchFamily="66" charset="77"/>
              </a:rPr>
              <a:t>Sia nel TENUE, sia nel CRASSO, l’ Epitelio di Rivestimento si approfonda a formare le GHIANDOLE INTESTINALI (Tubulari Semplici).</a:t>
            </a:r>
          </a:p>
          <a:p>
            <a:pPr marL="0" indent="0">
              <a:buNone/>
            </a:pPr>
            <a:r>
              <a:rPr lang="it-IT" sz="2600" b="1" dirty="0">
                <a:latin typeface="Chalkboard SE" panose="03050602040202020205" pitchFamily="66" charset="77"/>
              </a:rPr>
              <a:t>Solamente nell’ INTESTINO TENUE (sia nel DUODENO, sia nel TENUE MESENTERIALE), la LAMINA PROPRIA della TONACA MUCOSA determina delle caratteristiche estroflessioni («a dito di guanto») nel lume intestinale, definite VILLI INTESTINALI, che sono morfo-funzionalmente peculiari nei processi di Assorbimento, incrementando la superficie utile per tale funzione.</a:t>
            </a:r>
          </a:p>
        </p:txBody>
      </p:sp>
    </p:spTree>
    <p:extLst>
      <p:ext uri="{BB962C8B-B14F-4D97-AF65-F5344CB8AC3E}">
        <p14:creationId xmlns:p14="http://schemas.microsoft.com/office/powerpoint/2010/main" val="4014688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1657350" y="171450"/>
            <a:ext cx="5829300" cy="4000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a:t>
            </a:r>
          </a:p>
        </p:txBody>
      </p:sp>
      <p:sp>
        <p:nvSpPr>
          <p:cNvPr id="64514" name="Rectangle 2"/>
          <p:cNvSpPr>
            <a:spLocks noGrp="1" noChangeArrowheads="1"/>
          </p:cNvSpPr>
          <p:nvPr>
            <p:ph idx="1"/>
          </p:nvPr>
        </p:nvSpPr>
        <p:spPr>
          <a:xfrm>
            <a:off x="472108" y="1110697"/>
            <a:ext cx="8199783" cy="5575853"/>
          </a:xfrm>
        </p:spPr>
        <p:txBody>
          <a:bodyPr rtlCol="0">
            <a:normAutofit fontScale="92500" lnSpcReduction="20000"/>
          </a:bodyPr>
          <a:lstStyle/>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Lunga PORZIONE del TUBO DIGERENTE </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(circa 8-8.5 metri).</a:t>
            </a:r>
          </a:p>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a:spcBef>
                <a:spcPts val="525"/>
              </a:spcBef>
              <a:buClr>
                <a:schemeClr val="tx1"/>
              </a:buClr>
              <a:buFont typeface="Wingdings" pitchFamily="2" charset="2"/>
              <a:buChar char="v"/>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Si considerano 2 SEZIONI MORFO-</a:t>
            </a:r>
          </a:p>
          <a:p>
            <a:pPr marL="0" indent="0">
              <a:spcBef>
                <a:spcPts val="525"/>
              </a:spcBef>
              <a:buClr>
                <a:schemeClr val="tx1"/>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FUNZIONALI: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 INTESTINO TENUE: così definito per il suo calibro MINORE e MINORE spessore della parete rispetto a quello dell’ intestino crasso. Vi avvengono processi di DIGESTIONE CHIMICA e di ASSORBIMENTO;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mic Sans MS" panose="030F0902030302020204" pitchFamily="66" charset="0"/>
              </a:rPr>
              <a:t>   - INTESTINO CRASSO (o GROSSO INTESTINO): oltre ad assorbimento di ACQUA e IONI, vi avviene l’ allestimento della massa FECALE per la conseguente eliminazione.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115946602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a:extLst>
              <a:ext uri="{FF2B5EF4-FFF2-40B4-BE49-F238E27FC236}">
                <a16:creationId xmlns:a16="http://schemas.microsoft.com/office/drawing/2014/main" id="{0423662C-6192-E641-9E7C-EA03F89EDC2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5188" y="241300"/>
            <a:ext cx="74136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1">
            <a:extLst>
              <a:ext uri="{FF2B5EF4-FFF2-40B4-BE49-F238E27FC236}">
                <a16:creationId xmlns:a16="http://schemas.microsoft.com/office/drawing/2014/main" id="{D95DC4FF-1EF0-5841-B4A3-B41BB9F53F8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6348" y="30609"/>
            <a:ext cx="8020878" cy="662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607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0" y="94753"/>
            <a:ext cx="9144000"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e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8066" name="Rectangle 2"/>
          <p:cNvSpPr>
            <a:spLocks noGrp="1" noChangeArrowheads="1"/>
          </p:cNvSpPr>
          <p:nvPr>
            <p:ph idx="1"/>
          </p:nvPr>
        </p:nvSpPr>
        <p:spPr>
          <a:xfrm>
            <a:off x="679173" y="952003"/>
            <a:ext cx="7785653" cy="5655732"/>
          </a:xfrm>
        </p:spPr>
        <p:txBody>
          <a:bodyPr rtlCol="0">
            <a:no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Il Lume è rivestito da una TONACA MUCOSA che si solleva in VILLI provvisti di Epitelio CILINDRICO MONOSTRATIFICATO con Microvilli.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Dall’ epitelio si approfondano le GHIANDOLE INTESTINALI. Nell’ ILEO vi sono ben evidenti le PLACCHE LINFOIDI di PEYER. </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TONACA SOTTOMUCOSA di TESSUTO CONNETTIVO presenta VASI SANGUIFERI e LINFATICI e con il PLESSO del SNA SOTTOMUCOSO di MEISSNER.</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pperplate" panose="02000504000000020004" pitchFamily="2" charset="77"/>
              </a:rPr>
              <a:t>Nel DUODENO vi si riconoscono le GHIANDOLE DUODENALI di BRUNNER (a SECREZIONE MUCOIDE, ossia MUCO NEUTRO per garantire PROTEZIONE dall’ AMBIENTE ACIDO provocato dal BOLO proveniente dallo Stomaco).</a:t>
            </a:r>
          </a:p>
        </p:txBody>
      </p:sp>
    </p:spTree>
    <p:extLst>
      <p:ext uri="{BB962C8B-B14F-4D97-AF65-F5344CB8AC3E}">
        <p14:creationId xmlns:p14="http://schemas.microsoft.com/office/powerpoint/2010/main" val="37443723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a:extLst>
              <a:ext uri="{FF2B5EF4-FFF2-40B4-BE49-F238E27FC236}">
                <a16:creationId xmlns:a16="http://schemas.microsoft.com/office/drawing/2014/main" id="{DBCDE54B-E441-4F4B-8220-4FCC0AE24C8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816274" y="0"/>
            <a:ext cx="57914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841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687DF75-180E-C24D-AFF3-32B05FDCD92D}"/>
              </a:ext>
            </a:extLst>
          </p:cNvPr>
          <p:cNvSpPr>
            <a:spLocks noGrp="1"/>
          </p:cNvSpPr>
          <p:nvPr>
            <p:ph type="title"/>
          </p:nvPr>
        </p:nvSpPr>
        <p:spPr>
          <a:xfrm>
            <a:off x="0" y="1"/>
            <a:ext cx="9144000" cy="726510"/>
          </a:xfrm>
        </p:spPr>
        <p:txBody>
          <a:bodyPr>
            <a:normAutofit/>
          </a:bodyPr>
          <a:lstStyle/>
          <a:p>
            <a:pPr algn="ctr"/>
            <a:r>
              <a:rPr lang="it-IT" sz="3200" b="1" dirty="0">
                <a:latin typeface="Gurmukhi MN" panose="02020600050405020304" pitchFamily="18" charset="0"/>
                <a:cs typeface="Gurmukhi MN" panose="02020600050405020304" pitchFamily="18" charset="0"/>
              </a:rPr>
              <a:t>VILLI DELL’ INTESTINO TENUE</a:t>
            </a:r>
          </a:p>
        </p:txBody>
      </p:sp>
      <p:sp>
        <p:nvSpPr>
          <p:cNvPr id="5" name="Segnaposto contenuto 4">
            <a:extLst>
              <a:ext uri="{FF2B5EF4-FFF2-40B4-BE49-F238E27FC236}">
                <a16:creationId xmlns:a16="http://schemas.microsoft.com/office/drawing/2014/main" id="{9CF57076-5688-3E4D-8B27-73CD39DD14AB}"/>
              </a:ext>
            </a:extLst>
          </p:cNvPr>
          <p:cNvSpPr>
            <a:spLocks noGrp="1"/>
          </p:cNvSpPr>
          <p:nvPr>
            <p:ph idx="1"/>
          </p:nvPr>
        </p:nvSpPr>
        <p:spPr>
          <a:xfrm>
            <a:off x="483681" y="926926"/>
            <a:ext cx="8176638" cy="5931074"/>
          </a:xfrm>
        </p:spPr>
        <p:txBody>
          <a:bodyPr>
            <a:normAutofit/>
          </a:bodyPr>
          <a:lstStyle/>
          <a:p>
            <a:pPr marL="0" indent="0">
              <a:buNone/>
            </a:pPr>
            <a:r>
              <a:rPr lang="it-IT" sz="2400" dirty="0">
                <a:latin typeface="Copperplate Gothic Bold" panose="020E0705020206020404" pitchFamily="34" charset="77"/>
              </a:rPr>
              <a:t>L’ Impalcatura dei VILLI è data dalla LAMINA PROPRIA della Mucosa. Nell’ ambito di questa impalcatura connettivale, si osserva un MICROCIRCOLO SANGUIFERO, organizzato tra un’ Arteriola ed una Venula. </a:t>
            </a:r>
          </a:p>
          <a:p>
            <a:pPr marL="0" indent="0">
              <a:buNone/>
            </a:pPr>
            <a:endParaRPr lang="it-IT" sz="2400" dirty="0">
              <a:latin typeface="Copperplate Gothic Bold" panose="020E0705020206020404" pitchFamily="34" charset="77"/>
            </a:endParaRPr>
          </a:p>
          <a:p>
            <a:pPr marL="0" indent="0">
              <a:buNone/>
            </a:pPr>
            <a:r>
              <a:rPr lang="it-IT" sz="2400" dirty="0">
                <a:latin typeface="Copperplate Gothic Bold" panose="020E0705020206020404" pitchFamily="34" charset="77"/>
              </a:rPr>
              <a:t>Tra questi due vasi sanguiferi si interpone un Vaso Linfatico, denominato VASO CHILIFERO CENTRALE ed è coinvolto nell’ assorbimento dei Lipidi. Le altre sostanze, invece, vengono assorbite per via ematica nel microcircolo.</a:t>
            </a:r>
          </a:p>
        </p:txBody>
      </p:sp>
    </p:spTree>
    <p:extLst>
      <p:ext uri="{BB962C8B-B14F-4D97-AF65-F5344CB8AC3E}">
        <p14:creationId xmlns:p14="http://schemas.microsoft.com/office/powerpoint/2010/main" val="3483018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12192" y="79729"/>
            <a:ext cx="9144000"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e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8066" name="Rectangle 2"/>
          <p:cNvSpPr>
            <a:spLocks noGrp="1" noChangeArrowheads="1"/>
          </p:cNvSpPr>
          <p:nvPr>
            <p:ph idx="1"/>
          </p:nvPr>
        </p:nvSpPr>
        <p:spPr>
          <a:xfrm>
            <a:off x="727809" y="1281782"/>
            <a:ext cx="7712765" cy="4456410"/>
          </a:xfrm>
        </p:spPr>
        <p:txBody>
          <a:bodyPr rtlCol="0">
            <a:normAutofit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La TONACA MUSCOLARE è costituita da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   - strato interno, CIRCOLARE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   - strato esterno, LONGITUDINALE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e vi si osserva il PLESSO del SNA MUSCOLARE di AUERBACH</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600"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600" b="1" dirty="0">
                <a:latin typeface="Copperplate" panose="02000504000000020004" pitchFamily="2" charset="77"/>
              </a:rPr>
              <a:t>La TONACA ESTERNA è SIEROSA nel TENUE MESENTERIALE e nella Porzione Superiore del Duodeno, le restanti porzioni del Duodeno, essendo RETROPERITONEALI, presentano una TONACA AVVENTIZIA</a:t>
            </a:r>
          </a:p>
        </p:txBody>
      </p:sp>
    </p:spTree>
    <p:extLst>
      <p:ext uri="{BB962C8B-B14F-4D97-AF65-F5344CB8AC3E}">
        <p14:creationId xmlns:p14="http://schemas.microsoft.com/office/powerpoint/2010/main" val="1312929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5832879" y="1695450"/>
            <a:ext cx="2813050" cy="62865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p>
        </p:txBody>
      </p:sp>
      <p:pic>
        <p:nvPicPr>
          <p:cNvPr id="4" name="Picture 2">
            <a:extLst>
              <a:ext uri="{FF2B5EF4-FFF2-40B4-BE49-F238E27FC236}">
                <a16:creationId xmlns:a16="http://schemas.microsoft.com/office/drawing/2014/main" id="{0DA5FEA2-609B-CC4A-AC64-D676595F67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1294" y="3789674"/>
            <a:ext cx="4780127" cy="306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BC07E8E0-F977-3440-AD77-E707018C5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0"/>
            <a:ext cx="5706756" cy="37867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86179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6175023" y="995539"/>
            <a:ext cx="2288822"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DIGIUNO</a:t>
            </a:r>
          </a:p>
        </p:txBody>
      </p:sp>
      <p:pic>
        <p:nvPicPr>
          <p:cNvPr id="1884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17156" cy="3312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C8222563-C92E-AF48-8F7F-00D5D962AD8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3759199"/>
            <a:ext cx="4338648" cy="3098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143B917B-347E-094F-9AF1-768A6BAB5B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14002" y="3759200"/>
            <a:ext cx="4729996" cy="3098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Connettore 2 2">
            <a:extLst>
              <a:ext uri="{FF2B5EF4-FFF2-40B4-BE49-F238E27FC236}">
                <a16:creationId xmlns:a16="http://schemas.microsoft.com/office/drawing/2014/main" id="{5B9A4B73-6370-C647-BF38-5996428623D0}"/>
              </a:ext>
            </a:extLst>
          </p:cNvPr>
          <p:cNvCxnSpPr>
            <a:stCxn id="93185" idx="1"/>
          </p:cNvCxnSpPr>
          <p:nvPr/>
        </p:nvCxnSpPr>
        <p:spPr>
          <a:xfrm flipH="1" flipV="1">
            <a:off x="4730044" y="1275644"/>
            <a:ext cx="1444979" cy="5645"/>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1">
            <a:extLst>
              <a:ext uri="{FF2B5EF4-FFF2-40B4-BE49-F238E27FC236}">
                <a16:creationId xmlns:a16="http://schemas.microsoft.com/office/drawing/2014/main" id="{AF908E16-65A1-4445-B21E-6B01F95586B0}"/>
              </a:ext>
            </a:extLst>
          </p:cNvPr>
          <p:cNvSpPr txBox="1">
            <a:spLocks noChangeArrowheads="1"/>
          </p:cNvSpPr>
          <p:nvPr/>
        </p:nvSpPr>
        <p:spPr>
          <a:xfrm>
            <a:off x="5973855" y="3026819"/>
            <a:ext cx="2288822" cy="571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ILEO</a:t>
            </a:r>
          </a:p>
        </p:txBody>
      </p:sp>
    </p:spTree>
    <p:extLst>
      <p:ext uri="{BB962C8B-B14F-4D97-AF65-F5344CB8AC3E}">
        <p14:creationId xmlns:p14="http://schemas.microsoft.com/office/powerpoint/2010/main" val="26883558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CRASSO</a:t>
            </a:r>
          </a:p>
        </p:txBody>
      </p:sp>
    </p:spTree>
    <p:extLst>
      <p:ext uri="{BB962C8B-B14F-4D97-AF65-F5344CB8AC3E}">
        <p14:creationId xmlns:p14="http://schemas.microsoft.com/office/powerpoint/2010/main" val="1442544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a:xfrm>
            <a:off x="310896" y="31812"/>
            <a:ext cx="8522208" cy="914400"/>
          </a:xfrm>
        </p:spPr>
        <p:txBody>
          <a:bodyPr vert="horz" lIns="69120" tIns="34560" rIns="69120" bIns="34560" rtlCol="0" anchor="ct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CRASSO</a:t>
            </a:r>
            <a:r>
              <a:rPr lang="it-IT" altLang="it-IT" sz="3200" dirty="0">
                <a:solidFill>
                  <a:schemeClr val="tx1">
                    <a:lumMod val="95000"/>
                    <a:lumOff val="5000"/>
                  </a:schemeClr>
                </a:solidFill>
                <a:latin typeface="Arial Black" panose="020B0A04020102020204" pitchFamily="34" charset="0"/>
              </a:rPr>
              <a:t> </a:t>
            </a:r>
          </a:p>
        </p:txBody>
      </p:sp>
      <p:pic>
        <p:nvPicPr>
          <p:cNvPr id="1966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214" y="946212"/>
            <a:ext cx="4451786" cy="3903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6612" name="Picture 3"/>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4572000" y="2387046"/>
            <a:ext cx="4572000" cy="4251498"/>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120595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994934-0203-C846-BD86-EE50FCEE1869}"/>
              </a:ext>
            </a:extLst>
          </p:cNvPr>
          <p:cNvSpPr>
            <a:spLocks noGrp="1"/>
          </p:cNvSpPr>
          <p:nvPr>
            <p:ph type="title"/>
          </p:nvPr>
        </p:nvSpPr>
        <p:spPr>
          <a:xfrm>
            <a:off x="628650" y="1"/>
            <a:ext cx="7886700" cy="999744"/>
          </a:xfrm>
        </p:spPr>
        <p:txBody>
          <a:bodyPr>
            <a:normAutofit/>
          </a:bodyPr>
          <a:lstStyle/>
          <a:p>
            <a:pPr algn="ctr"/>
            <a:r>
              <a:rPr lang="it-IT" sz="3200" b="1" dirty="0">
                <a:latin typeface="Gurmukhi MN" panose="02020600050405020304" pitchFamily="18" charset="0"/>
                <a:cs typeface="Gurmukhi MN" panose="02020600050405020304" pitchFamily="18" charset="0"/>
              </a:rPr>
              <a:t>INTESTINO  CRASSO</a:t>
            </a:r>
          </a:p>
        </p:txBody>
      </p:sp>
      <p:sp>
        <p:nvSpPr>
          <p:cNvPr id="3" name="Segnaposto contenuto 2">
            <a:extLst>
              <a:ext uri="{FF2B5EF4-FFF2-40B4-BE49-F238E27FC236}">
                <a16:creationId xmlns:a16="http://schemas.microsoft.com/office/drawing/2014/main" id="{2A101298-2BF2-FC42-A0E2-A2D1BF4D6C2F}"/>
              </a:ext>
            </a:extLst>
          </p:cNvPr>
          <p:cNvSpPr>
            <a:spLocks noGrp="1"/>
          </p:cNvSpPr>
          <p:nvPr>
            <p:ph idx="1"/>
          </p:nvPr>
        </p:nvSpPr>
        <p:spPr>
          <a:xfrm>
            <a:off x="742122" y="1219200"/>
            <a:ext cx="7673008" cy="5022574"/>
          </a:xfrm>
        </p:spPr>
        <p:txBody>
          <a:bodyPr>
            <a:normAutofit fontScale="92500" lnSpcReduction="20000"/>
          </a:bodyPr>
          <a:lstStyle/>
          <a:p>
            <a:pPr marL="0" indent="0">
              <a:buNone/>
            </a:pPr>
            <a:r>
              <a:rPr lang="it-IT" b="1" dirty="0">
                <a:latin typeface="Copperplate" panose="02000504000000020004" pitchFamily="2" charset="77"/>
              </a:rPr>
              <a:t>Porzione del Tubo Digerente lungo circa 2 metri</a:t>
            </a:r>
          </a:p>
          <a:p>
            <a:pPr marL="0" indent="0">
              <a:buNone/>
            </a:pPr>
            <a:r>
              <a:rPr lang="it-IT" b="1" dirty="0">
                <a:latin typeface="Copperplate" panose="02000504000000020004" pitchFamily="2" charset="77"/>
              </a:rPr>
              <a:t>È costituito da una serie di organi che »incorniciano» l’ Intestino Tenue Mesenteriale :</a:t>
            </a:r>
          </a:p>
          <a:p>
            <a:pPr>
              <a:buFontTx/>
              <a:buChar char="-"/>
            </a:pPr>
            <a:r>
              <a:rPr lang="it-IT" b="1" dirty="0">
                <a:latin typeface="Copperplate" panose="02000504000000020004" pitchFamily="2" charset="77"/>
              </a:rPr>
              <a:t>INTESTINO CECO</a:t>
            </a:r>
          </a:p>
          <a:p>
            <a:pPr>
              <a:buFontTx/>
              <a:buChar char="-"/>
            </a:pPr>
            <a:r>
              <a:rPr lang="it-IT" b="1" dirty="0">
                <a:latin typeface="Copperplate" panose="02000504000000020004" pitchFamily="2" charset="77"/>
              </a:rPr>
              <a:t>COLON ASCENDENTE</a:t>
            </a:r>
          </a:p>
          <a:p>
            <a:pPr>
              <a:buFontTx/>
              <a:buChar char="-"/>
            </a:pPr>
            <a:r>
              <a:rPr lang="it-IT" b="1" dirty="0">
                <a:latin typeface="Copperplate" panose="02000504000000020004" pitchFamily="2" charset="77"/>
              </a:rPr>
              <a:t>COLON DISCENDENTE</a:t>
            </a:r>
          </a:p>
          <a:p>
            <a:pPr>
              <a:buFontTx/>
              <a:buChar char="-"/>
            </a:pPr>
            <a:r>
              <a:rPr lang="it-IT" b="1" dirty="0">
                <a:latin typeface="Copperplate" panose="02000504000000020004" pitchFamily="2" charset="77"/>
              </a:rPr>
              <a:t>COLON SIGMOIDEO (Sigma, Colon Ileopelvico)</a:t>
            </a:r>
          </a:p>
          <a:p>
            <a:pPr>
              <a:buFontTx/>
              <a:buChar char="-"/>
            </a:pPr>
            <a:r>
              <a:rPr lang="it-IT" b="1" dirty="0">
                <a:latin typeface="Copperplate" panose="02000504000000020004" pitchFamily="2" charset="77"/>
              </a:rPr>
              <a:t>INTESTINO RETTO</a:t>
            </a:r>
          </a:p>
          <a:p>
            <a:pPr marL="0" indent="0">
              <a:buNone/>
            </a:pPr>
            <a:r>
              <a:rPr lang="it-IT" b="1" dirty="0">
                <a:latin typeface="Copperplate" panose="02000504000000020004" pitchFamily="2" charset="77"/>
              </a:rPr>
              <a:t>Si rapporta in modo variabile con la Sierosa Peritoneale</a:t>
            </a:r>
          </a:p>
          <a:p>
            <a:pPr marL="0" indent="0">
              <a:buNone/>
            </a:pPr>
            <a:r>
              <a:rPr lang="it-IT" b="1" dirty="0">
                <a:latin typeface="Copperplate" panose="02000504000000020004" pitchFamily="2" charset="77"/>
              </a:rPr>
              <a:t> </a:t>
            </a:r>
          </a:p>
        </p:txBody>
      </p:sp>
    </p:spTree>
    <p:extLst>
      <p:ext uri="{BB962C8B-B14F-4D97-AF65-F5344CB8AC3E}">
        <p14:creationId xmlns:p14="http://schemas.microsoft.com/office/powerpoint/2010/main" val="1385026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1685925" y="193814"/>
            <a:ext cx="5829300"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TENUE</a:t>
            </a:r>
          </a:p>
        </p:txBody>
      </p:sp>
      <p:sp>
        <p:nvSpPr>
          <p:cNvPr id="65538" name="Rectangle 2"/>
          <p:cNvSpPr>
            <a:spLocks noGrp="1" noChangeArrowheads="1"/>
          </p:cNvSpPr>
          <p:nvPr>
            <p:ph idx="1"/>
          </p:nvPr>
        </p:nvSpPr>
        <p:spPr>
          <a:xfrm>
            <a:off x="825616" y="765314"/>
            <a:ext cx="7951305" cy="5605669"/>
          </a:xfrm>
        </p:spPr>
        <p:txBody>
          <a:bodyPr rtlCol="0">
            <a:normAutofit lnSpcReduction="1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Sempre considerando la normale progressione del Bolo Alimentare si descrivono: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DUODENO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INTESTINO  TENUE  MESENTERIALE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a:t>
            </a:r>
            <a:r>
              <a:rPr lang="it-IT" altLang="it-IT" b="1" dirty="0" err="1">
                <a:latin typeface="Copperplate" panose="02000504000000020004" pitchFamily="2" charset="77"/>
              </a:rPr>
              <a:t>perchè</a:t>
            </a:r>
            <a:r>
              <a:rPr lang="it-IT" altLang="it-IT" b="1" dirty="0">
                <a:latin typeface="Copperplate" panose="02000504000000020004" pitchFamily="2" charset="77"/>
              </a:rPr>
              <a:t> rivestito dalla struttura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peritoneale del MESENTERE), a sua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volta formato da:</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DIGIUNO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ILEO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26992679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D0CFBBA-33BC-464C-89B3-90CB115F9730}"/>
              </a:ext>
            </a:extLst>
          </p:cNvPr>
          <p:cNvSpPr>
            <a:spLocks noGrp="1"/>
          </p:cNvSpPr>
          <p:nvPr>
            <p:ph type="title"/>
          </p:nvPr>
        </p:nvSpPr>
        <p:spPr>
          <a:xfrm>
            <a:off x="70338" y="2615956"/>
            <a:ext cx="8932984"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INTESTINO CECO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e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APPENDICE CECALE</a:t>
            </a:r>
          </a:p>
        </p:txBody>
      </p:sp>
    </p:spTree>
    <p:extLst>
      <p:ext uri="{BB962C8B-B14F-4D97-AF65-F5344CB8AC3E}">
        <p14:creationId xmlns:p14="http://schemas.microsoft.com/office/powerpoint/2010/main" val="928857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194F9AD-9FEB-DC41-8979-FFE305471437}"/>
              </a:ext>
            </a:extLst>
          </p:cNvPr>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5207087" cy="3872024"/>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38CA2F4F-C83F-1343-923C-0E1C3EC51A11}"/>
              </a:ext>
            </a:extLst>
          </p:cNvPr>
          <p:cNvPicPr>
            <a:picLocks noChangeAspect="1" noChangeArrowheads="1"/>
          </p:cNvPicPr>
          <p:nvPr/>
        </p:nvPicPr>
        <p:blipFill>
          <a:blip r:embed="rId4">
            <a:lum bright="-12000" contrast="12000"/>
            <a:extLst>
              <a:ext uri="{28A0092B-C50C-407E-A947-70E740481C1C}">
                <a14:useLocalDpi xmlns:a14="http://schemas.microsoft.com/office/drawing/2010/main"/>
              </a:ext>
            </a:extLst>
          </a:blip>
          <a:srcRect/>
          <a:stretch>
            <a:fillRect/>
          </a:stretch>
        </p:blipFill>
        <p:spPr bwMode="auto">
          <a:xfrm>
            <a:off x="4656217" y="1959429"/>
            <a:ext cx="4561558" cy="488757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16694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A81ECE-DEF0-E543-8CA6-820F887C2525}"/>
              </a:ext>
            </a:extLst>
          </p:cNvPr>
          <p:cNvSpPr>
            <a:spLocks noGrp="1"/>
          </p:cNvSpPr>
          <p:nvPr>
            <p:ph type="title"/>
          </p:nvPr>
        </p:nvSpPr>
        <p:spPr>
          <a:xfrm>
            <a:off x="442127" y="-250972"/>
            <a:ext cx="8551148" cy="1325563"/>
          </a:xfrm>
        </p:spPr>
        <p:txBody>
          <a:bodyPr>
            <a:normAutofit/>
          </a:bodyPr>
          <a:lstStyle/>
          <a:p>
            <a:r>
              <a:rPr lang="it-IT" sz="3200" b="1" dirty="0">
                <a:latin typeface="Gurmukhi MN" panose="02020600050405020304" pitchFamily="18" charset="0"/>
                <a:cs typeface="Gurmukhi MN" panose="02020600050405020304" pitchFamily="18" charset="0"/>
              </a:rPr>
              <a:t>INTESTINO CECO e APPENDICE CECALE</a:t>
            </a:r>
          </a:p>
        </p:txBody>
      </p:sp>
      <p:sp>
        <p:nvSpPr>
          <p:cNvPr id="3" name="Segnaposto contenuto 2">
            <a:extLst>
              <a:ext uri="{FF2B5EF4-FFF2-40B4-BE49-F238E27FC236}">
                <a16:creationId xmlns:a16="http://schemas.microsoft.com/office/drawing/2014/main" id="{7F3C4487-861E-5B47-BED7-131D366A1BE4}"/>
              </a:ext>
            </a:extLst>
          </p:cNvPr>
          <p:cNvSpPr>
            <a:spLocks noGrp="1"/>
          </p:cNvSpPr>
          <p:nvPr>
            <p:ph idx="1"/>
          </p:nvPr>
        </p:nvSpPr>
        <p:spPr>
          <a:xfrm>
            <a:off x="655983" y="796295"/>
            <a:ext cx="8337292" cy="5385917"/>
          </a:xfrm>
        </p:spPr>
        <p:txBody>
          <a:bodyPr>
            <a:normAutofit/>
          </a:bodyPr>
          <a:lstStyle/>
          <a:p>
            <a:pPr marL="0" indent="0">
              <a:buNone/>
            </a:pPr>
            <a:r>
              <a:rPr lang="it-IT" sz="2600" b="1" dirty="0">
                <a:latin typeface="Comic Sans MS" panose="030F0902030302020204" pitchFamily="66" charset="0"/>
              </a:rPr>
              <a:t>Queste due strutture vengono così definite, poiché non consentono una classica progressione del bolo alimentare in direzione cranio-caudale, ma obbligano il bolo a RISALIRE nel Colon Ascendente. Pertanto sono a «fondo cieco»… </a:t>
            </a:r>
          </a:p>
          <a:p>
            <a:pPr marL="0" indent="0">
              <a:buNone/>
            </a:pPr>
            <a:r>
              <a:rPr lang="it-IT" sz="2600" b="1" dirty="0">
                <a:latin typeface="Comic Sans MS" panose="030F0902030302020204" pitchFamily="66" charset="0"/>
              </a:rPr>
              <a:t>(… che poi perde la «i» nella nomenclatura specifica…) . </a:t>
            </a:r>
          </a:p>
          <a:p>
            <a:pPr marL="0" indent="0">
              <a:buNone/>
            </a:pPr>
            <a:r>
              <a:rPr lang="it-IT" sz="2600" b="1" dirty="0">
                <a:latin typeface="Comic Sans MS" panose="030F0902030302020204" pitchFamily="66" charset="0"/>
              </a:rPr>
              <a:t>Si localizzano nella FOSSA ILIACA DESTRA</a:t>
            </a:r>
          </a:p>
          <a:p>
            <a:pPr marL="0" indent="0">
              <a:buNone/>
            </a:pPr>
            <a:r>
              <a:rPr lang="it-IT" sz="2600" b="1" dirty="0">
                <a:latin typeface="Comic Sans MS" panose="030F0902030302020204" pitchFamily="66" charset="0"/>
              </a:rPr>
              <a:t>Sono organi INTRAPERITONEALI. </a:t>
            </a:r>
          </a:p>
          <a:p>
            <a:pPr marL="0" indent="0">
              <a:buNone/>
            </a:pPr>
            <a:r>
              <a:rPr lang="it-IT" sz="2600" b="1" dirty="0">
                <a:latin typeface="Comic Sans MS" panose="030F0902030302020204" pitchFamily="66" charset="0"/>
              </a:rPr>
              <a:t>In particolare, l’ Appendice possiede uno specifico MESO (MESENTERIOLO).</a:t>
            </a:r>
          </a:p>
        </p:txBody>
      </p:sp>
    </p:spTree>
    <p:extLst>
      <p:ext uri="{BB962C8B-B14F-4D97-AF65-F5344CB8AC3E}">
        <p14:creationId xmlns:p14="http://schemas.microsoft.com/office/powerpoint/2010/main" val="1397552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4C2087-3377-9B4D-84AD-28BDEC8B951C}"/>
              </a:ext>
            </a:extLst>
          </p:cNvPr>
          <p:cNvSpPr>
            <a:spLocks noGrp="1"/>
          </p:cNvSpPr>
          <p:nvPr>
            <p:ph type="title"/>
          </p:nvPr>
        </p:nvSpPr>
        <p:spPr>
          <a:xfrm>
            <a:off x="628650" y="-120296"/>
            <a:ext cx="7886700" cy="1102429"/>
          </a:xfrm>
        </p:spPr>
        <p:txBody>
          <a:bodyPr>
            <a:normAutofit/>
          </a:bodyPr>
          <a:lstStyle/>
          <a:p>
            <a:pPr algn="ctr"/>
            <a:r>
              <a:rPr lang="it-IT" sz="3200" b="1" dirty="0">
                <a:latin typeface="Gurmukhi MN" panose="02020600050405020304" pitchFamily="18" charset="0"/>
                <a:cs typeface="Gurmukhi MN" panose="02020600050405020304" pitchFamily="18" charset="0"/>
              </a:rPr>
              <a:t>COLON  ASCENDENTE</a:t>
            </a:r>
          </a:p>
        </p:txBody>
      </p:sp>
      <p:sp>
        <p:nvSpPr>
          <p:cNvPr id="3" name="Segnaposto contenuto 2">
            <a:extLst>
              <a:ext uri="{FF2B5EF4-FFF2-40B4-BE49-F238E27FC236}">
                <a16:creationId xmlns:a16="http://schemas.microsoft.com/office/drawing/2014/main" id="{5BD7C763-29D2-264B-BF7F-1501FFCAC219}"/>
              </a:ext>
            </a:extLst>
          </p:cNvPr>
          <p:cNvSpPr>
            <a:spLocks noGrp="1"/>
          </p:cNvSpPr>
          <p:nvPr>
            <p:ph idx="1"/>
          </p:nvPr>
        </p:nvSpPr>
        <p:spPr>
          <a:xfrm>
            <a:off x="628650" y="1061156"/>
            <a:ext cx="8131528" cy="5796844"/>
          </a:xfrm>
        </p:spPr>
        <p:txBody>
          <a:bodyPr/>
          <a:lstStyle/>
          <a:p>
            <a:pPr marL="0" indent="0">
              <a:buNone/>
            </a:pPr>
            <a:r>
              <a:rPr lang="it-IT" dirty="0">
                <a:latin typeface="Chalkboard SE" panose="03050602040202020205" pitchFamily="66" charset="77"/>
              </a:rPr>
              <a:t>Tratto dell’ Intestino Crasso che si estende dalla Fossa Iliaca di destra, attraversa la Regione Lombare destra e giunge all’ Ipocondrio Destro, dove, inferiormente al Fegato, forma la FLESSURA COLICA DESTRA (o Epatica) per trapassare nel Colon Trasverso.</a:t>
            </a:r>
          </a:p>
          <a:p>
            <a:pPr marL="0" indent="0">
              <a:buNone/>
            </a:pPr>
            <a:r>
              <a:rPr lang="it-IT" dirty="0">
                <a:latin typeface="Chalkboard SE" panose="03050602040202020205" pitchFamily="66" charset="77"/>
              </a:rPr>
              <a:t>È un tratto RETROPERITONEALE dell’Intestino Crasso</a:t>
            </a:r>
          </a:p>
          <a:p>
            <a:pPr marL="0" indent="0">
              <a:buNone/>
            </a:pPr>
            <a:r>
              <a:rPr lang="it-IT" dirty="0">
                <a:latin typeface="Chalkboard SE" panose="03050602040202020205" pitchFamily="66" charset="77"/>
              </a:rPr>
              <a:t>Si rapporta Medialmente con le Anse del Tenue Mesenteriale</a:t>
            </a:r>
          </a:p>
        </p:txBody>
      </p:sp>
    </p:spTree>
    <p:extLst>
      <p:ext uri="{BB962C8B-B14F-4D97-AF65-F5344CB8AC3E}">
        <p14:creationId xmlns:p14="http://schemas.microsoft.com/office/powerpoint/2010/main" val="2046623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890FB-4AE8-094E-81CC-2CBE7D09DD85}"/>
              </a:ext>
            </a:extLst>
          </p:cNvPr>
          <p:cNvSpPr>
            <a:spLocks noGrp="1"/>
          </p:cNvSpPr>
          <p:nvPr>
            <p:ph type="title"/>
          </p:nvPr>
        </p:nvSpPr>
        <p:spPr>
          <a:xfrm>
            <a:off x="628650" y="0"/>
            <a:ext cx="7886700" cy="846667"/>
          </a:xfrm>
        </p:spPr>
        <p:txBody>
          <a:bodyPr>
            <a:normAutofit/>
          </a:bodyPr>
          <a:lstStyle/>
          <a:p>
            <a:pPr algn="ctr"/>
            <a:r>
              <a:rPr lang="it-IT" sz="3200" b="1" dirty="0">
                <a:latin typeface="Gurmukhi MN" panose="02020600050405020304" pitchFamily="18" charset="0"/>
                <a:cs typeface="Gurmukhi MN" panose="02020600050405020304" pitchFamily="18" charset="0"/>
              </a:rPr>
              <a:t>COLON  TRASVERSO</a:t>
            </a:r>
          </a:p>
        </p:txBody>
      </p:sp>
      <p:sp>
        <p:nvSpPr>
          <p:cNvPr id="3" name="Segnaposto contenuto 2">
            <a:extLst>
              <a:ext uri="{FF2B5EF4-FFF2-40B4-BE49-F238E27FC236}">
                <a16:creationId xmlns:a16="http://schemas.microsoft.com/office/drawing/2014/main" id="{B3ABDFEE-FFA1-E74B-A64B-A2A8E264F581}"/>
              </a:ext>
            </a:extLst>
          </p:cNvPr>
          <p:cNvSpPr>
            <a:spLocks noGrp="1"/>
          </p:cNvSpPr>
          <p:nvPr>
            <p:ph idx="1"/>
          </p:nvPr>
        </p:nvSpPr>
        <p:spPr>
          <a:xfrm>
            <a:off x="628650" y="993422"/>
            <a:ext cx="7886700" cy="5864578"/>
          </a:xfrm>
        </p:spPr>
        <p:txBody>
          <a:bodyPr/>
          <a:lstStyle/>
          <a:p>
            <a:pPr marL="0" indent="0">
              <a:buNone/>
            </a:pPr>
            <a:r>
              <a:rPr lang="it-IT" b="1" dirty="0">
                <a:latin typeface="Comic Sans MS" panose="030F0902030302020204" pitchFamily="66" charset="0"/>
              </a:rPr>
              <a:t>Dalla Flessura Destra del Colon, il COLON TRASVERSO dall’ Ipocondrio Destro si dirige verso l’ Ipocondrio Sinistro, dove determina la FLESSURA COLICA SINISTRA (o Splenica) in rapporto con la MILZA, per trapassare nel Colon Discendente.</a:t>
            </a:r>
          </a:p>
          <a:p>
            <a:pPr marL="0" indent="0">
              <a:buNone/>
            </a:pPr>
            <a:r>
              <a:rPr lang="it-IT" b="1" dirty="0">
                <a:latin typeface="Comic Sans MS" panose="030F0902030302020204" pitchFamily="66" charset="0"/>
              </a:rPr>
              <a:t>Inferiormente si rapporta con le Anse del Tenue Mesenteriale.</a:t>
            </a:r>
          </a:p>
          <a:p>
            <a:pPr marL="0" indent="0">
              <a:buNone/>
            </a:pPr>
            <a:r>
              <a:rPr lang="it-IT" b="1" dirty="0">
                <a:latin typeface="Comic Sans MS" panose="030F0902030302020204" pitchFamily="66" charset="0"/>
              </a:rPr>
              <a:t>E’ rivestito dal PERITONEO del MESOCOLON TRASVERSO</a:t>
            </a:r>
            <a:endParaRPr lang="it-IT" dirty="0"/>
          </a:p>
        </p:txBody>
      </p:sp>
    </p:spTree>
    <p:extLst>
      <p:ext uri="{BB962C8B-B14F-4D97-AF65-F5344CB8AC3E}">
        <p14:creationId xmlns:p14="http://schemas.microsoft.com/office/powerpoint/2010/main" val="3158871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890FB-4AE8-094E-81CC-2CBE7D09DD85}"/>
              </a:ext>
            </a:extLst>
          </p:cNvPr>
          <p:cNvSpPr>
            <a:spLocks noGrp="1"/>
          </p:cNvSpPr>
          <p:nvPr>
            <p:ph type="title"/>
          </p:nvPr>
        </p:nvSpPr>
        <p:spPr>
          <a:xfrm>
            <a:off x="628650" y="0"/>
            <a:ext cx="7886700" cy="846667"/>
          </a:xfrm>
        </p:spPr>
        <p:txBody>
          <a:bodyPr>
            <a:normAutofit/>
          </a:bodyPr>
          <a:lstStyle/>
          <a:p>
            <a:pPr algn="ctr"/>
            <a:r>
              <a:rPr lang="it-IT" sz="3200" b="1" dirty="0">
                <a:latin typeface="Gurmukhi MN" panose="02020600050405020304" pitchFamily="18" charset="0"/>
                <a:cs typeface="Gurmukhi MN" panose="02020600050405020304" pitchFamily="18" charset="0"/>
              </a:rPr>
              <a:t>COLON  DISCENDENTE</a:t>
            </a:r>
          </a:p>
        </p:txBody>
      </p:sp>
      <p:sp>
        <p:nvSpPr>
          <p:cNvPr id="3" name="Segnaposto contenuto 2">
            <a:extLst>
              <a:ext uri="{FF2B5EF4-FFF2-40B4-BE49-F238E27FC236}">
                <a16:creationId xmlns:a16="http://schemas.microsoft.com/office/drawing/2014/main" id="{B3ABDFEE-FFA1-E74B-A64B-A2A8E264F581}"/>
              </a:ext>
            </a:extLst>
          </p:cNvPr>
          <p:cNvSpPr>
            <a:spLocks noGrp="1"/>
          </p:cNvSpPr>
          <p:nvPr>
            <p:ph idx="1"/>
          </p:nvPr>
        </p:nvSpPr>
        <p:spPr>
          <a:xfrm>
            <a:off x="372534" y="846667"/>
            <a:ext cx="8398932" cy="5864578"/>
          </a:xfrm>
        </p:spPr>
        <p:txBody>
          <a:bodyPr>
            <a:normAutofit/>
          </a:bodyPr>
          <a:lstStyle/>
          <a:p>
            <a:pPr marL="0" indent="0">
              <a:buNone/>
            </a:pPr>
            <a:r>
              <a:rPr lang="it-IT" sz="2500" b="1" dirty="0">
                <a:latin typeface="Copperplate Gothic Bold" panose="020E0705020206020404" pitchFamily="34" charset="77"/>
              </a:rPr>
              <a:t>Dalla Flessura Sinistra del Colon, il COLON DISCENDENTE dall’ Ipocondrio Sinistro si dirige nella Regione Lombare sinistra per raggiungere la Fossa Iliaca Sinistra, dove trapassa nel Colon Sigmoideo (Sigma) .</a:t>
            </a:r>
          </a:p>
          <a:p>
            <a:pPr marL="0" indent="0">
              <a:buNone/>
            </a:pPr>
            <a:endParaRPr lang="it-IT" sz="2500" b="1" dirty="0">
              <a:latin typeface="Copperplate Gothic Bold" panose="020E0705020206020404" pitchFamily="34" charset="77"/>
            </a:endParaRPr>
          </a:p>
          <a:p>
            <a:pPr marL="0" indent="0">
              <a:buNone/>
            </a:pPr>
            <a:r>
              <a:rPr lang="it-IT" sz="2500" b="1" dirty="0">
                <a:latin typeface="Copperplate Gothic Bold" panose="020E0705020206020404" pitchFamily="34" charset="77"/>
              </a:rPr>
              <a:t>Medialmente si rapporta con le Anse del Tenue Mesenteriale, che tendono a ricoprirlo anteriormente.</a:t>
            </a:r>
          </a:p>
          <a:p>
            <a:pPr marL="0" indent="0">
              <a:buNone/>
            </a:pPr>
            <a:endParaRPr lang="it-IT" sz="2500" b="1" dirty="0">
              <a:latin typeface="Copperplate Gothic Bold" panose="020E0705020206020404" pitchFamily="34" charset="77"/>
            </a:endParaRPr>
          </a:p>
          <a:p>
            <a:pPr marL="0" indent="0">
              <a:buNone/>
            </a:pPr>
            <a:r>
              <a:rPr lang="it-IT" sz="2500" b="1" dirty="0">
                <a:latin typeface="Copperplate Gothic Bold" panose="020E0705020206020404" pitchFamily="34" charset="77"/>
              </a:rPr>
              <a:t>È anch’ esso un tratto RETROPERITONEALE</a:t>
            </a:r>
            <a:endParaRPr lang="it-IT" sz="2500" dirty="0"/>
          </a:p>
        </p:txBody>
      </p:sp>
    </p:spTree>
    <p:extLst>
      <p:ext uri="{BB962C8B-B14F-4D97-AF65-F5344CB8AC3E}">
        <p14:creationId xmlns:p14="http://schemas.microsoft.com/office/powerpoint/2010/main" val="30457831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EDCED5-0AFE-314A-A798-294BD9AFA6D1}"/>
              </a:ext>
            </a:extLst>
          </p:cNvPr>
          <p:cNvSpPr>
            <a:spLocks noGrp="1"/>
          </p:cNvSpPr>
          <p:nvPr>
            <p:ph type="title"/>
          </p:nvPr>
        </p:nvSpPr>
        <p:spPr>
          <a:xfrm>
            <a:off x="0" y="174661"/>
            <a:ext cx="9144000" cy="959556"/>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COLON  SIGMOIDEO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(SIGMA, COLON ILEOPELVICO)</a:t>
            </a:r>
          </a:p>
        </p:txBody>
      </p:sp>
      <p:sp>
        <p:nvSpPr>
          <p:cNvPr id="3" name="Segnaposto contenuto 2">
            <a:extLst>
              <a:ext uri="{FF2B5EF4-FFF2-40B4-BE49-F238E27FC236}">
                <a16:creationId xmlns:a16="http://schemas.microsoft.com/office/drawing/2014/main" id="{7E21F8A2-F557-7D4C-8E24-FFBB81EF559B}"/>
              </a:ext>
            </a:extLst>
          </p:cNvPr>
          <p:cNvSpPr>
            <a:spLocks noGrp="1"/>
          </p:cNvSpPr>
          <p:nvPr>
            <p:ph idx="1"/>
          </p:nvPr>
        </p:nvSpPr>
        <p:spPr>
          <a:xfrm>
            <a:off x="471557" y="1328899"/>
            <a:ext cx="8563113" cy="5350933"/>
          </a:xfrm>
        </p:spPr>
        <p:txBody>
          <a:bodyPr>
            <a:normAutofit/>
          </a:bodyPr>
          <a:lstStyle/>
          <a:p>
            <a:pPr marL="0" indent="0">
              <a:buNone/>
            </a:pPr>
            <a:r>
              <a:rPr lang="it-IT" sz="2600" b="1" dirty="0">
                <a:latin typeface="Chalkboard" panose="03050602040202020205" pitchFamily="66" charset="77"/>
              </a:rPr>
              <a:t>Viene così chiamato perché, nel suo decorso dalla Fossa Iliaca Sinistra alla Piccola Pelvi, esso compie due rilevanti curvature che lo fanno assimilare ad una lettera «</a:t>
            </a:r>
            <a:r>
              <a:rPr lang="it-IT" sz="2600" b="1" dirty="0" err="1">
                <a:latin typeface="Chalkboard" panose="03050602040202020205" pitchFamily="66" charset="77"/>
              </a:rPr>
              <a:t>S</a:t>
            </a:r>
            <a:r>
              <a:rPr lang="it-IT" sz="2600" b="1" dirty="0">
                <a:latin typeface="Chalkboard" panose="03050602040202020205" pitchFamily="66" charset="77"/>
              </a:rPr>
              <a:t>».</a:t>
            </a:r>
          </a:p>
          <a:p>
            <a:pPr marL="0" indent="0">
              <a:buNone/>
            </a:pPr>
            <a:r>
              <a:rPr lang="it-IT" sz="2600" b="1" dirty="0">
                <a:latin typeface="Chalkboard" panose="03050602040202020205" pitchFamily="66" charset="77"/>
              </a:rPr>
              <a:t>Dalla Fossa Iliaca Sinistra, si dirige verso il Piano Mediano dove, a livello di S3, si continua con l’ Intestino Retto.</a:t>
            </a:r>
          </a:p>
          <a:p>
            <a:pPr marL="0" indent="0">
              <a:buNone/>
            </a:pPr>
            <a:r>
              <a:rPr lang="it-IT" sz="2600" b="1" dirty="0">
                <a:latin typeface="Chalkboard" panose="03050602040202020205" pitchFamily="66" charset="77"/>
              </a:rPr>
              <a:t>Si rapporta Anteriormente con l’ Utero (nella Femmina) e con la Vescica Urinaria (nel Maschio)</a:t>
            </a:r>
          </a:p>
        </p:txBody>
      </p:sp>
    </p:spTree>
    <p:extLst>
      <p:ext uri="{BB962C8B-B14F-4D97-AF65-F5344CB8AC3E}">
        <p14:creationId xmlns:p14="http://schemas.microsoft.com/office/powerpoint/2010/main" val="3638743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2DF7C6-16B7-AF43-A7BD-65CE937656B7}"/>
              </a:ext>
            </a:extLst>
          </p:cNvPr>
          <p:cNvSpPr>
            <a:spLocks noGrp="1"/>
          </p:cNvSpPr>
          <p:nvPr>
            <p:ph type="title"/>
          </p:nvPr>
        </p:nvSpPr>
        <p:spPr>
          <a:xfrm>
            <a:off x="628650" y="0"/>
            <a:ext cx="7886700" cy="1113718"/>
          </a:xfrm>
        </p:spPr>
        <p:txBody>
          <a:bodyPr>
            <a:normAutofit/>
          </a:bodyPr>
          <a:lstStyle/>
          <a:p>
            <a:pPr algn="ctr"/>
            <a:r>
              <a:rPr lang="it-IT" sz="3200" b="1" dirty="0">
                <a:latin typeface="Gurmukhi MN" panose="02020600050405020304" pitchFamily="18" charset="0"/>
                <a:cs typeface="Gurmukhi MN" panose="02020600050405020304" pitchFamily="18" charset="0"/>
              </a:rPr>
              <a:t>C O L O </a:t>
            </a:r>
            <a:r>
              <a:rPr lang="it-IT" sz="3200" b="1" dirty="0" err="1">
                <a:latin typeface="Gurmukhi MN" panose="02020600050405020304" pitchFamily="18" charset="0"/>
                <a:cs typeface="Gurmukhi MN" panose="02020600050405020304" pitchFamily="18" charset="0"/>
              </a:rPr>
              <a:t>N</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MICROSCOPICA</a:t>
            </a:r>
          </a:p>
        </p:txBody>
      </p:sp>
      <p:sp>
        <p:nvSpPr>
          <p:cNvPr id="3" name="Segnaposto contenuto 2">
            <a:extLst>
              <a:ext uri="{FF2B5EF4-FFF2-40B4-BE49-F238E27FC236}">
                <a16:creationId xmlns:a16="http://schemas.microsoft.com/office/drawing/2014/main" id="{6B72FF58-F8E5-F941-9FF4-7D66ABA9C4A5}"/>
              </a:ext>
            </a:extLst>
          </p:cNvPr>
          <p:cNvSpPr>
            <a:spLocks noGrp="1"/>
          </p:cNvSpPr>
          <p:nvPr>
            <p:ph idx="1"/>
          </p:nvPr>
        </p:nvSpPr>
        <p:spPr>
          <a:xfrm>
            <a:off x="434622" y="944753"/>
            <a:ext cx="8274756" cy="5659615"/>
          </a:xfrm>
        </p:spPr>
        <p:txBody>
          <a:bodyPr>
            <a:normAutofit/>
          </a:bodyPr>
          <a:lstStyle/>
          <a:p>
            <a:pPr marL="0" indent="0">
              <a:buNone/>
            </a:pPr>
            <a:r>
              <a:rPr lang="it-IT" sz="2200" b="1" dirty="0">
                <a:latin typeface="Chalkboard" panose="03050602040202020205" pitchFamily="66" charset="77"/>
              </a:rPr>
              <a:t>La TONACA MUCOSA che riveste il Lume è formata da un EPITELIO CILINDRICO MONOSTRATIFICATO con intercalate CELLULE MUCIPARE CALICIFORMI molto numerose. </a:t>
            </a:r>
          </a:p>
          <a:p>
            <a:pPr marL="0" indent="0">
              <a:buNone/>
            </a:pPr>
            <a:r>
              <a:rPr lang="it-IT" sz="2200" b="1" dirty="0">
                <a:latin typeface="Chalkboard" panose="03050602040202020205" pitchFamily="66" charset="77"/>
              </a:rPr>
              <a:t>Si approfondano le GHIANDOLE INTESTINALI, anch’esse con molte CELLULE MUCIPARE.</a:t>
            </a:r>
          </a:p>
          <a:p>
            <a:pPr marL="0" indent="0">
              <a:buNone/>
            </a:pPr>
            <a:r>
              <a:rPr lang="it-IT" sz="2200" b="1" dirty="0">
                <a:latin typeface="Chalkboard" panose="03050602040202020205" pitchFamily="66" charset="77"/>
              </a:rPr>
              <a:t>La TONACA SOTTOMUCOSA di Tessuto Connettivo presenta Vasi Sanguiferi, Linfatici e Formazioni Nervose (Plesso Sottomucoso di </a:t>
            </a:r>
            <a:r>
              <a:rPr lang="it-IT" sz="2200" b="1" dirty="0" err="1">
                <a:latin typeface="Chalkboard" panose="03050602040202020205" pitchFamily="66" charset="77"/>
              </a:rPr>
              <a:t>Meissner</a:t>
            </a:r>
            <a:r>
              <a:rPr lang="it-IT" sz="2200" b="1" dirty="0">
                <a:latin typeface="Chalkboard" panose="03050602040202020205" pitchFamily="66" charset="77"/>
              </a:rPr>
              <a:t>).</a:t>
            </a:r>
          </a:p>
          <a:p>
            <a:pPr marL="0" indent="0">
              <a:buNone/>
            </a:pPr>
            <a:r>
              <a:rPr lang="it-IT" sz="2200" b="1" dirty="0">
                <a:latin typeface="Chalkboard" panose="03050602040202020205" pitchFamily="66" charset="77"/>
              </a:rPr>
              <a:t>Si riscontrano NODULI LINFOIDI tra Lamina Propria e Sottomucosa.</a:t>
            </a:r>
          </a:p>
          <a:p>
            <a:pPr marL="0" indent="0">
              <a:buNone/>
            </a:pPr>
            <a:r>
              <a:rPr lang="it-IT" sz="2200" b="1" dirty="0">
                <a:latin typeface="Chalkboard" panose="03050602040202020205" pitchFamily="66" charset="77"/>
              </a:rPr>
              <a:t>La TONACA MUSCOLARE LISCIA presenta uno STRATO CIRCOLARE INTERNO e LONGITUDINALE ESTERNO con il Plesso Nervoso Muscolare di </a:t>
            </a:r>
            <a:r>
              <a:rPr lang="it-IT" sz="2200" b="1" dirty="0" err="1">
                <a:latin typeface="Chalkboard" panose="03050602040202020205" pitchFamily="66" charset="77"/>
              </a:rPr>
              <a:t>Auerbach</a:t>
            </a:r>
            <a:r>
              <a:rPr lang="it-IT" sz="2200" b="1" dirty="0">
                <a:latin typeface="Chalkboard" panose="03050602040202020205" pitchFamily="66" charset="77"/>
              </a:rPr>
              <a:t>.</a:t>
            </a:r>
          </a:p>
          <a:p>
            <a:pPr marL="0" indent="0">
              <a:buNone/>
            </a:pPr>
            <a:r>
              <a:rPr lang="it-IT" sz="2200" b="1" dirty="0">
                <a:latin typeface="Chalkboard" panose="03050602040202020205" pitchFamily="66" charset="77"/>
              </a:rPr>
              <a:t>La TONACA ESTERNA </a:t>
            </a:r>
            <a:r>
              <a:rPr lang="it-IT" sz="2200" b="1" dirty="0" err="1">
                <a:latin typeface="Chalkboard" panose="03050602040202020205" pitchFamily="66" charset="77"/>
              </a:rPr>
              <a:t>puo’</a:t>
            </a:r>
            <a:r>
              <a:rPr lang="it-IT" sz="2200" b="1" dirty="0">
                <a:latin typeface="Chalkboard" panose="03050602040202020205" pitchFamily="66" charset="77"/>
              </a:rPr>
              <a:t> essere AVVENTIZIA oppure SIEROSA, a seconda dei rapporti con il Peritoneo</a:t>
            </a:r>
            <a:r>
              <a:rPr lang="it-IT" sz="2400" b="1" dirty="0">
                <a:latin typeface="Chalkboard" panose="03050602040202020205" pitchFamily="66" charset="77"/>
              </a:rPr>
              <a:t>. </a:t>
            </a:r>
          </a:p>
        </p:txBody>
      </p:sp>
    </p:spTree>
    <p:extLst>
      <p:ext uri="{BB962C8B-B14F-4D97-AF65-F5344CB8AC3E}">
        <p14:creationId xmlns:p14="http://schemas.microsoft.com/office/powerpoint/2010/main" val="831243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7766" y="4958"/>
            <a:ext cx="5854148" cy="68530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03109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DA4317C-CF55-1B4B-8F0A-F1A590945E2C}"/>
              </a:ext>
            </a:extLst>
          </p:cNvPr>
          <p:cNvSpPr>
            <a:spLocks noGrp="1"/>
          </p:cNvSpPr>
          <p:nvPr>
            <p:ph type="title"/>
          </p:nvPr>
        </p:nvSpPr>
        <p:spPr>
          <a:xfrm>
            <a:off x="707673" y="2679348"/>
            <a:ext cx="7886700" cy="1325563"/>
          </a:xfrm>
        </p:spPr>
        <p:txBody>
          <a:bodyPr>
            <a:normAutofit/>
          </a:bodyPr>
          <a:lstStyle/>
          <a:p>
            <a:pPr algn="ctr"/>
            <a:r>
              <a:rPr lang="it-IT" sz="4000" b="1" dirty="0">
                <a:latin typeface="Gurmukhi MN" panose="02020600050405020304" pitchFamily="18" charset="0"/>
                <a:cs typeface="Gurmukhi MN" panose="02020600050405020304" pitchFamily="18" charset="0"/>
              </a:rPr>
              <a:t>INTESTINO  RETTO</a:t>
            </a:r>
          </a:p>
        </p:txBody>
      </p:sp>
    </p:spTree>
    <p:extLst>
      <p:ext uri="{BB962C8B-B14F-4D97-AF65-F5344CB8AC3E}">
        <p14:creationId xmlns:p14="http://schemas.microsoft.com/office/powerpoint/2010/main" val="862123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D U O D E </a:t>
            </a:r>
            <a:r>
              <a:rPr lang="it-IT" sz="3200" b="1" dirty="0" err="1">
                <a:latin typeface="Gurmukhi MN" panose="02020600050405020304" pitchFamily="18" charset="0"/>
                <a:cs typeface="Gurmukhi MN" panose="02020600050405020304" pitchFamily="18" charset="0"/>
              </a:rPr>
              <a:t>N</a:t>
            </a:r>
            <a:r>
              <a:rPr lang="it-IT" sz="3200" b="1" dirty="0">
                <a:latin typeface="Gurmukhi MN" panose="02020600050405020304" pitchFamily="18" charset="0"/>
                <a:cs typeface="Gurmukhi MN" panose="02020600050405020304" pitchFamily="18" charset="0"/>
              </a:rPr>
              <a:t> O</a:t>
            </a:r>
          </a:p>
        </p:txBody>
      </p:sp>
    </p:spTree>
    <p:extLst>
      <p:ext uri="{BB962C8B-B14F-4D97-AF65-F5344CB8AC3E}">
        <p14:creationId xmlns:p14="http://schemas.microsoft.com/office/powerpoint/2010/main" val="2100931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Grp="1" noChangeArrowheads="1"/>
          </p:cNvSpPr>
          <p:nvPr>
            <p:ph type="title"/>
          </p:nvPr>
        </p:nvSpPr>
        <p:spPr>
          <a:xfrm>
            <a:off x="1143000" y="2743200"/>
            <a:ext cx="2971800" cy="1257300"/>
          </a:xfrm>
        </p:spPr>
        <p:txBody>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2700" dirty="0">
                <a:solidFill>
                  <a:schemeClr val="tx1">
                    <a:lumMod val="95000"/>
                    <a:lumOff val="5000"/>
                  </a:schemeClr>
                </a:solidFill>
                <a:latin typeface="Arial Black" panose="020B0A04020102020204" pitchFamily="34" charset="0"/>
              </a:rPr>
              <a:t>INTESTINO</a:t>
            </a:r>
            <a:br>
              <a:rPr lang="it-IT" altLang="it-IT" sz="2700" dirty="0">
                <a:solidFill>
                  <a:schemeClr val="tx1">
                    <a:lumMod val="95000"/>
                    <a:lumOff val="5000"/>
                  </a:schemeClr>
                </a:solidFill>
                <a:latin typeface="Arial Black" panose="020B0A04020102020204" pitchFamily="34" charset="0"/>
              </a:rPr>
            </a:br>
            <a:r>
              <a:rPr lang="it-IT" altLang="it-IT" sz="2700" dirty="0">
                <a:solidFill>
                  <a:schemeClr val="tx1">
                    <a:lumMod val="95000"/>
                    <a:lumOff val="5000"/>
                  </a:schemeClr>
                </a:solidFill>
                <a:latin typeface="Arial Black" panose="020B0A04020102020204" pitchFamily="34" charset="0"/>
              </a:rPr>
              <a:t>RETTO</a:t>
            </a:r>
          </a:p>
        </p:txBody>
      </p:sp>
      <p:pic>
        <p:nvPicPr>
          <p:cNvPr id="20685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9323" y="1107282"/>
            <a:ext cx="3901678" cy="48934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2" name="Line 3"/>
          <p:cNvSpPr>
            <a:spLocks noChangeShapeType="1"/>
          </p:cNvSpPr>
          <p:nvPr/>
        </p:nvSpPr>
        <p:spPr bwMode="auto">
          <a:xfrm>
            <a:off x="3330180" y="3644505"/>
            <a:ext cx="2483644" cy="702469"/>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Tree>
    <p:extLst>
      <p:ext uri="{BB962C8B-B14F-4D97-AF65-F5344CB8AC3E}">
        <p14:creationId xmlns:p14="http://schemas.microsoft.com/office/powerpoint/2010/main" val="9476885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121" r="3244" b="2599"/>
          <a:stretch>
            <a:fillRect/>
          </a:stretch>
        </p:blipFill>
        <p:spPr bwMode="auto">
          <a:xfrm>
            <a:off x="1974573" y="0"/>
            <a:ext cx="5002777" cy="6750756"/>
          </a:xfrm>
          <a:prstGeom prst="rect">
            <a:avLst/>
          </a:prstGeom>
          <a:noFill/>
          <a:ln>
            <a:noFill/>
          </a:ln>
          <a:effectLst/>
          <a:extLst>
            <a:ext uri="{909E8E84-426E-40DD-AFC4-6F175D3DCCD1}">
              <a14:hiddenFill xmlns:a14="http://schemas.microsoft.com/office/drawing/2010/main">
                <a:blipFill dpi="0" rotWithShape="0">
                  <a:blip/>
                  <a:srcRect l="4121" r="3244" b="259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15344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143000" y="0"/>
            <a:ext cx="6858000" cy="6858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p>
        </p:txBody>
      </p:sp>
      <p:sp>
        <p:nvSpPr>
          <p:cNvPr id="103426" name="Rectangle 2"/>
          <p:cNvSpPr>
            <a:spLocks noGrp="1" noChangeArrowheads="1"/>
          </p:cNvSpPr>
          <p:nvPr>
            <p:ph idx="1"/>
          </p:nvPr>
        </p:nvSpPr>
        <p:spPr>
          <a:xfrm>
            <a:off x="566530" y="685801"/>
            <a:ext cx="8069470" cy="5824330"/>
          </a:xfrm>
        </p:spPr>
        <p:txBody>
          <a:bodyPr rtlCol="0">
            <a:normAutofit/>
          </a:bodyPr>
          <a:lstStyle/>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È un Organo IMPARI e MEDIANO della Regione Pelvica</a:t>
            </a:r>
          </a:p>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Fa seguito al COLON PELVICO a livello di S3 e termina nel Perineo Posteriore</a:t>
            </a:r>
          </a:p>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Vi si distinguono :</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   - PORZIONE PELVICA (RETTO PELVICO), dilatata, che si definisce AMPOLLA RETTALE</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   - PORZIONE PERINEALE (RETTO PERINEALE), ristretta, o CANALE ANALE</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È RETROPERITONEALE e si rapporta Anteriormente con l’ UTERO e la VAGINA nella Femmina, con la VESCICA URINARIA e la PROSTATA nel MASCHIO.</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300" dirty="0">
                <a:latin typeface="Copperplate Gothic Bold" panose="020E0705020206020404" pitchFamily="34" charset="77"/>
              </a:rPr>
              <a:t>POSTERIORMENTE si localizza l’ OSSO SACRO ed il COCCIGE; LATERALMENTE le FOSSE ISCHIO-RETTALI.</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endParaRPr lang="it-IT" altLang="it-IT" sz="2600" dirty="0">
              <a:latin typeface="Copperplate Gothic Bold" panose="020E0705020206020404" pitchFamily="34" charset="77"/>
            </a:endParaRPr>
          </a:p>
        </p:txBody>
      </p:sp>
    </p:spTree>
    <p:extLst>
      <p:ext uri="{BB962C8B-B14F-4D97-AF65-F5344CB8AC3E}">
        <p14:creationId xmlns:p14="http://schemas.microsoft.com/office/powerpoint/2010/main" val="40040423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822" y="43769"/>
            <a:ext cx="5057422" cy="6780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7092" name="Text Box 3"/>
          <p:cNvSpPr txBox="1">
            <a:spLocks noChangeArrowheads="1"/>
          </p:cNvSpPr>
          <p:nvPr/>
        </p:nvSpPr>
        <p:spPr bwMode="auto">
          <a:xfrm>
            <a:off x="6686638" y="2334596"/>
            <a:ext cx="1354601" cy="347884"/>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rgbClr val="FF0000"/>
                </a:solidFill>
                <a:latin typeface="Arial Black" panose="020B0A04020102020204" pitchFamily="34" charset="0"/>
              </a:rPr>
              <a:t>MASCHIO</a:t>
            </a:r>
          </a:p>
        </p:txBody>
      </p:sp>
      <p:sp>
        <p:nvSpPr>
          <p:cNvPr id="217093" name="Line 4"/>
          <p:cNvSpPr>
            <a:spLocks noChangeShapeType="1"/>
          </p:cNvSpPr>
          <p:nvPr/>
        </p:nvSpPr>
        <p:spPr bwMode="auto">
          <a:xfrm flipH="1" flipV="1">
            <a:off x="5130449" y="2063575"/>
            <a:ext cx="1378744" cy="350044"/>
          </a:xfrm>
          <a:prstGeom prst="line">
            <a:avLst/>
          </a:prstGeom>
          <a:noFill/>
          <a:ln w="1270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217094" name="Text Box 5"/>
          <p:cNvSpPr txBox="1">
            <a:spLocks noChangeArrowheads="1"/>
          </p:cNvSpPr>
          <p:nvPr/>
        </p:nvSpPr>
        <p:spPr bwMode="auto">
          <a:xfrm>
            <a:off x="5886450" y="4114800"/>
            <a:ext cx="138113"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217095" name="Text Box 6"/>
          <p:cNvSpPr txBox="1">
            <a:spLocks noChangeArrowheads="1"/>
          </p:cNvSpPr>
          <p:nvPr/>
        </p:nvSpPr>
        <p:spPr bwMode="auto">
          <a:xfrm>
            <a:off x="6688882" y="3998008"/>
            <a:ext cx="1352357" cy="347884"/>
          </a:xfrm>
          <a:prstGeom prst="rect">
            <a:avLst/>
          </a:prstGeom>
          <a:solidFill>
            <a:srgbClr val="FF0000"/>
          </a:solidFill>
          <a:ln w="9360" cap="sq">
            <a:solidFill>
              <a:srgbClr val="08080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rgbClr val="FFFFFF"/>
                </a:solidFill>
                <a:latin typeface="Arial Black" panose="020B0A04020102020204" pitchFamily="34" charset="0"/>
              </a:rPr>
              <a:t>FEMMINA</a:t>
            </a:r>
          </a:p>
        </p:txBody>
      </p:sp>
      <p:sp>
        <p:nvSpPr>
          <p:cNvPr id="217096" name="Line 7"/>
          <p:cNvSpPr>
            <a:spLocks noChangeShapeType="1"/>
          </p:cNvSpPr>
          <p:nvPr/>
        </p:nvSpPr>
        <p:spPr bwMode="auto">
          <a:xfrm flipH="1">
            <a:off x="5130449" y="4171950"/>
            <a:ext cx="1321594" cy="400050"/>
          </a:xfrm>
          <a:prstGeom prst="line">
            <a:avLst/>
          </a:prstGeom>
          <a:noFill/>
          <a:ln w="127000" cap="sq">
            <a:solidFill>
              <a:srgbClr val="0808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pic>
        <p:nvPicPr>
          <p:cNvPr id="8" name="Picture 2">
            <a:extLst>
              <a:ext uri="{FF2B5EF4-FFF2-40B4-BE49-F238E27FC236}">
                <a16:creationId xmlns:a16="http://schemas.microsoft.com/office/drawing/2014/main" id="{C61EBA1B-2FE5-CB41-B399-50E899985C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822" y="77568"/>
            <a:ext cx="5057422" cy="6780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895653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BA34C-0A5F-EB4B-802C-29865019F8AF}"/>
              </a:ext>
            </a:extLst>
          </p:cNvPr>
          <p:cNvSpPr>
            <a:spLocks noGrp="1"/>
          </p:cNvSpPr>
          <p:nvPr>
            <p:ph type="title"/>
          </p:nvPr>
        </p:nvSpPr>
        <p:spPr>
          <a:xfrm>
            <a:off x="0" y="1"/>
            <a:ext cx="9144000" cy="1039660"/>
          </a:xfrm>
        </p:spPr>
        <p:txBody>
          <a:bodyPr>
            <a:normAutofit/>
          </a:bodyPr>
          <a:lstStyle/>
          <a:p>
            <a:pPr algn="ctr"/>
            <a:r>
              <a:rPr lang="it-IT" sz="3200" b="1" dirty="0">
                <a:latin typeface="Gurmukhi MN" panose="02020600050405020304" pitchFamily="18" charset="0"/>
                <a:cs typeface="Gurmukhi MN" panose="02020600050405020304" pitchFamily="18" charset="0"/>
              </a:rPr>
              <a:t>INTESTINO  RETTO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C572043-0FBE-BE40-B12E-80B1324D7DC8}"/>
              </a:ext>
            </a:extLst>
          </p:cNvPr>
          <p:cNvSpPr>
            <a:spLocks noGrp="1"/>
          </p:cNvSpPr>
          <p:nvPr>
            <p:ph idx="1"/>
          </p:nvPr>
        </p:nvSpPr>
        <p:spPr>
          <a:xfrm>
            <a:off x="713983" y="1039661"/>
            <a:ext cx="8066761" cy="5700973"/>
          </a:xfrm>
        </p:spPr>
        <p:txBody>
          <a:bodyPr/>
          <a:lstStyle/>
          <a:p>
            <a:pPr marL="0" indent="0">
              <a:buNone/>
            </a:pPr>
            <a:r>
              <a:rPr lang="it-IT" sz="2600" b="1" dirty="0">
                <a:latin typeface="Chalkboard" panose="03050602040202020205" pitchFamily="66" charset="77"/>
              </a:rPr>
              <a:t>L’ afflusso ARTERIOSO compete alle ARTERIE RETTALI (o EMORROIDARIE):</a:t>
            </a:r>
          </a:p>
          <a:p>
            <a:pPr>
              <a:buFontTx/>
              <a:buChar char="-"/>
            </a:pPr>
            <a:r>
              <a:rPr lang="it-IT" sz="2600" b="1" dirty="0">
                <a:latin typeface="Chalkboard" panose="03050602040202020205" pitchFamily="66" charset="77"/>
              </a:rPr>
              <a:t>SUPERIORE, dall’ Arteria MESENTERICA INFERIORE;</a:t>
            </a:r>
          </a:p>
          <a:p>
            <a:pPr>
              <a:buFontTx/>
              <a:buChar char="-"/>
            </a:pPr>
            <a:r>
              <a:rPr lang="it-IT" sz="2600" b="1" dirty="0">
                <a:latin typeface="Chalkboard" panose="03050602040202020205" pitchFamily="66" charset="77"/>
              </a:rPr>
              <a:t>MEDIA ed INFERIORE dall’ Arteria ILIACA INTERNA;</a:t>
            </a:r>
          </a:p>
          <a:p>
            <a:pPr>
              <a:buFontTx/>
              <a:buChar char="-"/>
            </a:pPr>
            <a:r>
              <a:rPr lang="it-IT" sz="2600" b="1" dirty="0">
                <a:latin typeface="Chalkboard" panose="03050602040202020205" pitchFamily="66" charset="77"/>
              </a:rPr>
              <a:t>ARTERIA SACRALE MEDIA</a:t>
            </a:r>
          </a:p>
          <a:p>
            <a:pPr marL="0" indent="0">
              <a:buNone/>
            </a:pPr>
            <a:r>
              <a:rPr lang="it-IT" sz="2600" b="1" dirty="0">
                <a:latin typeface="Chalkboard" panose="03050602040202020205" pitchFamily="66" charset="77"/>
              </a:rPr>
              <a:t>Il sangue refluo viene raccolto nei PLESSI RETTALI (EMORROIDARI) SUPERIORE (tributario della Vena MESENTERICA INFERIORE), MEDIO ed INFERIORE (tributari della VENA ILIACA INTERNA)</a:t>
            </a:r>
          </a:p>
        </p:txBody>
      </p:sp>
    </p:spTree>
    <p:extLst>
      <p:ext uri="{BB962C8B-B14F-4D97-AF65-F5344CB8AC3E}">
        <p14:creationId xmlns:p14="http://schemas.microsoft.com/office/powerpoint/2010/main" val="1716979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Grp="1" noChangeArrowheads="1"/>
          </p:cNvSpPr>
          <p:nvPr>
            <p:ph type="title"/>
          </p:nvPr>
        </p:nvSpPr>
        <p:spPr>
          <a:xfrm>
            <a:off x="64500" y="125260"/>
            <a:ext cx="8945628"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VASI RETTALI (EMORROIDARI)</a:t>
            </a:r>
          </a:p>
        </p:txBody>
      </p:sp>
      <p:pic>
        <p:nvPicPr>
          <p:cNvPr id="21913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877" t="6342" b="4868"/>
          <a:stretch/>
        </p:blipFill>
        <p:spPr bwMode="auto">
          <a:xfrm>
            <a:off x="64500" y="1478071"/>
            <a:ext cx="9054526" cy="50417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2840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BA34C-0A5F-EB4B-802C-29865019F8AF}"/>
              </a:ext>
            </a:extLst>
          </p:cNvPr>
          <p:cNvSpPr>
            <a:spLocks noGrp="1"/>
          </p:cNvSpPr>
          <p:nvPr>
            <p:ph type="title"/>
          </p:nvPr>
        </p:nvSpPr>
        <p:spPr>
          <a:xfrm>
            <a:off x="-12526" y="187891"/>
            <a:ext cx="9144000" cy="1039660"/>
          </a:xfrm>
        </p:spPr>
        <p:txBody>
          <a:bodyPr>
            <a:normAutofit/>
          </a:bodyPr>
          <a:lstStyle/>
          <a:p>
            <a:pPr algn="ctr"/>
            <a:r>
              <a:rPr lang="it-IT" sz="3200" b="1" dirty="0">
                <a:latin typeface="Gurmukhi MN" panose="02020600050405020304" pitchFamily="18" charset="0"/>
                <a:cs typeface="Gurmukhi MN" panose="02020600050405020304" pitchFamily="18" charset="0"/>
              </a:rPr>
              <a:t>INTESTINO  RETTO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C572043-0FBE-BE40-B12E-80B1324D7DC8}"/>
              </a:ext>
            </a:extLst>
          </p:cNvPr>
          <p:cNvSpPr>
            <a:spLocks noGrp="1"/>
          </p:cNvSpPr>
          <p:nvPr>
            <p:ph idx="1"/>
          </p:nvPr>
        </p:nvSpPr>
        <p:spPr>
          <a:xfrm>
            <a:off x="663879" y="1390389"/>
            <a:ext cx="8066761" cy="5700973"/>
          </a:xfrm>
        </p:spPr>
        <p:txBody>
          <a:bodyPr/>
          <a:lstStyle/>
          <a:p>
            <a:pPr marL="0" indent="0">
              <a:buNone/>
            </a:pPr>
            <a:r>
              <a:rPr lang="it-IT" b="1" dirty="0">
                <a:latin typeface="Chalkboard" panose="03050602040202020205" pitchFamily="66" charset="77"/>
              </a:rPr>
              <a:t>Pertanto, il sangue refluo che confluisce nella Vena Mesenterica Inferiore afferisce al CIRCOLO PORTALE EPATICO, il rimanente affluisce nel Circuito Venoso della Vena Iliaca Interna e da qui nella Vena Cava </a:t>
            </a:r>
            <a:r>
              <a:rPr lang="it-IT" b="1">
                <a:latin typeface="Chalkboard" panose="03050602040202020205" pitchFamily="66" charset="77"/>
              </a:rPr>
              <a:t>Inferiore.</a:t>
            </a:r>
          </a:p>
          <a:p>
            <a:pPr marL="0" indent="0">
              <a:buNone/>
            </a:pPr>
            <a:endParaRPr lang="it-IT" b="1" dirty="0">
              <a:latin typeface="Chalkboard" panose="03050602040202020205" pitchFamily="66" charset="77"/>
            </a:endParaRPr>
          </a:p>
          <a:p>
            <a:pPr marL="0" indent="0">
              <a:buNone/>
            </a:pPr>
            <a:r>
              <a:rPr lang="it-IT" b="1" dirty="0">
                <a:latin typeface="Chalkboard" panose="03050602040202020205" pitchFamily="66" charset="77"/>
              </a:rPr>
              <a:t>Una quantità minore di sangue refluo va nel circolo venoso del PLESSO VENOSO SACRALE</a:t>
            </a:r>
          </a:p>
          <a:p>
            <a:pPr marL="0" indent="0">
              <a:buNone/>
            </a:pPr>
            <a:endParaRPr lang="it-IT" b="1" dirty="0">
              <a:latin typeface="Chalkboard" panose="03050602040202020205" pitchFamily="66" charset="77"/>
            </a:endParaRPr>
          </a:p>
        </p:txBody>
      </p:sp>
    </p:spTree>
    <p:extLst>
      <p:ext uri="{BB962C8B-B14F-4D97-AF65-F5344CB8AC3E}">
        <p14:creationId xmlns:p14="http://schemas.microsoft.com/office/powerpoint/2010/main" val="1818959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1580322" y="134179"/>
            <a:ext cx="5829300"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p>
        </p:txBody>
      </p:sp>
      <p:sp>
        <p:nvSpPr>
          <p:cNvPr id="66562" name="Rectangle 2"/>
          <p:cNvSpPr>
            <a:spLocks noGrp="1" noChangeArrowheads="1"/>
          </p:cNvSpPr>
          <p:nvPr>
            <p:ph idx="1"/>
          </p:nvPr>
        </p:nvSpPr>
        <p:spPr>
          <a:xfrm>
            <a:off x="660450" y="586410"/>
            <a:ext cx="8016410" cy="5913893"/>
          </a:xfrm>
        </p:spPr>
        <p:txBody>
          <a:bodyPr rtlCol="0">
            <a:norm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È un ORGANO CAVO, IMPARI e MEDIANO, interposto tra la PORZIONE PILORICA dello STOMACO e DIGIUNO (prima parte del Tenue Mesenteriale)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È un ORGANO RETROPERITONEALE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500" b="1" dirty="0">
              <a:latin typeface="Chalkboard SE" panose="03050602040202020205" pitchFamily="66"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Si estende tra la VALVOLA PILORICA (dello Stomaco) e la FLESSURA DUODENO-DIGIUNALE (che immette nel Digiuno)</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Discende  dal livello di L1, sul lato DESTRO della colonna vertebrale, fino a L4, aderendo alla parete addominale posteriore</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500" b="1" dirty="0">
                <a:latin typeface="Chalkboard SE" panose="03050602040202020205" pitchFamily="66" charset="77"/>
              </a:rPr>
              <a:t>Attraversa il Piano Mediano, per risalire fino a L2 sul lato SINISTRO della Colonna Vertebrale</a:t>
            </a:r>
          </a:p>
          <a:p>
            <a:pPr marL="255985" indent="-254794">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24472424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6000"/>
                    </a14:imgEffect>
                    <a14:imgEffect>
                      <a14:brightnessContrast bright="-1000" contrast="12000"/>
                    </a14:imgEffect>
                  </a14:imgLayer>
                </a14:imgProps>
              </a:ext>
              <a:ext uri="{28A0092B-C50C-407E-A947-70E740481C1C}">
                <a14:useLocalDpi xmlns:a14="http://schemas.microsoft.com/office/drawing/2010/main"/>
              </a:ext>
            </a:extLst>
          </a:blip>
          <a:srcRect/>
          <a:stretch>
            <a:fillRect/>
          </a:stretch>
        </p:blipFill>
        <p:spPr bwMode="auto">
          <a:xfrm>
            <a:off x="1451113" y="10973"/>
            <a:ext cx="5943600" cy="6847027"/>
          </a:xfrm>
          <a:prstGeom prst="rect">
            <a:avLst/>
          </a:prstGeom>
          <a:noFill/>
          <a:ln>
            <a:noFill/>
          </a:ln>
          <a:effectLst/>
          <a:extLst>
            <a:ext uri="{909E8E84-426E-40DD-AFC4-6F175D3DCCD1}">
              <a14:hiddenFill xmlns:a14="http://schemas.microsoft.com/office/drawing/2010/main">
                <a:blipFill dpi="0" rotWithShape="0">
                  <a:blip>
                    <a:lum bright="-24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570207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1514475" y="303143"/>
            <a:ext cx="6286500" cy="57150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GENERALI</a:t>
            </a:r>
          </a:p>
        </p:txBody>
      </p:sp>
      <p:sp>
        <p:nvSpPr>
          <p:cNvPr id="68610" name="Rectangle 2"/>
          <p:cNvSpPr>
            <a:spLocks noGrp="1" noChangeArrowheads="1"/>
          </p:cNvSpPr>
          <p:nvPr>
            <p:ph idx="1"/>
          </p:nvPr>
        </p:nvSpPr>
        <p:spPr>
          <a:xfrm>
            <a:off x="910673" y="1531408"/>
            <a:ext cx="7494104" cy="3945054"/>
          </a:xfrm>
        </p:spPr>
        <p:txBody>
          <a:bodyPr rtlCol="0">
            <a:normAutofit fontScale="92500" lnSpcReduction="2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Rispetto al tenue mesenteriale, differisce per:</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SCARSA MOBILITA’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LOCALIZZAZIONE alla PARETE </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ADDOMINALE POSTERIORE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CALIBRO MAGGIORE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STRUTTURA ANATOMO-MICROSCOPICA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FUNZIONI NEI PROCESSI DIGESTIVI</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Vi sboccano i DOTTI ESCRETORI delle ghiandole   </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extramurali:</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FEGATO</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PANCREAS</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dirty="0">
              <a:latin typeface="Arial Black" panose="020B0A04020102020204" pitchFamily="34" charset="0"/>
            </a:endParaRPr>
          </a:p>
        </p:txBody>
      </p:sp>
    </p:spTree>
    <p:extLst>
      <p:ext uri="{BB962C8B-B14F-4D97-AF65-F5344CB8AC3E}">
        <p14:creationId xmlns:p14="http://schemas.microsoft.com/office/powerpoint/2010/main" val="5073627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71BFD8E-7DC4-2F4C-831A-BCAFC13984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9489"/>
            <a:ext cx="9144000" cy="6679021"/>
          </a:xfrm>
          <a:prstGeom prst="rect">
            <a:avLst/>
          </a:prstGeom>
        </p:spPr>
      </p:pic>
    </p:spTree>
    <p:extLst>
      <p:ext uri="{BB962C8B-B14F-4D97-AF65-F5344CB8AC3E}">
        <p14:creationId xmlns:p14="http://schemas.microsoft.com/office/powerpoint/2010/main" val="327157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14921A-E889-6A40-9A87-09170F10ECAC}"/>
              </a:ext>
            </a:extLst>
          </p:cNvPr>
          <p:cNvSpPr>
            <a:spLocks noGrp="1"/>
          </p:cNvSpPr>
          <p:nvPr>
            <p:ph type="title"/>
          </p:nvPr>
        </p:nvSpPr>
        <p:spPr>
          <a:xfrm>
            <a:off x="628650" y="0"/>
            <a:ext cx="7886700" cy="1140431"/>
          </a:xfrm>
        </p:spPr>
        <p:txBody>
          <a:bodyPr>
            <a:normAutofit/>
          </a:bodyPr>
          <a:lstStyle/>
          <a:p>
            <a:pPr algn="ctr"/>
            <a:r>
              <a:rPr lang="it-IT" sz="3200" b="1" dirty="0">
                <a:latin typeface="Gurmukhi MN" panose="02020600050405020304" pitchFamily="18" charset="0"/>
                <a:cs typeface="Gurmukhi MN" panose="02020600050405020304" pitchFamily="18" charset="0"/>
              </a:rPr>
              <a:t>DUODENO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CONFORMAZIONE  INTERNA</a:t>
            </a:r>
          </a:p>
        </p:txBody>
      </p:sp>
      <p:sp>
        <p:nvSpPr>
          <p:cNvPr id="3" name="Segnaposto contenuto 2">
            <a:extLst>
              <a:ext uri="{FF2B5EF4-FFF2-40B4-BE49-F238E27FC236}">
                <a16:creationId xmlns:a16="http://schemas.microsoft.com/office/drawing/2014/main" id="{B0647437-3744-9E41-A846-CB7013C6E886}"/>
              </a:ext>
            </a:extLst>
          </p:cNvPr>
          <p:cNvSpPr>
            <a:spLocks noGrp="1"/>
          </p:cNvSpPr>
          <p:nvPr>
            <p:ph idx="1"/>
          </p:nvPr>
        </p:nvSpPr>
        <p:spPr>
          <a:xfrm>
            <a:off x="445513" y="991344"/>
            <a:ext cx="8069837" cy="5604553"/>
          </a:xfrm>
        </p:spPr>
        <p:txBody>
          <a:bodyPr>
            <a:normAutofit/>
          </a:bodyPr>
          <a:lstStyle/>
          <a:p>
            <a:pPr marL="0" indent="0">
              <a:buNone/>
            </a:pPr>
            <a:r>
              <a:rPr lang="it-IT" sz="2500" b="1" dirty="0">
                <a:latin typeface="Chalkboard SE" panose="03050602040202020205" pitchFamily="66" charset="77"/>
              </a:rPr>
              <a:t>La SUPERFICIE del LUME DUODENALE si presenta sollevata nelle PIEGHE CIRCOLARI, tranne che nella porzione SUPERIORE. </a:t>
            </a:r>
          </a:p>
          <a:p>
            <a:pPr marL="0" indent="0">
              <a:buNone/>
            </a:pPr>
            <a:endParaRPr lang="it-IT" sz="2500" b="1" dirty="0">
              <a:latin typeface="Chalkboard SE" panose="03050602040202020205" pitchFamily="66" charset="77"/>
            </a:endParaRPr>
          </a:p>
          <a:p>
            <a:pPr marL="0" indent="0">
              <a:buNone/>
            </a:pPr>
            <a:r>
              <a:rPr lang="it-IT" sz="2500" b="1" dirty="0">
                <a:latin typeface="Chalkboard SE" panose="03050602040202020205" pitchFamily="66" charset="77"/>
              </a:rPr>
              <a:t>A livello della PORZIONE DISCENDENTE sono presenti due rilievi:</a:t>
            </a:r>
          </a:p>
          <a:p>
            <a:pPr marL="0" indent="0">
              <a:buNone/>
            </a:pPr>
            <a:endParaRPr lang="it-IT" sz="2500" b="1" dirty="0">
              <a:latin typeface="Chalkboard SE" panose="03050602040202020205" pitchFamily="66" charset="77"/>
            </a:endParaRPr>
          </a:p>
          <a:p>
            <a:pPr marL="0" indent="0">
              <a:buNone/>
            </a:pPr>
            <a:r>
              <a:rPr lang="it-IT" sz="2500" b="1" dirty="0">
                <a:latin typeface="Chalkboard SE" panose="03050602040202020205" pitchFamily="66" charset="77"/>
              </a:rPr>
              <a:t>-PAPILLA DUODENALE MINORE, superiormente, con lo sbocco del Dotto Pancreatico Accessorio;</a:t>
            </a:r>
          </a:p>
          <a:p>
            <a:pPr marL="0" indent="0">
              <a:buNone/>
            </a:pPr>
            <a:r>
              <a:rPr lang="it-IT" sz="2500" b="1" dirty="0">
                <a:latin typeface="Chalkboard SE" panose="03050602040202020205" pitchFamily="66" charset="77"/>
              </a:rPr>
              <a:t>- PAPILLA DUODENALE MAGGIORE (con lo Sfintere di </a:t>
            </a:r>
            <a:r>
              <a:rPr lang="it-IT" sz="2500" b="1" dirty="0" err="1">
                <a:latin typeface="Chalkboard SE" panose="03050602040202020205" pitchFamily="66" charset="77"/>
              </a:rPr>
              <a:t>Oddi</a:t>
            </a:r>
            <a:r>
              <a:rPr lang="it-IT" sz="2500" b="1" dirty="0">
                <a:latin typeface="Chalkboard SE" panose="03050602040202020205" pitchFamily="66" charset="77"/>
              </a:rPr>
              <a:t>), inferiormente, in cui sboccano assieme il COLEDOCO dalla Vie Biliari ed il DOTTO PANCREATICO PRINCIPALE (di WIRSUNG).</a:t>
            </a:r>
          </a:p>
        </p:txBody>
      </p:sp>
    </p:spTree>
    <p:extLst>
      <p:ext uri="{BB962C8B-B14F-4D97-AF65-F5344CB8AC3E}">
        <p14:creationId xmlns:p14="http://schemas.microsoft.com/office/powerpoint/2010/main" val="2506489954"/>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9503</TotalTime>
  <Words>1786</Words>
  <Application>Microsoft Macintosh PowerPoint</Application>
  <PresentationFormat>Presentazione su schermo (4:3)</PresentationFormat>
  <Paragraphs>202</Paragraphs>
  <Slides>46</Slides>
  <Notes>24</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46</vt:i4>
      </vt:variant>
    </vt:vector>
  </HeadingPairs>
  <TitlesOfParts>
    <vt:vector size="59" baseType="lpstr">
      <vt:lpstr>Arial</vt:lpstr>
      <vt:lpstr>Arial Black</vt:lpstr>
      <vt:lpstr>Calibri</vt:lpstr>
      <vt:lpstr>Calibri Light</vt:lpstr>
      <vt:lpstr>Chalkboard</vt:lpstr>
      <vt:lpstr>Chalkboard SE</vt:lpstr>
      <vt:lpstr>Comic Sans MS</vt:lpstr>
      <vt:lpstr>Copperplate</vt:lpstr>
      <vt:lpstr>Copperplate Gothic Bold</vt:lpstr>
      <vt:lpstr>Gurmukhi MN</vt:lpstr>
      <vt:lpstr>Times New Roman</vt:lpstr>
      <vt:lpstr>Wingdings</vt:lpstr>
      <vt:lpstr>Tema di Office</vt:lpstr>
      <vt:lpstr>S I S T E M A   D I G E R E N T E - I N T ES T I NO -</vt:lpstr>
      <vt:lpstr>INTESTINO</vt:lpstr>
      <vt:lpstr>INTESTINO  TENUE</vt:lpstr>
      <vt:lpstr>D U O D E N O</vt:lpstr>
      <vt:lpstr>DUODENO</vt:lpstr>
      <vt:lpstr>Presentazione standard di PowerPoint</vt:lpstr>
      <vt:lpstr>DUODENO  CARATTERI GENERALI</vt:lpstr>
      <vt:lpstr>Presentazione standard di PowerPoint</vt:lpstr>
      <vt:lpstr>DUODENO CONFORMAZIONE  INTERNA</vt:lpstr>
      <vt:lpstr>PAPILLE DUODENALI </vt:lpstr>
      <vt:lpstr>INTESTINO  TENUE  MESENTERIALE</vt:lpstr>
      <vt:lpstr>TENUE MESENTERIALE e  GRANDE  OMENTO</vt:lpstr>
      <vt:lpstr>INTESTINO TENUE MESENTERIALE</vt:lpstr>
      <vt:lpstr>Presentazione standard di PowerPoint</vt:lpstr>
      <vt:lpstr>INTESTINO TENUE MESENTERIALE: CARATTERI  GENERALI</vt:lpstr>
      <vt:lpstr>ASPETTI GENERALI di  STRUTTURA DELL’ INTESTINO (Tenue e Crasso)</vt:lpstr>
      <vt:lpstr>Presentazione standard di PowerPoint</vt:lpstr>
      <vt:lpstr>INTESTINO VILLI, PIEGHE e GHIANDOLE</vt:lpstr>
      <vt:lpstr>ASPETTI GENERALI di  STRUTTURA DELL’ INTESTINO (Tenue e Crasso)</vt:lpstr>
      <vt:lpstr>Presentazione standard di PowerPoint</vt:lpstr>
      <vt:lpstr>DUODENO e TENUE MESENTERIALE STRUTTURA MICROSCOPICA</vt:lpstr>
      <vt:lpstr>Presentazione standard di PowerPoint</vt:lpstr>
      <vt:lpstr>VILLI DELL’ INTESTINO TENUE</vt:lpstr>
      <vt:lpstr>DUODENO e TENUE MESENTERIALE STRUTTURA MICROSCOPICA</vt:lpstr>
      <vt:lpstr>DUODENO</vt:lpstr>
      <vt:lpstr>DIGIUNO</vt:lpstr>
      <vt:lpstr>INTESTINO  CRASSO</vt:lpstr>
      <vt:lpstr>INTESTINO  CRASSO </vt:lpstr>
      <vt:lpstr>INTESTINO  CRASSO</vt:lpstr>
      <vt:lpstr>INTESTINO CECO  e  APPENDICE CECALE</vt:lpstr>
      <vt:lpstr>Presentazione standard di PowerPoint</vt:lpstr>
      <vt:lpstr>INTESTINO CECO e APPENDICE CECALE</vt:lpstr>
      <vt:lpstr>COLON  ASCENDENTE</vt:lpstr>
      <vt:lpstr>COLON  TRASVERSO</vt:lpstr>
      <vt:lpstr>COLON  DISCENDENTE</vt:lpstr>
      <vt:lpstr>COLON  SIGMOIDEO (SIGMA, COLON ILEOPELVICO)</vt:lpstr>
      <vt:lpstr>C O L O N STRUTTURA MICROSCOPICA</vt:lpstr>
      <vt:lpstr>Presentazione standard di PowerPoint</vt:lpstr>
      <vt:lpstr>INTESTINO  RETTO</vt:lpstr>
      <vt:lpstr>INTESTINO RETTO</vt:lpstr>
      <vt:lpstr>Presentazione standard di PowerPoint</vt:lpstr>
      <vt:lpstr>INTESTINO  RETTO</vt:lpstr>
      <vt:lpstr>Presentazione standard di PowerPoint</vt:lpstr>
      <vt:lpstr>INTESTINO  RETTO VASCOLARIZZAZIONE</vt:lpstr>
      <vt:lpstr>INTESTINO RETTO VASI RETTALI (EMORROIDARI)</vt:lpstr>
      <vt:lpstr>INTESTINO  RETTO VASCOLARIZZAZIONE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245</cp:revision>
  <cp:lastPrinted>2020-02-28T14:47:44Z</cp:lastPrinted>
  <dcterms:created xsi:type="dcterms:W3CDTF">2019-04-03T05:24:52Z</dcterms:created>
  <dcterms:modified xsi:type="dcterms:W3CDTF">2023-12-11T20:10:54Z</dcterms:modified>
</cp:coreProperties>
</file>