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7"/>
  </p:notesMasterIdLst>
  <p:sldIdLst>
    <p:sldId id="300" r:id="rId2"/>
    <p:sldId id="303" r:id="rId3"/>
    <p:sldId id="301" r:id="rId4"/>
    <p:sldId id="302" r:id="rId5"/>
    <p:sldId id="256" r:id="rId6"/>
    <p:sldId id="305" r:id="rId7"/>
    <p:sldId id="257" r:id="rId8"/>
    <p:sldId id="258" r:id="rId9"/>
    <p:sldId id="259" r:id="rId10"/>
    <p:sldId id="260" r:id="rId11"/>
    <p:sldId id="261" r:id="rId12"/>
    <p:sldId id="262" r:id="rId13"/>
    <p:sldId id="264" r:id="rId14"/>
    <p:sldId id="308" r:id="rId15"/>
    <p:sldId id="266" r:id="rId16"/>
    <p:sldId id="265" r:id="rId17"/>
    <p:sldId id="268" r:id="rId18"/>
    <p:sldId id="267" r:id="rId19"/>
    <p:sldId id="309" r:id="rId20"/>
    <p:sldId id="273" r:id="rId21"/>
    <p:sldId id="272" r:id="rId22"/>
    <p:sldId id="270" r:id="rId23"/>
    <p:sldId id="271" r:id="rId24"/>
    <p:sldId id="269" r:id="rId25"/>
    <p:sldId id="311" r:id="rId26"/>
    <p:sldId id="756" r:id="rId27"/>
    <p:sldId id="312" r:id="rId28"/>
    <p:sldId id="315" r:id="rId29"/>
    <p:sldId id="314" r:id="rId30"/>
    <p:sldId id="746" r:id="rId31"/>
    <p:sldId id="317" r:id="rId32"/>
    <p:sldId id="747" r:id="rId33"/>
    <p:sldId id="318" r:id="rId34"/>
    <p:sldId id="316" r:id="rId35"/>
    <p:sldId id="276" r:id="rId36"/>
    <p:sldId id="275" r:id="rId37"/>
    <p:sldId id="277" r:id="rId38"/>
    <p:sldId id="281" r:id="rId39"/>
    <p:sldId id="748" r:id="rId40"/>
    <p:sldId id="282" r:id="rId41"/>
    <p:sldId id="283" r:id="rId42"/>
    <p:sldId id="755" r:id="rId43"/>
    <p:sldId id="285" r:id="rId44"/>
    <p:sldId id="286" r:id="rId45"/>
    <p:sldId id="288" r:id="rId46"/>
    <p:sldId id="750" r:id="rId47"/>
    <p:sldId id="293" r:id="rId48"/>
    <p:sldId id="291" r:id="rId49"/>
    <p:sldId id="292" r:id="rId50"/>
    <p:sldId id="294" r:id="rId51"/>
    <p:sldId id="754" r:id="rId52"/>
    <p:sldId id="295" r:id="rId53"/>
    <p:sldId id="753" r:id="rId54"/>
    <p:sldId id="296" r:id="rId55"/>
    <p:sldId id="298" r:id="rId56"/>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871"/>
    <p:restoredTop sz="94648"/>
  </p:normalViewPr>
  <p:slideViewPr>
    <p:cSldViewPr>
      <p:cViewPr varScale="1">
        <p:scale>
          <a:sx n="117" d="100"/>
          <a:sy n="117" d="100"/>
        </p:scale>
        <p:origin x="1752" y="16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86575" cy="9623425"/>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Rectangle 3"/>
          <p:cNvSpPr>
            <a:spLocks noGrp="1" noChangeArrowheads="1"/>
          </p:cNvSpPr>
          <p:nvPr>
            <p:ph type="hdr"/>
          </p:nvPr>
        </p:nvSpPr>
        <p:spPr bwMode="auto">
          <a:xfrm>
            <a:off x="0" y="0"/>
            <a:ext cx="2981325" cy="47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0" tIns="47160" rIns="94320" bIns="47160" numCol="1" anchor="t" anchorCtr="0" compatLnSpc="1">
            <a:prstTxWarp prst="textNoShape">
              <a:avLst/>
            </a:prstTxWarp>
          </a:bodyPr>
          <a:lstStyle>
            <a:lvl1pPr>
              <a:spcBef>
                <a:spcPts val="300"/>
              </a:spcBef>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00"/>
                </a:solidFill>
                <a:latin typeface="Arial Black" panose="020B0A04020102020204" pitchFamily="34" charset="0"/>
              </a:defRPr>
            </a:lvl1pPr>
          </a:lstStyle>
          <a:p>
            <a:endParaRPr lang="it-IT" altLang="it-IT"/>
          </a:p>
        </p:txBody>
      </p:sp>
      <p:sp>
        <p:nvSpPr>
          <p:cNvPr id="2052" name="Rectangle 4"/>
          <p:cNvSpPr>
            <a:spLocks noGrp="1" noChangeArrowheads="1"/>
          </p:cNvSpPr>
          <p:nvPr>
            <p:ph type="dt"/>
          </p:nvPr>
        </p:nvSpPr>
        <p:spPr bwMode="auto">
          <a:xfrm>
            <a:off x="3903663" y="0"/>
            <a:ext cx="2981325" cy="47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0" tIns="47160" rIns="94320" bIns="47160" numCol="1" anchor="t" anchorCtr="0" compatLnSpc="1">
            <a:prstTxWarp prst="textNoShape">
              <a:avLst/>
            </a:prstTxWarp>
          </a:bodyPr>
          <a:lstStyle>
            <a:lvl1pPr algn="r">
              <a:spcBef>
                <a:spcPts val="300"/>
              </a:spcBef>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00"/>
                </a:solidFill>
                <a:latin typeface="Arial Black" panose="020B0A04020102020204" pitchFamily="34" charset="0"/>
              </a:defRPr>
            </a:lvl1pPr>
          </a:lstStyle>
          <a:p>
            <a:endParaRPr lang="it-IT" altLang="it-IT"/>
          </a:p>
        </p:txBody>
      </p:sp>
      <p:sp>
        <p:nvSpPr>
          <p:cNvPr id="2053" name="Rectangle 5"/>
          <p:cNvSpPr>
            <a:spLocks noGrp="1" noRot="1" noChangeAspect="1" noChangeArrowheads="1"/>
          </p:cNvSpPr>
          <p:nvPr>
            <p:ph type="sldImg"/>
          </p:nvPr>
        </p:nvSpPr>
        <p:spPr bwMode="auto">
          <a:xfrm>
            <a:off x="1038225" y="722313"/>
            <a:ext cx="4808538" cy="3605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4" name="Rectangle 6"/>
          <p:cNvSpPr>
            <a:spLocks noGrp="1" noChangeArrowheads="1"/>
          </p:cNvSpPr>
          <p:nvPr>
            <p:ph type="body"/>
          </p:nvPr>
        </p:nvSpPr>
        <p:spPr bwMode="auto">
          <a:xfrm>
            <a:off x="919163" y="4570413"/>
            <a:ext cx="5046662" cy="432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it-IT" altLang="it-IT"/>
          </a:p>
        </p:txBody>
      </p:sp>
      <p:sp>
        <p:nvSpPr>
          <p:cNvPr id="2055" name="Rectangle 7"/>
          <p:cNvSpPr>
            <a:spLocks noGrp="1" noChangeArrowheads="1"/>
          </p:cNvSpPr>
          <p:nvPr>
            <p:ph type="ftr"/>
          </p:nvPr>
        </p:nvSpPr>
        <p:spPr bwMode="auto">
          <a:xfrm>
            <a:off x="0" y="9142413"/>
            <a:ext cx="2981325"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0" tIns="47160" rIns="94320" bIns="47160" numCol="1" anchor="b" anchorCtr="0" compatLnSpc="1">
            <a:prstTxWarp prst="textNoShape">
              <a:avLst/>
            </a:prstTxWarp>
          </a:bodyPr>
          <a:lstStyle>
            <a:lvl1pPr>
              <a:spcBef>
                <a:spcPts val="300"/>
              </a:spcBef>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00"/>
                </a:solidFill>
                <a:latin typeface="Arial Black" panose="020B0A04020102020204" pitchFamily="34" charset="0"/>
              </a:defRPr>
            </a:lvl1pPr>
          </a:lstStyle>
          <a:p>
            <a:endParaRPr lang="it-IT" altLang="it-IT"/>
          </a:p>
        </p:txBody>
      </p:sp>
      <p:sp>
        <p:nvSpPr>
          <p:cNvPr id="2056" name="Rectangle 8"/>
          <p:cNvSpPr>
            <a:spLocks noGrp="1" noChangeArrowheads="1"/>
          </p:cNvSpPr>
          <p:nvPr>
            <p:ph type="sldNum"/>
          </p:nvPr>
        </p:nvSpPr>
        <p:spPr bwMode="auto">
          <a:xfrm>
            <a:off x="3903663" y="9142413"/>
            <a:ext cx="2981325"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0" tIns="47160" rIns="94320" bIns="47160" numCol="1" anchor="b" anchorCtr="0" compatLnSpc="1">
            <a:prstTxWarp prst="textNoShape">
              <a:avLst/>
            </a:prstTxWarp>
          </a:bodyPr>
          <a:lstStyle>
            <a:lvl1pPr algn="r">
              <a:spcBef>
                <a:spcPts val="300"/>
              </a:spcBef>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00"/>
                </a:solidFill>
                <a:latin typeface="Arial Black" panose="020B0A04020102020204" pitchFamily="34" charset="0"/>
              </a:defRPr>
            </a:lvl1pPr>
          </a:lstStyle>
          <a:p>
            <a:fld id="{9FE1B36F-C62E-45F6-80AE-98EA117E0184}"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612057A-BF6C-4972-B7DC-C8D8BA26703B}" type="slidenum">
              <a:rPr lang="it-IT" altLang="it-IT"/>
              <a:pPr/>
              <a:t>5</a:t>
            </a:fld>
            <a:endParaRPr lang="it-IT" altLang="it-IT"/>
          </a:p>
        </p:txBody>
      </p:sp>
      <p:sp>
        <p:nvSpPr>
          <p:cNvPr id="47105"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B524776-8906-485E-992D-4276D2BCF9FB}" type="slidenum">
              <a:rPr lang="it-IT" altLang="it-IT"/>
              <a:pPr/>
              <a:t>16</a:t>
            </a:fld>
            <a:endParaRPr lang="it-IT" altLang="it-IT"/>
          </a:p>
        </p:txBody>
      </p:sp>
      <p:sp>
        <p:nvSpPr>
          <p:cNvPr id="56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7175FB0-38DF-441E-85BB-9CCC4A428077}" type="slidenum">
              <a:rPr lang="it-IT" altLang="it-IT"/>
              <a:pPr/>
              <a:t>17</a:t>
            </a:fld>
            <a:endParaRPr lang="it-IT" altLang="it-IT"/>
          </a:p>
        </p:txBody>
      </p:sp>
      <p:sp>
        <p:nvSpPr>
          <p:cNvPr id="59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535D16C-8978-4CF6-9208-E02C72B2705F}" type="slidenum">
              <a:rPr lang="it-IT" altLang="it-IT"/>
              <a:pPr/>
              <a:t>18</a:t>
            </a:fld>
            <a:endParaRPr lang="it-IT" altLang="it-IT"/>
          </a:p>
        </p:txBody>
      </p:sp>
      <p:sp>
        <p:nvSpPr>
          <p:cNvPr id="58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7EAC5F5-008A-4D8C-BC99-AD0DD2A6DC8D}" type="slidenum">
              <a:rPr lang="it-IT" altLang="it-IT"/>
              <a:pPr/>
              <a:t>20</a:t>
            </a:fld>
            <a:endParaRPr lang="it-IT" altLang="it-IT"/>
          </a:p>
        </p:txBody>
      </p:sp>
      <p:sp>
        <p:nvSpPr>
          <p:cNvPr id="64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15680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435986F-9B08-482E-9FD2-C8A93A8CA811}" type="slidenum">
              <a:rPr lang="it-IT" altLang="it-IT"/>
              <a:pPr/>
              <a:t>21</a:t>
            </a:fld>
            <a:endParaRPr lang="it-IT" altLang="it-IT"/>
          </a:p>
        </p:txBody>
      </p:sp>
      <p:sp>
        <p:nvSpPr>
          <p:cNvPr id="63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51881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A92F981-B60C-46EC-9B74-066AF15B2E3D}" type="slidenum">
              <a:rPr lang="it-IT" altLang="it-IT"/>
              <a:pPr/>
              <a:t>22</a:t>
            </a:fld>
            <a:endParaRPr lang="it-IT" altLang="it-IT"/>
          </a:p>
        </p:txBody>
      </p:sp>
      <p:sp>
        <p:nvSpPr>
          <p:cNvPr id="61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0AD3DAB-446C-40BD-B79A-CD6C41BEF8B7}" type="slidenum">
              <a:rPr lang="it-IT" altLang="it-IT"/>
              <a:pPr/>
              <a:t>23</a:t>
            </a:fld>
            <a:endParaRPr lang="it-IT" altLang="it-IT"/>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DAB7DD4-530B-4504-BDB9-4B891F44E861}" type="slidenum">
              <a:rPr lang="it-IT" altLang="it-IT"/>
              <a:pPr/>
              <a:t>24</a:t>
            </a:fld>
            <a:endParaRPr lang="it-IT" altLang="it-IT"/>
          </a:p>
        </p:txBody>
      </p:sp>
      <p:sp>
        <p:nvSpPr>
          <p:cNvPr id="60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0AD3DAB-446C-40BD-B79A-CD6C41BEF8B7}" type="slidenum">
              <a:rPr lang="it-IT" altLang="it-IT"/>
              <a:pPr/>
              <a:t>26</a:t>
            </a:fld>
            <a:endParaRPr lang="it-IT" altLang="it-IT"/>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25613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E556C92A-E2D1-6147-8CD7-9DE1C8E58EB2}"/>
              </a:ext>
            </a:extLst>
          </p:cNvPr>
          <p:cNvSpPr>
            <a:spLocks noGrp="1" noChangeArrowheads="1"/>
          </p:cNvSpPr>
          <p:nvPr>
            <p:ph type="sldNum"/>
          </p:nvPr>
        </p:nvSpPr>
        <p:spPr>
          <a:ln/>
        </p:spPr>
        <p:txBody>
          <a:bodyPr/>
          <a:lstStyle/>
          <a:p>
            <a:fld id="{5671D554-781A-2A40-8ACA-0002B38A53B3}" type="slidenum">
              <a:rPr lang="it-IT" altLang="it-IT"/>
              <a:pPr/>
              <a:t>29</a:t>
            </a:fld>
            <a:endParaRPr lang="it-IT" altLang="it-IT"/>
          </a:p>
        </p:txBody>
      </p:sp>
      <p:sp>
        <p:nvSpPr>
          <p:cNvPr id="96257" name="Text Box 1">
            <a:extLst>
              <a:ext uri="{FF2B5EF4-FFF2-40B4-BE49-F238E27FC236}">
                <a16:creationId xmlns:a16="http://schemas.microsoft.com/office/drawing/2014/main" id="{1F0A6BE4-DAD5-1C45-A4C1-430285F13B1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Text Box 2">
            <a:extLst>
              <a:ext uri="{FF2B5EF4-FFF2-40B4-BE49-F238E27FC236}">
                <a16:creationId xmlns:a16="http://schemas.microsoft.com/office/drawing/2014/main" id="{EAE600A1-EB87-E94A-9208-F8C8B9887A1A}"/>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95218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A5A172A-6513-43EB-AE90-E92164C72378}" type="slidenum">
              <a:rPr lang="it-IT" altLang="it-IT"/>
              <a:pPr/>
              <a:t>7</a:t>
            </a:fld>
            <a:endParaRPr lang="it-IT" altLang="it-IT"/>
          </a:p>
        </p:txBody>
      </p:sp>
      <p:sp>
        <p:nvSpPr>
          <p:cNvPr id="48129"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9">
            <a:extLst>
              <a:ext uri="{FF2B5EF4-FFF2-40B4-BE49-F238E27FC236}">
                <a16:creationId xmlns:a16="http://schemas.microsoft.com/office/drawing/2014/main" id="{BCD5DE03-8532-304C-856D-59151A618D7A}"/>
              </a:ext>
            </a:extLst>
          </p:cNvPr>
          <p:cNvSpPr txBox="1">
            <a:spLocks noGrp="1"/>
          </p:cNvSpPr>
          <p:nvPr>
            <p:ph type="sldNum" sz="quarter" idx="5"/>
          </p:nvPr>
        </p:nvSpPr>
        <p:spPr>
          <a:ln/>
        </p:spPr>
        <p:txBody>
          <a:bodyPr vert="horz" wrap="square" lIns="90000" tIns="46800" rIns="90000" bIns="46800" anchor="b" anchorCtr="0" compatLnSpc="1">
            <a:normAutofit/>
          </a:bodyPr>
          <a:lstStyle/>
          <a:p>
            <a:pPr lvl="0"/>
            <a:fld id="{9424E99C-A2EC-B04B-A7C8-4ACC7042F7E2}" type="slidenum">
              <a:t>32</a:t>
            </a:fld>
            <a:endParaRPr lang="it-IT"/>
          </a:p>
        </p:txBody>
      </p:sp>
      <p:sp>
        <p:nvSpPr>
          <p:cNvPr id="2" name="Segnaposto immagine diapositiva 1">
            <a:extLst>
              <a:ext uri="{FF2B5EF4-FFF2-40B4-BE49-F238E27FC236}">
                <a16:creationId xmlns:a16="http://schemas.microsoft.com/office/drawing/2014/main" id="{4CB75C23-C42A-004D-A947-DB5ACF190DD5}"/>
              </a:ext>
            </a:extLst>
          </p:cNvPr>
          <p:cNvSpPr>
            <a:spLocks noGrp="1" noRot="1" noChangeAspect="1"/>
          </p:cNvSpPr>
          <p:nvPr>
            <p:ph type="sldImg"/>
          </p:nvPr>
        </p:nvSpPr>
        <p:spPr>
          <a:xfrm>
            <a:off x="1143000" y="685800"/>
            <a:ext cx="4572000" cy="3429000"/>
          </a:xfrm>
        </p:spPr>
        <p:style>
          <a:lnRef idx="2">
            <a:schemeClr val="accent1">
              <a:shade val="50000"/>
            </a:schemeClr>
          </a:lnRef>
          <a:fillRef idx="1">
            <a:schemeClr val="accent1"/>
          </a:fillRef>
          <a:effectRef idx="0">
            <a:schemeClr val="accent1"/>
          </a:effectRef>
          <a:fontRef idx="minor">
            <a:schemeClr val="lt1"/>
          </a:fontRef>
        </p:style>
      </p:sp>
      <p:sp>
        <p:nvSpPr>
          <p:cNvPr id="3" name="Segnaposto note 2">
            <a:extLst>
              <a:ext uri="{FF2B5EF4-FFF2-40B4-BE49-F238E27FC236}">
                <a16:creationId xmlns:a16="http://schemas.microsoft.com/office/drawing/2014/main" id="{1E4F2CEE-3681-DA49-A822-9D4914D319A5}"/>
              </a:ext>
            </a:extLst>
          </p:cNvPr>
          <p:cNvSpPr txBox="1">
            <a:spLocks noGrp="1"/>
          </p:cNvSpPr>
          <p:nvPr>
            <p:ph type="body" sz="quarter" idx="1"/>
          </p:nvPr>
        </p:nvSpPr>
        <p:spPr>
          <a:xfrm>
            <a:off x="914400" y="4343400"/>
            <a:ext cx="5029200" cy="4114800"/>
          </a:xfrm>
        </p:spPr>
        <p:txBody>
          <a:bodyPr anchor="ctr" anchorCtr="0"/>
          <a:lstStyle/>
          <a:p>
            <a:endParaRPr lang="it-IT"/>
          </a:p>
        </p:txBody>
      </p:sp>
    </p:spTree>
    <p:extLst>
      <p:ext uri="{BB962C8B-B14F-4D97-AF65-F5344CB8AC3E}">
        <p14:creationId xmlns:p14="http://schemas.microsoft.com/office/powerpoint/2010/main" val="1619024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fld id="{9FE1B36F-C62E-45F6-80AE-98EA117E0184}" type="slidenum">
              <a:rPr lang="it-IT" altLang="it-IT" smtClean="0"/>
              <a:pPr/>
              <a:t>33</a:t>
            </a:fld>
            <a:endParaRPr lang="it-IT" altLang="it-IT"/>
          </a:p>
        </p:txBody>
      </p:sp>
    </p:spTree>
    <p:extLst>
      <p:ext uri="{BB962C8B-B14F-4D97-AF65-F5344CB8AC3E}">
        <p14:creationId xmlns:p14="http://schemas.microsoft.com/office/powerpoint/2010/main" val="1712420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04EC429-C2F9-4716-83F9-48B7D85FEC1B}" type="slidenum">
              <a:rPr lang="it-IT" altLang="it-IT"/>
              <a:pPr/>
              <a:t>35</a:t>
            </a:fld>
            <a:endParaRPr lang="it-IT" altLang="it-IT"/>
          </a:p>
        </p:txBody>
      </p:sp>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E3BF041-CD82-4B21-B469-6137E2A4B8BF}" type="slidenum">
              <a:rPr lang="it-IT" altLang="it-IT"/>
              <a:pPr/>
              <a:t>36</a:t>
            </a:fld>
            <a:endParaRPr lang="it-IT" altLang="it-IT"/>
          </a:p>
        </p:txBody>
      </p:sp>
      <p:sp>
        <p:nvSpPr>
          <p:cNvPr id="665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5865897-4681-4366-945B-DD41F3DB296C}" type="slidenum">
              <a:rPr lang="it-IT" altLang="it-IT"/>
              <a:pPr/>
              <a:t>37</a:t>
            </a:fld>
            <a:endParaRPr lang="it-IT" altLang="it-IT"/>
          </a:p>
        </p:txBody>
      </p:sp>
      <p:sp>
        <p:nvSpPr>
          <p:cNvPr id="68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4EEE478-EF3E-4EB2-8C53-C53C40855B90}" type="slidenum">
              <a:rPr lang="it-IT" altLang="it-IT"/>
              <a:pPr/>
              <a:t>38</a:t>
            </a:fld>
            <a:endParaRPr lang="it-IT" altLang="it-IT"/>
          </a:p>
        </p:txBody>
      </p:sp>
      <p:sp>
        <p:nvSpPr>
          <p:cNvPr id="727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49AD598-9E09-4BFD-8359-265A2209BAF7}" type="slidenum">
              <a:rPr lang="it-IT" altLang="it-IT"/>
              <a:pPr/>
              <a:t>40</a:t>
            </a:fld>
            <a:endParaRPr lang="it-IT" altLang="it-IT"/>
          </a:p>
        </p:txBody>
      </p:sp>
      <p:sp>
        <p:nvSpPr>
          <p:cNvPr id="73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7EC1442-078D-4B0C-B1EB-57455B902159}" type="slidenum">
              <a:rPr lang="it-IT" altLang="it-IT"/>
              <a:pPr/>
              <a:t>41</a:t>
            </a:fld>
            <a:endParaRPr lang="it-IT" altLang="it-IT"/>
          </a:p>
        </p:txBody>
      </p:sp>
      <p:sp>
        <p:nvSpPr>
          <p:cNvPr id="747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CC86AE4-468C-4E9E-8EAE-3A0F22AFA7EE}" type="slidenum">
              <a:rPr lang="it-IT" altLang="it-IT"/>
              <a:pPr/>
              <a:t>43</a:t>
            </a:fld>
            <a:endParaRPr lang="it-IT" altLang="it-IT"/>
          </a:p>
        </p:txBody>
      </p:sp>
      <p:sp>
        <p:nvSpPr>
          <p:cNvPr id="76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CEB4BAD-7CDB-4FF4-B412-FF1D70AF4EB0}" type="slidenum">
              <a:rPr lang="it-IT" altLang="it-IT"/>
              <a:pPr/>
              <a:t>44</a:t>
            </a:fld>
            <a:endParaRPr lang="it-IT" altLang="it-IT"/>
          </a:p>
        </p:txBody>
      </p:sp>
      <p:sp>
        <p:nvSpPr>
          <p:cNvPr id="778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4F363FE-E349-4362-9F29-AB16A5B71CA7}" type="slidenum">
              <a:rPr lang="it-IT" altLang="it-IT"/>
              <a:pPr/>
              <a:t>8</a:t>
            </a:fld>
            <a:endParaRPr lang="it-IT" altLang="it-IT"/>
          </a:p>
        </p:txBody>
      </p:sp>
      <p:sp>
        <p:nvSpPr>
          <p:cNvPr id="49153"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AF75072-EA38-41F0-804D-CF4DAE77D980}" type="slidenum">
              <a:rPr lang="it-IT" altLang="it-IT"/>
              <a:pPr/>
              <a:t>45</a:t>
            </a:fld>
            <a:endParaRPr lang="it-IT" altLang="it-IT"/>
          </a:p>
        </p:txBody>
      </p:sp>
      <p:sp>
        <p:nvSpPr>
          <p:cNvPr id="79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C547B30-A144-40EB-AA80-CFD89315442E}" type="slidenum">
              <a:rPr lang="it-IT" altLang="it-IT"/>
              <a:pPr/>
              <a:t>47</a:t>
            </a:fld>
            <a:endParaRPr lang="it-IT" altLang="it-IT"/>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177D935-0EAB-4F74-932D-AF69FE0771FA}" type="slidenum">
              <a:rPr lang="it-IT" altLang="it-IT"/>
              <a:pPr/>
              <a:t>48</a:t>
            </a:fld>
            <a:endParaRPr lang="it-IT" altLang="it-IT"/>
          </a:p>
        </p:txBody>
      </p:sp>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C811D17-E5CC-468E-9340-9866803CAAB8}" type="slidenum">
              <a:rPr lang="it-IT" altLang="it-IT"/>
              <a:pPr/>
              <a:t>49</a:t>
            </a:fld>
            <a:endParaRPr lang="it-IT" altLang="it-IT"/>
          </a:p>
        </p:txBody>
      </p:sp>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CBCBBA4-80C1-4C66-940F-A9683B32DDE5}" type="slidenum">
              <a:rPr lang="it-IT" altLang="it-IT"/>
              <a:pPr/>
              <a:t>50</a:t>
            </a:fld>
            <a:endParaRPr lang="it-IT" altLang="it-IT"/>
          </a:p>
        </p:txBody>
      </p:sp>
      <p:sp>
        <p:nvSpPr>
          <p:cNvPr id="86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1FC6281-482E-452F-9A45-6FC36B47D27C}" type="slidenum">
              <a:rPr lang="it-IT" altLang="it-IT"/>
              <a:pPr/>
              <a:t>52</a:t>
            </a:fld>
            <a:endParaRPr lang="it-IT" altLang="it-IT"/>
          </a:p>
        </p:txBody>
      </p:sp>
      <p:sp>
        <p:nvSpPr>
          <p:cNvPr id="87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1FC6281-482E-452F-9A45-6FC36B47D27C}" type="slidenum">
              <a:rPr lang="it-IT" altLang="it-IT"/>
              <a:pPr/>
              <a:t>53</a:t>
            </a:fld>
            <a:endParaRPr lang="it-IT" altLang="it-IT"/>
          </a:p>
        </p:txBody>
      </p:sp>
      <p:sp>
        <p:nvSpPr>
          <p:cNvPr id="87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071713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B29F9AF-6F6F-4892-8C33-263CF1A3C0C7}" type="slidenum">
              <a:rPr lang="it-IT" altLang="it-IT"/>
              <a:pPr/>
              <a:t>54</a:t>
            </a:fld>
            <a:endParaRPr lang="it-IT" altLang="it-IT"/>
          </a:p>
        </p:txBody>
      </p:sp>
      <p:sp>
        <p:nvSpPr>
          <p:cNvPr id="880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6BDE676-EC0A-437F-834A-3609783C111B}" type="slidenum">
              <a:rPr lang="it-IT" altLang="it-IT"/>
              <a:pPr/>
              <a:t>55</a:t>
            </a:fld>
            <a:endParaRPr lang="it-IT" altLang="it-IT"/>
          </a:p>
        </p:txBody>
      </p:sp>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9F9EE33-1116-4F0C-B7F4-0AB33947C91E}" type="slidenum">
              <a:rPr lang="it-IT" altLang="it-IT"/>
              <a:pPr/>
              <a:t>9</a:t>
            </a:fld>
            <a:endParaRPr lang="it-IT" altLang="it-IT"/>
          </a:p>
        </p:txBody>
      </p:sp>
      <p:sp>
        <p:nvSpPr>
          <p:cNvPr id="50177"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F03F595-1F13-46AB-A3E3-D229DFB6D8F1}" type="slidenum">
              <a:rPr lang="it-IT" altLang="it-IT"/>
              <a:pPr/>
              <a:t>10</a:t>
            </a:fld>
            <a:endParaRPr lang="it-IT" altLang="it-IT"/>
          </a:p>
        </p:txBody>
      </p:sp>
      <p:sp>
        <p:nvSpPr>
          <p:cNvPr id="51201"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6E6B67A-004A-45FB-A89A-1988835182F8}" type="slidenum">
              <a:rPr lang="it-IT" altLang="it-IT"/>
              <a:pPr/>
              <a:t>11</a:t>
            </a:fld>
            <a:endParaRPr lang="it-IT" altLang="it-IT"/>
          </a:p>
        </p:txBody>
      </p:sp>
      <p:sp>
        <p:nvSpPr>
          <p:cNvPr id="52225"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CF0BF5C-837D-40FC-8489-283675ADC209}" type="slidenum">
              <a:rPr lang="it-IT" altLang="it-IT"/>
              <a:pPr/>
              <a:t>12</a:t>
            </a:fld>
            <a:endParaRPr lang="it-IT" altLang="it-IT"/>
          </a:p>
        </p:txBody>
      </p:sp>
      <p:sp>
        <p:nvSpPr>
          <p:cNvPr id="53249"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CA17D72-EFD3-449C-A869-E1A03B9C9BDD}" type="slidenum">
              <a:rPr lang="it-IT" altLang="it-IT"/>
              <a:pPr/>
              <a:t>13</a:t>
            </a:fld>
            <a:endParaRPr lang="it-IT" altLang="it-IT"/>
          </a:p>
        </p:txBody>
      </p:sp>
      <p:sp>
        <p:nvSpPr>
          <p:cNvPr id="55297"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31E669A-E3EB-4B71-83B7-343EC2EF7353}" type="slidenum">
              <a:rPr lang="it-IT" altLang="it-IT"/>
              <a:pPr/>
              <a:t>15</a:t>
            </a:fld>
            <a:endParaRPr lang="it-IT" altLang="it-IT"/>
          </a:p>
        </p:txBody>
      </p:sp>
      <p:sp>
        <p:nvSpPr>
          <p:cNvPr id="573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89F0209C-9A4B-4638-B02D-6D1C11ADB7EE}" type="slidenum">
              <a:rPr lang="it-IT" altLang="it-IT"/>
              <a:pPr/>
              <a:t>‹N›</a:t>
            </a:fld>
            <a:endParaRPr lang="it-IT" altLang="it-IT"/>
          </a:p>
        </p:txBody>
      </p:sp>
    </p:spTree>
    <p:extLst>
      <p:ext uri="{BB962C8B-B14F-4D97-AF65-F5344CB8AC3E}">
        <p14:creationId xmlns:p14="http://schemas.microsoft.com/office/powerpoint/2010/main" val="2722287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DEC493BB-3F5C-4482-878D-F5402A57DE41}" type="slidenum">
              <a:rPr lang="it-IT" altLang="it-IT"/>
              <a:pPr/>
              <a:t>‹N›</a:t>
            </a:fld>
            <a:endParaRPr lang="it-IT" altLang="it-IT"/>
          </a:p>
        </p:txBody>
      </p:sp>
    </p:spTree>
    <p:extLst>
      <p:ext uri="{BB962C8B-B14F-4D97-AF65-F5344CB8AC3E}">
        <p14:creationId xmlns:p14="http://schemas.microsoft.com/office/powerpoint/2010/main" val="2181787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3513" y="609600"/>
            <a:ext cx="1941512" cy="54832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5313" cy="54832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BF2A872-5909-4863-A6C8-FD4C4847BEB6}" type="slidenum">
              <a:rPr lang="it-IT" altLang="it-IT"/>
              <a:pPr/>
              <a:t>‹N›</a:t>
            </a:fld>
            <a:endParaRPr lang="it-IT" altLang="it-IT"/>
          </a:p>
        </p:txBody>
      </p:sp>
    </p:spTree>
    <p:extLst>
      <p:ext uri="{BB962C8B-B14F-4D97-AF65-F5344CB8AC3E}">
        <p14:creationId xmlns:p14="http://schemas.microsoft.com/office/powerpoint/2010/main" val="3604981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69225" cy="1139825"/>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8413"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6613" y="1981200"/>
            <a:ext cx="3808412" cy="19796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6613" y="4113213"/>
            <a:ext cx="3808412" cy="197961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idx="10"/>
          </p:nvPr>
        </p:nvSpPr>
        <p:spPr>
          <a:xfrm>
            <a:off x="685800" y="6248400"/>
            <a:ext cx="1901825" cy="454025"/>
          </a:xfrm>
        </p:spPr>
        <p:txBody>
          <a:bodyPr/>
          <a:lstStyle>
            <a:lvl1pPr>
              <a:defRPr/>
            </a:lvl1pPr>
          </a:lstStyle>
          <a:p>
            <a:endParaRPr lang="it-IT" altLang="it-IT"/>
          </a:p>
        </p:txBody>
      </p:sp>
      <p:sp>
        <p:nvSpPr>
          <p:cNvPr id="7" name="Segnaposto piè di pagina 6"/>
          <p:cNvSpPr>
            <a:spLocks noGrp="1"/>
          </p:cNvSpPr>
          <p:nvPr>
            <p:ph type="ftr" idx="11"/>
          </p:nvPr>
        </p:nvSpPr>
        <p:spPr>
          <a:xfrm>
            <a:off x="3124200" y="6248400"/>
            <a:ext cx="2892425" cy="454025"/>
          </a:xfrm>
        </p:spPr>
        <p:txBody>
          <a:bodyPr/>
          <a:lstStyle>
            <a:lvl1pPr>
              <a:defRPr/>
            </a:lvl1pPr>
          </a:lstStyle>
          <a:p>
            <a:endParaRPr lang="it-IT" altLang="it-IT"/>
          </a:p>
        </p:txBody>
      </p:sp>
      <p:sp>
        <p:nvSpPr>
          <p:cNvPr id="8" name="Segnaposto numero diapositiva 7"/>
          <p:cNvSpPr>
            <a:spLocks noGrp="1"/>
          </p:cNvSpPr>
          <p:nvPr>
            <p:ph type="sldNum" idx="12"/>
          </p:nvPr>
        </p:nvSpPr>
        <p:spPr>
          <a:xfrm>
            <a:off x="6553200" y="6248400"/>
            <a:ext cx="1901825" cy="454025"/>
          </a:xfrm>
        </p:spPr>
        <p:txBody>
          <a:bodyPr/>
          <a:lstStyle>
            <a:lvl1pPr>
              <a:defRPr/>
            </a:lvl1pPr>
          </a:lstStyle>
          <a:p>
            <a:fld id="{7CF52963-C54D-4D04-936D-DEB6F862E1AD}" type="slidenum">
              <a:rPr lang="it-IT" altLang="it-IT"/>
              <a:pPr/>
              <a:t>‹N›</a:t>
            </a:fld>
            <a:endParaRPr lang="it-IT" altLang="it-IT"/>
          </a:p>
        </p:txBody>
      </p:sp>
    </p:spTree>
    <p:extLst>
      <p:ext uri="{BB962C8B-B14F-4D97-AF65-F5344CB8AC3E}">
        <p14:creationId xmlns:p14="http://schemas.microsoft.com/office/powerpoint/2010/main" val="1592746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69225" cy="1139825"/>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8413"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981200"/>
            <a:ext cx="3808412"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a:xfrm>
            <a:off x="685800" y="6248400"/>
            <a:ext cx="1901825" cy="454025"/>
          </a:xfrm>
        </p:spPr>
        <p:txBody>
          <a:bodyPr/>
          <a:lstStyle>
            <a:lvl1pPr>
              <a:defRPr/>
            </a:lvl1pPr>
          </a:lstStyle>
          <a:p>
            <a:endParaRPr lang="it-IT" altLang="it-IT"/>
          </a:p>
        </p:txBody>
      </p:sp>
      <p:sp>
        <p:nvSpPr>
          <p:cNvPr id="6" name="Segnaposto piè di pagina 5"/>
          <p:cNvSpPr>
            <a:spLocks noGrp="1"/>
          </p:cNvSpPr>
          <p:nvPr>
            <p:ph type="ftr" idx="11"/>
          </p:nvPr>
        </p:nvSpPr>
        <p:spPr>
          <a:xfrm>
            <a:off x="3124200" y="6248400"/>
            <a:ext cx="2892425" cy="454025"/>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53200" y="6248400"/>
            <a:ext cx="1901825" cy="454025"/>
          </a:xfrm>
        </p:spPr>
        <p:txBody>
          <a:bodyPr/>
          <a:lstStyle>
            <a:lvl1pPr>
              <a:defRPr/>
            </a:lvl1pPr>
          </a:lstStyle>
          <a:p>
            <a:fld id="{44991F65-D47C-4B82-9E91-41D98B1190EB}" type="slidenum">
              <a:rPr lang="it-IT" altLang="it-IT"/>
              <a:pPr/>
              <a:t>‹N›</a:t>
            </a:fld>
            <a:endParaRPr lang="it-IT" altLang="it-IT"/>
          </a:p>
        </p:txBody>
      </p:sp>
    </p:spTree>
    <p:extLst>
      <p:ext uri="{BB962C8B-B14F-4D97-AF65-F5344CB8AC3E}">
        <p14:creationId xmlns:p14="http://schemas.microsoft.com/office/powerpoint/2010/main" val="1729971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1_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677881"/>
            <a:ext cx="8240713" cy="5394325"/>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3" name="Rectangle 3">
            <a:extLst>
              <a:ext uri="{FF2B5EF4-FFF2-40B4-BE49-F238E27FC236}">
                <a16:creationId xmlns:a16="http://schemas.microsoft.com/office/drawing/2014/main" id="{8262D081-3768-9544-8560-57317EE10F04}"/>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4">
            <a:extLst>
              <a:ext uri="{FF2B5EF4-FFF2-40B4-BE49-F238E27FC236}">
                <a16:creationId xmlns:a16="http://schemas.microsoft.com/office/drawing/2014/main" id="{8A1B1B8A-BFC3-B347-AF6F-244F3E5A8B4B}"/>
              </a:ext>
            </a:extLst>
          </p:cNvPr>
          <p:cNvSpPr>
            <a:spLocks noGrp="1" noChangeArrowheads="1"/>
          </p:cNvSpPr>
          <p:nvPr>
            <p:ph type="ftr" sz="quarter" idx="11"/>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972830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FE676AC-C2C2-4494-A589-41C280EBFB1C}" type="slidenum">
              <a:rPr lang="it-IT" altLang="it-IT"/>
              <a:pPr/>
              <a:t>‹N›</a:t>
            </a:fld>
            <a:endParaRPr lang="it-IT" altLang="it-IT"/>
          </a:p>
        </p:txBody>
      </p:sp>
    </p:spTree>
    <p:extLst>
      <p:ext uri="{BB962C8B-B14F-4D97-AF65-F5344CB8AC3E}">
        <p14:creationId xmlns:p14="http://schemas.microsoft.com/office/powerpoint/2010/main" val="3444832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8618851-0070-4440-9AED-E61667D36A9C}" type="slidenum">
              <a:rPr lang="it-IT" altLang="it-IT"/>
              <a:pPr/>
              <a:t>‹N›</a:t>
            </a:fld>
            <a:endParaRPr lang="it-IT" altLang="it-IT"/>
          </a:p>
        </p:txBody>
      </p:sp>
    </p:spTree>
    <p:extLst>
      <p:ext uri="{BB962C8B-B14F-4D97-AF65-F5344CB8AC3E}">
        <p14:creationId xmlns:p14="http://schemas.microsoft.com/office/powerpoint/2010/main" val="1572771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8413"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981200"/>
            <a:ext cx="3808412"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0A47E6A-3387-42DF-A129-C9A0A1C566C6}" type="slidenum">
              <a:rPr lang="it-IT" altLang="it-IT"/>
              <a:pPr/>
              <a:t>‹N›</a:t>
            </a:fld>
            <a:endParaRPr lang="it-IT" altLang="it-IT"/>
          </a:p>
        </p:txBody>
      </p:sp>
    </p:spTree>
    <p:extLst>
      <p:ext uri="{BB962C8B-B14F-4D97-AF65-F5344CB8AC3E}">
        <p14:creationId xmlns:p14="http://schemas.microsoft.com/office/powerpoint/2010/main" val="1612252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4387BFBF-0BF0-4E36-984B-8FD41ED67D81}" type="slidenum">
              <a:rPr lang="it-IT" altLang="it-IT"/>
              <a:pPr/>
              <a:t>‹N›</a:t>
            </a:fld>
            <a:endParaRPr lang="it-IT" altLang="it-IT"/>
          </a:p>
        </p:txBody>
      </p:sp>
    </p:spTree>
    <p:extLst>
      <p:ext uri="{BB962C8B-B14F-4D97-AF65-F5344CB8AC3E}">
        <p14:creationId xmlns:p14="http://schemas.microsoft.com/office/powerpoint/2010/main" val="229585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4B294142-4E6F-4B93-AD45-0085F3862167}" type="slidenum">
              <a:rPr lang="it-IT" altLang="it-IT"/>
              <a:pPr/>
              <a:t>‹N›</a:t>
            </a:fld>
            <a:endParaRPr lang="it-IT" altLang="it-IT"/>
          </a:p>
        </p:txBody>
      </p:sp>
    </p:spTree>
    <p:extLst>
      <p:ext uri="{BB962C8B-B14F-4D97-AF65-F5344CB8AC3E}">
        <p14:creationId xmlns:p14="http://schemas.microsoft.com/office/powerpoint/2010/main" val="444807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F039C2D0-E10A-49C1-8729-586B6A08A164}" type="slidenum">
              <a:rPr lang="it-IT" altLang="it-IT"/>
              <a:pPr/>
              <a:t>‹N›</a:t>
            </a:fld>
            <a:endParaRPr lang="it-IT" altLang="it-IT"/>
          </a:p>
        </p:txBody>
      </p:sp>
    </p:spTree>
    <p:extLst>
      <p:ext uri="{BB962C8B-B14F-4D97-AF65-F5344CB8AC3E}">
        <p14:creationId xmlns:p14="http://schemas.microsoft.com/office/powerpoint/2010/main" val="434853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52A042A9-9BFC-4F54-B444-BBCAA77630A1}" type="slidenum">
              <a:rPr lang="it-IT" altLang="it-IT"/>
              <a:pPr/>
              <a:t>‹N›</a:t>
            </a:fld>
            <a:endParaRPr lang="it-IT" altLang="it-IT"/>
          </a:p>
        </p:txBody>
      </p:sp>
    </p:spTree>
    <p:extLst>
      <p:ext uri="{BB962C8B-B14F-4D97-AF65-F5344CB8AC3E}">
        <p14:creationId xmlns:p14="http://schemas.microsoft.com/office/powerpoint/2010/main" val="1341327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D85E2F59-F21F-4086-885E-B9D6628F5EC3}" type="slidenum">
              <a:rPr lang="it-IT" altLang="it-IT"/>
              <a:pPr/>
              <a:t>‹N›</a:t>
            </a:fld>
            <a:endParaRPr lang="it-IT" altLang="it-IT"/>
          </a:p>
        </p:txBody>
      </p:sp>
    </p:spTree>
    <p:extLst>
      <p:ext uri="{BB962C8B-B14F-4D97-AF65-F5344CB8AC3E}">
        <p14:creationId xmlns:p14="http://schemas.microsoft.com/office/powerpoint/2010/main" val="1698566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692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685800" y="1981200"/>
            <a:ext cx="7769225" cy="411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6858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8" name="Rectangle 4"/>
          <p:cNvSpPr>
            <a:spLocks noGrp="1" noChangeArrowheads="1"/>
          </p:cNvSpPr>
          <p:nvPr>
            <p:ph type="ftr"/>
          </p:nvPr>
        </p:nvSpPr>
        <p:spPr bwMode="auto">
          <a:xfrm>
            <a:off x="3124200" y="6248400"/>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9" name="Rectangle 5"/>
          <p:cNvSpPr>
            <a:spLocks noGrp="1" noChangeArrowheads="1"/>
          </p:cNvSpPr>
          <p:nvPr>
            <p:ph type="sldNum"/>
          </p:nvPr>
        </p:nvSpPr>
        <p:spPr bwMode="auto">
          <a:xfrm>
            <a:off x="65532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0145DF4B-4065-4739-B438-2CAA3FE8E8B1}"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B3D86FAF-E98D-A745-A9AF-3E4BABEEA906}"/>
              </a:ext>
            </a:extLst>
          </p:cNvPr>
          <p:cNvSpPr>
            <a:spLocks noGrp="1"/>
          </p:cNvSpPr>
          <p:nvPr>
            <p:ph type="title"/>
          </p:nvPr>
        </p:nvSpPr>
        <p:spPr>
          <a:xfrm>
            <a:off x="683568" y="2852936"/>
            <a:ext cx="7769225" cy="1139825"/>
          </a:xfrm>
        </p:spPr>
        <p:txBody>
          <a:bodyPr/>
          <a:lstStyle/>
          <a:p>
            <a:r>
              <a:rPr lang="it-IT" sz="4000" b="1" dirty="0">
                <a:solidFill>
                  <a:schemeClr val="tx1"/>
                </a:solidFill>
                <a:latin typeface="Gurmukhi MN" panose="02020600050405020304" pitchFamily="18" charset="0"/>
                <a:cs typeface="Gurmukhi MN" panose="02020600050405020304" pitchFamily="18" charset="0"/>
              </a:rPr>
              <a:t>GHIANDOLE EXTRAMURALI</a:t>
            </a:r>
            <a:br>
              <a:rPr lang="it-IT" sz="4000" b="1" dirty="0">
                <a:solidFill>
                  <a:schemeClr val="tx1"/>
                </a:solidFill>
                <a:latin typeface="Gurmukhi MN" panose="02020600050405020304" pitchFamily="18" charset="0"/>
                <a:cs typeface="Gurmukhi MN" panose="02020600050405020304" pitchFamily="18" charset="0"/>
              </a:rPr>
            </a:br>
            <a:r>
              <a:rPr lang="it-IT" sz="4000" b="1" dirty="0">
                <a:solidFill>
                  <a:schemeClr val="tx1"/>
                </a:solidFill>
                <a:latin typeface="Gurmukhi MN" panose="02020600050405020304" pitchFamily="18" charset="0"/>
                <a:cs typeface="Gurmukhi MN" panose="02020600050405020304" pitchFamily="18" charset="0"/>
              </a:rPr>
              <a:t>Sistema Digerente</a:t>
            </a:r>
          </a:p>
        </p:txBody>
      </p:sp>
    </p:spTree>
    <p:extLst>
      <p:ext uri="{BB962C8B-B14F-4D97-AF65-F5344CB8AC3E}">
        <p14:creationId xmlns:p14="http://schemas.microsoft.com/office/powerpoint/2010/main" val="3125309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6535" y="685884"/>
            <a:ext cx="9007465" cy="61653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A444CD3C-4F66-2C46-8CE9-E0BFD3A55D69}"/>
              </a:ext>
            </a:extLst>
          </p:cNvPr>
          <p:cNvSpPr txBox="1"/>
          <p:nvPr/>
        </p:nvSpPr>
        <p:spPr>
          <a:xfrm>
            <a:off x="4849179" y="5949280"/>
            <a:ext cx="3510833" cy="923330"/>
          </a:xfrm>
          <a:prstGeom prst="rect">
            <a:avLst/>
          </a:prstGeom>
          <a:noFill/>
        </p:spPr>
        <p:txBody>
          <a:bodyPr wrap="none" rtlCol="0">
            <a:spAutoFit/>
          </a:bodyPr>
          <a:lstStyle/>
          <a:p>
            <a:pPr algn="ctr"/>
            <a:r>
              <a:rPr lang="it-IT" sz="1800" dirty="0">
                <a:solidFill>
                  <a:schemeClr val="tx1"/>
                </a:solidFill>
                <a:latin typeface="Arial Rounded MT Bold" panose="020F0704030504030204" pitchFamily="34" charset="77"/>
              </a:rPr>
              <a:t>ADENOMERO</a:t>
            </a:r>
          </a:p>
          <a:p>
            <a:pPr algn="ctr"/>
            <a:r>
              <a:rPr lang="it-IT" sz="1800" dirty="0">
                <a:solidFill>
                  <a:schemeClr val="tx1"/>
                </a:solidFill>
                <a:latin typeface="Arial Rounded MT Bold" panose="020F0704030504030204" pitchFamily="34" charset="77"/>
              </a:rPr>
              <a:t>SIERO-MUCOSO</a:t>
            </a:r>
          </a:p>
          <a:p>
            <a:pPr algn="ctr"/>
            <a:r>
              <a:rPr lang="it-IT" sz="1800" dirty="0">
                <a:solidFill>
                  <a:schemeClr val="tx1"/>
                </a:solidFill>
                <a:latin typeface="Arial Rounded MT Bold" panose="020F0704030504030204" pitchFamily="34" charset="77"/>
              </a:rPr>
              <a:t>con </a:t>
            </a:r>
            <a:r>
              <a:rPr lang="it-IT" sz="1800" dirty="0">
                <a:solidFill>
                  <a:srgbClr val="FF0000"/>
                </a:solidFill>
                <a:latin typeface="Arial Rounded MT Bold" panose="020F0704030504030204" pitchFamily="34" charset="77"/>
              </a:rPr>
              <a:t>SEMILUNA di GIANNUZZI</a:t>
            </a:r>
          </a:p>
        </p:txBody>
      </p:sp>
      <p:cxnSp>
        <p:nvCxnSpPr>
          <p:cNvPr id="4" name="Connettore 2 3">
            <a:extLst>
              <a:ext uri="{FF2B5EF4-FFF2-40B4-BE49-F238E27FC236}">
                <a16:creationId xmlns:a16="http://schemas.microsoft.com/office/drawing/2014/main" id="{28E0E5F4-4B16-844F-9C08-0BEB2E1B7F16}"/>
              </a:ext>
            </a:extLst>
          </p:cNvPr>
          <p:cNvCxnSpPr>
            <a:cxnSpLocks/>
          </p:cNvCxnSpPr>
          <p:nvPr/>
        </p:nvCxnSpPr>
        <p:spPr bwMode="auto">
          <a:xfrm flipV="1">
            <a:off x="6444208" y="5302949"/>
            <a:ext cx="360040" cy="646331"/>
          </a:xfrm>
          <a:prstGeom prst="straightConnector1">
            <a:avLst/>
          </a:prstGeom>
          <a:solidFill>
            <a:srgbClr val="00B8FF"/>
          </a:solidFill>
          <a:ln w="635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Rettangolo 5">
            <a:extLst>
              <a:ext uri="{FF2B5EF4-FFF2-40B4-BE49-F238E27FC236}">
                <a16:creationId xmlns:a16="http://schemas.microsoft.com/office/drawing/2014/main" id="{EC8AAF6C-E7AF-634B-B722-C2A13D8F0B70}"/>
              </a:ext>
            </a:extLst>
          </p:cNvPr>
          <p:cNvSpPr/>
          <p:nvPr/>
        </p:nvSpPr>
        <p:spPr bwMode="auto">
          <a:xfrm>
            <a:off x="6444208" y="3214717"/>
            <a:ext cx="1872208" cy="2088232"/>
          </a:xfrm>
          <a:prstGeom prst="rect">
            <a:avLst/>
          </a:prstGeom>
          <a:noFill/>
          <a:ln w="635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
        <p:nvSpPr>
          <p:cNvPr id="9" name="CasellaDiTesto 8">
            <a:extLst>
              <a:ext uri="{FF2B5EF4-FFF2-40B4-BE49-F238E27FC236}">
                <a16:creationId xmlns:a16="http://schemas.microsoft.com/office/drawing/2014/main" id="{9E0F089F-DB6C-D949-839B-01E321EAFFAF}"/>
              </a:ext>
            </a:extLst>
          </p:cNvPr>
          <p:cNvSpPr txBox="1"/>
          <p:nvPr/>
        </p:nvSpPr>
        <p:spPr>
          <a:xfrm>
            <a:off x="6550216" y="46365"/>
            <a:ext cx="1789271" cy="646331"/>
          </a:xfrm>
          <a:prstGeom prst="rect">
            <a:avLst/>
          </a:prstGeom>
          <a:noFill/>
        </p:spPr>
        <p:txBody>
          <a:bodyPr wrap="none" rtlCol="0">
            <a:spAutoFit/>
          </a:bodyPr>
          <a:lstStyle/>
          <a:p>
            <a:pPr algn="ctr"/>
            <a:r>
              <a:rPr lang="it-IT" sz="1800" dirty="0">
                <a:solidFill>
                  <a:schemeClr val="tx1"/>
                </a:solidFill>
                <a:latin typeface="Arial Rounded MT Bold" panose="020F0704030504030204" pitchFamily="34" charset="77"/>
              </a:rPr>
              <a:t>ADENOMERO</a:t>
            </a:r>
          </a:p>
          <a:p>
            <a:pPr algn="ctr"/>
            <a:r>
              <a:rPr lang="it-IT" sz="1800" dirty="0">
                <a:solidFill>
                  <a:schemeClr val="tx1"/>
                </a:solidFill>
                <a:latin typeface="Arial Rounded MT Bold" panose="020F0704030504030204" pitchFamily="34" charset="77"/>
              </a:rPr>
              <a:t>MUCOSO</a:t>
            </a:r>
          </a:p>
        </p:txBody>
      </p:sp>
      <p:cxnSp>
        <p:nvCxnSpPr>
          <p:cNvPr id="10" name="Connettore 2 9">
            <a:extLst>
              <a:ext uri="{FF2B5EF4-FFF2-40B4-BE49-F238E27FC236}">
                <a16:creationId xmlns:a16="http://schemas.microsoft.com/office/drawing/2014/main" id="{C6BF753C-E677-4F4D-B996-C0754F7AA3F2}"/>
              </a:ext>
            </a:extLst>
          </p:cNvPr>
          <p:cNvCxnSpPr/>
          <p:nvPr/>
        </p:nvCxnSpPr>
        <p:spPr bwMode="auto">
          <a:xfrm flipH="1">
            <a:off x="6156176" y="620688"/>
            <a:ext cx="936104" cy="1226748"/>
          </a:xfrm>
          <a:prstGeom prst="straightConnector1">
            <a:avLst/>
          </a:prstGeom>
          <a:solidFill>
            <a:srgbClr val="00B8FF"/>
          </a:solidFill>
          <a:ln w="635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Connettore 2 13">
            <a:extLst>
              <a:ext uri="{FF2B5EF4-FFF2-40B4-BE49-F238E27FC236}">
                <a16:creationId xmlns:a16="http://schemas.microsoft.com/office/drawing/2014/main" id="{94BFA8F4-2D37-9A40-BF80-F89129B82876}"/>
              </a:ext>
            </a:extLst>
          </p:cNvPr>
          <p:cNvCxnSpPr>
            <a:cxnSpLocks/>
          </p:cNvCxnSpPr>
          <p:nvPr/>
        </p:nvCxnSpPr>
        <p:spPr bwMode="auto">
          <a:xfrm flipV="1">
            <a:off x="7740352" y="4366845"/>
            <a:ext cx="0" cy="2044100"/>
          </a:xfrm>
          <a:prstGeom prst="straightConnector1">
            <a:avLst/>
          </a:prstGeom>
          <a:solidFill>
            <a:srgbClr val="00B8FF"/>
          </a:solidFill>
          <a:ln w="635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CasellaDiTesto 16">
            <a:extLst>
              <a:ext uri="{FF2B5EF4-FFF2-40B4-BE49-F238E27FC236}">
                <a16:creationId xmlns:a16="http://schemas.microsoft.com/office/drawing/2014/main" id="{4F6671C3-2811-124D-A33C-F74770E8214A}"/>
              </a:ext>
            </a:extLst>
          </p:cNvPr>
          <p:cNvSpPr txBox="1"/>
          <p:nvPr/>
        </p:nvSpPr>
        <p:spPr>
          <a:xfrm>
            <a:off x="74151" y="3628181"/>
            <a:ext cx="2099101" cy="738664"/>
          </a:xfrm>
          <a:prstGeom prst="rect">
            <a:avLst/>
          </a:prstGeom>
          <a:noFill/>
        </p:spPr>
        <p:txBody>
          <a:bodyPr wrap="none" rtlCol="0">
            <a:spAutoFit/>
          </a:bodyPr>
          <a:lstStyle/>
          <a:p>
            <a:pPr algn="ctr"/>
            <a:r>
              <a:rPr lang="it-IT" sz="2100" b="1" dirty="0">
                <a:solidFill>
                  <a:srgbClr val="FF0000"/>
                </a:solidFill>
                <a:latin typeface="Arial Black" panose="020B0604020202020204" pitchFamily="34" charset="0"/>
                <a:cs typeface="Arial Black" panose="020B0604020202020204" pitchFamily="34" charset="0"/>
              </a:rPr>
              <a:t>Dotto</a:t>
            </a:r>
          </a:p>
          <a:p>
            <a:pPr algn="ctr"/>
            <a:r>
              <a:rPr lang="it-IT" sz="2100" b="1" dirty="0" err="1">
                <a:solidFill>
                  <a:srgbClr val="FF0000"/>
                </a:solidFill>
                <a:latin typeface="Arial Black" panose="020B0604020202020204" pitchFamily="34" charset="0"/>
                <a:cs typeface="Arial Black" panose="020B0604020202020204" pitchFamily="34" charset="0"/>
              </a:rPr>
              <a:t>Interlobulare</a:t>
            </a:r>
            <a:endParaRPr lang="it-IT" sz="2100" b="1" dirty="0">
              <a:solidFill>
                <a:srgbClr val="FF0000"/>
              </a:solidFill>
              <a:latin typeface="Arial Black" panose="020B0604020202020204" pitchFamily="34" charset="0"/>
              <a:cs typeface="Arial Black" panose="020B0604020202020204" pitchFamily="34" charset="0"/>
            </a:endParaRPr>
          </a:p>
        </p:txBody>
      </p:sp>
      <p:sp>
        <p:nvSpPr>
          <p:cNvPr id="21" name="CasellaDiTesto 20">
            <a:extLst>
              <a:ext uri="{FF2B5EF4-FFF2-40B4-BE49-F238E27FC236}">
                <a16:creationId xmlns:a16="http://schemas.microsoft.com/office/drawing/2014/main" id="{2C11DDAA-B603-EA44-876D-E16E3932413E}"/>
              </a:ext>
            </a:extLst>
          </p:cNvPr>
          <p:cNvSpPr txBox="1"/>
          <p:nvPr/>
        </p:nvSpPr>
        <p:spPr>
          <a:xfrm>
            <a:off x="1192422" y="919364"/>
            <a:ext cx="2094804" cy="738664"/>
          </a:xfrm>
          <a:prstGeom prst="rect">
            <a:avLst/>
          </a:prstGeom>
          <a:noFill/>
        </p:spPr>
        <p:txBody>
          <a:bodyPr wrap="none" rtlCol="0">
            <a:spAutoFit/>
          </a:bodyPr>
          <a:lstStyle/>
          <a:p>
            <a:pPr algn="ctr"/>
            <a:r>
              <a:rPr lang="it-IT" sz="2100" b="1" dirty="0">
                <a:solidFill>
                  <a:srgbClr val="00B0F0"/>
                </a:solidFill>
                <a:latin typeface="Arial Black" panose="020B0604020202020204" pitchFamily="34" charset="0"/>
                <a:cs typeface="Arial Black" panose="020B0604020202020204" pitchFamily="34" charset="0"/>
              </a:rPr>
              <a:t>Dotto</a:t>
            </a:r>
          </a:p>
          <a:p>
            <a:pPr algn="ctr"/>
            <a:r>
              <a:rPr lang="it-IT" sz="2100" b="1" dirty="0" err="1">
                <a:solidFill>
                  <a:srgbClr val="00B0F0"/>
                </a:solidFill>
                <a:latin typeface="Arial Black" panose="020B0604020202020204" pitchFamily="34" charset="0"/>
                <a:cs typeface="Arial Black" panose="020B0604020202020204" pitchFamily="34" charset="0"/>
              </a:rPr>
              <a:t>Intralobulare</a:t>
            </a:r>
            <a:endParaRPr lang="it-IT" sz="2100" b="1" dirty="0">
              <a:solidFill>
                <a:srgbClr val="00B0F0"/>
              </a:solidFill>
              <a:latin typeface="Arial Black" panose="020B0604020202020204" pitchFamily="34" charset="0"/>
              <a:cs typeface="Arial Black" panose="020B0604020202020204" pitchFamily="34" charset="0"/>
            </a:endParaRPr>
          </a:p>
        </p:txBody>
      </p:sp>
      <p:cxnSp>
        <p:nvCxnSpPr>
          <p:cNvPr id="22" name="Connettore 2 21">
            <a:extLst>
              <a:ext uri="{FF2B5EF4-FFF2-40B4-BE49-F238E27FC236}">
                <a16:creationId xmlns:a16="http://schemas.microsoft.com/office/drawing/2014/main" id="{F98B8632-07B8-0A41-9BEF-04F46BCB92E9}"/>
              </a:ext>
            </a:extLst>
          </p:cNvPr>
          <p:cNvCxnSpPr/>
          <p:nvPr/>
        </p:nvCxnSpPr>
        <p:spPr bwMode="auto">
          <a:xfrm>
            <a:off x="2749315" y="1556792"/>
            <a:ext cx="1678669" cy="1152128"/>
          </a:xfrm>
          <a:prstGeom prst="straightConnector1">
            <a:avLst/>
          </a:prstGeom>
          <a:solidFill>
            <a:srgbClr val="00B8FF"/>
          </a:solidFill>
          <a:ln w="63500"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Connettore 2 23">
            <a:extLst>
              <a:ext uri="{FF2B5EF4-FFF2-40B4-BE49-F238E27FC236}">
                <a16:creationId xmlns:a16="http://schemas.microsoft.com/office/drawing/2014/main" id="{8F68529F-891F-D645-8B3F-AB82CD10527B}"/>
              </a:ext>
            </a:extLst>
          </p:cNvPr>
          <p:cNvCxnSpPr/>
          <p:nvPr/>
        </p:nvCxnSpPr>
        <p:spPr bwMode="auto">
          <a:xfrm>
            <a:off x="2123728" y="4149080"/>
            <a:ext cx="625587" cy="109753"/>
          </a:xfrm>
          <a:prstGeom prst="straightConnector1">
            <a:avLst/>
          </a:prstGeom>
          <a:solidFill>
            <a:srgbClr val="00B8FF"/>
          </a:solidFill>
          <a:ln w="635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5364088" y="764704"/>
            <a:ext cx="316612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PAROTIDE</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939031" cy="28400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00563" y="2840038"/>
            <a:ext cx="4643437" cy="4017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721519" y="0"/>
            <a:ext cx="77724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SOTTOMANDIBOLARE</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06191"/>
            <a:ext cx="5257708" cy="30243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3">
            <a:extLst>
              <a:ext uri="{FF2B5EF4-FFF2-40B4-BE49-F238E27FC236}">
                <a16:creationId xmlns:a16="http://schemas.microsoft.com/office/drawing/2014/main" id="{2CD73FFA-7B72-5D46-967E-061E8FEFCA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9052" y="3752900"/>
            <a:ext cx="4679950" cy="3078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38055" y="3429001"/>
            <a:ext cx="5305945" cy="342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6" name="Rectangle 2"/>
          <p:cNvSpPr>
            <a:spLocks noChangeArrowheads="1"/>
          </p:cNvSpPr>
          <p:nvPr/>
        </p:nvSpPr>
        <p:spPr bwMode="auto">
          <a:xfrm>
            <a:off x="5220072" y="614332"/>
            <a:ext cx="3923928"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3200" b="1" dirty="0">
                <a:solidFill>
                  <a:schemeClr val="tx1"/>
                </a:solidFill>
                <a:latin typeface="Gurmukhi MN" panose="02020600050405020304" pitchFamily="18" charset="0"/>
                <a:cs typeface="Gurmukhi MN" panose="02020600050405020304" pitchFamily="18" charset="0"/>
              </a:rPr>
              <a:t>SOTTOLINGUALE</a:t>
            </a: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9461"/>
            <a:ext cx="4211960" cy="34878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1014DA-5A68-5840-9A60-A606D522317B}"/>
              </a:ext>
            </a:extLst>
          </p:cNvPr>
          <p:cNvSpPr>
            <a:spLocks noGrp="1"/>
          </p:cNvSpPr>
          <p:nvPr>
            <p:ph type="title"/>
          </p:nvPr>
        </p:nvSpPr>
        <p:spPr>
          <a:xfrm>
            <a:off x="827584" y="2564904"/>
            <a:ext cx="7769225" cy="1139825"/>
          </a:xfrm>
        </p:spPr>
        <p:txBody>
          <a:bodyPr/>
          <a:lstStyle/>
          <a:p>
            <a:r>
              <a:rPr lang="it-IT" sz="4000" b="1" dirty="0" err="1">
                <a:solidFill>
                  <a:schemeClr val="tx1"/>
                </a:solidFill>
                <a:latin typeface="Gurmukhi MN" panose="02020600050405020304" pitchFamily="18" charset="0"/>
                <a:cs typeface="Gurmukhi MN" panose="02020600050405020304" pitchFamily="18" charset="0"/>
              </a:rPr>
              <a:t>F</a:t>
            </a:r>
            <a:r>
              <a:rPr lang="it-IT" sz="4000" b="1" dirty="0">
                <a:solidFill>
                  <a:schemeClr val="tx1"/>
                </a:solidFill>
                <a:latin typeface="Gurmukhi MN" panose="02020600050405020304" pitchFamily="18" charset="0"/>
                <a:cs typeface="Gurmukhi MN" panose="02020600050405020304" pitchFamily="18" charset="0"/>
              </a:rPr>
              <a:t> E G A T O</a:t>
            </a:r>
          </a:p>
        </p:txBody>
      </p:sp>
    </p:spTree>
    <p:extLst>
      <p:ext uri="{BB962C8B-B14F-4D97-AF65-F5344CB8AC3E}">
        <p14:creationId xmlns:p14="http://schemas.microsoft.com/office/powerpoint/2010/main" val="4246076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755650" y="0"/>
            <a:ext cx="7772400" cy="11430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 nella CAVITA’ ADDOMINALE</a:t>
            </a:r>
          </a:p>
        </p:txBody>
      </p:sp>
      <p:pic>
        <p:nvPicPr>
          <p:cNvPr id="13314" name="Picture 2"/>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1487488"/>
            <a:ext cx="5003800" cy="5370512"/>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5" name="Picture 3"/>
          <p:cNvPicPr>
            <a:picLocks noChangeAspect="1" noChangeArrowheads="1"/>
          </p:cNvPicPr>
          <p:nvPr/>
        </p:nvPicPr>
        <p:blipFill>
          <a:blip r:embed="rId4">
            <a:lum bright="6000" contrast="12000"/>
            <a:extLst>
              <a:ext uri="{28A0092B-C50C-407E-A947-70E740481C1C}">
                <a14:useLocalDpi xmlns:a14="http://schemas.microsoft.com/office/drawing/2010/main"/>
              </a:ext>
            </a:extLst>
          </a:blip>
          <a:srcRect/>
          <a:stretch>
            <a:fillRect/>
          </a:stretch>
        </p:blipFill>
        <p:spPr bwMode="auto">
          <a:xfrm>
            <a:off x="4957763" y="1052513"/>
            <a:ext cx="4186237" cy="5805487"/>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3348" y="35180"/>
            <a:ext cx="9144000" cy="729524"/>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p>
        </p:txBody>
      </p:sp>
      <p:sp>
        <p:nvSpPr>
          <p:cNvPr id="12290" name="Rectangle 2"/>
          <p:cNvSpPr>
            <a:spLocks noGrp="1" noChangeArrowheads="1"/>
          </p:cNvSpPr>
          <p:nvPr>
            <p:ph type="body" idx="1"/>
          </p:nvPr>
        </p:nvSpPr>
        <p:spPr>
          <a:xfrm>
            <a:off x="1187624" y="729524"/>
            <a:ext cx="7416824" cy="6093296"/>
          </a:xfrm>
          <a:ln/>
        </p:spPr>
        <p:txBody>
          <a:bodyPr/>
          <a:lstStyle/>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Ayuthaya" pitchFamily="2" charset="-34"/>
                <a:ea typeface="Ayuthaya" pitchFamily="2" charset="-34"/>
                <a:cs typeface="Ayuthaya" pitchFamily="2" charset="-34"/>
              </a:rPr>
              <a:t>È un ORGANO PIENO, IMPARI e MEDIANO, anche se la maggior parte del suo volume si localizza nella metà destra del corpo.</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Ayuthaya" pitchFamily="2" charset="-34"/>
                <a:ea typeface="Ayuthaya" pitchFamily="2" charset="-34"/>
                <a:cs typeface="Ayuthaya" pitchFamily="2" charset="-34"/>
              </a:rPr>
              <a:t>È il più VOLUMINOSO degli organi pieni trattati nella SPLANCNOLOGIA</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Ayuthaya" pitchFamily="2" charset="-34"/>
                <a:ea typeface="Ayuthaya" pitchFamily="2" charset="-34"/>
                <a:cs typeface="Ayuthaya" pitchFamily="2" charset="-34"/>
              </a:rPr>
              <a:t>È una GHIANDOLA:</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Ayuthaya" pitchFamily="2" charset="-34"/>
                <a:ea typeface="Ayuthaya" pitchFamily="2" charset="-34"/>
                <a:cs typeface="Ayuthaya" pitchFamily="2" charset="-34"/>
              </a:rPr>
              <a:t>   - ESOCRINA, per la produzione della </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Ayuthaya" pitchFamily="2" charset="-34"/>
                <a:ea typeface="Ayuthaya" pitchFamily="2" charset="-34"/>
                <a:cs typeface="Ayuthaya" pitchFamily="2" charset="-34"/>
              </a:rPr>
              <a:t>     BILE riversata nel DUODENO</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Ayuthaya" pitchFamily="2" charset="-34"/>
                <a:ea typeface="Ayuthaya" pitchFamily="2" charset="-34"/>
                <a:cs typeface="Ayuthaya" pitchFamily="2" charset="-34"/>
              </a:rPr>
              <a:t>   - ENDOCRINA, in quanto produce la maggior parte delle PROTEINE PLASMATICHE. Può immettere nel circolo sanguifero anche altre MOLECOLE di interesse metabolico (GLUCOSIO) mobilizzate dai relativi depositi polimerici (GLICOGENO)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0" y="0"/>
            <a:ext cx="2524125" cy="386080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55875" y="57150"/>
            <a:ext cx="4176713" cy="3829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29413" y="260350"/>
            <a:ext cx="2414587" cy="3455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5" name="Line 5"/>
          <p:cNvSpPr>
            <a:spLocks noChangeShapeType="1"/>
          </p:cNvSpPr>
          <p:nvPr/>
        </p:nvSpPr>
        <p:spPr bwMode="auto">
          <a:xfrm>
            <a:off x="6732588" y="3789363"/>
            <a:ext cx="1587" cy="3068637"/>
          </a:xfrm>
          <a:prstGeom prst="line">
            <a:avLst/>
          </a:prstGeom>
          <a:noFill/>
          <a:ln w="7632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5366" name="Text Box 6"/>
          <p:cNvSpPr txBox="1">
            <a:spLocks noChangeArrowheads="1"/>
          </p:cNvSpPr>
          <p:nvPr/>
        </p:nvSpPr>
        <p:spPr bwMode="auto">
          <a:xfrm>
            <a:off x="6729413" y="4568825"/>
            <a:ext cx="2414588" cy="2310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1800" dirty="0">
                <a:solidFill>
                  <a:schemeClr val="tx1"/>
                </a:solidFill>
                <a:latin typeface="Arial Black" panose="020B0A04020102020204" pitchFamily="34" charset="0"/>
              </a:rPr>
              <a:t>ATTI RESPIRATORI</a:t>
            </a:r>
          </a:p>
          <a:p>
            <a:pPr algn="ctr">
              <a:buClrTx/>
              <a:buFontTx/>
              <a:buNone/>
            </a:pPr>
            <a:r>
              <a:rPr lang="it-IT" altLang="it-IT" sz="1800" dirty="0">
                <a:solidFill>
                  <a:schemeClr val="tx1"/>
                </a:solidFill>
                <a:latin typeface="Arial Black" panose="020B0A04020102020204" pitchFamily="34" charset="0"/>
              </a:rPr>
              <a:t>E</a:t>
            </a:r>
          </a:p>
          <a:p>
            <a:pPr algn="ctr">
              <a:buClrTx/>
              <a:buFontTx/>
              <a:buNone/>
            </a:pPr>
            <a:r>
              <a:rPr lang="it-IT" altLang="it-IT" sz="1800" dirty="0">
                <a:solidFill>
                  <a:schemeClr val="tx1"/>
                </a:solidFill>
                <a:latin typeface="Arial Black" panose="020B0A04020102020204" pitchFamily="34" charset="0"/>
              </a:rPr>
              <a:t>VARIAZIONI</a:t>
            </a:r>
          </a:p>
          <a:p>
            <a:pPr algn="ctr">
              <a:buClrTx/>
              <a:buFontTx/>
              <a:buNone/>
            </a:pPr>
            <a:r>
              <a:rPr lang="it-IT" altLang="it-IT" sz="1800" dirty="0">
                <a:solidFill>
                  <a:schemeClr val="tx1"/>
                </a:solidFill>
                <a:latin typeface="Arial Black" panose="020B0A04020102020204" pitchFamily="34" charset="0"/>
              </a:rPr>
              <a:t>TOPOGRA-</a:t>
            </a:r>
          </a:p>
          <a:p>
            <a:pPr algn="ctr">
              <a:buClrTx/>
              <a:buFontTx/>
              <a:buNone/>
            </a:pPr>
            <a:r>
              <a:rPr lang="it-IT" altLang="it-IT" sz="1800" dirty="0">
                <a:solidFill>
                  <a:schemeClr val="tx1"/>
                </a:solidFill>
                <a:latin typeface="Arial Black" panose="020B0A04020102020204" pitchFamily="34" charset="0"/>
              </a:rPr>
              <a:t>FICHE</a:t>
            </a:r>
          </a:p>
          <a:p>
            <a:pPr algn="ctr">
              <a:buClrTx/>
              <a:buFontTx/>
              <a:buNone/>
            </a:pPr>
            <a:r>
              <a:rPr lang="it-IT" altLang="it-IT" sz="1800" dirty="0">
                <a:solidFill>
                  <a:schemeClr val="tx1"/>
                </a:solidFill>
                <a:latin typeface="Arial Black" panose="020B0A04020102020204" pitchFamily="34" charset="0"/>
              </a:rPr>
              <a:t>DEL</a:t>
            </a:r>
          </a:p>
          <a:p>
            <a:pPr algn="ctr">
              <a:buClrTx/>
              <a:buFontTx/>
              <a:buNone/>
            </a:pPr>
            <a:r>
              <a:rPr lang="it-IT" altLang="it-IT" sz="1800" dirty="0">
                <a:solidFill>
                  <a:schemeClr val="tx1"/>
                </a:solidFill>
                <a:latin typeface="Arial Black" panose="020B0A04020102020204" pitchFamily="34" charset="0"/>
              </a:rPr>
              <a:t>FEGATO</a:t>
            </a:r>
          </a:p>
        </p:txBody>
      </p:sp>
      <p:sp>
        <p:nvSpPr>
          <p:cNvPr id="15367" name="Line 7"/>
          <p:cNvSpPr>
            <a:spLocks noChangeShapeType="1"/>
          </p:cNvSpPr>
          <p:nvPr/>
        </p:nvSpPr>
        <p:spPr bwMode="auto">
          <a:xfrm flipV="1">
            <a:off x="8027988" y="3206750"/>
            <a:ext cx="1587" cy="1308100"/>
          </a:xfrm>
          <a:prstGeom prst="line">
            <a:avLst/>
          </a:prstGeom>
          <a:noFill/>
          <a:ln w="76320" cap="sq">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0" y="-38100"/>
            <a:ext cx="9144000" cy="10668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ANATOMIA TOPOGRAFICA</a:t>
            </a:r>
          </a:p>
        </p:txBody>
      </p:sp>
      <p:sp>
        <p:nvSpPr>
          <p:cNvPr id="14338" name="Rectangle 2"/>
          <p:cNvSpPr>
            <a:spLocks noGrp="1" noChangeArrowheads="1"/>
          </p:cNvSpPr>
          <p:nvPr>
            <p:ph type="body" idx="1"/>
          </p:nvPr>
        </p:nvSpPr>
        <p:spPr>
          <a:xfrm>
            <a:off x="395536" y="1219200"/>
            <a:ext cx="8568952" cy="5450160"/>
          </a:xfrm>
          <a:ln/>
        </p:spPr>
        <p:txBody>
          <a:bodyPr/>
          <a:lstStyle/>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Si localizza nello SPAZIO SOVRAMESOCOLICO della CAVITA’ ADDOMINO-PELVICA</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Occupa l’ IPOCONDRIO DESTRO, parte dell’ EPIGASTRIO e parte dell’ IPOCONDRIO SINISTRO </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È separato SUPERIORMENTE, per mezzo del DIAFRAMMA, dai POLMONI (nelle LOGGE PLEURICHE) e dal CUORE (nel SACCO PERICARDICO). INFERIORMENTE si trova lo STOMACO e il COLON TRASVERSO. POSTERIORMENTE ci sono i CORPI delle VERTEBRE da T 7 a T 12.</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99640B-7778-CD48-8394-0051EEF153DF}"/>
              </a:ext>
            </a:extLst>
          </p:cNvPr>
          <p:cNvSpPr>
            <a:spLocks noGrp="1"/>
          </p:cNvSpPr>
          <p:nvPr>
            <p:ph type="title"/>
          </p:nvPr>
        </p:nvSpPr>
        <p:spPr>
          <a:xfrm>
            <a:off x="-1588" y="6913"/>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IMPLICAZIONI DEGLI ATTI RESPIRATORI</a:t>
            </a:r>
          </a:p>
        </p:txBody>
      </p:sp>
      <p:sp>
        <p:nvSpPr>
          <p:cNvPr id="3" name="Segnaposto contenuto 2">
            <a:extLst>
              <a:ext uri="{FF2B5EF4-FFF2-40B4-BE49-F238E27FC236}">
                <a16:creationId xmlns:a16="http://schemas.microsoft.com/office/drawing/2014/main" id="{2811F0D1-6201-B647-929C-FEEF81FE267E}"/>
              </a:ext>
            </a:extLst>
          </p:cNvPr>
          <p:cNvSpPr>
            <a:spLocks noGrp="1"/>
          </p:cNvSpPr>
          <p:nvPr>
            <p:ph idx="1"/>
          </p:nvPr>
        </p:nvSpPr>
        <p:spPr>
          <a:xfrm>
            <a:off x="755576" y="1052736"/>
            <a:ext cx="7776864" cy="5589240"/>
          </a:xfrm>
        </p:spPr>
        <p:txBody>
          <a:bodyPr/>
          <a:lstStyle/>
          <a:p>
            <a:r>
              <a:rPr lang="it-IT" sz="2400" b="1" dirty="0">
                <a:solidFill>
                  <a:schemeClr val="tx1"/>
                </a:solidFill>
                <a:latin typeface="Copperplate" panose="02000504000000020004" pitchFamily="2" charset="77"/>
              </a:rPr>
              <a:t>Lo stretto rapporto con il DIAFRAMMA fa sì che la posizione </a:t>
            </a:r>
            <a:r>
              <a:rPr lang="it-IT" sz="2400" b="1" dirty="0" err="1">
                <a:solidFill>
                  <a:schemeClr val="tx1"/>
                </a:solidFill>
                <a:latin typeface="Copperplate" panose="02000504000000020004" pitchFamily="2" charset="77"/>
              </a:rPr>
              <a:t>anatomo</a:t>
            </a:r>
            <a:r>
              <a:rPr lang="it-IT" sz="2400" b="1" dirty="0">
                <a:solidFill>
                  <a:schemeClr val="tx1"/>
                </a:solidFill>
                <a:latin typeface="Copperplate" panose="02000504000000020004" pitchFamily="2" charset="77"/>
              </a:rPr>
              <a:t>-topografica dell’ organo subisca variazioni in senso cranio-caudale durante gli atti respiratori.</a:t>
            </a:r>
          </a:p>
          <a:p>
            <a:r>
              <a:rPr lang="it-IT" sz="2400" b="1" dirty="0">
                <a:solidFill>
                  <a:schemeClr val="tx1"/>
                </a:solidFill>
                <a:latin typeface="Copperplate" panose="02000504000000020004" pitchFamily="2" charset="77"/>
              </a:rPr>
              <a:t>Nell’ INSPIRAZIONE, il Diaframma si ABBASSA, per cui si abbassa anche il Fegato.</a:t>
            </a:r>
          </a:p>
          <a:p>
            <a:r>
              <a:rPr lang="it-IT" sz="2400" b="1" dirty="0">
                <a:solidFill>
                  <a:schemeClr val="tx1"/>
                </a:solidFill>
                <a:latin typeface="Copperplate" panose="02000504000000020004" pitchFamily="2" charset="77"/>
              </a:rPr>
              <a:t>Nell’ ESPIRAZIONE, il Diaframma si INNALZA, per cui il Fegato si innalza anch’esso e, in condizioni normali, NON è palpabile in rapporto all’ arco costale.</a:t>
            </a:r>
          </a:p>
          <a:p>
            <a:r>
              <a:rPr lang="it-IT" sz="2400" b="1" dirty="0">
                <a:solidFill>
                  <a:schemeClr val="tx1"/>
                </a:solidFill>
                <a:latin typeface="Copperplate" panose="02000504000000020004" pitchFamily="2" charset="77"/>
              </a:rPr>
              <a:t>Tali situazioni sono rilevanti nella semeiotica medico-chirurgica</a:t>
            </a:r>
            <a:r>
              <a:rPr lang="it-IT" sz="2600" b="1" dirty="0">
                <a:solidFill>
                  <a:schemeClr val="tx1"/>
                </a:solidFill>
                <a:latin typeface="Copperplate" panose="02000504000000020004" pitchFamily="2" charset="77"/>
              </a:rPr>
              <a:t>.</a:t>
            </a:r>
          </a:p>
        </p:txBody>
      </p:sp>
    </p:spTree>
    <p:extLst>
      <p:ext uri="{BB962C8B-B14F-4D97-AF65-F5344CB8AC3E}">
        <p14:creationId xmlns:p14="http://schemas.microsoft.com/office/powerpoint/2010/main" val="933280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0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147638" y="6046"/>
            <a:ext cx="8847137" cy="6858000"/>
          </a:xfrm>
          <a:prstGeom prst="rect">
            <a:avLst/>
          </a:prstGeom>
          <a:noFill/>
          <a:ln>
            <a:noFill/>
          </a:ln>
        </p:spPr>
      </p:pic>
      <p:sp>
        <p:nvSpPr>
          <p:cNvPr id="3" name="Rettangolo 2">
            <a:extLst>
              <a:ext uri="{FF2B5EF4-FFF2-40B4-BE49-F238E27FC236}">
                <a16:creationId xmlns:a16="http://schemas.microsoft.com/office/drawing/2014/main" id="{03D3DD38-5167-4948-886F-3F2576DA2D29}"/>
              </a:ext>
            </a:extLst>
          </p:cNvPr>
          <p:cNvSpPr/>
          <p:nvPr/>
        </p:nvSpPr>
        <p:spPr bwMode="auto">
          <a:xfrm>
            <a:off x="6834535" y="1844824"/>
            <a:ext cx="2160240" cy="3960440"/>
          </a:xfrm>
          <a:prstGeom prst="rect">
            <a:avLst/>
          </a:prstGeom>
          <a:noFill/>
          <a:ln w="1270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
        <p:nvSpPr>
          <p:cNvPr id="4" name="Rettangolo 3">
            <a:extLst>
              <a:ext uri="{FF2B5EF4-FFF2-40B4-BE49-F238E27FC236}">
                <a16:creationId xmlns:a16="http://schemas.microsoft.com/office/drawing/2014/main" id="{160B606C-6DE2-BF46-8471-D1DD0588D35A}"/>
              </a:ext>
            </a:extLst>
          </p:cNvPr>
          <p:cNvSpPr/>
          <p:nvPr/>
        </p:nvSpPr>
        <p:spPr bwMode="auto">
          <a:xfrm>
            <a:off x="7020272" y="4149080"/>
            <a:ext cx="1728192" cy="576064"/>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Tree>
    <p:extLst>
      <p:ext uri="{BB962C8B-B14F-4D97-AF65-F5344CB8AC3E}">
        <p14:creationId xmlns:p14="http://schemas.microsoft.com/office/powerpoint/2010/main" val="2532423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0075" y="-12012"/>
            <a:ext cx="5942285" cy="6870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1682647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0" y="0"/>
            <a:ext cx="9144000" cy="10668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CARATTERI MORFOLOGICI GENERALI</a:t>
            </a:r>
          </a:p>
        </p:txBody>
      </p:sp>
      <p:sp>
        <p:nvSpPr>
          <p:cNvPr id="19458" name="Rectangle 2"/>
          <p:cNvSpPr>
            <a:spLocks noGrp="1" noChangeArrowheads="1"/>
          </p:cNvSpPr>
          <p:nvPr>
            <p:ph type="body" idx="1"/>
          </p:nvPr>
        </p:nvSpPr>
        <p:spPr>
          <a:xfrm>
            <a:off x="971600" y="1219200"/>
            <a:ext cx="7416824" cy="5638800"/>
          </a:xfrm>
          <a:ln/>
        </p:spPr>
        <p:txBody>
          <a:bodyPr/>
          <a:lstStyle/>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Baghdad" pitchFamily="2" charset="-78"/>
                <a:cs typeface="Baghdad" pitchFamily="2" charset="-78"/>
              </a:rPr>
              <a:t>Il FEGATO presenta un colore ROSSO-BRUNO</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Baghdad" pitchFamily="2" charset="-78"/>
              <a:cs typeface="Baghdad" pitchFamily="2" charset="-78"/>
            </a:endParaRP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Baghdad" pitchFamily="2" charset="-78"/>
                <a:cs typeface="Baghdad" pitchFamily="2" charset="-78"/>
              </a:rPr>
              <a:t>Ha un peso attorno a 1500 g (+ sangue in esso contenuto pari a circa 600 g)</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Baghdad" pitchFamily="2" charset="-78"/>
              <a:cs typeface="Baghdad" pitchFamily="2" charset="-78"/>
            </a:endParaRP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Baghdad" pitchFamily="2" charset="-78"/>
                <a:cs typeface="Baghdad" pitchFamily="2" charset="-78"/>
              </a:rPr>
              <a:t>La sua FORMA è un OVOIDE da cui si è ASPORTATA la porzione inferiore secondo un PIANO OBLIQUO in senso CRANIO-CAUDALE, SINISTRA-DESTRA e POSTERO-ANTERIORE</a:t>
            </a:r>
          </a:p>
        </p:txBody>
      </p:sp>
    </p:spTree>
    <p:extLst>
      <p:ext uri="{BB962C8B-B14F-4D97-AF65-F5344CB8AC3E}">
        <p14:creationId xmlns:p14="http://schemas.microsoft.com/office/powerpoint/2010/main" val="35392815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0" y="0"/>
            <a:ext cx="8839200" cy="11430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 LEGAMENTI PERITONEALI</a:t>
            </a:r>
          </a:p>
        </p:txBody>
      </p:sp>
      <p:pic>
        <p:nvPicPr>
          <p:cNvPr id="17410"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152400" y="1081088"/>
            <a:ext cx="8991600" cy="5629275"/>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screen">
            <a:lum bright="6000" contrast="12000"/>
            <a:extLst>
              <a:ext uri="{28A0092B-C50C-407E-A947-70E740481C1C}">
                <a14:useLocalDpi xmlns:a14="http://schemas.microsoft.com/office/drawing/2010/main"/>
              </a:ext>
            </a:extLst>
          </a:blip>
          <a:srcRect/>
          <a:stretch>
            <a:fillRect/>
          </a:stretch>
        </p:blipFill>
        <p:spPr bwMode="auto">
          <a:xfrm>
            <a:off x="673322" y="57970"/>
            <a:ext cx="6851006" cy="6639693"/>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179388" y="188913"/>
            <a:ext cx="8964612" cy="6477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73238"/>
            <a:ext cx="4859338" cy="4259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7538" y="2524125"/>
            <a:ext cx="4716462" cy="4333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Text Box 4"/>
          <p:cNvSpPr txBox="1">
            <a:spLocks noChangeArrowheads="1"/>
          </p:cNvSpPr>
          <p:nvPr/>
        </p:nvSpPr>
        <p:spPr bwMode="auto">
          <a:xfrm>
            <a:off x="612775" y="6021388"/>
            <a:ext cx="3626868"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chemeClr val="tx1"/>
                </a:solidFill>
                <a:latin typeface="Arial Black" panose="020B0A04020102020204" pitchFamily="34" charset="0"/>
              </a:rPr>
              <a:t>Proiezione Anteriore</a:t>
            </a:r>
          </a:p>
        </p:txBody>
      </p:sp>
      <p:sp>
        <p:nvSpPr>
          <p:cNvPr id="16389" name="Text Box 5"/>
          <p:cNvSpPr txBox="1">
            <a:spLocks noChangeArrowheads="1"/>
          </p:cNvSpPr>
          <p:nvPr/>
        </p:nvSpPr>
        <p:spPr bwMode="auto">
          <a:xfrm>
            <a:off x="5222875" y="2060575"/>
            <a:ext cx="3790438"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chemeClr val="tx1"/>
                </a:solidFill>
                <a:latin typeface="Arial Black" panose="020B0A04020102020204" pitchFamily="34" charset="0"/>
              </a:rPr>
              <a:t>Proiezione Posteriore</a:t>
            </a:r>
          </a:p>
        </p:txBody>
      </p:sp>
      <p:sp>
        <p:nvSpPr>
          <p:cNvPr id="16390" name="Line 6"/>
          <p:cNvSpPr>
            <a:spLocks noChangeShapeType="1"/>
          </p:cNvSpPr>
          <p:nvPr/>
        </p:nvSpPr>
        <p:spPr bwMode="auto">
          <a:xfrm flipV="1">
            <a:off x="2916238" y="3278188"/>
            <a:ext cx="3600450" cy="301625"/>
          </a:xfrm>
          <a:prstGeom prst="line">
            <a:avLst/>
          </a:prstGeom>
          <a:noFill/>
          <a:ln w="76320" cap="sq">
            <a:solidFill>
              <a:srgbClr val="FFFF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6391" name="Text Box 7"/>
          <p:cNvSpPr txBox="1">
            <a:spLocks noChangeArrowheads="1"/>
          </p:cNvSpPr>
          <p:nvPr/>
        </p:nvSpPr>
        <p:spPr bwMode="auto">
          <a:xfrm>
            <a:off x="3421063" y="2924175"/>
            <a:ext cx="2779712" cy="306388"/>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FF33CC"/>
                </a:solidFill>
                <a:latin typeface="Arial Black" panose="020B0A04020102020204" pitchFamily="34" charset="0"/>
              </a:rPr>
              <a:t>LEGAMENTO FALCIFORME</a:t>
            </a:r>
          </a:p>
        </p:txBody>
      </p:sp>
      <p:sp>
        <p:nvSpPr>
          <p:cNvPr id="16392" name="Text Box 8"/>
          <p:cNvSpPr txBox="1">
            <a:spLocks noChangeArrowheads="1"/>
          </p:cNvSpPr>
          <p:nvPr/>
        </p:nvSpPr>
        <p:spPr bwMode="auto">
          <a:xfrm>
            <a:off x="3133725" y="4581525"/>
            <a:ext cx="2489200" cy="306388"/>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000000"/>
                </a:solidFill>
                <a:latin typeface="Arial Black" panose="020B0A04020102020204" pitchFamily="34" charset="0"/>
              </a:rPr>
              <a:t>LEGAMENTO ROTONDO</a:t>
            </a:r>
          </a:p>
        </p:txBody>
      </p:sp>
      <p:sp>
        <p:nvSpPr>
          <p:cNvPr id="16393" name="Line 9"/>
          <p:cNvSpPr>
            <a:spLocks noChangeShapeType="1"/>
          </p:cNvSpPr>
          <p:nvPr/>
        </p:nvSpPr>
        <p:spPr bwMode="auto">
          <a:xfrm flipV="1">
            <a:off x="2987675" y="3494088"/>
            <a:ext cx="3529013" cy="949325"/>
          </a:xfrm>
          <a:prstGeom prst="line">
            <a:avLst/>
          </a:prstGeom>
          <a:noFill/>
          <a:ln w="76320" cap="sq">
            <a:solidFill>
              <a:srgbClr val="000000"/>
            </a:solidFill>
            <a:prstDash val="dash"/>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1715CF-4BB8-3341-AF3D-F0FA9E40D152}"/>
              </a:ext>
            </a:extLst>
          </p:cNvPr>
          <p:cNvSpPr>
            <a:spLocks noGrp="1"/>
          </p:cNvSpPr>
          <p:nvPr>
            <p:ph type="title"/>
          </p:nvPr>
        </p:nvSpPr>
        <p:spPr>
          <a:xfrm>
            <a:off x="0" y="0"/>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MEZZI DI FISSITA’</a:t>
            </a:r>
          </a:p>
        </p:txBody>
      </p:sp>
      <p:sp>
        <p:nvSpPr>
          <p:cNvPr id="3" name="Segnaposto contenuto 2">
            <a:extLst>
              <a:ext uri="{FF2B5EF4-FFF2-40B4-BE49-F238E27FC236}">
                <a16:creationId xmlns:a16="http://schemas.microsoft.com/office/drawing/2014/main" id="{0ADD2B48-51F6-3A43-A0A0-9C13B0EA13DB}"/>
              </a:ext>
            </a:extLst>
          </p:cNvPr>
          <p:cNvSpPr>
            <a:spLocks noGrp="1"/>
          </p:cNvSpPr>
          <p:nvPr>
            <p:ph idx="1"/>
          </p:nvPr>
        </p:nvSpPr>
        <p:spPr>
          <a:xfrm>
            <a:off x="251520" y="1139826"/>
            <a:ext cx="8892480" cy="5718174"/>
          </a:xfrm>
        </p:spPr>
        <p:txBody>
          <a:bodyPr/>
          <a:lstStyle/>
          <a:p>
            <a:r>
              <a:rPr lang="it-IT" sz="2800" b="1" dirty="0">
                <a:solidFill>
                  <a:schemeClr val="tx1"/>
                </a:solidFill>
                <a:latin typeface="Comic Sans MS" panose="030F0902030302020204" pitchFamily="66" charset="0"/>
              </a:rPr>
              <a:t>Oltre al PERITONEO, con i LEGAMENTI FALCIFORME, CORONARIO e TRIANGOLARI, altri mezzi di Fissità collegano l’ Organo alla cicatrice ombelicale (LEGAMENTO ROTONDO, residuo della Vena Ombelicale, che si oblitera dopo la nascita).</a:t>
            </a:r>
          </a:p>
          <a:p>
            <a:endParaRPr lang="it-IT" sz="28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Alla stessa cicatrice ombelicale convergono pure i legamenti VESCICO-OMBELICALI mediano e laterali, quali mezzi di fissità della Vescica Urinaria.</a:t>
            </a:r>
          </a:p>
        </p:txBody>
      </p:sp>
    </p:spTree>
    <p:extLst>
      <p:ext uri="{BB962C8B-B14F-4D97-AF65-F5344CB8AC3E}">
        <p14:creationId xmlns:p14="http://schemas.microsoft.com/office/powerpoint/2010/main" val="2433680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E2795-DF57-9449-A820-71703B8D6FB1}"/>
              </a:ext>
            </a:extLst>
          </p:cNvPr>
          <p:cNvPicPr>
            <a:picLocks noChangeAspect="1" noChangeArrowheads="1"/>
          </p:cNvPicPr>
          <p:nvPr/>
        </p:nvPicPr>
        <p:blipFill rotWithShape="1">
          <a:blip r:embed="rId3" cstate="screen">
            <a:lum bright="6000" contrast="12000"/>
            <a:extLst>
              <a:ext uri="{28A0092B-C50C-407E-A947-70E740481C1C}">
                <a14:useLocalDpi xmlns:a14="http://schemas.microsoft.com/office/drawing/2010/main"/>
              </a:ext>
            </a:extLst>
          </a:blip>
          <a:srcRect b="13846"/>
          <a:stretch/>
        </p:blipFill>
        <p:spPr bwMode="auto">
          <a:xfrm>
            <a:off x="179512" y="1052736"/>
            <a:ext cx="8876721" cy="4032448"/>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05251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E51329-98EB-334E-B9B7-DAEF1D8F6EBD}"/>
              </a:ext>
            </a:extLst>
          </p:cNvPr>
          <p:cNvSpPr>
            <a:spLocks noGrp="1"/>
          </p:cNvSpPr>
          <p:nvPr>
            <p:ph type="title"/>
          </p:nvPr>
        </p:nvSpPr>
        <p:spPr>
          <a:xfrm>
            <a:off x="741139" y="-243408"/>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FACCIA VISCERALE del FEGATO</a:t>
            </a:r>
          </a:p>
        </p:txBody>
      </p:sp>
      <p:sp>
        <p:nvSpPr>
          <p:cNvPr id="3" name="Segnaposto contenuto 2">
            <a:extLst>
              <a:ext uri="{FF2B5EF4-FFF2-40B4-BE49-F238E27FC236}">
                <a16:creationId xmlns:a16="http://schemas.microsoft.com/office/drawing/2014/main" id="{8F3DB77E-145C-704C-92D9-8B837C302C44}"/>
              </a:ext>
            </a:extLst>
          </p:cNvPr>
          <p:cNvSpPr>
            <a:spLocks noGrp="1"/>
          </p:cNvSpPr>
          <p:nvPr>
            <p:ph idx="1"/>
          </p:nvPr>
        </p:nvSpPr>
        <p:spPr>
          <a:xfrm>
            <a:off x="323526" y="574088"/>
            <a:ext cx="8604449" cy="5709824"/>
          </a:xfrm>
        </p:spPr>
        <p:txBody>
          <a:bodyPr/>
          <a:lstStyle/>
          <a:p>
            <a:r>
              <a:rPr lang="it-IT" sz="2800" b="1" dirty="0">
                <a:solidFill>
                  <a:schemeClr val="tx1"/>
                </a:solidFill>
                <a:latin typeface="Copperplate" panose="02000504000000020004" pitchFamily="2" charset="77"/>
              </a:rPr>
              <a:t>Vi è presente l’ ILO dove si osserva la presenza dell’ ARTERIA EPATICA PROPRIA, della VENA PORTA e del DOTTO EPATICO COMUNE</a:t>
            </a:r>
          </a:p>
          <a:p>
            <a:r>
              <a:rPr lang="it-IT" sz="2800" b="1" dirty="0">
                <a:solidFill>
                  <a:schemeClr val="tx1"/>
                </a:solidFill>
                <a:latin typeface="Copperplate" panose="02000504000000020004" pitchFamily="2" charset="77"/>
              </a:rPr>
              <a:t>La Presenza dell’ Ilo , sulla Faccia VISCERALE, fa sì che si descrivano, tra i lobi destro e sinistro, un LOBO QUADRATO (Anteriormente all’ ILO) e LOBO CAUDATO (POSTERIORMENTE all’ ILO). Tra LOBO QUADRATO e LOBO DESTRO si localizza la VESCICHETTA BILIARE (cistifellea), tra LOBO CAUDATO e LOBO DESTRO si osserva la VENA CAVA INFERIORE</a:t>
            </a:r>
          </a:p>
        </p:txBody>
      </p:sp>
    </p:spTree>
    <p:extLst>
      <p:ext uri="{BB962C8B-B14F-4D97-AF65-F5344CB8AC3E}">
        <p14:creationId xmlns:p14="http://schemas.microsoft.com/office/powerpoint/2010/main" val="3105906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E51329-98EB-334E-B9B7-DAEF1D8F6EBD}"/>
              </a:ext>
            </a:extLst>
          </p:cNvPr>
          <p:cNvSpPr>
            <a:spLocks noGrp="1"/>
          </p:cNvSpPr>
          <p:nvPr>
            <p:ph type="title"/>
          </p:nvPr>
        </p:nvSpPr>
        <p:spPr>
          <a:xfrm>
            <a:off x="755576" y="206614"/>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FACCIA VISCERALE del FEGATO</a:t>
            </a:r>
          </a:p>
        </p:txBody>
      </p:sp>
      <p:sp>
        <p:nvSpPr>
          <p:cNvPr id="3" name="Segnaposto contenuto 2">
            <a:extLst>
              <a:ext uri="{FF2B5EF4-FFF2-40B4-BE49-F238E27FC236}">
                <a16:creationId xmlns:a16="http://schemas.microsoft.com/office/drawing/2014/main" id="{8F3DB77E-145C-704C-92D9-8B837C302C44}"/>
              </a:ext>
            </a:extLst>
          </p:cNvPr>
          <p:cNvSpPr>
            <a:spLocks noGrp="1"/>
          </p:cNvSpPr>
          <p:nvPr>
            <p:ph idx="1"/>
          </p:nvPr>
        </p:nvSpPr>
        <p:spPr>
          <a:xfrm>
            <a:off x="955647" y="1376503"/>
            <a:ext cx="8208913" cy="5481497"/>
          </a:xfrm>
        </p:spPr>
        <p:txBody>
          <a:bodyPr/>
          <a:lstStyle/>
          <a:p>
            <a:r>
              <a:rPr lang="it-IT" b="1" dirty="0">
                <a:solidFill>
                  <a:schemeClr val="tx1"/>
                </a:solidFill>
                <a:latin typeface="Chalkboard SE" panose="03050602040202020205" pitchFamily="66" charset="77"/>
              </a:rPr>
              <a:t>La FACCIA VISCERALE del Fegato contrae numerosi rapporti, da SINISTRA verso DESTRA, con: STOMACO, ESOFAGO, PILORO, DUODENO, FLESSURA COLICA DESTRA, RENE e GHIANDOLA SURRENALE DESTRI</a:t>
            </a:r>
          </a:p>
        </p:txBody>
      </p:sp>
    </p:spTree>
    <p:extLst>
      <p:ext uri="{BB962C8B-B14F-4D97-AF65-F5344CB8AC3E}">
        <p14:creationId xmlns:p14="http://schemas.microsoft.com/office/powerpoint/2010/main" val="18751059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F9722509-F660-8249-AB6F-D063E8CBA296}"/>
              </a:ext>
            </a:extLst>
          </p:cNvPr>
          <p:cNvPicPr>
            <a:picLocks noChangeAspect="1" noChangeArrowheads="1"/>
          </p:cNvPicPr>
          <p:nvPr/>
        </p:nvPicPr>
        <p:blipFill>
          <a:blip r:embed="rId3" cstate="screen">
            <a:lum contrast="18000"/>
            <a:extLst>
              <a:ext uri="{28A0092B-C50C-407E-A947-70E740481C1C}">
                <a14:useLocalDpi xmlns:a14="http://schemas.microsoft.com/office/drawing/2010/main"/>
              </a:ext>
            </a:extLst>
          </a:blip>
          <a:srcRect/>
          <a:stretch>
            <a:fillRect/>
          </a:stretch>
        </p:blipFill>
        <p:spPr bwMode="auto">
          <a:xfrm>
            <a:off x="539750" y="93663"/>
            <a:ext cx="8604250" cy="6764337"/>
          </a:xfrm>
          <a:prstGeom prst="rect">
            <a:avLst/>
          </a:prstGeom>
          <a:noFill/>
          <a:ln>
            <a:noFill/>
          </a:ln>
          <a:effectLst/>
          <a:extLst>
            <a:ext uri="{909E8E84-426E-40DD-AFC4-6F175D3DCCD1}">
              <a14:hiddenFill xmlns:a14="http://schemas.microsoft.com/office/drawing/2010/main">
                <a:blipFill dpi="0" rotWithShape="0">
                  <a:blip>
                    <a:lum contrast="18000"/>
                  </a:blip>
                  <a:srcRect l="22601" t="42775" r="5180" b="1031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2" name="Text Box 2">
            <a:extLst>
              <a:ext uri="{FF2B5EF4-FFF2-40B4-BE49-F238E27FC236}">
                <a16:creationId xmlns:a16="http://schemas.microsoft.com/office/drawing/2014/main" id="{8F07D59B-B422-C54C-9AA9-1F9DF03B7DDD}"/>
              </a:ext>
            </a:extLst>
          </p:cNvPr>
          <p:cNvSpPr txBox="1">
            <a:spLocks noChangeArrowheads="1"/>
          </p:cNvSpPr>
          <p:nvPr/>
        </p:nvSpPr>
        <p:spPr bwMode="auto">
          <a:xfrm>
            <a:off x="3060700" y="787400"/>
            <a:ext cx="14128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0000"/>
                </a:solidFill>
                <a:latin typeface="Arial Black" panose="020B0604020202020204" pitchFamily="34" charset="0"/>
              </a:rPr>
              <a:t>ESOFAGO</a:t>
            </a:r>
          </a:p>
        </p:txBody>
      </p:sp>
      <p:sp>
        <p:nvSpPr>
          <p:cNvPr id="30723" name="Line 3">
            <a:extLst>
              <a:ext uri="{FF2B5EF4-FFF2-40B4-BE49-F238E27FC236}">
                <a16:creationId xmlns:a16="http://schemas.microsoft.com/office/drawing/2014/main" id="{BBBA7BD8-7472-D64D-BA9D-EA3EFB83B781}"/>
              </a:ext>
            </a:extLst>
          </p:cNvPr>
          <p:cNvSpPr>
            <a:spLocks noChangeShapeType="1"/>
          </p:cNvSpPr>
          <p:nvPr/>
        </p:nvSpPr>
        <p:spPr bwMode="auto">
          <a:xfrm flipH="1">
            <a:off x="4208463" y="3284538"/>
            <a:ext cx="366712" cy="792162"/>
          </a:xfrm>
          <a:prstGeom prst="line">
            <a:avLst/>
          </a:prstGeom>
          <a:noFill/>
          <a:ln w="381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24" name="Text Box 4">
            <a:extLst>
              <a:ext uri="{FF2B5EF4-FFF2-40B4-BE49-F238E27FC236}">
                <a16:creationId xmlns:a16="http://schemas.microsoft.com/office/drawing/2014/main" id="{8D16D5D1-988B-E247-949A-68DFDE8217C9}"/>
              </a:ext>
            </a:extLst>
          </p:cNvPr>
          <p:cNvSpPr txBox="1">
            <a:spLocks noChangeArrowheads="1"/>
          </p:cNvSpPr>
          <p:nvPr/>
        </p:nvSpPr>
        <p:spPr bwMode="auto">
          <a:xfrm>
            <a:off x="6732588" y="4941888"/>
            <a:ext cx="2087562"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it-IT" altLang="it-IT" sz="2000">
                <a:solidFill>
                  <a:srgbClr val="000000"/>
                </a:solidFill>
                <a:latin typeface="Arial Black" panose="020B0604020202020204" pitchFamily="34" charset="0"/>
              </a:rPr>
              <a:t>COLON:</a:t>
            </a:r>
          </a:p>
          <a:p>
            <a:pPr algn="ctr">
              <a:buClrTx/>
              <a:buFontTx/>
              <a:buNone/>
            </a:pPr>
            <a:r>
              <a:rPr lang="it-IT" altLang="it-IT" sz="2000">
                <a:solidFill>
                  <a:srgbClr val="000000"/>
                </a:solidFill>
                <a:latin typeface="Arial Black" panose="020B0604020202020204" pitchFamily="34" charset="0"/>
              </a:rPr>
              <a:t>FLESSURA DESTRA</a:t>
            </a:r>
          </a:p>
        </p:txBody>
      </p:sp>
      <p:sp>
        <p:nvSpPr>
          <p:cNvPr id="30725" name="Text Box 5">
            <a:extLst>
              <a:ext uri="{FF2B5EF4-FFF2-40B4-BE49-F238E27FC236}">
                <a16:creationId xmlns:a16="http://schemas.microsoft.com/office/drawing/2014/main" id="{A797C532-7875-7446-B0F7-9AFC906B2BC5}"/>
              </a:ext>
            </a:extLst>
          </p:cNvPr>
          <p:cNvSpPr txBox="1">
            <a:spLocks noChangeArrowheads="1"/>
          </p:cNvSpPr>
          <p:nvPr/>
        </p:nvSpPr>
        <p:spPr bwMode="auto">
          <a:xfrm>
            <a:off x="2825750" y="5834063"/>
            <a:ext cx="14684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a:solidFill>
                  <a:srgbClr val="000000"/>
                </a:solidFill>
                <a:latin typeface="Arial Black" panose="020B0604020202020204" pitchFamily="34" charset="0"/>
              </a:rPr>
              <a:t>PILORO</a:t>
            </a:r>
          </a:p>
        </p:txBody>
      </p:sp>
      <p:sp>
        <p:nvSpPr>
          <p:cNvPr id="30726" name="Line 6">
            <a:extLst>
              <a:ext uri="{FF2B5EF4-FFF2-40B4-BE49-F238E27FC236}">
                <a16:creationId xmlns:a16="http://schemas.microsoft.com/office/drawing/2014/main" id="{DC0D1AF5-B82C-FF40-A901-63349ABAD31B}"/>
              </a:ext>
            </a:extLst>
          </p:cNvPr>
          <p:cNvSpPr>
            <a:spLocks noChangeShapeType="1"/>
          </p:cNvSpPr>
          <p:nvPr/>
        </p:nvSpPr>
        <p:spPr bwMode="auto">
          <a:xfrm flipV="1">
            <a:off x="3492500" y="4289425"/>
            <a:ext cx="1439863" cy="1590675"/>
          </a:xfrm>
          <a:prstGeom prst="line">
            <a:avLst/>
          </a:prstGeom>
          <a:noFill/>
          <a:ln w="5724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27" name="Line 7">
            <a:extLst>
              <a:ext uri="{FF2B5EF4-FFF2-40B4-BE49-F238E27FC236}">
                <a16:creationId xmlns:a16="http://schemas.microsoft.com/office/drawing/2014/main" id="{9FF837A4-F20A-414B-9FE3-2120426F1721}"/>
              </a:ext>
            </a:extLst>
          </p:cNvPr>
          <p:cNvSpPr>
            <a:spLocks noChangeShapeType="1"/>
          </p:cNvSpPr>
          <p:nvPr/>
        </p:nvSpPr>
        <p:spPr bwMode="auto">
          <a:xfrm flipH="1">
            <a:off x="3344863" y="1125538"/>
            <a:ext cx="77787" cy="647700"/>
          </a:xfrm>
          <a:prstGeom prst="line">
            <a:avLst/>
          </a:prstGeom>
          <a:noFill/>
          <a:ln w="381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28" name="Text Box 8">
            <a:extLst>
              <a:ext uri="{FF2B5EF4-FFF2-40B4-BE49-F238E27FC236}">
                <a16:creationId xmlns:a16="http://schemas.microsoft.com/office/drawing/2014/main" id="{38FE2D4E-E291-E143-A374-A063D5460B4E}"/>
              </a:ext>
            </a:extLst>
          </p:cNvPr>
          <p:cNvSpPr txBox="1">
            <a:spLocks noChangeArrowheads="1"/>
          </p:cNvSpPr>
          <p:nvPr/>
        </p:nvSpPr>
        <p:spPr bwMode="auto">
          <a:xfrm>
            <a:off x="1547813" y="2500313"/>
            <a:ext cx="18923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a:solidFill>
                  <a:srgbClr val="000000"/>
                </a:solidFill>
                <a:latin typeface="Arial Black" panose="020B0604020202020204" pitchFamily="34" charset="0"/>
              </a:rPr>
              <a:t>STOMACO</a:t>
            </a:r>
          </a:p>
        </p:txBody>
      </p:sp>
      <p:sp>
        <p:nvSpPr>
          <p:cNvPr id="30729" name="Text Box 9">
            <a:extLst>
              <a:ext uri="{FF2B5EF4-FFF2-40B4-BE49-F238E27FC236}">
                <a16:creationId xmlns:a16="http://schemas.microsoft.com/office/drawing/2014/main" id="{5D92CE6A-AA36-3B4B-BE74-87AFC387E716}"/>
              </a:ext>
            </a:extLst>
          </p:cNvPr>
          <p:cNvSpPr txBox="1">
            <a:spLocks noChangeArrowheads="1"/>
          </p:cNvSpPr>
          <p:nvPr/>
        </p:nvSpPr>
        <p:spPr bwMode="auto">
          <a:xfrm>
            <a:off x="6208713" y="5905500"/>
            <a:ext cx="189388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a:solidFill>
                  <a:srgbClr val="000000"/>
                </a:solidFill>
                <a:latin typeface="Arial Black" panose="020B0604020202020204" pitchFamily="34" charset="0"/>
              </a:rPr>
              <a:t>DUODENO</a:t>
            </a:r>
          </a:p>
        </p:txBody>
      </p:sp>
      <p:sp>
        <p:nvSpPr>
          <p:cNvPr id="30730" name="Line 10">
            <a:extLst>
              <a:ext uri="{FF2B5EF4-FFF2-40B4-BE49-F238E27FC236}">
                <a16:creationId xmlns:a16="http://schemas.microsoft.com/office/drawing/2014/main" id="{84DE1252-D732-2E49-B5B3-AA2F448B8CDA}"/>
              </a:ext>
            </a:extLst>
          </p:cNvPr>
          <p:cNvSpPr>
            <a:spLocks noChangeShapeType="1"/>
          </p:cNvSpPr>
          <p:nvPr/>
        </p:nvSpPr>
        <p:spPr bwMode="auto">
          <a:xfrm flipH="1" flipV="1">
            <a:off x="6513513" y="4289425"/>
            <a:ext cx="149225" cy="1735138"/>
          </a:xfrm>
          <a:prstGeom prst="line">
            <a:avLst/>
          </a:prstGeom>
          <a:noFill/>
          <a:ln w="381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1" name="Text Box 11">
            <a:extLst>
              <a:ext uri="{FF2B5EF4-FFF2-40B4-BE49-F238E27FC236}">
                <a16:creationId xmlns:a16="http://schemas.microsoft.com/office/drawing/2014/main" id="{BB4B847F-7D56-2746-BA1B-81E74072743B}"/>
              </a:ext>
            </a:extLst>
          </p:cNvPr>
          <p:cNvSpPr txBox="1">
            <a:spLocks noChangeArrowheads="1"/>
          </p:cNvSpPr>
          <p:nvPr/>
        </p:nvSpPr>
        <p:spPr bwMode="auto">
          <a:xfrm>
            <a:off x="6642100" y="2809875"/>
            <a:ext cx="156845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it-IT" altLang="it-IT">
                <a:solidFill>
                  <a:srgbClr val="000000"/>
                </a:solidFill>
                <a:latin typeface="Arial Black" panose="020B0604020202020204" pitchFamily="34" charset="0"/>
              </a:rPr>
              <a:t>RENE</a:t>
            </a:r>
          </a:p>
          <a:p>
            <a:pPr algn="ctr">
              <a:buClrTx/>
              <a:buFontTx/>
              <a:buNone/>
            </a:pPr>
            <a:r>
              <a:rPr lang="it-IT" altLang="it-IT">
                <a:solidFill>
                  <a:srgbClr val="000000"/>
                </a:solidFill>
                <a:latin typeface="Arial Black" panose="020B0604020202020204" pitchFamily="34" charset="0"/>
              </a:rPr>
              <a:t>DESTRO</a:t>
            </a:r>
          </a:p>
        </p:txBody>
      </p:sp>
      <p:sp>
        <p:nvSpPr>
          <p:cNvPr id="30732" name="Line 12">
            <a:extLst>
              <a:ext uri="{FF2B5EF4-FFF2-40B4-BE49-F238E27FC236}">
                <a16:creationId xmlns:a16="http://schemas.microsoft.com/office/drawing/2014/main" id="{81A29766-900F-E348-BAF1-038EA83DEC98}"/>
              </a:ext>
            </a:extLst>
          </p:cNvPr>
          <p:cNvSpPr>
            <a:spLocks noChangeShapeType="1"/>
          </p:cNvSpPr>
          <p:nvPr/>
        </p:nvSpPr>
        <p:spPr bwMode="auto">
          <a:xfrm flipH="1" flipV="1">
            <a:off x="6153150" y="1193800"/>
            <a:ext cx="942975" cy="1662113"/>
          </a:xfrm>
          <a:prstGeom prst="line">
            <a:avLst/>
          </a:prstGeom>
          <a:noFill/>
          <a:ln w="3816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3" name="Line 13">
            <a:extLst>
              <a:ext uri="{FF2B5EF4-FFF2-40B4-BE49-F238E27FC236}">
                <a16:creationId xmlns:a16="http://schemas.microsoft.com/office/drawing/2014/main" id="{10E2468E-CCFB-2248-9CA2-B87ED41961FB}"/>
              </a:ext>
            </a:extLst>
          </p:cNvPr>
          <p:cNvSpPr>
            <a:spLocks noChangeShapeType="1"/>
          </p:cNvSpPr>
          <p:nvPr/>
        </p:nvSpPr>
        <p:spPr bwMode="auto">
          <a:xfrm>
            <a:off x="7380288" y="3573463"/>
            <a:ext cx="360362" cy="719137"/>
          </a:xfrm>
          <a:prstGeom prst="line">
            <a:avLst/>
          </a:prstGeom>
          <a:noFill/>
          <a:ln w="3816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4" name="Line 14">
            <a:extLst>
              <a:ext uri="{FF2B5EF4-FFF2-40B4-BE49-F238E27FC236}">
                <a16:creationId xmlns:a16="http://schemas.microsoft.com/office/drawing/2014/main" id="{6451A2A2-83C7-E949-93F9-F9AE361F79B7}"/>
              </a:ext>
            </a:extLst>
          </p:cNvPr>
          <p:cNvSpPr>
            <a:spLocks noChangeShapeType="1"/>
          </p:cNvSpPr>
          <p:nvPr/>
        </p:nvSpPr>
        <p:spPr bwMode="auto">
          <a:xfrm flipH="1">
            <a:off x="6153150" y="3213100"/>
            <a:ext cx="582613" cy="1588"/>
          </a:xfrm>
          <a:prstGeom prst="line">
            <a:avLst/>
          </a:prstGeom>
          <a:noFill/>
          <a:ln w="3816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5" name="Text Box 15">
            <a:extLst>
              <a:ext uri="{FF2B5EF4-FFF2-40B4-BE49-F238E27FC236}">
                <a16:creationId xmlns:a16="http://schemas.microsoft.com/office/drawing/2014/main" id="{51D0ECBC-B6A3-1242-8669-08E8834824D3}"/>
              </a:ext>
            </a:extLst>
          </p:cNvPr>
          <p:cNvSpPr txBox="1">
            <a:spLocks noChangeArrowheads="1"/>
          </p:cNvSpPr>
          <p:nvPr/>
        </p:nvSpPr>
        <p:spPr bwMode="auto">
          <a:xfrm>
            <a:off x="5005388" y="700088"/>
            <a:ext cx="2557462" cy="368300"/>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FF0033"/>
                </a:solidFill>
                <a:latin typeface="Arial Black" panose="020B0604020202020204" pitchFamily="34" charset="0"/>
              </a:rPr>
              <a:t>Tubercolo Caudato</a:t>
            </a:r>
          </a:p>
        </p:txBody>
      </p:sp>
      <p:sp>
        <p:nvSpPr>
          <p:cNvPr id="30736" name="Line 16">
            <a:extLst>
              <a:ext uri="{FF2B5EF4-FFF2-40B4-BE49-F238E27FC236}">
                <a16:creationId xmlns:a16="http://schemas.microsoft.com/office/drawing/2014/main" id="{771A3545-A2FE-E042-A8BE-6FDDEE55D89E}"/>
              </a:ext>
            </a:extLst>
          </p:cNvPr>
          <p:cNvSpPr>
            <a:spLocks noChangeShapeType="1"/>
          </p:cNvSpPr>
          <p:nvPr/>
        </p:nvSpPr>
        <p:spPr bwMode="auto">
          <a:xfrm flipH="1">
            <a:off x="4856163" y="908050"/>
            <a:ext cx="1087437" cy="1944688"/>
          </a:xfrm>
          <a:prstGeom prst="line">
            <a:avLst/>
          </a:prstGeom>
          <a:noFill/>
          <a:ln w="38160" cap="sq">
            <a:solidFill>
              <a:srgbClr val="FF0033"/>
            </a:solidFill>
            <a:prstDash val="lgDash"/>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7" name="Text Box 17">
            <a:extLst>
              <a:ext uri="{FF2B5EF4-FFF2-40B4-BE49-F238E27FC236}">
                <a16:creationId xmlns:a16="http://schemas.microsoft.com/office/drawing/2014/main" id="{9BA20CE8-A4FD-3B4D-A461-C4DAAA42E935}"/>
              </a:ext>
            </a:extLst>
          </p:cNvPr>
          <p:cNvSpPr txBox="1">
            <a:spLocks noChangeArrowheads="1"/>
          </p:cNvSpPr>
          <p:nvPr/>
        </p:nvSpPr>
        <p:spPr bwMode="auto">
          <a:xfrm>
            <a:off x="1163638" y="1468438"/>
            <a:ext cx="2781300"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it-IT" altLang="it-IT" sz="2000">
                <a:solidFill>
                  <a:srgbClr val="33CC33"/>
                </a:solidFill>
                <a:latin typeface="Arial Black" panose="020B0604020202020204" pitchFamily="34" charset="0"/>
              </a:rPr>
              <a:t>Processo Papillare</a:t>
            </a:r>
          </a:p>
        </p:txBody>
      </p:sp>
      <p:sp>
        <p:nvSpPr>
          <p:cNvPr id="30738" name="Line 18">
            <a:extLst>
              <a:ext uri="{FF2B5EF4-FFF2-40B4-BE49-F238E27FC236}">
                <a16:creationId xmlns:a16="http://schemas.microsoft.com/office/drawing/2014/main" id="{745758A0-1085-3B44-9B76-76F3FCFBDCBF}"/>
              </a:ext>
            </a:extLst>
          </p:cNvPr>
          <p:cNvSpPr>
            <a:spLocks noChangeShapeType="1"/>
          </p:cNvSpPr>
          <p:nvPr/>
        </p:nvSpPr>
        <p:spPr bwMode="auto">
          <a:xfrm>
            <a:off x="3132138" y="1989138"/>
            <a:ext cx="1152525" cy="792162"/>
          </a:xfrm>
          <a:prstGeom prst="line">
            <a:avLst/>
          </a:prstGeom>
          <a:noFill/>
          <a:ln w="57240" cap="sq">
            <a:solidFill>
              <a:srgbClr val="33CC33"/>
            </a:solidFill>
            <a:prstDash val="lgDashDot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extLst>
      <p:ext uri="{BB962C8B-B14F-4D97-AF65-F5344CB8AC3E}">
        <p14:creationId xmlns:p14="http://schemas.microsoft.com/office/powerpoint/2010/main" val="48305174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88B7CD-D668-EE43-86EF-A74EC2D676EF}"/>
              </a:ext>
            </a:extLst>
          </p:cNvPr>
          <p:cNvSpPr>
            <a:spLocks noGrp="1"/>
          </p:cNvSpPr>
          <p:nvPr>
            <p:ph type="title"/>
          </p:nvPr>
        </p:nvSpPr>
        <p:spPr>
          <a:xfrm>
            <a:off x="697165" y="204731"/>
            <a:ext cx="7769225" cy="889281"/>
          </a:xfrm>
        </p:spPr>
        <p:txBody>
          <a:bodyPr/>
          <a:lstStyle/>
          <a:p>
            <a:r>
              <a:rPr lang="it-IT" sz="3200" b="1" dirty="0">
                <a:solidFill>
                  <a:schemeClr val="tx1"/>
                </a:solidFill>
                <a:latin typeface="Gurmukhi MN" panose="02020600050405020304" pitchFamily="18" charset="0"/>
                <a:cs typeface="Gurmukhi MN" panose="02020600050405020304" pitchFamily="18" charset="0"/>
              </a:rPr>
              <a:t>GHIANDOLE  EXTRAMURALI</a:t>
            </a:r>
          </a:p>
        </p:txBody>
      </p:sp>
      <p:sp>
        <p:nvSpPr>
          <p:cNvPr id="3" name="Segnaposto contenuto 2">
            <a:extLst>
              <a:ext uri="{FF2B5EF4-FFF2-40B4-BE49-F238E27FC236}">
                <a16:creationId xmlns:a16="http://schemas.microsoft.com/office/drawing/2014/main" id="{EC3C6DE2-1BC8-7D4F-8AA6-0674859BD768}"/>
              </a:ext>
            </a:extLst>
          </p:cNvPr>
          <p:cNvSpPr>
            <a:spLocks noGrp="1"/>
          </p:cNvSpPr>
          <p:nvPr>
            <p:ph idx="1"/>
          </p:nvPr>
        </p:nvSpPr>
        <p:spPr>
          <a:xfrm>
            <a:off x="697165" y="1102531"/>
            <a:ext cx="7835276" cy="5949280"/>
          </a:xfrm>
        </p:spPr>
        <p:txBody>
          <a:bodyPr/>
          <a:lstStyle/>
          <a:p>
            <a:r>
              <a:rPr lang="it-IT" sz="2600" dirty="0">
                <a:solidFill>
                  <a:schemeClr val="tx1"/>
                </a:solidFill>
                <a:latin typeface="Arial Rounded MT Bold" panose="020F0704030504030204" pitchFamily="34" charset="77"/>
              </a:rPr>
              <a:t>Sono ORGANI PIENI che si pongono al di fuori delle Tonache del Tubo Digerente.</a:t>
            </a:r>
          </a:p>
          <a:p>
            <a:r>
              <a:rPr lang="it-IT" sz="2600" dirty="0">
                <a:solidFill>
                  <a:schemeClr val="tx1"/>
                </a:solidFill>
                <a:latin typeface="Arial Rounded MT Bold" panose="020F0704030504030204" pitchFamily="34" charset="77"/>
              </a:rPr>
              <a:t>Le loro rispettive SECREZIONI ESOCRINE vengono riversate in diversi tratti del Tubo Digerente, mediante i relativi Dotti Escretori.</a:t>
            </a:r>
          </a:p>
          <a:p>
            <a:r>
              <a:rPr lang="it-IT" sz="2600" dirty="0">
                <a:solidFill>
                  <a:schemeClr val="tx1"/>
                </a:solidFill>
                <a:latin typeface="Arial Rounded MT Bold" panose="020F0704030504030204" pitchFamily="34" charset="77"/>
              </a:rPr>
              <a:t>Alcune di queste Ghiandole (FEGATO e PANCREAS) presentano anche un’ attività secretoria ENDOCRINA, per cui si possono definire come Ghiandole AMFICRINE</a:t>
            </a:r>
          </a:p>
        </p:txBody>
      </p:sp>
    </p:spTree>
    <p:extLst>
      <p:ext uri="{BB962C8B-B14F-4D97-AF65-F5344CB8AC3E}">
        <p14:creationId xmlns:p14="http://schemas.microsoft.com/office/powerpoint/2010/main" val="5604090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Segnaposto contenuto 3" descr="06.8c.jpg">
            <a:extLst>
              <a:ext uri="{FF2B5EF4-FFF2-40B4-BE49-F238E27FC236}">
                <a16:creationId xmlns:a16="http://schemas.microsoft.com/office/drawing/2014/main" id="{489FDCD7-6FE9-CF4E-ADC3-BE09F1DDBF52}"/>
              </a:ext>
            </a:extLst>
          </p:cNvPr>
          <p:cNvPicPr>
            <a:picLocks noGrp="1" noChangeAspect="1"/>
          </p:cNvPicPr>
          <p:nvPr>
            <p:ph/>
          </p:nvPr>
        </p:nvPicPr>
        <p:blipFill rotWithShape="1">
          <a:blip r:embed="rId2" cstate="screen">
            <a:extLst>
              <a:ext uri="{28A0092B-C50C-407E-A947-70E740481C1C}">
                <a14:useLocalDpi xmlns:a14="http://schemas.microsoft.com/office/drawing/2010/main"/>
              </a:ext>
            </a:extLst>
          </a:blip>
          <a:srcRect/>
          <a:stretch/>
        </p:blipFill>
        <p:spPr>
          <a:xfrm>
            <a:off x="323528" y="-3190"/>
            <a:ext cx="8541032" cy="6849739"/>
          </a:xfrm>
        </p:spPr>
      </p:pic>
    </p:spTree>
    <p:extLst>
      <p:ext uri="{BB962C8B-B14F-4D97-AF65-F5344CB8AC3E}">
        <p14:creationId xmlns:p14="http://schemas.microsoft.com/office/powerpoint/2010/main" val="4059191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8D097B-3E89-F64D-BA38-E4409582262D}"/>
              </a:ext>
            </a:extLst>
          </p:cNvPr>
          <p:cNvSpPr>
            <a:spLocks noGrp="1"/>
          </p:cNvSpPr>
          <p:nvPr>
            <p:ph type="title"/>
          </p:nvPr>
        </p:nvSpPr>
        <p:spPr>
          <a:xfrm>
            <a:off x="735091" y="0"/>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2CD845FB-8CFA-F946-BE0A-4A772971D5E3}"/>
              </a:ext>
            </a:extLst>
          </p:cNvPr>
          <p:cNvSpPr>
            <a:spLocks noGrp="1"/>
          </p:cNvSpPr>
          <p:nvPr>
            <p:ph idx="1"/>
          </p:nvPr>
        </p:nvSpPr>
        <p:spPr>
          <a:xfrm>
            <a:off x="395536" y="968425"/>
            <a:ext cx="8568952" cy="5751386"/>
          </a:xfrm>
        </p:spPr>
        <p:txBody>
          <a:bodyPr/>
          <a:lstStyle/>
          <a:p>
            <a:r>
              <a:rPr lang="it-IT" sz="2200" dirty="0">
                <a:solidFill>
                  <a:schemeClr val="tx1"/>
                </a:solidFill>
                <a:latin typeface="Copperplate Gothic Bold" panose="020E0705020206020404" pitchFamily="34" charset="77"/>
              </a:rPr>
              <a:t>Al FEGATO pervengono DUE apporti SANGUIFERI della GRANDE CIRCOLAZIONE, che vi penetrano a livello dell’ ILO:</a:t>
            </a:r>
          </a:p>
          <a:p>
            <a:pPr marL="457200" indent="-457200">
              <a:buFontTx/>
              <a:buChar char="-"/>
            </a:pPr>
            <a:r>
              <a:rPr lang="it-IT" sz="2200" dirty="0">
                <a:solidFill>
                  <a:schemeClr val="tx1"/>
                </a:solidFill>
                <a:latin typeface="Copperplate Gothic Bold" panose="020E0705020206020404" pitchFamily="34" charset="77"/>
              </a:rPr>
              <a:t>APPORTO ARTERIOSO: è di competenza dall’ ARTERIA EPATICA PROPRIA (dal Tripode Celiaco)</a:t>
            </a:r>
          </a:p>
          <a:p>
            <a:pPr marL="457200" indent="-457200">
              <a:buFontTx/>
              <a:buChar char="-"/>
            </a:pPr>
            <a:r>
              <a:rPr lang="it-IT" sz="2200" dirty="0">
                <a:solidFill>
                  <a:schemeClr val="tx1"/>
                </a:solidFill>
                <a:latin typeface="Copperplate Gothic Bold" panose="020E0705020206020404" pitchFamily="34" charset="77"/>
              </a:rPr>
              <a:t>APPORTO DEL SISTEMA VENOSO PORTALE EPATICO: la VENA PORTA si origina dalla confluenza della Vena MESENTERICA SUPERIORE e della VENA SPLENICA (o LIENALE), che a sua volta riceve la VENA MESENTERICA INFERIORE. Vi viene raccolto il Sangue Refluo da ESOFAGO (Porzione Addominale), STOMACO, INTESTINO TENUE, INTESTINO CRASSO (ESCLUSA una cospicua porzione caudale del RETTO) e dalla MILZA</a:t>
            </a:r>
          </a:p>
        </p:txBody>
      </p:sp>
    </p:spTree>
    <p:extLst>
      <p:ext uri="{BB962C8B-B14F-4D97-AF65-F5344CB8AC3E}">
        <p14:creationId xmlns:p14="http://schemas.microsoft.com/office/powerpoint/2010/main" val="309519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48990B-3307-DC47-A39B-E01BEB568F67}"/>
              </a:ext>
            </a:extLst>
          </p:cNvPr>
          <p:cNvSpPr txBox="1">
            <a:spLocks noGrp="1"/>
          </p:cNvSpPr>
          <p:nvPr>
            <p:ph type="title" idx="4294967295"/>
          </p:nvPr>
        </p:nvSpPr>
        <p:spPr>
          <a:xfrm>
            <a:off x="-2933" y="2564904"/>
            <a:ext cx="3278789" cy="1485080"/>
          </a:xfrm>
        </p:spPr>
        <p:txBody>
          <a:bodyPr wrap="square">
            <a:noAutofit/>
          </a:bodyPr>
          <a:lstStyle/>
          <a:p>
            <a:pPr lvl="0"/>
            <a:r>
              <a:rPr lang="it-IT" sz="3200" b="1" dirty="0">
                <a:solidFill>
                  <a:schemeClr val="tx1"/>
                </a:solidFill>
                <a:latin typeface="Gurmukhi MN" panose="02020600050405020304" pitchFamily="18" charset="0"/>
                <a:cs typeface="Gurmukhi MN" panose="02020600050405020304" pitchFamily="18" charset="0"/>
              </a:rPr>
              <a:t>SISTEMA</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VENOSO PORTALE</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EPATICO</a:t>
            </a:r>
          </a:p>
        </p:txBody>
      </p:sp>
      <p:pic>
        <p:nvPicPr>
          <p:cNvPr id="3" name="Immagine 2">
            <a:extLst>
              <a:ext uri="{FF2B5EF4-FFF2-40B4-BE49-F238E27FC236}">
                <a16:creationId xmlns:a16="http://schemas.microsoft.com/office/drawing/2014/main" id="{52CD265B-9602-A54D-9AAB-6CE02550FFAF}"/>
              </a:ext>
            </a:extLst>
          </p:cNvPr>
          <p:cNvPicPr>
            <a:picLocks noChangeAspect="1"/>
          </p:cNvPicPr>
          <p:nvPr/>
        </p:nvPicPr>
        <p:blipFill>
          <a:blip r:embed="rId3">
            <a:lum/>
            <a:alphaModFix/>
          </a:blip>
          <a:srcRect/>
          <a:stretch>
            <a:fillRect/>
          </a:stretch>
        </p:blipFill>
        <p:spPr>
          <a:xfrm>
            <a:off x="3275856" y="69610"/>
            <a:ext cx="5868144" cy="6887174"/>
          </a:xfrm>
          <a:prstGeom prst="rect">
            <a:avLst/>
          </a:prstGeom>
          <a:noFill/>
          <a:ln>
            <a:noFill/>
          </a:ln>
        </p:spPr>
      </p:pic>
    </p:spTree>
    <p:extLst>
      <p:ext uri="{BB962C8B-B14F-4D97-AF65-F5344CB8AC3E}">
        <p14:creationId xmlns:p14="http://schemas.microsoft.com/office/powerpoint/2010/main" val="10892166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8D097B-3E89-F64D-BA38-E4409582262D}"/>
              </a:ext>
            </a:extLst>
          </p:cNvPr>
          <p:cNvSpPr>
            <a:spLocks noGrp="1"/>
          </p:cNvSpPr>
          <p:nvPr>
            <p:ph type="title"/>
          </p:nvPr>
        </p:nvSpPr>
        <p:spPr>
          <a:xfrm>
            <a:off x="741139" y="116632"/>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2CD845FB-8CFA-F946-BE0A-4A772971D5E3}"/>
              </a:ext>
            </a:extLst>
          </p:cNvPr>
          <p:cNvSpPr>
            <a:spLocks noGrp="1"/>
          </p:cNvSpPr>
          <p:nvPr>
            <p:ph idx="1"/>
          </p:nvPr>
        </p:nvSpPr>
        <p:spPr>
          <a:xfrm>
            <a:off x="107504" y="1412776"/>
            <a:ext cx="9036496" cy="5751386"/>
          </a:xfrm>
        </p:spPr>
        <p:txBody>
          <a:bodyPr/>
          <a:lstStyle/>
          <a:p>
            <a:r>
              <a:rPr lang="it-IT" sz="2600" b="1" dirty="0">
                <a:solidFill>
                  <a:schemeClr val="tx1"/>
                </a:solidFill>
                <a:latin typeface="Chalkboard SE" panose="03050602040202020205" pitchFamily="66" charset="77"/>
              </a:rPr>
              <a:t>Il Sangue Refluo viene convogliato nelle VENE EPATICHE (in numero variabile da un minimo di 3).</a:t>
            </a:r>
          </a:p>
          <a:p>
            <a:endParaRPr lang="it-IT" sz="2600" b="1" dirty="0">
              <a:solidFill>
                <a:schemeClr val="tx1"/>
              </a:solidFill>
              <a:latin typeface="Chalkboard SE" panose="03050602040202020205" pitchFamily="66" charset="77"/>
            </a:endParaRPr>
          </a:p>
          <a:p>
            <a:r>
              <a:rPr lang="it-IT" sz="2600" b="1" dirty="0">
                <a:solidFill>
                  <a:schemeClr val="tx1"/>
                </a:solidFill>
                <a:latin typeface="Chalkboard SE" panose="03050602040202020205" pitchFamily="66" charset="77"/>
              </a:rPr>
              <a:t>Esse non si localizzano nell’ Ilo, ma fuoriescono a livello della Faccia Posteriore nell’ ambito dell’ Area Nuda e, con breve tragitto, si riversano nella Vena Cava Inferiore, che è in strettissimo rapporto con l’ Organo.</a:t>
            </a:r>
          </a:p>
        </p:txBody>
      </p:sp>
    </p:spTree>
    <p:extLst>
      <p:ext uri="{BB962C8B-B14F-4D97-AF65-F5344CB8AC3E}">
        <p14:creationId xmlns:p14="http://schemas.microsoft.com/office/powerpoint/2010/main" val="25443080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C547BF-97DF-4541-8CDE-DD68E9542E44}"/>
              </a:ext>
            </a:extLst>
          </p:cNvPr>
          <p:cNvSpPr>
            <a:spLocks noGrp="1"/>
          </p:cNvSpPr>
          <p:nvPr>
            <p:ph type="title"/>
          </p:nvPr>
        </p:nvSpPr>
        <p:spPr>
          <a:xfrm>
            <a:off x="684509" y="147"/>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ANATOMIA  MICROSCOPICA</a:t>
            </a:r>
          </a:p>
        </p:txBody>
      </p:sp>
      <p:sp>
        <p:nvSpPr>
          <p:cNvPr id="3" name="Segnaposto contenuto 2">
            <a:extLst>
              <a:ext uri="{FF2B5EF4-FFF2-40B4-BE49-F238E27FC236}">
                <a16:creationId xmlns:a16="http://schemas.microsoft.com/office/drawing/2014/main" id="{69256964-42FB-A249-BF5C-1D42CBB605B1}"/>
              </a:ext>
            </a:extLst>
          </p:cNvPr>
          <p:cNvSpPr>
            <a:spLocks noGrp="1"/>
          </p:cNvSpPr>
          <p:nvPr>
            <p:ph idx="1"/>
          </p:nvPr>
        </p:nvSpPr>
        <p:spPr>
          <a:xfrm>
            <a:off x="107504" y="1139972"/>
            <a:ext cx="9036496" cy="5718028"/>
          </a:xfrm>
        </p:spPr>
        <p:txBody>
          <a:bodyPr/>
          <a:lstStyle/>
          <a:p>
            <a:r>
              <a:rPr lang="it-IT" sz="2800" b="1" dirty="0">
                <a:solidFill>
                  <a:schemeClr val="tx1"/>
                </a:solidFill>
                <a:latin typeface="Comic Sans MS" panose="030F0902030302020204" pitchFamily="66" charset="0"/>
              </a:rPr>
              <a:t>Il FEGATO è un ORGANO PIENO rivestito da una CAPSULA CONNETTIVALE (di </a:t>
            </a:r>
            <a:r>
              <a:rPr lang="it-IT" sz="2800" b="1" dirty="0" err="1">
                <a:solidFill>
                  <a:schemeClr val="tx1"/>
                </a:solidFill>
                <a:latin typeface="Comic Sans MS" panose="030F0902030302020204" pitchFamily="66" charset="0"/>
              </a:rPr>
              <a:t>Glisson</a:t>
            </a:r>
            <a:r>
              <a:rPr lang="it-IT" sz="2800" b="1" dirty="0">
                <a:solidFill>
                  <a:schemeClr val="tx1"/>
                </a:solidFill>
                <a:latin typeface="Comic Sans MS" panose="030F0902030302020204" pitchFamily="66" charset="0"/>
              </a:rPr>
              <a:t>) e suddiviso MACROSCOPICAMENTE in 2 LOBI (Destro e Sinistro).</a:t>
            </a:r>
          </a:p>
          <a:p>
            <a:r>
              <a:rPr lang="it-IT" sz="2800" b="1" dirty="0">
                <a:solidFill>
                  <a:schemeClr val="tx1"/>
                </a:solidFill>
                <a:latin typeface="Comic Sans MS" panose="030F0902030302020204" pitchFamily="66" charset="0"/>
              </a:rPr>
              <a:t>La Capsula con suoi SEPIMENTI suddivide ciascun Lobo in LOBULI che, dal punto di vista puramente MORFOLOGICO, sono definiti LOBULI CLASSICI</a:t>
            </a:r>
          </a:p>
          <a:p>
            <a:r>
              <a:rPr lang="it-IT" sz="2800" b="1" dirty="0">
                <a:solidFill>
                  <a:schemeClr val="tx1"/>
                </a:solidFill>
                <a:latin typeface="Comic Sans MS" panose="030F0902030302020204" pitchFamily="66" charset="0"/>
              </a:rPr>
              <a:t>Il PARENCHIMA dei Lobuli è costituito da EPATOCITI con intercalati SINUSOIDI SANGUIFERI.</a:t>
            </a:r>
          </a:p>
        </p:txBody>
      </p:sp>
    </p:spTree>
    <p:extLst>
      <p:ext uri="{BB962C8B-B14F-4D97-AF65-F5344CB8AC3E}">
        <p14:creationId xmlns:p14="http://schemas.microsoft.com/office/powerpoint/2010/main" val="32392804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5328" t="3120"/>
          <a:stretch>
            <a:fillRect/>
          </a:stretch>
        </p:blipFill>
        <p:spPr bwMode="auto">
          <a:xfrm>
            <a:off x="1459393" y="0"/>
            <a:ext cx="7684608" cy="6825233"/>
          </a:xfrm>
          <a:prstGeom prst="rect">
            <a:avLst/>
          </a:prstGeom>
          <a:noFill/>
          <a:ln>
            <a:noFill/>
          </a:ln>
          <a:effectLst/>
          <a:extLst>
            <a:ext uri="{909E8E84-426E-40DD-AFC4-6F175D3DCCD1}">
              <a14:hiddenFill xmlns:a14="http://schemas.microsoft.com/office/drawing/2010/main">
                <a:blipFill dpi="0" rotWithShape="0">
                  <a:blip/>
                  <a:srcRect l="5328" t="312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asellaDiTesto 2">
            <a:extLst>
              <a:ext uri="{FF2B5EF4-FFF2-40B4-BE49-F238E27FC236}">
                <a16:creationId xmlns:a16="http://schemas.microsoft.com/office/drawing/2014/main" id="{0938CF82-4E06-1045-AD86-25F950FD96FE}"/>
              </a:ext>
            </a:extLst>
          </p:cNvPr>
          <p:cNvSpPr txBox="1"/>
          <p:nvPr/>
        </p:nvSpPr>
        <p:spPr>
          <a:xfrm>
            <a:off x="-180528" y="1776270"/>
            <a:ext cx="1774845" cy="3272691"/>
          </a:xfrm>
          <a:prstGeom prst="rect">
            <a:avLst/>
          </a:prstGeom>
          <a:noFill/>
        </p:spPr>
        <p:txBody>
          <a:bodyPr vert="horz" wrap="none" rtlCol="0">
            <a:normAutofit/>
          </a:bodyPr>
          <a:lstStyle/>
          <a:p>
            <a:pPr algn="ctr"/>
            <a:r>
              <a:rPr lang="it-IT" dirty="0">
                <a:solidFill>
                  <a:schemeClr val="tx1"/>
                </a:solidFill>
                <a:latin typeface="Arial Rounded MT Bold" panose="020F0704030504030204" pitchFamily="34" charset="77"/>
              </a:rPr>
              <a:t>LOBULI</a:t>
            </a:r>
          </a:p>
          <a:p>
            <a:pPr algn="ctr"/>
            <a:r>
              <a:rPr lang="it-IT" dirty="0">
                <a:solidFill>
                  <a:schemeClr val="tx1"/>
                </a:solidFill>
                <a:latin typeface="Arial Rounded MT Bold" panose="020F0704030504030204" pitchFamily="34" charset="77"/>
              </a:rPr>
              <a:t>CLASSICI</a:t>
            </a:r>
          </a:p>
          <a:p>
            <a:pPr algn="ctr"/>
            <a:r>
              <a:rPr lang="it-IT" dirty="0">
                <a:solidFill>
                  <a:schemeClr val="tx1"/>
                </a:solidFill>
                <a:latin typeface="Arial Rounded MT Bold" panose="020F0704030504030204" pitchFamily="34" charset="77"/>
              </a:rPr>
              <a:t>PORTALI</a:t>
            </a:r>
          </a:p>
          <a:p>
            <a:pPr algn="ctr"/>
            <a:r>
              <a:rPr lang="it-IT" dirty="0">
                <a:solidFill>
                  <a:schemeClr val="tx1"/>
                </a:solidFill>
                <a:latin typeface="Arial Rounded MT Bold" panose="020F0704030504030204" pitchFamily="34" charset="77"/>
              </a:rPr>
              <a:t>ACINI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0" y="106363"/>
            <a:ext cx="9144000" cy="730349"/>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LOBULI  EPATICI</a:t>
            </a:r>
          </a:p>
        </p:txBody>
      </p:sp>
      <p:sp>
        <p:nvSpPr>
          <p:cNvPr id="22530" name="Rectangle 2"/>
          <p:cNvSpPr>
            <a:spLocks noGrp="1" noChangeArrowheads="1"/>
          </p:cNvSpPr>
          <p:nvPr>
            <p:ph type="body" idx="1"/>
          </p:nvPr>
        </p:nvSpPr>
        <p:spPr>
          <a:xfrm>
            <a:off x="395536" y="980728"/>
            <a:ext cx="8064896" cy="5638800"/>
          </a:xfrm>
          <a:ln/>
        </p:spPr>
        <p:txBody>
          <a:bodyPr/>
          <a:lstStyle/>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dirty="0">
              <a:solidFill>
                <a:schemeClr val="tx1"/>
              </a:solidFill>
              <a:latin typeface="Copperplate Gothic Bold" panose="020E0705020206020404" pitchFamily="34" charset="77"/>
            </a:endParaRP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opperplate Gothic Bold" panose="020E0705020206020404" pitchFamily="34" charset="77"/>
              </a:rPr>
              <a:t>Esistono tre CONCEZIONI che tentano di presentare compiutamente la struttura del FEGATO:</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dirty="0">
              <a:solidFill>
                <a:schemeClr val="tx1"/>
              </a:solidFill>
              <a:latin typeface="Copperplate Gothic Bold" panose="020E0705020206020404" pitchFamily="34" charset="77"/>
            </a:endParaRP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opperplate Gothic Bold" panose="020E0705020206020404" pitchFamily="34" charset="77"/>
              </a:rPr>
              <a:t>   - LOBULO CLASSICO (puramente MORFOLOGICO)</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opperplate Gothic Bold" panose="020E0705020206020404" pitchFamily="34" charset="77"/>
              </a:rPr>
              <a:t>   - LOBULO PORTALE (Funzionale)</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opperplate Gothic Bold" panose="020E0705020206020404" pitchFamily="34" charset="77"/>
              </a:rPr>
              <a:t>   - ACINO EPATICO (di </a:t>
            </a:r>
            <a:r>
              <a:rPr lang="it-IT" altLang="it-IT" sz="2400" dirty="0" err="1">
                <a:solidFill>
                  <a:schemeClr val="tx1"/>
                </a:solidFill>
                <a:latin typeface="Copperplate Gothic Bold" panose="020E0705020206020404" pitchFamily="34" charset="77"/>
              </a:rPr>
              <a:t>Rappaport</a:t>
            </a:r>
            <a:r>
              <a:rPr lang="it-IT" altLang="it-IT" sz="2400" dirty="0">
                <a:solidFill>
                  <a:schemeClr val="tx1"/>
                </a:solidFill>
                <a:latin typeface="Copperplate Gothic Bold" panose="020E0705020206020404" pitchFamily="34" charset="77"/>
              </a:rPr>
              <a:t>, Funzionale)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0" y="28575"/>
            <a:ext cx="4495800" cy="880145"/>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000" b="1" dirty="0">
                <a:solidFill>
                  <a:schemeClr val="tx1"/>
                </a:solidFill>
                <a:latin typeface="Gurmukhi MN" panose="02020600050405020304" pitchFamily="18" charset="0"/>
                <a:cs typeface="Gurmukhi MN" panose="02020600050405020304" pitchFamily="18" charset="0"/>
              </a:rPr>
              <a:t>FEGATO</a:t>
            </a:r>
            <a:br>
              <a:rPr lang="it-IT" altLang="it-IT" sz="3000" b="1" dirty="0">
                <a:solidFill>
                  <a:schemeClr val="tx1"/>
                </a:solidFill>
                <a:latin typeface="Gurmukhi MN" panose="02020600050405020304" pitchFamily="18" charset="0"/>
                <a:cs typeface="Gurmukhi MN" panose="02020600050405020304" pitchFamily="18" charset="0"/>
              </a:rPr>
            </a:br>
            <a:r>
              <a:rPr lang="it-IT" altLang="it-IT" sz="3000" b="1" dirty="0">
                <a:solidFill>
                  <a:schemeClr val="tx1"/>
                </a:solidFill>
                <a:latin typeface="Gurmukhi MN" panose="02020600050405020304" pitchFamily="18" charset="0"/>
                <a:cs typeface="Gurmukhi MN" panose="02020600050405020304" pitchFamily="18" charset="0"/>
              </a:rPr>
              <a:t>LOBULO  CLASSICO</a:t>
            </a:r>
          </a:p>
        </p:txBody>
      </p:sp>
      <p:sp>
        <p:nvSpPr>
          <p:cNvPr id="24578" name="Rectangle 2"/>
          <p:cNvSpPr>
            <a:spLocks noGrp="1" noChangeArrowheads="1"/>
          </p:cNvSpPr>
          <p:nvPr>
            <p:ph type="body" idx="1"/>
          </p:nvPr>
        </p:nvSpPr>
        <p:spPr>
          <a:xfrm>
            <a:off x="0" y="937295"/>
            <a:ext cx="4495800" cy="4251325"/>
          </a:xfrm>
          <a:ln/>
        </p:spPr>
        <p:txBody>
          <a:bodyPr/>
          <a:lstStyle/>
          <a:p>
            <a:pPr marL="336550" indent="-336550">
              <a:lnSpc>
                <a:spcPct val="80000"/>
              </a:lnSpc>
              <a:spcBef>
                <a:spcPts val="450"/>
              </a:spcBef>
              <a:buClr>
                <a:srgbClr val="3366FF"/>
              </a:buClr>
              <a:buSzPct val="80000"/>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a:t>
            </a:r>
            <a:r>
              <a:rPr lang="it-IT" altLang="it-IT" sz="2200" i="1" dirty="0">
                <a:solidFill>
                  <a:schemeClr val="tx1"/>
                </a:solidFill>
                <a:latin typeface="Arial Black" panose="020B0A04020102020204" pitchFamily="34" charset="0"/>
              </a:rPr>
              <a:t>Esagono</a:t>
            </a:r>
            <a:r>
              <a:rPr lang="it-IT" altLang="it-IT" sz="2200" dirty="0">
                <a:solidFill>
                  <a:schemeClr val="tx1"/>
                </a:solidFill>
                <a:latin typeface="Arial Black" panose="020B0A04020102020204" pitchFamily="34" charset="0"/>
              </a:rPr>
              <a:t>” che presenta:</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solidFill>
                <a:schemeClr val="tx1"/>
              </a:solidFill>
              <a:latin typeface="Arial Black" panose="020B0A04020102020204" pitchFamily="34" charset="0"/>
            </a:endParaRP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ai VERTICI gli SPAZI PORTALI costituiti da:</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RAMO DELLA V. PORTA</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RAMO DELL’  A. EPATICA</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CONDOTTINO BILIFERO</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solidFill>
                <a:schemeClr val="tx1"/>
              </a:solidFill>
              <a:latin typeface="Arial Black" panose="020B0A04020102020204" pitchFamily="34" charset="0"/>
            </a:endParaRP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al CENTRO la VENA CENTROLOBULARE</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I vasi SANGUIFERI degli SPAZI PORTALI si connettono alla VENA CENTROLOBULARE tramite i SINUSOIDI, compresi tra CORDONI di EPATOCITI  </a:t>
            </a:r>
          </a:p>
        </p:txBody>
      </p:sp>
      <p:pic>
        <p:nvPicPr>
          <p:cNvPr id="2457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00563" y="0"/>
            <a:ext cx="4643437" cy="6858000"/>
          </a:xfrm>
          <a:prstGeom prst="rect">
            <a:avLst/>
          </a:prstGeom>
          <a:noFill/>
          <a:ln>
            <a:noFill/>
          </a:ln>
          <a:effectLst/>
          <a:extLst>
            <a:ext uri="{909E8E84-426E-40DD-AFC4-6F175D3DCCD1}">
              <a14:hiddenFill xmlns:a14="http://schemas.microsoft.com/office/drawing/2010/main">
                <a:blipFill dpi="0" rotWithShape="0">
                  <a:blip/>
                  <a:srcRect l="5328" t="7526" r="55424" b="1959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63688" y="0"/>
            <a:ext cx="6534894" cy="68438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F8AEC226-BFC2-AC4A-827D-E5C8C2F87561}"/>
              </a:ext>
            </a:extLst>
          </p:cNvPr>
          <p:cNvSpPr>
            <a:spLocks noGrp="1"/>
          </p:cNvSpPr>
          <p:nvPr>
            <p:ph type="title"/>
          </p:nvPr>
        </p:nvSpPr>
        <p:spPr>
          <a:xfrm>
            <a:off x="683052" y="0"/>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MICROCIRCOLAZIONE EPATICA</a:t>
            </a:r>
          </a:p>
        </p:txBody>
      </p:sp>
      <p:sp>
        <p:nvSpPr>
          <p:cNvPr id="7" name="Segnaposto contenuto 6">
            <a:extLst>
              <a:ext uri="{FF2B5EF4-FFF2-40B4-BE49-F238E27FC236}">
                <a16:creationId xmlns:a16="http://schemas.microsoft.com/office/drawing/2014/main" id="{3C821DE7-0227-C242-BD1D-9FD2FB90C2F1}"/>
              </a:ext>
            </a:extLst>
          </p:cNvPr>
          <p:cNvSpPr>
            <a:spLocks noGrp="1"/>
          </p:cNvSpPr>
          <p:nvPr>
            <p:ph idx="1"/>
          </p:nvPr>
        </p:nvSpPr>
        <p:spPr>
          <a:xfrm>
            <a:off x="683052" y="908720"/>
            <a:ext cx="7984733" cy="5718174"/>
          </a:xfrm>
        </p:spPr>
        <p:txBody>
          <a:bodyPr/>
          <a:lstStyle/>
          <a:p>
            <a:r>
              <a:rPr lang="it-IT" sz="2600" b="1" dirty="0">
                <a:solidFill>
                  <a:schemeClr val="tx1"/>
                </a:solidFill>
                <a:latin typeface="Comic Sans MS" panose="030F0902030302020204" pitchFamily="66" charset="0"/>
              </a:rPr>
              <a:t>Considerando il Duplice Apporto Sanguifero, ci si pone il problema del tipo di sangue che scorre nei SINUSOIDI del Microcircolo Epatico.</a:t>
            </a:r>
          </a:p>
          <a:p>
            <a:r>
              <a:rPr lang="it-IT" sz="2600" b="1" dirty="0">
                <a:solidFill>
                  <a:schemeClr val="tx1"/>
                </a:solidFill>
                <a:latin typeface="Comic Sans MS" panose="030F0902030302020204" pitchFamily="66" charset="0"/>
              </a:rPr>
              <a:t>Secondo una teoria tuttora accettata, il Sangue dell’ Arteria Epatica e della Vena Porta affluirebbe «mescolandosi» nei Sinusoidi.</a:t>
            </a:r>
          </a:p>
          <a:p>
            <a:r>
              <a:rPr lang="it-IT" sz="2600" b="1" dirty="0">
                <a:solidFill>
                  <a:schemeClr val="tx1"/>
                </a:solidFill>
                <a:latin typeface="Comic Sans MS" panose="030F0902030302020204" pitchFamily="66" charset="0"/>
              </a:rPr>
              <a:t>Secondo una teoria </a:t>
            </a:r>
            <a:r>
              <a:rPr lang="it-IT" sz="2600" b="1" dirty="0" err="1">
                <a:solidFill>
                  <a:schemeClr val="tx1"/>
                </a:solidFill>
                <a:latin typeface="Comic Sans MS" panose="030F0902030302020204" pitchFamily="66" charset="0"/>
              </a:rPr>
              <a:t>piu’</a:t>
            </a:r>
            <a:r>
              <a:rPr lang="it-IT" sz="2600" b="1" dirty="0">
                <a:solidFill>
                  <a:schemeClr val="tx1"/>
                </a:solidFill>
                <a:latin typeface="Comic Sans MS" panose="030F0902030302020204" pitchFamily="66" charset="0"/>
              </a:rPr>
              <a:t> recente, il Sangue nei Sinusoidi sarebbe di provenienza solamente dalla Vena Porta, mentre l’ Arteria Epatica darebbe origine a Microcircoli con Capillari (NON Sinusoidi) attorno ai </a:t>
            </a:r>
            <a:r>
              <a:rPr lang="it-IT" sz="2600" b="1" dirty="0" err="1">
                <a:solidFill>
                  <a:schemeClr val="tx1"/>
                </a:solidFill>
                <a:latin typeface="Comic Sans MS" panose="030F0902030302020204" pitchFamily="66" charset="0"/>
              </a:rPr>
              <a:t>Condottini</a:t>
            </a:r>
            <a:r>
              <a:rPr lang="it-IT" sz="2600" b="1" dirty="0">
                <a:solidFill>
                  <a:schemeClr val="tx1"/>
                </a:solidFill>
                <a:latin typeface="Comic Sans MS" panose="030F0902030302020204" pitchFamily="66" charset="0"/>
              </a:rPr>
              <a:t> BILIFERI </a:t>
            </a:r>
            <a:r>
              <a:rPr lang="it-IT" sz="2600" b="1" dirty="0" err="1">
                <a:solidFill>
                  <a:schemeClr val="tx1"/>
                </a:solidFill>
                <a:latin typeface="Comic Sans MS" panose="030F0902030302020204" pitchFamily="66" charset="0"/>
              </a:rPr>
              <a:t>Intralobulari</a:t>
            </a:r>
            <a:r>
              <a:rPr lang="it-IT" sz="2600" b="1" dirty="0">
                <a:solidFill>
                  <a:schemeClr val="tx1"/>
                </a:solidFill>
                <a:latin typeface="Comic Sans MS" panose="030F0902030302020204" pitchFamily="66" charset="0"/>
              </a:rPr>
              <a:t>.</a:t>
            </a:r>
          </a:p>
        </p:txBody>
      </p:sp>
    </p:spTree>
    <p:extLst>
      <p:ext uri="{BB962C8B-B14F-4D97-AF65-F5344CB8AC3E}">
        <p14:creationId xmlns:p14="http://schemas.microsoft.com/office/powerpoint/2010/main" val="2653484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7B1857-7A05-2A49-94C5-F1740C25CF4D}"/>
              </a:ext>
            </a:extLst>
          </p:cNvPr>
          <p:cNvSpPr>
            <a:spLocks noGrp="1"/>
          </p:cNvSpPr>
          <p:nvPr>
            <p:ph type="title"/>
          </p:nvPr>
        </p:nvSpPr>
        <p:spPr>
          <a:xfrm>
            <a:off x="0" y="116632"/>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GHIANDOLE  EXTRAMURALI</a:t>
            </a:r>
          </a:p>
        </p:txBody>
      </p:sp>
      <p:sp>
        <p:nvSpPr>
          <p:cNvPr id="3" name="Segnaposto contenuto 2">
            <a:extLst>
              <a:ext uri="{FF2B5EF4-FFF2-40B4-BE49-F238E27FC236}">
                <a16:creationId xmlns:a16="http://schemas.microsoft.com/office/drawing/2014/main" id="{FBAA7A8F-BA22-BB44-A3E8-02E4D94A05F9}"/>
              </a:ext>
            </a:extLst>
          </p:cNvPr>
          <p:cNvSpPr>
            <a:spLocks noGrp="1"/>
          </p:cNvSpPr>
          <p:nvPr>
            <p:ph idx="1"/>
          </p:nvPr>
        </p:nvSpPr>
        <p:spPr>
          <a:xfrm>
            <a:off x="719572" y="980728"/>
            <a:ext cx="7704856" cy="5733256"/>
          </a:xfrm>
        </p:spPr>
        <p:txBody>
          <a:bodyPr/>
          <a:lstStyle/>
          <a:p>
            <a:r>
              <a:rPr lang="it-IT" sz="2600" b="1" dirty="0">
                <a:solidFill>
                  <a:schemeClr val="tx1"/>
                </a:solidFill>
                <a:latin typeface="Chalkboard SE" panose="03050602040202020205" pitchFamily="66" charset="77"/>
              </a:rPr>
              <a:t>In direzione CRANIO-CAUDALE si descrivono:</a:t>
            </a:r>
          </a:p>
          <a:p>
            <a:pPr marL="457200" indent="-457200">
              <a:buFontTx/>
              <a:buChar char="-"/>
            </a:pPr>
            <a:r>
              <a:rPr lang="it-IT" sz="2600" b="1" dirty="0">
                <a:solidFill>
                  <a:schemeClr val="tx1"/>
                </a:solidFill>
                <a:latin typeface="Chalkboard SE" panose="03050602040202020205" pitchFamily="66" charset="77"/>
              </a:rPr>
              <a:t>GHIANDOLE SALIVARI MAGGIORI</a:t>
            </a:r>
          </a:p>
          <a:p>
            <a:pPr marL="0" indent="0"/>
            <a:r>
              <a:rPr lang="it-IT" sz="2600" b="1" dirty="0">
                <a:solidFill>
                  <a:schemeClr val="tx1"/>
                </a:solidFill>
                <a:latin typeface="Chalkboard SE" panose="03050602040202020205" pitchFamily="66" charset="77"/>
              </a:rPr>
              <a:t>    -PAROTIDE</a:t>
            </a:r>
          </a:p>
          <a:p>
            <a:pPr marL="0" indent="0"/>
            <a:r>
              <a:rPr lang="it-IT" sz="2600" b="1" dirty="0">
                <a:solidFill>
                  <a:schemeClr val="tx1"/>
                </a:solidFill>
                <a:latin typeface="Chalkboard SE" panose="03050602040202020205" pitchFamily="66" charset="77"/>
              </a:rPr>
              <a:t>    -SOTTOMANDIBOLARE</a:t>
            </a:r>
          </a:p>
          <a:p>
            <a:pPr marL="0" indent="0"/>
            <a:r>
              <a:rPr lang="it-IT" sz="2600" b="1" dirty="0">
                <a:solidFill>
                  <a:schemeClr val="tx1"/>
                </a:solidFill>
                <a:latin typeface="Chalkboard SE" panose="03050602040202020205" pitchFamily="66" charset="77"/>
              </a:rPr>
              <a:t>    -SOTTOLINGUALE</a:t>
            </a:r>
          </a:p>
          <a:p>
            <a:pPr marL="0" indent="0"/>
            <a:r>
              <a:rPr lang="it-IT" sz="2600" b="1" dirty="0">
                <a:solidFill>
                  <a:schemeClr val="tx1"/>
                </a:solidFill>
                <a:latin typeface="Chalkboard SE" panose="03050602040202020205" pitchFamily="66" charset="77"/>
              </a:rPr>
              <a:t>localizzate nelle regioni Cervicale e Cefalica</a:t>
            </a:r>
          </a:p>
          <a:p>
            <a:pPr marL="457200" indent="-457200">
              <a:buFontTx/>
              <a:buChar char="-"/>
            </a:pPr>
            <a:r>
              <a:rPr lang="it-IT" sz="2600" b="1" dirty="0">
                <a:solidFill>
                  <a:schemeClr val="tx1"/>
                </a:solidFill>
                <a:latin typeface="Chalkboard SE" panose="03050602040202020205" pitchFamily="66" charset="77"/>
              </a:rPr>
              <a:t>FEGATO</a:t>
            </a:r>
          </a:p>
          <a:p>
            <a:pPr marL="457200" indent="-457200">
              <a:buFontTx/>
              <a:buChar char="-"/>
            </a:pPr>
            <a:r>
              <a:rPr lang="it-IT" sz="2600" b="1" dirty="0">
                <a:solidFill>
                  <a:schemeClr val="tx1"/>
                </a:solidFill>
                <a:latin typeface="Chalkboard SE" panose="03050602040202020205" pitchFamily="66" charset="77"/>
              </a:rPr>
              <a:t>PANCREAS</a:t>
            </a:r>
          </a:p>
          <a:p>
            <a:pPr marL="0" indent="0"/>
            <a:r>
              <a:rPr lang="it-IT" sz="2600" b="1" dirty="0">
                <a:solidFill>
                  <a:schemeClr val="tx1"/>
                </a:solidFill>
                <a:latin typeface="Chalkboard SE" panose="03050602040202020205" pitchFamily="66" charset="77"/>
              </a:rPr>
              <a:t>localizzate nella Cavità </a:t>
            </a:r>
            <a:r>
              <a:rPr lang="it-IT" sz="2600" b="1" dirty="0" err="1">
                <a:solidFill>
                  <a:schemeClr val="tx1"/>
                </a:solidFill>
                <a:latin typeface="Chalkboard SE" panose="03050602040202020205" pitchFamily="66" charset="77"/>
              </a:rPr>
              <a:t>Addomino</a:t>
            </a:r>
            <a:r>
              <a:rPr lang="it-IT" sz="2600" b="1" dirty="0">
                <a:solidFill>
                  <a:schemeClr val="tx1"/>
                </a:solidFill>
                <a:latin typeface="Chalkboard SE" panose="03050602040202020205" pitchFamily="66" charset="77"/>
              </a:rPr>
              <a:t>-Pelvica</a:t>
            </a:r>
          </a:p>
        </p:txBody>
      </p:sp>
    </p:spTree>
    <p:extLst>
      <p:ext uri="{BB962C8B-B14F-4D97-AF65-F5344CB8AC3E}">
        <p14:creationId xmlns:p14="http://schemas.microsoft.com/office/powerpoint/2010/main" val="2680599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512" y="34646"/>
            <a:ext cx="8886800" cy="68004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5508104" y="188913"/>
            <a:ext cx="3019946" cy="11430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EPATOCITA</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519" y="7762"/>
            <a:ext cx="5184575" cy="36959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50D6B46F-A3AC-A74E-B161-8D22720D612D}"/>
              </a:ext>
            </a:extLst>
          </p:cNvPr>
          <p:cNvPicPr>
            <a:picLocks noChangeAspect="1" noChangeArrowheads="1"/>
          </p:cNvPicPr>
          <p:nvPr/>
        </p:nvPicPr>
        <p:blipFill>
          <a:blip r:embed="rId4">
            <a:lum contrast="12000"/>
            <a:extLst>
              <a:ext uri="{28A0092B-C50C-407E-A947-70E740481C1C}">
                <a14:useLocalDpi xmlns:a14="http://schemas.microsoft.com/office/drawing/2010/main"/>
              </a:ext>
            </a:extLst>
          </a:blip>
          <a:srcRect/>
          <a:stretch>
            <a:fillRect/>
          </a:stretch>
        </p:blipFill>
        <p:spPr bwMode="auto">
          <a:xfrm>
            <a:off x="3545563" y="3212976"/>
            <a:ext cx="5598437" cy="3588741"/>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3A58B6B1-BC63-EC43-80F5-5871950B6D8F}"/>
              </a:ext>
            </a:extLst>
          </p:cNvPr>
          <p:cNvSpPr txBox="1"/>
          <p:nvPr/>
        </p:nvSpPr>
        <p:spPr>
          <a:xfrm>
            <a:off x="1115616" y="4869160"/>
            <a:ext cx="1433406" cy="584775"/>
          </a:xfrm>
          <a:prstGeom prst="rect">
            <a:avLst/>
          </a:prstGeom>
          <a:noFill/>
        </p:spPr>
        <p:txBody>
          <a:bodyPr wrap="none" rtlCol="0">
            <a:spAutoFit/>
          </a:bodyPr>
          <a:lstStyle/>
          <a:p>
            <a:r>
              <a:rPr lang="it-IT" sz="3200" b="1" dirty="0">
                <a:solidFill>
                  <a:schemeClr val="tx1"/>
                </a:solidFill>
                <a:latin typeface="Gurmukhi MN" panose="02020600050405020304" pitchFamily="18" charset="0"/>
                <a:cs typeface="Gurmukhi MN" panose="02020600050405020304" pitchFamily="18" charset="0"/>
              </a:rPr>
              <a:t>T. E. M</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1014DA-5A68-5840-9A60-A606D522317B}"/>
              </a:ext>
            </a:extLst>
          </p:cNvPr>
          <p:cNvSpPr>
            <a:spLocks noGrp="1"/>
          </p:cNvSpPr>
          <p:nvPr>
            <p:ph type="title"/>
          </p:nvPr>
        </p:nvSpPr>
        <p:spPr>
          <a:xfrm>
            <a:off x="827584" y="2564904"/>
            <a:ext cx="7769225" cy="1139825"/>
          </a:xfrm>
        </p:spPr>
        <p:txBody>
          <a:bodyPr/>
          <a:lstStyle/>
          <a:p>
            <a:r>
              <a:rPr lang="it-IT" sz="4000" b="1" dirty="0">
                <a:solidFill>
                  <a:schemeClr val="tx1"/>
                </a:solidFill>
                <a:latin typeface="Gurmukhi MN" panose="02020600050405020304" pitchFamily="18" charset="0"/>
                <a:cs typeface="Gurmukhi MN" panose="02020600050405020304" pitchFamily="18" charset="0"/>
              </a:rPr>
              <a:t>VIE  BILIFERE</a:t>
            </a:r>
          </a:p>
        </p:txBody>
      </p:sp>
    </p:spTree>
    <p:extLst>
      <p:ext uri="{BB962C8B-B14F-4D97-AF65-F5344CB8AC3E}">
        <p14:creationId xmlns:p14="http://schemas.microsoft.com/office/powerpoint/2010/main" val="22848178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135"/>
            <a:ext cx="9124343" cy="68800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0" y="22860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VIE BILIFERE (BILIARI)</a:t>
            </a:r>
          </a:p>
        </p:txBody>
      </p:sp>
      <p:sp>
        <p:nvSpPr>
          <p:cNvPr id="33794" name="Rectangle 2"/>
          <p:cNvSpPr>
            <a:spLocks noGrp="1" noChangeArrowheads="1"/>
          </p:cNvSpPr>
          <p:nvPr>
            <p:ph type="body" idx="1"/>
          </p:nvPr>
        </p:nvSpPr>
        <p:spPr>
          <a:xfrm>
            <a:off x="611560" y="1219200"/>
            <a:ext cx="8136904" cy="56388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Sono rappresentate da una serie di ORGANI CAVI che convogliano il prodotto della SECREZIONE ESOCRINA del FEGATO (la BILE) dai distretti di produzione negli EPATOCITI del PARENCHIMA EPATICO alla PORZIONE DISCENDENTE del DUODENO</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Le VIE BILIFERE si distinguono in</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VIE BILIFERE INTRAEPATICHE</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VIE BILIFERE EXTRAEPATICHE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VIE  BILIFERE EXTRAEPATICHE</a:t>
            </a:r>
          </a:p>
        </p:txBody>
      </p:sp>
      <p:sp>
        <p:nvSpPr>
          <p:cNvPr id="35842" name="Rectangle 2"/>
          <p:cNvSpPr>
            <a:spLocks noGrp="1" noChangeArrowheads="1"/>
          </p:cNvSpPr>
          <p:nvPr>
            <p:ph type="body" idx="1"/>
          </p:nvPr>
        </p:nvSpPr>
        <p:spPr>
          <a:xfrm>
            <a:off x="683568" y="620688"/>
            <a:ext cx="8042436" cy="56388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Decorrono AL DI FUORI del PARENCHIMA EPATICO</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halkboard SE" panose="03050602040202020205" pitchFamily="66" charset="77"/>
              <a:cs typeface="Gurmukhi MN" panose="02020600050405020304" pitchFamily="18"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Constano di:</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 DOTTI EPATICI DESTRO e SINISTRO che </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convergono nel</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 DOTTO EPATICO COMUNE da cui si diparte </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il</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 DOTTO CISTICO che immette nella</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 CISTIFELLEA o VESCICHETTA BILIARE</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a:t>
            </a:r>
            <a:r>
              <a:rPr lang="it-IT" altLang="it-IT" sz="2600" b="1" dirty="0" err="1">
                <a:solidFill>
                  <a:schemeClr val="tx1"/>
                </a:solidFill>
                <a:latin typeface="Chalkboard SE" panose="03050602040202020205" pitchFamily="66" charset="77"/>
                <a:cs typeface="Gurmukhi MN" panose="02020600050405020304" pitchFamily="18" charset="0"/>
              </a:rPr>
              <a:t>caudalmente</a:t>
            </a:r>
            <a:r>
              <a:rPr lang="it-IT" altLang="it-IT" sz="2600" b="1" dirty="0">
                <a:solidFill>
                  <a:schemeClr val="tx1"/>
                </a:solidFill>
                <a:latin typeface="Chalkboard SE" panose="03050602040202020205" pitchFamily="66" charset="77"/>
                <a:cs typeface="Gurmukhi MN" panose="02020600050405020304" pitchFamily="18" charset="0"/>
              </a:rPr>
              <a:t> si diparte, infine, il</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 DOTTO COLEDOCO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1014DA-5A68-5840-9A60-A606D522317B}"/>
              </a:ext>
            </a:extLst>
          </p:cNvPr>
          <p:cNvSpPr>
            <a:spLocks noGrp="1"/>
          </p:cNvSpPr>
          <p:nvPr>
            <p:ph type="title"/>
          </p:nvPr>
        </p:nvSpPr>
        <p:spPr>
          <a:xfrm>
            <a:off x="827584" y="2564904"/>
            <a:ext cx="7769225" cy="1139825"/>
          </a:xfrm>
        </p:spPr>
        <p:txBody>
          <a:bodyPr/>
          <a:lstStyle/>
          <a:p>
            <a:r>
              <a:rPr lang="it-IT" sz="4000" b="1" dirty="0" err="1">
                <a:solidFill>
                  <a:schemeClr val="tx1"/>
                </a:solidFill>
                <a:latin typeface="Gurmukhi MN" panose="02020600050405020304" pitchFamily="18" charset="0"/>
                <a:cs typeface="Gurmukhi MN" panose="02020600050405020304" pitchFamily="18" charset="0"/>
              </a:rPr>
              <a:t>P</a:t>
            </a:r>
            <a:r>
              <a:rPr lang="it-IT" sz="4000" b="1" dirty="0">
                <a:solidFill>
                  <a:schemeClr val="tx1"/>
                </a:solidFill>
                <a:latin typeface="Gurmukhi MN" panose="02020600050405020304" pitchFamily="18" charset="0"/>
                <a:cs typeface="Gurmukhi MN" panose="02020600050405020304" pitchFamily="18" charset="0"/>
              </a:rPr>
              <a:t> A </a:t>
            </a:r>
            <a:r>
              <a:rPr lang="it-IT" sz="4000" b="1" dirty="0" err="1">
                <a:solidFill>
                  <a:schemeClr val="tx1"/>
                </a:solidFill>
                <a:latin typeface="Gurmukhi MN" panose="02020600050405020304" pitchFamily="18" charset="0"/>
                <a:cs typeface="Gurmukhi MN" panose="02020600050405020304" pitchFamily="18" charset="0"/>
              </a:rPr>
              <a:t>N</a:t>
            </a:r>
            <a:r>
              <a:rPr lang="it-IT" sz="4000" b="1" dirty="0">
                <a:solidFill>
                  <a:schemeClr val="tx1"/>
                </a:solidFill>
                <a:latin typeface="Gurmukhi MN" panose="02020600050405020304" pitchFamily="18" charset="0"/>
                <a:cs typeface="Gurmukhi MN" panose="02020600050405020304" pitchFamily="18" charset="0"/>
              </a:rPr>
              <a:t> C </a:t>
            </a:r>
            <a:r>
              <a:rPr lang="it-IT" sz="4000" b="1" dirty="0" err="1">
                <a:solidFill>
                  <a:schemeClr val="tx1"/>
                </a:solidFill>
                <a:latin typeface="Gurmukhi MN" panose="02020600050405020304" pitchFamily="18" charset="0"/>
                <a:cs typeface="Gurmukhi MN" panose="02020600050405020304" pitchFamily="18" charset="0"/>
              </a:rPr>
              <a:t>R</a:t>
            </a:r>
            <a:r>
              <a:rPr lang="it-IT" sz="4000" b="1" dirty="0">
                <a:solidFill>
                  <a:schemeClr val="tx1"/>
                </a:solidFill>
                <a:latin typeface="Gurmukhi MN" panose="02020600050405020304" pitchFamily="18" charset="0"/>
                <a:cs typeface="Gurmukhi MN" panose="02020600050405020304" pitchFamily="18" charset="0"/>
              </a:rPr>
              <a:t> E A </a:t>
            </a:r>
            <a:r>
              <a:rPr lang="it-IT" sz="4000" b="1" dirty="0" err="1">
                <a:solidFill>
                  <a:schemeClr val="tx1"/>
                </a:solidFill>
                <a:latin typeface="Gurmukhi MN" panose="02020600050405020304" pitchFamily="18" charset="0"/>
                <a:cs typeface="Gurmukhi MN" panose="02020600050405020304" pitchFamily="18" charset="0"/>
              </a:rPr>
              <a:t>S</a:t>
            </a:r>
            <a:endParaRPr lang="it-IT" sz="4000" b="1" dirty="0">
              <a:solidFill>
                <a:schemeClr val="tx1"/>
              </a:solidFill>
              <a:latin typeface="Gurmukhi MN" panose="02020600050405020304" pitchFamily="18" charset="0"/>
              <a:cs typeface="Gurmukhi MN" panose="02020600050405020304" pitchFamily="18" charset="0"/>
            </a:endParaRPr>
          </a:p>
        </p:txBody>
      </p:sp>
    </p:spTree>
    <p:extLst>
      <p:ext uri="{BB962C8B-B14F-4D97-AF65-F5344CB8AC3E}">
        <p14:creationId xmlns:p14="http://schemas.microsoft.com/office/powerpoint/2010/main" val="2846950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4733"/>
            <a:ext cx="57816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0" y="35017"/>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PANCREAS</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CARATTERI GENERALI</a:t>
            </a:r>
          </a:p>
        </p:txBody>
      </p:sp>
      <p:sp>
        <p:nvSpPr>
          <p:cNvPr id="38914" name="Rectangle 2"/>
          <p:cNvSpPr>
            <a:spLocks noGrp="1" noChangeArrowheads="1"/>
          </p:cNvSpPr>
          <p:nvPr>
            <p:ph type="body" idx="1"/>
          </p:nvPr>
        </p:nvSpPr>
        <p:spPr>
          <a:xfrm>
            <a:off x="394688" y="1202401"/>
            <a:ext cx="8497792" cy="56388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È un ORGANO PIENO, IMPARI e MEDIANO</a:t>
            </a: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È una GHIANDOLA EXTRAMURALE del Sistema Digerente che esplica FUNZIONI:</a:t>
            </a: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   - ESOCRINE (per quanto riguarda circa l’ 80% del parenchima), per la produzione di ENZIMI DIGESTIVI riversati nel DUODENO (Porzione Discendente);</a:t>
            </a: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   - ENDOCRINA (circa il 20% del parenchima), per la produzione di numerose sostanze coinvolte in diverse funzioni biologiche, ma in particolare nel metabolismo del glucosio (con gli Ormoni Peptidici INSULINA e GLUCAGONE).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3054" y="1"/>
            <a:ext cx="7760946" cy="68522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179512" y="2564904"/>
            <a:ext cx="8784976"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800" b="1" dirty="0">
                <a:solidFill>
                  <a:schemeClr val="tx1"/>
                </a:solidFill>
                <a:latin typeface="Gurmukhi MN" panose="02020600050405020304" pitchFamily="18" charset="0"/>
                <a:cs typeface="Gurmukhi MN" panose="02020600050405020304" pitchFamily="18" charset="0"/>
              </a:rPr>
              <a:t>GHIANDOLE  SALIVARI  MAGGIORI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0" y="-153193"/>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PANCREAS</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PORZIONI COSTITUTIVE</a:t>
            </a:r>
          </a:p>
        </p:txBody>
      </p:sp>
      <p:sp>
        <p:nvSpPr>
          <p:cNvPr id="41986" name="Rectangle 2"/>
          <p:cNvSpPr>
            <a:spLocks noGrp="1" noChangeArrowheads="1"/>
          </p:cNvSpPr>
          <p:nvPr>
            <p:ph type="body" idx="1"/>
          </p:nvPr>
        </p:nvSpPr>
        <p:spPr>
          <a:xfrm>
            <a:off x="0" y="908050"/>
            <a:ext cx="3132138" cy="6100763"/>
          </a:xfrm>
          <a:ln/>
        </p:spPr>
        <p:txBody>
          <a:bodyPr/>
          <a:lstStyle/>
          <a:p>
            <a:pPr indent="-338138" algn="ctr">
              <a:spcBef>
                <a:spcPts val="6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Gothic Bold" panose="020E0705020206020404" pitchFamily="34" charset="77"/>
              </a:rPr>
              <a:t>In senso LATERO-LATERALE da DESTRA a SINISTRA, si distinguono le seguenti PORZIONI COSTITUTIVE:</a:t>
            </a:r>
          </a:p>
          <a:p>
            <a:pPr indent="-338138">
              <a:spcBef>
                <a:spcPts val="6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400" dirty="0">
              <a:solidFill>
                <a:schemeClr val="tx1"/>
              </a:solidFill>
              <a:latin typeface="Copperplate Gothic Bold" panose="020E0705020206020404" pitchFamily="34" charset="77"/>
            </a:endParaRP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Gothic Bold" panose="020E0705020206020404" pitchFamily="34" charset="77"/>
              </a:rPr>
              <a:t>TESTA</a:t>
            </a: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400" dirty="0">
              <a:solidFill>
                <a:schemeClr val="tx1"/>
              </a:solidFill>
              <a:latin typeface="Copperplate Gothic Bold" panose="020E0705020206020404" pitchFamily="34" charset="77"/>
            </a:endParaRP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Gothic Bold" panose="020E0705020206020404" pitchFamily="34" charset="77"/>
              </a:rPr>
              <a:t>CORPO</a:t>
            </a: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400" dirty="0">
              <a:solidFill>
                <a:schemeClr val="tx1"/>
              </a:solidFill>
              <a:latin typeface="Copperplate Gothic Bold" panose="020E0705020206020404" pitchFamily="34" charset="77"/>
            </a:endParaRP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Gothic Bold" panose="020E0705020206020404" pitchFamily="34" charset="77"/>
              </a:rPr>
              <a:t>CODA</a:t>
            </a:r>
          </a:p>
        </p:txBody>
      </p:sp>
      <p:pic>
        <p:nvPicPr>
          <p:cNvPr id="41987" name="Picture 3"/>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l="-1756"/>
          <a:stretch>
            <a:fillRect/>
          </a:stretch>
        </p:blipFill>
        <p:spPr bwMode="auto">
          <a:xfrm>
            <a:off x="2843213" y="1412875"/>
            <a:ext cx="6300787" cy="5475288"/>
          </a:xfrm>
          <a:prstGeom prst="rect">
            <a:avLst/>
          </a:prstGeom>
          <a:noFill/>
          <a:ln>
            <a:noFill/>
          </a:ln>
          <a:effectLst/>
          <a:extLst>
            <a:ext uri="{909E8E84-426E-40DD-AFC4-6F175D3DCCD1}">
              <a14:hiddenFill xmlns:a14="http://schemas.microsoft.com/office/drawing/2010/main">
                <a:blipFill dpi="0" rotWithShape="0">
                  <a:blip>
                    <a:lum bright="6000"/>
                  </a:blip>
                  <a:srcRect l="-1756" t="8160" b="2804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8" name="Freeform 4"/>
          <p:cNvSpPr>
            <a:spLocks/>
          </p:cNvSpPr>
          <p:nvPr/>
        </p:nvSpPr>
        <p:spPr bwMode="auto">
          <a:xfrm>
            <a:off x="1692275" y="4291013"/>
            <a:ext cx="3671888" cy="723900"/>
          </a:xfrm>
          <a:custGeom>
            <a:avLst/>
            <a:gdLst>
              <a:gd name="T0" fmla="*/ 0 w 10200"/>
              <a:gd name="T1" fmla="*/ 2011 h 2012"/>
              <a:gd name="T2" fmla="*/ 10199 w 10200"/>
              <a:gd name="T3" fmla="*/ 0 h 2012"/>
            </a:gdLst>
            <a:ahLst/>
            <a:cxnLst>
              <a:cxn ang="0">
                <a:pos x="T0" y="T1"/>
              </a:cxn>
              <a:cxn ang="0">
                <a:pos x="T2" y="T3"/>
              </a:cxn>
            </a:cxnLst>
            <a:rect l="0" t="0" r="r" b="b"/>
            <a:pathLst>
              <a:path w="10200" h="2012">
                <a:moveTo>
                  <a:pt x="0" y="2011"/>
                </a:moveTo>
                <a:lnTo>
                  <a:pt x="10199" y="0"/>
                </a:lnTo>
              </a:path>
            </a:pathLst>
          </a:custGeom>
          <a:noFill/>
          <a:ln w="57240" cap="sq">
            <a:solidFill>
              <a:srgbClr val="00CC99"/>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89" name="Freeform 5"/>
          <p:cNvSpPr>
            <a:spLocks/>
          </p:cNvSpPr>
          <p:nvPr/>
        </p:nvSpPr>
        <p:spPr bwMode="auto">
          <a:xfrm>
            <a:off x="1692275" y="3498850"/>
            <a:ext cx="4535488" cy="2308225"/>
          </a:xfrm>
          <a:custGeom>
            <a:avLst/>
            <a:gdLst>
              <a:gd name="T0" fmla="*/ 0 w 12599"/>
              <a:gd name="T1" fmla="*/ 6412 h 6413"/>
              <a:gd name="T2" fmla="*/ 12598 w 12599"/>
              <a:gd name="T3" fmla="*/ 0 h 6413"/>
            </a:gdLst>
            <a:ahLst/>
            <a:cxnLst>
              <a:cxn ang="0">
                <a:pos x="T0" y="T1"/>
              </a:cxn>
              <a:cxn ang="0">
                <a:pos x="T2" y="T3"/>
              </a:cxn>
            </a:cxnLst>
            <a:rect l="0" t="0" r="r" b="b"/>
            <a:pathLst>
              <a:path w="12599" h="6413">
                <a:moveTo>
                  <a:pt x="0" y="6412"/>
                </a:moveTo>
                <a:lnTo>
                  <a:pt x="12598" y="0"/>
                </a:lnTo>
              </a:path>
            </a:pathLst>
          </a:custGeom>
          <a:noFill/>
          <a:ln w="57240" cap="sq">
            <a:solidFill>
              <a:srgbClr val="0000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90" name="Freeform 6"/>
          <p:cNvSpPr>
            <a:spLocks/>
          </p:cNvSpPr>
          <p:nvPr/>
        </p:nvSpPr>
        <p:spPr bwMode="auto">
          <a:xfrm>
            <a:off x="1476375" y="3067050"/>
            <a:ext cx="5832475" cy="3603625"/>
          </a:xfrm>
          <a:custGeom>
            <a:avLst/>
            <a:gdLst>
              <a:gd name="T0" fmla="*/ 0 w 16202"/>
              <a:gd name="T1" fmla="*/ 10010 h 10011"/>
              <a:gd name="T2" fmla="*/ 16201 w 16202"/>
              <a:gd name="T3" fmla="*/ 0 h 10011"/>
            </a:gdLst>
            <a:ahLst/>
            <a:cxnLst>
              <a:cxn ang="0">
                <a:pos x="T0" y="T1"/>
              </a:cxn>
              <a:cxn ang="0">
                <a:pos x="T2" y="T3"/>
              </a:cxn>
            </a:cxnLst>
            <a:rect l="0" t="0" r="r" b="b"/>
            <a:pathLst>
              <a:path w="16202" h="10011">
                <a:moveTo>
                  <a:pt x="0" y="10010"/>
                </a:moveTo>
                <a:lnTo>
                  <a:pt x="16201" y="0"/>
                </a:lnTo>
              </a:path>
            </a:pathLst>
          </a:custGeom>
          <a:noFill/>
          <a:ln w="57240" cap="sq">
            <a:solidFill>
              <a:srgbClr val="FF33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92" name="Freeform 8"/>
          <p:cNvSpPr>
            <a:spLocks/>
          </p:cNvSpPr>
          <p:nvPr/>
        </p:nvSpPr>
        <p:spPr bwMode="auto">
          <a:xfrm>
            <a:off x="2843213" y="4435475"/>
            <a:ext cx="3024187" cy="1874838"/>
          </a:xfrm>
          <a:custGeom>
            <a:avLst/>
            <a:gdLst>
              <a:gd name="T0" fmla="*/ 0 w 8401"/>
              <a:gd name="T1" fmla="*/ 5208 h 5209"/>
              <a:gd name="T2" fmla="*/ 8400 w 8401"/>
              <a:gd name="T3" fmla="*/ 0 h 5209"/>
            </a:gdLst>
            <a:ahLst/>
            <a:cxnLst>
              <a:cxn ang="0">
                <a:pos x="T0" y="T1"/>
              </a:cxn>
              <a:cxn ang="0">
                <a:pos x="T2" y="T3"/>
              </a:cxn>
            </a:cxnLst>
            <a:rect l="0" t="0" r="r" b="b"/>
            <a:pathLst>
              <a:path w="8401" h="5209">
                <a:moveTo>
                  <a:pt x="0" y="5208"/>
                </a:moveTo>
                <a:lnTo>
                  <a:pt x="8400" y="0"/>
                </a:lnTo>
              </a:path>
            </a:pathLst>
          </a:custGeom>
          <a:noFill/>
          <a:ln w="57240" cap="sq">
            <a:solidFill>
              <a:srgbClr val="0000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93" name="Text Box 9"/>
          <p:cNvSpPr txBox="1">
            <a:spLocks noChangeArrowheads="1"/>
          </p:cNvSpPr>
          <p:nvPr/>
        </p:nvSpPr>
        <p:spPr bwMode="auto">
          <a:xfrm>
            <a:off x="7504113" y="641350"/>
            <a:ext cx="184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94" name="Text Box 10"/>
          <p:cNvSpPr txBox="1">
            <a:spLocks noChangeArrowheads="1"/>
          </p:cNvSpPr>
          <p:nvPr/>
        </p:nvSpPr>
        <p:spPr bwMode="auto">
          <a:xfrm>
            <a:off x="4697413" y="1008063"/>
            <a:ext cx="1831975" cy="368300"/>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33CC"/>
                </a:solidFill>
                <a:latin typeface="Arial Black" panose="020B0A04020102020204" pitchFamily="34" charset="0"/>
              </a:rPr>
              <a:t>Collo o Istmo</a:t>
            </a:r>
          </a:p>
        </p:txBody>
      </p:sp>
      <p:sp>
        <p:nvSpPr>
          <p:cNvPr id="41995" name="Freeform 11"/>
          <p:cNvSpPr>
            <a:spLocks/>
          </p:cNvSpPr>
          <p:nvPr/>
        </p:nvSpPr>
        <p:spPr bwMode="auto">
          <a:xfrm>
            <a:off x="5649913" y="1268413"/>
            <a:ext cx="219075" cy="2665412"/>
          </a:xfrm>
          <a:custGeom>
            <a:avLst/>
            <a:gdLst>
              <a:gd name="T0" fmla="*/ 609 w 610"/>
              <a:gd name="T1" fmla="*/ 0 h 7405"/>
              <a:gd name="T2" fmla="*/ 0 w 610"/>
              <a:gd name="T3" fmla="*/ 7404 h 7405"/>
            </a:gdLst>
            <a:ahLst/>
            <a:cxnLst>
              <a:cxn ang="0">
                <a:pos x="T0" y="T1"/>
              </a:cxn>
              <a:cxn ang="0">
                <a:pos x="T2" y="T3"/>
              </a:cxn>
            </a:cxnLst>
            <a:rect l="0" t="0" r="r" b="b"/>
            <a:pathLst>
              <a:path w="610" h="7405">
                <a:moveTo>
                  <a:pt x="609" y="0"/>
                </a:moveTo>
                <a:lnTo>
                  <a:pt x="0" y="7404"/>
                </a:lnTo>
              </a:path>
            </a:pathLst>
          </a:custGeom>
          <a:noFill/>
          <a:ln w="57240" cap="sq">
            <a:solidFill>
              <a:srgbClr val="FFFF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23"/>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016000" y="0"/>
            <a:ext cx="7110413" cy="6858000"/>
          </a:xfrm>
          <a:prstGeom prst="rect">
            <a:avLst/>
          </a:prstGeom>
          <a:noFill/>
          <a:ln>
            <a:noFill/>
          </a:ln>
        </p:spPr>
      </p:pic>
    </p:spTree>
    <p:extLst>
      <p:ext uri="{BB962C8B-B14F-4D97-AF65-F5344CB8AC3E}">
        <p14:creationId xmlns:p14="http://schemas.microsoft.com/office/powerpoint/2010/main" val="38759055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0" y="25802"/>
            <a:ext cx="9144000" cy="102693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PANCREAS</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 STRUTTURA -</a:t>
            </a:r>
          </a:p>
        </p:txBody>
      </p:sp>
      <p:sp>
        <p:nvSpPr>
          <p:cNvPr id="43010" name="Rectangle 2"/>
          <p:cNvSpPr>
            <a:spLocks noGrp="1" noChangeArrowheads="1"/>
          </p:cNvSpPr>
          <p:nvPr>
            <p:ph type="body" idx="1"/>
          </p:nvPr>
        </p:nvSpPr>
        <p:spPr>
          <a:xfrm>
            <a:off x="467544" y="1052736"/>
            <a:ext cx="8352928" cy="59436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opperplate Gothic Bold" panose="020E0705020206020404" pitchFamily="34" charset="77"/>
              </a:rPr>
              <a:t>PANCREAS ESOCRINO: provvede alla produzione di ENZIMI DIGESTIVI del SUCCO PANCREATICO (PROTEASI come TRIPSINA, AMILASI, LIPASI, NUCLEASI)</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opperplate Gothic Bold" panose="020E0705020206020404" pitchFamily="34" charset="77"/>
              </a:rPr>
              <a:t>Si tratta di GHIANDOLA TUBULO-ACINOSA COMPOSTA, a secrezione SIEROSA.</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opperplate Gothic Bold" panose="020E0705020206020404" pitchFamily="34" charset="77"/>
              </a:rPr>
              <a:t>Dagli ADENOMERI, il Secreto viene convogliato in dotti via via di calibro maggiore, fino a giungere ai Dotti Escretori PRINCIPALE (o di WIRSUNG) ed ACCESSORIO.</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Copperplate Gothic Bold" panose="020E0705020206020404" pitchFamily="34" charset="77"/>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Arial Black" panose="020B0A04020102020204" pitchFamily="34" charset="0"/>
            </a:endParaRPr>
          </a:p>
          <a:p>
            <a:pPr marL="338138" indent="-338138">
              <a:spcBef>
                <a:spcPts val="700"/>
              </a:spcBef>
              <a:buClr>
                <a:srgbClr val="FFFF00"/>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Arial Black" panose="020B0A04020102020204" pitchFamily="34" charset="0"/>
              </a:rPr>
              <a:t>PANCREAS ENDOCRINO (Isole di </a:t>
            </a:r>
            <a:r>
              <a:rPr lang="it-IT" altLang="it-IT" sz="2800" dirty="0" err="1">
                <a:solidFill>
                  <a:schemeClr val="tx1"/>
                </a:solidFill>
                <a:latin typeface="Arial Black" panose="020B0A04020102020204" pitchFamily="34" charset="0"/>
              </a:rPr>
              <a:t>Langerhans</a:t>
            </a:r>
            <a:r>
              <a:rPr lang="it-IT" altLang="it-IT" sz="2800" dirty="0">
                <a:solidFill>
                  <a:schemeClr val="tx1"/>
                </a:solidFill>
                <a:latin typeface="Arial Black" panose="020B0A04020102020204" pitchFamily="34" charset="0"/>
              </a:rPr>
              <a:t>): prevalentemente INSULINA e GLUCAGONE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0" y="25802"/>
            <a:ext cx="9144000" cy="102693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PANCREAS</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 STRUTTURA -</a:t>
            </a:r>
          </a:p>
        </p:txBody>
      </p:sp>
      <p:sp>
        <p:nvSpPr>
          <p:cNvPr id="43010" name="Rectangle 2"/>
          <p:cNvSpPr>
            <a:spLocks noGrp="1" noChangeArrowheads="1"/>
          </p:cNvSpPr>
          <p:nvPr>
            <p:ph type="body" idx="1"/>
          </p:nvPr>
        </p:nvSpPr>
        <p:spPr>
          <a:xfrm>
            <a:off x="1115616" y="1196752"/>
            <a:ext cx="7272808" cy="59436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300" b="1" dirty="0">
                <a:solidFill>
                  <a:schemeClr val="tx1"/>
                </a:solidFill>
                <a:latin typeface="Comic Sans MS" panose="030F0902030302020204" pitchFamily="66" charset="0"/>
              </a:rPr>
              <a:t>PANCREAS ENDOCRINO: </a:t>
            </a:r>
            <a:r>
              <a:rPr lang="it-IT" altLang="it-IT" sz="2300" b="1" dirty="0" err="1">
                <a:solidFill>
                  <a:schemeClr val="tx1"/>
                </a:solidFill>
                <a:latin typeface="Comic Sans MS" panose="030F0902030302020204" pitchFamily="66" charset="0"/>
              </a:rPr>
              <a:t>rapprersenta</a:t>
            </a:r>
            <a:r>
              <a:rPr lang="it-IT" altLang="it-IT" sz="2300" b="1" dirty="0">
                <a:solidFill>
                  <a:schemeClr val="tx1"/>
                </a:solidFill>
                <a:latin typeface="Comic Sans MS" panose="030F0902030302020204" pitchFamily="66" charset="0"/>
              </a:rPr>
              <a:t> circa il 20% del parenchima ed è localizzato nelle ISOLE DI LANGERHANS</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300" b="1" dirty="0">
                <a:solidFill>
                  <a:schemeClr val="tx1"/>
                </a:solidFill>
                <a:latin typeface="Comic Sans MS" panose="030F0902030302020204" pitchFamily="66" charset="0"/>
              </a:rPr>
              <a:t>Gli Elementi Cellulari più rappresentativi sono:</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300" b="1" dirty="0">
                <a:solidFill>
                  <a:schemeClr val="tx1"/>
                </a:solidFill>
                <a:latin typeface="Comic Sans MS" panose="030F0902030302020204" pitchFamily="66" charset="0"/>
              </a:rPr>
              <a:t>   CELLULE alfa: producono GLUCAGONE (Ormone IPERGLICEMIZZANTE)</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300" b="1" dirty="0">
                <a:solidFill>
                  <a:schemeClr val="tx1"/>
                </a:solidFill>
                <a:latin typeface="Comic Sans MS" panose="030F0902030302020204" pitchFamily="66" charset="0"/>
              </a:rPr>
              <a:t>   CELLULE beta: producono INSULINA (ormone IPOGLICEMIZZANTE)</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300" b="1" dirty="0">
                <a:solidFill>
                  <a:schemeClr val="tx1"/>
                </a:solidFill>
                <a:latin typeface="Comic Sans MS" panose="030F0902030302020204" pitchFamily="66" charset="0"/>
              </a:rPr>
              <a:t>   CELLULE D: producono SOMATOSTATINA, che, a sua volta, regolerebbe la secrezione di INSULINA e GLUCAGONE</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300" b="1" dirty="0">
                <a:solidFill>
                  <a:schemeClr val="tx1"/>
                </a:solidFill>
                <a:latin typeface="Comic Sans MS" panose="030F0902030302020204" pitchFamily="66" charset="0"/>
              </a:rPr>
              <a:t>Esistono altri tipi cellulari appartenenti al Sistema Neuroendocrino Diffuso.</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300" dirty="0">
              <a:solidFill>
                <a:schemeClr val="tx1"/>
              </a:solidFill>
              <a:latin typeface="Copperplate Gothic Bold" panose="020E0705020206020404" pitchFamily="34" charset="77"/>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1055290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611560" y="0"/>
            <a:ext cx="7884368" cy="6853194"/>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7175" y="3435350"/>
            <a:ext cx="5076825" cy="3422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99" y="2858"/>
            <a:ext cx="4067175" cy="3779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506">
            <a:extLst>
              <a:ext uri="{FF2B5EF4-FFF2-40B4-BE49-F238E27FC236}">
                <a16:creationId xmlns:a16="http://schemas.microsoft.com/office/drawing/2014/main" id="{C785CDA3-3541-224F-9645-D12506B1EBF2}"/>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2051720" y="9728"/>
            <a:ext cx="5436096" cy="6822651"/>
          </a:xfrm>
          <a:prstGeom prst="rect">
            <a:avLst/>
          </a:prstGeom>
          <a:noFill/>
          <a:ln>
            <a:noFill/>
          </a:ln>
        </p:spPr>
      </p:pic>
    </p:spTree>
    <p:extLst>
      <p:ext uri="{BB962C8B-B14F-4D97-AF65-F5344CB8AC3E}">
        <p14:creationId xmlns:p14="http://schemas.microsoft.com/office/powerpoint/2010/main" val="1771870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GHIANDOLE  SALIVARI  MAGGIORI</a:t>
            </a:r>
          </a:p>
        </p:txBody>
      </p:sp>
      <p:sp>
        <p:nvSpPr>
          <p:cNvPr id="4098" name="Rectangle 2"/>
          <p:cNvSpPr>
            <a:spLocks noGrp="1" noChangeArrowheads="1"/>
          </p:cNvSpPr>
          <p:nvPr>
            <p:ph type="body" idx="1"/>
          </p:nvPr>
        </p:nvSpPr>
        <p:spPr>
          <a:xfrm>
            <a:off x="467544" y="836712"/>
            <a:ext cx="8208912" cy="5486400"/>
          </a:xfrm>
          <a:ln/>
        </p:spPr>
        <p:txBody>
          <a:bodyPr/>
          <a:lstStyle/>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panose="03050602040202020205" pitchFamily="66" charset="77"/>
              </a:rPr>
              <a:t>Sono 3 paia di ORGANI PIENI PARI, localizzati nelle Regioni CEFALICA e CERVICALE.</a:t>
            </a:r>
          </a:p>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halkboard" panose="03050602040202020205" pitchFamily="66" charset="77"/>
            </a:endParaRPr>
          </a:p>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panose="03050602040202020205" pitchFamily="66" charset="77"/>
              </a:rPr>
              <a:t>Sono GHIANDOLE ESOCRINE che riversano il loro SECRETO (SALIVA) nella CAVITA’ ORALE e nel suo VESTIBOLO.</a:t>
            </a:r>
          </a:p>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halkboard" panose="03050602040202020205" pitchFamily="66" charset="77"/>
            </a:endParaRPr>
          </a:p>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panose="03050602040202020205" pitchFamily="66" charset="77"/>
              </a:rPr>
              <a:t>La SALIVA è un fluido biologico deputato sia ad «ammorbidire» il Bolo Alimentare per renderne </a:t>
            </a:r>
            <a:r>
              <a:rPr lang="it-IT" altLang="it-IT" sz="2800" b="1" dirty="0" err="1">
                <a:solidFill>
                  <a:schemeClr val="tx1"/>
                </a:solidFill>
                <a:latin typeface="Chalkboard" panose="03050602040202020205" pitchFamily="66" charset="77"/>
              </a:rPr>
              <a:t>piu’</a:t>
            </a:r>
            <a:r>
              <a:rPr lang="it-IT" altLang="it-IT" sz="2800" b="1" dirty="0">
                <a:solidFill>
                  <a:schemeClr val="tx1"/>
                </a:solidFill>
                <a:latin typeface="Chalkboard" panose="03050602040202020205" pitchFamily="66" charset="77"/>
              </a:rPr>
              <a:t> fluida la progressione nel Tubo Digerente, sia a provvedere alla digestione chimica di polimeri glucidici (Amido)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1520" y="0"/>
            <a:ext cx="864145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1547664" y="0"/>
            <a:ext cx="6319148" cy="6876841"/>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2665</TotalTime>
  <Words>1635</Words>
  <Application>Microsoft Macintosh PowerPoint</Application>
  <PresentationFormat>Presentazione su schermo (4:3)</PresentationFormat>
  <Paragraphs>216</Paragraphs>
  <Slides>55</Slides>
  <Notes>38</Notes>
  <HiddenSlides>0</HiddenSlides>
  <MMClips>0</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55</vt:i4>
      </vt:variant>
    </vt:vector>
  </HeadingPairs>
  <TitlesOfParts>
    <vt:vector size="69" baseType="lpstr">
      <vt:lpstr>Arial</vt:lpstr>
      <vt:lpstr>Arial Black</vt:lpstr>
      <vt:lpstr>Arial Rounded MT Bold</vt:lpstr>
      <vt:lpstr>Ayuthaya</vt:lpstr>
      <vt:lpstr>Baghdad</vt:lpstr>
      <vt:lpstr>Chalkboard</vt:lpstr>
      <vt:lpstr>Chalkboard SE</vt:lpstr>
      <vt:lpstr>Comic Sans MS</vt:lpstr>
      <vt:lpstr>Copperplate</vt:lpstr>
      <vt:lpstr>Copperplate Gothic Bold</vt:lpstr>
      <vt:lpstr>Gurmukhi MN</vt:lpstr>
      <vt:lpstr>Times New Roman</vt:lpstr>
      <vt:lpstr>Wingdings</vt:lpstr>
      <vt:lpstr>Tema di Office</vt:lpstr>
      <vt:lpstr>GHIANDOLE EXTRAMURALI Sistema Digerente</vt:lpstr>
      <vt:lpstr>Presentazione standard di PowerPoint</vt:lpstr>
      <vt:lpstr>GHIANDOLE  EXTRAMURALI</vt:lpstr>
      <vt:lpstr>GHIANDOLE  EXTRAMURALI</vt:lpstr>
      <vt:lpstr>GHIANDOLE  SALIVARI  MAGGIORI</vt:lpstr>
      <vt:lpstr>Presentazione standard di PowerPoint</vt:lpstr>
      <vt:lpstr>GHIANDOLE  SALIVARI  MAGGIORI</vt:lpstr>
      <vt:lpstr>Presentazione standard di PowerPoint</vt:lpstr>
      <vt:lpstr>Presentazione standard di PowerPoint</vt:lpstr>
      <vt:lpstr>Presentazione standard di PowerPoint</vt:lpstr>
      <vt:lpstr>PAROTIDE</vt:lpstr>
      <vt:lpstr>SOTTOMANDIBOLARE</vt:lpstr>
      <vt:lpstr>Presentazione standard di PowerPoint</vt:lpstr>
      <vt:lpstr>F E G A T O</vt:lpstr>
      <vt:lpstr>FEGATO nella CAVITA’ ADDOMINALE</vt:lpstr>
      <vt:lpstr>FEGATO</vt:lpstr>
      <vt:lpstr>Presentazione standard di PowerPoint</vt:lpstr>
      <vt:lpstr>FEGATO ANATOMIA TOPOGRAFICA</vt:lpstr>
      <vt:lpstr>FEGATO IMPLICAZIONI DEGLI ATTI RESPIRATORI</vt:lpstr>
      <vt:lpstr>Presentazione standard di PowerPoint</vt:lpstr>
      <vt:lpstr>FEGATO CARATTERI MORFOLOGICI GENERALI</vt:lpstr>
      <vt:lpstr>FEGATO: LEGAMENTI PERITONEALI</vt:lpstr>
      <vt:lpstr>Presentazione standard di PowerPoint</vt:lpstr>
      <vt:lpstr>FEGATO</vt:lpstr>
      <vt:lpstr>FEGATO MEZZI DI FISSITA’</vt:lpstr>
      <vt:lpstr>Presentazione standard di PowerPoint</vt:lpstr>
      <vt:lpstr>FACCIA VISCERALE del FEGATO</vt:lpstr>
      <vt:lpstr>FACCIA VISCERALE del FEGATO</vt:lpstr>
      <vt:lpstr>Presentazione standard di PowerPoint</vt:lpstr>
      <vt:lpstr>Presentazione standard di PowerPoint</vt:lpstr>
      <vt:lpstr>FEGATO VASCOLARIZZAZIONE</vt:lpstr>
      <vt:lpstr>SISTEMA VENOSO PORTALE EPATICO</vt:lpstr>
      <vt:lpstr>FEGATO VASCOLARIZZAZIONE</vt:lpstr>
      <vt:lpstr>FEGATO ANATOMIA  MICROSCOPICA</vt:lpstr>
      <vt:lpstr>Presentazione standard di PowerPoint</vt:lpstr>
      <vt:lpstr>FEGATO LOBULI  EPATICI</vt:lpstr>
      <vt:lpstr>FEGATO LOBULO  CLASSICO</vt:lpstr>
      <vt:lpstr>Presentazione standard di PowerPoint</vt:lpstr>
      <vt:lpstr>MICROCIRCOLAZIONE EPATICA</vt:lpstr>
      <vt:lpstr>Presentazione standard di PowerPoint</vt:lpstr>
      <vt:lpstr>EPATOCITA</vt:lpstr>
      <vt:lpstr>VIE  BILIFERE</vt:lpstr>
      <vt:lpstr>Presentazione standard di PowerPoint</vt:lpstr>
      <vt:lpstr>VIE BILIFERE (BILIARI)</vt:lpstr>
      <vt:lpstr>VIE  BILIFERE EXTRAEPATICHE</vt:lpstr>
      <vt:lpstr>P A N C R E A S</vt:lpstr>
      <vt:lpstr>Presentazione standard di PowerPoint</vt:lpstr>
      <vt:lpstr>PANCREAS CARATTERI GENERALI</vt:lpstr>
      <vt:lpstr>Presentazione standard di PowerPoint</vt:lpstr>
      <vt:lpstr>PANCREAS PORZIONI COSTITUTIVE</vt:lpstr>
      <vt:lpstr>Presentazione standard di PowerPoint</vt:lpstr>
      <vt:lpstr>PANCREAS - STRUTTURA -</vt:lpstr>
      <vt:lpstr>PANCREAS - STRUTTURA -</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GHIANDOLE  SALIVARI  MAGGIORI</dc:title>
  <dc:creator>Prof. Vittorio Grill</dc:creator>
  <cp:lastModifiedBy>Utente di Microsoft Office</cp:lastModifiedBy>
  <cp:revision>250</cp:revision>
  <cp:lastPrinted>1601-01-01T00:00:00Z</cp:lastPrinted>
  <dcterms:created xsi:type="dcterms:W3CDTF">2001-03-20T15:01:10Z</dcterms:created>
  <dcterms:modified xsi:type="dcterms:W3CDTF">2023-12-11T20:13:06Z</dcterms:modified>
</cp:coreProperties>
</file>